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7"/>
  </p:notesMasterIdLst>
  <p:sldIdLst>
    <p:sldId id="256" r:id="rId2"/>
    <p:sldId id="335" r:id="rId3"/>
    <p:sldId id="356" r:id="rId4"/>
    <p:sldId id="357" r:id="rId5"/>
    <p:sldId id="355" r:id="rId6"/>
    <p:sldId id="359" r:id="rId7"/>
    <p:sldId id="360" r:id="rId8"/>
    <p:sldId id="361" r:id="rId9"/>
    <p:sldId id="365" r:id="rId10"/>
    <p:sldId id="362" r:id="rId11"/>
    <p:sldId id="366" r:id="rId12"/>
    <p:sldId id="363" r:id="rId13"/>
    <p:sldId id="367" r:id="rId14"/>
    <p:sldId id="369" r:id="rId15"/>
    <p:sldId id="372" r:id="rId16"/>
    <p:sldId id="373" r:id="rId17"/>
    <p:sldId id="370" r:id="rId18"/>
    <p:sldId id="364" r:id="rId19"/>
    <p:sldId id="371" r:id="rId20"/>
    <p:sldId id="358" r:id="rId21"/>
    <p:sldId id="374" r:id="rId22"/>
    <p:sldId id="376" r:id="rId23"/>
    <p:sldId id="353" r:id="rId24"/>
    <p:sldId id="354" r:id="rId25"/>
    <p:sldId id="345" r:id="rId26"/>
    <p:sldId id="343" r:id="rId27"/>
    <p:sldId id="344" r:id="rId28"/>
    <p:sldId id="336" r:id="rId29"/>
    <p:sldId id="337" r:id="rId30"/>
    <p:sldId id="338" r:id="rId31"/>
    <p:sldId id="377" r:id="rId32"/>
    <p:sldId id="378" r:id="rId33"/>
    <p:sldId id="379" r:id="rId34"/>
    <p:sldId id="391" r:id="rId35"/>
    <p:sldId id="380" r:id="rId36"/>
    <p:sldId id="382" r:id="rId37"/>
    <p:sldId id="386" r:id="rId38"/>
    <p:sldId id="387" r:id="rId39"/>
    <p:sldId id="390" r:id="rId40"/>
    <p:sldId id="392" r:id="rId41"/>
    <p:sldId id="383" r:id="rId42"/>
    <p:sldId id="393" r:id="rId43"/>
    <p:sldId id="394" r:id="rId44"/>
    <p:sldId id="396" r:id="rId45"/>
    <p:sldId id="384" r:id="rId46"/>
    <p:sldId id="397" r:id="rId47"/>
    <p:sldId id="398" r:id="rId48"/>
    <p:sldId id="399" r:id="rId49"/>
    <p:sldId id="339" r:id="rId50"/>
    <p:sldId id="340" r:id="rId51"/>
    <p:sldId id="341" r:id="rId52"/>
    <p:sldId id="342" r:id="rId53"/>
    <p:sldId id="346" r:id="rId54"/>
    <p:sldId id="347" r:id="rId55"/>
    <p:sldId id="348" r:id="rId56"/>
    <p:sldId id="349" r:id="rId57"/>
    <p:sldId id="257" r:id="rId58"/>
    <p:sldId id="258" r:id="rId59"/>
    <p:sldId id="259" r:id="rId60"/>
    <p:sldId id="260" r:id="rId61"/>
    <p:sldId id="400" r:id="rId62"/>
    <p:sldId id="513" r:id="rId63"/>
    <p:sldId id="514" r:id="rId64"/>
    <p:sldId id="516" r:id="rId65"/>
    <p:sldId id="261" r:id="rId66"/>
    <p:sldId id="262" r:id="rId67"/>
    <p:sldId id="263" r:id="rId68"/>
    <p:sldId id="267" r:id="rId69"/>
    <p:sldId id="268" r:id="rId70"/>
    <p:sldId id="269" r:id="rId71"/>
    <p:sldId id="280" r:id="rId72"/>
    <p:sldId id="281" r:id="rId73"/>
    <p:sldId id="282" r:id="rId74"/>
    <p:sldId id="290" r:id="rId75"/>
    <p:sldId id="291" r:id="rId76"/>
    <p:sldId id="292" r:id="rId77"/>
    <p:sldId id="293" r:id="rId78"/>
    <p:sldId id="350" r:id="rId79"/>
    <p:sldId id="351" r:id="rId80"/>
    <p:sldId id="352" r:id="rId81"/>
    <p:sldId id="297" r:id="rId82"/>
    <p:sldId id="298" r:id="rId83"/>
    <p:sldId id="299" r:id="rId84"/>
    <p:sldId id="300" r:id="rId85"/>
    <p:sldId id="301" r:id="rId86"/>
    <p:sldId id="302" r:id="rId87"/>
    <p:sldId id="303" r:id="rId88"/>
    <p:sldId id="304" r:id="rId89"/>
    <p:sldId id="305" r:id="rId90"/>
    <p:sldId id="306" r:id="rId91"/>
    <p:sldId id="307" r:id="rId92"/>
    <p:sldId id="308" r:id="rId93"/>
    <p:sldId id="309" r:id="rId94"/>
    <p:sldId id="310" r:id="rId95"/>
    <p:sldId id="311" r:id="rId96"/>
    <p:sldId id="312" r:id="rId97"/>
    <p:sldId id="313" r:id="rId98"/>
    <p:sldId id="314" r:id="rId99"/>
    <p:sldId id="315" r:id="rId100"/>
    <p:sldId id="316" r:id="rId101"/>
    <p:sldId id="317" r:id="rId102"/>
    <p:sldId id="318" r:id="rId103"/>
    <p:sldId id="319" r:id="rId104"/>
    <p:sldId id="330" r:id="rId105"/>
    <p:sldId id="331" r:id="rId106"/>
    <p:sldId id="332" r:id="rId107"/>
    <p:sldId id="334" r:id="rId108"/>
    <p:sldId id="320" r:id="rId109"/>
    <p:sldId id="323" r:id="rId110"/>
    <p:sldId id="324" r:id="rId111"/>
    <p:sldId id="325" r:id="rId112"/>
    <p:sldId id="326" r:id="rId113"/>
    <p:sldId id="327" r:id="rId114"/>
    <p:sldId id="328" r:id="rId115"/>
    <p:sldId id="329" r:id="rId1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63" d="100"/>
          <a:sy n="63" d="100"/>
        </p:scale>
        <p:origin x="-125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EA7128B-0EA9-4752-B381-57875EB23E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154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3C5290-FDD3-4D8F-92E6-2DA215C0400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880DAE-6593-498E-A3EA-F4D9ACC569C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39B65-D0A2-47AF-BEA5-EDDACCE8E787}" type="slidenum">
              <a:rPr lang="en-US" smtClean="0"/>
              <a:pPr/>
              <a:t>100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D6E8DE-ABE8-4B70-8B53-E8B67F34558B}" type="slidenum">
              <a:rPr lang="en-US" smtClean="0"/>
              <a:pPr/>
              <a:t>101</a:t>
            </a:fld>
            <a:endParaRPr lang="en-US" smtClean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CDBA1C-41EF-4C2B-A4A9-472A88591C4C}" type="slidenum">
              <a:rPr lang="en-US" smtClean="0"/>
              <a:pPr/>
              <a:t>102</a:t>
            </a:fld>
            <a:endParaRPr lang="en-US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3D0F06-F3E2-4D54-B065-72FC33BFAAA6}" type="slidenum">
              <a:rPr lang="en-US" smtClean="0"/>
              <a:pPr/>
              <a:t>103</a:t>
            </a:fld>
            <a:endParaRPr lang="en-US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3D0F06-F3E2-4D54-B065-72FC33BFAAA6}" type="slidenum">
              <a:rPr lang="en-US" smtClean="0"/>
              <a:pPr/>
              <a:t>104</a:t>
            </a:fld>
            <a:endParaRPr lang="en-US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3D0F06-F3E2-4D54-B065-72FC33BFAAA6}" type="slidenum">
              <a:rPr lang="en-US" smtClean="0"/>
              <a:pPr/>
              <a:t>105</a:t>
            </a:fld>
            <a:endParaRPr lang="en-US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3D0F06-F3E2-4D54-B065-72FC33BFAAA6}" type="slidenum">
              <a:rPr lang="en-US" smtClean="0"/>
              <a:pPr/>
              <a:t>106</a:t>
            </a:fld>
            <a:endParaRPr lang="en-US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3D0F06-F3E2-4D54-B065-72FC33BFAAA6}" type="slidenum">
              <a:rPr lang="en-US" smtClean="0"/>
              <a:pPr/>
              <a:t>107</a:t>
            </a:fld>
            <a:endParaRPr lang="en-US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FBACB5-4549-42E4-9721-69B8A99CADD9}" type="slidenum">
              <a:rPr lang="en-US" smtClean="0"/>
              <a:pPr/>
              <a:t>108</a:t>
            </a:fld>
            <a:endParaRPr lang="en-US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1A59AF-89A4-42B1-9A42-C6E59E918214}" type="slidenum">
              <a:rPr lang="en-US" smtClean="0"/>
              <a:pPr/>
              <a:t>109</a:t>
            </a:fld>
            <a:endParaRPr lang="en-US" smtClean="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880DAE-6593-498E-A3EA-F4D9ACC569C3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F17983-2724-4131-9F4D-0B568CF5CF59}" type="slidenum">
              <a:rPr lang="en-US" smtClean="0"/>
              <a:pPr/>
              <a:t>110</a:t>
            </a:fld>
            <a:endParaRPr lang="en-US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E34700-63E5-4090-8391-C86DEB71C67B}" type="slidenum">
              <a:rPr lang="en-US" smtClean="0"/>
              <a:pPr/>
              <a:t>111</a:t>
            </a:fld>
            <a:endParaRPr lang="en-US" smtClean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811B20-2518-4233-91F7-FEA6E4BBB2B5}" type="slidenum">
              <a:rPr lang="en-US" smtClean="0"/>
              <a:pPr/>
              <a:t>112</a:t>
            </a:fld>
            <a:endParaRPr lang="en-US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A3675B-A54B-428E-9C69-DA6281909E29}" type="slidenum">
              <a:rPr lang="en-US" smtClean="0"/>
              <a:pPr/>
              <a:t>113</a:t>
            </a:fld>
            <a:endParaRPr lang="en-US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B601CF-4FBB-438B-83D2-0DD4BB06B250}" type="slidenum">
              <a:rPr lang="en-US" smtClean="0"/>
              <a:pPr/>
              <a:t>114</a:t>
            </a:fld>
            <a:endParaRPr lang="en-US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DEB5AF-4B33-4D81-8A05-325F0DFD7E4E}" type="slidenum">
              <a:rPr lang="en-US" smtClean="0"/>
              <a:pPr/>
              <a:t>115</a:t>
            </a:fld>
            <a:endParaRPr 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880DAE-6593-498E-A3EA-F4D9ACC569C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880DAE-6593-498E-A3EA-F4D9ACC569C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880DAE-6593-498E-A3EA-F4D9ACC569C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880DAE-6593-498E-A3EA-F4D9ACC569C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880DAE-6593-498E-A3EA-F4D9ACC569C3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880DAE-6593-498E-A3EA-F4D9ACC569C3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880DAE-6593-498E-A3EA-F4D9ACC569C3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880DAE-6593-498E-A3EA-F4D9ACC569C3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3C5290-FDD3-4D8F-92E6-2DA215C0400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880DAE-6593-498E-A3EA-F4D9ACC569C3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880DAE-6593-498E-A3EA-F4D9ACC569C3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880DAE-6593-498E-A3EA-F4D9ACC569C3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DB5465-C9B1-445A-8A6E-ED6A94A49C04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7B6F09-B79D-4B62-9A77-B842BDAFA4CB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4F8E70-2DC4-42AD-AF11-D947408757D9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87F2CB-87FD-452F-80B8-83DFD5604F5B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4A477D-045B-42DE-99EE-F9922F354C2A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3C6DE4-F1DB-4BBC-B6DB-7D522D9599FF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C8C8A9-ACBA-416A-AFE7-872C08AB86FA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3C5290-FDD3-4D8F-92E6-2DA215C0400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B2834E-4EEF-46A0-B591-DDFF9191B392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880DAE-6593-498E-A3EA-F4D9ACC569C3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880DAE-6593-498E-A3EA-F4D9ACC569C3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880DAE-6593-498E-A3EA-F4D9ACC569C3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880DAE-6593-498E-A3EA-F4D9ACC569C3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880DAE-6593-498E-A3EA-F4D9ACC569C3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880DAE-6593-498E-A3EA-F4D9ACC569C3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880DAE-6593-498E-A3EA-F4D9ACC569C3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880DAE-6593-498E-A3EA-F4D9ACC569C3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880DAE-6593-498E-A3EA-F4D9ACC569C3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3C5290-FDD3-4D8F-92E6-2DA215C0400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880DAE-6593-498E-A3EA-F4D9ACC569C3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880DAE-6593-498E-A3EA-F4D9ACC569C3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880DAE-6593-498E-A3EA-F4D9ACC569C3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880DAE-6593-498E-A3EA-F4D9ACC569C3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880DAE-6593-498E-A3EA-F4D9ACC569C3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880DAE-6593-498E-A3EA-F4D9ACC569C3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880DAE-6593-498E-A3EA-F4D9ACC569C3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880DAE-6593-498E-A3EA-F4D9ACC569C3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880DAE-6593-498E-A3EA-F4D9ACC569C3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39B0FE-183E-4A4A-8973-F5E709687432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880DAE-6593-498E-A3EA-F4D9ACC569C3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82EB1-DACC-437D-8097-2C4F3CDF2CB6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DE7863-F132-42F8-A2C9-FA2796A04BF1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5C54F4-2126-43A7-9A30-3F0FA887A8AB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3EBE67-8D0A-420D-A820-671B7843459F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D5DDC6-3FBF-4244-BC98-43E814A52846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62F439-7B2D-4130-977F-5A30AAF9ACAB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C52C80-CEE1-4C04-8540-876325D79CDA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393E9E-C256-4592-ACE7-CED53C38A328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0D4413-C2C9-4CCA-88C8-EEC6814EE595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35748B-BC35-41EB-8010-98AFD567E942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880DAE-6593-498E-A3EA-F4D9ACC569C3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00685-42A3-416F-B7B7-09B97EF20B62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00685-42A3-416F-B7B7-09B97EF20B62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00685-42A3-416F-B7B7-09B97EF20B62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00685-42A3-416F-B7B7-09B97EF20B62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00685-42A3-416F-B7B7-09B97EF20B62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728648-59DC-47A0-BF2E-68A7FBAF11F9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AC6DE5-2535-4A6B-9E4A-EF6A1FB4EF8E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070B07-A8EE-4C4E-8D63-6B2EF5A99EB0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3BB411-7A66-4210-B1EB-07C81E7D3C4F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DB930C-9156-4EAE-B889-CEEA1C243BD9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880DAE-6593-498E-A3EA-F4D9ACC569C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C0125B-A941-4B78-ADAE-16A643F4373F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7C10B-8F19-47B2-BC7D-6928923B7959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57D5E0-2A12-4944-82D7-E43143606048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FE8956-DD16-42AB-A891-705508AFDE96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7D382-E0C1-4BE6-B7F6-BD493A1EC0A5}" type="slidenum">
              <a:rPr lang="en-US" smtClean="0"/>
              <a:pPr/>
              <a:t>74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997C85-6D19-448E-9B3C-99EE3E45BD25}" type="slidenum">
              <a:rPr lang="en-US" smtClean="0"/>
              <a:pPr/>
              <a:t>75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0A6F1A-CA48-4035-9AF4-83145004754E}" type="slidenum">
              <a:rPr lang="en-US" smtClean="0"/>
              <a:pPr/>
              <a:t>76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F28489-3EDB-4E0B-8A6C-8DFC3BACE091}" type="slidenum">
              <a:rPr lang="en-US" smtClean="0"/>
              <a:pPr/>
              <a:t>77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D104B7-C89D-4E67-8223-6FF06C5DDA7B}" type="slidenum">
              <a:rPr lang="en-US" smtClean="0"/>
              <a:pPr/>
              <a:t>78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7871ED-829F-47A8-B4BE-118F633A8E99}" type="slidenum">
              <a:rPr lang="en-US" smtClean="0"/>
              <a:pPr/>
              <a:t>79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880DAE-6593-498E-A3EA-F4D9ACC569C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CA16DC-B063-454C-956E-3EDAC8B23B10}" type="slidenum">
              <a:rPr lang="en-US" smtClean="0"/>
              <a:pPr/>
              <a:t>80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0B8CA4-8037-4027-8DBD-CBCDFF8E79D7}" type="slidenum">
              <a:rPr lang="en-US" smtClean="0"/>
              <a:pPr/>
              <a:t>81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0ED9D0-D8FA-4621-9871-1209C717B586}" type="slidenum">
              <a:rPr lang="en-US" smtClean="0"/>
              <a:pPr/>
              <a:t>82</a:t>
            </a:fld>
            <a:endParaRPr 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5F2997-3D70-4A49-9480-F0C2DCA76DA7}" type="slidenum">
              <a:rPr lang="en-US" smtClean="0"/>
              <a:pPr/>
              <a:t>83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8A29B1-ADEE-4A1F-BF83-BFF4C9452C81}" type="slidenum">
              <a:rPr lang="en-US" smtClean="0"/>
              <a:pPr/>
              <a:t>84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1CF3D5-23BC-4F60-9AE6-6A220BF60907}" type="slidenum">
              <a:rPr lang="en-US" smtClean="0"/>
              <a:pPr/>
              <a:t>85</a:t>
            </a:fld>
            <a:endParaRPr 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DA5077-1186-4E84-A30D-B58D7FB70EFE}" type="slidenum">
              <a:rPr lang="en-US" smtClean="0"/>
              <a:pPr/>
              <a:t>86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4CED7-FDBB-4B17-AEAB-69F4EFD3707F}" type="slidenum">
              <a:rPr lang="en-US" smtClean="0"/>
              <a:pPr/>
              <a:t>87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BC6C1D-0716-49EF-9EE4-C64E8801AA57}" type="slidenum">
              <a:rPr lang="en-US" smtClean="0"/>
              <a:pPr/>
              <a:t>88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AD82A8-37F8-4259-A6FF-65DA04DC74BE}" type="slidenum">
              <a:rPr lang="en-US" smtClean="0"/>
              <a:pPr/>
              <a:t>89</a:t>
            </a:fld>
            <a:endParaRPr 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880DAE-6593-498E-A3EA-F4D9ACC569C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FFB229-EFA1-4B26-BFF4-1C828F6B37F8}" type="slidenum">
              <a:rPr lang="en-US" smtClean="0"/>
              <a:pPr/>
              <a:t>90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333153-A8DE-4519-A12B-023E5DB724EF}" type="slidenum">
              <a:rPr lang="en-US" smtClean="0"/>
              <a:pPr/>
              <a:t>91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1A6DB8-00DF-4BAA-B4C8-6BBE41661786}" type="slidenum">
              <a:rPr lang="en-US" smtClean="0"/>
              <a:pPr/>
              <a:t>92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7EBC8C-2321-45AD-95D3-2E4E224E7DF5}" type="slidenum">
              <a:rPr lang="en-US" smtClean="0"/>
              <a:pPr/>
              <a:t>93</a:t>
            </a:fld>
            <a:endParaRPr 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909D16-28A8-4B39-BE0E-88F697975BD0}" type="slidenum">
              <a:rPr lang="en-US" smtClean="0"/>
              <a:pPr/>
              <a:t>94</a:t>
            </a:fld>
            <a:endParaRPr lang="en-US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837CCB-1F32-4C2A-984F-3C6E70C88DD8}" type="slidenum">
              <a:rPr lang="en-US" smtClean="0"/>
              <a:pPr/>
              <a:t>95</a:t>
            </a:fld>
            <a:endParaRPr lang="en-US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BE3C4F-DF25-4082-87FF-41C4F74169F3}" type="slidenum">
              <a:rPr lang="en-US" smtClean="0"/>
              <a:pPr/>
              <a:t>96</a:t>
            </a:fld>
            <a:endParaRPr lang="en-US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76DF87-8BED-4FA5-88EB-B4AD96BD9B68}" type="slidenum">
              <a:rPr lang="en-US" smtClean="0"/>
              <a:pPr/>
              <a:t>97</a:t>
            </a:fld>
            <a:endParaRPr 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D610A4-CE01-447D-8DFD-3FD2EC45740F}" type="slidenum">
              <a:rPr lang="en-US" smtClean="0"/>
              <a:pPr/>
              <a:t>98</a:t>
            </a:fld>
            <a:endParaRPr lang="en-US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15AAA6-20D6-40BE-A4B1-D8FB7DC19E3C}" type="slidenum">
              <a:rPr lang="en-US" smtClean="0"/>
              <a:pPr/>
              <a:t>99</a:t>
            </a:fld>
            <a:endParaRPr lang="en-US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0BE66-6412-4C77-852A-62722F5A05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4C482-727C-4B8E-8C41-64B7894886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CDA7E-0877-4713-B52B-EE8B25CC4A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65F33-8833-4D42-A833-57654CA80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82D79-9F88-4C43-A811-244FF43EB1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089CB-72CF-477F-A950-D94F3132D5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005E9-427E-4D11-AAD0-2E9F9B8C63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B4B52-8C56-433D-8FE1-0A522F1DF3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0704A-54F2-49DE-8790-F91E33EAED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6830A-B9DE-443B-BB10-DAA67F3204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1E519-4943-4549-AAFD-7B19096D17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6A807AB-0BC9-4713-ABB3-D1DB09E8C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-8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-8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-8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-8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-8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-8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-8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Who vs. Whom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WHO</a:t>
            </a:r>
            <a:r>
              <a:rPr lang="en-US" dirty="0" smtClean="0"/>
              <a:t>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 smtClean="0"/>
              <a:t>Example 3: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 smtClean="0"/>
              <a:t>The prize box of oil filters and buttons goes to whoever captures the escaped midget.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9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18. Robbie, our friendly neighborhood cannibal, sautéed and grilled whoever / whomever he caught and whoever / whomever looked tasty. </a:t>
            </a: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 smtClean="0"/>
              <a:t>18. Robbie, our friendly neighborhood cannibal, sautéed and grilled </a:t>
            </a:r>
            <a:r>
              <a:rPr lang="en-US" dirty="0" smtClean="0">
                <a:solidFill>
                  <a:srgbClr val="0000FF"/>
                </a:solidFill>
              </a:rPr>
              <a:t>whoever / whomever he caught</a:t>
            </a:r>
            <a:r>
              <a:rPr lang="en-US" dirty="0" smtClean="0"/>
              <a:t> and whoever / whomever looked tasty.</a:t>
            </a: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 smtClean="0"/>
              <a:t>18. Robbie, our friendly neighborhood cannibal, sautéed and grilled </a:t>
            </a:r>
            <a:r>
              <a:rPr lang="en-US" dirty="0" smtClean="0">
                <a:solidFill>
                  <a:srgbClr val="0000FF"/>
                </a:solidFill>
              </a:rPr>
              <a:t>whoever / whomever he caught </a:t>
            </a:r>
            <a:r>
              <a:rPr lang="en-US" dirty="0" smtClean="0"/>
              <a:t>and whoever / whomever looked tasty.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he caught whoever / whomever </a:t>
            </a: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 smtClean="0"/>
              <a:t>18. Robbie, our friendly neighborhood cannibal, sautéed and grilled </a:t>
            </a:r>
            <a:r>
              <a:rPr lang="en-US" dirty="0" smtClean="0">
                <a:solidFill>
                  <a:srgbClr val="0000FF"/>
                </a:solidFill>
              </a:rPr>
              <a:t>whoever / whomever he caught</a:t>
            </a:r>
            <a:r>
              <a:rPr lang="en-US" dirty="0" smtClean="0"/>
              <a:t> and whoever / whomever looked tasty.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he caught </a:t>
            </a:r>
            <a:r>
              <a:rPr lang="en-US" dirty="0" smtClean="0">
                <a:solidFill>
                  <a:srgbClr val="FF0000"/>
                </a:solidFill>
              </a:rPr>
              <a:t>whomever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dirty="0" smtClean="0"/>
              <a:t>WHOMEVER is the Direct Object</a:t>
            </a: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 smtClean="0"/>
              <a:t>18. Robbie, our friendly neighborhood cannibal, sautéed and grilled </a:t>
            </a:r>
            <a:r>
              <a:rPr lang="en-US" dirty="0" smtClean="0">
                <a:solidFill>
                  <a:srgbClr val="FF0000"/>
                </a:solidFill>
              </a:rPr>
              <a:t>whomever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he caught and </a:t>
            </a:r>
            <a:r>
              <a:rPr lang="en-US" dirty="0" smtClean="0">
                <a:solidFill>
                  <a:srgbClr val="0000FF"/>
                </a:solidFill>
              </a:rPr>
              <a:t>whoever / whomever looked tasty</a:t>
            </a:r>
            <a:r>
              <a:rPr lang="en-US" dirty="0" smtClean="0"/>
              <a:t>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 smtClean="0"/>
              <a:t>18. Robbie, our friendly neighborhood cannibal, sautéed and grilled </a:t>
            </a:r>
            <a:r>
              <a:rPr lang="en-US" dirty="0" smtClean="0">
                <a:solidFill>
                  <a:srgbClr val="FF0000"/>
                </a:solidFill>
              </a:rPr>
              <a:t>whomever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he caught and </a:t>
            </a:r>
            <a:r>
              <a:rPr lang="en-US" dirty="0" smtClean="0">
                <a:solidFill>
                  <a:srgbClr val="0000FF"/>
                </a:solidFill>
              </a:rPr>
              <a:t>whoever / whomever looked tasty</a:t>
            </a:r>
            <a:r>
              <a:rPr lang="en-US" dirty="0" smtClean="0"/>
              <a:t>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	whoever / whomever looked tasty</a:t>
            </a: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 smtClean="0"/>
              <a:t>18. Robbie, our friendly neighborhood cannibal, sautéed and grilled </a:t>
            </a:r>
            <a:r>
              <a:rPr lang="en-US" dirty="0" smtClean="0">
                <a:solidFill>
                  <a:srgbClr val="FF0000"/>
                </a:solidFill>
              </a:rPr>
              <a:t>whomever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he caught and </a:t>
            </a:r>
            <a:r>
              <a:rPr lang="en-US" dirty="0" smtClean="0">
                <a:solidFill>
                  <a:srgbClr val="0000FF"/>
                </a:solidFill>
              </a:rPr>
              <a:t>whoever / whomever looked tasty</a:t>
            </a:r>
            <a:r>
              <a:rPr lang="en-US" dirty="0" smtClean="0"/>
              <a:t>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whoever</a:t>
            </a:r>
            <a:r>
              <a:rPr lang="en-US" dirty="0" smtClean="0">
                <a:solidFill>
                  <a:srgbClr val="0000FF"/>
                </a:solidFill>
              </a:rPr>
              <a:t> looked tasty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	</a:t>
            </a:r>
            <a:r>
              <a:rPr lang="en-US" dirty="0" smtClean="0"/>
              <a:t>WHOEVER is the subject</a:t>
            </a: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 smtClean="0"/>
              <a:t>18. Robbie, our friendly neighborhood cannibal, sautéed and grilled </a:t>
            </a:r>
            <a:r>
              <a:rPr lang="en-US" dirty="0" smtClean="0">
                <a:solidFill>
                  <a:srgbClr val="FF0000"/>
                </a:solidFill>
              </a:rPr>
              <a:t>whomever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he caught and </a:t>
            </a:r>
            <a:r>
              <a:rPr lang="en-US" dirty="0" smtClean="0">
                <a:solidFill>
                  <a:srgbClr val="FF0000"/>
                </a:solidFill>
              </a:rPr>
              <a:t>whoever</a:t>
            </a:r>
            <a:r>
              <a:rPr lang="en-US" dirty="0" smtClean="0">
                <a:solidFill>
                  <a:srgbClr val="0000FF"/>
                </a:solidFill>
              </a:rPr>
              <a:t> looked tasty</a:t>
            </a:r>
            <a:r>
              <a:rPr lang="en-US" dirty="0" smtClean="0"/>
              <a:t>.</a:t>
            </a: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19. Teddy, who / whom we left at a creepy bowling alley, hitchhiked home and got a ride on the back of a chicken wagon. </a:t>
            </a: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19. Teddy, </a:t>
            </a:r>
            <a:r>
              <a:rPr lang="en-US" dirty="0" smtClean="0">
                <a:solidFill>
                  <a:srgbClr val="0000FF"/>
                </a:solidFill>
              </a:rPr>
              <a:t>who / whom we left at a creepy bowling alley</a:t>
            </a:r>
            <a:r>
              <a:rPr lang="en-US" dirty="0" smtClean="0"/>
              <a:t>, hitchhiked home and got a ride on the back of a chicken wagon. </a:t>
            </a: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WHO</a:t>
            </a:r>
            <a:r>
              <a:rPr lang="en-US" dirty="0" smtClean="0"/>
              <a:t>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 smtClean="0"/>
              <a:t>Example 3: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 smtClean="0"/>
              <a:t>The prize box of oil filters and buttons goes to </a:t>
            </a:r>
            <a:r>
              <a:rPr lang="en-US" dirty="0" smtClean="0">
                <a:solidFill>
                  <a:srgbClr val="0000FF"/>
                </a:solidFill>
              </a:rPr>
              <a:t>whoever captures the escaped midget</a:t>
            </a:r>
            <a:r>
              <a:rPr lang="en-US" dirty="0" smtClean="0"/>
              <a:t>. 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WHOEVER</a:t>
            </a:r>
            <a:r>
              <a:rPr lang="en-US" dirty="0" smtClean="0"/>
              <a:t> is the </a:t>
            </a:r>
            <a:r>
              <a:rPr lang="en-US" dirty="0" smtClean="0">
                <a:solidFill>
                  <a:srgbClr val="0000FF"/>
                </a:solidFill>
              </a:rPr>
              <a:t>subject</a:t>
            </a:r>
            <a:r>
              <a:rPr lang="en-US" dirty="0" smtClean="0"/>
              <a:t> of “captures”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6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19. Teddy, </a:t>
            </a:r>
            <a:r>
              <a:rPr lang="en-US" dirty="0" smtClean="0">
                <a:solidFill>
                  <a:srgbClr val="0000FF"/>
                </a:solidFill>
              </a:rPr>
              <a:t>who / whom we left at a creepy bowling alley</a:t>
            </a:r>
            <a:r>
              <a:rPr lang="en-US" dirty="0" smtClean="0"/>
              <a:t>, hitchhiked home and got a ride on the back of a chicken wagon. </a:t>
            </a: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we left who / whom at a creepy bowling alley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19. Teddy, </a:t>
            </a:r>
            <a:r>
              <a:rPr lang="en-US" dirty="0" smtClean="0">
                <a:solidFill>
                  <a:srgbClr val="0000FF"/>
                </a:solidFill>
              </a:rPr>
              <a:t>who / whom we left at a creepy bowling alley</a:t>
            </a:r>
            <a:r>
              <a:rPr lang="en-US" dirty="0" smtClean="0"/>
              <a:t>, hitchhiked home and got a ride on the back of a chicken wagon. </a:t>
            </a: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we left </a:t>
            </a:r>
            <a:r>
              <a:rPr lang="en-US" dirty="0" smtClean="0">
                <a:solidFill>
                  <a:srgbClr val="FF0000"/>
                </a:solidFill>
              </a:rPr>
              <a:t>whom</a:t>
            </a:r>
            <a:r>
              <a:rPr lang="en-US" dirty="0" smtClean="0">
                <a:solidFill>
                  <a:srgbClr val="0000FF"/>
                </a:solidFill>
              </a:rPr>
              <a:t> at a creepy bowling alley</a:t>
            </a: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/>
              <a:t>WHOM is the Direct Object</a:t>
            </a: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20. Out of both goalies, who / whom do you think has the best punt?</a:t>
            </a:r>
            <a:endParaRPr lang="en-US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mtClean="0"/>
              <a:t>20. Out of both goalies, who / whom do you think has the best punt?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smtClean="0"/>
              <a:t>Out of both goalies, you do think who / whom has the best punt.</a:t>
            </a:r>
            <a:endParaRPr lang="en-US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mtClean="0"/>
              <a:t>20. Out of both goalies, who / whom do you think has the best punt?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smtClean="0"/>
              <a:t>Out of both goalies, you do think </a:t>
            </a:r>
            <a:r>
              <a:rPr lang="en-US" smtClean="0">
                <a:solidFill>
                  <a:srgbClr val="0000FF"/>
                </a:solidFill>
              </a:rPr>
              <a:t>who / whom has the best punt</a:t>
            </a:r>
            <a:r>
              <a:rPr lang="en-US" smtClean="0"/>
              <a:t>.</a:t>
            </a:r>
            <a:endParaRPr lang="en-US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mtClean="0"/>
              <a:t>20. Out of both goalies, who / whom do you think has the best punt?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smtClean="0"/>
              <a:t>Out of both goalies, you do think </a:t>
            </a:r>
            <a:r>
              <a:rPr lang="en-US" smtClean="0">
                <a:solidFill>
                  <a:srgbClr val="0000FF"/>
                </a:solidFill>
              </a:rPr>
              <a:t>who / whom has the best punt</a:t>
            </a:r>
            <a:r>
              <a:rPr lang="en-US" smtClean="0"/>
              <a:t>.</a:t>
            </a:r>
            <a:endParaRPr lang="en-US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who</a:t>
            </a:r>
            <a:r>
              <a:rPr lang="en-US" smtClean="0">
                <a:solidFill>
                  <a:srgbClr val="0000FF"/>
                </a:solidFill>
              </a:rPr>
              <a:t> has the best punt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/>
              <a:t>WHO is the Subject</a:t>
            </a:r>
            <a:endParaRPr lang="en-US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WHO</a:t>
            </a:r>
            <a:r>
              <a:rPr lang="en-US" dirty="0" smtClean="0"/>
              <a:t>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 smtClean="0"/>
              <a:t>Example 4: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The mother of this small child, whoever she may be, will have to explain why she sent it to school without a proper breakfast of coffee and bananas.</a:t>
            </a:r>
          </a:p>
        </p:txBody>
      </p:sp>
    </p:spTree>
    <p:extLst>
      <p:ext uri="{BB962C8B-B14F-4D97-AF65-F5344CB8AC3E}">
        <p14:creationId xmlns:p14="http://schemas.microsoft.com/office/powerpoint/2010/main" val="62239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WHO</a:t>
            </a:r>
            <a:r>
              <a:rPr lang="en-US" dirty="0" smtClean="0"/>
              <a:t>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 smtClean="0"/>
              <a:t>Example 4: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The mother of this small child, </a:t>
            </a:r>
            <a:r>
              <a:rPr lang="en-US" dirty="0">
                <a:solidFill>
                  <a:srgbClr val="0000FF"/>
                </a:solidFill>
              </a:rPr>
              <a:t>whoever she may be</a:t>
            </a:r>
            <a:r>
              <a:rPr lang="en-US" dirty="0"/>
              <a:t>, will have to explain why she sent it to school without a proper breakfast of coffee and bananas</a:t>
            </a:r>
            <a:r>
              <a:rPr lang="en-US" dirty="0" smtClean="0"/>
              <a:t>.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whoever she may be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70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WHO</a:t>
            </a:r>
            <a:r>
              <a:rPr lang="en-US" dirty="0" smtClean="0"/>
              <a:t>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 smtClean="0"/>
              <a:t>Example 4: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The mother of this small child, </a:t>
            </a:r>
            <a:r>
              <a:rPr lang="en-US" dirty="0">
                <a:solidFill>
                  <a:srgbClr val="0000FF"/>
                </a:solidFill>
              </a:rPr>
              <a:t>whoever she may be</a:t>
            </a:r>
            <a:r>
              <a:rPr lang="en-US" dirty="0"/>
              <a:t>, will have to explain why she sent it to school without a proper breakfast of coffee and bananas</a:t>
            </a:r>
            <a:r>
              <a:rPr lang="en-US" dirty="0" smtClean="0"/>
              <a:t>.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whoever she may be = she may be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42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WHO</a:t>
            </a:r>
            <a:r>
              <a:rPr lang="en-US" dirty="0" smtClean="0"/>
              <a:t>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 smtClean="0"/>
              <a:t>Example 4: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The mother of this small child, </a:t>
            </a:r>
            <a:r>
              <a:rPr lang="en-US" dirty="0">
                <a:solidFill>
                  <a:srgbClr val="0000FF"/>
                </a:solidFill>
              </a:rPr>
              <a:t>whoever she may be</a:t>
            </a:r>
            <a:r>
              <a:rPr lang="en-US" dirty="0"/>
              <a:t>, will have to explain why she sent it to school without a proper breakfast of coffee and bananas</a:t>
            </a:r>
            <a:r>
              <a:rPr lang="en-US" dirty="0" smtClean="0"/>
              <a:t>.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whoever she may be = she may be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" name="Circular Arrow 1"/>
          <p:cNvSpPr/>
          <p:nvPr/>
        </p:nvSpPr>
        <p:spPr bwMode="auto">
          <a:xfrm>
            <a:off x="838200" y="2811780"/>
            <a:ext cx="6705600" cy="5105400"/>
          </a:xfrm>
          <a:prstGeom prst="circularArrow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540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WHO</a:t>
            </a:r>
            <a:r>
              <a:rPr lang="en-US" dirty="0" smtClean="0"/>
              <a:t>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 smtClean="0"/>
              <a:t>Example 4: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The mother of this small child, </a:t>
            </a:r>
            <a:r>
              <a:rPr lang="en-US" dirty="0">
                <a:solidFill>
                  <a:srgbClr val="0000FF"/>
                </a:solidFill>
              </a:rPr>
              <a:t>whoever she may be</a:t>
            </a:r>
            <a:r>
              <a:rPr lang="en-US" dirty="0"/>
              <a:t>, will have to explain why she sent it to school without a proper breakfast of coffee and bananas</a:t>
            </a:r>
            <a:r>
              <a:rPr lang="en-US" dirty="0" smtClean="0"/>
              <a:t>.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whoever she may be = she may be whoever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" name="Circular Arrow 1"/>
          <p:cNvSpPr/>
          <p:nvPr/>
        </p:nvSpPr>
        <p:spPr bwMode="auto">
          <a:xfrm>
            <a:off x="838200" y="2811780"/>
            <a:ext cx="6705600" cy="5105400"/>
          </a:xfrm>
          <a:prstGeom prst="circularArrow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272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6477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WHO</a:t>
            </a:r>
            <a:r>
              <a:rPr lang="en-US" dirty="0" smtClean="0"/>
              <a:t>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 smtClean="0"/>
              <a:t>Example 4: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The mother of this small child, </a:t>
            </a:r>
            <a:r>
              <a:rPr lang="en-US" dirty="0">
                <a:solidFill>
                  <a:srgbClr val="0000FF"/>
                </a:solidFill>
              </a:rPr>
              <a:t>whoever she may be</a:t>
            </a:r>
            <a:r>
              <a:rPr lang="en-US" dirty="0"/>
              <a:t>, will have to explain why she sent it to school without a proper breakfast of coffee and bananas</a:t>
            </a:r>
            <a:r>
              <a:rPr lang="en-US" dirty="0" smtClean="0"/>
              <a:t>.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whoever she may be = she may be whoever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WHOEVER</a:t>
            </a:r>
            <a:r>
              <a:rPr lang="en-US" sz="2800" dirty="0" smtClean="0"/>
              <a:t> is the </a:t>
            </a:r>
            <a:r>
              <a:rPr lang="en-US" sz="2800" dirty="0" smtClean="0">
                <a:solidFill>
                  <a:srgbClr val="0000FF"/>
                </a:solidFill>
              </a:rPr>
              <a:t>Predicate Nominative</a:t>
            </a:r>
          </a:p>
          <a:p>
            <a:pPr eaLnBrk="1" hangingPunct="1">
              <a:buFontTx/>
              <a:buNone/>
            </a:pPr>
            <a:endParaRPr lang="en-US" sz="2800" dirty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" name="Circular Arrow 1"/>
          <p:cNvSpPr/>
          <p:nvPr/>
        </p:nvSpPr>
        <p:spPr bwMode="auto">
          <a:xfrm>
            <a:off x="838200" y="2811780"/>
            <a:ext cx="6705600" cy="5105400"/>
          </a:xfrm>
          <a:prstGeom prst="circularArrow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207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WHO</a:t>
            </a:r>
            <a:r>
              <a:rPr lang="en-US" dirty="0" smtClean="0"/>
              <a:t>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 smtClean="0"/>
              <a:t>Example 5: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After all, you’re the one who stuck the fork in the electrical socket!</a:t>
            </a:r>
          </a:p>
        </p:txBody>
      </p:sp>
    </p:spTree>
    <p:extLst>
      <p:ext uri="{BB962C8B-B14F-4D97-AF65-F5344CB8AC3E}">
        <p14:creationId xmlns:p14="http://schemas.microsoft.com/office/powerpoint/2010/main" val="62239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WHO</a:t>
            </a:r>
            <a:r>
              <a:rPr lang="en-US" dirty="0" smtClean="0"/>
              <a:t>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 smtClean="0"/>
              <a:t>Example 5: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After all, you’re the one </a:t>
            </a:r>
            <a:r>
              <a:rPr lang="en-US" dirty="0">
                <a:solidFill>
                  <a:srgbClr val="0000FF"/>
                </a:solidFill>
              </a:rPr>
              <a:t>who stuck the fork in the electrical socket</a:t>
            </a:r>
            <a:r>
              <a:rPr lang="en-US" dirty="0" smtClean="0"/>
              <a:t>!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	WHO</a:t>
            </a:r>
            <a:r>
              <a:rPr lang="en-US" dirty="0" smtClean="0"/>
              <a:t> is the </a:t>
            </a:r>
            <a:r>
              <a:rPr lang="en-US" dirty="0" smtClean="0">
                <a:solidFill>
                  <a:srgbClr val="0000FF"/>
                </a:solidFill>
              </a:rPr>
              <a:t>subject</a:t>
            </a:r>
            <a:r>
              <a:rPr lang="en-US" dirty="0" smtClean="0"/>
              <a:t> of “Stuck”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Using the word </a:t>
            </a:r>
            <a:r>
              <a:rPr lang="en-US" dirty="0" smtClean="0">
                <a:solidFill>
                  <a:srgbClr val="FF0000"/>
                </a:solidFill>
              </a:rPr>
              <a:t>WHOM</a:t>
            </a:r>
            <a:r>
              <a:rPr lang="en-US" dirty="0" smtClean="0"/>
              <a:t> correctly may seem nerdy right now – particularly when speaking, but it is anything but nerdy in writing. It signifies your intelligence.</a:t>
            </a:r>
          </a:p>
          <a:p>
            <a:pPr algn="l" eaLnBrk="1" hangingPunct="1"/>
            <a:endParaRPr lang="en-US" dirty="0"/>
          </a:p>
          <a:p>
            <a:pPr algn="l" eaLnBrk="1" hangingPunct="1"/>
            <a:r>
              <a:rPr lang="en-US" dirty="0" smtClean="0"/>
              <a:t>And it is fairly easy to know the difference between </a:t>
            </a:r>
            <a:r>
              <a:rPr lang="en-US" dirty="0" smtClean="0">
                <a:solidFill>
                  <a:srgbClr val="FF0000"/>
                </a:solidFill>
              </a:rPr>
              <a:t>WHO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WHOM</a:t>
            </a:r>
            <a:r>
              <a:rPr lang="en-US" dirty="0" smtClean="0"/>
              <a:t>. </a:t>
            </a:r>
          </a:p>
          <a:p>
            <a:pPr algn="l" eaLnBrk="1" hangingPunct="1"/>
            <a:endParaRPr lang="en-US" dirty="0" smtClean="0"/>
          </a:p>
          <a:p>
            <a:pPr algn="l" eaLnBrk="1" hangingPunct="1"/>
            <a:r>
              <a:rPr lang="en-US" dirty="0" smtClean="0"/>
              <a:t>The difference between using </a:t>
            </a:r>
            <a:r>
              <a:rPr lang="en-US" dirty="0" smtClean="0">
                <a:solidFill>
                  <a:srgbClr val="FF0000"/>
                </a:solidFill>
              </a:rPr>
              <a:t>WHO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WHOM</a:t>
            </a:r>
            <a:r>
              <a:rPr lang="en-US" dirty="0" smtClean="0"/>
              <a:t> is as simple as the difference between using </a:t>
            </a:r>
            <a:r>
              <a:rPr lang="en-US" dirty="0" smtClean="0">
                <a:solidFill>
                  <a:srgbClr val="0000FF"/>
                </a:solidFill>
              </a:rPr>
              <a:t>HE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HIM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1448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algn="ctr" eaLnBrk="1" hangingPunct="1">
              <a:buNone/>
            </a:pPr>
            <a:endParaRPr lang="en-US" dirty="0" smtClean="0"/>
          </a:p>
          <a:p>
            <a:pPr algn="ctr" eaLnBrk="1" hangingPunct="1">
              <a:buNone/>
            </a:pPr>
            <a:endParaRPr lang="en-US" dirty="0"/>
          </a:p>
          <a:p>
            <a:pPr algn="ctr" eaLnBrk="1" hangingPunct="1">
              <a:buNone/>
            </a:pPr>
            <a:endParaRPr lang="en-US" dirty="0" smtClean="0"/>
          </a:p>
          <a:p>
            <a:pPr algn="ctr" eaLnBrk="1" hangingPunct="1">
              <a:buNone/>
            </a:pPr>
            <a:endParaRPr lang="en-US" dirty="0"/>
          </a:p>
          <a:p>
            <a:pPr algn="ctr" eaLnBrk="1" hangingPunct="1">
              <a:buNone/>
            </a:pPr>
            <a:r>
              <a:rPr lang="en-US" dirty="0" smtClean="0"/>
              <a:t>TURN THE PAGE</a:t>
            </a: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48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/>
              <a:t>TRY IT: </a:t>
            </a:r>
            <a:r>
              <a:rPr lang="en-US" dirty="0" smtClean="0"/>
              <a:t>Sentences #1 - #3 are </a:t>
            </a:r>
            <a:r>
              <a:rPr lang="en-US" dirty="0"/>
              <a:t>using </a:t>
            </a:r>
            <a:r>
              <a:rPr lang="en-US" dirty="0">
                <a:solidFill>
                  <a:srgbClr val="FF0000"/>
                </a:solidFill>
              </a:rPr>
              <a:t>WHO</a:t>
            </a:r>
            <a:r>
              <a:rPr lang="en-US" dirty="0"/>
              <a:t> correctly. Can you explain why?</a:t>
            </a: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5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1. My brother, </a:t>
            </a:r>
            <a:r>
              <a:rPr lang="en-US" dirty="0" smtClean="0">
                <a:solidFill>
                  <a:srgbClr val="FF0000"/>
                </a:solidFill>
              </a:rPr>
              <a:t>WHO</a:t>
            </a:r>
            <a:r>
              <a:rPr lang="en-US" dirty="0" smtClean="0"/>
              <a:t> is an idiot, fried an egg in the toaster for my mom on Mother's Day.  </a:t>
            </a: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5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 smtClean="0"/>
              <a:t>1. My brother, </a:t>
            </a:r>
            <a:r>
              <a:rPr lang="en-US" dirty="0" smtClean="0">
                <a:solidFill>
                  <a:srgbClr val="0000FF"/>
                </a:solidFill>
              </a:rPr>
              <a:t>WHO is an idiot</a:t>
            </a:r>
            <a:r>
              <a:rPr lang="en-US" dirty="0" smtClean="0"/>
              <a:t>, fried an egg in the toaster for my mom on Mother's Day. </a:t>
            </a: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30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 smtClean="0"/>
              <a:t>1. My brother, </a:t>
            </a:r>
            <a:r>
              <a:rPr lang="en-US" dirty="0" smtClean="0">
                <a:solidFill>
                  <a:srgbClr val="0000FF"/>
                </a:solidFill>
              </a:rPr>
              <a:t>WHO is an idiot</a:t>
            </a:r>
            <a:r>
              <a:rPr lang="en-US" dirty="0" smtClean="0"/>
              <a:t>, fried an egg in the toaster for my mom on Mother's Day.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who</a:t>
            </a:r>
            <a:r>
              <a:rPr lang="en-US" dirty="0" smtClean="0">
                <a:solidFill>
                  <a:srgbClr val="0000FF"/>
                </a:solidFill>
              </a:rPr>
              <a:t> is an idiot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WHO</a:t>
            </a:r>
            <a:r>
              <a:rPr lang="en-US" dirty="0" smtClean="0"/>
              <a:t> is the Subject</a:t>
            </a: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94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2. </a:t>
            </a:r>
            <a:r>
              <a:rPr lang="en-US" dirty="0" smtClean="0">
                <a:solidFill>
                  <a:srgbClr val="FF0000"/>
                </a:solidFill>
              </a:rPr>
              <a:t>WHOEVER</a:t>
            </a:r>
            <a:r>
              <a:rPr lang="en-US" dirty="0" smtClean="0"/>
              <a:t> dropped the pungent stink-bombs in the stairways has the maturity of a peanut.  </a:t>
            </a: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88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2. </a:t>
            </a:r>
            <a:r>
              <a:rPr lang="en-US" dirty="0" smtClean="0">
                <a:solidFill>
                  <a:srgbClr val="0000FF"/>
                </a:solidFill>
              </a:rPr>
              <a:t>WHOEVER dropped the pungent stink-bombs in the stairways</a:t>
            </a:r>
            <a:r>
              <a:rPr lang="en-US" dirty="0" smtClean="0"/>
              <a:t> has the maturity of a peanut.  </a:t>
            </a: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6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2. </a:t>
            </a:r>
            <a:r>
              <a:rPr lang="en-US" dirty="0" smtClean="0">
                <a:solidFill>
                  <a:srgbClr val="0000FF"/>
                </a:solidFill>
              </a:rPr>
              <a:t>WHOEVER dropped the pungent stink-bombs in the stairways</a:t>
            </a:r>
            <a:r>
              <a:rPr lang="en-US" dirty="0" smtClean="0"/>
              <a:t> has the maturity of a peanut.  </a:t>
            </a: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Whoever</a:t>
            </a:r>
            <a:r>
              <a:rPr lang="en-US" dirty="0" smtClean="0">
                <a:solidFill>
                  <a:srgbClr val="0000FF"/>
                </a:solidFill>
              </a:rPr>
              <a:t> dropped the pungent stink-bombs in the stairways</a:t>
            </a: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WHOEVER</a:t>
            </a:r>
            <a:r>
              <a:rPr lang="en-US" dirty="0" smtClean="0"/>
              <a:t> is the Subject</a:t>
            </a: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5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3. </a:t>
            </a:r>
            <a:r>
              <a:rPr lang="en-US" dirty="0" smtClean="0">
                <a:solidFill>
                  <a:srgbClr val="FF0000"/>
                </a:solidFill>
              </a:rPr>
              <a:t>WHO</a:t>
            </a:r>
            <a:r>
              <a:rPr lang="en-US" dirty="0" smtClean="0"/>
              <a:t> will the lead in the musical be?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128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3. </a:t>
            </a:r>
            <a:r>
              <a:rPr lang="en-US" dirty="0" smtClean="0">
                <a:solidFill>
                  <a:srgbClr val="FF0000"/>
                </a:solidFill>
              </a:rPr>
              <a:t>WHO</a:t>
            </a:r>
            <a:r>
              <a:rPr lang="en-US" dirty="0" smtClean="0"/>
              <a:t> will the lead in the musical be?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The lead in the musical </a:t>
            </a:r>
            <a:r>
              <a:rPr lang="en-US" dirty="0" smtClean="0">
                <a:solidFill>
                  <a:srgbClr val="0000FF"/>
                </a:solidFill>
              </a:rPr>
              <a:t>will be who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048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HE v. HIM:</a:t>
            </a:r>
          </a:p>
          <a:p>
            <a:pPr algn="l" eaLnBrk="1" hangingPunct="1"/>
            <a:endParaRPr lang="en-US" dirty="0"/>
          </a:p>
          <a:p>
            <a:pPr algn="l" eaLnBrk="1" hangingPunct="1"/>
            <a:r>
              <a:rPr lang="en-US" dirty="0" smtClean="0">
                <a:solidFill>
                  <a:srgbClr val="0000FF"/>
                </a:solidFill>
              </a:rPr>
              <a:t>He</a:t>
            </a:r>
            <a:r>
              <a:rPr lang="en-US" dirty="0" smtClean="0"/>
              <a:t> gave you a new donkey for Christmas.</a:t>
            </a:r>
          </a:p>
          <a:p>
            <a:pPr algn="l" eaLnBrk="1" hangingPunct="1"/>
            <a:endParaRPr lang="en-US" dirty="0" smtClean="0"/>
          </a:p>
          <a:p>
            <a:pPr algn="l" eaLnBrk="1" hangingPunct="1"/>
            <a:endParaRPr lang="en-US" dirty="0"/>
          </a:p>
          <a:p>
            <a:pPr algn="l" eaLnBrk="1" hangingPunct="1"/>
            <a:endParaRPr lang="en-US" dirty="0"/>
          </a:p>
          <a:p>
            <a:pPr algn="l" eaLnBrk="1" hangingPunct="1"/>
            <a:r>
              <a:rPr lang="en-US" dirty="0" smtClean="0"/>
              <a:t>You got this new donkey from </a:t>
            </a:r>
            <a:r>
              <a:rPr lang="en-US" dirty="0" smtClean="0">
                <a:solidFill>
                  <a:srgbClr val="0000FF"/>
                </a:solidFill>
              </a:rPr>
              <a:t>him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3. </a:t>
            </a:r>
            <a:r>
              <a:rPr lang="en-US" dirty="0" smtClean="0">
                <a:solidFill>
                  <a:srgbClr val="FF0000"/>
                </a:solidFill>
              </a:rPr>
              <a:t>WHO</a:t>
            </a:r>
            <a:r>
              <a:rPr lang="en-US" dirty="0" smtClean="0"/>
              <a:t> will the lead in the musical be?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The lead in the musical </a:t>
            </a:r>
            <a:r>
              <a:rPr lang="en-US" dirty="0" smtClean="0">
                <a:solidFill>
                  <a:srgbClr val="0000FF"/>
                </a:solidFill>
              </a:rPr>
              <a:t>will be </a:t>
            </a:r>
            <a:r>
              <a:rPr lang="en-US" dirty="0" smtClean="0">
                <a:solidFill>
                  <a:srgbClr val="FF0000"/>
                </a:solidFill>
              </a:rPr>
              <a:t>who</a:t>
            </a:r>
            <a:r>
              <a:rPr lang="en-US" dirty="0" smtClean="0"/>
              <a:t>.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WHO</a:t>
            </a:r>
            <a:r>
              <a:rPr lang="en-US" dirty="0" smtClean="0"/>
              <a:t> is the Predicate Nominative</a:t>
            </a:r>
          </a:p>
        </p:txBody>
      </p:sp>
    </p:spTree>
    <p:extLst>
      <p:ext uri="{BB962C8B-B14F-4D97-AF65-F5344CB8AC3E}">
        <p14:creationId xmlns:p14="http://schemas.microsoft.com/office/powerpoint/2010/main" val="404299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algn="ctr" eaLnBrk="1" hangingPunct="1">
              <a:buNone/>
            </a:pPr>
            <a:endParaRPr lang="en-US" dirty="0" smtClean="0"/>
          </a:p>
          <a:p>
            <a:pPr algn="ctr" eaLnBrk="1" hangingPunct="1">
              <a:buNone/>
            </a:pPr>
            <a:endParaRPr lang="en-US" dirty="0"/>
          </a:p>
          <a:p>
            <a:pPr algn="ctr" eaLnBrk="1" hangingPunct="1">
              <a:buNone/>
            </a:pPr>
            <a:endParaRPr lang="en-US" dirty="0" smtClean="0"/>
          </a:p>
          <a:p>
            <a:pPr algn="ctr" eaLnBrk="1" hangingPunct="1">
              <a:buNone/>
            </a:pPr>
            <a:endParaRPr lang="en-US" dirty="0"/>
          </a:p>
          <a:p>
            <a:pPr algn="ctr" eaLnBrk="1" hangingPunct="1">
              <a:buNone/>
            </a:pPr>
            <a:r>
              <a:rPr lang="en-US" dirty="0" smtClean="0"/>
              <a:t>TURN THE PAGE</a:t>
            </a: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72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WHOM </a:t>
            </a:r>
            <a:r>
              <a:rPr lang="en-US" dirty="0" smtClean="0">
                <a:solidFill>
                  <a:srgbClr val="0000FF"/>
                </a:solidFill>
              </a:rPr>
              <a:t>is an OBJECTIVE CASE pronoun.</a:t>
            </a:r>
          </a:p>
          <a:p>
            <a:pPr eaLnBrk="1" hangingPunct="1">
              <a:buFontTx/>
              <a:buNone/>
            </a:pPr>
            <a:endParaRPr lang="en-US" dirty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That means it can be used as:</a:t>
            </a:r>
          </a:p>
          <a:p>
            <a:pPr eaLnBrk="1" hangingPunct="1">
              <a:buFontTx/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(1) A direct object (follows an action verb)</a:t>
            </a:r>
          </a:p>
          <a:p>
            <a:pPr eaLnBrk="1" hangingPunct="1">
              <a:buFontTx/>
              <a:buNone/>
            </a:pPr>
            <a:endParaRPr lang="en-US" dirty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	(2) An indirect object (sits between the action verb and the direct object)</a:t>
            </a:r>
          </a:p>
          <a:p>
            <a:pPr eaLnBrk="1" hangingPunct="1">
              <a:buFontTx/>
              <a:buNone/>
            </a:pPr>
            <a:endParaRPr lang="en-US" dirty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	(3) An object of the preposition</a:t>
            </a:r>
          </a:p>
        </p:txBody>
      </p:sp>
    </p:spTree>
    <p:extLst>
      <p:ext uri="{BB962C8B-B14F-4D97-AF65-F5344CB8AC3E}">
        <p14:creationId xmlns:p14="http://schemas.microsoft.com/office/powerpoint/2010/main" val="322081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WHOM</a:t>
            </a:r>
            <a:r>
              <a:rPr lang="en-US" dirty="0" smtClean="0"/>
              <a:t>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 smtClean="0"/>
              <a:t>Example 1: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Whom </a:t>
            </a:r>
            <a:r>
              <a:rPr lang="en-US" dirty="0"/>
              <a:t>did you buy it from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7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WHOM</a:t>
            </a:r>
            <a:r>
              <a:rPr lang="en-US" dirty="0" smtClean="0"/>
              <a:t>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 smtClean="0"/>
              <a:t>Example 1: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Whom </a:t>
            </a:r>
            <a:r>
              <a:rPr lang="en-US" dirty="0"/>
              <a:t>did you buy it from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350838" indent="0">
              <a:buNone/>
            </a:pPr>
            <a:r>
              <a:rPr lang="en-US" dirty="0" smtClean="0"/>
              <a:t>you did buy it from Whom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4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WHOM</a:t>
            </a:r>
            <a:r>
              <a:rPr lang="en-US" dirty="0" smtClean="0"/>
              <a:t>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 smtClean="0"/>
              <a:t>Example 1: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Whom </a:t>
            </a:r>
            <a:r>
              <a:rPr lang="en-US" dirty="0"/>
              <a:t>did you buy it from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350838" indent="0">
              <a:buNone/>
            </a:pPr>
            <a:r>
              <a:rPr lang="en-US" dirty="0" smtClean="0"/>
              <a:t>you did buy it </a:t>
            </a:r>
            <a:r>
              <a:rPr lang="en-US" dirty="0" smtClean="0">
                <a:solidFill>
                  <a:srgbClr val="0000FF"/>
                </a:solidFill>
              </a:rPr>
              <a:t>from Whom</a:t>
            </a:r>
          </a:p>
          <a:p>
            <a:pPr marL="0" indent="0">
              <a:buNone/>
            </a:pPr>
            <a:endParaRPr lang="en-US" dirty="0"/>
          </a:p>
          <a:p>
            <a:pPr marL="350838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WHOM</a:t>
            </a:r>
            <a:r>
              <a:rPr lang="en-US" dirty="0" smtClean="0"/>
              <a:t> is the </a:t>
            </a:r>
            <a:r>
              <a:rPr lang="en-US" dirty="0" smtClean="0">
                <a:solidFill>
                  <a:srgbClr val="0000FF"/>
                </a:solidFill>
              </a:rPr>
              <a:t>Object of the Preposition</a:t>
            </a:r>
            <a:r>
              <a:rPr lang="en-US" dirty="0" smtClean="0"/>
              <a:t> “from”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9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WHOM</a:t>
            </a:r>
            <a:r>
              <a:rPr lang="en-US" dirty="0" smtClean="0"/>
              <a:t>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 smtClean="0"/>
              <a:t>Example 2: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woman whom we all love is Mom.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9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WHOM</a:t>
            </a:r>
            <a:r>
              <a:rPr lang="en-US" dirty="0" smtClean="0"/>
              <a:t>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 smtClean="0"/>
              <a:t>Example 2: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woman </a:t>
            </a:r>
            <a:r>
              <a:rPr lang="en-US" dirty="0">
                <a:solidFill>
                  <a:srgbClr val="0000FF"/>
                </a:solidFill>
              </a:rPr>
              <a:t>whom we all love </a:t>
            </a:r>
            <a:r>
              <a:rPr lang="en-US" dirty="0"/>
              <a:t>is Mom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4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WHOM</a:t>
            </a:r>
            <a:r>
              <a:rPr lang="en-US" dirty="0" smtClean="0"/>
              <a:t>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 smtClean="0"/>
              <a:t>Example 2: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woman </a:t>
            </a:r>
            <a:r>
              <a:rPr lang="en-US" dirty="0">
                <a:solidFill>
                  <a:srgbClr val="0000FF"/>
                </a:solidFill>
              </a:rPr>
              <a:t>whom we all love </a:t>
            </a:r>
            <a:r>
              <a:rPr lang="en-US" dirty="0"/>
              <a:t>is Mom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350838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we all love</a:t>
            </a:r>
            <a:r>
              <a:rPr lang="en-US" dirty="0" smtClean="0"/>
              <a:t>	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4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WHOM</a:t>
            </a:r>
            <a:r>
              <a:rPr lang="en-US" dirty="0" smtClean="0"/>
              <a:t>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 smtClean="0"/>
              <a:t>Example 2: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woman </a:t>
            </a:r>
            <a:r>
              <a:rPr lang="en-US" dirty="0">
                <a:solidFill>
                  <a:srgbClr val="0000FF"/>
                </a:solidFill>
              </a:rPr>
              <a:t>whom we all love </a:t>
            </a:r>
            <a:r>
              <a:rPr lang="en-US" dirty="0"/>
              <a:t>is Mom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350838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we all love 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ircular Arrow 2"/>
          <p:cNvSpPr/>
          <p:nvPr/>
        </p:nvSpPr>
        <p:spPr bwMode="auto">
          <a:xfrm>
            <a:off x="1066800" y="2545080"/>
            <a:ext cx="3048000" cy="2811780"/>
          </a:xfrm>
          <a:prstGeom prst="circularArrow">
            <a:avLst>
              <a:gd name="adj1" fmla="val 12500"/>
              <a:gd name="adj2" fmla="val 1110763"/>
              <a:gd name="adj3" fmla="val 20457681"/>
              <a:gd name="adj4" fmla="val 10800000"/>
              <a:gd name="adj5" fmla="val 12500"/>
            </a:avLst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294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HE v. HIM:</a:t>
            </a:r>
          </a:p>
          <a:p>
            <a:pPr algn="l" eaLnBrk="1" hangingPunct="1"/>
            <a:endParaRPr lang="en-US" dirty="0"/>
          </a:p>
          <a:p>
            <a:pPr algn="l" eaLnBrk="1" hangingPunct="1"/>
            <a:r>
              <a:rPr lang="en-US" dirty="0" smtClean="0">
                <a:solidFill>
                  <a:srgbClr val="0000FF"/>
                </a:solidFill>
              </a:rPr>
              <a:t>He</a:t>
            </a:r>
            <a:r>
              <a:rPr lang="en-US" dirty="0" smtClean="0"/>
              <a:t> gave you a new donkey for Christmas.</a:t>
            </a:r>
          </a:p>
          <a:p>
            <a:pPr algn="l" eaLnBrk="1" hangingPunct="1"/>
            <a:r>
              <a:rPr lang="en-US" dirty="0" smtClean="0"/>
              <a:t>	</a:t>
            </a:r>
          </a:p>
          <a:p>
            <a:pPr algn="l" eaLnBrk="1" hangingPunct="1"/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WHO</a:t>
            </a:r>
            <a:r>
              <a:rPr lang="en-US" dirty="0" smtClean="0"/>
              <a:t> gave you a new donkey for 	Christmas?</a:t>
            </a:r>
            <a:endParaRPr lang="en-US" dirty="0"/>
          </a:p>
          <a:p>
            <a:pPr algn="l" eaLnBrk="1" hangingPunct="1"/>
            <a:r>
              <a:rPr lang="en-US" dirty="0" smtClean="0"/>
              <a:t>You got this new donkey from </a:t>
            </a:r>
            <a:r>
              <a:rPr lang="en-US" dirty="0" smtClean="0">
                <a:solidFill>
                  <a:srgbClr val="0000FF"/>
                </a:solidFill>
              </a:rPr>
              <a:t>him</a:t>
            </a:r>
            <a:r>
              <a:rPr lang="en-US" dirty="0" smtClean="0"/>
              <a:t>.</a:t>
            </a:r>
          </a:p>
          <a:p>
            <a:pPr algn="l" eaLnBrk="1" hangingPunct="1"/>
            <a:endParaRPr lang="en-US" dirty="0"/>
          </a:p>
          <a:p>
            <a:pPr algn="l" eaLnBrk="1" hangingPunct="1"/>
            <a:r>
              <a:rPr lang="en-US" dirty="0" smtClean="0"/>
              <a:t>	You got this new donkey from </a:t>
            </a:r>
            <a:r>
              <a:rPr lang="en-US" dirty="0" smtClean="0">
                <a:solidFill>
                  <a:srgbClr val="FF0000"/>
                </a:solidFill>
              </a:rPr>
              <a:t>WHOM</a:t>
            </a:r>
            <a:r>
              <a:rPr lang="en-US" dirty="0" smtClean="0"/>
              <a:t>?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762000" y="2133600"/>
            <a:ext cx="1066800" cy="762000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 bwMode="auto">
          <a:xfrm>
            <a:off x="6477000" y="4343400"/>
            <a:ext cx="1066800" cy="762000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0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WHOM</a:t>
            </a:r>
            <a:r>
              <a:rPr lang="en-US" dirty="0" smtClean="0"/>
              <a:t>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 smtClean="0"/>
              <a:t>Example 2: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woman </a:t>
            </a:r>
            <a:r>
              <a:rPr lang="en-US" dirty="0">
                <a:solidFill>
                  <a:srgbClr val="0000FF"/>
                </a:solidFill>
              </a:rPr>
              <a:t>whom we all love </a:t>
            </a:r>
            <a:r>
              <a:rPr lang="en-US" dirty="0"/>
              <a:t>is Mom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350838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we all love whom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350838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WHOM</a:t>
            </a:r>
            <a:r>
              <a:rPr lang="en-US" dirty="0" smtClean="0"/>
              <a:t> is the </a:t>
            </a:r>
            <a:r>
              <a:rPr lang="en-US" dirty="0" smtClean="0">
                <a:solidFill>
                  <a:srgbClr val="0000FF"/>
                </a:solidFill>
              </a:rPr>
              <a:t>Direct Object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ircular Arrow 2"/>
          <p:cNvSpPr/>
          <p:nvPr/>
        </p:nvSpPr>
        <p:spPr bwMode="auto">
          <a:xfrm>
            <a:off x="1066800" y="2545080"/>
            <a:ext cx="3048000" cy="2811780"/>
          </a:xfrm>
          <a:prstGeom prst="circularArrow">
            <a:avLst>
              <a:gd name="adj1" fmla="val 12500"/>
              <a:gd name="adj2" fmla="val 1110763"/>
              <a:gd name="adj3" fmla="val 20457681"/>
              <a:gd name="adj4" fmla="val 10800000"/>
              <a:gd name="adj5" fmla="val 12500"/>
            </a:avLst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115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WHOM</a:t>
            </a:r>
            <a:r>
              <a:rPr lang="en-US" dirty="0" smtClean="0"/>
              <a:t>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 smtClean="0"/>
              <a:t>Example 3: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will give one free rabid monkey to whomever the judges choose as the winner.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9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WHOM</a:t>
            </a:r>
            <a:r>
              <a:rPr lang="en-US" dirty="0" smtClean="0"/>
              <a:t>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 smtClean="0"/>
              <a:t>Example 3: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will give one free rabid monkey to </a:t>
            </a:r>
            <a:r>
              <a:rPr lang="en-US" dirty="0">
                <a:solidFill>
                  <a:srgbClr val="0000FF"/>
                </a:solidFill>
              </a:rPr>
              <a:t>whomever the judges choose as the winner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81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WHOM</a:t>
            </a:r>
            <a:r>
              <a:rPr lang="en-US" dirty="0" smtClean="0"/>
              <a:t>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 smtClean="0"/>
              <a:t>Example 3: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will give one free rabid monkey to </a:t>
            </a:r>
            <a:r>
              <a:rPr lang="en-US" dirty="0">
                <a:solidFill>
                  <a:srgbClr val="0000FF"/>
                </a:solidFill>
              </a:rPr>
              <a:t>whomever the judges choose as the winner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350838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whomever the judges choose as the winner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" name="Circular Arrow 2"/>
          <p:cNvSpPr/>
          <p:nvPr/>
        </p:nvSpPr>
        <p:spPr bwMode="auto">
          <a:xfrm>
            <a:off x="1371600" y="3055620"/>
            <a:ext cx="4953000" cy="3878580"/>
          </a:xfrm>
          <a:prstGeom prst="circularArrow">
            <a:avLst>
              <a:gd name="adj1" fmla="val 12500"/>
              <a:gd name="adj2" fmla="val 1110763"/>
              <a:gd name="adj3" fmla="val 20457681"/>
              <a:gd name="adj4" fmla="val 10800000"/>
              <a:gd name="adj5" fmla="val 12500"/>
            </a:avLst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790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WHOM</a:t>
            </a:r>
            <a:r>
              <a:rPr lang="en-US" dirty="0" smtClean="0"/>
              <a:t>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 smtClean="0"/>
              <a:t>Example 3: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will give one free rabid monkey to </a:t>
            </a:r>
            <a:r>
              <a:rPr lang="en-US" dirty="0">
                <a:solidFill>
                  <a:srgbClr val="0000FF"/>
                </a:solidFill>
              </a:rPr>
              <a:t>whomever the judges choose as the winner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350838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the judges choose </a:t>
            </a:r>
            <a:r>
              <a:rPr lang="en-US" sz="2800" dirty="0" smtClean="0">
                <a:solidFill>
                  <a:srgbClr val="FF0000"/>
                </a:solidFill>
              </a:rPr>
              <a:t>whomever</a:t>
            </a:r>
            <a:r>
              <a:rPr lang="en-US" sz="2800" dirty="0" smtClean="0">
                <a:solidFill>
                  <a:srgbClr val="0000FF"/>
                </a:solidFill>
              </a:rPr>
              <a:t> as the winner</a:t>
            </a:r>
          </a:p>
          <a:p>
            <a:pPr marL="350838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WHOMEVER </a:t>
            </a:r>
            <a:r>
              <a:rPr lang="en-US" sz="2800" dirty="0" smtClean="0"/>
              <a:t>is the </a:t>
            </a:r>
            <a:r>
              <a:rPr lang="en-US" sz="2800" dirty="0" smtClean="0">
                <a:solidFill>
                  <a:srgbClr val="0000FF"/>
                </a:solidFill>
              </a:rPr>
              <a:t>Direct Object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" name="Circular Arrow 2"/>
          <p:cNvSpPr/>
          <p:nvPr/>
        </p:nvSpPr>
        <p:spPr bwMode="auto">
          <a:xfrm>
            <a:off x="1371600" y="3055620"/>
            <a:ext cx="4953000" cy="3878580"/>
          </a:xfrm>
          <a:prstGeom prst="circularArrow">
            <a:avLst>
              <a:gd name="adj1" fmla="val 12500"/>
              <a:gd name="adj2" fmla="val 1110763"/>
              <a:gd name="adj3" fmla="val 20457681"/>
              <a:gd name="adj4" fmla="val 10800000"/>
              <a:gd name="adj5" fmla="val 12500"/>
            </a:avLst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416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WHOM</a:t>
            </a:r>
            <a:r>
              <a:rPr lang="en-US" dirty="0" smtClean="0"/>
              <a:t>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 smtClean="0"/>
              <a:t>Example 4: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Knowing the difficulty of the final exam, I finally said, “Look. I’ll study with whomever.”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9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WHOM</a:t>
            </a:r>
            <a:r>
              <a:rPr lang="en-US" dirty="0" smtClean="0"/>
              <a:t>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 smtClean="0"/>
              <a:t>Example 4: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Knowing the difficulty of the final exam, I finally said, “Look. I’ll study </a:t>
            </a:r>
            <a:r>
              <a:rPr lang="en-US" dirty="0">
                <a:solidFill>
                  <a:srgbClr val="0000FF"/>
                </a:solidFill>
              </a:rPr>
              <a:t>with whomever</a:t>
            </a:r>
            <a:r>
              <a:rPr lang="en-US" dirty="0"/>
              <a:t>.”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WHOMEVER</a:t>
            </a:r>
            <a:r>
              <a:rPr lang="en-US" dirty="0" smtClean="0"/>
              <a:t> is the </a:t>
            </a:r>
            <a:r>
              <a:rPr lang="en-US" dirty="0" smtClean="0">
                <a:solidFill>
                  <a:srgbClr val="0000FF"/>
                </a:solidFill>
              </a:rPr>
              <a:t>Object of the Preposition</a:t>
            </a:r>
            <a:r>
              <a:rPr lang="en-US" dirty="0" smtClean="0"/>
              <a:t> “with”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6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algn="ctr" eaLnBrk="1" hangingPunct="1">
              <a:buNone/>
            </a:pPr>
            <a:endParaRPr lang="en-US" dirty="0" smtClean="0"/>
          </a:p>
          <a:p>
            <a:pPr algn="ctr" eaLnBrk="1" hangingPunct="1">
              <a:buNone/>
            </a:pPr>
            <a:endParaRPr lang="en-US" dirty="0"/>
          </a:p>
          <a:p>
            <a:pPr algn="ctr" eaLnBrk="1" hangingPunct="1">
              <a:buNone/>
            </a:pPr>
            <a:endParaRPr lang="en-US" dirty="0" smtClean="0"/>
          </a:p>
          <a:p>
            <a:pPr algn="ctr" eaLnBrk="1" hangingPunct="1">
              <a:buNone/>
            </a:pPr>
            <a:endParaRPr lang="en-US" dirty="0"/>
          </a:p>
          <a:p>
            <a:pPr algn="ctr" eaLnBrk="1" hangingPunct="1">
              <a:buNone/>
            </a:pPr>
            <a:r>
              <a:rPr lang="en-US" dirty="0" smtClean="0"/>
              <a:t>TURN THE PAGE</a:t>
            </a: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73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/>
              <a:t>TRY IT: </a:t>
            </a:r>
            <a:r>
              <a:rPr lang="en-US" dirty="0" smtClean="0"/>
              <a:t>Sentences #4 - #6 are </a:t>
            </a:r>
            <a:r>
              <a:rPr lang="en-US" dirty="0"/>
              <a:t>using </a:t>
            </a:r>
            <a:r>
              <a:rPr lang="en-US" dirty="0" smtClean="0">
                <a:solidFill>
                  <a:srgbClr val="FF0000"/>
                </a:solidFill>
              </a:rPr>
              <a:t>WHOM</a:t>
            </a:r>
            <a:r>
              <a:rPr lang="en-US" dirty="0" smtClean="0"/>
              <a:t> </a:t>
            </a:r>
            <a:r>
              <a:rPr lang="en-US" dirty="0"/>
              <a:t>correctly. Can you explain why?</a:t>
            </a: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65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4. Mr. Titter gave </a:t>
            </a:r>
            <a:r>
              <a:rPr lang="en-US" dirty="0" smtClean="0">
                <a:solidFill>
                  <a:srgbClr val="FF0000"/>
                </a:solidFill>
              </a:rPr>
              <a:t>WHOMEVER </a:t>
            </a:r>
            <a:r>
              <a:rPr lang="en-US" dirty="0" smtClean="0"/>
              <a:t>he saw at the pep rally free </a:t>
            </a:r>
            <a:r>
              <a:rPr lang="en-US" dirty="0" err="1" smtClean="0"/>
              <a:t>noogies</a:t>
            </a:r>
            <a:r>
              <a:rPr lang="en-US" dirty="0" smtClean="0"/>
              <a:t> and brand name sodas.  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917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WHO </a:t>
            </a:r>
            <a:r>
              <a:rPr lang="en-US" dirty="0" smtClean="0">
                <a:solidFill>
                  <a:srgbClr val="0000FF"/>
                </a:solidFill>
              </a:rPr>
              <a:t>is a NOMINATIVE CASE pronoun.</a:t>
            </a:r>
          </a:p>
          <a:p>
            <a:pPr eaLnBrk="1" hangingPunct="1">
              <a:buFontTx/>
              <a:buNone/>
            </a:pPr>
            <a:endParaRPr lang="en-US" dirty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That means it can be used as:</a:t>
            </a:r>
          </a:p>
          <a:p>
            <a:pPr eaLnBrk="1" hangingPunct="1">
              <a:buFontTx/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(1) A subject</a:t>
            </a:r>
          </a:p>
          <a:p>
            <a:pPr eaLnBrk="1" hangingPunct="1">
              <a:buFontTx/>
              <a:buNone/>
            </a:pPr>
            <a:endParaRPr lang="en-US" dirty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	(2) A predicate nominative (follows a linking verb or “to be” verb)</a:t>
            </a:r>
          </a:p>
        </p:txBody>
      </p:sp>
    </p:spTree>
    <p:extLst>
      <p:ext uri="{BB962C8B-B14F-4D97-AF65-F5344CB8AC3E}">
        <p14:creationId xmlns:p14="http://schemas.microsoft.com/office/powerpoint/2010/main" val="210563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4. Mr. Titter gave </a:t>
            </a:r>
            <a:r>
              <a:rPr lang="en-US" dirty="0" smtClean="0">
                <a:solidFill>
                  <a:srgbClr val="0000FF"/>
                </a:solidFill>
              </a:rPr>
              <a:t>WHOMEVER he saw at the pep rally</a:t>
            </a:r>
            <a:r>
              <a:rPr lang="en-US" dirty="0" smtClean="0"/>
              <a:t> free </a:t>
            </a:r>
            <a:r>
              <a:rPr lang="en-US" dirty="0" err="1" smtClean="0"/>
              <a:t>noogies</a:t>
            </a:r>
            <a:r>
              <a:rPr lang="en-US" dirty="0" smtClean="0"/>
              <a:t> and brand name sodas.  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255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4. Mr. Titter gave </a:t>
            </a:r>
            <a:r>
              <a:rPr lang="en-US" dirty="0" smtClean="0">
                <a:solidFill>
                  <a:srgbClr val="0000FF"/>
                </a:solidFill>
              </a:rPr>
              <a:t>WHOMEVER he saw at the pep rally</a:t>
            </a:r>
            <a:r>
              <a:rPr lang="en-US" dirty="0" smtClean="0"/>
              <a:t> free </a:t>
            </a:r>
            <a:r>
              <a:rPr lang="en-US" dirty="0" err="1" smtClean="0"/>
              <a:t>noogies</a:t>
            </a:r>
            <a:r>
              <a:rPr lang="en-US" dirty="0" smtClean="0"/>
              <a:t> and brand name sodas.  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he saw whomever at the pep rally</a:t>
            </a: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9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4. Mr. Titter gave </a:t>
            </a:r>
            <a:r>
              <a:rPr lang="en-US" dirty="0" smtClean="0">
                <a:solidFill>
                  <a:srgbClr val="0000FF"/>
                </a:solidFill>
              </a:rPr>
              <a:t>WHOMEVER he saw at the pep rally</a:t>
            </a:r>
            <a:r>
              <a:rPr lang="en-US" dirty="0" smtClean="0"/>
              <a:t> free </a:t>
            </a:r>
            <a:r>
              <a:rPr lang="en-US" dirty="0" err="1" smtClean="0"/>
              <a:t>noogies</a:t>
            </a:r>
            <a:r>
              <a:rPr lang="en-US" dirty="0" smtClean="0"/>
              <a:t> and brand name sodas.  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he saw </a:t>
            </a:r>
            <a:r>
              <a:rPr lang="en-US" dirty="0" smtClean="0">
                <a:solidFill>
                  <a:srgbClr val="FF0000"/>
                </a:solidFill>
              </a:rPr>
              <a:t>whomever</a:t>
            </a:r>
            <a:r>
              <a:rPr lang="en-US" dirty="0" smtClean="0">
                <a:solidFill>
                  <a:srgbClr val="0000FF"/>
                </a:solidFill>
              </a:rPr>
              <a:t> at the pep rally</a:t>
            </a: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WHOMEVER</a:t>
            </a:r>
            <a:r>
              <a:rPr lang="en-US" dirty="0" smtClean="0"/>
              <a:t> is the </a:t>
            </a:r>
            <a:r>
              <a:rPr lang="en-US" dirty="0" smtClean="0">
                <a:solidFill>
                  <a:srgbClr val="0000FF"/>
                </a:solidFill>
              </a:rPr>
              <a:t>Direct Object</a:t>
            </a: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9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5. The Amish farmers, </a:t>
            </a:r>
            <a:r>
              <a:rPr lang="en-US" dirty="0" smtClean="0">
                <a:solidFill>
                  <a:srgbClr val="FF0000"/>
                </a:solidFill>
              </a:rPr>
              <a:t>WHOM</a:t>
            </a:r>
            <a:r>
              <a:rPr lang="en-US" dirty="0" smtClean="0"/>
              <a:t> we chased with pitchforks and cow bells, retaliated and ambushed us at the bus stop with road apples.  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03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 smtClean="0"/>
              <a:t>5. The Amish farmers, </a:t>
            </a:r>
            <a:r>
              <a:rPr lang="en-US" dirty="0" smtClean="0">
                <a:solidFill>
                  <a:srgbClr val="0000FF"/>
                </a:solidFill>
              </a:rPr>
              <a:t>WHOM we chased with pitchforks and cow bells</a:t>
            </a:r>
            <a:r>
              <a:rPr lang="en-US" dirty="0" smtClean="0"/>
              <a:t>, retaliated and ambushed us at the bus stop with road apples.</a:t>
            </a: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6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 smtClean="0"/>
              <a:t>5. The Amish farmers, </a:t>
            </a:r>
            <a:r>
              <a:rPr lang="en-US" dirty="0" smtClean="0">
                <a:solidFill>
                  <a:srgbClr val="0000FF"/>
                </a:solidFill>
              </a:rPr>
              <a:t>WHOM we chased with pitchforks and cow bells</a:t>
            </a:r>
            <a:r>
              <a:rPr lang="en-US" dirty="0" smtClean="0"/>
              <a:t>, retaliated and ambushed us at the bus stop with road apples.</a:t>
            </a: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we chased </a:t>
            </a:r>
            <a:r>
              <a:rPr lang="en-US" dirty="0" smtClean="0">
                <a:solidFill>
                  <a:srgbClr val="FF0000"/>
                </a:solidFill>
              </a:rPr>
              <a:t>whom</a:t>
            </a:r>
            <a:r>
              <a:rPr lang="en-US" dirty="0" smtClean="0">
                <a:solidFill>
                  <a:srgbClr val="0000FF"/>
                </a:solidFill>
              </a:rPr>
              <a:t> with pitchforks and cow bells</a:t>
            </a:r>
          </a:p>
        </p:txBody>
      </p:sp>
    </p:spTree>
    <p:extLst>
      <p:ext uri="{BB962C8B-B14F-4D97-AF65-F5344CB8AC3E}">
        <p14:creationId xmlns:p14="http://schemas.microsoft.com/office/powerpoint/2010/main" val="163334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 smtClean="0"/>
              <a:t>5. The Amish farmers, </a:t>
            </a:r>
            <a:r>
              <a:rPr lang="en-US" dirty="0" smtClean="0">
                <a:solidFill>
                  <a:srgbClr val="0000FF"/>
                </a:solidFill>
              </a:rPr>
              <a:t>WHOM we chased with pitchforks and cow bells</a:t>
            </a:r>
            <a:r>
              <a:rPr lang="en-US" dirty="0" smtClean="0"/>
              <a:t>, retaliated and ambushed us at the bus stop with road apples.</a:t>
            </a: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we chased </a:t>
            </a:r>
            <a:r>
              <a:rPr lang="en-US" dirty="0" smtClean="0">
                <a:solidFill>
                  <a:srgbClr val="FF0000"/>
                </a:solidFill>
              </a:rPr>
              <a:t>whom</a:t>
            </a:r>
            <a:r>
              <a:rPr lang="en-US" dirty="0" smtClean="0">
                <a:solidFill>
                  <a:srgbClr val="0000FF"/>
                </a:solidFill>
              </a:rPr>
              <a:t> with pitchforks and cow bells</a:t>
            </a: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WHOM</a:t>
            </a:r>
            <a:r>
              <a:rPr lang="en-US" dirty="0" smtClean="0"/>
              <a:t> is the </a:t>
            </a:r>
            <a:r>
              <a:rPr lang="en-US" dirty="0" smtClean="0">
                <a:solidFill>
                  <a:srgbClr val="0000FF"/>
                </a:solidFill>
              </a:rPr>
              <a:t>Direct Object</a:t>
            </a:r>
          </a:p>
        </p:txBody>
      </p:sp>
    </p:spTree>
    <p:extLst>
      <p:ext uri="{BB962C8B-B14F-4D97-AF65-F5344CB8AC3E}">
        <p14:creationId xmlns:p14="http://schemas.microsoft.com/office/powerpoint/2010/main" val="425006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6. </a:t>
            </a:r>
            <a:r>
              <a:rPr lang="en-US" dirty="0" smtClean="0">
                <a:solidFill>
                  <a:srgbClr val="FF0000"/>
                </a:solidFill>
              </a:rPr>
              <a:t>WHOM</a:t>
            </a:r>
            <a:r>
              <a:rPr lang="en-US" dirty="0" smtClean="0"/>
              <a:t> did you ask to the dance?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6. </a:t>
            </a:r>
            <a:r>
              <a:rPr lang="en-US" dirty="0" smtClean="0">
                <a:solidFill>
                  <a:srgbClr val="0000FF"/>
                </a:solidFill>
              </a:rPr>
              <a:t>WHOM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did you ask to the dance?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You did ask </a:t>
            </a:r>
            <a:r>
              <a:rPr lang="en-US" dirty="0" smtClean="0">
                <a:solidFill>
                  <a:srgbClr val="FF0000"/>
                </a:solidFill>
              </a:rPr>
              <a:t>whom </a:t>
            </a:r>
            <a:r>
              <a:rPr lang="en-US" dirty="0" smtClean="0"/>
              <a:t>to the dance.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6. </a:t>
            </a:r>
            <a:r>
              <a:rPr lang="en-US" dirty="0" smtClean="0">
                <a:solidFill>
                  <a:srgbClr val="0000FF"/>
                </a:solidFill>
              </a:rPr>
              <a:t>WHOM</a:t>
            </a:r>
            <a:r>
              <a:rPr lang="en-US" dirty="0" smtClean="0"/>
              <a:t> did you ask to the dance?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You did ask </a:t>
            </a:r>
            <a:r>
              <a:rPr lang="en-US" dirty="0" smtClean="0">
                <a:solidFill>
                  <a:srgbClr val="FF0000"/>
                </a:solidFill>
              </a:rPr>
              <a:t>whom</a:t>
            </a:r>
            <a:r>
              <a:rPr lang="en-US" dirty="0" smtClean="0"/>
              <a:t> to the dance. 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WHOM</a:t>
            </a:r>
            <a:r>
              <a:rPr lang="en-US" dirty="0" smtClean="0"/>
              <a:t> is the </a:t>
            </a:r>
            <a:r>
              <a:rPr lang="en-US" dirty="0" smtClean="0">
                <a:solidFill>
                  <a:srgbClr val="0000FF"/>
                </a:solidFill>
              </a:rPr>
              <a:t>Direct Object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WHO</a:t>
            </a:r>
            <a:r>
              <a:rPr lang="en-US" dirty="0" smtClean="0"/>
              <a:t>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 smtClean="0"/>
              <a:t>Example 1: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 smtClean="0"/>
              <a:t>The woman who is wearing the hair net is my mom.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97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Read the following sentences and decide whether to use </a:t>
            </a:r>
            <a:r>
              <a:rPr lang="en-US" dirty="0">
                <a:solidFill>
                  <a:srgbClr val="FF0000"/>
                </a:solidFill>
              </a:rPr>
              <a:t>WHO</a:t>
            </a:r>
            <a:r>
              <a:rPr lang="en-US" dirty="0"/>
              <a:t> or </a:t>
            </a:r>
            <a:r>
              <a:rPr lang="en-US" dirty="0" smtClean="0">
                <a:solidFill>
                  <a:srgbClr val="FF0000"/>
                </a:solidFill>
              </a:rPr>
              <a:t>WHOM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7. Who / Whom do you think stole the 3-foot ceramic pickle?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531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7. Who / Whom do you think stole the 3-foot ceramic pickle?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pic>
        <p:nvPicPr>
          <p:cNvPr id="3" name="Picture 2" descr="images-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 rot="20886884">
            <a:off x="2529346" y="1498866"/>
            <a:ext cx="3505924" cy="420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047999" y="3886200"/>
            <a:ext cx="280271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Hot Tip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00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581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dirty="0" smtClean="0"/>
              <a:t>Reword questions into statements!</a:t>
            </a:r>
          </a:p>
        </p:txBody>
      </p:sp>
      <p:pic>
        <p:nvPicPr>
          <p:cNvPr id="3" name="Picture 2" descr="images-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 rot="20886884">
            <a:off x="2529346" y="1498866"/>
            <a:ext cx="3505924" cy="420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047999" y="3886200"/>
            <a:ext cx="280271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Hot Tip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00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518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7. Who / Whom do you think stole the 3-foot ceramic pickle?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664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7. Who / Whom do you think stole the 3-foot ceramic pickle?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You do think who / whom stole the 3-foot ceramic pickle. 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7. Who / Whom do you think stole the 3-foot ceramic pickle?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You do think </a:t>
            </a:r>
            <a:r>
              <a:rPr lang="en-US" dirty="0" smtClean="0">
                <a:solidFill>
                  <a:srgbClr val="0000FF"/>
                </a:solidFill>
              </a:rPr>
              <a:t>who / whom stole the 3-foot ceramic pickle.</a:t>
            </a:r>
            <a:r>
              <a:rPr lang="en-US" dirty="0" smtClean="0"/>
              <a:t> 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7. Who / Whom do you think stole the 3-foot ceramic pickle?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You do think </a:t>
            </a:r>
            <a:r>
              <a:rPr lang="en-US" dirty="0" smtClean="0">
                <a:solidFill>
                  <a:srgbClr val="FF0000"/>
                </a:solidFill>
              </a:rPr>
              <a:t>who</a:t>
            </a:r>
            <a:r>
              <a:rPr lang="en-US" dirty="0" smtClean="0">
                <a:solidFill>
                  <a:srgbClr val="0000FF"/>
                </a:solidFill>
              </a:rPr>
              <a:t> stole the 3-foot ceramic pickle.</a:t>
            </a: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/>
              <a:t>WHO is the Subject</a:t>
            </a: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8. Whoever / Whomever ate the last brown sugar and cinnamon Pop Tart owes me an apology. 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8. </a:t>
            </a:r>
            <a:r>
              <a:rPr lang="en-US" dirty="0" smtClean="0">
                <a:solidFill>
                  <a:srgbClr val="0000FF"/>
                </a:solidFill>
              </a:rPr>
              <a:t>Whoever / Whomever ate the last brown sugar and cinnamon Pop Tart</a:t>
            </a:r>
            <a:r>
              <a:rPr lang="en-US" dirty="0" smtClean="0"/>
              <a:t> owes me an apology.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WHO</a:t>
            </a:r>
            <a:r>
              <a:rPr lang="en-US" dirty="0" smtClean="0"/>
              <a:t>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 smtClean="0"/>
              <a:t>Example 1: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 smtClean="0"/>
              <a:t>The woman </a:t>
            </a:r>
            <a:r>
              <a:rPr lang="en-US" dirty="0" smtClean="0">
                <a:solidFill>
                  <a:srgbClr val="0000FF"/>
                </a:solidFill>
              </a:rPr>
              <a:t>who is wearing the hair net</a:t>
            </a:r>
            <a:r>
              <a:rPr lang="en-US" dirty="0" smtClean="0"/>
              <a:t> is my mom. 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WHO</a:t>
            </a:r>
            <a:r>
              <a:rPr lang="en-US" dirty="0" smtClean="0"/>
              <a:t> is the </a:t>
            </a:r>
            <a:r>
              <a:rPr lang="en-US" dirty="0" smtClean="0">
                <a:solidFill>
                  <a:srgbClr val="0000FF"/>
                </a:solidFill>
              </a:rPr>
              <a:t>subject</a:t>
            </a:r>
            <a:r>
              <a:rPr lang="en-US" dirty="0" smtClean="0"/>
              <a:t> of “is wearing”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79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8. </a:t>
            </a:r>
            <a:r>
              <a:rPr lang="en-US" dirty="0" smtClean="0">
                <a:solidFill>
                  <a:srgbClr val="FF0000"/>
                </a:solidFill>
              </a:rPr>
              <a:t>Whoever</a:t>
            </a:r>
            <a:r>
              <a:rPr lang="en-US" dirty="0" smtClean="0">
                <a:solidFill>
                  <a:srgbClr val="0000FF"/>
                </a:solidFill>
              </a:rPr>
              <a:t> ate the last brown sugar and cinnamon Pop Tart</a:t>
            </a:r>
            <a:r>
              <a:rPr lang="en-US" dirty="0" smtClean="0"/>
              <a:t> owes me an apology.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WHOEVER is the Subject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9. Marsh gave whoever / whomever supports the Giants a crying towel and a comforting hug.</a:t>
            </a: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 smtClean="0"/>
              <a:t>9. Marsh gave </a:t>
            </a:r>
            <a:r>
              <a:rPr lang="en-US" dirty="0" smtClean="0">
                <a:solidFill>
                  <a:srgbClr val="0000FF"/>
                </a:solidFill>
              </a:rPr>
              <a:t>whoever / whomever supports the Giants</a:t>
            </a:r>
            <a:r>
              <a:rPr lang="en-US" dirty="0" smtClean="0"/>
              <a:t> a crying towel and a comforting hug.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 smtClean="0"/>
              <a:t>9. Marsh gave </a:t>
            </a:r>
            <a:r>
              <a:rPr lang="en-US" dirty="0" smtClean="0">
                <a:solidFill>
                  <a:srgbClr val="0000FF"/>
                </a:solidFill>
              </a:rPr>
              <a:t>whoever / whomever supports the Giants</a:t>
            </a:r>
            <a:r>
              <a:rPr lang="en-US" dirty="0" smtClean="0"/>
              <a:t> a crying towel and a comforting hug.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whoever</a:t>
            </a:r>
            <a:r>
              <a:rPr lang="en-US" dirty="0" smtClean="0">
                <a:solidFill>
                  <a:srgbClr val="0000FF"/>
                </a:solidFill>
              </a:rPr>
              <a:t> supports the Giants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dirty="0" smtClean="0"/>
              <a:t>WHOEVER is the Subject</a:t>
            </a: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10. The furry senior citizen who / whom we had caught in a box trap was hired by the Solanco Fair as a side-show act.</a:t>
            </a:r>
            <a:endParaRPr lang="en-US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mtClean="0"/>
              <a:t>10. The furry senior citizen </a:t>
            </a:r>
            <a:r>
              <a:rPr lang="en-US" smtClean="0">
                <a:solidFill>
                  <a:srgbClr val="0000FF"/>
                </a:solidFill>
              </a:rPr>
              <a:t>who / whom we had caught in a box trap</a:t>
            </a:r>
            <a:r>
              <a:rPr lang="en-US" smtClean="0"/>
              <a:t> was hired by the Solanco Fair as a side-show act.</a:t>
            </a:r>
            <a:endParaRPr lang="en-US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mtClean="0"/>
              <a:t>10. The furry senior citizen </a:t>
            </a:r>
            <a:r>
              <a:rPr lang="en-US" smtClean="0">
                <a:solidFill>
                  <a:srgbClr val="0000FF"/>
                </a:solidFill>
              </a:rPr>
              <a:t>who / whom we had caught in a box trap</a:t>
            </a:r>
            <a:r>
              <a:rPr lang="en-US" smtClean="0"/>
              <a:t> was hired by the Solanco Fair as a side-show act.</a:t>
            </a:r>
            <a:endParaRPr lang="en-US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we had caught who / whom in a box trap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 smtClean="0"/>
              <a:t>10. The furry senior citizen </a:t>
            </a:r>
            <a:r>
              <a:rPr lang="en-US" dirty="0" smtClean="0">
                <a:solidFill>
                  <a:srgbClr val="0000FF"/>
                </a:solidFill>
              </a:rPr>
              <a:t>who / whom we had caught in a box trap</a:t>
            </a:r>
            <a:r>
              <a:rPr lang="en-US" dirty="0" smtClean="0"/>
              <a:t> was hired by the </a:t>
            </a:r>
            <a:r>
              <a:rPr lang="en-US" dirty="0" err="1" smtClean="0"/>
              <a:t>Solanco</a:t>
            </a:r>
            <a:r>
              <a:rPr lang="en-US" dirty="0" smtClean="0"/>
              <a:t> Fair as a side-show act.</a:t>
            </a: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we had caught </a:t>
            </a:r>
            <a:r>
              <a:rPr lang="en-US" dirty="0" smtClean="0">
                <a:solidFill>
                  <a:srgbClr val="FF0000"/>
                </a:solidFill>
              </a:rPr>
              <a:t>whom</a:t>
            </a:r>
            <a:r>
              <a:rPr lang="en-US" dirty="0" smtClean="0">
                <a:solidFill>
                  <a:srgbClr val="0000FF"/>
                </a:solidFill>
              </a:rPr>
              <a:t> in a box trap</a:t>
            </a: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/>
              <a:t>WHOM is the Direct Object</a:t>
            </a: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11. The teacher who / whom has the drooling problem and ferocious appetite for Twinkies is Mr. Dougherty.</a:t>
            </a: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2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 smtClean="0"/>
              <a:t>11. The teacher </a:t>
            </a:r>
            <a:r>
              <a:rPr lang="en-US" dirty="0" smtClean="0">
                <a:solidFill>
                  <a:srgbClr val="0000FF"/>
                </a:solidFill>
              </a:rPr>
              <a:t>who / whom has the drooling problem and ferocious appetite for Twinkies</a:t>
            </a:r>
            <a:r>
              <a:rPr lang="en-US" dirty="0" smtClean="0"/>
              <a:t> is Mr. Dougherty.</a:t>
            </a: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63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WHO</a:t>
            </a:r>
            <a:r>
              <a:rPr lang="en-US" dirty="0" smtClean="0"/>
              <a:t>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 smtClean="0"/>
              <a:t>Example 2: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 smtClean="0"/>
              <a:t>The winner of the race was who?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9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 smtClean="0"/>
              <a:t>11. The teacher </a:t>
            </a:r>
            <a:r>
              <a:rPr lang="en-US" dirty="0" smtClean="0">
                <a:solidFill>
                  <a:srgbClr val="0000FF"/>
                </a:solidFill>
              </a:rPr>
              <a:t>who / whom has the drooling problem and ferocious appetite for Twinkies</a:t>
            </a:r>
            <a:r>
              <a:rPr lang="en-US" dirty="0" smtClean="0"/>
              <a:t> is Mr. Dougherty.</a:t>
            </a: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who</a:t>
            </a:r>
            <a:r>
              <a:rPr lang="en-US" dirty="0" smtClean="0">
                <a:solidFill>
                  <a:srgbClr val="0000FF"/>
                </a:solidFill>
              </a:rPr>
              <a:t> has the drooling problem and ferocious appetite for Twinkies</a:t>
            </a: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/>
              <a:t>WHO is the Subject</a:t>
            </a: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12. Unfortunately, the girl who / whom is barking like a dog is my cousin, and yes, she's available. </a:t>
            </a: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 smtClean="0"/>
              <a:t>12. Unfortunately, the girl </a:t>
            </a:r>
            <a:r>
              <a:rPr lang="en-US" dirty="0" smtClean="0">
                <a:solidFill>
                  <a:srgbClr val="0000FF"/>
                </a:solidFill>
              </a:rPr>
              <a:t>who / whom is barking like a dog</a:t>
            </a:r>
            <a:r>
              <a:rPr lang="en-US" dirty="0" smtClean="0"/>
              <a:t> is my cousin, and yes, she's available.</a:t>
            </a: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 smtClean="0"/>
              <a:t>12. Unfortunately, the girl </a:t>
            </a:r>
            <a:r>
              <a:rPr lang="en-US" dirty="0" smtClean="0">
                <a:solidFill>
                  <a:srgbClr val="0000FF"/>
                </a:solidFill>
              </a:rPr>
              <a:t>who / whom is barking like a dog</a:t>
            </a:r>
            <a:r>
              <a:rPr lang="en-US" dirty="0" smtClean="0"/>
              <a:t> is my cousin, and yes, she's available.</a:t>
            </a: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who</a:t>
            </a:r>
            <a:r>
              <a:rPr lang="en-US" dirty="0" smtClean="0">
                <a:solidFill>
                  <a:srgbClr val="0000FF"/>
                </a:solidFill>
              </a:rPr>
              <a:t> is barking like a dog</a:t>
            </a: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/>
              <a:t>WHO is the Subject</a:t>
            </a: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13. Who / Whom did you go to the mall with?</a:t>
            </a:r>
            <a:endParaRPr lang="en-US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mtClean="0"/>
              <a:t>13. Who / Whom did you go to the mall with?</a:t>
            </a:r>
            <a:endParaRPr lang="en-US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/>
              <a:t>You did go to the mall </a:t>
            </a:r>
            <a:r>
              <a:rPr lang="en-US" smtClean="0">
                <a:solidFill>
                  <a:srgbClr val="0000FF"/>
                </a:solidFill>
              </a:rPr>
              <a:t>with who / whom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mtClean="0"/>
              <a:t>13. Who / Whom did you go to the mall with?</a:t>
            </a:r>
            <a:endParaRPr lang="en-US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/>
              <a:t>You did go to the mall </a:t>
            </a:r>
            <a:r>
              <a:rPr lang="en-US" smtClean="0">
                <a:solidFill>
                  <a:srgbClr val="0000FF"/>
                </a:solidFill>
              </a:rPr>
              <a:t>with </a:t>
            </a:r>
            <a:r>
              <a:rPr lang="en-US" smtClean="0">
                <a:solidFill>
                  <a:srgbClr val="FF0000"/>
                </a:solidFill>
              </a:rPr>
              <a:t>whom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/>
              <a:t>WHOM is the O.O.P.</a:t>
            </a:r>
            <a:endParaRPr lang="en-US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14. The 8</a:t>
            </a:r>
            <a:r>
              <a:rPr lang="en-US" baseline="30000" dirty="0" smtClean="0"/>
              <a:t>th</a:t>
            </a:r>
            <a:r>
              <a:rPr lang="en-US" dirty="0" smtClean="0"/>
              <a:t> graders, who / whom </a:t>
            </a:r>
            <a:r>
              <a:rPr lang="en-US" dirty="0" err="1" smtClean="0"/>
              <a:t>Momo</a:t>
            </a:r>
            <a:r>
              <a:rPr lang="en-US" dirty="0" smtClean="0"/>
              <a:t> showed around the school, were taken to Mr. Marsh's room and were told to pray that they don't get him next year. </a:t>
            </a: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 smtClean="0"/>
              <a:t>14. The 8</a:t>
            </a:r>
            <a:r>
              <a:rPr lang="en-US" baseline="30000" dirty="0" smtClean="0"/>
              <a:t>th</a:t>
            </a:r>
            <a:r>
              <a:rPr lang="en-US" dirty="0" smtClean="0"/>
              <a:t> graders, </a:t>
            </a:r>
            <a:r>
              <a:rPr lang="en-US" dirty="0" smtClean="0">
                <a:solidFill>
                  <a:srgbClr val="0000FF"/>
                </a:solidFill>
              </a:rPr>
              <a:t>who / whom </a:t>
            </a:r>
            <a:r>
              <a:rPr lang="en-US" dirty="0" err="1" smtClean="0">
                <a:solidFill>
                  <a:srgbClr val="0000FF"/>
                </a:solidFill>
              </a:rPr>
              <a:t>Momo</a:t>
            </a:r>
            <a:r>
              <a:rPr lang="en-US" dirty="0" smtClean="0">
                <a:solidFill>
                  <a:srgbClr val="0000FF"/>
                </a:solidFill>
              </a:rPr>
              <a:t> showed around the school</a:t>
            </a:r>
            <a:r>
              <a:rPr lang="en-US" dirty="0" smtClean="0"/>
              <a:t>, were taken to Mr. Marsh's room and were told to pray that they don't get him next year.</a:t>
            </a: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 smtClean="0"/>
              <a:t>14. The 8</a:t>
            </a:r>
            <a:r>
              <a:rPr lang="en-US" baseline="30000" dirty="0" smtClean="0"/>
              <a:t>th</a:t>
            </a:r>
            <a:r>
              <a:rPr lang="en-US" dirty="0" smtClean="0"/>
              <a:t> graders, </a:t>
            </a:r>
            <a:r>
              <a:rPr lang="en-US" dirty="0" smtClean="0">
                <a:solidFill>
                  <a:srgbClr val="0000FF"/>
                </a:solidFill>
              </a:rPr>
              <a:t>who / whom </a:t>
            </a:r>
            <a:r>
              <a:rPr lang="en-US" dirty="0" err="1" smtClean="0">
                <a:solidFill>
                  <a:srgbClr val="0000FF"/>
                </a:solidFill>
              </a:rPr>
              <a:t>Momo</a:t>
            </a:r>
            <a:r>
              <a:rPr lang="en-US" dirty="0" smtClean="0">
                <a:solidFill>
                  <a:srgbClr val="0000FF"/>
                </a:solidFill>
              </a:rPr>
              <a:t> showed around the school</a:t>
            </a:r>
            <a:r>
              <a:rPr lang="en-US" dirty="0" smtClean="0"/>
              <a:t>, were taken to Mr. Marsh's room and were told to pray that they don't get him next year.</a:t>
            </a: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Momo</a:t>
            </a:r>
            <a:r>
              <a:rPr lang="en-US" dirty="0" smtClean="0">
                <a:solidFill>
                  <a:srgbClr val="0000FF"/>
                </a:solidFill>
              </a:rPr>
              <a:t> showed who / whom around the school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WHO</a:t>
            </a:r>
            <a:r>
              <a:rPr lang="en-US" dirty="0" smtClean="0"/>
              <a:t>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 smtClean="0"/>
              <a:t>Example 2: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 smtClean="0"/>
              <a:t>The winner of the race </a:t>
            </a:r>
            <a:r>
              <a:rPr lang="en-US" dirty="0" smtClean="0">
                <a:solidFill>
                  <a:srgbClr val="0000FF"/>
                </a:solidFill>
              </a:rPr>
              <a:t>was who</a:t>
            </a:r>
            <a:r>
              <a:rPr lang="en-US" dirty="0" smtClean="0"/>
              <a:t>? 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WHO</a:t>
            </a:r>
            <a:r>
              <a:rPr lang="en-US" dirty="0" smtClean="0"/>
              <a:t> follows the “to be” verb, making it the </a:t>
            </a:r>
            <a:r>
              <a:rPr lang="en-US" dirty="0" smtClean="0">
                <a:solidFill>
                  <a:srgbClr val="0000FF"/>
                </a:solidFill>
              </a:rPr>
              <a:t>Predicate Nominative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 smtClean="0"/>
              <a:t>14. The 8</a:t>
            </a:r>
            <a:r>
              <a:rPr lang="en-US" baseline="30000" dirty="0" smtClean="0"/>
              <a:t>th</a:t>
            </a:r>
            <a:r>
              <a:rPr lang="en-US" dirty="0" smtClean="0"/>
              <a:t> graders, </a:t>
            </a:r>
            <a:r>
              <a:rPr lang="en-US" dirty="0" smtClean="0">
                <a:solidFill>
                  <a:srgbClr val="0000FF"/>
                </a:solidFill>
              </a:rPr>
              <a:t>who / whom </a:t>
            </a:r>
            <a:r>
              <a:rPr lang="en-US" dirty="0" err="1" smtClean="0">
                <a:solidFill>
                  <a:srgbClr val="0000FF"/>
                </a:solidFill>
              </a:rPr>
              <a:t>Momo</a:t>
            </a:r>
            <a:r>
              <a:rPr lang="en-US" dirty="0" smtClean="0">
                <a:solidFill>
                  <a:srgbClr val="0000FF"/>
                </a:solidFill>
              </a:rPr>
              <a:t> showed around the school</a:t>
            </a:r>
            <a:r>
              <a:rPr lang="en-US" dirty="0" smtClean="0"/>
              <a:t>, were taken to Mr. Marsh's room and were told to pray that they don't get him next year.</a:t>
            </a: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Momo</a:t>
            </a:r>
            <a:r>
              <a:rPr lang="en-US" dirty="0" smtClean="0">
                <a:solidFill>
                  <a:srgbClr val="0000FF"/>
                </a:solidFill>
              </a:rPr>
              <a:t> showed </a:t>
            </a:r>
            <a:r>
              <a:rPr lang="en-US" dirty="0" smtClean="0">
                <a:solidFill>
                  <a:srgbClr val="FF0000"/>
                </a:solidFill>
              </a:rPr>
              <a:t>whom</a:t>
            </a:r>
            <a:r>
              <a:rPr lang="en-US" dirty="0" smtClean="0">
                <a:solidFill>
                  <a:srgbClr val="0000FF"/>
                </a:solidFill>
              </a:rPr>
              <a:t> around the school</a:t>
            </a: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/>
              <a:t>WHOM is the Direct Object</a:t>
            </a: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15. Alex, who / whom eats tree bark and plays with butterflies, tossed his American Lit binder into the air and shouted, "You are killing so many trees, old man!"</a:t>
            </a: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 smtClean="0"/>
              <a:t>15. Alex, </a:t>
            </a:r>
            <a:r>
              <a:rPr lang="en-US" dirty="0" smtClean="0">
                <a:solidFill>
                  <a:srgbClr val="0000FF"/>
                </a:solidFill>
              </a:rPr>
              <a:t>who / whom eats tree bark and plays with butterflies</a:t>
            </a:r>
            <a:r>
              <a:rPr lang="en-US" dirty="0" smtClean="0"/>
              <a:t>, tossed his American Lit binder into the air and shouted, "You are killing so many trees, old man!"</a:t>
            </a: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 smtClean="0"/>
              <a:t>15. Alex, </a:t>
            </a:r>
            <a:r>
              <a:rPr lang="en-US" dirty="0" smtClean="0">
                <a:solidFill>
                  <a:srgbClr val="0000FF"/>
                </a:solidFill>
              </a:rPr>
              <a:t>who / whom eats tree bark and plays with butterflies</a:t>
            </a:r>
            <a:r>
              <a:rPr lang="en-US" dirty="0" smtClean="0"/>
              <a:t>, tossed his American Lit binder into the air and shouted, "You are killing so many trees, old man!"</a:t>
            </a: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who</a:t>
            </a:r>
            <a:r>
              <a:rPr lang="en-US" dirty="0" smtClean="0">
                <a:solidFill>
                  <a:srgbClr val="0000FF"/>
                </a:solidFill>
              </a:rPr>
              <a:t> eats tree bark and plays with butterflies</a:t>
            </a: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/>
              <a:t>WHO is the Subject</a:t>
            </a: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16. Who / Whom did you buy that Nerf Uzi from?</a:t>
            </a:r>
            <a:endParaRPr lang="en-US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mtClean="0"/>
              <a:t>16. Who / Whom did you buy that Nerf Uzi from?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smtClean="0"/>
              <a:t>You did buy that Nerf Uzi from who / whom.</a:t>
            </a:r>
            <a:endParaRPr lang="en-US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mtClean="0"/>
              <a:t>16. Who / Whom did you buy that Nerf Uzi from?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smtClean="0"/>
              <a:t>You did buy that Nerf Uzi </a:t>
            </a:r>
            <a:r>
              <a:rPr lang="en-US" smtClean="0">
                <a:solidFill>
                  <a:srgbClr val="0000FF"/>
                </a:solidFill>
              </a:rPr>
              <a:t>from who / whom</a:t>
            </a:r>
            <a:r>
              <a:rPr lang="en-US" smtClean="0"/>
              <a:t>.</a:t>
            </a:r>
            <a:endParaRPr lang="en-US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mtClean="0"/>
              <a:t>16. Who / Whom did you buy that Nerf Uzi from?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smtClean="0"/>
              <a:t>You did buy that Nerf Uzi </a:t>
            </a:r>
            <a:r>
              <a:rPr lang="en-US" smtClean="0">
                <a:solidFill>
                  <a:srgbClr val="0000FF"/>
                </a:solidFill>
              </a:rPr>
              <a:t>from </a:t>
            </a:r>
            <a:r>
              <a:rPr lang="en-US" smtClean="0">
                <a:solidFill>
                  <a:srgbClr val="FF0000"/>
                </a:solidFill>
              </a:rPr>
              <a:t>whom</a:t>
            </a:r>
            <a:r>
              <a:rPr lang="en-US" smtClean="0"/>
              <a:t>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smtClean="0"/>
              <a:t>WHOM is the O.O.P.</a:t>
            </a:r>
            <a:endParaRPr lang="en-US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17. Who / Whom wrote lots of gibberish on the bathroom wall?</a:t>
            </a: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 smtClean="0"/>
              <a:t>17. Who / Whom wrote lots of gibberish on the bathroom wall?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Who</a:t>
            </a:r>
            <a:r>
              <a:rPr lang="en-US" dirty="0" smtClean="0"/>
              <a:t> wrote lots of gibberish on the bathroom wall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dirty="0" smtClean="0"/>
              <a:t>WHO is the Subject</a:t>
            </a: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3484</TotalTime>
  <Words>2962</Words>
  <Application>Microsoft Office PowerPoint</Application>
  <PresentationFormat>On-screen Show (4:3)</PresentationFormat>
  <Paragraphs>562</Paragraphs>
  <Slides>115</Slides>
  <Notes>115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115</vt:i4>
      </vt:variant>
    </vt:vector>
  </HeadingPairs>
  <TitlesOfParts>
    <vt:vector size="116" baseType="lpstr">
      <vt:lpstr>Blank Presentation</vt:lpstr>
      <vt:lpstr>Who vs. Whom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L-S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vs. Whom</dc:title>
  <dc:creator>L-S</dc:creator>
  <cp:lastModifiedBy>Jeffrey Marsh</cp:lastModifiedBy>
  <cp:revision>34</cp:revision>
  <dcterms:created xsi:type="dcterms:W3CDTF">2008-05-12T21:00:09Z</dcterms:created>
  <dcterms:modified xsi:type="dcterms:W3CDTF">2015-11-19T11:06:46Z</dcterms:modified>
</cp:coreProperties>
</file>