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367" r:id="rId4"/>
    <p:sldId id="368" r:id="rId5"/>
    <p:sldId id="369" r:id="rId6"/>
    <p:sldId id="382" r:id="rId7"/>
    <p:sldId id="370" r:id="rId8"/>
    <p:sldId id="381" r:id="rId9"/>
    <p:sldId id="344" r:id="rId10"/>
    <p:sldId id="350" r:id="rId11"/>
    <p:sldId id="371" r:id="rId12"/>
    <p:sldId id="379" r:id="rId13"/>
    <p:sldId id="372" r:id="rId14"/>
    <p:sldId id="373" r:id="rId15"/>
    <p:sldId id="380" r:id="rId16"/>
    <p:sldId id="374" r:id="rId17"/>
    <p:sldId id="384" r:id="rId18"/>
    <p:sldId id="386" r:id="rId19"/>
    <p:sldId id="375" r:id="rId20"/>
    <p:sldId id="376" r:id="rId21"/>
    <p:sldId id="377" r:id="rId22"/>
    <p:sldId id="383" r:id="rId23"/>
    <p:sldId id="3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FC3D2-2E1B-4EEB-8EDB-0B368330CCE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CEB6B-D2D8-4C38-8765-F4FD82B970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B3EF-7956-49F1-9C2F-C094C1FF2762}" type="datetimeFigureOut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/>
              <a:t>Our plans for the weekend included a Chinese buffet, the mall, and a movie.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/>
              <a:t>Our plans for the weekend included </a:t>
            </a:r>
            <a:r>
              <a:rPr lang="en-US" sz="4400" dirty="0" smtClean="0">
                <a:solidFill>
                  <a:srgbClr val="FFFF00"/>
                </a:solidFill>
              </a:rPr>
              <a:t>a</a:t>
            </a:r>
            <a:r>
              <a:rPr lang="en-US" sz="4400" dirty="0" smtClean="0"/>
              <a:t> Chinese buffet, </a:t>
            </a:r>
            <a:r>
              <a:rPr lang="en-US" sz="4400" dirty="0" smtClean="0">
                <a:solidFill>
                  <a:srgbClr val="FFFF00"/>
                </a:solidFill>
              </a:rPr>
              <a:t>a</a:t>
            </a:r>
            <a:r>
              <a:rPr lang="en-US" sz="4400" dirty="0" smtClean="0"/>
              <a:t> mall, and </a:t>
            </a:r>
            <a:r>
              <a:rPr lang="en-US" sz="4400" dirty="0" smtClean="0">
                <a:solidFill>
                  <a:srgbClr val="FFFF00"/>
                </a:solidFill>
              </a:rPr>
              <a:t>a</a:t>
            </a:r>
            <a:r>
              <a:rPr lang="en-US" sz="4400" dirty="0" smtClean="0"/>
              <a:t> movie.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/>
              <a:t>Our plans for the weekend included </a:t>
            </a:r>
            <a:r>
              <a:rPr lang="en-US" sz="4400" dirty="0" smtClean="0">
                <a:solidFill>
                  <a:srgbClr val="FFFF00"/>
                </a:solidFill>
              </a:rPr>
              <a:t>Wok-n-Roll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FFFF00"/>
                </a:solidFill>
              </a:rPr>
              <a:t>Park City</a:t>
            </a:r>
            <a:r>
              <a:rPr lang="en-US" sz="4400" dirty="0" smtClean="0"/>
              <a:t>, and </a:t>
            </a:r>
            <a:r>
              <a:rPr lang="en-US" sz="4400" dirty="0" smtClean="0">
                <a:solidFill>
                  <a:srgbClr val="FFFF00"/>
                </a:solidFill>
              </a:rPr>
              <a:t>Penn Cinemas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err="1" smtClean="0"/>
              <a:t>Maddy</a:t>
            </a:r>
            <a:r>
              <a:rPr lang="en-US" sz="4400" dirty="0" smtClean="0"/>
              <a:t> had homework in Earth Science, American Lit-9, and in Algebra II.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err="1" smtClean="0"/>
              <a:t>Maddy</a:t>
            </a:r>
            <a:r>
              <a:rPr lang="en-US" sz="4400" dirty="0" smtClean="0"/>
              <a:t> had homework </a:t>
            </a:r>
            <a:r>
              <a:rPr lang="en-US" sz="4400" dirty="0" smtClean="0">
                <a:solidFill>
                  <a:srgbClr val="FFFF00"/>
                </a:solidFill>
              </a:rPr>
              <a:t>in</a:t>
            </a:r>
            <a:r>
              <a:rPr lang="en-US" sz="4400" dirty="0" smtClean="0"/>
              <a:t> Earth Science, </a:t>
            </a:r>
            <a:r>
              <a:rPr lang="en-US" sz="4400" dirty="0" smtClean="0">
                <a:solidFill>
                  <a:srgbClr val="FFFF00"/>
                </a:solidFill>
              </a:rPr>
              <a:t>in</a:t>
            </a:r>
            <a:r>
              <a:rPr lang="en-US" sz="4400" dirty="0" smtClean="0"/>
              <a:t> American Lit-9, and </a:t>
            </a:r>
            <a:r>
              <a:rPr lang="en-US" sz="4400" dirty="0" smtClean="0">
                <a:solidFill>
                  <a:srgbClr val="FFFF00"/>
                </a:solidFill>
              </a:rPr>
              <a:t>in</a:t>
            </a:r>
            <a:r>
              <a:rPr lang="en-US" sz="4400" dirty="0" smtClean="0"/>
              <a:t> Algebra II.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err="1" smtClean="0"/>
              <a:t>Maddy</a:t>
            </a:r>
            <a:r>
              <a:rPr lang="en-US" sz="4400" dirty="0" smtClean="0"/>
              <a:t> had homework </a:t>
            </a:r>
            <a:r>
              <a:rPr lang="en-US" sz="4400" dirty="0" smtClean="0">
                <a:solidFill>
                  <a:srgbClr val="FFFF00"/>
                </a:solidFill>
              </a:rPr>
              <a:t>in</a:t>
            </a:r>
            <a:r>
              <a:rPr lang="en-US" sz="4400" dirty="0" smtClean="0"/>
              <a:t> Earth Science, American Lit-9, and Algebra II.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When you compare or contrast parallel ideas, be sure to use the same grammatical form</a:t>
            </a:r>
          </a:p>
          <a:p>
            <a:pPr marL="400050" lvl="1" indent="0"/>
            <a:r>
              <a:rPr lang="en-US" sz="3200" dirty="0" smtClean="0"/>
              <a:t> match </a:t>
            </a:r>
            <a:r>
              <a:rPr lang="en-US" sz="3200" dirty="0" smtClean="0">
                <a:solidFill>
                  <a:srgbClr val="FFFF00"/>
                </a:solidFill>
              </a:rPr>
              <a:t>prep phrases</a:t>
            </a:r>
            <a:r>
              <a:rPr lang="en-US" sz="3200" dirty="0" smtClean="0"/>
              <a:t> with </a:t>
            </a:r>
            <a:r>
              <a:rPr lang="en-US" sz="3200" dirty="0" smtClean="0">
                <a:solidFill>
                  <a:srgbClr val="FFFF00"/>
                </a:solidFill>
              </a:rPr>
              <a:t>prep phrases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would rather be in bed than at school.</a:t>
            </a:r>
          </a:p>
          <a:p>
            <a:pPr>
              <a:buNone/>
            </a:pPr>
            <a:r>
              <a:rPr lang="en-US" dirty="0" smtClean="0"/>
              <a:t>I would rather be in bed than </a:t>
            </a:r>
            <a:r>
              <a:rPr lang="en-US" dirty="0" smtClean="0">
                <a:solidFill>
                  <a:srgbClr val="FFFF00"/>
                </a:solidFill>
              </a:rPr>
              <a:t>in</a:t>
            </a:r>
            <a:r>
              <a:rPr lang="en-US" dirty="0" smtClean="0"/>
              <a:t> school.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sz="3800" dirty="0" smtClean="0"/>
              <a:t> When you compare or contrast parallel ideas, be sure to use the same grammatical form</a:t>
            </a:r>
          </a:p>
          <a:p>
            <a:pPr marL="400050" lvl="1" indent="0"/>
            <a:r>
              <a:rPr lang="en-US" sz="3800" dirty="0" smtClean="0"/>
              <a:t> match </a:t>
            </a:r>
            <a:r>
              <a:rPr lang="en-US" sz="3800" dirty="0" smtClean="0">
                <a:solidFill>
                  <a:srgbClr val="92D050"/>
                </a:solidFill>
              </a:rPr>
              <a:t>indefinite pronouns </a:t>
            </a:r>
            <a:r>
              <a:rPr lang="en-US" sz="3800" dirty="0" smtClean="0"/>
              <a:t>with </a:t>
            </a:r>
            <a:r>
              <a:rPr lang="en-US" sz="3800" dirty="0" smtClean="0">
                <a:solidFill>
                  <a:srgbClr val="92D050"/>
                </a:solidFill>
              </a:rPr>
              <a:t>indefinite pronouns</a:t>
            </a:r>
          </a:p>
          <a:p>
            <a:pPr marL="1588" lvl="1" indent="0">
              <a:buNone/>
            </a:pPr>
            <a:endParaRPr lang="en-US" sz="3800" dirty="0" smtClean="0"/>
          </a:p>
          <a:p>
            <a:pPr marL="1588" lvl="1" indent="0">
              <a:buNone/>
            </a:pPr>
            <a:r>
              <a:rPr lang="en-US" sz="3800" dirty="0" smtClean="0"/>
              <a:t>I would rather someone punch me in the throat than listen to this boring grammar lesson.</a:t>
            </a:r>
          </a:p>
          <a:p>
            <a:pPr marL="1588" lvl="1" indent="0">
              <a:buNone/>
            </a:pPr>
            <a:endParaRPr lang="en-US" sz="3800" dirty="0" smtClean="0"/>
          </a:p>
          <a:p>
            <a:pPr marL="1588" lvl="1" indent="0">
              <a:buNone/>
            </a:pPr>
            <a:r>
              <a:rPr lang="en-US" sz="3800" dirty="0" smtClean="0"/>
              <a:t>I would rather someone punch me in the throat than </a:t>
            </a:r>
            <a:r>
              <a:rPr lang="en-US" sz="3800" dirty="0" smtClean="0">
                <a:solidFill>
                  <a:srgbClr val="92D050"/>
                </a:solidFill>
              </a:rPr>
              <a:t>someone teach me </a:t>
            </a:r>
            <a:r>
              <a:rPr lang="en-US" sz="3800" dirty="0" smtClean="0"/>
              <a:t>his boring grammar lesson.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50292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When you compare or contrast parallel ideas, be sure to use the same grammatical form</a:t>
            </a:r>
          </a:p>
          <a:p>
            <a:pPr marL="400050" lvl="1" indent="0"/>
            <a:r>
              <a:rPr lang="en-US" sz="3200" dirty="0" smtClean="0"/>
              <a:t> match </a:t>
            </a:r>
            <a:r>
              <a:rPr lang="en-US" sz="3200" dirty="0" smtClean="0">
                <a:solidFill>
                  <a:srgbClr val="00B0F0"/>
                </a:solidFill>
              </a:rPr>
              <a:t>verb</a:t>
            </a:r>
            <a:r>
              <a:rPr lang="en-US" sz="3200" dirty="0" smtClean="0"/>
              <a:t> forms with the same </a:t>
            </a:r>
            <a:r>
              <a:rPr lang="en-US" sz="3200" dirty="0" smtClean="0">
                <a:solidFill>
                  <a:srgbClr val="00B0F0"/>
                </a:solidFill>
              </a:rPr>
              <a:t>verb</a:t>
            </a:r>
            <a:r>
              <a:rPr lang="en-US" sz="3200" dirty="0" smtClean="0"/>
              <a:t> forms</a:t>
            </a:r>
          </a:p>
          <a:p>
            <a:pPr marL="1588" lvl="1" indent="0">
              <a:buNone/>
            </a:pPr>
            <a:endParaRPr lang="en-US" sz="3200" dirty="0"/>
          </a:p>
          <a:p>
            <a:pPr marL="1588" lvl="1" indent="0">
              <a:buNone/>
            </a:pPr>
            <a:r>
              <a:rPr lang="en-US" sz="3200" dirty="0" err="1" smtClean="0"/>
              <a:t>Momo</a:t>
            </a:r>
            <a:r>
              <a:rPr lang="en-US" sz="3200" dirty="0" smtClean="0"/>
              <a:t> had spent all of her Christmas money on books; Hanna bought cigarettes. </a:t>
            </a:r>
          </a:p>
          <a:p>
            <a:pPr marL="1588" lvl="1" indent="0">
              <a:buNone/>
            </a:pPr>
            <a:endParaRPr lang="en-US" sz="3200" dirty="0" smtClean="0"/>
          </a:p>
          <a:p>
            <a:pPr marL="1588" lvl="1" indent="0">
              <a:buNone/>
            </a:pPr>
            <a:r>
              <a:rPr lang="en-US" sz="3200" dirty="0" err="1" smtClean="0"/>
              <a:t>Momo</a:t>
            </a:r>
            <a:r>
              <a:rPr lang="en-US" sz="3200" dirty="0" smtClean="0"/>
              <a:t> </a:t>
            </a:r>
            <a:r>
              <a:rPr lang="en-US" sz="3200" dirty="0"/>
              <a:t>had spent all of her </a:t>
            </a:r>
            <a:r>
              <a:rPr lang="en-US" sz="3200" dirty="0" smtClean="0"/>
              <a:t>Christmas </a:t>
            </a:r>
            <a:r>
              <a:rPr lang="en-US" sz="3200" dirty="0"/>
              <a:t>money on books; </a:t>
            </a:r>
            <a:r>
              <a:rPr lang="en-US" sz="3200" dirty="0" smtClean="0"/>
              <a:t>Hanna </a:t>
            </a:r>
            <a:r>
              <a:rPr lang="en-US" sz="3200" dirty="0" smtClean="0">
                <a:solidFill>
                  <a:srgbClr val="00B0F0"/>
                </a:solidFill>
              </a:rPr>
              <a:t>had spent </a:t>
            </a:r>
            <a:r>
              <a:rPr lang="en-US" sz="3200" dirty="0" smtClean="0"/>
              <a:t>all of hers on </a:t>
            </a:r>
            <a:r>
              <a:rPr lang="en-US" sz="3200" dirty="0"/>
              <a:t>cigarettes. </a:t>
            </a:r>
          </a:p>
        </p:txBody>
      </p:sp>
    </p:spTree>
    <p:extLst>
      <p:ext uri="{BB962C8B-B14F-4D97-AF65-F5344CB8AC3E}">
        <p14:creationId xmlns:p14="http://schemas.microsoft.com/office/powerpoint/2010/main" val="17521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/>
              <a:t>Asking Mom for forgiveness was much easier than to ask her for permission.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“Better to remain silent and be thought a fool than to speak out and remove all doubt.”</a:t>
            </a:r>
          </a:p>
          <a:p>
            <a:pPr>
              <a:buNone/>
            </a:pPr>
            <a:endParaRPr lang="en-US" sz="1000" dirty="0" smtClean="0"/>
          </a:p>
          <a:p>
            <a:pPr algn="r">
              <a:buNone/>
            </a:pPr>
            <a:r>
              <a:rPr lang="en-US" dirty="0" smtClean="0"/>
              <a:t>- Abraham Lincoln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>
                <a:solidFill>
                  <a:srgbClr val="FFFF00"/>
                </a:solidFill>
              </a:rPr>
              <a:t>Asking</a:t>
            </a:r>
            <a:r>
              <a:rPr lang="en-US" sz="4400" dirty="0" smtClean="0"/>
              <a:t> Mom for forgiveness was much easier than </a:t>
            </a:r>
            <a:r>
              <a:rPr lang="en-US" sz="4400" dirty="0" smtClean="0">
                <a:solidFill>
                  <a:srgbClr val="FFFF00"/>
                </a:solidFill>
              </a:rPr>
              <a:t>asking</a:t>
            </a:r>
            <a:r>
              <a:rPr lang="en-US" sz="4400" dirty="0" smtClean="0"/>
              <a:t> her for permission.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/>
              <a:t>Many great opportunities were offered at Penn State for my major, but the University of Pennsylvania is where the best prelaw undergraduate program is taught.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>
                <a:solidFill>
                  <a:srgbClr val="92D050"/>
                </a:solidFill>
              </a:rPr>
              <a:t>Many great opportunities </a:t>
            </a:r>
            <a:r>
              <a:rPr lang="en-US" sz="4400" dirty="0" smtClean="0">
                <a:solidFill>
                  <a:srgbClr val="00B0F0"/>
                </a:solidFill>
              </a:rPr>
              <a:t>were offered </a:t>
            </a:r>
            <a:r>
              <a:rPr lang="en-US" sz="4400" dirty="0" smtClean="0">
                <a:solidFill>
                  <a:srgbClr val="FFFF00"/>
                </a:solidFill>
              </a:rPr>
              <a:t>at Penn State </a:t>
            </a:r>
            <a:r>
              <a:rPr lang="en-US" sz="4400" dirty="0" smtClean="0"/>
              <a:t>for my major, but </a:t>
            </a:r>
            <a:r>
              <a:rPr lang="en-US" sz="4400" dirty="0" smtClean="0">
                <a:solidFill>
                  <a:srgbClr val="FFFF00"/>
                </a:solidFill>
              </a:rPr>
              <a:t>the University of Pennsylvania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92D050"/>
                </a:solidFill>
              </a:rPr>
              <a:t>where the best prelaw undergraduate program </a:t>
            </a:r>
            <a:r>
              <a:rPr lang="en-US" sz="4400" dirty="0" smtClean="0">
                <a:solidFill>
                  <a:srgbClr val="00B0F0"/>
                </a:solidFill>
              </a:rPr>
              <a:t>is taught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 smtClean="0">
                <a:solidFill>
                  <a:srgbClr val="FFFF00"/>
                </a:solidFill>
              </a:rPr>
              <a:t>Many great opportunities </a:t>
            </a:r>
            <a:r>
              <a:rPr lang="en-US" sz="4400" dirty="0" smtClean="0"/>
              <a:t>were offered </a:t>
            </a:r>
            <a:r>
              <a:rPr lang="en-US" sz="4400" dirty="0" smtClean="0">
                <a:solidFill>
                  <a:srgbClr val="FF0000"/>
                </a:solidFill>
              </a:rPr>
              <a:t>at Penn State </a:t>
            </a:r>
            <a:r>
              <a:rPr lang="en-US" sz="4400" dirty="0" smtClean="0"/>
              <a:t>for my major, but </a:t>
            </a:r>
            <a:r>
              <a:rPr lang="en-US" sz="4400" dirty="0" smtClean="0">
                <a:solidFill>
                  <a:srgbClr val="FFFF00"/>
                </a:solidFill>
              </a:rPr>
              <a:t>the best prelaw undergraduate program</a:t>
            </a:r>
            <a:r>
              <a:rPr lang="en-US" sz="4400" dirty="0" smtClean="0"/>
              <a:t> is taught </a:t>
            </a:r>
            <a:r>
              <a:rPr lang="en-US" sz="4400" dirty="0" smtClean="0">
                <a:solidFill>
                  <a:srgbClr val="FF0000"/>
                </a:solidFill>
              </a:rPr>
              <a:t>at the University of Pennsylvania.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“Better to remain silent and be thought a fool than to speak out and remove all doubt.”</a:t>
            </a:r>
          </a:p>
          <a:p>
            <a:pPr>
              <a:buNone/>
            </a:pPr>
            <a:endParaRPr lang="en-US" sz="1000" dirty="0" smtClean="0"/>
          </a:p>
          <a:p>
            <a:pPr algn="r">
              <a:buNone/>
            </a:pPr>
            <a:r>
              <a:rPr lang="en-US" dirty="0" smtClean="0"/>
              <a:t>- Abraham Lincoln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“Better to remain silent and be thought a fool than speaking out and </a:t>
            </a:r>
            <a:r>
              <a:rPr lang="en-US" dirty="0"/>
              <a:t>have all doubt removed.”</a:t>
            </a: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“Better </a:t>
            </a:r>
            <a:r>
              <a:rPr lang="en-US" dirty="0" smtClean="0">
                <a:solidFill>
                  <a:srgbClr val="FFFF00"/>
                </a:solidFill>
              </a:rPr>
              <a:t>to remain</a:t>
            </a:r>
            <a:r>
              <a:rPr lang="en-US" dirty="0" smtClean="0"/>
              <a:t> silent and </a:t>
            </a:r>
            <a:r>
              <a:rPr lang="en-US" dirty="0" smtClean="0">
                <a:solidFill>
                  <a:srgbClr val="FFFF00"/>
                </a:solidFill>
              </a:rPr>
              <a:t>be thought </a:t>
            </a:r>
            <a:r>
              <a:rPr lang="en-US" dirty="0" smtClean="0"/>
              <a:t>a fool than </a:t>
            </a:r>
            <a:r>
              <a:rPr lang="en-US" dirty="0" smtClean="0">
                <a:solidFill>
                  <a:srgbClr val="FFFF00"/>
                </a:solidFill>
              </a:rPr>
              <a:t>to speak out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remove</a:t>
            </a:r>
            <a:r>
              <a:rPr lang="en-US" dirty="0" smtClean="0"/>
              <a:t> all doubt.”</a:t>
            </a:r>
          </a:p>
          <a:p>
            <a:pPr>
              <a:buNone/>
            </a:pPr>
            <a:endParaRPr lang="en-US" sz="1000" dirty="0" smtClean="0"/>
          </a:p>
          <a:p>
            <a:pPr algn="r">
              <a:buNone/>
            </a:pPr>
            <a:r>
              <a:rPr lang="en-US" dirty="0" smtClean="0"/>
              <a:t>- Abraham Lincoln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“Better to remain silent and be thought a fool than speaking out and have all doubt removed.”</a:t>
            </a:r>
          </a:p>
          <a:p>
            <a:pPr algn="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“Better </a:t>
            </a:r>
            <a:r>
              <a:rPr lang="en-US" dirty="0" smtClean="0">
                <a:solidFill>
                  <a:srgbClr val="FFFF00"/>
                </a:solidFill>
              </a:rPr>
              <a:t>to remain</a:t>
            </a:r>
            <a:r>
              <a:rPr lang="en-US" dirty="0" smtClean="0"/>
              <a:t> silent and </a:t>
            </a:r>
            <a:r>
              <a:rPr lang="en-US" dirty="0" smtClean="0">
                <a:solidFill>
                  <a:srgbClr val="FFFF00"/>
                </a:solidFill>
              </a:rPr>
              <a:t>be thought </a:t>
            </a:r>
            <a:r>
              <a:rPr lang="en-US" dirty="0" smtClean="0"/>
              <a:t>a fool than </a:t>
            </a:r>
            <a:r>
              <a:rPr lang="en-US" dirty="0" smtClean="0">
                <a:solidFill>
                  <a:srgbClr val="FFFF00"/>
                </a:solidFill>
              </a:rPr>
              <a:t>to speak out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remove</a:t>
            </a:r>
            <a:r>
              <a:rPr lang="en-US" dirty="0" smtClean="0"/>
              <a:t> all doubt.”</a:t>
            </a:r>
          </a:p>
          <a:p>
            <a:pPr>
              <a:buNone/>
            </a:pPr>
            <a:endParaRPr lang="en-US" sz="1000" dirty="0" smtClean="0"/>
          </a:p>
          <a:p>
            <a:pPr algn="r">
              <a:buNone/>
            </a:pPr>
            <a:r>
              <a:rPr lang="en-US" dirty="0" smtClean="0"/>
              <a:t>- Abraham Lincoln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“Better </a:t>
            </a:r>
            <a:r>
              <a:rPr lang="en-US" dirty="0" smtClean="0">
                <a:solidFill>
                  <a:srgbClr val="FF0000"/>
                </a:solidFill>
              </a:rPr>
              <a:t>to remain </a:t>
            </a:r>
            <a:r>
              <a:rPr lang="en-US" dirty="0" smtClean="0"/>
              <a:t>silent and </a:t>
            </a:r>
            <a:r>
              <a:rPr lang="en-US" dirty="0" smtClean="0">
                <a:solidFill>
                  <a:srgbClr val="FF0000"/>
                </a:solidFill>
              </a:rPr>
              <a:t>be thought </a:t>
            </a:r>
            <a:r>
              <a:rPr lang="en-US" dirty="0" smtClean="0"/>
              <a:t>a fool than </a:t>
            </a:r>
            <a:r>
              <a:rPr lang="en-US" dirty="0" smtClean="0">
                <a:solidFill>
                  <a:srgbClr val="FF0000"/>
                </a:solidFill>
              </a:rPr>
              <a:t>speaking </a:t>
            </a:r>
            <a:r>
              <a:rPr lang="en-US" dirty="0" smtClean="0"/>
              <a:t>out and </a:t>
            </a:r>
            <a:r>
              <a:rPr lang="en-US" dirty="0">
                <a:solidFill>
                  <a:srgbClr val="FF0000"/>
                </a:solidFill>
              </a:rPr>
              <a:t>have all doubt removed</a:t>
            </a:r>
            <a:r>
              <a:rPr lang="en-US" dirty="0"/>
              <a:t>.”</a:t>
            </a: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“Better </a:t>
            </a:r>
            <a:r>
              <a:rPr lang="en-US" dirty="0" smtClean="0">
                <a:solidFill>
                  <a:srgbClr val="FFFF00"/>
                </a:solidFill>
              </a:rPr>
              <a:t>to remain</a:t>
            </a:r>
            <a:r>
              <a:rPr lang="en-US" dirty="0" smtClean="0"/>
              <a:t> silent and </a:t>
            </a:r>
            <a:r>
              <a:rPr lang="en-US" dirty="0" smtClean="0">
                <a:solidFill>
                  <a:srgbClr val="FFFF00"/>
                </a:solidFill>
              </a:rPr>
              <a:t>be thought </a:t>
            </a:r>
            <a:r>
              <a:rPr lang="en-US" dirty="0" smtClean="0"/>
              <a:t>a fool than </a:t>
            </a:r>
            <a:r>
              <a:rPr lang="en-US" dirty="0" smtClean="0">
                <a:solidFill>
                  <a:srgbClr val="FFFF00"/>
                </a:solidFill>
              </a:rPr>
              <a:t>to speak out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remove</a:t>
            </a:r>
            <a:r>
              <a:rPr lang="en-US" dirty="0" smtClean="0"/>
              <a:t> all doubt.”</a:t>
            </a:r>
          </a:p>
          <a:p>
            <a:pPr>
              <a:buNone/>
            </a:pPr>
            <a:endParaRPr lang="en-US" sz="1000" dirty="0" smtClean="0"/>
          </a:p>
          <a:p>
            <a:pPr algn="r">
              <a:buNone/>
            </a:pPr>
            <a:r>
              <a:rPr lang="en-US" dirty="0" smtClean="0"/>
              <a:t>- Abraham Lincoln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“Better </a:t>
            </a:r>
            <a:r>
              <a:rPr lang="en-US" dirty="0" smtClean="0">
                <a:solidFill>
                  <a:srgbClr val="FF0000"/>
                </a:solidFill>
              </a:rPr>
              <a:t>to remain </a:t>
            </a:r>
            <a:r>
              <a:rPr lang="en-US" dirty="0" smtClean="0"/>
              <a:t>silent and </a:t>
            </a:r>
            <a:r>
              <a:rPr lang="en-US" dirty="0" smtClean="0">
                <a:solidFill>
                  <a:srgbClr val="FF0000"/>
                </a:solidFill>
              </a:rPr>
              <a:t>be thought </a:t>
            </a:r>
            <a:r>
              <a:rPr lang="en-US" dirty="0" smtClean="0"/>
              <a:t>a fool than </a:t>
            </a:r>
            <a:r>
              <a:rPr lang="en-US" dirty="0" smtClean="0">
                <a:solidFill>
                  <a:srgbClr val="FF0000"/>
                </a:solidFill>
              </a:rPr>
              <a:t>speaking </a:t>
            </a:r>
            <a:r>
              <a:rPr lang="en-US" dirty="0" smtClean="0"/>
              <a:t>out and </a:t>
            </a:r>
            <a:r>
              <a:rPr lang="en-US" dirty="0">
                <a:solidFill>
                  <a:srgbClr val="FF0000"/>
                </a:solidFill>
              </a:rPr>
              <a:t>have all doubt removed</a:t>
            </a:r>
            <a:r>
              <a:rPr lang="en-US" dirty="0"/>
              <a:t>.”</a:t>
            </a: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0851287">
            <a:off x="2568726" y="4292646"/>
            <a:ext cx="3863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UNPARALLEL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5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repetition of grammatical form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Unparallel: 	Mr. Marsh enjoys drinking coffee, 			his woodshop, and donuts.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Parallel: 	Mr. Marsh enjoys drinking 				coffee, building in his woodshop, 			and eating donuts.</a:t>
            </a:r>
            <a:endParaRPr lang="en-US" sz="2800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repetition of grammatical form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Unparallel: 	Mr. Marsh enjoys drinking coffee, 			his woodshop, and donuts.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Parallel: 	Mr. Marsh enjoys </a:t>
            </a:r>
            <a:r>
              <a:rPr lang="en-US" dirty="0" smtClean="0">
                <a:solidFill>
                  <a:srgbClr val="FFFF00"/>
                </a:solidFill>
              </a:rPr>
              <a:t>drinking</a:t>
            </a:r>
            <a:r>
              <a:rPr lang="en-US" dirty="0" smtClean="0"/>
              <a:t> 				coffee, </a:t>
            </a:r>
            <a:r>
              <a:rPr lang="en-US" dirty="0" smtClean="0">
                <a:solidFill>
                  <a:srgbClr val="FFFF00"/>
                </a:solidFill>
              </a:rPr>
              <a:t>building</a:t>
            </a:r>
            <a:r>
              <a:rPr lang="en-US" dirty="0" smtClean="0"/>
              <a:t> in his woodshop, 			and </a:t>
            </a:r>
            <a:r>
              <a:rPr lang="en-US" dirty="0" smtClean="0">
                <a:solidFill>
                  <a:srgbClr val="FFFF00"/>
                </a:solidFill>
              </a:rPr>
              <a:t>eating</a:t>
            </a:r>
            <a:r>
              <a:rPr lang="en-US" dirty="0" smtClean="0"/>
              <a:t> donuts.</a:t>
            </a:r>
            <a:endParaRPr lang="en-US" sz="2800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Structure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Be consistent with </a:t>
            </a:r>
          </a:p>
          <a:p>
            <a:pPr marL="400050" lvl="1" indent="0"/>
            <a:r>
              <a:rPr lang="en-US" sz="3200" dirty="0" smtClean="0"/>
              <a:t> Articles (the, a, an)</a:t>
            </a:r>
          </a:p>
          <a:p>
            <a:pPr marL="400050" lvl="1" indent="0"/>
            <a:r>
              <a:rPr lang="en-US" sz="3200" dirty="0" smtClean="0"/>
              <a:t> Prepositions (on, in, with, etc.)</a:t>
            </a:r>
          </a:p>
          <a:p>
            <a:pPr marL="400050" lvl="1" indent="0"/>
            <a:r>
              <a:rPr lang="en-US" sz="3200" dirty="0" smtClean="0"/>
              <a:t> Conjunctions (and, or, but, etc.)</a:t>
            </a:r>
          </a:p>
          <a:p>
            <a:pPr marL="0" indent="0"/>
            <a:r>
              <a:rPr lang="en-US" dirty="0" smtClean="0"/>
              <a:t> Either repeat the preceding word or phrase before every idea or use it before only the first idea in a series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669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  <vt:lpstr>Parallel Structure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Run-Ons</dc:title>
  <dc:creator>Administrator</dc:creator>
  <cp:lastModifiedBy>Jeffrey Marsh</cp:lastModifiedBy>
  <cp:revision>34</cp:revision>
  <dcterms:created xsi:type="dcterms:W3CDTF">2009-10-19T08:58:36Z</dcterms:created>
  <dcterms:modified xsi:type="dcterms:W3CDTF">2015-10-11T10:06:00Z</dcterms:modified>
</cp:coreProperties>
</file>