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44" r:id="rId4"/>
    <p:sldId id="263" r:id="rId5"/>
    <p:sldId id="335" r:id="rId6"/>
    <p:sldId id="336" r:id="rId7"/>
    <p:sldId id="337" r:id="rId8"/>
    <p:sldId id="338" r:id="rId9"/>
    <p:sldId id="291" r:id="rId10"/>
    <p:sldId id="349" r:id="rId11"/>
    <p:sldId id="345" r:id="rId12"/>
    <p:sldId id="350" r:id="rId13"/>
    <p:sldId id="346" r:id="rId14"/>
    <p:sldId id="351" r:id="rId15"/>
    <p:sldId id="347" r:id="rId16"/>
    <p:sldId id="352" r:id="rId17"/>
    <p:sldId id="348" r:id="rId18"/>
    <p:sldId id="353" r:id="rId19"/>
    <p:sldId id="354" r:id="rId20"/>
    <p:sldId id="355" r:id="rId21"/>
    <p:sldId id="356" r:id="rId22"/>
    <p:sldId id="364" r:id="rId23"/>
    <p:sldId id="365" r:id="rId24"/>
    <p:sldId id="366" r:id="rId25"/>
    <p:sldId id="367" r:id="rId26"/>
    <p:sldId id="368" r:id="rId27"/>
    <p:sldId id="357" r:id="rId28"/>
    <p:sldId id="358" r:id="rId29"/>
    <p:sldId id="359" r:id="rId30"/>
    <p:sldId id="360" r:id="rId31"/>
    <p:sldId id="361" r:id="rId32"/>
    <p:sldId id="362" r:id="rId33"/>
    <p:sldId id="363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472FE4-9AF4-4747-9BCA-935C4B303F63}" type="datetimeFigureOut">
              <a:rPr lang="en-US"/>
              <a:pPr>
                <a:defRPr/>
              </a:pPr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DA9041-10B2-4F89-9698-FFAFAB8557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134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8E63B-6079-4187-9A59-491D523CF7FB}" type="datetimeFigureOut">
              <a:rPr lang="en-US"/>
              <a:pPr>
                <a:defRPr/>
              </a:pPr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F58E99-A469-4FF9-AA5F-E91B0BC7C7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507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771774-7B95-41DA-BC6D-ABDC3FB7B6B9}" type="datetimeFigureOut">
              <a:rPr lang="en-US"/>
              <a:pPr>
                <a:defRPr/>
              </a:pPr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C8EAA3-FE8B-4614-A6FD-9AF06E010A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255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48834B-ACB7-4A06-B0A3-F75BCB8EB123}" type="datetimeFigureOut">
              <a:rPr lang="en-US"/>
              <a:pPr>
                <a:defRPr/>
              </a:pPr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3EF7D6-2DA6-47D4-8AD9-0607BCC978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365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6D4C5D-B562-4AD7-83A2-F225129CDE22}" type="datetimeFigureOut">
              <a:rPr lang="en-US"/>
              <a:pPr>
                <a:defRPr/>
              </a:pPr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969A8A-EE3E-40CC-A443-95EDE947F0A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477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CC0121-4BCE-4AE5-B88A-914A30BAB251}" type="datetimeFigureOut">
              <a:rPr lang="en-US"/>
              <a:pPr>
                <a:defRPr/>
              </a:pPr>
              <a:t>9/2/2015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A85061-0EFF-4EC2-A415-AF1596DB1F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503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86EAB3-7FBB-40D7-8FBF-BE896AE522A9}" type="datetimeFigureOut">
              <a:rPr lang="en-US"/>
              <a:pPr>
                <a:defRPr/>
              </a:pPr>
              <a:t>9/2/2015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C66B73-6F16-42E2-BB39-4BBF2298D5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973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5B843C-E004-44CA-A90D-98A061F274B2}" type="datetimeFigureOut">
              <a:rPr lang="en-US"/>
              <a:pPr>
                <a:defRPr/>
              </a:pPr>
              <a:t>9/2/2015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374149-8F24-4DB5-9154-F14974CAF74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432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CE7CE0-E603-4292-AD76-ED609CE5E210}" type="datetimeFigureOut">
              <a:rPr lang="en-US"/>
              <a:pPr>
                <a:defRPr/>
              </a:pPr>
              <a:t>9/2/2015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F6FBA5-381B-4E0D-A859-7948074575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259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7EB959-3AC2-49D8-9B4C-98C42428E986}" type="datetimeFigureOut">
              <a:rPr lang="en-US"/>
              <a:pPr>
                <a:defRPr/>
              </a:pPr>
              <a:t>9/2/2015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F54584-9BC3-46EC-ADDA-7EA681DF37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25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CF4E58-995A-4701-838F-BD01DB729069}" type="datetimeFigureOut">
              <a:rPr lang="en-US"/>
              <a:pPr>
                <a:defRPr/>
              </a:pPr>
              <a:t>9/2/2015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73CE22-8A93-49DC-9B15-62B5015A4C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613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EBD779-99AE-4295-84F3-5568997D51C9}" type="datetimeFigureOut">
              <a:rPr lang="en-US"/>
              <a:pPr>
                <a:defRPr/>
              </a:pPr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A75ACB8-13DD-4E44-9225-92F0D5C9A1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/>
              <a:t>Misplaced &amp; Dangling </a:t>
            </a:r>
            <a:br>
              <a:rPr lang="en-US" altLang="en-US" smtClean="0"/>
            </a:br>
            <a:r>
              <a:rPr lang="en-US" altLang="en-US" smtClean="0"/>
              <a:t>Modifiers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Fix the Headline</a:t>
            </a:r>
            <a:endParaRPr lang="en-US" altLang="en-US" sz="3100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MOVIE STAR </a:t>
            </a:r>
            <a:r>
              <a:rPr lang="en-US" altLang="en-US" dirty="0">
                <a:solidFill>
                  <a:srgbClr val="FFFF00"/>
                </a:solidFill>
              </a:rPr>
              <a:t>ALONG WITH HER </a:t>
            </a:r>
            <a:r>
              <a:rPr lang="en-US" altLang="en-US" dirty="0" smtClean="0">
                <a:solidFill>
                  <a:srgbClr val="FFFF00"/>
                </a:solidFill>
              </a:rPr>
              <a:t>MOTHER </a:t>
            </a:r>
            <a:r>
              <a:rPr lang="en-US" altLang="en-US" dirty="0" smtClean="0"/>
              <a:t>BUYS MANSION</a:t>
            </a:r>
          </a:p>
        </p:txBody>
      </p:sp>
    </p:spTree>
    <p:extLst>
      <p:ext uri="{BB962C8B-B14F-4D97-AF65-F5344CB8AC3E}">
        <p14:creationId xmlns:p14="http://schemas.microsoft.com/office/powerpoint/2010/main" val="250473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Fix the Headline</a:t>
            </a:r>
            <a:endParaRPr lang="en-US" altLang="en-US" sz="3100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PHILANTHROPIST DIES IN TOWNHOUSE IN WHICH HE WAS BORN AT AGE 0F 88</a:t>
            </a:r>
          </a:p>
          <a:p>
            <a:pPr>
              <a:buFont typeface="Arial" charset="0"/>
              <a:buNone/>
            </a:pP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Fix the Headline</a:t>
            </a:r>
            <a:endParaRPr lang="en-US" altLang="en-US" sz="3100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PHILANTHROPIST DIES </a:t>
            </a:r>
            <a:r>
              <a:rPr lang="en-US" altLang="en-US" dirty="0">
                <a:solidFill>
                  <a:srgbClr val="FFFF00"/>
                </a:solidFill>
              </a:rPr>
              <a:t>AT AGE 0F </a:t>
            </a:r>
            <a:r>
              <a:rPr lang="en-US" altLang="en-US" dirty="0" smtClean="0">
                <a:solidFill>
                  <a:srgbClr val="FFFF00"/>
                </a:solidFill>
              </a:rPr>
              <a:t>88 </a:t>
            </a:r>
            <a:r>
              <a:rPr lang="en-US" altLang="en-US" dirty="0" smtClean="0"/>
              <a:t>IN TOWNHOUSE IN WHICH HE WAS BORN</a:t>
            </a:r>
          </a:p>
          <a:p>
            <a:pPr>
              <a:buFont typeface="Arial" charset="0"/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802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Fix the Headline</a:t>
            </a:r>
            <a:endParaRPr lang="en-US" altLang="en-US" sz="3100" smtClean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CAR  CRASHES INTO FIRE HYDRANT GOING 40 MILES PER HOUR</a:t>
            </a:r>
          </a:p>
          <a:p>
            <a:pPr>
              <a:buFont typeface="Arial" charset="0"/>
              <a:buNone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Fix the Headline</a:t>
            </a:r>
            <a:endParaRPr lang="en-US" altLang="en-US" sz="3100" smtClean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CAR  CRASHES </a:t>
            </a:r>
            <a:r>
              <a:rPr lang="en-US" altLang="en-US" dirty="0">
                <a:solidFill>
                  <a:srgbClr val="FFFF00"/>
                </a:solidFill>
              </a:rPr>
              <a:t>GOING 40 MILES PER HOUR</a:t>
            </a:r>
          </a:p>
          <a:p>
            <a:r>
              <a:rPr lang="en-US" altLang="en-US" dirty="0" smtClean="0"/>
              <a:t>INTO FIRE HYDRANT</a:t>
            </a:r>
          </a:p>
        </p:txBody>
      </p:sp>
    </p:spTree>
    <p:extLst>
      <p:ext uri="{BB962C8B-B14F-4D97-AF65-F5344CB8AC3E}">
        <p14:creationId xmlns:p14="http://schemas.microsoft.com/office/powerpoint/2010/main" val="348569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Fix the Headline</a:t>
            </a:r>
            <a:endParaRPr lang="en-US" altLang="en-US" sz="3100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GIRL FINDS INTACT MAMMOTH SKELETON DIGGING UNDER PORCH</a:t>
            </a:r>
          </a:p>
          <a:p>
            <a:pPr>
              <a:buFont typeface="Arial" charset="0"/>
              <a:buNone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Fix the Headline</a:t>
            </a:r>
            <a:endParaRPr lang="en-US" altLang="en-US" sz="3100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GIRL </a:t>
            </a:r>
            <a:r>
              <a:rPr lang="en-US" altLang="en-US" dirty="0">
                <a:solidFill>
                  <a:srgbClr val="FFFF00"/>
                </a:solidFill>
              </a:rPr>
              <a:t>DIGGING UNDER </a:t>
            </a:r>
            <a:r>
              <a:rPr lang="en-US" altLang="en-US" dirty="0" smtClean="0">
                <a:solidFill>
                  <a:srgbClr val="FFFF00"/>
                </a:solidFill>
              </a:rPr>
              <a:t>PORCH </a:t>
            </a:r>
            <a:r>
              <a:rPr lang="en-US" altLang="en-US" dirty="0" smtClean="0"/>
              <a:t>FINDS INTACT MAMMOTH SKELETON</a:t>
            </a:r>
          </a:p>
        </p:txBody>
      </p:sp>
    </p:spTree>
    <p:extLst>
      <p:ext uri="{BB962C8B-B14F-4D97-AF65-F5344CB8AC3E}">
        <p14:creationId xmlns:p14="http://schemas.microsoft.com/office/powerpoint/2010/main" val="121801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Fix the Headline</a:t>
            </a:r>
            <a:endParaRPr lang="en-US" altLang="en-US" sz="3100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MAN DONATES ARTIFACT TO MUSEUM FOUND IN FIELD</a:t>
            </a:r>
          </a:p>
          <a:p>
            <a:pPr>
              <a:buFont typeface="Arial" charset="0"/>
              <a:buNone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Fix the Headline</a:t>
            </a:r>
            <a:endParaRPr lang="en-US" altLang="en-US" sz="3100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MAN DONATES ARTIFACT </a:t>
            </a:r>
            <a:r>
              <a:rPr lang="en-US" altLang="en-US" dirty="0">
                <a:solidFill>
                  <a:srgbClr val="FFFF00"/>
                </a:solidFill>
              </a:rPr>
              <a:t>FOUND IN </a:t>
            </a:r>
            <a:r>
              <a:rPr lang="en-US" altLang="en-US" dirty="0" smtClean="0">
                <a:solidFill>
                  <a:srgbClr val="FFFF00"/>
                </a:solidFill>
              </a:rPr>
              <a:t>FIELD </a:t>
            </a:r>
            <a:r>
              <a:rPr lang="en-US" altLang="en-US" dirty="0" smtClean="0"/>
              <a:t>TO MUSEUM</a:t>
            </a:r>
          </a:p>
        </p:txBody>
      </p:sp>
    </p:spTree>
    <p:extLst>
      <p:ext uri="{BB962C8B-B14F-4D97-AF65-F5344CB8AC3E}">
        <p14:creationId xmlns:p14="http://schemas.microsoft.com/office/powerpoint/2010/main" val="119829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Misplaced Modifiers</a:t>
            </a:r>
            <a:endParaRPr lang="en-US" altLang="en-US" sz="3100" dirty="0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 smtClean="0"/>
              <a:t>Most of these newspaper headline errors are misplaced modifiers. They are misplaced and simply need to be moved closer to the word they modify. </a:t>
            </a:r>
          </a:p>
        </p:txBody>
      </p:sp>
    </p:spTree>
    <p:extLst>
      <p:ext uri="{BB962C8B-B14F-4D97-AF65-F5344CB8AC3E}">
        <p14:creationId xmlns:p14="http://schemas.microsoft.com/office/powerpoint/2010/main" val="339520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Newspaper Headlines</a:t>
            </a:r>
            <a:endParaRPr lang="en-US" altLang="en-US" sz="310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VALUABLE COIN FOUND BY CAB DRIVER WITH TWO HEADS</a:t>
            </a:r>
          </a:p>
          <a:p>
            <a:endParaRPr lang="en-US" altLang="en-US" smtClean="0"/>
          </a:p>
          <a:p>
            <a:pPr>
              <a:buFont typeface="Arial" charset="0"/>
              <a:buNone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Misplaced Modifiers</a:t>
            </a:r>
            <a:endParaRPr lang="en-US" altLang="en-US" sz="3100" dirty="0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misplaced modifier is a word, phrase, or clause that is incorrectly placed in a sentence. Because of this, it modifies a word or phrase other than the one it is intended to modify.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 smtClean="0"/>
              <a:t>Error</a:t>
            </a:r>
            <a:r>
              <a:rPr lang="en-US" sz="2800" dirty="0"/>
              <a:t>: </a:t>
            </a:r>
            <a:r>
              <a:rPr lang="en-US" sz="2800" dirty="0" smtClean="0"/>
              <a:t>		We </a:t>
            </a:r>
            <a:r>
              <a:rPr lang="en-US" sz="2800" dirty="0"/>
              <a:t>fed bread crumbs to the pigeons </a:t>
            </a:r>
            <a:r>
              <a:rPr lang="en-US" sz="2800" u="sng" dirty="0"/>
              <a:t>that </a:t>
            </a:r>
            <a:r>
              <a:rPr lang="en-US" sz="2800" dirty="0" smtClean="0"/>
              <a:t>		</a:t>
            </a:r>
            <a:r>
              <a:rPr lang="en-US" sz="2800" u="sng" dirty="0" smtClean="0"/>
              <a:t>were </a:t>
            </a:r>
            <a:r>
              <a:rPr lang="en-US" sz="2800" u="sng" dirty="0"/>
              <a:t>stale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r>
              <a:rPr lang="en-US" sz="2800" dirty="0" smtClean="0"/>
              <a:t>Revision</a:t>
            </a:r>
            <a:r>
              <a:rPr lang="en-US" sz="2800" dirty="0"/>
              <a:t>: 	We fed stale bread crumbs to the pigeons. </a:t>
            </a:r>
          </a:p>
          <a:p>
            <a:pPr marL="0" indent="0">
              <a:buNone/>
            </a:pPr>
            <a:r>
              <a:rPr lang="en-US" sz="2800" dirty="0" smtClean="0"/>
              <a:t>Revision</a:t>
            </a:r>
            <a:r>
              <a:rPr lang="en-US" sz="2800" dirty="0"/>
              <a:t>:	We fed bread crumbs, which were stale, to </a:t>
            </a:r>
            <a:r>
              <a:rPr lang="en-US" sz="2800" dirty="0" smtClean="0"/>
              <a:t>		the </a:t>
            </a:r>
            <a:r>
              <a:rPr lang="en-US" sz="2800" dirty="0"/>
              <a:t>pigeons.</a:t>
            </a:r>
          </a:p>
        </p:txBody>
      </p:sp>
    </p:spTree>
    <p:extLst>
      <p:ext uri="{BB962C8B-B14F-4D97-AF65-F5344CB8AC3E}">
        <p14:creationId xmlns:p14="http://schemas.microsoft.com/office/powerpoint/2010/main" val="73576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Misplaced Modifiers</a:t>
            </a:r>
            <a:endParaRPr lang="en-US" altLang="en-US" sz="3100" dirty="0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Let’s practice these first with sentences #1-7 on the worksheet.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05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Dangling Modifier</a:t>
            </a:r>
            <a:endParaRPr lang="en-US" altLang="en-US" sz="3100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LOCATED ALONG COAST, TOWN’S CLIMATE IS BALMY</a:t>
            </a:r>
          </a:p>
          <a:p>
            <a:pPr>
              <a:buFont typeface="Arial" charset="0"/>
              <a:buNone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5754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Dangling Modifier</a:t>
            </a:r>
            <a:endParaRPr lang="en-US" altLang="en-US" sz="3100" smtClean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FFFF00"/>
                </a:solidFill>
              </a:rPr>
              <a:t>LOCATED ALONG COAST</a:t>
            </a:r>
            <a:r>
              <a:rPr lang="en-US" altLang="en-US" smtClean="0"/>
              <a:t>, TOWN’S CLIMATE IS BALMY</a:t>
            </a:r>
          </a:p>
          <a:p>
            <a:pPr>
              <a:buFont typeface="Arial" charset="0"/>
              <a:buNone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3182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Dangling Modifier</a:t>
            </a:r>
            <a:endParaRPr lang="en-US" altLang="en-US" sz="3100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FFFF00"/>
                </a:solidFill>
              </a:rPr>
              <a:t>LOCATED ALONG COAST</a:t>
            </a:r>
            <a:r>
              <a:rPr lang="en-US" altLang="en-US" smtClean="0"/>
              <a:t>, TOWN’S CLIMATE IS BALMY</a:t>
            </a:r>
          </a:p>
          <a:p>
            <a:r>
              <a:rPr lang="en-US" altLang="en-US" smtClean="0"/>
              <a:t>Problem: The modifier is dangling: who or what does the phrase “LOCATED ALONG COAST” modify?</a:t>
            </a:r>
          </a:p>
          <a:p>
            <a:pPr>
              <a:buFont typeface="Arial" charset="0"/>
              <a:buNone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8629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Dangling Modifier</a:t>
            </a:r>
            <a:endParaRPr lang="en-US" altLang="en-US" sz="3100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FFFF00"/>
                </a:solidFill>
              </a:rPr>
              <a:t>LOCATED ALONG COAST</a:t>
            </a:r>
            <a:r>
              <a:rPr lang="en-US" altLang="en-US" smtClean="0"/>
              <a:t>, TOWN’S CLIMATE IS BALMY</a:t>
            </a:r>
          </a:p>
          <a:p>
            <a:r>
              <a:rPr lang="en-US" altLang="en-US" smtClean="0"/>
              <a:t>Problem: The modifier is dangling: who or what does the phrase “LOCATED ALONG COAST” modify?</a:t>
            </a:r>
          </a:p>
          <a:p>
            <a:r>
              <a:rPr lang="en-US" altLang="en-US" smtClean="0"/>
              <a:t>Solution: Rewrite the sentence to be clear</a:t>
            </a:r>
          </a:p>
          <a:p>
            <a:pPr>
              <a:buFont typeface="Arial" charset="0"/>
              <a:buNone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0360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Dangling Modifier</a:t>
            </a:r>
            <a:endParaRPr lang="en-US" altLang="en-US" sz="310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FFFF00"/>
                </a:solidFill>
              </a:rPr>
              <a:t>TOWN LOCATED ALONG COAST HAS BALMY CLIMATE</a:t>
            </a:r>
          </a:p>
          <a:p>
            <a:r>
              <a:rPr lang="en-US" altLang="en-US" smtClean="0"/>
              <a:t>Problem: The modifier is dangling: who or what does the phrase “LOCATED ALONG COAST” modify?</a:t>
            </a:r>
          </a:p>
          <a:p>
            <a:r>
              <a:rPr lang="en-US" altLang="en-US" smtClean="0"/>
              <a:t>Solution: Rewrite the sentence to be clear</a:t>
            </a:r>
          </a:p>
          <a:p>
            <a:pPr>
              <a:buFont typeface="Arial" charset="0"/>
              <a:buNone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5041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Dangling Modifiers</a:t>
            </a:r>
            <a:endParaRPr lang="en-US" altLang="en-US" sz="3100" dirty="0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 smtClean="0"/>
              <a:t>More tricky are the dangling modifiers because they don’t sound as funny as the newspaper headlines. They sometimes sound like they make sense at first reading but take a careful eye to notice. 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 smtClean="0"/>
              <a:t>Example: Eating voraciously, the last drumstick was soon the cause of a belligerent Thanksgiving Day scuffle among the hungry hobos. </a:t>
            </a:r>
          </a:p>
        </p:txBody>
      </p:sp>
    </p:spTree>
    <p:extLst>
      <p:ext uri="{BB962C8B-B14F-4D97-AF65-F5344CB8AC3E}">
        <p14:creationId xmlns:p14="http://schemas.microsoft.com/office/powerpoint/2010/main" val="347194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Dangling Modifiers</a:t>
            </a:r>
            <a:endParaRPr lang="en-US" altLang="en-US" sz="3100" dirty="0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 smtClean="0"/>
              <a:t>Example: </a:t>
            </a:r>
            <a:r>
              <a:rPr lang="en-US" altLang="en-US" dirty="0" smtClean="0">
                <a:solidFill>
                  <a:srgbClr val="FFFF00"/>
                </a:solidFill>
              </a:rPr>
              <a:t>Eating voraciously</a:t>
            </a:r>
            <a:r>
              <a:rPr lang="en-US" altLang="en-US" dirty="0" smtClean="0"/>
              <a:t>, the last drumstick was soon the cause of a belligerent Thanksgiving Day scuffle at the dinner table. 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 smtClean="0"/>
              <a:t>WHO is eating voraciously? </a:t>
            </a:r>
          </a:p>
        </p:txBody>
      </p:sp>
    </p:spTree>
    <p:extLst>
      <p:ext uri="{BB962C8B-B14F-4D97-AF65-F5344CB8AC3E}">
        <p14:creationId xmlns:p14="http://schemas.microsoft.com/office/powerpoint/2010/main" val="258814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Dangling Modifiers</a:t>
            </a:r>
            <a:endParaRPr lang="en-US" altLang="en-US" sz="3100" dirty="0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 smtClean="0"/>
              <a:t>Example: </a:t>
            </a:r>
            <a:r>
              <a:rPr lang="en-US" altLang="en-US" dirty="0" smtClean="0">
                <a:solidFill>
                  <a:srgbClr val="FFFF00"/>
                </a:solidFill>
              </a:rPr>
              <a:t>Eating voraciously</a:t>
            </a:r>
            <a:r>
              <a:rPr lang="en-US" altLang="en-US" dirty="0" smtClean="0"/>
              <a:t>, the last </a:t>
            </a:r>
            <a:r>
              <a:rPr lang="en-US" altLang="en-US" dirty="0" smtClean="0">
                <a:solidFill>
                  <a:srgbClr val="92D050"/>
                </a:solidFill>
              </a:rPr>
              <a:t>drumstick </a:t>
            </a:r>
            <a:r>
              <a:rPr lang="en-US" altLang="en-US" dirty="0" smtClean="0"/>
              <a:t>was soon the cause of a belligerent Thanksgiving Day scuffle at the dinner table. 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 smtClean="0"/>
              <a:t>WHO is eating voraciously? DRUMSTICK???</a:t>
            </a:r>
          </a:p>
        </p:txBody>
      </p:sp>
    </p:spTree>
    <p:extLst>
      <p:ext uri="{BB962C8B-B14F-4D97-AF65-F5344CB8AC3E}">
        <p14:creationId xmlns:p14="http://schemas.microsoft.com/office/powerpoint/2010/main" val="401144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Newspaper Headlines</a:t>
            </a:r>
            <a:endParaRPr lang="en-US" altLang="en-US" sz="3100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VALUABLE COIN FOUND BY CAB DRIVER WITH TWO HEADS</a:t>
            </a:r>
          </a:p>
          <a:p>
            <a:r>
              <a:rPr lang="en-US" altLang="en-US" smtClean="0"/>
              <a:t>LOCATED ALONG COAST, TOWN’S CLIMATE IS BALMY</a:t>
            </a:r>
          </a:p>
          <a:p>
            <a:endParaRPr lang="en-US" altLang="en-US" smtClean="0"/>
          </a:p>
          <a:p>
            <a:pPr>
              <a:buFont typeface="Arial" charset="0"/>
              <a:buNone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Dangling Modifiers</a:t>
            </a:r>
            <a:endParaRPr lang="en-US" altLang="en-US" sz="3100" dirty="0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 smtClean="0"/>
              <a:t>Example: </a:t>
            </a:r>
            <a:r>
              <a:rPr lang="en-US" altLang="en-US" dirty="0" smtClean="0">
                <a:solidFill>
                  <a:srgbClr val="FFFF00"/>
                </a:solidFill>
              </a:rPr>
              <a:t>Eating voraciously</a:t>
            </a:r>
            <a:r>
              <a:rPr lang="en-US" altLang="en-US" dirty="0" smtClean="0"/>
              <a:t>, the last </a:t>
            </a:r>
            <a:r>
              <a:rPr lang="en-US" altLang="en-US" dirty="0" smtClean="0">
                <a:solidFill>
                  <a:srgbClr val="92D050"/>
                </a:solidFill>
              </a:rPr>
              <a:t>drumstick </a:t>
            </a:r>
            <a:r>
              <a:rPr lang="en-US" altLang="en-US" dirty="0" smtClean="0"/>
              <a:t>was soon the cause of a belligerent Thanksgiving Day scuffle at the dinner table. 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 smtClean="0"/>
              <a:t>WHO is eating voraciously? </a:t>
            </a:r>
            <a:r>
              <a:rPr lang="en-US" altLang="en-US" strike="sngStrike" dirty="0" smtClean="0"/>
              <a:t>DRUMSTICK???</a:t>
            </a:r>
          </a:p>
          <a:p>
            <a:pPr marL="0" indent="0">
              <a:buNone/>
            </a:pPr>
            <a:endParaRPr lang="en-US" altLang="en-US" strike="sngStrike" dirty="0"/>
          </a:p>
          <a:p>
            <a:pPr marL="0" indent="0">
              <a:buNone/>
            </a:pPr>
            <a:r>
              <a:rPr lang="en-US" altLang="en-US" dirty="0" smtClean="0"/>
              <a:t>The modifier is said to “dangle” without a noun to modify. </a:t>
            </a:r>
          </a:p>
        </p:txBody>
      </p:sp>
    </p:spTree>
    <p:extLst>
      <p:ext uri="{BB962C8B-B14F-4D97-AF65-F5344CB8AC3E}">
        <p14:creationId xmlns:p14="http://schemas.microsoft.com/office/powerpoint/2010/main" val="269106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Dangling Modifiers</a:t>
            </a:r>
            <a:endParaRPr lang="en-US" altLang="en-US" sz="3100" dirty="0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 smtClean="0"/>
              <a:t>Example: </a:t>
            </a:r>
            <a:r>
              <a:rPr lang="en-US" altLang="en-US" dirty="0" smtClean="0">
                <a:solidFill>
                  <a:srgbClr val="FFFF00"/>
                </a:solidFill>
              </a:rPr>
              <a:t>Eating voraciously</a:t>
            </a:r>
            <a:r>
              <a:rPr lang="en-US" altLang="en-US" dirty="0" smtClean="0"/>
              <a:t>, the last </a:t>
            </a:r>
            <a:r>
              <a:rPr lang="en-US" altLang="en-US" dirty="0" smtClean="0">
                <a:solidFill>
                  <a:srgbClr val="92D050"/>
                </a:solidFill>
              </a:rPr>
              <a:t>drumstick </a:t>
            </a:r>
            <a:r>
              <a:rPr lang="en-US" altLang="en-US" dirty="0" smtClean="0"/>
              <a:t>was soon the cause of a belligerent Thanksgiving Day scuffle at the dinner table. 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 smtClean="0"/>
              <a:t>FIXED: </a:t>
            </a:r>
            <a:r>
              <a:rPr lang="en-US" altLang="en-US" dirty="0" smtClean="0">
                <a:solidFill>
                  <a:srgbClr val="FFFF00"/>
                </a:solidFill>
              </a:rPr>
              <a:t>Eating </a:t>
            </a:r>
            <a:r>
              <a:rPr lang="en-US" altLang="en-US" dirty="0">
                <a:solidFill>
                  <a:srgbClr val="FFFF00"/>
                </a:solidFill>
              </a:rPr>
              <a:t>voraciously</a:t>
            </a:r>
            <a:r>
              <a:rPr lang="en-US" altLang="en-US" dirty="0"/>
              <a:t>, </a:t>
            </a:r>
            <a:r>
              <a:rPr lang="en-US" altLang="en-US" dirty="0" smtClean="0"/>
              <a:t>the hungry hobos soon found themselves in a belligerent Thanksgiving Day scuffle for the </a:t>
            </a:r>
            <a:r>
              <a:rPr lang="en-US" altLang="en-US" dirty="0"/>
              <a:t>last </a:t>
            </a:r>
            <a:r>
              <a:rPr lang="en-US" altLang="en-US" dirty="0">
                <a:solidFill>
                  <a:srgbClr val="92D050"/>
                </a:solidFill>
              </a:rPr>
              <a:t>drumstick </a:t>
            </a:r>
            <a:r>
              <a:rPr lang="en-US" altLang="en-US" dirty="0" smtClean="0"/>
              <a:t>at </a:t>
            </a:r>
            <a:r>
              <a:rPr lang="en-US" altLang="en-US" dirty="0"/>
              <a:t>the dinner table. </a:t>
            </a:r>
          </a:p>
          <a:p>
            <a:pPr marL="0" indent="0"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110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Dangling Modifiers</a:t>
            </a:r>
            <a:endParaRPr lang="en-US" altLang="en-US" sz="3100" dirty="0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 smtClean="0"/>
              <a:t>Example: </a:t>
            </a:r>
            <a:r>
              <a:rPr lang="en-US" altLang="en-US" dirty="0" smtClean="0">
                <a:solidFill>
                  <a:srgbClr val="FFFF00"/>
                </a:solidFill>
              </a:rPr>
              <a:t>Eating voraciously</a:t>
            </a:r>
            <a:r>
              <a:rPr lang="en-US" altLang="en-US" dirty="0" smtClean="0"/>
              <a:t>, the last </a:t>
            </a:r>
            <a:r>
              <a:rPr lang="en-US" altLang="en-US" dirty="0" smtClean="0">
                <a:solidFill>
                  <a:srgbClr val="92D050"/>
                </a:solidFill>
              </a:rPr>
              <a:t>drumstick </a:t>
            </a:r>
            <a:r>
              <a:rPr lang="en-US" altLang="en-US" dirty="0" smtClean="0"/>
              <a:t>was soon the cause of a belligerent Thanksgiving Day scuffle at the dinner table. 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 smtClean="0"/>
              <a:t>FIXED: </a:t>
            </a:r>
            <a:r>
              <a:rPr lang="en-US" altLang="en-US" dirty="0" smtClean="0">
                <a:solidFill>
                  <a:srgbClr val="FFFF00"/>
                </a:solidFill>
              </a:rPr>
              <a:t>Eating </a:t>
            </a:r>
            <a:r>
              <a:rPr lang="en-US" altLang="en-US" dirty="0">
                <a:solidFill>
                  <a:srgbClr val="FFFF00"/>
                </a:solidFill>
              </a:rPr>
              <a:t>voraciously</a:t>
            </a:r>
            <a:r>
              <a:rPr lang="en-US" altLang="en-US" dirty="0"/>
              <a:t>, </a:t>
            </a:r>
            <a:r>
              <a:rPr lang="en-US" altLang="en-US" dirty="0" smtClean="0"/>
              <a:t>the hungry hobos soon found themselves in a belligerent Thanksgiving Day scuffle for the </a:t>
            </a:r>
            <a:r>
              <a:rPr lang="en-US" altLang="en-US" dirty="0"/>
              <a:t>last </a:t>
            </a:r>
            <a:r>
              <a:rPr lang="en-US" altLang="en-US" dirty="0">
                <a:solidFill>
                  <a:srgbClr val="92D050"/>
                </a:solidFill>
              </a:rPr>
              <a:t>drumstick </a:t>
            </a:r>
            <a:r>
              <a:rPr lang="en-US" altLang="en-US" dirty="0" smtClean="0"/>
              <a:t>at </a:t>
            </a:r>
            <a:r>
              <a:rPr lang="en-US" altLang="en-US" dirty="0"/>
              <a:t>the dinner table. </a:t>
            </a:r>
          </a:p>
          <a:p>
            <a:pPr marL="0" indent="0"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7694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Dangling Modifiers</a:t>
            </a:r>
            <a:endParaRPr lang="en-US" altLang="en-US" sz="3100" dirty="0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As opposed to Misplaced Modifiers, which just take a simple movement of words to repair, Dangling Modifiers take a little more work, often adding and deleting and rearranging words.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mtClean="0"/>
              <a:t>Let’s </a:t>
            </a:r>
            <a:r>
              <a:rPr lang="en-US" dirty="0" smtClean="0"/>
              <a:t>practice these first with sentences #1-7 on the worksheet.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15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Misplaced Modifier</a:t>
            </a:r>
            <a:endParaRPr lang="en-US" altLang="en-US" sz="3100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VALUABLE COIN FOUND BY CAB DRIVER WITH TWO HEADS</a:t>
            </a:r>
          </a:p>
          <a:p>
            <a:pPr>
              <a:buFont typeface="Arial" charset="0"/>
              <a:buNone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Misplaced Modifier</a:t>
            </a:r>
            <a:endParaRPr lang="en-US" altLang="en-US" sz="310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VALUABLE COIN FOUND BY CAB DRIVER </a:t>
            </a:r>
            <a:r>
              <a:rPr lang="en-US" altLang="en-US" smtClean="0">
                <a:solidFill>
                  <a:srgbClr val="FFFF00"/>
                </a:solidFill>
              </a:rPr>
              <a:t>WITH TWO HEADS</a:t>
            </a:r>
          </a:p>
          <a:p>
            <a:pPr>
              <a:buFont typeface="Arial" charset="0"/>
              <a:buNone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Misplaced Modifier</a:t>
            </a:r>
            <a:endParaRPr lang="en-US" altLang="en-US" sz="3100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VALUABLE COIN FOUND BY CAB DRIVER </a:t>
            </a:r>
            <a:r>
              <a:rPr lang="en-US" altLang="en-US" smtClean="0">
                <a:solidFill>
                  <a:srgbClr val="FFFF00"/>
                </a:solidFill>
              </a:rPr>
              <a:t>WITH TWO HEADS</a:t>
            </a:r>
          </a:p>
          <a:p>
            <a:r>
              <a:rPr lang="en-US" altLang="en-US" smtClean="0"/>
              <a:t>Problem: The modifier is not near the word it modifies</a:t>
            </a:r>
          </a:p>
          <a:p>
            <a:pPr>
              <a:buFont typeface="Arial" charset="0"/>
              <a:buNone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Misplaced Modifier</a:t>
            </a:r>
            <a:endParaRPr lang="en-US" altLang="en-US" sz="3100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VALUABLE COIN FOUND BY CAB DRIVER </a:t>
            </a:r>
            <a:r>
              <a:rPr lang="en-US" altLang="en-US" smtClean="0">
                <a:solidFill>
                  <a:srgbClr val="FFFF00"/>
                </a:solidFill>
              </a:rPr>
              <a:t>WITH TWO HEADS</a:t>
            </a:r>
          </a:p>
          <a:p>
            <a:r>
              <a:rPr lang="en-US" altLang="en-US" smtClean="0"/>
              <a:t>Problem: The modifier is not near the word it modifies</a:t>
            </a:r>
          </a:p>
          <a:p>
            <a:r>
              <a:rPr lang="en-US" altLang="en-US" smtClean="0"/>
              <a:t>Solution: Move it closer to the word it modifies</a:t>
            </a:r>
          </a:p>
          <a:p>
            <a:pPr>
              <a:buFont typeface="Arial" charset="0"/>
              <a:buNone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Misplaced Modifier</a:t>
            </a:r>
            <a:endParaRPr lang="en-US" altLang="en-US" sz="3100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VALUABLE COIN </a:t>
            </a:r>
            <a:r>
              <a:rPr lang="en-US" altLang="en-US" smtClean="0">
                <a:solidFill>
                  <a:srgbClr val="FFFF00"/>
                </a:solidFill>
              </a:rPr>
              <a:t>WITH TWO HEADS </a:t>
            </a:r>
            <a:r>
              <a:rPr lang="en-US" altLang="en-US" smtClean="0"/>
              <a:t>FOUND BY CAB DRIVER</a:t>
            </a:r>
            <a:endParaRPr lang="en-US" altLang="en-US" smtClean="0">
              <a:solidFill>
                <a:srgbClr val="FFFF00"/>
              </a:solidFill>
            </a:endParaRPr>
          </a:p>
          <a:p>
            <a:r>
              <a:rPr lang="en-US" altLang="en-US" smtClean="0"/>
              <a:t>Problem: The modifier is not near the word it modifies</a:t>
            </a:r>
          </a:p>
          <a:p>
            <a:r>
              <a:rPr lang="en-US" altLang="en-US" smtClean="0"/>
              <a:t>Solution: Move it closer to the word it modifies</a:t>
            </a:r>
          </a:p>
          <a:p>
            <a:pPr>
              <a:buFont typeface="Arial" charset="0"/>
              <a:buNone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Fix the Headline</a:t>
            </a:r>
            <a:endParaRPr lang="en-US" altLang="en-US" sz="3100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MOVIE STAR BUYS MANSION ALONG WITH HER MOTHER</a:t>
            </a:r>
          </a:p>
          <a:p>
            <a:pPr>
              <a:buFont typeface="Arial" charset="0"/>
              <a:buNone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792</Words>
  <Application>Microsoft Office PowerPoint</Application>
  <PresentationFormat>On-screen Show (4:3)</PresentationFormat>
  <Paragraphs>97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Misplaced &amp; Dangling  Modifiers</vt:lpstr>
      <vt:lpstr>Newspaper Headlines</vt:lpstr>
      <vt:lpstr>Newspaper Headlines</vt:lpstr>
      <vt:lpstr>Misplaced Modifier</vt:lpstr>
      <vt:lpstr>Misplaced Modifier</vt:lpstr>
      <vt:lpstr>Misplaced Modifier</vt:lpstr>
      <vt:lpstr>Misplaced Modifier</vt:lpstr>
      <vt:lpstr>Misplaced Modifier</vt:lpstr>
      <vt:lpstr>Fix the Headline</vt:lpstr>
      <vt:lpstr>Fix the Headline</vt:lpstr>
      <vt:lpstr>Fix the Headline</vt:lpstr>
      <vt:lpstr>Fix the Headline</vt:lpstr>
      <vt:lpstr>Fix the Headline</vt:lpstr>
      <vt:lpstr>Fix the Headline</vt:lpstr>
      <vt:lpstr>Fix the Headline</vt:lpstr>
      <vt:lpstr>Fix the Headline</vt:lpstr>
      <vt:lpstr>Fix the Headline</vt:lpstr>
      <vt:lpstr>Fix the Headline</vt:lpstr>
      <vt:lpstr>Misplaced Modifiers</vt:lpstr>
      <vt:lpstr>Misplaced Modifiers</vt:lpstr>
      <vt:lpstr>Misplaced Modifiers</vt:lpstr>
      <vt:lpstr>Dangling Modifier</vt:lpstr>
      <vt:lpstr>Dangling Modifier</vt:lpstr>
      <vt:lpstr>Dangling Modifier</vt:lpstr>
      <vt:lpstr>Dangling Modifier</vt:lpstr>
      <vt:lpstr>Dangling Modifier</vt:lpstr>
      <vt:lpstr>Dangling Modifiers</vt:lpstr>
      <vt:lpstr>Dangling Modifiers</vt:lpstr>
      <vt:lpstr>Dangling Modifiers</vt:lpstr>
      <vt:lpstr>Dangling Modifiers</vt:lpstr>
      <vt:lpstr>Dangling Modifiers</vt:lpstr>
      <vt:lpstr>Dangling Modifiers</vt:lpstr>
      <vt:lpstr>Dangling Modifiers</vt:lpstr>
    </vt:vector>
  </TitlesOfParts>
  <Company>L-S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Fragments &amp; Run-Ons</dc:title>
  <dc:creator>Administrator</dc:creator>
  <cp:lastModifiedBy>Jeffrey Marsh</cp:lastModifiedBy>
  <cp:revision>19</cp:revision>
  <dcterms:created xsi:type="dcterms:W3CDTF">2009-10-19T08:58:36Z</dcterms:created>
  <dcterms:modified xsi:type="dcterms:W3CDTF">2015-09-02T10:16:29Z</dcterms:modified>
</cp:coreProperties>
</file>