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2"/>
  </p:notesMasterIdLst>
  <p:sldIdLst>
    <p:sldId id="288" r:id="rId2"/>
    <p:sldId id="289" r:id="rId3"/>
    <p:sldId id="290" r:id="rId4"/>
    <p:sldId id="291" r:id="rId5"/>
    <p:sldId id="294" r:id="rId6"/>
    <p:sldId id="292" r:id="rId7"/>
    <p:sldId id="295" r:id="rId8"/>
    <p:sldId id="296" r:id="rId9"/>
    <p:sldId id="298" r:id="rId10"/>
    <p:sldId id="297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DA33C7-1E7C-42B1-A6F3-1B7DD13D72AE}"/>
              </a:ext>
            </a:extLst>
          </p:cNvPr>
          <p:cNvSpPr txBox="1"/>
          <p:nvPr/>
        </p:nvSpPr>
        <p:spPr>
          <a:xfrm>
            <a:off x="68580" y="47982"/>
            <a:ext cx="907542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Agreement: Subject – Verb Agreement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C00000"/>
                </a:solidFill>
                <a:latin typeface="Algerian" panose="04020705040A02060702" pitchFamily="82" charset="0"/>
              </a:rPr>
              <a:t>A verb must agree with the subject (noun or pronoun) in number and person.</a:t>
            </a:r>
          </a:p>
          <a:p>
            <a:r>
              <a:rPr lang="en-US" dirty="0"/>
              <a:t>1. </a:t>
            </a:r>
            <a:r>
              <a:rPr lang="en-US" dirty="0">
                <a:solidFill>
                  <a:srgbClr val="00B0F0"/>
                </a:solidFill>
              </a:rPr>
              <a:t>Noun 1 and Noun 2</a:t>
            </a:r>
          </a:p>
          <a:p>
            <a:r>
              <a:rPr lang="en-US" dirty="0"/>
              <a:t>(a) My sister and my cousins are at the party.</a:t>
            </a:r>
          </a:p>
          <a:p>
            <a:r>
              <a:rPr lang="en-US" dirty="0"/>
              <a:t>This is correct because Noun 1 and Noun 2 are two separate entities and hence must be treated as</a:t>
            </a:r>
          </a:p>
          <a:p>
            <a:r>
              <a:rPr lang="en-US" dirty="0"/>
              <a:t>plural. So, the verb is also plural.</a:t>
            </a:r>
          </a:p>
          <a:p>
            <a:endParaRPr lang="en-US" dirty="0"/>
          </a:p>
          <a:p>
            <a:r>
              <a:rPr lang="en-US" dirty="0"/>
              <a:t>(b) </a:t>
            </a:r>
            <a:r>
              <a:rPr lang="en-US" dirty="0">
                <a:solidFill>
                  <a:srgbClr val="00B0F0"/>
                </a:solidFill>
              </a:rPr>
              <a:t>Economic and social development is essential for the well-being of the country.</a:t>
            </a:r>
          </a:p>
          <a:p>
            <a:r>
              <a:rPr lang="en-US" dirty="0"/>
              <a:t>This is correct because Noun 1 and Noun 2, though may seem to be two separate entities, are actually</a:t>
            </a:r>
          </a:p>
          <a:p>
            <a:r>
              <a:rPr lang="en-US" dirty="0"/>
              <a:t>not. Economic and social development is expressing a single idea and hence the subject must be</a:t>
            </a:r>
          </a:p>
          <a:p>
            <a:r>
              <a:rPr lang="en-US" dirty="0"/>
              <a:t>treated as singular. So, the verb is also singular.</a:t>
            </a:r>
          </a:p>
          <a:p>
            <a:r>
              <a:rPr lang="en-US" dirty="0"/>
              <a:t>Had the subject been 'economic development and social development...', then the subject is referring</a:t>
            </a:r>
          </a:p>
          <a:p>
            <a:r>
              <a:rPr lang="en-US" dirty="0"/>
              <a:t>to two separate entities and hence must be treated as plural. Then, the verb would be 'are’.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3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1FD4D-7D63-46C1-B8F7-12D9C5C077FB}"/>
              </a:ext>
            </a:extLst>
          </p:cNvPr>
          <p:cNvSpPr txBox="1"/>
          <p:nvPr/>
        </p:nvSpPr>
        <p:spPr>
          <a:xfrm>
            <a:off x="236220" y="167640"/>
            <a:ext cx="64541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24. Salman Rushdie’s Midnight’s Children is/ are a very enriching book.</a:t>
            </a:r>
          </a:p>
          <a:p>
            <a:endParaRPr lang="en-US" dirty="0"/>
          </a:p>
          <a:p>
            <a:r>
              <a:rPr lang="en-US" dirty="0"/>
              <a:t>25. The quality of the beverages is/ are pathetic.</a:t>
            </a:r>
          </a:p>
          <a:p>
            <a:endParaRPr lang="en-US" dirty="0"/>
          </a:p>
          <a:p>
            <a:r>
              <a:rPr lang="en-US" dirty="0"/>
              <a:t>26. Not only my sister but also my friends is/ are coming to the party.</a:t>
            </a:r>
          </a:p>
          <a:p>
            <a:endParaRPr lang="en-US" dirty="0"/>
          </a:p>
          <a:p>
            <a:r>
              <a:rPr lang="en-US" dirty="0"/>
              <a:t>27. Each mother and each child need/ needs care.</a:t>
            </a:r>
          </a:p>
          <a:p>
            <a:endParaRPr lang="en-US" dirty="0"/>
          </a:p>
          <a:p>
            <a:r>
              <a:rPr lang="en-US" dirty="0"/>
              <a:t>28. Bread and butter is/ are my regular breakfast.</a:t>
            </a:r>
          </a:p>
        </p:txBody>
      </p:sp>
    </p:spTree>
    <p:extLst>
      <p:ext uri="{BB962C8B-B14F-4D97-AF65-F5344CB8AC3E}">
        <p14:creationId xmlns:p14="http://schemas.microsoft.com/office/powerpoint/2010/main" val="2179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1412C-CD1E-4BBB-9405-BF6A8DD8864A}"/>
              </a:ext>
            </a:extLst>
          </p:cNvPr>
          <p:cNvSpPr txBox="1"/>
          <p:nvPr/>
        </p:nvSpPr>
        <p:spPr>
          <a:xfrm>
            <a:off x="0" y="1"/>
            <a:ext cx="9144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(c) </a:t>
            </a:r>
            <a:r>
              <a:rPr lang="en-US" dirty="0">
                <a:solidFill>
                  <a:srgbClr val="00B0F0"/>
                </a:solidFill>
              </a:rPr>
              <a:t>Each boy and each girl gets a chocolate.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If the subject consists of two singular nouns joined by ‘and’ and preceded by ‘each’ or ‘every’ the</a:t>
            </a:r>
          </a:p>
          <a:p>
            <a:r>
              <a:rPr lang="en-US" dirty="0"/>
              <a:t>subject is treated as singular.</a:t>
            </a:r>
          </a:p>
          <a:p>
            <a:endParaRPr lang="en-US" sz="18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2. Noun 1 [along with/ as well as/ apart from/ in addition to/ together with/ with] Noun 2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>
                <a:solidFill>
                  <a:srgbClr val="00B0F0"/>
                </a:solidFill>
              </a:rPr>
              <a:t>My sister along with my cousins is at the party.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r>
              <a:rPr lang="en-US" dirty="0"/>
              <a:t>In this usage, the verb always agrees with the first noun.</a:t>
            </a:r>
          </a:p>
          <a:p>
            <a:r>
              <a:rPr lang="en-US" dirty="0"/>
              <a:t>If Noun 1 is singular, the verb is singular.</a:t>
            </a:r>
          </a:p>
          <a:p>
            <a:r>
              <a:rPr lang="en-US" dirty="0"/>
              <a:t>If Noun 1 is plural, the verb is plural.</a:t>
            </a:r>
          </a:p>
          <a:p>
            <a:r>
              <a:rPr lang="en-US" dirty="0"/>
              <a:t>Here, it does not matter what number Noun 2 is (singular or plural does not matter).</a:t>
            </a:r>
          </a:p>
          <a:p>
            <a:endParaRPr lang="en-US" dirty="0"/>
          </a:p>
          <a:p>
            <a:r>
              <a:rPr lang="en-US" dirty="0"/>
              <a:t>(b) </a:t>
            </a:r>
            <a:r>
              <a:rPr lang="en-US" dirty="0">
                <a:solidFill>
                  <a:srgbClr val="00B0F0"/>
                </a:solidFill>
              </a:rPr>
              <a:t>My cousins along with my sister are at the party.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4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06465-B163-44E8-9247-70B079F858CF}"/>
              </a:ext>
            </a:extLst>
          </p:cNvPr>
          <p:cNvSpPr txBox="1"/>
          <p:nvPr/>
        </p:nvSpPr>
        <p:spPr>
          <a:xfrm>
            <a:off x="0" y="114300"/>
            <a:ext cx="91440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sz="2000" dirty="0">
                <a:solidFill>
                  <a:srgbClr val="C00000"/>
                </a:solidFill>
                <a:latin typeface="Algerian" panose="04020705040A02060702" pitchFamily="82" charset="0"/>
              </a:rPr>
              <a:t>. Either Noun 1...or Noun 2</a:t>
            </a:r>
          </a:p>
          <a:p>
            <a:endParaRPr lang="en-US" sz="20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Algerian" panose="04020705040A02060702" pitchFamily="82" charset="0"/>
              </a:rPr>
              <a:t>Neither Noun 1...nor Noun 2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(a) Either my sister or my cousins are at the party.</a:t>
            </a:r>
          </a:p>
          <a:p>
            <a:r>
              <a:rPr lang="en-US" dirty="0"/>
              <a:t>In this usage, the verb always agrees with the second noun (or the noun that is closest to the verb).</a:t>
            </a:r>
          </a:p>
          <a:p>
            <a:r>
              <a:rPr lang="en-US" dirty="0"/>
              <a:t>If Noun 2 is singular, the verb is singular.</a:t>
            </a:r>
          </a:p>
          <a:p>
            <a:r>
              <a:rPr lang="en-US" dirty="0"/>
              <a:t>If Noun 2 is plural, the verb is plural.</a:t>
            </a:r>
          </a:p>
          <a:p>
            <a:r>
              <a:rPr lang="en-US" dirty="0"/>
              <a:t>Here, it does not matter what number Noun 1 is (singular or plural does not matter).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35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5710A5-CB66-4B9A-9A74-50FE900F2657}"/>
              </a:ext>
            </a:extLst>
          </p:cNvPr>
          <p:cNvSpPr txBox="1"/>
          <p:nvPr/>
        </p:nvSpPr>
        <p:spPr>
          <a:xfrm>
            <a:off x="0" y="0"/>
            <a:ext cx="9144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lgerian" panose="04020705040A02060702" pitchFamily="82" charset="0"/>
              </a:rPr>
              <a:t>4. When an amount, distance or weight is mentioned as a whole, the subject is treated as a singular one.</a:t>
            </a:r>
          </a:p>
          <a:p>
            <a:endParaRPr lang="en-US" sz="16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Algerian" panose="04020705040A02060702" pitchFamily="82" charset="0"/>
              </a:rPr>
              <a:t>Five thousand dollars a month is not much these days .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5. Collective nouns like team, committee, class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etc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, take a singular verb when referred to as a united entity but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a plural verb when referred to as a divided entity (individual members).</a:t>
            </a:r>
          </a:p>
          <a:p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dirty="0"/>
              <a:t>The committee was quiet about this issue .</a:t>
            </a:r>
          </a:p>
          <a:p>
            <a:r>
              <a:rPr lang="en-US" dirty="0"/>
              <a:t>The committee were fighting among themselves.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0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195101-447E-4409-8075-CFEE31AF561E}"/>
              </a:ext>
            </a:extLst>
          </p:cNvPr>
          <p:cNvSpPr txBox="1"/>
          <p:nvPr/>
        </p:nvSpPr>
        <p:spPr>
          <a:xfrm>
            <a:off x="53340" y="0"/>
            <a:ext cx="680466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6. If the sentence has the structure:</a:t>
            </a:r>
          </a:p>
          <a:p>
            <a:endParaRPr lang="en-US" dirty="0"/>
          </a:p>
          <a:p>
            <a:r>
              <a:rPr lang="en-US" dirty="0"/>
              <a:t>One of the many + Verb, then the verb agrees with One.</a:t>
            </a:r>
          </a:p>
          <a:p>
            <a:r>
              <a:rPr lang="en-US" dirty="0"/>
              <a:t>One of my friends lives nearby. (Correct)</a:t>
            </a:r>
          </a:p>
          <a:p>
            <a:r>
              <a:rPr lang="en-US" dirty="0"/>
              <a:t>One of my friends live nearby. (Incorrect)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7. If the sentence has the structure:</a:t>
            </a:r>
          </a:p>
          <a:p>
            <a:endParaRPr lang="en-US" dirty="0"/>
          </a:p>
          <a:p>
            <a:r>
              <a:rPr lang="en-US" dirty="0"/>
              <a:t>One of the many + Relative pronoun + Verb, then the verb agrees with many.</a:t>
            </a:r>
          </a:p>
          <a:p>
            <a:r>
              <a:rPr lang="en-US" dirty="0"/>
              <a:t>He is one of my friends who live nearby. (Correct)</a:t>
            </a:r>
          </a:p>
          <a:p>
            <a:r>
              <a:rPr lang="en-US" dirty="0"/>
              <a:t>He is one of my friends who lives nearby. (Incorrect)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86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175881-BDE5-4EA9-B210-1764FA4D494D}"/>
              </a:ext>
            </a:extLst>
          </p:cNvPr>
          <p:cNvSpPr txBox="1"/>
          <p:nvPr/>
        </p:nvSpPr>
        <p:spPr>
          <a:xfrm>
            <a:off x="121920" y="478870"/>
            <a:ext cx="90220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8. Distributive/Indefinite pronouns such as each, every, everyone, everything, anyone, anything, someone.</a:t>
            </a:r>
          </a:p>
          <a:p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something, one, no one, either, neither are always singular. None can be singular or plural.</a:t>
            </a:r>
          </a:p>
          <a:p>
            <a:endParaRPr lang="en-US" sz="1800" dirty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dirty="0"/>
              <a:t>Each of the students has a book.</a:t>
            </a:r>
          </a:p>
          <a:p>
            <a:r>
              <a:rPr lang="en-US" dirty="0"/>
              <a:t>Also, anyone and someone always go with he/she, him/her or his/her and not they/them/their.</a:t>
            </a:r>
          </a:p>
          <a:p>
            <a:r>
              <a:rPr lang="en-US" dirty="0"/>
              <a:t>But, one always goes with one.</a:t>
            </a:r>
          </a:p>
          <a:p>
            <a:r>
              <a:rPr lang="en-US" dirty="0"/>
              <a:t>Someone in the class forgot his/her books. (Correct)</a:t>
            </a:r>
          </a:p>
          <a:p>
            <a:r>
              <a:rPr lang="en-US" dirty="0"/>
              <a:t>Someone in the class forgot their books. (Incorrect)</a:t>
            </a:r>
          </a:p>
          <a:p>
            <a:r>
              <a:rPr lang="en-US" dirty="0"/>
              <a:t>One has to deal with one's own problems. (Correct)</a:t>
            </a:r>
          </a:p>
          <a:p>
            <a:r>
              <a:rPr lang="en-US" dirty="0"/>
              <a:t>One has to deal with his/her own problems. (Incorrect)</a:t>
            </a:r>
          </a:p>
        </p:txBody>
      </p:sp>
    </p:spTree>
    <p:extLst>
      <p:ext uri="{BB962C8B-B14F-4D97-AF65-F5344CB8AC3E}">
        <p14:creationId xmlns:p14="http://schemas.microsoft.com/office/powerpoint/2010/main" val="203355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CA3DD3-D410-49BD-BEB2-45F7BCA1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" y="-85813"/>
            <a:ext cx="866394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sz="1100" b="1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suffering of the children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is/ 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issue.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termination of the services of the employees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is/ 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conceded to be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retrenchment.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book or the pens is/ are in the drawer.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Either the books or the pens is/ are in the drawer.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The book as well as the pens is/ are in the drawer.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All of the books, including yours, are/ is in the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49" name="Ink 17">
                <a:extLst>
                  <a:ext uri="{FF2B5EF4-FFF2-40B4-BE49-F238E27FC236}">
                    <a16:creationId xmlns:a16="http://schemas.microsoft.com/office/drawing/2014/main" id="{E99F263C-21AE-4EF1-99D8-5FC7EC62E9D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76200" y="457200"/>
              <a:ext cx="106363" cy="92075"/>
            </p14:xfrm>
          </p:contentPart>
        </mc:Choice>
        <mc:Fallback xmlns="">
          <p:pic>
            <p:nvPicPr>
              <p:cNvPr id="2049" name="Ink 17">
                <a:extLst>
                  <a:ext uri="{FF2B5EF4-FFF2-40B4-BE49-F238E27FC236}">
                    <a16:creationId xmlns:a16="http://schemas.microsoft.com/office/drawing/2014/main" id="{E99F263C-21AE-4EF1-99D8-5FC7EC62E9D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0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A39CB-6F1A-4704-BF40-B5D35E8FBCF9}"/>
              </a:ext>
            </a:extLst>
          </p:cNvPr>
          <p:cNvSpPr txBox="1"/>
          <p:nvPr/>
        </p:nvSpPr>
        <p:spPr>
          <a:xfrm>
            <a:off x="152400" y="198120"/>
            <a:ext cx="6705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The minister as well as his friends is/ are going to prison.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8. Either the brokers or the landlord is/ are going to sell the 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 Is/ Are either the brokers or the landlord going to sell the house?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 A large percentage of the population is/ are dissatisfied.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A large percentage of the consumers is/ are dissatisfied.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One-third of the homework is/ are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One-third of the troops is/ are lost.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The landlord, not the tenants, is/ are responsible.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I am not one of those who believe/ believes everything that they hear.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26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7EBCD-98C7-4A3F-B97A-9B1416D5914C}"/>
              </a:ext>
            </a:extLst>
          </p:cNvPr>
          <p:cNvSpPr txBox="1"/>
          <p:nvPr/>
        </p:nvSpPr>
        <p:spPr>
          <a:xfrm>
            <a:off x="152400" y="243840"/>
            <a:ext cx="670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The team is/ are wearing their new jerseys.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The jury is/ are divided in their opinions.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 The jury has/ have reached a verdict.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19. The trousers that Seema is wearing is/ are blue in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20. The pair of trousers is/ are blue in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21. The author and student is/ are intelligent.</a:t>
            </a:r>
          </a:p>
          <a:p>
            <a:endParaRPr lang="en-US" dirty="0"/>
          </a:p>
          <a:p>
            <a:r>
              <a:rPr lang="en-US" dirty="0"/>
              <a:t>22. The author and the student is/ are intelligent.</a:t>
            </a:r>
          </a:p>
          <a:p>
            <a:endParaRPr lang="en-US" dirty="0"/>
          </a:p>
          <a:p>
            <a:r>
              <a:rPr lang="en-US" dirty="0"/>
              <a:t>23. One of the memories that stand/ stands out is from my childhood.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98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1122</Words>
  <Application>Microsoft Office PowerPoint</Application>
  <PresentationFormat>On-screen Show (16:9)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Algerian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Shriti Sharma</cp:lastModifiedBy>
  <cp:revision>65</cp:revision>
  <dcterms:modified xsi:type="dcterms:W3CDTF">2021-08-05T12:29:19Z</dcterms:modified>
</cp:coreProperties>
</file>