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9" r:id="rId4"/>
  </p:sldMasterIdLst>
  <p:notesMasterIdLst>
    <p:notesMasterId r:id="rId32"/>
  </p:notesMasterIdLst>
  <p:handoutMasterIdLst>
    <p:handoutMasterId r:id="rId33"/>
  </p:handoutMasterIdLst>
  <p:sldIdLst>
    <p:sldId id="257" r:id="rId5"/>
    <p:sldId id="337" r:id="rId6"/>
    <p:sldId id="402" r:id="rId7"/>
    <p:sldId id="403" r:id="rId8"/>
    <p:sldId id="377" r:id="rId9"/>
    <p:sldId id="385" r:id="rId10"/>
    <p:sldId id="384" r:id="rId11"/>
    <p:sldId id="382" r:id="rId12"/>
    <p:sldId id="383" r:id="rId13"/>
    <p:sldId id="376" r:id="rId14"/>
    <p:sldId id="381" r:id="rId15"/>
    <p:sldId id="378" r:id="rId16"/>
    <p:sldId id="387" r:id="rId17"/>
    <p:sldId id="388" r:id="rId18"/>
    <p:sldId id="369" r:id="rId19"/>
    <p:sldId id="379" r:id="rId20"/>
    <p:sldId id="380" r:id="rId21"/>
    <p:sldId id="389" r:id="rId22"/>
    <p:sldId id="390" r:id="rId23"/>
    <p:sldId id="397" r:id="rId24"/>
    <p:sldId id="391" r:id="rId25"/>
    <p:sldId id="392" r:id="rId26"/>
    <p:sldId id="393" r:id="rId27"/>
    <p:sldId id="394" r:id="rId28"/>
    <p:sldId id="395" r:id="rId29"/>
    <p:sldId id="396" r:id="rId30"/>
    <p:sldId id="40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343" autoAdjust="0"/>
  </p:normalViewPr>
  <p:slideViewPr>
    <p:cSldViewPr>
      <p:cViewPr varScale="1">
        <p:scale>
          <a:sx n="81" d="100"/>
          <a:sy n="81" d="100"/>
        </p:scale>
        <p:origin x="7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2"/>
    </p:cViewPr>
  </p:sorterViewPr>
  <p:notesViewPr>
    <p:cSldViewPr>
      <p:cViewPr varScale="1">
        <p:scale>
          <a:sx n="88" d="100"/>
          <a:sy n="88" d="100"/>
        </p:scale>
        <p:origin x="5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n-ea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80B1D6-D471-4693-A2B1-54A9A6291C86}" type="datetime2">
              <a:rPr lang="zh-TW" altLang="en-US" smtClean="0">
                <a:latin typeface="+mn-ea"/>
              </a:rPr>
              <a:t>2021年5月2日</a:t>
            </a:fld>
            <a:endParaRPr lang="zh-TW" altLang="en-US" dirty="0">
              <a:latin typeface="+mn-ea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+mn-ea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0AD62A-9EE1-43E3-A7E5-D268F71DF3EB}" type="slidenum">
              <a:rPr lang="en-US" altLang="zh-TW" smtClean="0">
                <a:latin typeface="+mn-ea"/>
              </a:rPr>
              <a:t>‹#›</a:t>
            </a:fld>
            <a:endParaRPr lang="zh-TW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64482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EA027A95-8984-4ED1-931A-6EE29F557E13}" type="datetime2">
              <a:rPr lang="zh-TW" altLang="en-US" smtClean="0"/>
              <a:pPr/>
              <a:t>2021年5月2日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ea"/>
                <a:ea typeface="+mn-ea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ea"/>
                <a:ea typeface="+mn-ea"/>
              </a:defRPr>
            </a:lvl1pPr>
          </a:lstStyle>
          <a:p>
            <a:fld id="{5534C2EF-8A97-4DAF-B099-E567883644D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0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The Influence of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Scratch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Assessment</a:t>
            </a:r>
            <a:r>
              <a:rPr lang="zh-TW" altLang="en-US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and Assistant System on Students’ </a:t>
            </a:r>
            <a:r>
              <a:rPr lang="en-US" altLang="zh-TW" sz="1200" kern="1200" dirty="0">
                <a:solidFill>
                  <a:schemeClr val="tx1"/>
                </a:solidFill>
                <a:effectLst/>
                <a:latin typeface="+mn-ea"/>
                <a:ea typeface="+mn-ea"/>
                <a:cs typeface="+mn-cs"/>
              </a:rPr>
              <a:t>Academic Achievement</a:t>
            </a:r>
            <a:endParaRPr lang="en-US" altLang="zh-TW" dirty="0">
              <a:latin typeface="+mn-ea"/>
              <a:ea typeface="+mn-ea"/>
            </a:endParaRPr>
          </a:p>
          <a:p>
            <a:endParaRPr lang="en-US" altLang="zh-TW" dirty="0">
              <a:latin typeface="+mn-ea"/>
              <a:ea typeface="+mn-ea"/>
            </a:endParaRPr>
          </a:p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圖形化程式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Visual programming language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 </a:t>
            </a:r>
          </a:p>
          <a:p>
            <a:r>
              <a:rPr lang="zh-TW" altLang="en-US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診斷評量系統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Automated</a:t>
            </a:r>
            <a:r>
              <a:rPr lang="zh-TW" altLang="en-US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Assessment</a:t>
            </a:r>
            <a:r>
              <a:rPr lang="zh-TW" altLang="en-US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System</a:t>
            </a:r>
          </a:p>
          <a:p>
            <a:r>
              <a:rPr lang="zh-TW" altLang="en-US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輔助學習系統 </a:t>
            </a:r>
            <a:r>
              <a:rPr lang="en-US" altLang="zh-TW" sz="1200" kern="1200" dirty="0">
                <a:solidFill>
                  <a:schemeClr val="tx1"/>
                </a:solidFill>
                <a:latin typeface="+mn-ea"/>
                <a:ea typeface="標楷體" panose="03000509000000000000" pitchFamily="65" charset="-120"/>
                <a:cs typeface="+mn-cs"/>
              </a:rPr>
              <a:t>Assistant Learning System</a:t>
            </a:r>
          </a:p>
          <a:p>
            <a:endParaRPr lang="zh-TW" altLang="en-US" dirty="0">
              <a:latin typeface="+mn-ea"/>
              <a:ea typeface="+mn-ea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534C2EF-8A97-4DAF-B099-E567883644D6}" type="slidenum">
              <a:rPr lang="en-US" altLang="zh-TW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783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7: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抽象化與並行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小丑魚和背景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闖關遊戲七</a:t>
            </a:r>
            <a:r>
              <a:rPr lang="en-US" altLang="zh-TW" dirty="0"/>
              <a:t>:</a:t>
            </a:r>
            <a:r>
              <a:rPr lang="zh-TW" altLang="en-US" dirty="0"/>
              <a:t> 讓背景一起動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小丑魚和背景都有一個綠旗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/>
              <a:t>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6671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闖關遊戲八</a:t>
            </a:r>
            <a:r>
              <a:rPr lang="en-US" altLang="zh-TW" dirty="0"/>
              <a:t>:</a:t>
            </a:r>
            <a:r>
              <a:rPr lang="zh-TW" altLang="en-US" dirty="0"/>
              <a:t>  把游來游去單獨拉出來。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8: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抽象化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2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副程式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0287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闖關遊戲九</a:t>
            </a:r>
            <a:r>
              <a:rPr lang="en-US" altLang="zh-TW" dirty="0"/>
              <a:t>:</a:t>
            </a:r>
            <a:r>
              <a:rPr lang="zh-TW" altLang="en-US" dirty="0"/>
              <a:t>  小丑魚的朋友。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1281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</a:t>
            </a:r>
            <a:r>
              <a:rPr lang="en-US" altLang="zh-TW" dirty="0"/>
              <a:t>: </a:t>
            </a:r>
            <a:r>
              <a:rPr lang="zh-TW" altLang="en-US" dirty="0"/>
              <a:t>增加多莉。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391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闖關遊戲十一</a:t>
            </a:r>
            <a:r>
              <a:rPr lang="en-US" altLang="zh-TW" dirty="0"/>
              <a:t>: </a:t>
            </a:r>
            <a:r>
              <a:rPr lang="zh-TW" altLang="en-US" dirty="0"/>
              <a:t>電腦控制尼莫的游動，自己控制多莉的游動。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11: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互動介面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2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按鍵偵測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6009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闖關遊戲十二</a:t>
            </a:r>
            <a:r>
              <a:rPr lang="en-US" altLang="zh-TW" dirty="0"/>
              <a:t>:</a:t>
            </a:r>
            <a:r>
              <a:rPr lang="zh-TW" altLang="en-US" dirty="0"/>
              <a:t> 變數，增加得分項目</a:t>
            </a:r>
            <a:r>
              <a:rPr lang="en-US" altLang="zh-TW" dirty="0"/>
              <a:t>(</a:t>
            </a:r>
            <a:r>
              <a:rPr lang="zh-TW" altLang="en-US" dirty="0"/>
              <a:t>食物</a:t>
            </a:r>
            <a:r>
              <a:rPr lang="en-US" altLang="zh-TW" dirty="0"/>
              <a:t>)</a:t>
            </a:r>
            <a:r>
              <a:rPr lang="zh-TW" altLang="en-US" dirty="0"/>
              <a:t>，計算得分。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0856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闖關遊戲十三</a:t>
            </a:r>
            <a:r>
              <a:rPr lang="en-US" altLang="zh-TW" dirty="0"/>
              <a:t>:</a:t>
            </a:r>
            <a:r>
              <a:rPr lang="zh-TW" altLang="en-US" dirty="0"/>
              <a:t> 得分後讓遊戲停止。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158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闖關遊戲十四</a:t>
            </a:r>
            <a:r>
              <a:rPr lang="en-US" altLang="zh-TW" dirty="0"/>
              <a:t>:</a:t>
            </a:r>
            <a:r>
              <a:rPr lang="zh-TW" altLang="en-US" dirty="0"/>
              <a:t> 找出勝利者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1658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闖關遊戲十五</a:t>
            </a:r>
            <a:r>
              <a:rPr lang="en-US" altLang="zh-TW" dirty="0"/>
              <a:t>:</a:t>
            </a:r>
            <a:r>
              <a:rPr lang="zh-TW" altLang="en-US" dirty="0"/>
              <a:t> 讓得分項目隨機出現。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9297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闖關遊戲十六</a:t>
            </a:r>
            <a:r>
              <a:rPr lang="en-US" altLang="zh-TW" dirty="0"/>
              <a:t>:</a:t>
            </a:r>
            <a:r>
              <a:rPr lang="zh-TW" altLang="en-US" dirty="0"/>
              <a:t>  玩家得分後， 出現愛心</a:t>
            </a:r>
            <a:r>
              <a:rPr lang="en-US" altLang="zh-TW" dirty="0"/>
              <a:t>(</a:t>
            </a:r>
            <a:r>
              <a:rPr lang="zh-TW" altLang="en-US" dirty="0"/>
              <a:t>只有玩家有，電腦玩家沒有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359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Fish 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2530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闖關遊戲十七</a:t>
            </a:r>
            <a:r>
              <a:rPr lang="en-US" altLang="zh-TW" dirty="0"/>
              <a:t>:</a:t>
            </a:r>
            <a:r>
              <a:rPr lang="zh-TW" altLang="en-US" dirty="0"/>
              <a:t> 顯示愛心，直到使用者按下空白鍵。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022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闖關遊戲十八</a:t>
            </a:r>
            <a:r>
              <a:rPr lang="en-US" altLang="zh-TW" dirty="0"/>
              <a:t>:</a:t>
            </a:r>
            <a:r>
              <a:rPr lang="zh-TW" altLang="en-US" dirty="0"/>
              <a:t> 讓愛心閃爍五次即可。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1889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闖關遊戲十九</a:t>
            </a:r>
            <a:r>
              <a:rPr lang="en-US" altLang="zh-TW" dirty="0"/>
              <a:t>:</a:t>
            </a:r>
            <a:r>
              <a:rPr lang="zh-TW" altLang="en-US" dirty="0"/>
              <a:t>  增加獲勝方的歷史紀錄。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948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闖關遊戲二十</a:t>
            </a:r>
            <a:r>
              <a:rPr lang="en-US" altLang="zh-TW" dirty="0"/>
              <a:t>:</a:t>
            </a:r>
            <a:r>
              <a:rPr lang="zh-TW" altLang="en-US" dirty="0"/>
              <a:t>  除了上下左右鍵以外，</a:t>
            </a:r>
            <a:r>
              <a:rPr lang="en-US" altLang="zh-TW" dirty="0"/>
              <a:t>AWSD</a:t>
            </a:r>
            <a:r>
              <a:rPr lang="zh-TW" altLang="en-US" dirty="0"/>
              <a:t>鍵也可控制多莉的移動。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1370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闖關遊戲二十一</a:t>
            </a:r>
            <a:r>
              <a:rPr lang="en-US" altLang="zh-TW" dirty="0"/>
              <a:t>:</a:t>
            </a:r>
            <a:r>
              <a:rPr lang="zh-TW" altLang="en-US" dirty="0"/>
              <a:t>  用身體控制多莉的移動。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27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968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Fish 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2670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闖關遊戲一</a:t>
            </a:r>
            <a:r>
              <a:rPr lang="en-US" altLang="zh-TW" dirty="0"/>
              <a:t>:</a:t>
            </a:r>
            <a:r>
              <a:rPr lang="zh-TW" altLang="en-US" dirty="0"/>
              <a:t>  有一隻小丑魚在海裡面很寂寞，我們來幫助小丑魚游動吧。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375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闖關遊戲二</a:t>
            </a:r>
            <a:r>
              <a:rPr lang="en-US" altLang="zh-TW" dirty="0"/>
              <a:t>:</a:t>
            </a:r>
            <a:r>
              <a:rPr lang="zh-TW" altLang="en-US" dirty="0"/>
              <a:t>  幫助小丑魚從原點出發，或移動前說聲</a:t>
            </a:r>
            <a:r>
              <a:rPr lang="en-US" altLang="zh-TW" dirty="0"/>
              <a:t>Hello. Level 2:</a:t>
            </a:r>
            <a:r>
              <a:rPr lang="zh-TW" altLang="en-US" dirty="0"/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流程控制</a:t>
            </a:r>
            <a:r>
              <a:rPr lang="en-US" altLang="zh-TW" dirty="0"/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可以組合兩個以上的積木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240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闖關遊戲三</a:t>
            </a:r>
            <a:r>
              <a:rPr lang="en-US" altLang="zh-TW" dirty="0"/>
              <a:t>:</a:t>
            </a:r>
            <a:r>
              <a:rPr lang="zh-TW" altLang="en-US" dirty="0"/>
              <a:t>  每次出發都要點擊積木太累了，我們使用綠旗控制幫助他。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3: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互動介面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當綠旗被點擊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8611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闖關遊戲四</a:t>
            </a:r>
            <a:r>
              <a:rPr lang="en-US" altLang="zh-TW" dirty="0"/>
              <a:t>:</a:t>
            </a:r>
            <a:r>
              <a:rPr lang="zh-TW" altLang="en-US" dirty="0"/>
              <a:t>  幫助他游來游去尋找朋友。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6194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闖關遊戲五</a:t>
            </a:r>
            <a:r>
              <a:rPr lang="en-US" altLang="zh-TW" dirty="0"/>
              <a:t>:</a:t>
            </a:r>
            <a:r>
              <a:rPr lang="zh-TW" altLang="en-US" dirty="0"/>
              <a:t>  游太快了，休息一下。</a:t>
            </a:r>
            <a:r>
              <a:rPr lang="en-US" altLang="zh-TW" dirty="0"/>
              <a:t>Level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同步化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等待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534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6: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數據呈現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2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變數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34C2EF-8A97-4DAF-B099-E567883644D6}" type="slidenum">
              <a:rPr lang="en-US" altLang="zh-TW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6121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0B6-D2AE-48F7-866B-48571089C340}" type="datetimeFigureOut">
              <a:rPr lang="zh-TW" altLang="en-US" smtClean="0"/>
              <a:t>2021/5/2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B03D-3A64-4F8D-BB92-92658C9F84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04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B7F2D-1FD9-44A9-9744-68081327F218}" type="datetime2">
              <a:rPr lang="zh-TW" altLang="en-US" smtClean="0"/>
              <a:t>2021年5月2日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475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D3AD-41A3-4022-8D3B-DE1AEBFB3F17}" type="datetime2">
              <a:rPr lang="zh-TW" altLang="en-US" smtClean="0"/>
              <a:t>2021年5月2日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80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含標題的兩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" y="1716"/>
            <a:ext cx="12188952" cy="685628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28580" y="5791200"/>
            <a:ext cx="8115419" cy="7016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7" name="手繪多邊形 5"/>
          <p:cNvSpPr>
            <a:spLocks/>
          </p:cNvSpPr>
          <p:nvPr/>
        </p:nvSpPr>
        <p:spPr bwMode="gray">
          <a:xfrm>
            <a:off x="762000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5" name="圖片預留位置 14" descr="要新增影像的空白預留位置。按一下預留位置，然後選取您要新增的影像"/>
          <p:cNvSpPr>
            <a:spLocks noGrp="1"/>
          </p:cNvSpPr>
          <p:nvPr>
            <p:ph type="pic" sz="quarter" idx="13"/>
          </p:nvPr>
        </p:nvSpPr>
        <p:spPr>
          <a:xfrm>
            <a:off x="992435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7" name="文字預留位置 16"/>
          <p:cNvSpPr>
            <a:spLocks noGrp="1"/>
          </p:cNvSpPr>
          <p:nvPr>
            <p:ph type="body" sz="quarter" idx="14"/>
          </p:nvPr>
        </p:nvSpPr>
        <p:spPr>
          <a:xfrm>
            <a:off x="1028581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18" name="手繪多邊形 5"/>
          <p:cNvSpPr>
            <a:spLocks/>
          </p:cNvSpPr>
          <p:nvPr/>
        </p:nvSpPr>
        <p:spPr bwMode="gray">
          <a:xfrm>
            <a:off x="5300133" y="933449"/>
            <a:ext cx="4114800" cy="4109465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9" name="圖片預留位置 18" descr="要新增影像的空白預留位置。按一下預留位置，然後選取您要新增的影像"/>
          <p:cNvSpPr>
            <a:spLocks noGrp="1"/>
          </p:cNvSpPr>
          <p:nvPr>
            <p:ph type="pic" sz="quarter" idx="15"/>
          </p:nvPr>
        </p:nvSpPr>
        <p:spPr>
          <a:xfrm>
            <a:off x="5530568" y="1113022"/>
            <a:ext cx="3638453" cy="3750319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20" name="文字預留位置 16"/>
          <p:cNvSpPr>
            <a:spLocks noGrp="1"/>
          </p:cNvSpPr>
          <p:nvPr>
            <p:ph type="body" sz="quarter" idx="16"/>
          </p:nvPr>
        </p:nvSpPr>
        <p:spPr>
          <a:xfrm>
            <a:off x="5566714" y="5181600"/>
            <a:ext cx="3566160" cy="493776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0" indent="0">
              <a:spcBef>
                <a:spcPts val="1200"/>
              </a:spcBef>
              <a:buNone/>
              <a:defRPr sz="1800"/>
            </a:lvl2pPr>
            <a:lvl3pPr marL="0" indent="0">
              <a:spcBef>
                <a:spcPts val="1200"/>
              </a:spcBef>
              <a:buNone/>
              <a:defRPr sz="1800"/>
            </a:lvl3pPr>
            <a:lvl4pPr marL="0" indent="0">
              <a:spcBef>
                <a:spcPts val="1200"/>
              </a:spcBef>
              <a:buNone/>
              <a:defRPr sz="1800"/>
            </a:lvl4pPr>
            <a:lvl5pPr marL="0" indent="0">
              <a:spcBef>
                <a:spcPts val="1200"/>
              </a:spcBef>
              <a:buNone/>
              <a:defRPr sz="1800"/>
            </a:lvl5pPr>
          </a:lstStyle>
          <a:p>
            <a:pPr lvl="0" rt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3777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五張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" y="283"/>
            <a:ext cx="12188952" cy="68597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77400" y="365126"/>
            <a:ext cx="2133600" cy="153987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240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8" name="手繪多邊形 5"/>
          <p:cNvSpPr>
            <a:spLocks/>
          </p:cNvSpPr>
          <p:nvPr/>
        </p:nvSpPr>
        <p:spPr bwMode="gray">
          <a:xfrm>
            <a:off x="4182533" y="265044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9" name="圖片預留位置 8" descr="要新增影像的空白預留位置。按一下預留位置，然後選取您要新增的影像"/>
          <p:cNvSpPr>
            <a:spLocks noGrp="1"/>
          </p:cNvSpPr>
          <p:nvPr>
            <p:ph type="pic" sz="quarter" idx="13"/>
          </p:nvPr>
        </p:nvSpPr>
        <p:spPr>
          <a:xfrm>
            <a:off x="4424435" y="436315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0" name="手繪多邊形 5"/>
          <p:cNvSpPr>
            <a:spLocks/>
          </p:cNvSpPr>
          <p:nvPr/>
        </p:nvSpPr>
        <p:spPr bwMode="gray">
          <a:xfrm>
            <a:off x="816188" y="384723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1" name="圖片預留位置 10" descr="要新增影像的空白預留位置。按一下預留位置，然後選取您要新增的影像"/>
          <p:cNvSpPr>
            <a:spLocks noGrp="1"/>
          </p:cNvSpPr>
          <p:nvPr>
            <p:ph type="pic" sz="quarter" idx="15"/>
          </p:nvPr>
        </p:nvSpPr>
        <p:spPr>
          <a:xfrm>
            <a:off x="1013022" y="538232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2" name="手繪多邊形 5"/>
          <p:cNvSpPr>
            <a:spLocks/>
          </p:cNvSpPr>
          <p:nvPr/>
        </p:nvSpPr>
        <p:spPr bwMode="gray">
          <a:xfrm>
            <a:off x="816188" y="2478361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3" name="圖片預留位置 12" descr="要新增影像的空白預留位置。按一下預留位置，然後選取您要新增的影像"/>
          <p:cNvSpPr>
            <a:spLocks noGrp="1"/>
          </p:cNvSpPr>
          <p:nvPr>
            <p:ph type="pic" sz="quarter" idx="16"/>
          </p:nvPr>
        </p:nvSpPr>
        <p:spPr>
          <a:xfrm>
            <a:off x="1013022" y="2631870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14" name="手繪多邊形 5"/>
          <p:cNvSpPr>
            <a:spLocks/>
          </p:cNvSpPr>
          <p:nvPr/>
        </p:nvSpPr>
        <p:spPr bwMode="gray">
          <a:xfrm>
            <a:off x="816188" y="4571999"/>
            <a:ext cx="3146212" cy="1894677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15" name="圖片預留位置 14" descr="要新增影像的空白預留位置。按一下預留位置，然後選取您要新增的影像"/>
          <p:cNvSpPr>
            <a:spLocks noGrp="1"/>
          </p:cNvSpPr>
          <p:nvPr>
            <p:ph type="pic" sz="quarter" idx="17"/>
          </p:nvPr>
        </p:nvSpPr>
        <p:spPr>
          <a:xfrm>
            <a:off x="1013022" y="4725508"/>
            <a:ext cx="2752545" cy="1587658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18288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20" name="手繪多邊形 5"/>
          <p:cNvSpPr>
            <a:spLocks/>
          </p:cNvSpPr>
          <p:nvPr/>
        </p:nvSpPr>
        <p:spPr bwMode="gray">
          <a:xfrm>
            <a:off x="4182533" y="3448511"/>
            <a:ext cx="5232399" cy="3020023"/>
          </a:xfrm>
          <a:custGeom>
            <a:avLst/>
            <a:gdLst>
              <a:gd name="T0" fmla="*/ 870 w 933"/>
              <a:gd name="T1" fmla="*/ 64 h 1275"/>
              <a:gd name="T2" fmla="*/ 870 w 933"/>
              <a:gd name="T3" fmla="*/ 1213 h 1275"/>
              <a:gd name="T4" fmla="*/ 61 w 933"/>
              <a:gd name="T5" fmla="*/ 1213 h 1275"/>
              <a:gd name="T6" fmla="*/ 61 w 933"/>
              <a:gd name="T7" fmla="*/ 64 h 1275"/>
              <a:gd name="T8" fmla="*/ 870 w 933"/>
              <a:gd name="T9" fmla="*/ 64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3" h="1275">
                <a:moveTo>
                  <a:pt x="870" y="64"/>
                </a:moveTo>
                <a:cubicBezTo>
                  <a:pt x="933" y="128"/>
                  <a:pt x="922" y="1160"/>
                  <a:pt x="870" y="1213"/>
                </a:cubicBezTo>
                <a:cubicBezTo>
                  <a:pt x="817" y="1266"/>
                  <a:pt x="121" y="1275"/>
                  <a:pt x="61" y="1213"/>
                </a:cubicBezTo>
                <a:cubicBezTo>
                  <a:pt x="0" y="1151"/>
                  <a:pt x="3" y="123"/>
                  <a:pt x="61" y="64"/>
                </a:cubicBezTo>
                <a:cubicBezTo>
                  <a:pt x="118" y="5"/>
                  <a:pt x="806" y="0"/>
                  <a:pt x="870" y="64"/>
                </a:cubicBezTo>
                <a:close/>
              </a:path>
            </a:pathLst>
          </a:custGeom>
          <a:solidFill>
            <a:srgbClr val="FFFFFF"/>
          </a:solidFill>
          <a:effectLst>
            <a:outerShdw blurRad="317500" dist="63500" dir="2700000" algn="tl" rotWithShape="0">
              <a:prstClr val="black">
                <a:alpha val="3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dirty="0"/>
          </a:p>
        </p:txBody>
      </p:sp>
      <p:sp>
        <p:nvSpPr>
          <p:cNvPr id="21" name="圖片預留位置 20" descr="要新增影像的空白預留位置。按一下預留位置，然後選取您要新增的影像"/>
          <p:cNvSpPr>
            <a:spLocks noGrp="1"/>
          </p:cNvSpPr>
          <p:nvPr>
            <p:ph type="pic" sz="quarter" idx="18"/>
          </p:nvPr>
        </p:nvSpPr>
        <p:spPr>
          <a:xfrm>
            <a:off x="4424435" y="3619782"/>
            <a:ext cx="4748594" cy="2677481"/>
          </a:xfrm>
          <a:custGeom>
            <a:avLst/>
            <a:gdLst>
              <a:gd name="connsiteX0" fmla="*/ 1744346 w 3503695"/>
              <a:gd name="connsiteY0" fmla="*/ 62 h 4031418"/>
              <a:gd name="connsiteX1" fmla="*/ 3334838 w 3503695"/>
              <a:gd name="connsiteY1" fmla="*/ 150223 h 4031418"/>
              <a:gd name="connsiteX2" fmla="*/ 3334838 w 3503695"/>
              <a:gd name="connsiteY2" fmla="*/ 3890810 h 4031418"/>
              <a:gd name="connsiteX3" fmla="*/ 174362 w 3503695"/>
              <a:gd name="connsiteY3" fmla="*/ 3890810 h 4031418"/>
              <a:gd name="connsiteX4" fmla="*/ 174362 w 3503695"/>
              <a:gd name="connsiteY4" fmla="*/ 150223 h 4031418"/>
              <a:gd name="connsiteX5" fmla="*/ 1744346 w 3503695"/>
              <a:gd name="connsiteY5" fmla="*/ 62 h 403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3695" h="4031418">
                <a:moveTo>
                  <a:pt x="1744346" y="62"/>
                </a:moveTo>
                <a:cubicBezTo>
                  <a:pt x="2475376" y="-1972"/>
                  <a:pt x="3209826" y="46047"/>
                  <a:pt x="3334838" y="150223"/>
                </a:cubicBezTo>
                <a:cubicBezTo>
                  <a:pt x="3580957" y="358576"/>
                  <a:pt x="3537984" y="3718268"/>
                  <a:pt x="3334838" y="3890810"/>
                </a:cubicBezTo>
                <a:cubicBezTo>
                  <a:pt x="3127786" y="4063352"/>
                  <a:pt x="408761" y="4092652"/>
                  <a:pt x="174362" y="3890810"/>
                </a:cubicBezTo>
                <a:cubicBezTo>
                  <a:pt x="-63943" y="3688968"/>
                  <a:pt x="-52223" y="342299"/>
                  <a:pt x="174362" y="150223"/>
                </a:cubicBezTo>
                <a:cubicBezTo>
                  <a:pt x="285702" y="54185"/>
                  <a:pt x="1013315" y="2097"/>
                  <a:pt x="1744346" y="6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467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A12EA-8DC6-4825-9658-D32F8EE2015B}" type="datetime2">
              <a:rPr lang="zh-TW" altLang="en-US" smtClean="0"/>
              <a:t>2021年5月2日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22442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0B6-D2AE-48F7-866B-48571089C340}" type="datetimeFigureOut">
              <a:rPr lang="zh-TW" altLang="en-US" smtClean="0"/>
              <a:t>2021/5/2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9B03D-3A64-4F8D-BB92-92658C9F84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6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AD2A-885D-4498-BB35-2E7CB2DF80A8}" type="datetime2">
              <a:rPr lang="zh-TW" altLang="en-US" smtClean="0"/>
              <a:t>2021年5月2日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303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F778-CACD-4B9D-A71C-7A5B0B22A0AE}" type="datetime2">
              <a:rPr lang="zh-TW" altLang="en-US" smtClean="0"/>
              <a:t>2021年5月2日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4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1DE57-BD53-4843-8E46-71B266F68225}" type="datetime2">
              <a:rPr lang="zh-TW" altLang="en-US" smtClean="0"/>
              <a:t>2021年5月2日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426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0D8E3-4BE8-4531-A5D6-31C16F2F9BBE}" type="datetime2">
              <a:rPr lang="zh-TW" altLang="en-US" smtClean="0"/>
              <a:t>2021年5月2日</a:t>
            </a:fld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723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AD2A-885D-4498-BB35-2E7CB2DF80A8}" type="datetime2">
              <a:rPr lang="zh-TW" altLang="en-US" smtClean="0"/>
              <a:t>2021年5月2日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85171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AAD2A-885D-4498-BB35-2E7CB2DF80A8}" type="datetime2">
              <a:rPr lang="zh-TW" altLang="en-US" smtClean="0"/>
              <a:t>2021年5月2日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D71E3-7D81-4C24-B9D8-6B108755C64C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1249135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AAD2A-885D-4498-BB35-2E7CB2DF80A8}" type="datetime2">
              <a:rPr lang="zh-TW" altLang="en-US" smtClean="0"/>
              <a:t>2021年5月2日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71E3-7D81-4C24-B9D8-6B108755C64C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AD334CF-455D-4A85-ACCF-6933D1493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511" r="525" b="2999"/>
          <a:stretch/>
        </p:blipFill>
        <p:spPr>
          <a:xfrm>
            <a:off x="0" y="0"/>
            <a:ext cx="12188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8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9336" y="533400"/>
            <a:ext cx="9177064" cy="1383432"/>
          </a:xfrm>
        </p:spPr>
        <p:txBody>
          <a:bodyPr rtlCol="0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小丑魚找朋友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sym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9336" y="2276872"/>
            <a:ext cx="9433048" cy="1990328"/>
          </a:xfrm>
        </p:spPr>
        <p:txBody>
          <a:bodyPr rtlCol="0">
            <a:normAutofit/>
          </a:bodyPr>
          <a:lstStyle/>
          <a:p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主角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小丑魚</a:t>
            </a:r>
            <a:endParaRPr lang="en-US" altLang="zh-TW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80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F48B32C-4F3A-4A3C-A577-72CC0EA9E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0" y="1712595"/>
            <a:ext cx="4152900" cy="35909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31820"/>
            <a:ext cx="11651282" cy="656784"/>
          </a:xfrm>
        </p:spPr>
        <p:txBody>
          <a:bodyPr>
            <a:no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🎠 流程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加入「重複無限次」等相關積木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讓小丑魚一直游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10</a:t>
            </a:fld>
            <a:endParaRPr lang="zh-TW" altLang="en-US" noProof="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26387B-C7A8-4E51-A02A-10EC87E7E3AC}"/>
              </a:ext>
            </a:extLst>
          </p:cNvPr>
          <p:cNvSpPr/>
          <p:nvPr/>
        </p:nvSpPr>
        <p:spPr>
          <a:xfrm>
            <a:off x="4038445" y="5694035"/>
            <a:ext cx="792088" cy="7194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D56F230-4646-4650-88B5-790A46E6F4D4}"/>
              </a:ext>
            </a:extLst>
          </p:cNvPr>
          <p:cNvSpPr/>
          <p:nvPr/>
        </p:nvSpPr>
        <p:spPr>
          <a:xfrm>
            <a:off x="2134905" y="2807754"/>
            <a:ext cx="1279354" cy="2221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4395217-3AC4-494E-8E36-D20B797FEB11}"/>
              </a:ext>
            </a:extLst>
          </p:cNvPr>
          <p:cNvSpPr/>
          <p:nvPr/>
        </p:nvSpPr>
        <p:spPr>
          <a:xfrm>
            <a:off x="2135560" y="4122868"/>
            <a:ext cx="1278700" cy="2908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85DBFB6-0365-495B-B047-868C1F5EEBB8}"/>
              </a:ext>
            </a:extLst>
          </p:cNvPr>
          <p:cNvSpPr/>
          <p:nvPr/>
        </p:nvSpPr>
        <p:spPr>
          <a:xfrm flipV="1">
            <a:off x="7905750" y="2348879"/>
            <a:ext cx="3806873" cy="4588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CCAE3EF-5D17-4E39-9690-818B2618F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654" y="620689"/>
            <a:ext cx="7263617" cy="6228944"/>
          </a:xfrm>
          <a:prstGeom prst="rect">
            <a:avLst/>
          </a:prstGeom>
        </p:spPr>
      </p:pic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61420D42-FA07-4CA8-B25A-7F7F2D09A51F}"/>
              </a:ext>
            </a:extLst>
          </p:cNvPr>
          <p:cNvSpPr/>
          <p:nvPr/>
        </p:nvSpPr>
        <p:spPr>
          <a:xfrm>
            <a:off x="1280801" y="2276872"/>
            <a:ext cx="1862871" cy="21368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36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49175578-36B6-4566-8C18-ED4558226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061" y="1628800"/>
            <a:ext cx="3968690" cy="344155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059D9014-99DB-41B6-9B3A-881464808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611818"/>
            <a:ext cx="7941878" cy="624618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71914"/>
            <a:ext cx="11593286" cy="662315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🐢同步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 加入「等待」 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0.5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秒。慢慢游，仔細找朋友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11</a:t>
            </a:fld>
            <a:endParaRPr lang="zh-TW" altLang="en-US" noProof="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26387B-C7A8-4E51-A02A-10EC87E7E3AC}"/>
              </a:ext>
            </a:extLst>
          </p:cNvPr>
          <p:cNvSpPr/>
          <p:nvPr/>
        </p:nvSpPr>
        <p:spPr>
          <a:xfrm>
            <a:off x="3719737" y="6093295"/>
            <a:ext cx="1008112" cy="7647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4395217-3AC4-494E-8E36-D20B797FEB11}"/>
              </a:ext>
            </a:extLst>
          </p:cNvPr>
          <p:cNvSpPr/>
          <p:nvPr/>
        </p:nvSpPr>
        <p:spPr>
          <a:xfrm>
            <a:off x="838200" y="3933054"/>
            <a:ext cx="1945432" cy="432049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9008F61E-6164-43AD-8B01-55B520304096}"/>
              </a:ext>
            </a:extLst>
          </p:cNvPr>
          <p:cNvSpPr/>
          <p:nvPr/>
        </p:nvSpPr>
        <p:spPr>
          <a:xfrm flipV="1">
            <a:off x="8688288" y="3573015"/>
            <a:ext cx="3024334" cy="3600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803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2D9AA884-9CA0-42ED-8721-43A1135CB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411" y="1301339"/>
            <a:ext cx="3734401" cy="324618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0568AEB-DDFC-4DEA-9682-027FAF424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654542"/>
            <a:ext cx="7427143" cy="616360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3A51FCA-3104-4965-AEFD-AC16178D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3" y="110836"/>
            <a:ext cx="11516273" cy="594128"/>
          </a:xfrm>
        </p:spPr>
        <p:txBody>
          <a:bodyPr>
            <a:normAutofit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📋資料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 加入「變數」移動次數，來計算游動次數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79C52D-1CA4-4E77-A694-AA6384FB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12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A192F5F-E908-4428-8E5C-0C30B471E345}"/>
              </a:ext>
            </a:extLst>
          </p:cNvPr>
          <p:cNvSpPr/>
          <p:nvPr/>
        </p:nvSpPr>
        <p:spPr>
          <a:xfrm flipV="1">
            <a:off x="783407" y="1984070"/>
            <a:ext cx="2360265" cy="4368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48DD2EB-9F35-47F7-850D-20611DDAB87C}"/>
              </a:ext>
            </a:extLst>
          </p:cNvPr>
          <p:cNvSpPr/>
          <p:nvPr/>
        </p:nvSpPr>
        <p:spPr>
          <a:xfrm flipV="1">
            <a:off x="8410575" y="2132855"/>
            <a:ext cx="3518073" cy="38093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ECEACEA8-E5D5-4419-91D4-801796A97C5B}"/>
              </a:ext>
            </a:extLst>
          </p:cNvPr>
          <p:cNvSpPr/>
          <p:nvPr/>
        </p:nvSpPr>
        <p:spPr>
          <a:xfrm flipV="1">
            <a:off x="783407" y="3987000"/>
            <a:ext cx="2360265" cy="4501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左大括弧 22">
            <a:extLst>
              <a:ext uri="{FF2B5EF4-FFF2-40B4-BE49-F238E27FC236}">
                <a16:creationId xmlns:a16="http://schemas.microsoft.com/office/drawing/2014/main" id="{78388B02-393A-4C16-A5ED-102B32706FAE}"/>
              </a:ext>
            </a:extLst>
          </p:cNvPr>
          <p:cNvSpPr/>
          <p:nvPr/>
        </p:nvSpPr>
        <p:spPr>
          <a:xfrm>
            <a:off x="263352" y="2204864"/>
            <a:ext cx="463916" cy="2016224"/>
          </a:xfrm>
          <a:prstGeom prst="leftBrace">
            <a:avLst>
              <a:gd name="adj1" fmla="val 8333"/>
              <a:gd name="adj2" fmla="val 4684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22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4A60B7E-CF27-45F3-A73B-3FBD8A5D7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80" y="692828"/>
            <a:ext cx="7085938" cy="614725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3A51FCA-3104-4965-AEFD-AC16178D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10836"/>
            <a:ext cx="12025336" cy="581991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7.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✂️抽象與🐙平行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 使用兩個以上的「綠旗」，讓背景與小丑魚同時開始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79C52D-1CA4-4E77-A694-AA6384FB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13</a:t>
            </a:fld>
            <a:endParaRPr lang="zh-TW" altLang="en-US" noProof="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B3C4CF9-1F6E-400C-B753-3C13DCCE8467}"/>
              </a:ext>
            </a:extLst>
          </p:cNvPr>
          <p:cNvSpPr/>
          <p:nvPr/>
        </p:nvSpPr>
        <p:spPr>
          <a:xfrm>
            <a:off x="7104113" y="5229200"/>
            <a:ext cx="1005605" cy="7200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A192F5F-E908-4428-8E5C-0C30B471E345}"/>
              </a:ext>
            </a:extLst>
          </p:cNvPr>
          <p:cNvSpPr/>
          <p:nvPr/>
        </p:nvSpPr>
        <p:spPr>
          <a:xfrm flipV="1">
            <a:off x="1127449" y="1556792"/>
            <a:ext cx="1440160" cy="5760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362541E-81C3-4809-8CF4-CF4990711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718" y="1844824"/>
            <a:ext cx="4113853" cy="3532853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48DD2EB-9F35-47F7-850D-20611DDAB87C}"/>
              </a:ext>
            </a:extLst>
          </p:cNvPr>
          <p:cNvSpPr/>
          <p:nvPr/>
        </p:nvSpPr>
        <p:spPr>
          <a:xfrm flipV="1">
            <a:off x="8256240" y="3140968"/>
            <a:ext cx="3384376" cy="31092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D2C9275-EAD1-415A-818E-79073CE7CE44}"/>
              </a:ext>
            </a:extLst>
          </p:cNvPr>
          <p:cNvSpPr/>
          <p:nvPr/>
        </p:nvSpPr>
        <p:spPr>
          <a:xfrm flipV="1">
            <a:off x="8256240" y="4221087"/>
            <a:ext cx="3384376" cy="38279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97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0031F0CD-CBA8-4531-82AB-0E4A1B883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793" y="1661431"/>
            <a:ext cx="3323684" cy="285428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7D2C385-5DA2-4296-9D98-02AD0325B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622476"/>
            <a:ext cx="8202422" cy="61909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44624"/>
            <a:ext cx="11449272" cy="619078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8.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✂️抽象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使用「函式積木」。預先精簡程式碼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14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767408" y="3068960"/>
            <a:ext cx="3168352" cy="6190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428001E-4E93-422D-9F5E-39846A88F125}"/>
              </a:ext>
            </a:extLst>
          </p:cNvPr>
          <p:cNvSpPr/>
          <p:nvPr/>
        </p:nvSpPr>
        <p:spPr>
          <a:xfrm flipV="1">
            <a:off x="9000626" y="2678336"/>
            <a:ext cx="2784006" cy="3906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200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52" y="9919"/>
            <a:ext cx="11994536" cy="1011215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9.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✂️抽象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找到同伴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當「分身」產生，有的往上有的有下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C297C8-AB02-4243-8516-DC4C179F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196752"/>
            <a:ext cx="9144000" cy="4106768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9: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抽象化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3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當分身產生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15</a:t>
            </a:fld>
            <a:endParaRPr lang="zh-TW" altLang="en-US" noProof="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9F5340-447F-4748-A85E-21F1772DE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064" y="2141660"/>
            <a:ext cx="3639388" cy="311241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87F9FB9-6511-4443-9320-D8853B820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78" y="810718"/>
            <a:ext cx="9231790" cy="6037363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113DB616-82CE-45B5-ADAD-22F6CB2D9EF0}"/>
              </a:ext>
            </a:extLst>
          </p:cNvPr>
          <p:cNvSpPr/>
          <p:nvPr/>
        </p:nvSpPr>
        <p:spPr>
          <a:xfrm flipV="1">
            <a:off x="294152" y="1554480"/>
            <a:ext cx="2345464" cy="4838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3147EFF-CC09-464E-8079-72623B91FB00}"/>
              </a:ext>
            </a:extLst>
          </p:cNvPr>
          <p:cNvSpPr/>
          <p:nvPr/>
        </p:nvSpPr>
        <p:spPr>
          <a:xfrm flipV="1">
            <a:off x="319578" y="3284983"/>
            <a:ext cx="2345464" cy="4838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55F575A-5E20-468E-B116-2FBA2A0775F0}"/>
              </a:ext>
            </a:extLst>
          </p:cNvPr>
          <p:cNvSpPr/>
          <p:nvPr/>
        </p:nvSpPr>
        <p:spPr>
          <a:xfrm flipV="1">
            <a:off x="2778258" y="3944476"/>
            <a:ext cx="1589550" cy="4206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5B5A920-D2D7-4251-8E3B-B01417E44AC6}"/>
              </a:ext>
            </a:extLst>
          </p:cNvPr>
          <p:cNvSpPr/>
          <p:nvPr/>
        </p:nvSpPr>
        <p:spPr>
          <a:xfrm flipV="1">
            <a:off x="2778258" y="1988839"/>
            <a:ext cx="1733566" cy="17800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E809780-75B6-4891-8A73-07F4149121C9}"/>
              </a:ext>
            </a:extLst>
          </p:cNvPr>
          <p:cNvSpPr/>
          <p:nvPr/>
        </p:nvSpPr>
        <p:spPr>
          <a:xfrm flipV="1">
            <a:off x="8762112" y="3284983"/>
            <a:ext cx="3238544" cy="3600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235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DAF2498-04A4-4566-A519-F6FFA8C8F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1988840"/>
            <a:ext cx="4191000" cy="36004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829800" cy="730172"/>
          </a:xfrm>
        </p:spPr>
        <p:txBody>
          <a:bodyPr>
            <a:normAutofit fontScale="90000"/>
          </a:bodyPr>
          <a:lstStyle/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10.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🐶邏輯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 多莉出現，「如果」碰到小丑魚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16</a:t>
            </a:fld>
            <a:endParaRPr lang="zh-TW" altLang="en-US" noProof="0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6B09E93-9402-44D0-95A6-7B4393BB1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40" y="692696"/>
            <a:ext cx="7658016" cy="6319723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113DB616-82CE-45B5-ADAD-22F6CB2D9EF0}"/>
              </a:ext>
            </a:extLst>
          </p:cNvPr>
          <p:cNvSpPr/>
          <p:nvPr/>
        </p:nvSpPr>
        <p:spPr>
          <a:xfrm flipV="1">
            <a:off x="623392" y="2060845"/>
            <a:ext cx="2592288" cy="93610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1C3B0B9-8726-41C1-B652-C4106D582F1B}"/>
              </a:ext>
            </a:extLst>
          </p:cNvPr>
          <p:cNvSpPr/>
          <p:nvPr/>
        </p:nvSpPr>
        <p:spPr>
          <a:xfrm flipV="1">
            <a:off x="4151784" y="6127827"/>
            <a:ext cx="936104" cy="76203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3B46096-A093-44C0-9DD4-0850B99BC1F9}"/>
              </a:ext>
            </a:extLst>
          </p:cNvPr>
          <p:cNvSpPr/>
          <p:nvPr/>
        </p:nvSpPr>
        <p:spPr>
          <a:xfrm flipV="1">
            <a:off x="8184232" y="4797152"/>
            <a:ext cx="3672408" cy="3600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1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68DDBD8E-DF46-4581-AA36-3AC70B679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6692" y="2188149"/>
            <a:ext cx="3653932" cy="311537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00A97C8-60AB-409D-97AE-048003CE4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709559"/>
            <a:ext cx="10005261" cy="617234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68" y="34357"/>
            <a:ext cx="10424308" cy="65600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💖人性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如果「按鍵按下」，方向改變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17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191344" y="1988840"/>
            <a:ext cx="2143508" cy="11521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3D687BC-6D0B-4FC4-93D2-35BA628AD039}"/>
              </a:ext>
            </a:extLst>
          </p:cNvPr>
          <p:cNvSpPr/>
          <p:nvPr/>
        </p:nvSpPr>
        <p:spPr>
          <a:xfrm flipV="1">
            <a:off x="10925360" y="3645024"/>
            <a:ext cx="965441" cy="35896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199596AB-BEC2-49D0-BBD6-4A061CF5203E}"/>
              </a:ext>
            </a:extLst>
          </p:cNvPr>
          <p:cNvSpPr/>
          <p:nvPr/>
        </p:nvSpPr>
        <p:spPr>
          <a:xfrm flipV="1">
            <a:off x="2639616" y="1988840"/>
            <a:ext cx="2304256" cy="11521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82C78F3-260E-48BE-9E96-3503111D3D28}"/>
              </a:ext>
            </a:extLst>
          </p:cNvPr>
          <p:cNvSpPr/>
          <p:nvPr/>
        </p:nvSpPr>
        <p:spPr>
          <a:xfrm flipV="1">
            <a:off x="2567608" y="4439441"/>
            <a:ext cx="2304256" cy="100578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AAB1DDDB-FCE1-412D-9EA5-F1F8E8CE6480}"/>
              </a:ext>
            </a:extLst>
          </p:cNvPr>
          <p:cNvSpPr/>
          <p:nvPr/>
        </p:nvSpPr>
        <p:spPr>
          <a:xfrm flipV="1">
            <a:off x="263352" y="4439440"/>
            <a:ext cx="2049581" cy="10057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49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0023704B-7515-4E63-AD69-7E5CCBC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157" y="1566276"/>
            <a:ext cx="3699499" cy="316261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874287F-E9C1-4B8D-84AF-0CB7C89B0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419550"/>
            <a:ext cx="8064896" cy="632373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9829800" cy="557875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12.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📋 資料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遊戲得分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18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1199456" y="3285272"/>
            <a:ext cx="2448272" cy="12238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13DB616-82CE-45B5-ADAD-22F6CB2D9EF0}"/>
              </a:ext>
            </a:extLst>
          </p:cNvPr>
          <p:cNvSpPr/>
          <p:nvPr/>
        </p:nvSpPr>
        <p:spPr>
          <a:xfrm flipV="1">
            <a:off x="1199456" y="2358075"/>
            <a:ext cx="2232248" cy="6601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571A60F-3AC8-4EF5-A67B-82B068C6D26D}"/>
              </a:ext>
            </a:extLst>
          </p:cNvPr>
          <p:cNvSpPr/>
          <p:nvPr/>
        </p:nvSpPr>
        <p:spPr>
          <a:xfrm flipV="1">
            <a:off x="1199457" y="4581127"/>
            <a:ext cx="2448272" cy="116446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D04F5C4-B621-499B-B12A-D38EA7E193D0}"/>
              </a:ext>
            </a:extLst>
          </p:cNvPr>
          <p:cNvSpPr/>
          <p:nvPr/>
        </p:nvSpPr>
        <p:spPr>
          <a:xfrm flipV="1">
            <a:off x="5591944" y="5949277"/>
            <a:ext cx="936104" cy="77219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FE65B3E-B124-41D7-B48D-9C98FF028128}"/>
              </a:ext>
            </a:extLst>
          </p:cNvPr>
          <p:cNvSpPr/>
          <p:nvPr/>
        </p:nvSpPr>
        <p:spPr>
          <a:xfrm>
            <a:off x="8517536" y="2420888"/>
            <a:ext cx="3195088" cy="3356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1222690-F478-46E9-9E01-8227FD95E6A5}"/>
              </a:ext>
            </a:extLst>
          </p:cNvPr>
          <p:cNvSpPr/>
          <p:nvPr/>
        </p:nvSpPr>
        <p:spPr>
          <a:xfrm flipV="1">
            <a:off x="1199456" y="1566276"/>
            <a:ext cx="2232248" cy="7105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52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1E4D2985-9B4E-4EE7-AE38-6358726A9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283" y="1519420"/>
            <a:ext cx="4181475" cy="36195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662"/>
            <a:ext cx="9829800" cy="899249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🐢 同步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停止全部，遊戲結束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19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911424" y="4005064"/>
            <a:ext cx="1512168" cy="67967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571A60F-3AC8-4EF5-A67B-82B068C6D26D}"/>
              </a:ext>
            </a:extLst>
          </p:cNvPr>
          <p:cNvSpPr/>
          <p:nvPr/>
        </p:nvSpPr>
        <p:spPr>
          <a:xfrm>
            <a:off x="983433" y="5589240"/>
            <a:ext cx="1505272" cy="7671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ED04F5C4-B621-499B-B12A-D38EA7E193D0}"/>
              </a:ext>
            </a:extLst>
          </p:cNvPr>
          <p:cNvSpPr/>
          <p:nvPr/>
        </p:nvSpPr>
        <p:spPr>
          <a:xfrm flipV="1">
            <a:off x="5159896" y="5954361"/>
            <a:ext cx="936104" cy="7671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FE65B3E-B124-41D7-B48D-9C98FF028128}"/>
              </a:ext>
            </a:extLst>
          </p:cNvPr>
          <p:cNvSpPr/>
          <p:nvPr/>
        </p:nvSpPr>
        <p:spPr>
          <a:xfrm>
            <a:off x="8217291" y="3596954"/>
            <a:ext cx="3195088" cy="3356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DA83AF-67CC-49DF-9F04-54BD600FC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72" y="620688"/>
            <a:ext cx="7842828" cy="6251379"/>
          </a:xfrm>
          <a:prstGeom prst="rect">
            <a:avLst/>
          </a:prstGeom>
        </p:spPr>
      </p:pic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07D9AAA-3E16-4CDF-ABEF-8FCAE3F1B9B0}"/>
              </a:ext>
            </a:extLst>
          </p:cNvPr>
          <p:cNvSpPr/>
          <p:nvPr/>
        </p:nvSpPr>
        <p:spPr>
          <a:xfrm flipV="1">
            <a:off x="623392" y="4293095"/>
            <a:ext cx="3024336" cy="4320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B2DF726-40CC-4285-8664-2B4CE21BD77A}"/>
              </a:ext>
            </a:extLst>
          </p:cNvPr>
          <p:cNvSpPr/>
          <p:nvPr/>
        </p:nvSpPr>
        <p:spPr>
          <a:xfrm flipV="1">
            <a:off x="623392" y="5924302"/>
            <a:ext cx="3024336" cy="4320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00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D826E-7432-459A-A2ED-41F87029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2"/>
            <a:ext cx="11090448" cy="681036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運算思維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6181E9-497D-4A55-A6CF-9E19B1A8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052736"/>
            <a:ext cx="9866312" cy="5124227"/>
          </a:xfrm>
        </p:spPr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已經學過 </a:t>
            </a:r>
            <a:r>
              <a:rPr lang="en-US" altLang="zh-TW" dirty="0">
                <a:ea typeface="標楷體" panose="03000509000000000000" pitchFamily="65" charset="-120"/>
              </a:rPr>
              <a:t>Scratch </a:t>
            </a:r>
            <a:r>
              <a:rPr lang="zh-TW" altLang="en-US" dirty="0">
                <a:ea typeface="標楷體" panose="03000509000000000000" pitchFamily="65" charset="-120"/>
              </a:rPr>
              <a:t>為何還要學一次。學習</a:t>
            </a:r>
            <a:r>
              <a:rPr lang="en-US" altLang="zh-TW" dirty="0">
                <a:ea typeface="標楷體" panose="03000509000000000000" pitchFamily="65" charset="-120"/>
              </a:rPr>
              <a:t>Scratch</a:t>
            </a:r>
            <a:r>
              <a:rPr lang="zh-TW" altLang="en-US" dirty="0">
                <a:ea typeface="標楷體" panose="03000509000000000000" pitchFamily="65" charset="-120"/>
              </a:rPr>
              <a:t>不是只有學習程式設計，還可以學習電腦科學家的思考方式。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遇到問題時，如何拆解與分析問題。並進而解決問題。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運算思維有分成那些向度。如何分析問題。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1781D2-6BF2-49E8-9924-81B30A11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8299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27AC0B1-D64B-4A62-8F73-4D936FAF0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955" y="1844824"/>
            <a:ext cx="3460383" cy="302883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3FBD335-1701-4C0E-8236-DBA843A40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98745"/>
            <a:ext cx="10020670" cy="624324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10"/>
            <a:ext cx="9829800" cy="65600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14.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🐶邏輯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如果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否則 找出勝利者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20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3420334" y="3212976"/>
            <a:ext cx="2243617" cy="36671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FE65B3E-B124-41D7-B48D-9C98FF028128}"/>
              </a:ext>
            </a:extLst>
          </p:cNvPr>
          <p:cNvSpPr/>
          <p:nvPr/>
        </p:nvSpPr>
        <p:spPr>
          <a:xfrm>
            <a:off x="8844602" y="4194853"/>
            <a:ext cx="3195088" cy="3356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E434BAD-4843-4628-B96C-291366EE1569}"/>
              </a:ext>
            </a:extLst>
          </p:cNvPr>
          <p:cNvSpPr/>
          <p:nvPr/>
        </p:nvSpPr>
        <p:spPr>
          <a:xfrm>
            <a:off x="623392" y="4347251"/>
            <a:ext cx="2664296" cy="4303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8ACDB38-AA73-46A5-9D92-EE85B0A6A971}"/>
              </a:ext>
            </a:extLst>
          </p:cNvPr>
          <p:cNvSpPr/>
          <p:nvPr/>
        </p:nvSpPr>
        <p:spPr>
          <a:xfrm>
            <a:off x="623392" y="5590951"/>
            <a:ext cx="2664296" cy="4303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02FAFA89-4896-43BA-ACF9-387F9A3BDA97}"/>
              </a:ext>
            </a:extLst>
          </p:cNvPr>
          <p:cNvSpPr/>
          <p:nvPr/>
        </p:nvSpPr>
        <p:spPr>
          <a:xfrm flipV="1">
            <a:off x="3287688" y="2348880"/>
            <a:ext cx="2528664" cy="23340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CE982F9-D9F2-4F88-8C9F-ACA3A64448E6}"/>
              </a:ext>
            </a:extLst>
          </p:cNvPr>
          <p:cNvSpPr/>
          <p:nvPr/>
        </p:nvSpPr>
        <p:spPr>
          <a:xfrm flipV="1">
            <a:off x="3420334" y="2492896"/>
            <a:ext cx="2243617" cy="5040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05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DFF4FD8-BB8E-4564-B3F7-4B41927FF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038" y="1726732"/>
            <a:ext cx="3133725" cy="27908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48D35B9-ADA3-4622-9245-801CFD89A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46716"/>
            <a:ext cx="9905528" cy="641264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0"/>
            <a:ext cx="11593288" cy="725156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15.</a:t>
            </a:r>
            <a:r>
              <a:rPr lang="zh-TW" altLang="en-US" dirty="0"/>
              <a:t>🐙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平行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當角色被點擊，讓得分項目隨機出現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21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3359696" y="3933054"/>
            <a:ext cx="1656184" cy="7920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3F4595-4181-4BC8-A02A-848F353B0D74}"/>
              </a:ext>
            </a:extLst>
          </p:cNvPr>
          <p:cNvSpPr txBox="1"/>
          <p:nvPr/>
        </p:nvSpPr>
        <p:spPr>
          <a:xfrm>
            <a:off x="-12682" y="4177211"/>
            <a:ext cx="1164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Parallelism</a:t>
            </a:r>
            <a:br>
              <a:rPr lang="en-US" altLang="zh-TW" sz="1400" dirty="0">
                <a:solidFill>
                  <a:srgbClr val="FF0000"/>
                </a:solidFill>
              </a:rPr>
            </a:br>
            <a:r>
              <a:rPr lang="en-US" altLang="zh-TW" sz="1400" dirty="0">
                <a:solidFill>
                  <a:srgbClr val="FF0000"/>
                </a:solidFill>
              </a:rPr>
              <a:t>(Level 2)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FE65B3E-B124-41D7-B48D-9C98FF028128}"/>
              </a:ext>
            </a:extLst>
          </p:cNvPr>
          <p:cNvSpPr/>
          <p:nvPr/>
        </p:nvSpPr>
        <p:spPr>
          <a:xfrm>
            <a:off x="9120336" y="3573016"/>
            <a:ext cx="2664296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EF62EE5E-5F56-4828-8703-9B9E34363C0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79376" y="4329097"/>
            <a:ext cx="2880320" cy="39604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BEF216B6-5623-4262-BE11-D54BA8BA6B89}"/>
              </a:ext>
            </a:extLst>
          </p:cNvPr>
          <p:cNvCxnSpPr>
            <a:cxnSpLocks/>
          </p:cNvCxnSpPr>
          <p:nvPr/>
        </p:nvCxnSpPr>
        <p:spPr>
          <a:xfrm>
            <a:off x="1775520" y="4725143"/>
            <a:ext cx="1512168" cy="45294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F1DCDED-6667-45BA-9868-759C421CDD04}"/>
              </a:ext>
            </a:extLst>
          </p:cNvPr>
          <p:cNvSpPr/>
          <p:nvPr/>
        </p:nvSpPr>
        <p:spPr>
          <a:xfrm flipV="1">
            <a:off x="3287688" y="4797149"/>
            <a:ext cx="1728192" cy="7920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93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37814C0-6644-4370-BA02-2259A5AF9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879" y="42809"/>
            <a:ext cx="3152775" cy="27622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50B698C-18B3-4254-9FF0-140B5E424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75" y="2348880"/>
            <a:ext cx="6782793" cy="445991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65600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16.</a:t>
            </a:r>
            <a:r>
              <a:rPr lang="zh-TW" altLang="en-US" dirty="0"/>
              <a:t>🐙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平行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廣播訊息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22</a:t>
            </a:fld>
            <a:endParaRPr lang="zh-TW" altLang="en-US" noProof="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3F4595-4181-4BC8-A02A-848F353B0D74}"/>
              </a:ext>
            </a:extLst>
          </p:cNvPr>
          <p:cNvSpPr txBox="1"/>
          <p:nvPr/>
        </p:nvSpPr>
        <p:spPr>
          <a:xfrm>
            <a:off x="206801" y="2286531"/>
            <a:ext cx="1225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>
                <a:solidFill>
                  <a:srgbClr val="FF0000"/>
                </a:solidFill>
              </a:rPr>
              <a:t>Parallelism (Level 3)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F571A60F-3AC8-4EF5-A67B-82B068C6D26D}"/>
              </a:ext>
            </a:extLst>
          </p:cNvPr>
          <p:cNvSpPr/>
          <p:nvPr/>
        </p:nvSpPr>
        <p:spPr>
          <a:xfrm>
            <a:off x="298140" y="5785519"/>
            <a:ext cx="1225860" cy="3077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FE65B3E-B124-41D7-B48D-9C98FF028128}"/>
              </a:ext>
            </a:extLst>
          </p:cNvPr>
          <p:cNvSpPr/>
          <p:nvPr/>
        </p:nvSpPr>
        <p:spPr>
          <a:xfrm>
            <a:off x="9152777" y="1910324"/>
            <a:ext cx="2858977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87B80AEA-8E12-4430-A0AA-B34E992691C6}"/>
              </a:ext>
            </a:extLst>
          </p:cNvPr>
          <p:cNvCxnSpPr>
            <a:cxnSpLocks/>
            <a:stCxn id="10" idx="1"/>
            <a:endCxn id="12" idx="1"/>
          </p:cNvCxnSpPr>
          <p:nvPr/>
        </p:nvCxnSpPr>
        <p:spPr>
          <a:xfrm rot="10800000" flipH="1" flipV="1">
            <a:off x="206800" y="2548140"/>
            <a:ext cx="91339" cy="3391267"/>
          </a:xfrm>
          <a:prstGeom prst="bentConnector3">
            <a:avLst>
              <a:gd name="adj1" fmla="val -25027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EC3F9438-4E63-418D-B0FC-8F65DCF26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679" y="2357049"/>
            <a:ext cx="5079975" cy="4459919"/>
          </a:xfrm>
          <a:prstGeom prst="rect">
            <a:avLst/>
          </a:prstGeom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C50C2420-B5D5-4AEC-9456-D53F8F698674}"/>
              </a:ext>
            </a:extLst>
          </p:cNvPr>
          <p:cNvSpPr/>
          <p:nvPr/>
        </p:nvSpPr>
        <p:spPr>
          <a:xfrm>
            <a:off x="4583832" y="6029671"/>
            <a:ext cx="648072" cy="5392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D4A8884F-26A7-4ED5-A79D-C128EB5FA897}"/>
              </a:ext>
            </a:extLst>
          </p:cNvPr>
          <p:cNvSpPr/>
          <p:nvPr/>
        </p:nvSpPr>
        <p:spPr>
          <a:xfrm>
            <a:off x="10272464" y="6192709"/>
            <a:ext cx="648072" cy="52860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735564FD-2A1E-4439-8740-629B4F0048F2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 flipV="1">
            <a:off x="3258349" y="1657782"/>
            <a:ext cx="2088235" cy="6782794"/>
          </a:xfrm>
          <a:prstGeom prst="bentConnector4">
            <a:avLst>
              <a:gd name="adj1" fmla="val -31999"/>
              <a:gd name="adj2" fmla="val 100147"/>
            </a:avLst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732C68DA-D594-426C-B884-186B327EDC86}"/>
              </a:ext>
            </a:extLst>
          </p:cNvPr>
          <p:cNvSpPr/>
          <p:nvPr/>
        </p:nvSpPr>
        <p:spPr>
          <a:xfrm>
            <a:off x="7023207" y="3501008"/>
            <a:ext cx="1216379" cy="5040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09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BE82D2C-56EC-4C02-AB2D-BC33C0A60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5" y="1605075"/>
            <a:ext cx="3359696" cy="294604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F18FDDB-B1E6-4CC3-8566-68ACEF7AC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741" y="1639909"/>
            <a:ext cx="6396798" cy="527735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65600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17.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🎠 流程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重複直到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23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1880742" y="3573016"/>
            <a:ext cx="2000688" cy="4011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3F4595-4181-4BC8-A02A-848F353B0D74}"/>
              </a:ext>
            </a:extLst>
          </p:cNvPr>
          <p:cNvSpPr txBox="1"/>
          <p:nvPr/>
        </p:nvSpPr>
        <p:spPr>
          <a:xfrm>
            <a:off x="60731" y="3619725"/>
            <a:ext cx="20006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Flow Control</a:t>
            </a:r>
            <a:r>
              <a:rPr lang="zh-TW" altLang="en-US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(level 3)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FE65B3E-B124-41D7-B48D-9C98FF028128}"/>
              </a:ext>
            </a:extLst>
          </p:cNvPr>
          <p:cNvSpPr/>
          <p:nvPr/>
        </p:nvSpPr>
        <p:spPr>
          <a:xfrm>
            <a:off x="8976319" y="2060848"/>
            <a:ext cx="3024337" cy="3600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77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B17EFD2-330E-48A3-97B5-572772B3D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081" y="1554480"/>
            <a:ext cx="3190875" cy="28098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F955FCA-A587-4E94-B32F-FB72F3A55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837470"/>
            <a:ext cx="7517108" cy="600760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05228"/>
            <a:ext cx="9829800" cy="65600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18.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🐢 同步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重複直到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愛心次數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 5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24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1127449" y="3212976"/>
            <a:ext cx="2448272" cy="4864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3F4595-4181-4BC8-A02A-848F353B0D74}"/>
              </a:ext>
            </a:extLst>
          </p:cNvPr>
          <p:cNvSpPr txBox="1"/>
          <p:nvPr/>
        </p:nvSpPr>
        <p:spPr>
          <a:xfrm>
            <a:off x="-96688" y="2975914"/>
            <a:ext cx="1350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Synchronization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FE65B3E-B124-41D7-B48D-9C98FF028128}"/>
              </a:ext>
            </a:extLst>
          </p:cNvPr>
          <p:cNvSpPr/>
          <p:nvPr/>
        </p:nvSpPr>
        <p:spPr>
          <a:xfrm>
            <a:off x="9120336" y="3140968"/>
            <a:ext cx="2736303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10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3E874BB-6393-45B0-AD3C-731073E41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0333" y="1807049"/>
            <a:ext cx="3209925" cy="27813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F55557A-1503-4032-8AD5-A6288C945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48" y="1881580"/>
            <a:ext cx="7771477" cy="497441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656008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診斷評量 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C297C8-AB02-4243-8516-DC4C179F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196752"/>
            <a:ext cx="9144000" cy="4106768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19: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數據呈現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3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清單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陣列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25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2927648" y="4437112"/>
            <a:ext cx="1656184" cy="2881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3F4595-4181-4BC8-A02A-848F353B0D74}"/>
              </a:ext>
            </a:extLst>
          </p:cNvPr>
          <p:cNvSpPr txBox="1"/>
          <p:nvPr/>
        </p:nvSpPr>
        <p:spPr>
          <a:xfrm>
            <a:off x="-28153" y="2545451"/>
            <a:ext cx="200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Data representation</a:t>
            </a:r>
            <a:endParaRPr lang="zh-TW" altLang="en-US" sz="1400" dirty="0">
              <a:solidFill>
                <a:srgbClr val="FF0000"/>
              </a:solidFill>
            </a:endParaRPr>
          </a:p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(level 3)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FE65B3E-B124-41D7-B48D-9C98FF028128}"/>
              </a:ext>
            </a:extLst>
          </p:cNvPr>
          <p:cNvSpPr/>
          <p:nvPr/>
        </p:nvSpPr>
        <p:spPr>
          <a:xfrm>
            <a:off x="9098887" y="2545451"/>
            <a:ext cx="2973777" cy="3794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48CCB314-E329-4527-B8E7-0178E22EC2D0}"/>
              </a:ext>
            </a:extLst>
          </p:cNvPr>
          <p:cNvSpPr/>
          <p:nvPr/>
        </p:nvSpPr>
        <p:spPr>
          <a:xfrm flipV="1">
            <a:off x="2927648" y="3716934"/>
            <a:ext cx="1656184" cy="2881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250B2A3A-F71D-4E1E-909E-A3C97CD3C545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1553755" y="2487106"/>
            <a:ext cx="792328" cy="195545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6CC277EE-A472-4FAF-AC0E-3977C90246F7}"/>
              </a:ext>
            </a:extLst>
          </p:cNvPr>
          <p:cNvCxnSpPr>
            <a:cxnSpLocks/>
          </p:cNvCxnSpPr>
          <p:nvPr/>
        </p:nvCxnSpPr>
        <p:spPr>
          <a:xfrm>
            <a:off x="983432" y="3861048"/>
            <a:ext cx="1944216" cy="727301"/>
          </a:xfrm>
          <a:prstGeom prst="bentConnector3">
            <a:avLst>
              <a:gd name="adj1" fmla="val -19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22DD249E-101D-40FA-9F6E-AD41006C2AB9}"/>
              </a:ext>
            </a:extLst>
          </p:cNvPr>
          <p:cNvSpPr/>
          <p:nvPr/>
        </p:nvSpPr>
        <p:spPr>
          <a:xfrm flipV="1">
            <a:off x="7824191" y="2204864"/>
            <a:ext cx="1156142" cy="18722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07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445A04BA-1B08-455B-B2ED-968B7BE5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309" y="1702435"/>
            <a:ext cx="3181350" cy="27717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1963FD4-2BE7-49E4-9F45-619C31E62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9720" y="1731416"/>
            <a:ext cx="7592638" cy="5050384"/>
          </a:xfrm>
          <a:prstGeom prst="rect">
            <a:avLst/>
          </a:prstGeom>
        </p:spPr>
      </p:pic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FE65B3E-B124-41D7-B48D-9C98FF028128}"/>
              </a:ext>
            </a:extLst>
          </p:cNvPr>
          <p:cNvSpPr/>
          <p:nvPr/>
        </p:nvSpPr>
        <p:spPr>
          <a:xfrm>
            <a:off x="9116637" y="3861048"/>
            <a:ext cx="2981021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656008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診斷評量 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C297C8-AB02-4243-8516-DC4C179F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196752"/>
            <a:ext cx="11148178" cy="4106768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20: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邏輯判斷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3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按下向上鍵或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鍵，按鍵的多重偵測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26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1847528" y="2780928"/>
            <a:ext cx="2448272" cy="4320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3F4595-4181-4BC8-A02A-848F353B0D74}"/>
              </a:ext>
            </a:extLst>
          </p:cNvPr>
          <p:cNvSpPr txBox="1"/>
          <p:nvPr/>
        </p:nvSpPr>
        <p:spPr>
          <a:xfrm>
            <a:off x="172237" y="2843063"/>
            <a:ext cx="135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Logic</a:t>
            </a:r>
            <a:r>
              <a:rPr lang="zh-TW" altLang="en-US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(level 3)</a:t>
            </a:r>
          </a:p>
        </p:txBody>
      </p:sp>
    </p:spTree>
    <p:extLst>
      <p:ext uri="{BB962C8B-B14F-4D97-AF65-F5344CB8AC3E}">
        <p14:creationId xmlns:p14="http://schemas.microsoft.com/office/powerpoint/2010/main" val="190288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BF4BFE7-CE28-4E0C-86ED-DC86F3A7C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262" y="1779326"/>
            <a:ext cx="3086100" cy="27241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5E881EC-AD91-40E2-A126-35E5D7AA2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041" y="1815583"/>
            <a:ext cx="7239291" cy="50007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59C971-3F8B-4837-8BF6-3FECF99D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29800" cy="656008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診斷評量 </a:t>
            </a:r>
            <a:r>
              <a:rPr lang="en-US" altLang="zh-TW" dirty="0"/>
              <a:t>(cont.)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C297C8-AB02-4243-8516-DC4C179F3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196752"/>
            <a:ext cx="9144000" cy="4106768"/>
          </a:xfrm>
        </p:spPr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21: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互動性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Level 3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偵測視訊動作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1671-E842-47DE-AA4D-91E978063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27</a:t>
            </a:fld>
            <a:endParaRPr lang="zh-TW" altLang="en-US" noProof="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F8C0488-DAEA-49B6-B97C-068BC0788B83}"/>
              </a:ext>
            </a:extLst>
          </p:cNvPr>
          <p:cNvSpPr/>
          <p:nvPr/>
        </p:nvSpPr>
        <p:spPr>
          <a:xfrm flipV="1">
            <a:off x="1847528" y="3244289"/>
            <a:ext cx="2376264" cy="4432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3F4595-4181-4BC8-A02A-848F353B0D74}"/>
              </a:ext>
            </a:extLst>
          </p:cNvPr>
          <p:cNvSpPr txBox="1"/>
          <p:nvPr/>
        </p:nvSpPr>
        <p:spPr>
          <a:xfrm>
            <a:off x="-14283" y="3181921"/>
            <a:ext cx="200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User interactivity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(level 3)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FE65B3E-B124-41D7-B48D-9C98FF028128}"/>
              </a:ext>
            </a:extLst>
          </p:cNvPr>
          <p:cNvSpPr/>
          <p:nvPr/>
        </p:nvSpPr>
        <p:spPr>
          <a:xfrm>
            <a:off x="8989937" y="3068960"/>
            <a:ext cx="3086101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653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D826E-7432-459A-A2ED-41F87029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2"/>
            <a:ext cx="11090448" cy="681036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Scratch 3.0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6181E9-497D-4A55-A6CF-9E19B1A8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699498"/>
            <a:ext cx="10946432" cy="5477465"/>
          </a:xfrm>
        </p:spPr>
        <p:txBody>
          <a:bodyPr/>
          <a:lstStyle/>
          <a:p>
            <a:r>
              <a:rPr lang="zh-TW" altLang="en-US" dirty="0">
                <a:ea typeface="標楷體" panose="03000509000000000000" pitchFamily="65" charset="-120"/>
              </a:rPr>
              <a:t>角色區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積木區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腳本區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舞台區</a:t>
            </a:r>
            <a:endParaRPr lang="en-US" altLang="zh-TW" dirty="0">
              <a:ea typeface="標楷體" panose="03000509000000000000" pitchFamily="65" charset="-120"/>
            </a:endParaRPr>
          </a:p>
          <a:p>
            <a:r>
              <a:rPr lang="zh-TW" altLang="en-US" dirty="0">
                <a:ea typeface="標楷體" panose="03000509000000000000" pitchFamily="65" charset="-120"/>
              </a:rPr>
              <a:t>背景區</a:t>
            </a:r>
            <a:endParaRPr lang="en-US" altLang="zh-TW" dirty="0">
              <a:ea typeface="標楷體" panose="03000509000000000000" pitchFamily="65" charset="-120"/>
            </a:endParaRP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1781D2-6BF2-49E8-9924-81B30A11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3</a:t>
            </a:fld>
            <a:endParaRPr lang="zh-TW" altLang="en-US" noProof="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E234C8-464A-4219-BB86-C6DBAE14A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039" y="532221"/>
            <a:ext cx="9609961" cy="632578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4564B522-9EBE-46F7-8DD1-8152D7717B9F}"/>
              </a:ext>
            </a:extLst>
          </p:cNvPr>
          <p:cNvSpPr txBox="1"/>
          <p:nvPr/>
        </p:nvSpPr>
        <p:spPr>
          <a:xfrm>
            <a:off x="8472264" y="6337890"/>
            <a:ext cx="999361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角色區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F495FDF-94B8-4624-939D-A74BC520D35B}"/>
              </a:ext>
            </a:extLst>
          </p:cNvPr>
          <p:cNvSpPr txBox="1"/>
          <p:nvPr/>
        </p:nvSpPr>
        <p:spPr>
          <a:xfrm>
            <a:off x="6600056" y="6299308"/>
            <a:ext cx="1008112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腳本區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389F83-E264-46CD-BB5E-10F445087410}"/>
              </a:ext>
            </a:extLst>
          </p:cNvPr>
          <p:cNvSpPr txBox="1"/>
          <p:nvPr/>
        </p:nvSpPr>
        <p:spPr>
          <a:xfrm>
            <a:off x="9768408" y="3816628"/>
            <a:ext cx="1008112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舞台區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08C6DA4-5F69-4F36-9BDC-3D64E09AC882}"/>
              </a:ext>
            </a:extLst>
          </p:cNvPr>
          <p:cNvSpPr txBox="1"/>
          <p:nvPr/>
        </p:nvSpPr>
        <p:spPr>
          <a:xfrm>
            <a:off x="4352161" y="6299609"/>
            <a:ext cx="1008112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積木區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40F76C0-B95B-4216-ADA7-190FE48AFA22}"/>
              </a:ext>
            </a:extLst>
          </p:cNvPr>
          <p:cNvSpPr txBox="1"/>
          <p:nvPr/>
        </p:nvSpPr>
        <p:spPr>
          <a:xfrm>
            <a:off x="11085456" y="5862677"/>
            <a:ext cx="1008112" cy="36933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背景區</a:t>
            </a:r>
          </a:p>
        </p:txBody>
      </p:sp>
    </p:spTree>
    <p:extLst>
      <p:ext uri="{BB962C8B-B14F-4D97-AF65-F5344CB8AC3E}">
        <p14:creationId xmlns:p14="http://schemas.microsoft.com/office/powerpoint/2010/main" val="52570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D826E-7432-459A-A2ED-41F87029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2"/>
            <a:ext cx="11090448" cy="681036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故事提要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6181E9-497D-4A55-A6CF-9E19B1A8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488" y="1052736"/>
            <a:ext cx="9866312" cy="5124227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幫助小丑魚尋找朋友，遊戲設計也可以以此延伸。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1781D2-6BF2-49E8-9924-81B30A11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4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2771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圖片 44">
            <a:extLst>
              <a:ext uri="{FF2B5EF4-FFF2-40B4-BE49-F238E27FC236}">
                <a16:creationId xmlns:a16="http://schemas.microsoft.com/office/drawing/2014/main" id="{A903F0FF-D277-4E9F-A84A-6FF79B092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4" y="952744"/>
            <a:ext cx="12115558" cy="568728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0"/>
            <a:ext cx="10188624" cy="95274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加入小丑魚角色與下一個造型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5</a:t>
            </a:fld>
            <a:endParaRPr lang="zh-TW" altLang="en-US" noProof="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26387B-C7A8-4E51-A02A-10EC87E7E3AC}"/>
              </a:ext>
            </a:extLst>
          </p:cNvPr>
          <p:cNvSpPr/>
          <p:nvPr/>
        </p:nvSpPr>
        <p:spPr>
          <a:xfrm>
            <a:off x="7320136" y="5726478"/>
            <a:ext cx="1290464" cy="9527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724598CE-D892-4263-BB46-D723FAC10123}"/>
              </a:ext>
            </a:extLst>
          </p:cNvPr>
          <p:cNvSpPr/>
          <p:nvPr/>
        </p:nvSpPr>
        <p:spPr>
          <a:xfrm>
            <a:off x="29306" y="1340768"/>
            <a:ext cx="1026134" cy="8640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DB29E47A-DFC1-4370-9139-512366BB82AA}"/>
              </a:ext>
            </a:extLst>
          </p:cNvPr>
          <p:cNvSpPr/>
          <p:nvPr/>
        </p:nvSpPr>
        <p:spPr>
          <a:xfrm>
            <a:off x="29308" y="2276872"/>
            <a:ext cx="1026132" cy="8640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97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E6AD60A-9CFB-437D-B119-BD3BBD034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5811"/>
            <a:ext cx="12191999" cy="572435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914"/>
            <a:ext cx="9829800" cy="88083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加入海底世界背景與下一個造型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6</a:t>
            </a:fld>
            <a:endParaRPr lang="zh-TW" altLang="en-US" noProof="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26387B-C7A8-4E51-A02A-10EC87E7E3AC}"/>
              </a:ext>
            </a:extLst>
          </p:cNvPr>
          <p:cNvSpPr/>
          <p:nvPr/>
        </p:nvSpPr>
        <p:spPr>
          <a:xfrm>
            <a:off x="11353800" y="5373216"/>
            <a:ext cx="838198" cy="5760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724598CE-D892-4263-BB46-D723FAC10123}"/>
              </a:ext>
            </a:extLst>
          </p:cNvPr>
          <p:cNvSpPr/>
          <p:nvPr/>
        </p:nvSpPr>
        <p:spPr>
          <a:xfrm>
            <a:off x="0" y="1484784"/>
            <a:ext cx="1127448" cy="93610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90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圖片 40">
            <a:extLst>
              <a:ext uri="{FF2B5EF4-FFF2-40B4-BE49-F238E27FC236}">
                <a16:creationId xmlns:a16="http://schemas.microsoft.com/office/drawing/2014/main" id="{B7943DB7-BA09-41AA-BD42-F5B823B3F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50" y="1516026"/>
            <a:ext cx="4210050" cy="3590925"/>
          </a:xfrm>
          <a:prstGeom prst="rect">
            <a:avLst/>
          </a:prstGeom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25E0D845-08CC-4EDC-A8AA-783FC6F95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36" y="491931"/>
            <a:ext cx="7180496" cy="636017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85"/>
            <a:ext cx="9829800" cy="587618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📋 資料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使用「移動」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點來找朋友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7</a:t>
            </a:fld>
            <a:endParaRPr lang="zh-TW" altLang="en-US" noProof="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26387B-C7A8-4E51-A02A-10EC87E7E3AC}"/>
              </a:ext>
            </a:extLst>
          </p:cNvPr>
          <p:cNvSpPr/>
          <p:nvPr/>
        </p:nvSpPr>
        <p:spPr>
          <a:xfrm>
            <a:off x="2927648" y="6021288"/>
            <a:ext cx="1008112" cy="7839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7AC2799-1611-4322-9097-6AFFBE60BEE6}"/>
              </a:ext>
            </a:extLst>
          </p:cNvPr>
          <p:cNvSpPr/>
          <p:nvPr/>
        </p:nvSpPr>
        <p:spPr>
          <a:xfrm flipV="1">
            <a:off x="8256240" y="2492896"/>
            <a:ext cx="3456384" cy="36003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036F982C-947B-4087-8079-EC400C668D96}"/>
              </a:ext>
            </a:extLst>
          </p:cNvPr>
          <p:cNvSpPr/>
          <p:nvPr/>
        </p:nvSpPr>
        <p:spPr>
          <a:xfrm flipH="1">
            <a:off x="877516" y="980728"/>
            <a:ext cx="1402060" cy="7316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442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9D73B80B-9CAA-46E9-914C-C984AC7E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741" y="1444195"/>
            <a:ext cx="4133850" cy="36099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5A05E32-EE32-46B2-A12E-929FFCBC1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590370"/>
            <a:ext cx="7254656" cy="630932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7" y="63401"/>
            <a:ext cx="12111263" cy="587618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🎠 流程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出發前「說出」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Go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「持續」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0.5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「秒」，讓其他小丑魚聽到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8</a:t>
            </a:fld>
            <a:endParaRPr lang="zh-TW" altLang="en-US" noProof="0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7AC2799-1611-4322-9097-6AFFBE60BEE6}"/>
              </a:ext>
            </a:extLst>
          </p:cNvPr>
          <p:cNvSpPr/>
          <p:nvPr/>
        </p:nvSpPr>
        <p:spPr>
          <a:xfrm flipV="1">
            <a:off x="8312439" y="2065899"/>
            <a:ext cx="3469569" cy="3074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203BBA4-B31A-4276-AE99-24714148EF92}"/>
              </a:ext>
            </a:extLst>
          </p:cNvPr>
          <p:cNvSpPr/>
          <p:nvPr/>
        </p:nvSpPr>
        <p:spPr>
          <a:xfrm flipH="1">
            <a:off x="839416" y="1617246"/>
            <a:ext cx="1368152" cy="4486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58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EE9946E-8160-4327-9322-1E3A8DE6B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429" y="594732"/>
            <a:ext cx="7112984" cy="620224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83980A4-EDDF-4841-B908-277CCD07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51936"/>
            <a:ext cx="10585176" cy="587618"/>
          </a:xfrm>
        </p:spPr>
        <p:txBody>
          <a:bodyPr>
            <a:noAutofit/>
          </a:bodyPr>
          <a:lstStyle/>
          <a:p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💖人性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 加入「當綠旗被點擊」，方便玩家操作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225C2D-82F7-48D7-A282-2D2EA7ED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89D71E3-7D81-4C24-B9D8-6B108755C64C}" type="slidenum">
              <a:rPr lang="en-US" altLang="zh-TW" noProof="0" smtClean="0"/>
              <a:t>9</a:t>
            </a:fld>
            <a:endParaRPr lang="zh-TW" altLang="en-US" noProof="0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145EEE5-140B-421A-83E3-861C84D62262}"/>
              </a:ext>
            </a:extLst>
          </p:cNvPr>
          <p:cNvSpPr/>
          <p:nvPr/>
        </p:nvSpPr>
        <p:spPr>
          <a:xfrm>
            <a:off x="911424" y="1196753"/>
            <a:ext cx="2016224" cy="587618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DD0A7FE-75E2-428B-B381-07DF26D04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413" y="1402759"/>
            <a:ext cx="4002067" cy="3503293"/>
          </a:xfrm>
          <a:prstGeom prst="rect">
            <a:avLst/>
          </a:prstGeom>
        </p:spPr>
      </p:pic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943999A-512B-46FC-96D8-21D435E4B412}"/>
              </a:ext>
            </a:extLst>
          </p:cNvPr>
          <p:cNvSpPr/>
          <p:nvPr/>
        </p:nvSpPr>
        <p:spPr>
          <a:xfrm flipV="1">
            <a:off x="8312440" y="3179047"/>
            <a:ext cx="3469568" cy="30746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32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ChildrenFriends">
      <a:dk1>
        <a:srgbClr val="404040"/>
      </a:dk1>
      <a:lt1>
        <a:sysClr val="window" lastClr="FFFFFF"/>
      </a:lt1>
      <a:dk2>
        <a:srgbClr val="000000"/>
      </a:dk2>
      <a:lt2>
        <a:srgbClr val="EAEAEA"/>
      </a:lt2>
      <a:accent1>
        <a:srgbClr val="A63121"/>
      </a:accent1>
      <a:accent2>
        <a:srgbClr val="318DCB"/>
      </a:accent2>
      <a:accent3>
        <a:srgbClr val="F28330"/>
      </a:accent3>
      <a:accent4>
        <a:srgbClr val="50B852"/>
      </a:accent4>
      <a:accent5>
        <a:srgbClr val="EEAD1D"/>
      </a:accent5>
      <a:accent6>
        <a:srgbClr val="A68555"/>
      </a:accent6>
      <a:hlink>
        <a:srgbClr val="F28330"/>
      </a:hlink>
      <a:folHlink>
        <a:srgbClr val="96969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A15C6C-6BB6-4DB6-B7D6-7F14EAB2CC5C}">
  <ds:schemaRefs>
    <ds:schemaRef ds:uri="http://purl.org/dc/elements/1.1/"/>
    <ds:schemaRef ds:uri="http://schemas.openxmlformats.org/package/2006/metadata/core-properties"/>
    <ds:schemaRef ds:uri="a4f35948-e619-41b3-aa29-22878b09cfd2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0262f94-9f35-4ac3-9a90-690165a166b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EDF6667-B669-49A4-BBE6-2132BA71C0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369AEE-D726-45B1-ACA9-0D6048C36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14988</TotalTime>
  <Words>946</Words>
  <Application>Microsoft Office PowerPoint</Application>
  <PresentationFormat>寬螢幕</PresentationFormat>
  <Paragraphs>135</Paragraphs>
  <Slides>27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微軟正黑體</vt:lpstr>
      <vt:lpstr>標楷體</vt:lpstr>
      <vt:lpstr>Arial</vt:lpstr>
      <vt:lpstr>Calibri</vt:lpstr>
      <vt:lpstr>Calibri Light</vt:lpstr>
      <vt:lpstr>Office Theme</vt:lpstr>
      <vt:lpstr>小丑魚找朋友</vt:lpstr>
      <vt:lpstr>運算思維</vt:lpstr>
      <vt:lpstr>Scratch 3.0</vt:lpstr>
      <vt:lpstr>故事提要</vt:lpstr>
      <vt:lpstr>加入小丑魚角色與下一個造型</vt:lpstr>
      <vt:lpstr>加入海底世界背景與下一個造型</vt:lpstr>
      <vt:lpstr>1.📋 資料: 使用「移動」10點來找朋友</vt:lpstr>
      <vt:lpstr>2.🎠 流程: 出發前「說出」 Go 「持續」 0.5 「秒」，讓其他小丑魚聽到</vt:lpstr>
      <vt:lpstr>3.💖人性: 加入「當綠旗被點擊」，方便玩家操作</vt:lpstr>
      <vt:lpstr>4.🎠 流程: 加入「重複無限次」等相關積木,讓小丑魚一直游</vt:lpstr>
      <vt:lpstr>5.🐢同步: 加入「等待」 0.5秒。慢慢游，仔細找朋友</vt:lpstr>
      <vt:lpstr>6.📋資料: 加入「變數」移動次數，來計算游動次數</vt:lpstr>
      <vt:lpstr>7. ✂️抽象與🐙平行: 使用兩個以上的「綠旗」，讓背景與小丑魚同時開始</vt:lpstr>
      <vt:lpstr>8. ✂️抽象: 使用「函式積木」。預先精簡程式碼</vt:lpstr>
      <vt:lpstr>9. ✂️抽象: 找到同伴 – 當「分身」產生，有的往上有的有下</vt:lpstr>
      <vt:lpstr>10.🐶邏輯: 多莉出現，「如果」碰到小丑魚</vt:lpstr>
      <vt:lpstr>11.💖人性: 如果「按鍵按下」，方向改變</vt:lpstr>
      <vt:lpstr>12.📋 資料: 遊戲得分</vt:lpstr>
      <vt:lpstr>13.🐢 同步: 停止全部，遊戲結束</vt:lpstr>
      <vt:lpstr>14.🐶邏輯: 如果-否則 找出勝利者</vt:lpstr>
      <vt:lpstr>15.🐙 平行: 當角色被點擊，讓得分項目隨機出現</vt:lpstr>
      <vt:lpstr>16.🐙 平行:廣播訊息</vt:lpstr>
      <vt:lpstr>17.🎠 流程: 重複直到</vt:lpstr>
      <vt:lpstr>18. 🐢 同步: 重複直到-愛心次數 &gt; 5 </vt:lpstr>
      <vt:lpstr>診斷評量 (cont.)</vt:lpstr>
      <vt:lpstr>診斷評量 (cont.)</vt:lpstr>
      <vt:lpstr>診斷評量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遊戲式學習報告</dc:title>
  <dc:creator>Ed Lai</dc:creator>
  <cp:keywords/>
  <cp:lastModifiedBy>Ed Lai</cp:lastModifiedBy>
  <cp:revision>1264</cp:revision>
  <dcterms:created xsi:type="dcterms:W3CDTF">2019-05-07T02:37:23Z</dcterms:created>
  <dcterms:modified xsi:type="dcterms:W3CDTF">2021-05-02T12:16:01Z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TC038961019991</vt:lpwstr>
  </property>
  <property fmtid="{D5CDD505-2E9C-101B-9397-08002B2CF9AE}" pid="3" name="ContentTypeId">
    <vt:lpwstr>0x010100AA3F7D94069FF64A86F7DFF56D60E3BE</vt:lpwstr>
  </property>
</Properties>
</file>