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4"/>
  </p:sldMasterIdLst>
  <p:notesMasterIdLst>
    <p:notesMasterId r:id="rId32"/>
  </p:notesMasterIdLst>
  <p:handoutMasterIdLst>
    <p:handoutMasterId r:id="rId33"/>
  </p:handoutMasterIdLst>
  <p:sldIdLst>
    <p:sldId id="257" r:id="rId5"/>
    <p:sldId id="337" r:id="rId6"/>
    <p:sldId id="404" r:id="rId7"/>
    <p:sldId id="403" r:id="rId8"/>
    <p:sldId id="377" r:id="rId9"/>
    <p:sldId id="385" r:id="rId10"/>
    <p:sldId id="384" r:id="rId11"/>
    <p:sldId id="382" r:id="rId12"/>
    <p:sldId id="383" r:id="rId13"/>
    <p:sldId id="376" r:id="rId14"/>
    <p:sldId id="381" r:id="rId15"/>
    <p:sldId id="378" r:id="rId16"/>
    <p:sldId id="387" r:id="rId17"/>
    <p:sldId id="388" r:id="rId18"/>
    <p:sldId id="369" r:id="rId19"/>
    <p:sldId id="379" r:id="rId20"/>
    <p:sldId id="380" r:id="rId21"/>
    <p:sldId id="389" r:id="rId22"/>
    <p:sldId id="390" r:id="rId23"/>
    <p:sldId id="397" r:id="rId24"/>
    <p:sldId id="391" r:id="rId25"/>
    <p:sldId id="392" r:id="rId26"/>
    <p:sldId id="393" r:id="rId27"/>
    <p:sldId id="394" r:id="rId28"/>
    <p:sldId id="395" r:id="rId29"/>
    <p:sldId id="396" r:id="rId30"/>
    <p:sldId id="40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343" autoAdjust="0"/>
  </p:normalViewPr>
  <p:slideViewPr>
    <p:cSldViewPr>
      <p:cViewPr varScale="1">
        <p:scale>
          <a:sx n="80" d="100"/>
          <a:sy n="80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notesViewPr>
    <p:cSldViewPr>
      <p:cViewPr varScale="1">
        <p:scale>
          <a:sx n="88" d="100"/>
          <a:sy n="88" d="100"/>
        </p:scale>
        <p:origin x="5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n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80B1D6-D471-4693-A2B1-54A9A6291C86}" type="datetime2">
              <a:rPr lang="zh-TW" altLang="en-US" smtClean="0">
                <a:latin typeface="+mn-ea"/>
              </a:rPr>
              <a:t>2021年6月20日</a:t>
            </a:fld>
            <a:endParaRPr lang="zh-TW" altLang="en-US" dirty="0">
              <a:latin typeface="+mn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n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en-US" altLang="zh-TW" smtClean="0">
                <a:latin typeface="+mn-ea"/>
              </a:rPr>
              <a:t>‹#›</a:t>
            </a:fld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EA027A95-8984-4ED1-931A-6EE29F557E13}" type="datetime2">
              <a:rPr lang="zh-TW" altLang="en-US" smtClean="0"/>
              <a:pPr/>
              <a:t>2021年6月20日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5534C2EF-8A97-4DAF-B099-E567883644D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The Influence of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Scratch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Assessment</a:t>
            </a:r>
            <a:r>
              <a:rPr lang="zh-TW" altLang="en-US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and Assistant System on Students’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Academic Achievement</a:t>
            </a:r>
            <a:endParaRPr lang="en-US" altLang="zh-TW" dirty="0">
              <a:latin typeface="+mn-ea"/>
              <a:ea typeface="+mn-ea"/>
            </a:endParaRPr>
          </a:p>
          <a:p>
            <a:endParaRPr lang="en-US" altLang="zh-TW" dirty="0">
              <a:latin typeface="+mn-ea"/>
              <a:ea typeface="+mn-ea"/>
            </a:endParaRPr>
          </a:p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圖形化程式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Visual programming language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 </a:t>
            </a:r>
          </a:p>
          <a:p>
            <a:r>
              <a:rPr lang="zh-TW" altLang="en-US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診斷評量系統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Automated</a:t>
            </a:r>
            <a:r>
              <a:rPr lang="zh-TW" altLang="en-US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Assessment</a:t>
            </a:r>
            <a:r>
              <a:rPr lang="zh-TW" altLang="en-US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System</a:t>
            </a:r>
          </a:p>
          <a:p>
            <a:r>
              <a:rPr lang="zh-TW" altLang="en-US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輔助學習系統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Assistant Learning System</a:t>
            </a:r>
          </a:p>
          <a:p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783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7: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抽象化與並行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小丑魚和背景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闖關遊戲七</a:t>
            </a:r>
            <a:r>
              <a:rPr lang="en-US" altLang="zh-TW" dirty="0"/>
              <a:t>:</a:t>
            </a:r>
            <a:r>
              <a:rPr lang="zh-TW" altLang="en-US" dirty="0"/>
              <a:t> 讓背景一起動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小丑魚和背景都有一個綠旗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/>
              <a:t>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671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闖關遊戲八</a:t>
            </a:r>
            <a:r>
              <a:rPr lang="en-US" altLang="zh-TW" dirty="0"/>
              <a:t>:</a:t>
            </a:r>
            <a:r>
              <a:rPr lang="zh-TW" altLang="en-US" dirty="0"/>
              <a:t>  把游來游去單獨拉出來。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8: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抽象化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2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副程式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287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闖關遊戲九</a:t>
            </a:r>
            <a:r>
              <a:rPr lang="en-US" altLang="zh-TW" dirty="0"/>
              <a:t>:</a:t>
            </a:r>
            <a:r>
              <a:rPr lang="zh-TW" altLang="en-US" dirty="0"/>
              <a:t>  小丑魚的朋友。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1281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</a:t>
            </a:r>
            <a:r>
              <a:rPr lang="en-US" altLang="zh-TW" dirty="0"/>
              <a:t>: </a:t>
            </a:r>
            <a:r>
              <a:rPr lang="zh-TW" altLang="en-US" dirty="0"/>
              <a:t>增加多莉。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391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闖關遊戲十一</a:t>
            </a:r>
            <a:r>
              <a:rPr lang="en-US" altLang="zh-TW" dirty="0"/>
              <a:t>: </a:t>
            </a:r>
            <a:r>
              <a:rPr lang="zh-TW" altLang="en-US" dirty="0"/>
              <a:t>電腦控制尼莫的游動，自己控制多莉的游動。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11: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互動介面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2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按鍵偵測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6009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闖關遊戲十二</a:t>
            </a:r>
            <a:r>
              <a:rPr lang="en-US" altLang="zh-TW" dirty="0"/>
              <a:t>:</a:t>
            </a:r>
            <a:r>
              <a:rPr lang="zh-TW" altLang="en-US" dirty="0"/>
              <a:t> 變數，增加得分項目</a:t>
            </a:r>
            <a:r>
              <a:rPr lang="en-US" altLang="zh-TW" dirty="0"/>
              <a:t>(</a:t>
            </a:r>
            <a:r>
              <a:rPr lang="zh-TW" altLang="en-US" dirty="0"/>
              <a:t>食物</a:t>
            </a:r>
            <a:r>
              <a:rPr lang="en-US" altLang="zh-TW" dirty="0"/>
              <a:t>)</a:t>
            </a:r>
            <a:r>
              <a:rPr lang="zh-TW" altLang="en-US" dirty="0"/>
              <a:t>，計算得分。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0856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闖關遊戲十三</a:t>
            </a:r>
            <a:r>
              <a:rPr lang="en-US" altLang="zh-TW" dirty="0"/>
              <a:t>:</a:t>
            </a:r>
            <a:r>
              <a:rPr lang="zh-TW" altLang="en-US" dirty="0"/>
              <a:t> 得分後讓遊戲停止。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158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闖關遊戲十四</a:t>
            </a:r>
            <a:r>
              <a:rPr lang="en-US" altLang="zh-TW" dirty="0"/>
              <a:t>:</a:t>
            </a:r>
            <a:r>
              <a:rPr lang="zh-TW" altLang="en-US" dirty="0"/>
              <a:t> 找出勝利者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1658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闖關遊戲十五</a:t>
            </a:r>
            <a:r>
              <a:rPr lang="en-US" altLang="zh-TW" dirty="0"/>
              <a:t>:</a:t>
            </a:r>
            <a:r>
              <a:rPr lang="zh-TW" altLang="en-US" dirty="0"/>
              <a:t> 讓得分項目隨機出現。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9297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闖關遊戲十六</a:t>
            </a:r>
            <a:r>
              <a:rPr lang="en-US" altLang="zh-TW" dirty="0"/>
              <a:t>:</a:t>
            </a:r>
            <a:r>
              <a:rPr lang="zh-TW" altLang="en-US" dirty="0"/>
              <a:t>  玩家得分後， 出現愛心</a:t>
            </a:r>
            <a:r>
              <a:rPr lang="en-US" altLang="zh-TW" dirty="0"/>
              <a:t>(</a:t>
            </a:r>
            <a:r>
              <a:rPr lang="zh-TW" altLang="en-US" dirty="0"/>
              <a:t>只有玩家有，電腦玩家沒有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59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Fish 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530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闖關遊戲十七</a:t>
            </a:r>
            <a:r>
              <a:rPr lang="en-US" altLang="zh-TW" dirty="0"/>
              <a:t>:</a:t>
            </a:r>
            <a:r>
              <a:rPr lang="zh-TW" altLang="en-US" dirty="0"/>
              <a:t> 顯示愛心，直到使用者按下空白鍵。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022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闖關遊戲十八</a:t>
            </a:r>
            <a:r>
              <a:rPr lang="en-US" altLang="zh-TW" dirty="0"/>
              <a:t>:</a:t>
            </a:r>
            <a:r>
              <a:rPr lang="zh-TW" altLang="en-US" dirty="0"/>
              <a:t> 讓愛心閃爍五次即可。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889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闖關遊戲十九</a:t>
            </a:r>
            <a:r>
              <a:rPr lang="en-US" altLang="zh-TW" dirty="0"/>
              <a:t>:</a:t>
            </a:r>
            <a:r>
              <a:rPr lang="zh-TW" altLang="en-US" dirty="0"/>
              <a:t>  增加獲勝方的歷史紀錄。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948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闖關遊戲二十</a:t>
            </a:r>
            <a:r>
              <a:rPr lang="en-US" altLang="zh-TW" dirty="0"/>
              <a:t>:</a:t>
            </a:r>
            <a:r>
              <a:rPr lang="zh-TW" altLang="en-US" dirty="0"/>
              <a:t>  除了上下左右鍵以外，</a:t>
            </a:r>
            <a:r>
              <a:rPr lang="en-US" altLang="zh-TW" dirty="0"/>
              <a:t>AWSD</a:t>
            </a:r>
            <a:r>
              <a:rPr lang="zh-TW" altLang="en-US" dirty="0"/>
              <a:t>鍵也可控制多莉的移動。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1370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闖關遊戲二十一</a:t>
            </a:r>
            <a:r>
              <a:rPr lang="en-US" altLang="zh-TW" dirty="0"/>
              <a:t>:</a:t>
            </a:r>
            <a:r>
              <a:rPr lang="zh-TW" altLang="en-US" dirty="0"/>
              <a:t>  用身體控制多莉的移動。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968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Fish 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267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闖關遊戲一</a:t>
            </a:r>
            <a:r>
              <a:rPr lang="en-US" altLang="zh-TW" dirty="0"/>
              <a:t>:</a:t>
            </a:r>
            <a:r>
              <a:rPr lang="zh-TW" altLang="en-US" dirty="0"/>
              <a:t>  有一隻小丑魚在海裡面很寂寞，我們來幫助小丑魚游動吧。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375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闖關遊戲二</a:t>
            </a:r>
            <a:r>
              <a:rPr lang="en-US" altLang="zh-TW" dirty="0"/>
              <a:t>:</a:t>
            </a:r>
            <a:r>
              <a:rPr lang="zh-TW" altLang="en-US" dirty="0"/>
              <a:t>  幫助小丑魚從原點出發，或移動前說聲</a:t>
            </a:r>
            <a:r>
              <a:rPr lang="en-US" altLang="zh-TW" dirty="0"/>
              <a:t>Hello. Level 2:</a:t>
            </a:r>
            <a:r>
              <a:rPr lang="zh-TW" altLang="en-US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流程控制</a:t>
            </a:r>
            <a:r>
              <a:rPr lang="en-US" altLang="zh-TW" dirty="0"/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可以組合兩個以上的積木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240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闖關遊戲三</a:t>
            </a:r>
            <a:r>
              <a:rPr lang="en-US" altLang="zh-TW" dirty="0"/>
              <a:t>:</a:t>
            </a:r>
            <a:r>
              <a:rPr lang="zh-TW" altLang="en-US" dirty="0"/>
              <a:t>  每次出發都要點擊積木太累了，我們使用綠旗控制幫助他。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3: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互動介面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當綠旗被點擊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8611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闖關遊戲四</a:t>
            </a:r>
            <a:r>
              <a:rPr lang="en-US" altLang="zh-TW" dirty="0"/>
              <a:t>:</a:t>
            </a:r>
            <a:r>
              <a:rPr lang="zh-TW" altLang="en-US" dirty="0"/>
              <a:t>  幫助他游來游去尋找朋友。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6194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闖關遊戲五</a:t>
            </a:r>
            <a:r>
              <a:rPr lang="en-US" altLang="zh-TW" dirty="0"/>
              <a:t>:</a:t>
            </a:r>
            <a:r>
              <a:rPr lang="zh-TW" altLang="en-US" dirty="0"/>
              <a:t>  游太快了，休息一下。</a:t>
            </a:r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同步化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534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6: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數據呈現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2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變數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612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0B6-D2AE-48F7-866B-48571089C340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B03D-3A64-4F8D-BB92-92658C9F84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04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7F2D-1FD9-44A9-9744-68081327F218}" type="datetime2">
              <a:rPr lang="zh-TW" altLang="en-US" smtClean="0"/>
              <a:t>2021年6月20日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47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3AD-41A3-4022-8D3B-DE1AEBFB3F17}" type="datetime2">
              <a:rPr lang="zh-TW" altLang="en-US" smtClean="0"/>
              <a:t>2021年6月20日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80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含標題的兩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手繪多邊形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5" name="圖片預留位置 14" descr="要新增影像的空白預留位置。按一下預留位置，然後選取您要新增的影像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7" name="文字預留位置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18" name="手繪多邊形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9" name="圖片預留位置 18" descr="要新增影像的空白預留位置。按一下預留位置，然後選取您要新增的影像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20" name="文字預留位置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五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8" name="手繪多邊形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9" name="圖片預留位置 8" descr="要新增影像的空白預留位置。按一下預留位置，然後選取您要新增的影像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0" name="手繪多邊形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1" name="圖片預留位置 10" descr="要新增影像的空白預留位置。按一下預留位置，然後選取您要新增的影像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2" name="手繪多邊形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3" name="圖片預留位置 12" descr="要新增影像的空白預留位置。按一下預留位置，然後選取您要新增的影像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4" name="手繪多邊形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5" name="圖片預留位置 14" descr="要新增影像的空白預留位置。按一下預留位置，然後選取您要新增的影像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20" name="手繪多邊形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21" name="圖片預留位置 20" descr="要新增影像的空白預留位置。按一下預留位置，然後選取您要新增的影像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12EA-8DC6-4825-9658-D32F8EE2015B}" type="datetime2">
              <a:rPr lang="zh-TW" altLang="en-US" smtClean="0"/>
              <a:t>2021年6月20日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44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0B6-D2AE-48F7-866B-48571089C340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B03D-3A64-4F8D-BB92-92658C9F84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6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AD2A-885D-4498-BB35-2E7CB2DF80A8}" type="datetime2">
              <a:rPr lang="zh-TW" altLang="en-US" smtClean="0"/>
              <a:t>2021年6月20日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303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F778-CACD-4B9D-A71C-7A5B0B22A0AE}" type="datetime2">
              <a:rPr lang="zh-TW" altLang="en-US" smtClean="0"/>
              <a:t>2021年6月20日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DE57-BD53-4843-8E46-71B266F68225}" type="datetime2">
              <a:rPr lang="zh-TW" altLang="en-US" smtClean="0"/>
              <a:t>2021年6月20日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426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8E3-4BE8-4531-A5D6-31C16F2F9BBE}" type="datetime2">
              <a:rPr lang="zh-TW" altLang="en-US" smtClean="0"/>
              <a:t>2021年6月20日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23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AD2A-885D-4498-BB35-2E7CB2DF80A8}" type="datetime2">
              <a:rPr lang="zh-TW" altLang="en-US" smtClean="0"/>
              <a:t>2021年6月20日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8517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AD2A-885D-4498-BB35-2E7CB2DF80A8}" type="datetime2">
              <a:rPr lang="zh-TW" altLang="en-US" smtClean="0"/>
              <a:t>2021年6月20日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124913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AAD2A-885D-4498-BB35-2E7CB2DF80A8}" type="datetime2">
              <a:rPr lang="zh-TW" altLang="en-US" smtClean="0"/>
              <a:t>2021年6月20日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71E3-7D81-4C24-B9D8-6B108755C64C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AD334CF-455D-4A85-ACCF-6933D1493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8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9336" y="533400"/>
            <a:ext cx="9177064" cy="1383432"/>
          </a:xfrm>
        </p:spPr>
        <p:txBody>
          <a:bodyPr rtlCol="0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小丑魚找朋友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sym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9336" y="2276872"/>
            <a:ext cx="9433048" cy="1990328"/>
          </a:xfrm>
        </p:spPr>
        <p:txBody>
          <a:bodyPr rtlCol="0">
            <a:normAutofit/>
          </a:bodyPr>
          <a:lstStyle/>
          <a:p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配角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小丑魚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主角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多莉 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1820"/>
            <a:ext cx="11651282" cy="656784"/>
          </a:xfrm>
        </p:spPr>
        <p:txBody>
          <a:bodyPr>
            <a:no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一直游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🎠 流程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加入「重複無限次」等相關積木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讓小丑魚一直游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10</a:t>
            </a:fld>
            <a:endParaRPr lang="zh-TW" altLang="en-US" noProof="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26387B-C7A8-4E51-A02A-10EC87E7E3AC}"/>
              </a:ext>
            </a:extLst>
          </p:cNvPr>
          <p:cNvSpPr/>
          <p:nvPr/>
        </p:nvSpPr>
        <p:spPr>
          <a:xfrm>
            <a:off x="4038445" y="5694035"/>
            <a:ext cx="792088" cy="7194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D56F230-4646-4650-88B5-790A46E6F4D4}"/>
              </a:ext>
            </a:extLst>
          </p:cNvPr>
          <p:cNvSpPr/>
          <p:nvPr/>
        </p:nvSpPr>
        <p:spPr>
          <a:xfrm>
            <a:off x="2134905" y="2807754"/>
            <a:ext cx="1279354" cy="2221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4395217-3AC4-494E-8E36-D20B797FEB11}"/>
              </a:ext>
            </a:extLst>
          </p:cNvPr>
          <p:cNvSpPr/>
          <p:nvPr/>
        </p:nvSpPr>
        <p:spPr>
          <a:xfrm>
            <a:off x="2135560" y="4122868"/>
            <a:ext cx="1278700" cy="2908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CAE3EF-5D17-4E39-9690-818B2618F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23" y="905990"/>
            <a:ext cx="6903577" cy="5920190"/>
          </a:xfrm>
          <a:prstGeom prst="rect">
            <a:avLst/>
          </a:prstGeom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61420D42-FA07-4CA8-B25A-7F7F2D09A51F}"/>
              </a:ext>
            </a:extLst>
          </p:cNvPr>
          <p:cNvSpPr/>
          <p:nvPr/>
        </p:nvSpPr>
        <p:spPr>
          <a:xfrm>
            <a:off x="133351" y="2276872"/>
            <a:ext cx="2001554" cy="21368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0128949D-1B89-486A-A71B-6446925F7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28007"/>
              </p:ext>
            </p:extLst>
          </p:nvPr>
        </p:nvGraphicFramePr>
        <p:xfrm>
          <a:off x="7763587" y="2861554"/>
          <a:ext cx="43819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994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14" name="標題 1">
            <a:extLst>
              <a:ext uri="{FF2B5EF4-FFF2-40B4-BE49-F238E27FC236}">
                <a16:creationId xmlns:a16="http://schemas.microsoft.com/office/drawing/2014/main" id="{C07A7887-EB7E-442D-B085-09A9BF667D27}"/>
              </a:ext>
            </a:extLst>
          </p:cNvPr>
          <p:cNvSpPr txBox="1">
            <a:spLocks/>
          </p:cNvSpPr>
          <p:nvPr/>
        </p:nvSpPr>
        <p:spPr>
          <a:xfrm>
            <a:off x="7763587" y="1340768"/>
            <a:ext cx="4447463" cy="1224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綠旗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Tx/>
              <a:buChar char="-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重複無限次</a:t>
            </a:r>
          </a:p>
        </p:txBody>
      </p:sp>
    </p:spTree>
    <p:extLst>
      <p:ext uri="{BB962C8B-B14F-4D97-AF65-F5344CB8AC3E}">
        <p14:creationId xmlns:p14="http://schemas.microsoft.com/office/powerpoint/2010/main" val="22913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059D9014-99DB-41B6-9B3A-88146480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5" y="832934"/>
            <a:ext cx="7571340" cy="595475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71914"/>
            <a:ext cx="11593286" cy="662315"/>
          </a:xfrm>
        </p:spPr>
        <p:txBody>
          <a:bodyPr>
            <a:normAutofit fontScale="90000"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慢慢游</a:t>
            </a: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🐢同步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加入「等待」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秒。慢慢游，不會累，仔細找朋友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11</a:t>
            </a:fld>
            <a:endParaRPr lang="zh-TW" altLang="en-US" noProof="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26387B-C7A8-4E51-A02A-10EC87E7E3AC}"/>
              </a:ext>
            </a:extLst>
          </p:cNvPr>
          <p:cNvSpPr/>
          <p:nvPr/>
        </p:nvSpPr>
        <p:spPr>
          <a:xfrm>
            <a:off x="3719737" y="6093295"/>
            <a:ext cx="1008112" cy="7647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4395217-3AC4-494E-8E36-D20B797FEB11}"/>
              </a:ext>
            </a:extLst>
          </p:cNvPr>
          <p:cNvSpPr/>
          <p:nvPr/>
        </p:nvSpPr>
        <p:spPr>
          <a:xfrm>
            <a:off x="119336" y="3933054"/>
            <a:ext cx="1656184" cy="576066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53B94BB0-5468-4FD5-8380-3DED3DA92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5408"/>
              </p:ext>
            </p:extLst>
          </p:nvPr>
        </p:nvGraphicFramePr>
        <p:xfrm>
          <a:off x="7763587" y="2861554"/>
          <a:ext cx="43819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994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03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0568AEB-DDFC-4DEA-9682-027FAF424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02" y="694396"/>
            <a:ext cx="7427143" cy="616360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3A51FCA-3104-4965-AEFD-AC16178D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3" y="110836"/>
            <a:ext cx="11516273" cy="941900"/>
          </a:xfrm>
        </p:spPr>
        <p:txBody>
          <a:bodyPr>
            <a:no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游多久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操作時間不夠同學請先跳過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📋資料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 加入「變數」移動次數，來計算游動次數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79C52D-1CA4-4E77-A694-AA6384FB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12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A192F5F-E908-4428-8E5C-0C30B471E345}"/>
              </a:ext>
            </a:extLst>
          </p:cNvPr>
          <p:cNvSpPr/>
          <p:nvPr/>
        </p:nvSpPr>
        <p:spPr>
          <a:xfrm flipV="1">
            <a:off x="335361" y="1984070"/>
            <a:ext cx="2088231" cy="436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CEACEA8-E5D5-4419-91D4-801796A97C5B}"/>
              </a:ext>
            </a:extLst>
          </p:cNvPr>
          <p:cNvSpPr/>
          <p:nvPr/>
        </p:nvSpPr>
        <p:spPr>
          <a:xfrm flipV="1">
            <a:off x="375197" y="3986998"/>
            <a:ext cx="2088231" cy="450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78388B02-393A-4C16-A5ED-102B32706FAE}"/>
              </a:ext>
            </a:extLst>
          </p:cNvPr>
          <p:cNvSpPr/>
          <p:nvPr/>
        </p:nvSpPr>
        <p:spPr>
          <a:xfrm>
            <a:off x="263352" y="2204864"/>
            <a:ext cx="72008" cy="2016224"/>
          </a:xfrm>
          <a:prstGeom prst="leftBrace">
            <a:avLst>
              <a:gd name="adj1" fmla="val 8333"/>
              <a:gd name="adj2" fmla="val 4684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BDB5070E-3614-4F80-8E09-F2039DD81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72189"/>
              </p:ext>
            </p:extLst>
          </p:nvPr>
        </p:nvGraphicFramePr>
        <p:xfrm>
          <a:off x="7763587" y="2861554"/>
          <a:ext cx="43819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994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49CEEA6F-3222-408D-AF0C-7B7732C4DFD3}"/>
              </a:ext>
            </a:extLst>
          </p:cNvPr>
          <p:cNvSpPr/>
          <p:nvPr/>
        </p:nvSpPr>
        <p:spPr>
          <a:xfrm>
            <a:off x="8040216" y="1288524"/>
            <a:ext cx="36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變數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移動次數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PS.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定位到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0, 0</a:t>
            </a:r>
          </a:p>
        </p:txBody>
      </p:sp>
    </p:spTree>
    <p:extLst>
      <p:ext uri="{BB962C8B-B14F-4D97-AF65-F5344CB8AC3E}">
        <p14:creationId xmlns:p14="http://schemas.microsoft.com/office/powerpoint/2010/main" val="2022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4A60B7E-CF27-45F3-A73B-3FBD8A5D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43" y="836712"/>
            <a:ext cx="7085938" cy="61472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3A51FCA-3104-4965-AEFD-AC16178D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10836"/>
            <a:ext cx="12025336" cy="581991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兩個綠旗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此後皆是上傳到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Dr.Scratch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做確認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✂️抽象與🐙平行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 使用兩個以上的「綠旗」，讓背景與小丑魚同時開始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79C52D-1CA4-4E77-A694-AA6384FB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13</a:t>
            </a:fld>
            <a:endParaRPr lang="zh-TW" altLang="en-US" noProof="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B3C4CF9-1F6E-400C-B753-3C13DCCE8467}"/>
              </a:ext>
            </a:extLst>
          </p:cNvPr>
          <p:cNvSpPr/>
          <p:nvPr/>
        </p:nvSpPr>
        <p:spPr>
          <a:xfrm>
            <a:off x="6168009" y="5229200"/>
            <a:ext cx="1368151" cy="9361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A192F5F-E908-4428-8E5C-0C30B471E345}"/>
              </a:ext>
            </a:extLst>
          </p:cNvPr>
          <p:cNvSpPr/>
          <p:nvPr/>
        </p:nvSpPr>
        <p:spPr>
          <a:xfrm flipV="1">
            <a:off x="254143" y="1556792"/>
            <a:ext cx="1665393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4A2CCEC6-1FCC-45DC-930A-766C6BE18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04949"/>
              </p:ext>
            </p:extLst>
          </p:nvPr>
        </p:nvGraphicFramePr>
        <p:xfrm>
          <a:off x="7680176" y="2800232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97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37D2C385-5DA2-4296-9D98-02AD0325B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" y="667100"/>
            <a:ext cx="8202422" cy="61909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4624"/>
            <a:ext cx="11449272" cy="1296144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8.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游來游去</a:t>
            </a:r>
            <a:b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✂️抽象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使用「函式積木」。精簡程式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14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118433" y="3068960"/>
            <a:ext cx="2737207" cy="7920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2D793AC4-56A8-45E8-9571-8392EB7B9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661511"/>
              </p:ext>
            </p:extLst>
          </p:nvPr>
        </p:nvGraphicFramePr>
        <p:xfrm>
          <a:off x="7680176" y="2800232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77AF3A0D-4E82-423D-AB89-354AD4A401BD}"/>
              </a:ext>
            </a:extLst>
          </p:cNvPr>
          <p:cNvSpPr/>
          <p:nvPr/>
        </p:nvSpPr>
        <p:spPr>
          <a:xfrm>
            <a:off x="8537782" y="1288524"/>
            <a:ext cx="31028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兩個綠旗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函式積木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20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87F9FB9-6511-4443-9320-D8853B820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33" y="820637"/>
            <a:ext cx="9231790" cy="60373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52" y="9919"/>
            <a:ext cx="11994536" cy="1011215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9.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找到同伴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✂️抽象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找到同伴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當「分身」產生，有的往上有的有下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297C8-AB02-4243-8516-DC4C179F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196752"/>
            <a:ext cx="9144000" cy="4106768"/>
          </a:xfrm>
        </p:spPr>
        <p:txBody>
          <a:bodyPr/>
          <a:lstStyle/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15</a:t>
            </a:fld>
            <a:endParaRPr lang="zh-TW" altLang="en-US" noProof="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13DB616-82CE-45B5-ADAD-22F6CB2D9EF0}"/>
              </a:ext>
            </a:extLst>
          </p:cNvPr>
          <p:cNvSpPr/>
          <p:nvPr/>
        </p:nvSpPr>
        <p:spPr>
          <a:xfrm flipV="1">
            <a:off x="118433" y="1554478"/>
            <a:ext cx="1687209" cy="4838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3147EFF-CC09-464E-8079-72623B91FB00}"/>
              </a:ext>
            </a:extLst>
          </p:cNvPr>
          <p:cNvSpPr/>
          <p:nvPr/>
        </p:nvSpPr>
        <p:spPr>
          <a:xfrm flipV="1">
            <a:off x="118433" y="3284981"/>
            <a:ext cx="1687209" cy="4838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55F575A-5E20-468E-B116-2FBA2A0775F0}"/>
              </a:ext>
            </a:extLst>
          </p:cNvPr>
          <p:cNvSpPr/>
          <p:nvPr/>
        </p:nvSpPr>
        <p:spPr>
          <a:xfrm flipV="1">
            <a:off x="2567608" y="3944476"/>
            <a:ext cx="1656184" cy="4206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5B5A920-D2D7-4251-8E3B-B01417E44AC6}"/>
              </a:ext>
            </a:extLst>
          </p:cNvPr>
          <p:cNvSpPr/>
          <p:nvPr/>
        </p:nvSpPr>
        <p:spPr>
          <a:xfrm flipV="1">
            <a:off x="2423592" y="2038354"/>
            <a:ext cx="1800200" cy="17305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44E204CE-8435-46C7-9E0B-8AEE57B1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86825"/>
              </p:ext>
            </p:extLst>
          </p:nvPr>
        </p:nvGraphicFramePr>
        <p:xfrm>
          <a:off x="7680176" y="2800232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839F743E-DAF4-4C42-A122-60DCD09828D3}"/>
              </a:ext>
            </a:extLst>
          </p:cNvPr>
          <p:cNvSpPr/>
          <p:nvPr/>
        </p:nvSpPr>
        <p:spPr>
          <a:xfrm>
            <a:off x="9624392" y="1288524"/>
            <a:ext cx="2016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兩個綠旗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函式積木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當分身產生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235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36B09E93-9402-44D0-95A6-7B4393BB1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7" y="836712"/>
            <a:ext cx="7562056" cy="624053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829800" cy="730172"/>
          </a:xfrm>
        </p:spPr>
        <p:txBody>
          <a:bodyPr>
            <a:normAutofit fontScale="90000"/>
          </a:bodyPr>
          <a:lstStyle/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10.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多莉出現</a:t>
            </a:r>
            <a:b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🐶 邏輯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「如果」碰到小丑魚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16</a:t>
            </a:fld>
            <a:endParaRPr lang="zh-TW" altLang="en-US" noProof="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13DB616-82CE-45B5-ADAD-22F6CB2D9EF0}"/>
              </a:ext>
            </a:extLst>
          </p:cNvPr>
          <p:cNvSpPr/>
          <p:nvPr/>
        </p:nvSpPr>
        <p:spPr>
          <a:xfrm flipV="1">
            <a:off x="191344" y="2060844"/>
            <a:ext cx="2304256" cy="12241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1C3B0B9-8726-41C1-B652-C4106D582F1B}"/>
              </a:ext>
            </a:extLst>
          </p:cNvPr>
          <p:cNvSpPr/>
          <p:nvPr/>
        </p:nvSpPr>
        <p:spPr>
          <a:xfrm flipV="1">
            <a:off x="3431704" y="6127825"/>
            <a:ext cx="936104" cy="9494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6E7CAF58-557E-43EB-9FBE-66D49EB28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69422"/>
              </p:ext>
            </p:extLst>
          </p:nvPr>
        </p:nvGraphicFramePr>
        <p:xfrm>
          <a:off x="7680176" y="2800232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1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6EEBEBD-F3B7-4750-9BFE-0962ED38A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21" y="466607"/>
            <a:ext cx="9353550" cy="62960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68" y="34357"/>
            <a:ext cx="10424308" cy="104312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誰是主角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💖人性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如果「按鍵按下」，方向改變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17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2315129" y="1196752"/>
            <a:ext cx="2268703" cy="12545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199596AB-BEC2-49D0-BBD6-4A061CF5203E}"/>
              </a:ext>
            </a:extLst>
          </p:cNvPr>
          <p:cNvSpPr/>
          <p:nvPr/>
        </p:nvSpPr>
        <p:spPr>
          <a:xfrm flipV="1">
            <a:off x="2315130" y="2600849"/>
            <a:ext cx="2376264" cy="10025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82C78F3-260E-48BE-9E96-3503111D3D28}"/>
              </a:ext>
            </a:extLst>
          </p:cNvPr>
          <p:cNvSpPr/>
          <p:nvPr/>
        </p:nvSpPr>
        <p:spPr>
          <a:xfrm flipV="1">
            <a:off x="2315129" y="5126789"/>
            <a:ext cx="2376265" cy="11105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AB1DDDB-FCE1-412D-9EA5-F1F8E8CE6480}"/>
              </a:ext>
            </a:extLst>
          </p:cNvPr>
          <p:cNvSpPr/>
          <p:nvPr/>
        </p:nvSpPr>
        <p:spPr>
          <a:xfrm flipV="1">
            <a:off x="2315129" y="3974659"/>
            <a:ext cx="2376265" cy="9665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C34ABCED-8C57-4C4A-99C4-98FA9D246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18486"/>
              </p:ext>
            </p:extLst>
          </p:nvPr>
        </p:nvGraphicFramePr>
        <p:xfrm>
          <a:off x="7680176" y="2800232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F3F20393-1BDD-42AF-9065-026CDD5A8DE9}"/>
              </a:ext>
            </a:extLst>
          </p:cNvPr>
          <p:cNvSpPr/>
          <p:nvPr/>
        </p:nvSpPr>
        <p:spPr>
          <a:xfrm>
            <a:off x="10272464" y="1196752"/>
            <a:ext cx="1728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兩個綠旗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如果按鍵按下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349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1874287F-E9C1-4B8D-84AF-0CB7C89B0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6" y="397739"/>
            <a:ext cx="8064896" cy="632373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0"/>
            <a:ext cx="9756576" cy="98992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12.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來玩遊戲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📋 資料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遊戲得分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18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479376" y="3285270"/>
            <a:ext cx="2304256" cy="12238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571A60F-3AC8-4EF5-A67B-82B068C6D26D}"/>
              </a:ext>
            </a:extLst>
          </p:cNvPr>
          <p:cNvSpPr/>
          <p:nvPr/>
        </p:nvSpPr>
        <p:spPr>
          <a:xfrm flipV="1">
            <a:off x="479377" y="4581125"/>
            <a:ext cx="2304256" cy="11644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D04F5C4-B621-499B-B12A-D38EA7E193D0}"/>
              </a:ext>
            </a:extLst>
          </p:cNvPr>
          <p:cNvSpPr/>
          <p:nvPr/>
        </p:nvSpPr>
        <p:spPr>
          <a:xfrm flipV="1">
            <a:off x="4727848" y="5877271"/>
            <a:ext cx="936104" cy="8441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1222690-F478-46E9-9E01-8227FD95E6A5}"/>
              </a:ext>
            </a:extLst>
          </p:cNvPr>
          <p:cNvSpPr/>
          <p:nvPr/>
        </p:nvSpPr>
        <p:spPr>
          <a:xfrm flipV="1">
            <a:off x="335360" y="1566276"/>
            <a:ext cx="2232248" cy="7105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A72C8676-3FC5-4DEF-A96A-44340A5DD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8212"/>
              </p:ext>
            </p:extLst>
          </p:nvPr>
        </p:nvGraphicFramePr>
        <p:xfrm>
          <a:off x="7680176" y="2800232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47B0A5BF-1B4D-4800-BD94-0DB89E40A1F2}"/>
              </a:ext>
            </a:extLst>
          </p:cNvPr>
          <p:cNvSpPr/>
          <p:nvPr/>
        </p:nvSpPr>
        <p:spPr>
          <a:xfrm>
            <a:off x="9048328" y="1196752"/>
            <a:ext cx="2952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勇敢踏出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變數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352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EDA83AF-67CC-49DF-9F04-54BD600FC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746413"/>
            <a:ext cx="7267128" cy="57924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512"/>
            <a:ext cx="9829800" cy="423075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遊戲結束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🐢 同步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停止全部，遊戲結束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19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358026" y="4110530"/>
            <a:ext cx="1505272" cy="4320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D04F5C4-B621-499B-B12A-D38EA7E193D0}"/>
              </a:ext>
            </a:extLst>
          </p:cNvPr>
          <p:cNvSpPr/>
          <p:nvPr/>
        </p:nvSpPr>
        <p:spPr>
          <a:xfrm flipV="1">
            <a:off x="4230688" y="5589240"/>
            <a:ext cx="1001216" cy="8992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B2DF726-40CC-4285-8664-2B4CE21BD77A}"/>
              </a:ext>
            </a:extLst>
          </p:cNvPr>
          <p:cNvSpPr/>
          <p:nvPr/>
        </p:nvSpPr>
        <p:spPr>
          <a:xfrm flipV="1">
            <a:off x="263352" y="5589239"/>
            <a:ext cx="1599946" cy="4320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4F24E070-873B-422C-908A-38964BE32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77584"/>
              </p:ext>
            </p:extLst>
          </p:nvPr>
        </p:nvGraphicFramePr>
        <p:xfrm>
          <a:off x="7723839" y="2257565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D375330A-58E0-4C84-99D0-2EC7E754AC0A}"/>
              </a:ext>
            </a:extLst>
          </p:cNvPr>
          <p:cNvSpPr/>
          <p:nvPr/>
        </p:nvSpPr>
        <p:spPr>
          <a:xfrm>
            <a:off x="8256240" y="928972"/>
            <a:ext cx="35283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暫停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n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停止全部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800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D826E-7432-459A-A2ED-41F87029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"/>
            <a:ext cx="11090448" cy="681036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運算思維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6181E9-497D-4A55-A6CF-9E19B1A8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052736"/>
            <a:ext cx="9866312" cy="5124227"/>
          </a:xfrm>
        </p:spPr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已經學過 </a:t>
            </a:r>
            <a:r>
              <a:rPr lang="en-US" altLang="zh-TW" dirty="0">
                <a:ea typeface="標楷體" panose="03000509000000000000" pitchFamily="65" charset="-120"/>
              </a:rPr>
              <a:t>Scratch </a:t>
            </a:r>
            <a:r>
              <a:rPr lang="zh-TW" altLang="en-US" dirty="0">
                <a:ea typeface="標楷體" panose="03000509000000000000" pitchFamily="65" charset="-120"/>
              </a:rPr>
              <a:t>為何還要學一次。學習</a:t>
            </a:r>
            <a:r>
              <a:rPr lang="en-US" altLang="zh-TW" dirty="0">
                <a:ea typeface="標楷體" panose="03000509000000000000" pitchFamily="65" charset="-120"/>
              </a:rPr>
              <a:t>Scratch</a:t>
            </a:r>
            <a:r>
              <a:rPr lang="zh-TW" altLang="en-US" dirty="0">
                <a:ea typeface="標楷體" panose="03000509000000000000" pitchFamily="65" charset="-120"/>
              </a:rPr>
              <a:t>不是只有學習程式設計，還可以學習電腦科學家的思考方式。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在闖關遊戲時，學習如何分析問題，拆解問題。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>
                <a:ea typeface="標楷體" panose="03000509000000000000" pitchFamily="65" charset="-120"/>
              </a:rPr>
              <a:t>學習運用運算思維的向度來解決</a:t>
            </a:r>
            <a:r>
              <a:rPr lang="zh-TW" altLang="en-US" dirty="0">
                <a:ea typeface="標楷體" panose="03000509000000000000" pitchFamily="65" charset="-120"/>
              </a:rPr>
              <a:t>問題。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1781D2-6BF2-49E8-9924-81B30A11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8299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3FBD335-1701-4C0E-8236-DBA843A40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2" y="618925"/>
            <a:ext cx="10020670" cy="624324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0"/>
            <a:ext cx="9829800" cy="1108734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誰贏誰輸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🐶邏輯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如果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否則 找出勝利者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20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2567608" y="2564903"/>
            <a:ext cx="3096343" cy="158417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E434BAD-4843-4628-B96C-291366EE1569}"/>
              </a:ext>
            </a:extLst>
          </p:cNvPr>
          <p:cNvSpPr/>
          <p:nvPr/>
        </p:nvSpPr>
        <p:spPr>
          <a:xfrm>
            <a:off x="191344" y="4347251"/>
            <a:ext cx="936104" cy="4303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8ACDB38-AA73-46A5-9D92-EE85B0A6A971}"/>
              </a:ext>
            </a:extLst>
          </p:cNvPr>
          <p:cNvSpPr/>
          <p:nvPr/>
        </p:nvSpPr>
        <p:spPr>
          <a:xfrm>
            <a:off x="191344" y="5590951"/>
            <a:ext cx="936104" cy="4303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2FAFA89-4896-43BA-ACF9-387F9A3BDA97}"/>
              </a:ext>
            </a:extLst>
          </p:cNvPr>
          <p:cNvSpPr/>
          <p:nvPr/>
        </p:nvSpPr>
        <p:spPr>
          <a:xfrm flipV="1">
            <a:off x="2423592" y="2393950"/>
            <a:ext cx="3392760" cy="22889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EE7C3A6-4871-4699-9A95-9B8009CB5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395088"/>
              </p:ext>
            </p:extLst>
          </p:nvPr>
        </p:nvGraphicFramePr>
        <p:xfrm>
          <a:off x="7758931" y="2393950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1703811718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4258842381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2055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273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2811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8128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52961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254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01150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0261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8425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06174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E11525C2-C211-47C1-9681-759041FD7482}"/>
              </a:ext>
            </a:extLst>
          </p:cNvPr>
          <p:cNvSpPr/>
          <p:nvPr/>
        </p:nvSpPr>
        <p:spPr>
          <a:xfrm>
            <a:off x="9912424" y="928972"/>
            <a:ext cx="22398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副程式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否則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005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48D35B9-ADA3-4622-9245-801CFD89A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6716"/>
            <a:ext cx="9905528" cy="641264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-1"/>
            <a:ext cx="11665296" cy="1268763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猜不到，好好玩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/>
              <a:t>🐙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平行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當角色被點擊，讓得分項目隨機出現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21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3359696" y="3789039"/>
            <a:ext cx="1872208" cy="9361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3F4595-4181-4BC8-A02A-848F353B0D74}"/>
              </a:ext>
            </a:extLst>
          </p:cNvPr>
          <p:cNvSpPr txBox="1"/>
          <p:nvPr/>
        </p:nvSpPr>
        <p:spPr>
          <a:xfrm>
            <a:off x="-12682" y="4177211"/>
            <a:ext cx="1164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Parallelism</a:t>
            </a:r>
            <a:br>
              <a:rPr lang="en-US" altLang="zh-TW" sz="1400" dirty="0">
                <a:solidFill>
                  <a:srgbClr val="FF0000"/>
                </a:solidFill>
              </a:rPr>
            </a:br>
            <a:r>
              <a:rPr lang="en-US" altLang="zh-TW" sz="1400" dirty="0">
                <a:solidFill>
                  <a:srgbClr val="FF0000"/>
                </a:solidFill>
              </a:rPr>
              <a:t>(Level 2)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EF62EE5E-5F56-4828-8703-9B9E34363C0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79376" y="4257089"/>
            <a:ext cx="2880320" cy="46805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BEF216B6-5623-4262-BE11-D54BA8BA6B89}"/>
              </a:ext>
            </a:extLst>
          </p:cNvPr>
          <p:cNvCxnSpPr>
            <a:cxnSpLocks/>
          </p:cNvCxnSpPr>
          <p:nvPr/>
        </p:nvCxnSpPr>
        <p:spPr>
          <a:xfrm>
            <a:off x="1775520" y="4725143"/>
            <a:ext cx="1512168" cy="45294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F1DCDED-6667-45BA-9868-759C421CDD04}"/>
              </a:ext>
            </a:extLst>
          </p:cNvPr>
          <p:cNvSpPr/>
          <p:nvPr/>
        </p:nvSpPr>
        <p:spPr>
          <a:xfrm flipV="1">
            <a:off x="3287688" y="4797148"/>
            <a:ext cx="1944216" cy="8489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F396040-8358-4661-8304-529AC42DF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01030"/>
              </p:ext>
            </p:extLst>
          </p:nvPr>
        </p:nvGraphicFramePr>
        <p:xfrm>
          <a:off x="7785504" y="2895600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1703811718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4258842381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2055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273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2811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8128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52961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254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01150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0261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8425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06174"/>
                  </a:ext>
                </a:extLst>
              </a:tr>
            </a:tbl>
          </a:graphicData>
        </a:graphic>
      </p:graphicFrame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C34041D-FF38-4972-9075-2851C2FFB082}"/>
              </a:ext>
            </a:extLst>
          </p:cNvPr>
          <p:cNvSpPr/>
          <p:nvPr/>
        </p:nvSpPr>
        <p:spPr>
          <a:xfrm>
            <a:off x="7202006" y="6021288"/>
            <a:ext cx="910218" cy="9380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9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50B698C-18B3-4254-9FF0-140B5E424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75" y="1146626"/>
            <a:ext cx="8611221" cy="56621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65600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出現獎賞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🐙 平行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廣播訊息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22</a:t>
            </a:fld>
            <a:endParaRPr lang="zh-TW" altLang="en-US" noProof="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3F4595-4181-4BC8-A02A-848F353B0D74}"/>
              </a:ext>
            </a:extLst>
          </p:cNvPr>
          <p:cNvSpPr txBox="1"/>
          <p:nvPr/>
        </p:nvSpPr>
        <p:spPr>
          <a:xfrm>
            <a:off x="206801" y="2286531"/>
            <a:ext cx="122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Parallelism (Level 3)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571A60F-3AC8-4EF5-A67B-82B068C6D26D}"/>
              </a:ext>
            </a:extLst>
          </p:cNvPr>
          <p:cNvSpPr/>
          <p:nvPr/>
        </p:nvSpPr>
        <p:spPr>
          <a:xfrm>
            <a:off x="298140" y="5785519"/>
            <a:ext cx="1225860" cy="30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FE65B3E-B124-41D7-B48D-9C98FF028128}"/>
              </a:ext>
            </a:extLst>
          </p:cNvPr>
          <p:cNvSpPr/>
          <p:nvPr/>
        </p:nvSpPr>
        <p:spPr>
          <a:xfrm>
            <a:off x="9152777" y="1910324"/>
            <a:ext cx="2858977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87B80AEA-8E12-4430-A0AA-B34E992691C6}"/>
              </a:ext>
            </a:extLst>
          </p:cNvPr>
          <p:cNvCxnSpPr>
            <a:cxnSpLocks/>
            <a:stCxn id="10" idx="1"/>
            <a:endCxn id="12" idx="1"/>
          </p:cNvCxnSpPr>
          <p:nvPr/>
        </p:nvCxnSpPr>
        <p:spPr>
          <a:xfrm rot="10800000" flipH="1" flipV="1">
            <a:off x="206800" y="2548140"/>
            <a:ext cx="91339" cy="3391267"/>
          </a:xfrm>
          <a:prstGeom prst="bentConnector3">
            <a:avLst>
              <a:gd name="adj1" fmla="val -25027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EC3F9438-4E63-418D-B0FC-8F65DCF26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19" y="1293633"/>
            <a:ext cx="6291236" cy="5523335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C50C2420-B5D5-4AEC-9456-D53F8F698674}"/>
              </a:ext>
            </a:extLst>
          </p:cNvPr>
          <p:cNvSpPr/>
          <p:nvPr/>
        </p:nvSpPr>
        <p:spPr>
          <a:xfrm>
            <a:off x="5663952" y="5785519"/>
            <a:ext cx="816398" cy="5802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D4A8884F-26A7-4ED5-A79D-C128EB5FA897}"/>
              </a:ext>
            </a:extLst>
          </p:cNvPr>
          <p:cNvSpPr/>
          <p:nvPr/>
        </p:nvSpPr>
        <p:spPr>
          <a:xfrm>
            <a:off x="9761623" y="5939407"/>
            <a:ext cx="1039560" cy="78190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735564FD-2A1E-4439-8740-629B4F0048F2}"/>
              </a:ext>
            </a:extLst>
          </p:cNvPr>
          <p:cNvCxnSpPr>
            <a:cxnSpLocks/>
            <a:stCxn id="12" idx="2"/>
            <a:endCxn id="36" idx="2"/>
          </p:cNvCxnSpPr>
          <p:nvPr/>
        </p:nvCxnSpPr>
        <p:spPr>
          <a:xfrm rot="5400000" flipH="1" flipV="1">
            <a:off x="2626063" y="2017570"/>
            <a:ext cx="2360733" cy="5790720"/>
          </a:xfrm>
          <a:prstGeom prst="bentConnector3">
            <a:avLst>
              <a:gd name="adj1" fmla="val -9683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732C68DA-D594-426C-B884-186B327EDC86}"/>
              </a:ext>
            </a:extLst>
          </p:cNvPr>
          <p:cNvSpPr/>
          <p:nvPr/>
        </p:nvSpPr>
        <p:spPr>
          <a:xfrm>
            <a:off x="5867419" y="1910325"/>
            <a:ext cx="1668741" cy="18222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59D0FA7-D69E-420A-BF10-4D71EDD04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99226"/>
              </p:ext>
            </p:extLst>
          </p:nvPr>
        </p:nvGraphicFramePr>
        <p:xfrm>
          <a:off x="7693864" y="34491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814589822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2344076711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446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6422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60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209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175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4906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68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9250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0926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41875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49728C2D-7CA2-4A7E-B37B-09607B1C4AA7}"/>
              </a:ext>
            </a:extLst>
          </p:cNvPr>
          <p:cNvSpPr txBox="1"/>
          <p:nvPr/>
        </p:nvSpPr>
        <p:spPr>
          <a:xfrm>
            <a:off x="5707094" y="5897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</a:p>
        </p:txBody>
      </p:sp>
    </p:spTree>
    <p:extLst>
      <p:ext uri="{BB962C8B-B14F-4D97-AF65-F5344CB8AC3E}">
        <p14:creationId xmlns:p14="http://schemas.microsoft.com/office/powerpoint/2010/main" val="165109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F18FDDB-B1E6-4CC3-8566-68ACEF7AC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89" y="1021134"/>
            <a:ext cx="6831084" cy="563564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65600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天荒地老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🎠 流程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重複直到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23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626789" y="3140968"/>
            <a:ext cx="2012827" cy="432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100DD90-47BA-4A9A-956B-C5484B33A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70674"/>
              </p:ext>
            </p:extLst>
          </p:nvPr>
        </p:nvGraphicFramePr>
        <p:xfrm>
          <a:off x="7725782" y="2744771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814589822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2344076711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446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6422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60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209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175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4906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68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9250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0926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17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4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77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955FCA-A587-4E94-B32F-FB72F3A55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90" y="764704"/>
            <a:ext cx="7608158" cy="608037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05228"/>
            <a:ext cx="9829800" cy="116353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18.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只在乎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曾經擁有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🐢 同步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重複直到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愛心次數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5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24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1127449" y="3212976"/>
            <a:ext cx="2448272" cy="4864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1965398-7E0C-4ED4-AB3F-7694CD198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49520"/>
              </p:ext>
            </p:extLst>
          </p:nvPr>
        </p:nvGraphicFramePr>
        <p:xfrm>
          <a:off x="7725782" y="2744771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814589822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2344076711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446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6422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60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209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175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4906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68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9250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0926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4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10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F55557A-1503-4032-8AD5-A6288C94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232854"/>
            <a:ext cx="8784976" cy="562314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829800" cy="1021134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19.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之前誰贏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297C8-AB02-4243-8516-DC4C179F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08720"/>
            <a:ext cx="9144000" cy="4394800"/>
          </a:xfrm>
        </p:spPr>
        <p:txBody>
          <a:bodyPr/>
          <a:lstStyle/>
          <a:p>
            <a:r>
              <a:rPr lang="zh-TW" altLang="en-US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📋 資料</a:t>
            </a:r>
            <a:r>
              <a:rPr lang="en-US" altLang="zh-TW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數據呈現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清單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25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2927648" y="4437112"/>
            <a:ext cx="1656184" cy="288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3F4595-4181-4BC8-A02A-848F353B0D74}"/>
              </a:ext>
            </a:extLst>
          </p:cNvPr>
          <p:cNvSpPr txBox="1"/>
          <p:nvPr/>
        </p:nvSpPr>
        <p:spPr>
          <a:xfrm>
            <a:off x="-28153" y="2545451"/>
            <a:ext cx="200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Data representation</a:t>
            </a:r>
            <a:endParaRPr lang="zh-TW" altLang="en-US" sz="1400" dirty="0">
              <a:solidFill>
                <a:srgbClr val="FF0000"/>
              </a:solidFill>
            </a:endParaRPr>
          </a:p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(level 3)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8CCB314-E329-4527-B8E7-0178E22EC2D0}"/>
              </a:ext>
            </a:extLst>
          </p:cNvPr>
          <p:cNvSpPr/>
          <p:nvPr/>
        </p:nvSpPr>
        <p:spPr>
          <a:xfrm flipV="1">
            <a:off x="2927648" y="3716934"/>
            <a:ext cx="1656184" cy="288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250B2A3A-F71D-4E1E-909E-A3C97CD3C545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1553755" y="2487106"/>
            <a:ext cx="792328" cy="195545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6CC277EE-A472-4FAF-AC0E-3977C90246F7}"/>
              </a:ext>
            </a:extLst>
          </p:cNvPr>
          <p:cNvCxnSpPr>
            <a:cxnSpLocks/>
          </p:cNvCxnSpPr>
          <p:nvPr/>
        </p:nvCxnSpPr>
        <p:spPr>
          <a:xfrm>
            <a:off x="983432" y="3861048"/>
            <a:ext cx="1944216" cy="727301"/>
          </a:xfrm>
          <a:prstGeom prst="bentConnector3">
            <a:avLst>
              <a:gd name="adj1" fmla="val -1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22DD249E-101D-40FA-9F6E-AD41006C2AB9}"/>
              </a:ext>
            </a:extLst>
          </p:cNvPr>
          <p:cNvSpPr/>
          <p:nvPr/>
        </p:nvSpPr>
        <p:spPr>
          <a:xfrm flipV="1">
            <a:off x="8610600" y="1844824"/>
            <a:ext cx="1457081" cy="7654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8A0F017-1DF7-4739-B93D-7505CC120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64115"/>
              </p:ext>
            </p:extLst>
          </p:nvPr>
        </p:nvGraphicFramePr>
        <p:xfrm>
          <a:off x="7725782" y="2744771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814589822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2344076711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446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6422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60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209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175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4906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68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9250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0926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4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07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1963FD4-2BE7-49E4-9F45-619C31E6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0" y="1074934"/>
            <a:ext cx="8488887" cy="564654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2523"/>
            <a:ext cx="9829800" cy="65600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雙重判斷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297C8-AB02-4243-8516-DC4C179F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668531"/>
            <a:ext cx="11004162" cy="74424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🐶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邏輯判斷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3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按下向上鍵或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鍵，按鍵的多重偵測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26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551384" y="2132855"/>
            <a:ext cx="3312368" cy="6262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CFA3BEB-6DEA-4F86-A677-FBCB0FEB4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50672"/>
              </p:ext>
            </p:extLst>
          </p:nvPr>
        </p:nvGraphicFramePr>
        <p:xfrm>
          <a:off x="7778970" y="2759075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2743056471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602492383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592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645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05189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9944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5254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65057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7549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28396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3071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11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8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5E881EC-AD91-40E2-A126-35E5D7AA2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720705"/>
            <a:ext cx="7239291" cy="50007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209"/>
            <a:ext cx="9829800" cy="65600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跟著動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297C8-AB02-4243-8516-DC4C179F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698911"/>
            <a:ext cx="9144000" cy="4106768"/>
          </a:xfrm>
        </p:spPr>
        <p:txBody>
          <a:bodyPr/>
          <a:lstStyle/>
          <a:p>
            <a:r>
              <a:rPr lang="zh-TW" altLang="en-US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💖 人性</a:t>
            </a:r>
            <a:r>
              <a:rPr lang="en-US" altLang="zh-TW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互動性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偵測視訊動作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27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335360" y="3244288"/>
            <a:ext cx="3024336" cy="4007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97E4C26-C8DA-4AFB-87B4-0DFE634D9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50267"/>
              </p:ext>
            </p:extLst>
          </p:nvPr>
        </p:nvGraphicFramePr>
        <p:xfrm>
          <a:off x="7778970" y="2759075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2743056471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602492383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592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645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05189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9944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5254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65057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7549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28396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3071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11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53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FD9A238-9594-4CA7-827B-BBEF9B88A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8" y="764704"/>
            <a:ext cx="12135662" cy="566246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60D826E-7432-459A-A2ED-41F87029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"/>
            <a:ext cx="11090448" cy="681036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Scratch 3.0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+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Dr.Scratch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(Scratch </a:t>
            </a:r>
            <a:r>
              <a:rPr lang="zh-TW" altLang="en-US" dirty="0">
                <a:ea typeface="標楷體" panose="03000509000000000000" pitchFamily="65" charset="-120"/>
              </a:rPr>
              <a:t>小護士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1781D2-6BF2-49E8-9924-81B30A11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3</a:t>
            </a:fld>
            <a:endParaRPr lang="zh-TW" altLang="en-US" noProof="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64B522-9EBE-46F7-8DD1-8152D7717B9F}"/>
              </a:ext>
            </a:extLst>
          </p:cNvPr>
          <p:cNvSpPr txBox="1"/>
          <p:nvPr/>
        </p:nvSpPr>
        <p:spPr>
          <a:xfrm>
            <a:off x="8184232" y="5808860"/>
            <a:ext cx="999361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角色區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F495FDF-94B8-4624-939D-A74BC520D35B}"/>
              </a:ext>
            </a:extLst>
          </p:cNvPr>
          <p:cNvSpPr txBox="1"/>
          <p:nvPr/>
        </p:nvSpPr>
        <p:spPr>
          <a:xfrm>
            <a:off x="2624106" y="5485329"/>
            <a:ext cx="1008112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腳本區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389F83-E264-46CD-BB5E-10F445087410}"/>
              </a:ext>
            </a:extLst>
          </p:cNvPr>
          <p:cNvSpPr txBox="1"/>
          <p:nvPr/>
        </p:nvSpPr>
        <p:spPr>
          <a:xfrm>
            <a:off x="9696400" y="3471031"/>
            <a:ext cx="1008112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舞台區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08C6DA4-5F69-4F36-9BDC-3D64E09AC882}"/>
              </a:ext>
            </a:extLst>
          </p:cNvPr>
          <p:cNvSpPr txBox="1"/>
          <p:nvPr/>
        </p:nvSpPr>
        <p:spPr>
          <a:xfrm>
            <a:off x="1343472" y="5492553"/>
            <a:ext cx="1008112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積木區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0F76C0-B95B-4216-ADA7-190FE48AFA22}"/>
              </a:ext>
            </a:extLst>
          </p:cNvPr>
          <p:cNvSpPr txBox="1"/>
          <p:nvPr/>
        </p:nvSpPr>
        <p:spPr>
          <a:xfrm>
            <a:off x="11112475" y="5261369"/>
            <a:ext cx="1008112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背景區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248E321-71F5-497A-97A3-999E2DA5D850}"/>
              </a:ext>
            </a:extLst>
          </p:cNvPr>
          <p:cNvSpPr txBox="1"/>
          <p:nvPr/>
        </p:nvSpPr>
        <p:spPr>
          <a:xfrm>
            <a:off x="9176725" y="520023"/>
            <a:ext cx="280831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Dr.Scratch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互動區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4C6E05-7D87-4722-98DA-194A9992C980}"/>
              </a:ext>
            </a:extLst>
          </p:cNvPr>
          <p:cNvSpPr txBox="1"/>
          <p:nvPr/>
        </p:nvSpPr>
        <p:spPr>
          <a:xfrm>
            <a:off x="2626275" y="1207084"/>
            <a:ext cx="24482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小丑魚教材參考區</a:t>
            </a:r>
          </a:p>
        </p:txBody>
      </p:sp>
    </p:spTree>
    <p:extLst>
      <p:ext uri="{BB962C8B-B14F-4D97-AF65-F5344CB8AC3E}">
        <p14:creationId xmlns:p14="http://schemas.microsoft.com/office/powerpoint/2010/main" val="1810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D826E-7432-459A-A2ED-41F87029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"/>
            <a:ext cx="11090448" cy="681036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故事提要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6181E9-497D-4A55-A6CF-9E19B1A8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052736"/>
            <a:ext cx="9866312" cy="512422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幫助小丑魚尋找朋友，任何遊戲設計也可以以此延伸。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1781D2-6BF2-49E8-9924-81B30A11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2771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圖片 44">
            <a:extLst>
              <a:ext uri="{FF2B5EF4-FFF2-40B4-BE49-F238E27FC236}">
                <a16:creationId xmlns:a16="http://schemas.microsoft.com/office/drawing/2014/main" id="{A903F0FF-D277-4E9F-A84A-6FF79B092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" y="952744"/>
            <a:ext cx="12115558" cy="56872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0"/>
            <a:ext cx="10188624" cy="95274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一隻孤單的小丑魚有兩個造型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5</a:t>
            </a:fld>
            <a:endParaRPr lang="zh-TW" altLang="en-US" noProof="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26387B-C7A8-4E51-A02A-10EC87E7E3AC}"/>
              </a:ext>
            </a:extLst>
          </p:cNvPr>
          <p:cNvSpPr/>
          <p:nvPr/>
        </p:nvSpPr>
        <p:spPr>
          <a:xfrm>
            <a:off x="7320136" y="5726478"/>
            <a:ext cx="1290464" cy="9527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724598CE-D892-4263-BB46-D723FAC10123}"/>
              </a:ext>
            </a:extLst>
          </p:cNvPr>
          <p:cNvSpPr/>
          <p:nvPr/>
        </p:nvSpPr>
        <p:spPr>
          <a:xfrm>
            <a:off x="29306" y="1340768"/>
            <a:ext cx="1026134" cy="8640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DB29E47A-DFC1-4370-9139-512366BB82AA}"/>
              </a:ext>
            </a:extLst>
          </p:cNvPr>
          <p:cNvSpPr/>
          <p:nvPr/>
        </p:nvSpPr>
        <p:spPr>
          <a:xfrm>
            <a:off x="29308" y="2276872"/>
            <a:ext cx="1026132" cy="8640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97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E6AD60A-9CFB-437D-B119-BD3BBD03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811"/>
            <a:ext cx="12191999" cy="57243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14"/>
            <a:ext cx="9829800" cy="88083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海底世界背景與造型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6</a:t>
            </a:fld>
            <a:endParaRPr lang="zh-TW" altLang="en-US" noProof="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26387B-C7A8-4E51-A02A-10EC87E7E3AC}"/>
              </a:ext>
            </a:extLst>
          </p:cNvPr>
          <p:cNvSpPr/>
          <p:nvPr/>
        </p:nvSpPr>
        <p:spPr>
          <a:xfrm>
            <a:off x="11353800" y="5373216"/>
            <a:ext cx="838198" cy="5760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724598CE-D892-4263-BB46-D723FAC10123}"/>
              </a:ext>
            </a:extLst>
          </p:cNvPr>
          <p:cNvSpPr/>
          <p:nvPr/>
        </p:nvSpPr>
        <p:spPr>
          <a:xfrm>
            <a:off x="0" y="1484784"/>
            <a:ext cx="1127448" cy="9361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90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>
            <a:extLst>
              <a:ext uri="{FF2B5EF4-FFF2-40B4-BE49-F238E27FC236}">
                <a16:creationId xmlns:a16="http://schemas.microsoft.com/office/drawing/2014/main" id="{25E0D845-08CC-4EDC-A8AA-783FC6F95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99" y="1211496"/>
            <a:ext cx="6513487" cy="576936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84"/>
            <a:ext cx="10010328" cy="1257283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勇敢的踏出第「幾」步 </a:t>
            </a: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📋 資料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使用「移動」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點來找朋友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7</a:t>
            </a:fld>
            <a:endParaRPr lang="zh-TW" altLang="en-US" noProof="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26387B-C7A8-4E51-A02A-10EC87E7E3AC}"/>
              </a:ext>
            </a:extLst>
          </p:cNvPr>
          <p:cNvSpPr/>
          <p:nvPr/>
        </p:nvSpPr>
        <p:spPr>
          <a:xfrm>
            <a:off x="1991544" y="6052749"/>
            <a:ext cx="1008112" cy="7839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036F982C-947B-4087-8079-EC400C668D96}"/>
              </a:ext>
            </a:extLst>
          </p:cNvPr>
          <p:cNvSpPr/>
          <p:nvPr/>
        </p:nvSpPr>
        <p:spPr>
          <a:xfrm flipH="1">
            <a:off x="479375" y="1556792"/>
            <a:ext cx="1944215" cy="8640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03A85148-751B-418F-AC8B-9CBB7AE22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27900"/>
              </p:ext>
            </p:extLst>
          </p:nvPr>
        </p:nvGraphicFramePr>
        <p:xfrm>
          <a:off x="7763587" y="2861554"/>
          <a:ext cx="43819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994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4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5A05E32-EE32-46B2-A12E-929FFCBC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137154"/>
            <a:ext cx="6668656" cy="57996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7" y="63400"/>
            <a:ext cx="12111263" cy="1061344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有魚在嗎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🎠 流程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出發前「說出」 有魚嗎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「持續」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「秒」，讓其他小丑魚聽到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8</a:t>
            </a:fld>
            <a:endParaRPr lang="zh-TW" altLang="en-US" noProof="0" dirty="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CF0FD1A1-1DE5-4D07-B160-784B1DE4E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83879"/>
              </p:ext>
            </p:extLst>
          </p:nvPr>
        </p:nvGraphicFramePr>
        <p:xfrm>
          <a:off x="7763587" y="2861554"/>
          <a:ext cx="43819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994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3C0348C-A8A7-4E58-8FEB-E0DBC2847D80}"/>
              </a:ext>
            </a:extLst>
          </p:cNvPr>
          <p:cNvSpPr/>
          <p:nvPr/>
        </p:nvSpPr>
        <p:spPr>
          <a:xfrm flipH="1">
            <a:off x="479375" y="1700808"/>
            <a:ext cx="1872207" cy="432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8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EE9946E-8160-4327-9322-1E3A8DE6B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569858"/>
            <a:ext cx="7112984" cy="620224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51936"/>
            <a:ext cx="10585176" cy="856784"/>
          </a:xfrm>
        </p:spPr>
        <p:txBody>
          <a:bodyPr>
            <a:no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綠旗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💖人性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 加入「當綠旗被點擊」，方便玩家操作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9</a:t>
            </a:fld>
            <a:endParaRPr lang="zh-TW" altLang="en-US" noProof="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145EEE5-140B-421A-83E3-861C84D62262}"/>
              </a:ext>
            </a:extLst>
          </p:cNvPr>
          <p:cNvSpPr/>
          <p:nvPr/>
        </p:nvSpPr>
        <p:spPr>
          <a:xfrm>
            <a:off x="191344" y="1196753"/>
            <a:ext cx="2088232" cy="58761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006EEFBA-211A-43BF-8E20-281E4551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93960"/>
              </p:ext>
            </p:extLst>
          </p:nvPr>
        </p:nvGraphicFramePr>
        <p:xfrm>
          <a:off x="7763587" y="2861554"/>
          <a:ext cx="43819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994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32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openxmlformats.org/package/2006/metadata/core-properties"/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15249</TotalTime>
  <Words>1702</Words>
  <Application>Microsoft Office PowerPoint</Application>
  <PresentationFormat>寬螢幕</PresentationFormat>
  <Paragraphs>496</Paragraphs>
  <Slides>27</Slides>
  <Notes>24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微軟正黑體</vt:lpstr>
      <vt:lpstr>標楷體</vt:lpstr>
      <vt:lpstr>Arial</vt:lpstr>
      <vt:lpstr>Calibri</vt:lpstr>
      <vt:lpstr>Calibri Light</vt:lpstr>
      <vt:lpstr>Office Theme</vt:lpstr>
      <vt:lpstr>小丑魚找朋友</vt:lpstr>
      <vt:lpstr>運算思維</vt:lpstr>
      <vt:lpstr>Scratch 3.0 + Dr.Scratch (Scratch 小護士)</vt:lpstr>
      <vt:lpstr>故事提要</vt:lpstr>
      <vt:lpstr>一隻孤單的小丑魚有兩個造型</vt:lpstr>
      <vt:lpstr>海底世界背景與造型</vt:lpstr>
      <vt:lpstr>1.勇敢的踏出第「幾」步  📋 資料: 使用「移動」10點來找朋友</vt:lpstr>
      <vt:lpstr>2.有魚在嗎? 🎠 流程:出發前「說出」 有魚嗎? 「持續」0.5「秒」，讓其他小丑魚聽到</vt:lpstr>
      <vt:lpstr>3.綠旗 💖人性: 加入「當綠旗被點擊」，方便玩家操作</vt:lpstr>
      <vt:lpstr>4.一直游 🎠 流程: 加入「重複無限次」等相關積木,讓小丑魚一直游</vt:lpstr>
      <vt:lpstr>5.慢慢游 🐢同步: 加入「等待」 0.5秒。慢慢游，不會累，仔細找朋友</vt:lpstr>
      <vt:lpstr>6.游多久 (操作時間不夠同學請先跳過) 📋資料: 加入「變數」移動次數，來計算游動次數</vt:lpstr>
      <vt:lpstr>7.兩個綠旗         (此後皆是上傳到 Dr.Scratch 做確認) ✂️抽象與🐙平行: 使用兩個以上的「綠旗」，讓背景與小丑魚同時開始</vt:lpstr>
      <vt:lpstr>8. 游來游去 ✂️抽象: 使用「函式積木」。精簡程式</vt:lpstr>
      <vt:lpstr>9.找到同伴 ✂️抽象: 找到同伴 – 當「分身」產生，有的往上有的有下</vt:lpstr>
      <vt:lpstr>10.多莉出現 🐶 邏輯: 「如果」碰到小丑魚</vt:lpstr>
      <vt:lpstr>11.誰是主角  💖人性: 如果「按鍵按下」，方向改變</vt:lpstr>
      <vt:lpstr>12.來玩遊戲 📋 資料: 遊戲得分</vt:lpstr>
      <vt:lpstr>13.遊戲結束 🐢 同步: 停止全部，遊戲結束</vt:lpstr>
      <vt:lpstr>14.誰贏誰輸 🐶邏輯: 如果-否則 找出勝利者</vt:lpstr>
      <vt:lpstr>15.猜不到，好好玩 🐙 平行: 當角色被點擊，讓得分項目隨機出現</vt:lpstr>
      <vt:lpstr>16.出現獎賞 🐙 平行:廣播訊息</vt:lpstr>
      <vt:lpstr>17.天荒地老 🎠 流程: 重複直到</vt:lpstr>
      <vt:lpstr>18. 只在乎 - 曾經擁有 🐢 同步: 重複直到-愛心次數 &gt; 5 </vt:lpstr>
      <vt:lpstr>19.之前誰贏</vt:lpstr>
      <vt:lpstr>20. 雙重判斷</vt:lpstr>
      <vt:lpstr>21.跟著動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遊戲式學習報告</dc:title>
  <dc:creator>Ed Lai</dc:creator>
  <cp:keywords/>
  <cp:lastModifiedBy>Ed Lai</cp:lastModifiedBy>
  <cp:revision>1403</cp:revision>
  <dcterms:created xsi:type="dcterms:W3CDTF">2019-05-07T02:37:23Z</dcterms:created>
  <dcterms:modified xsi:type="dcterms:W3CDTF">2021-06-20T02:52:41Z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