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01" r:id="rId2"/>
    <p:sldId id="544" r:id="rId3"/>
    <p:sldId id="466" r:id="rId4"/>
    <p:sldId id="467" r:id="rId5"/>
    <p:sldId id="470" r:id="rId6"/>
    <p:sldId id="471" r:id="rId7"/>
    <p:sldId id="472" r:id="rId8"/>
    <p:sldId id="468" r:id="rId9"/>
    <p:sldId id="474" r:id="rId10"/>
    <p:sldId id="498" r:id="rId11"/>
    <p:sldId id="475" r:id="rId12"/>
    <p:sldId id="476" r:id="rId13"/>
    <p:sldId id="477" r:id="rId14"/>
    <p:sldId id="478" r:id="rId15"/>
    <p:sldId id="480" r:id="rId16"/>
    <p:sldId id="479" r:id="rId17"/>
    <p:sldId id="481" r:id="rId18"/>
    <p:sldId id="482" r:id="rId19"/>
    <p:sldId id="483" r:id="rId20"/>
    <p:sldId id="484" r:id="rId21"/>
    <p:sldId id="494" r:id="rId22"/>
    <p:sldId id="486" r:id="rId23"/>
    <p:sldId id="487" r:id="rId24"/>
    <p:sldId id="488" r:id="rId25"/>
    <p:sldId id="489" r:id="rId26"/>
    <p:sldId id="496" r:id="rId27"/>
    <p:sldId id="545" r:id="rId28"/>
    <p:sldId id="497" r:id="rId29"/>
    <p:sldId id="492" r:id="rId30"/>
    <p:sldId id="495" r:id="rId31"/>
    <p:sldId id="490" r:id="rId32"/>
    <p:sldId id="491" r:id="rId3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lin guerra" userId="d52177a9150211f7" providerId="LiveId" clId="{314D6660-7641-40B8-9F4A-2C6EA6C9E244}"/>
    <pc:docChg chg="custSel modSld">
      <pc:chgData name="edlin guerra" userId="d52177a9150211f7" providerId="LiveId" clId="{314D6660-7641-40B8-9F4A-2C6EA6C9E244}" dt="2024-06-19T03:55:10.964" v="1" actId="478"/>
      <pc:docMkLst>
        <pc:docMk/>
      </pc:docMkLst>
      <pc:sldChg chg="addSp delSp modSp mod">
        <pc:chgData name="edlin guerra" userId="d52177a9150211f7" providerId="LiveId" clId="{314D6660-7641-40B8-9F4A-2C6EA6C9E244}" dt="2024-06-19T03:55:10.964" v="1" actId="478"/>
        <pc:sldMkLst>
          <pc:docMk/>
          <pc:sldMk cId="4155481783" sldId="501"/>
        </pc:sldMkLst>
        <pc:spChg chg="del">
          <ac:chgData name="edlin guerra" userId="d52177a9150211f7" providerId="LiveId" clId="{314D6660-7641-40B8-9F4A-2C6EA6C9E244}" dt="2024-06-19T03:55:09.200" v="0" actId="478"/>
          <ac:spMkLst>
            <pc:docMk/>
            <pc:sldMk cId="4155481783" sldId="501"/>
            <ac:spMk id="2" creationId="{212D0740-40EF-42B7-A961-017F095C214D}"/>
          </ac:spMkLst>
        </pc:spChg>
        <pc:spChg chg="add del mod">
          <ac:chgData name="edlin guerra" userId="d52177a9150211f7" providerId="LiveId" clId="{314D6660-7641-40B8-9F4A-2C6EA6C9E244}" dt="2024-06-19T03:55:10.964" v="1" actId="478"/>
          <ac:spMkLst>
            <pc:docMk/>
            <pc:sldMk cId="4155481783" sldId="501"/>
            <ac:spMk id="6" creationId="{14ACC5A4-670C-BFE5-5D44-F02C45B6E496}"/>
          </ac:spMkLst>
        </pc:spChg>
      </pc:sldChg>
    </pc:docChg>
  </pc:docChgLst>
  <pc:docChgLst>
    <pc:chgData name="edlin guerra" userId="d52177a9150211f7" providerId="LiveId" clId="{07E8D906-0453-43CA-8332-F8D7EF054AA9}"/>
    <pc:docChg chg="custSel addSld delSld modSld modMainMaster">
      <pc:chgData name="edlin guerra" userId="d52177a9150211f7" providerId="LiveId" clId="{07E8D906-0453-43CA-8332-F8D7EF054AA9}" dt="2023-02-20T14:06:12.524" v="198" actId="47"/>
      <pc:docMkLst>
        <pc:docMk/>
      </pc:docMkLst>
      <pc:sldChg chg="new del">
        <pc:chgData name="edlin guerra" userId="d52177a9150211f7" providerId="LiveId" clId="{07E8D906-0453-43CA-8332-F8D7EF054AA9}" dt="2023-02-20T04:26:56.412" v="3" actId="47"/>
        <pc:sldMkLst>
          <pc:docMk/>
          <pc:sldMk cId="2433801720" sldId="256"/>
        </pc:sldMkLst>
      </pc:sldChg>
      <pc:sldChg chg="add del">
        <pc:chgData name="edlin guerra" userId="d52177a9150211f7" providerId="LiveId" clId="{07E8D906-0453-43CA-8332-F8D7EF054AA9}" dt="2023-02-20T04:44:05.900" v="6" actId="47"/>
        <pc:sldMkLst>
          <pc:docMk/>
          <pc:sldMk cId="0" sldId="294"/>
        </pc:sldMkLst>
      </pc:sldChg>
      <pc:sldChg chg="add">
        <pc:chgData name="edlin guerra" userId="d52177a9150211f7" providerId="LiveId" clId="{07E8D906-0453-43CA-8332-F8D7EF054AA9}" dt="2023-02-20T04:26:51.682" v="2"/>
        <pc:sldMkLst>
          <pc:docMk/>
          <pc:sldMk cId="0" sldId="466"/>
        </pc:sldMkLst>
      </pc:sldChg>
      <pc:sldChg chg="modSp add mod">
        <pc:chgData name="edlin guerra" userId="d52177a9150211f7" providerId="LiveId" clId="{07E8D906-0453-43CA-8332-F8D7EF054AA9}" dt="2023-02-20T13:49:21.554" v="195" actId="6549"/>
        <pc:sldMkLst>
          <pc:docMk/>
          <pc:sldMk cId="0" sldId="467"/>
        </pc:sldMkLst>
        <pc:spChg chg="mod">
          <ac:chgData name="edlin guerra" userId="d52177a9150211f7" providerId="LiveId" clId="{07E8D906-0453-43CA-8332-F8D7EF054AA9}" dt="2023-02-20T13:49:21.554" v="195" actId="6549"/>
          <ac:spMkLst>
            <pc:docMk/>
            <pc:sldMk cId="0" sldId="467"/>
            <ac:spMk id="3" creationId="{00000000-0000-0000-0000-000000000000}"/>
          </ac:spMkLst>
        </pc:spChg>
      </pc:sldChg>
      <pc:sldChg chg="add">
        <pc:chgData name="edlin guerra" userId="d52177a9150211f7" providerId="LiveId" clId="{07E8D906-0453-43CA-8332-F8D7EF054AA9}" dt="2023-02-20T04:26:51.682" v="2"/>
        <pc:sldMkLst>
          <pc:docMk/>
          <pc:sldMk cId="0" sldId="468"/>
        </pc:sldMkLst>
      </pc:sldChg>
      <pc:sldChg chg="add del">
        <pc:chgData name="edlin guerra" userId="d52177a9150211f7" providerId="LiveId" clId="{07E8D906-0453-43CA-8332-F8D7EF054AA9}" dt="2023-02-20T04:44:06.709" v="7" actId="47"/>
        <pc:sldMkLst>
          <pc:docMk/>
          <pc:sldMk cId="0" sldId="469"/>
        </pc:sldMkLst>
      </pc:sldChg>
      <pc:sldChg chg="add">
        <pc:chgData name="edlin guerra" userId="d52177a9150211f7" providerId="LiveId" clId="{07E8D906-0453-43CA-8332-F8D7EF054AA9}" dt="2023-02-20T04:26:51.682" v="2"/>
        <pc:sldMkLst>
          <pc:docMk/>
          <pc:sldMk cId="0" sldId="470"/>
        </pc:sldMkLst>
      </pc:sldChg>
      <pc:sldChg chg="add">
        <pc:chgData name="edlin guerra" userId="d52177a9150211f7" providerId="LiveId" clId="{07E8D906-0453-43CA-8332-F8D7EF054AA9}" dt="2023-02-20T04:26:51.682" v="2"/>
        <pc:sldMkLst>
          <pc:docMk/>
          <pc:sldMk cId="0" sldId="471"/>
        </pc:sldMkLst>
      </pc:sldChg>
      <pc:sldChg chg="add">
        <pc:chgData name="edlin guerra" userId="d52177a9150211f7" providerId="LiveId" clId="{07E8D906-0453-43CA-8332-F8D7EF054AA9}" dt="2023-02-20T04:26:51.682" v="2"/>
        <pc:sldMkLst>
          <pc:docMk/>
          <pc:sldMk cId="0" sldId="472"/>
        </pc:sldMkLst>
      </pc:sldChg>
      <pc:sldChg chg="add del">
        <pc:chgData name="edlin guerra" userId="d52177a9150211f7" providerId="LiveId" clId="{07E8D906-0453-43CA-8332-F8D7EF054AA9}" dt="2023-02-20T13:59:18.419" v="196" actId="47"/>
        <pc:sldMkLst>
          <pc:docMk/>
          <pc:sldMk cId="0" sldId="473"/>
        </pc:sldMkLst>
      </pc:sldChg>
      <pc:sldChg chg="add">
        <pc:chgData name="edlin guerra" userId="d52177a9150211f7" providerId="LiveId" clId="{07E8D906-0453-43CA-8332-F8D7EF054AA9}" dt="2023-02-20T04:26:51.682" v="2"/>
        <pc:sldMkLst>
          <pc:docMk/>
          <pc:sldMk cId="0" sldId="474"/>
        </pc:sldMkLst>
      </pc:sldChg>
      <pc:sldChg chg="modSp add mod">
        <pc:chgData name="edlin guerra" userId="d52177a9150211f7" providerId="LiveId" clId="{07E8D906-0453-43CA-8332-F8D7EF054AA9}" dt="2023-02-20T04:55:28.469" v="170" actId="20577"/>
        <pc:sldMkLst>
          <pc:docMk/>
          <pc:sldMk cId="0" sldId="475"/>
        </pc:sldMkLst>
        <pc:spChg chg="mod">
          <ac:chgData name="edlin guerra" userId="d52177a9150211f7" providerId="LiveId" clId="{07E8D906-0453-43CA-8332-F8D7EF054AA9}" dt="2023-02-20T04:55:28.469" v="170" actId="20577"/>
          <ac:spMkLst>
            <pc:docMk/>
            <pc:sldMk cId="0" sldId="475"/>
            <ac:spMk id="25" creationId="{00000000-0000-0000-0000-000000000000}"/>
          </ac:spMkLst>
        </pc:spChg>
        <pc:grpChg chg="mod">
          <ac:chgData name="edlin guerra" userId="d52177a9150211f7" providerId="LiveId" clId="{07E8D906-0453-43CA-8332-F8D7EF054AA9}" dt="2023-02-20T04:55:23.478" v="168" actId="14100"/>
          <ac:grpSpMkLst>
            <pc:docMk/>
            <pc:sldMk cId="0" sldId="475"/>
            <ac:grpSpMk id="43" creationId="{00000000-0000-0000-0000-000000000000}"/>
          </ac:grpSpMkLst>
        </pc:grpChg>
        <pc:graphicFrameChg chg="mod">
          <ac:chgData name="edlin guerra" userId="d52177a9150211f7" providerId="LiveId" clId="{07E8D906-0453-43CA-8332-F8D7EF054AA9}" dt="2023-02-20T04:55:23.478" v="168" actId="14100"/>
          <ac:graphicFrameMkLst>
            <pc:docMk/>
            <pc:sldMk cId="0" sldId="475"/>
            <ac:graphicFrameMk id="231428" creationId="{00000000-0000-0000-0000-000000000000}"/>
          </ac:graphicFrameMkLst>
        </pc:graphicFrameChg>
        <pc:cxnChg chg="mod">
          <ac:chgData name="edlin guerra" userId="d52177a9150211f7" providerId="LiveId" clId="{07E8D906-0453-43CA-8332-F8D7EF054AA9}" dt="2023-02-20T04:55:23.478" v="168" actId="14100"/>
          <ac:cxnSpMkLst>
            <pc:docMk/>
            <pc:sldMk cId="0" sldId="475"/>
            <ac:cxnSpMk id="38" creationId="{00000000-0000-0000-0000-000000000000}"/>
          </ac:cxnSpMkLst>
        </pc:cxnChg>
        <pc:cxnChg chg="mod">
          <ac:chgData name="edlin guerra" userId="d52177a9150211f7" providerId="LiveId" clId="{07E8D906-0453-43CA-8332-F8D7EF054AA9}" dt="2023-02-20T04:55:23.478" v="168" actId="14100"/>
          <ac:cxnSpMkLst>
            <pc:docMk/>
            <pc:sldMk cId="0" sldId="475"/>
            <ac:cxnSpMk id="41" creationId="{00000000-0000-0000-0000-000000000000}"/>
          </ac:cxnSpMkLst>
        </pc:cxnChg>
        <pc:cxnChg chg="mod">
          <ac:chgData name="edlin guerra" userId="d52177a9150211f7" providerId="LiveId" clId="{07E8D906-0453-43CA-8332-F8D7EF054AA9}" dt="2023-02-20T04:55:23.478" v="168" actId="14100"/>
          <ac:cxnSpMkLst>
            <pc:docMk/>
            <pc:sldMk cId="0" sldId="475"/>
            <ac:cxnSpMk id="42" creationId="{00000000-0000-0000-0000-000000000000}"/>
          </ac:cxnSpMkLst>
        </pc:cxnChg>
      </pc:sldChg>
      <pc:sldChg chg="add">
        <pc:chgData name="edlin guerra" userId="d52177a9150211f7" providerId="LiveId" clId="{07E8D906-0453-43CA-8332-F8D7EF054AA9}" dt="2023-02-20T04:26:51.682" v="2"/>
        <pc:sldMkLst>
          <pc:docMk/>
          <pc:sldMk cId="0" sldId="476"/>
        </pc:sldMkLst>
      </pc:sldChg>
      <pc:sldChg chg="add">
        <pc:chgData name="edlin guerra" userId="d52177a9150211f7" providerId="LiveId" clId="{07E8D906-0453-43CA-8332-F8D7EF054AA9}" dt="2023-02-20T04:26:51.682" v="2"/>
        <pc:sldMkLst>
          <pc:docMk/>
          <pc:sldMk cId="0" sldId="477"/>
        </pc:sldMkLst>
      </pc:sldChg>
      <pc:sldChg chg="add">
        <pc:chgData name="edlin guerra" userId="d52177a9150211f7" providerId="LiveId" clId="{07E8D906-0453-43CA-8332-F8D7EF054AA9}" dt="2023-02-20T04:26:51.682" v="2"/>
        <pc:sldMkLst>
          <pc:docMk/>
          <pc:sldMk cId="0" sldId="478"/>
        </pc:sldMkLst>
      </pc:sldChg>
      <pc:sldChg chg="add">
        <pc:chgData name="edlin guerra" userId="d52177a9150211f7" providerId="LiveId" clId="{07E8D906-0453-43CA-8332-F8D7EF054AA9}" dt="2023-02-20T04:26:51.682" v="2"/>
        <pc:sldMkLst>
          <pc:docMk/>
          <pc:sldMk cId="0" sldId="479"/>
        </pc:sldMkLst>
      </pc:sldChg>
      <pc:sldChg chg="modSp add mod">
        <pc:chgData name="edlin guerra" userId="d52177a9150211f7" providerId="LiveId" clId="{07E8D906-0453-43CA-8332-F8D7EF054AA9}" dt="2023-02-20T04:58:22.941" v="192" actId="14100"/>
        <pc:sldMkLst>
          <pc:docMk/>
          <pc:sldMk cId="0" sldId="480"/>
        </pc:sldMkLst>
        <pc:spChg chg="mod">
          <ac:chgData name="edlin guerra" userId="d52177a9150211f7" providerId="LiveId" clId="{07E8D906-0453-43CA-8332-F8D7EF054AA9}" dt="2023-02-20T04:58:22.941" v="192" actId="14100"/>
          <ac:spMkLst>
            <pc:docMk/>
            <pc:sldMk cId="0" sldId="480"/>
            <ac:spMk id="5" creationId="{00000000-0000-0000-0000-000000000000}"/>
          </ac:spMkLst>
        </pc:spChg>
        <pc:grpChg chg="mod">
          <ac:chgData name="edlin guerra" userId="d52177a9150211f7" providerId="LiveId" clId="{07E8D906-0453-43CA-8332-F8D7EF054AA9}" dt="2023-02-20T04:58:22.941" v="192" actId="14100"/>
          <ac:grpSpMkLst>
            <pc:docMk/>
            <pc:sldMk cId="0" sldId="480"/>
            <ac:grpSpMk id="4" creationId="{00000000-0000-0000-0000-000000000000}"/>
          </ac:grpSpMkLst>
        </pc:grpChg>
        <pc:graphicFrameChg chg="mod">
          <ac:chgData name="edlin guerra" userId="d52177a9150211f7" providerId="LiveId" clId="{07E8D906-0453-43CA-8332-F8D7EF054AA9}" dt="2023-02-20T04:58:22.941" v="192" actId="14100"/>
          <ac:graphicFrameMkLst>
            <pc:docMk/>
            <pc:sldMk cId="0" sldId="480"/>
            <ac:graphicFrameMk id="6" creationId="{00000000-0000-0000-0000-000000000000}"/>
          </ac:graphicFrameMkLst>
        </pc:graphicFrameChg>
        <pc:cxnChg chg="mod">
          <ac:chgData name="edlin guerra" userId="d52177a9150211f7" providerId="LiveId" clId="{07E8D906-0453-43CA-8332-F8D7EF054AA9}" dt="2023-02-20T04:58:22.941" v="192" actId="14100"/>
          <ac:cxnSpMkLst>
            <pc:docMk/>
            <pc:sldMk cId="0" sldId="480"/>
            <ac:cxnSpMk id="7" creationId="{00000000-0000-0000-0000-000000000000}"/>
          </ac:cxnSpMkLst>
        </pc:cxnChg>
        <pc:cxnChg chg="mod">
          <ac:chgData name="edlin guerra" userId="d52177a9150211f7" providerId="LiveId" clId="{07E8D906-0453-43CA-8332-F8D7EF054AA9}" dt="2023-02-20T04:58:22.941" v="192" actId="14100"/>
          <ac:cxnSpMkLst>
            <pc:docMk/>
            <pc:sldMk cId="0" sldId="480"/>
            <ac:cxnSpMk id="8" creationId="{00000000-0000-0000-0000-000000000000}"/>
          </ac:cxnSpMkLst>
        </pc:cxnChg>
        <pc:cxnChg chg="mod">
          <ac:chgData name="edlin guerra" userId="d52177a9150211f7" providerId="LiveId" clId="{07E8D906-0453-43CA-8332-F8D7EF054AA9}" dt="2023-02-20T04:58:22.941" v="192" actId="14100"/>
          <ac:cxnSpMkLst>
            <pc:docMk/>
            <pc:sldMk cId="0" sldId="480"/>
            <ac:cxnSpMk id="9" creationId="{00000000-0000-0000-0000-000000000000}"/>
          </ac:cxnSpMkLst>
        </pc:cxnChg>
        <pc:cxnChg chg="mod">
          <ac:chgData name="edlin guerra" userId="d52177a9150211f7" providerId="LiveId" clId="{07E8D906-0453-43CA-8332-F8D7EF054AA9}" dt="2023-02-20T04:58:12.528" v="190" actId="1036"/>
          <ac:cxnSpMkLst>
            <pc:docMk/>
            <pc:sldMk cId="0" sldId="480"/>
            <ac:cxnSpMk id="17" creationId="{00000000-0000-0000-0000-000000000000}"/>
          </ac:cxnSpMkLst>
        </pc:cxnChg>
      </pc:sldChg>
      <pc:sldChg chg="add">
        <pc:chgData name="edlin guerra" userId="d52177a9150211f7" providerId="LiveId" clId="{07E8D906-0453-43CA-8332-F8D7EF054AA9}" dt="2023-02-20T04:26:51.682" v="2"/>
        <pc:sldMkLst>
          <pc:docMk/>
          <pc:sldMk cId="0" sldId="481"/>
        </pc:sldMkLst>
      </pc:sldChg>
      <pc:sldChg chg="modSp add mod">
        <pc:chgData name="edlin guerra" userId="d52177a9150211f7" providerId="LiveId" clId="{07E8D906-0453-43CA-8332-F8D7EF054AA9}" dt="2023-02-20T05:00:04.605" v="193" actId="313"/>
        <pc:sldMkLst>
          <pc:docMk/>
          <pc:sldMk cId="0" sldId="482"/>
        </pc:sldMkLst>
        <pc:spChg chg="mod">
          <ac:chgData name="edlin guerra" userId="d52177a9150211f7" providerId="LiveId" clId="{07E8D906-0453-43CA-8332-F8D7EF054AA9}" dt="2023-02-20T05:00:04.605" v="193" actId="313"/>
          <ac:spMkLst>
            <pc:docMk/>
            <pc:sldMk cId="0" sldId="482"/>
            <ac:spMk id="5" creationId="{00000000-0000-0000-0000-000000000000}"/>
          </ac:spMkLst>
        </pc:spChg>
      </pc:sldChg>
      <pc:sldChg chg="add">
        <pc:chgData name="edlin guerra" userId="d52177a9150211f7" providerId="LiveId" clId="{07E8D906-0453-43CA-8332-F8D7EF054AA9}" dt="2023-02-20T04:26:51.682" v="2"/>
        <pc:sldMkLst>
          <pc:docMk/>
          <pc:sldMk cId="0" sldId="483"/>
        </pc:sldMkLst>
      </pc:sldChg>
      <pc:sldChg chg="add">
        <pc:chgData name="edlin guerra" userId="d52177a9150211f7" providerId="LiveId" clId="{07E8D906-0453-43CA-8332-F8D7EF054AA9}" dt="2023-02-20T04:26:51.682" v="2"/>
        <pc:sldMkLst>
          <pc:docMk/>
          <pc:sldMk cId="0" sldId="484"/>
        </pc:sldMkLst>
      </pc:sldChg>
      <pc:sldChg chg="add">
        <pc:chgData name="edlin guerra" userId="d52177a9150211f7" providerId="LiveId" clId="{07E8D906-0453-43CA-8332-F8D7EF054AA9}" dt="2023-02-20T04:26:51.682" v="2"/>
        <pc:sldMkLst>
          <pc:docMk/>
          <pc:sldMk cId="0" sldId="486"/>
        </pc:sldMkLst>
      </pc:sldChg>
      <pc:sldChg chg="add">
        <pc:chgData name="edlin guerra" userId="d52177a9150211f7" providerId="LiveId" clId="{07E8D906-0453-43CA-8332-F8D7EF054AA9}" dt="2023-02-20T04:26:51.682" v="2"/>
        <pc:sldMkLst>
          <pc:docMk/>
          <pc:sldMk cId="0" sldId="487"/>
        </pc:sldMkLst>
      </pc:sldChg>
      <pc:sldChg chg="add">
        <pc:chgData name="edlin guerra" userId="d52177a9150211f7" providerId="LiveId" clId="{07E8D906-0453-43CA-8332-F8D7EF054AA9}" dt="2023-02-20T04:26:51.682" v="2"/>
        <pc:sldMkLst>
          <pc:docMk/>
          <pc:sldMk cId="0" sldId="488"/>
        </pc:sldMkLst>
      </pc:sldChg>
      <pc:sldChg chg="add">
        <pc:chgData name="edlin guerra" userId="d52177a9150211f7" providerId="LiveId" clId="{07E8D906-0453-43CA-8332-F8D7EF054AA9}" dt="2023-02-20T04:26:51.682" v="2"/>
        <pc:sldMkLst>
          <pc:docMk/>
          <pc:sldMk cId="0" sldId="489"/>
        </pc:sldMkLst>
      </pc:sldChg>
      <pc:sldChg chg="add">
        <pc:chgData name="edlin guerra" userId="d52177a9150211f7" providerId="LiveId" clId="{07E8D906-0453-43CA-8332-F8D7EF054AA9}" dt="2023-02-20T04:26:51.682" v="2"/>
        <pc:sldMkLst>
          <pc:docMk/>
          <pc:sldMk cId="0" sldId="490"/>
        </pc:sldMkLst>
      </pc:sldChg>
      <pc:sldChg chg="add">
        <pc:chgData name="edlin guerra" userId="d52177a9150211f7" providerId="LiveId" clId="{07E8D906-0453-43CA-8332-F8D7EF054AA9}" dt="2023-02-20T04:26:51.682" v="2"/>
        <pc:sldMkLst>
          <pc:docMk/>
          <pc:sldMk cId="0" sldId="491"/>
        </pc:sldMkLst>
      </pc:sldChg>
      <pc:sldChg chg="add">
        <pc:chgData name="edlin guerra" userId="d52177a9150211f7" providerId="LiveId" clId="{07E8D906-0453-43CA-8332-F8D7EF054AA9}" dt="2023-02-20T04:26:51.682" v="2"/>
        <pc:sldMkLst>
          <pc:docMk/>
          <pc:sldMk cId="0" sldId="492"/>
        </pc:sldMkLst>
      </pc:sldChg>
      <pc:sldChg chg="add">
        <pc:chgData name="edlin guerra" userId="d52177a9150211f7" providerId="LiveId" clId="{07E8D906-0453-43CA-8332-F8D7EF054AA9}" dt="2023-02-20T04:26:51.682" v="2"/>
        <pc:sldMkLst>
          <pc:docMk/>
          <pc:sldMk cId="0" sldId="494"/>
        </pc:sldMkLst>
      </pc:sldChg>
      <pc:sldChg chg="add">
        <pc:chgData name="edlin guerra" userId="d52177a9150211f7" providerId="LiveId" clId="{07E8D906-0453-43CA-8332-F8D7EF054AA9}" dt="2023-02-20T04:26:51.682" v="2"/>
        <pc:sldMkLst>
          <pc:docMk/>
          <pc:sldMk cId="0" sldId="495"/>
        </pc:sldMkLst>
      </pc:sldChg>
      <pc:sldChg chg="add">
        <pc:chgData name="edlin guerra" userId="d52177a9150211f7" providerId="LiveId" clId="{07E8D906-0453-43CA-8332-F8D7EF054AA9}" dt="2023-02-20T04:26:51.682" v="2"/>
        <pc:sldMkLst>
          <pc:docMk/>
          <pc:sldMk cId="0" sldId="496"/>
        </pc:sldMkLst>
      </pc:sldChg>
      <pc:sldChg chg="add">
        <pc:chgData name="edlin guerra" userId="d52177a9150211f7" providerId="LiveId" clId="{07E8D906-0453-43CA-8332-F8D7EF054AA9}" dt="2023-02-20T04:26:51.682" v="2"/>
        <pc:sldMkLst>
          <pc:docMk/>
          <pc:sldMk cId="0" sldId="497"/>
        </pc:sldMkLst>
      </pc:sldChg>
      <pc:sldChg chg="add">
        <pc:chgData name="edlin guerra" userId="d52177a9150211f7" providerId="LiveId" clId="{07E8D906-0453-43CA-8332-F8D7EF054AA9}" dt="2023-02-20T04:26:51.682" v="2"/>
        <pc:sldMkLst>
          <pc:docMk/>
          <pc:sldMk cId="1609247495" sldId="498"/>
        </pc:sldMkLst>
      </pc:sldChg>
      <pc:sldChg chg="add del">
        <pc:chgData name="edlin guerra" userId="d52177a9150211f7" providerId="LiveId" clId="{07E8D906-0453-43CA-8332-F8D7EF054AA9}" dt="2023-02-20T14:06:12.524" v="198" actId="47"/>
        <pc:sldMkLst>
          <pc:docMk/>
          <pc:sldMk cId="3697642501" sldId="499"/>
        </pc:sldMkLst>
      </pc:sldChg>
      <pc:sldChg chg="delSp new del mod">
        <pc:chgData name="edlin guerra" userId="d52177a9150211f7" providerId="LiveId" clId="{07E8D906-0453-43CA-8332-F8D7EF054AA9}" dt="2023-02-20T04:46:32.044" v="10" actId="47"/>
        <pc:sldMkLst>
          <pc:docMk/>
          <pc:sldMk cId="3273204653" sldId="500"/>
        </pc:sldMkLst>
        <pc:spChg chg="del">
          <ac:chgData name="edlin guerra" userId="d52177a9150211f7" providerId="LiveId" clId="{07E8D906-0453-43CA-8332-F8D7EF054AA9}" dt="2023-02-20T04:27:16.108" v="5" actId="478"/>
          <ac:spMkLst>
            <pc:docMk/>
            <pc:sldMk cId="3273204653" sldId="500"/>
            <ac:spMk id="2" creationId="{79D189A9-3C56-4244-68AF-57F654524F58}"/>
          </ac:spMkLst>
        </pc:spChg>
        <pc:spChg chg="del">
          <ac:chgData name="edlin guerra" userId="d52177a9150211f7" providerId="LiveId" clId="{07E8D906-0453-43CA-8332-F8D7EF054AA9}" dt="2023-02-20T04:27:16.108" v="5" actId="478"/>
          <ac:spMkLst>
            <pc:docMk/>
            <pc:sldMk cId="3273204653" sldId="500"/>
            <ac:spMk id="3" creationId="{2364E9DF-0E6B-1FB2-0FD2-E3938FEF4F06}"/>
          </ac:spMkLst>
        </pc:spChg>
        <pc:picChg chg="del">
          <ac:chgData name="edlin guerra" userId="d52177a9150211f7" providerId="LiveId" clId="{07E8D906-0453-43CA-8332-F8D7EF054AA9}" dt="2023-02-20T04:46:27.554" v="8"/>
          <ac:picMkLst>
            <pc:docMk/>
            <pc:sldMk cId="3273204653" sldId="500"/>
            <ac:picMk id="2" creationId="{4BC1895C-901E-2AF0-FC48-9A75C75BA78B}"/>
          </ac:picMkLst>
        </pc:picChg>
      </pc:sldChg>
      <pc:sldChg chg="modSp add mod">
        <pc:chgData name="edlin guerra" userId="d52177a9150211f7" providerId="LiveId" clId="{07E8D906-0453-43CA-8332-F8D7EF054AA9}" dt="2023-02-20T04:48:20.014" v="150" actId="20577"/>
        <pc:sldMkLst>
          <pc:docMk/>
          <pc:sldMk cId="4155481783" sldId="501"/>
        </pc:sldMkLst>
        <pc:spChg chg="mod">
          <ac:chgData name="edlin guerra" userId="d52177a9150211f7" providerId="LiveId" clId="{07E8D906-0453-43CA-8332-F8D7EF054AA9}" dt="2023-02-20T04:48:20.014" v="150" actId="20577"/>
          <ac:spMkLst>
            <pc:docMk/>
            <pc:sldMk cId="4155481783" sldId="501"/>
            <ac:spMk id="4" creationId="{07778046-BAEC-2F73-36C5-4CC4C67366A6}"/>
          </ac:spMkLst>
        </pc:spChg>
      </pc:sldChg>
      <pc:sldChg chg="modSp add mod">
        <pc:chgData name="edlin guerra" userId="d52177a9150211f7" providerId="LiveId" clId="{07E8D906-0453-43CA-8332-F8D7EF054AA9}" dt="2023-02-20T04:47:56.996" v="110" actId="1076"/>
        <pc:sldMkLst>
          <pc:docMk/>
          <pc:sldMk cId="2868789669" sldId="544"/>
        </pc:sldMkLst>
        <pc:spChg chg="mod">
          <ac:chgData name="edlin guerra" userId="d52177a9150211f7" providerId="LiveId" clId="{07E8D906-0453-43CA-8332-F8D7EF054AA9}" dt="2023-02-20T04:47:56.996" v="110" actId="1076"/>
          <ac:spMkLst>
            <pc:docMk/>
            <pc:sldMk cId="2868789669" sldId="544"/>
            <ac:spMk id="4" creationId="{D8810C00-39B5-1098-7644-B2544C29850D}"/>
          </ac:spMkLst>
        </pc:spChg>
      </pc:sldChg>
      <pc:sldChg chg="new">
        <pc:chgData name="edlin guerra" userId="d52177a9150211f7" providerId="LiveId" clId="{07E8D906-0453-43CA-8332-F8D7EF054AA9}" dt="2023-02-20T14:05:58.413" v="197" actId="680"/>
        <pc:sldMkLst>
          <pc:docMk/>
          <pc:sldMk cId="4062285839" sldId="545"/>
        </pc:sldMkLst>
      </pc:sldChg>
      <pc:sldMasterChg chg="modSp modSldLayout">
        <pc:chgData name="edlin guerra" userId="d52177a9150211f7" providerId="LiveId" clId="{07E8D906-0453-43CA-8332-F8D7EF054AA9}" dt="2023-02-20T04:26:45.586" v="0"/>
        <pc:sldMasterMkLst>
          <pc:docMk/>
          <pc:sldMasterMk cId="1549578368" sldId="2147483648"/>
        </pc:sldMasterMkLst>
        <pc:spChg chg="mod">
          <ac:chgData name="edlin guerra" userId="d52177a9150211f7" providerId="LiveId" clId="{07E8D906-0453-43CA-8332-F8D7EF054AA9}" dt="2023-02-20T04:26:45.586" v="0"/>
          <ac:spMkLst>
            <pc:docMk/>
            <pc:sldMasterMk cId="1549578368" sldId="2147483648"/>
            <ac:spMk id="2" creationId="{400E4FB1-6756-6F9F-952A-1297E9EFF1AF}"/>
          </ac:spMkLst>
        </pc:spChg>
        <pc:spChg chg="mod">
          <ac:chgData name="edlin guerra" userId="d52177a9150211f7" providerId="LiveId" clId="{07E8D906-0453-43CA-8332-F8D7EF054AA9}" dt="2023-02-20T04:26:45.586" v="0"/>
          <ac:spMkLst>
            <pc:docMk/>
            <pc:sldMasterMk cId="1549578368" sldId="2147483648"/>
            <ac:spMk id="3" creationId="{3D16AFBD-B784-8606-FE05-D40C9683FA39}"/>
          </ac:spMkLst>
        </pc:spChg>
        <pc:spChg chg="mod">
          <ac:chgData name="edlin guerra" userId="d52177a9150211f7" providerId="LiveId" clId="{07E8D906-0453-43CA-8332-F8D7EF054AA9}" dt="2023-02-20T04:26:45.586" v="0"/>
          <ac:spMkLst>
            <pc:docMk/>
            <pc:sldMasterMk cId="1549578368" sldId="2147483648"/>
            <ac:spMk id="4" creationId="{A669FAAB-14A9-74BA-5420-3920411287B8}"/>
          </ac:spMkLst>
        </pc:spChg>
        <pc:spChg chg="mod">
          <ac:chgData name="edlin guerra" userId="d52177a9150211f7" providerId="LiveId" clId="{07E8D906-0453-43CA-8332-F8D7EF054AA9}" dt="2023-02-20T04:26:45.586" v="0"/>
          <ac:spMkLst>
            <pc:docMk/>
            <pc:sldMasterMk cId="1549578368" sldId="2147483648"/>
            <ac:spMk id="5" creationId="{4A9988A5-A81D-3B32-3794-987667E60829}"/>
          </ac:spMkLst>
        </pc:spChg>
        <pc:spChg chg="mod">
          <ac:chgData name="edlin guerra" userId="d52177a9150211f7" providerId="LiveId" clId="{07E8D906-0453-43CA-8332-F8D7EF054AA9}" dt="2023-02-20T04:26:45.586" v="0"/>
          <ac:spMkLst>
            <pc:docMk/>
            <pc:sldMasterMk cId="1549578368" sldId="2147483648"/>
            <ac:spMk id="6" creationId="{B423E6AD-540C-7E99-B6BD-C749FE43029F}"/>
          </ac:spMkLst>
        </pc:spChg>
        <pc:sldLayoutChg chg="modSp">
          <pc:chgData name="edlin guerra" userId="d52177a9150211f7" providerId="LiveId" clId="{07E8D906-0453-43CA-8332-F8D7EF054AA9}" dt="2023-02-20T04:26:45.586" v="0"/>
          <pc:sldLayoutMkLst>
            <pc:docMk/>
            <pc:sldMasterMk cId="1549578368" sldId="2147483648"/>
            <pc:sldLayoutMk cId="1066754297" sldId="2147483649"/>
          </pc:sldLayoutMkLst>
          <pc:spChg chg="mod">
            <ac:chgData name="edlin guerra" userId="d52177a9150211f7" providerId="LiveId" clId="{07E8D906-0453-43CA-8332-F8D7EF054AA9}" dt="2023-02-20T04:26:45.586" v="0"/>
            <ac:spMkLst>
              <pc:docMk/>
              <pc:sldMasterMk cId="1549578368" sldId="2147483648"/>
              <pc:sldLayoutMk cId="1066754297" sldId="2147483649"/>
              <ac:spMk id="2" creationId="{F6862E20-0D9A-AC67-28FE-1CF1FD5A3555}"/>
            </ac:spMkLst>
          </pc:spChg>
          <pc:spChg chg="mod">
            <ac:chgData name="edlin guerra" userId="d52177a9150211f7" providerId="LiveId" clId="{07E8D906-0453-43CA-8332-F8D7EF054AA9}" dt="2023-02-20T04:26:45.586" v="0"/>
            <ac:spMkLst>
              <pc:docMk/>
              <pc:sldMasterMk cId="1549578368" sldId="2147483648"/>
              <pc:sldLayoutMk cId="1066754297" sldId="2147483649"/>
              <ac:spMk id="3" creationId="{99135FB5-BC5D-E58D-8671-28DE53B23D1E}"/>
            </ac:spMkLst>
          </pc:spChg>
        </pc:sldLayoutChg>
        <pc:sldLayoutChg chg="modSp">
          <pc:chgData name="edlin guerra" userId="d52177a9150211f7" providerId="LiveId" clId="{07E8D906-0453-43CA-8332-F8D7EF054AA9}" dt="2023-02-20T04:26:45.586" v="0"/>
          <pc:sldLayoutMkLst>
            <pc:docMk/>
            <pc:sldMasterMk cId="1549578368" sldId="2147483648"/>
            <pc:sldLayoutMk cId="3940399042" sldId="2147483651"/>
          </pc:sldLayoutMkLst>
          <pc:spChg chg="mod">
            <ac:chgData name="edlin guerra" userId="d52177a9150211f7" providerId="LiveId" clId="{07E8D906-0453-43CA-8332-F8D7EF054AA9}" dt="2023-02-20T04:26:45.586" v="0"/>
            <ac:spMkLst>
              <pc:docMk/>
              <pc:sldMasterMk cId="1549578368" sldId="2147483648"/>
              <pc:sldLayoutMk cId="3940399042" sldId="2147483651"/>
              <ac:spMk id="2" creationId="{DCC8938F-68C6-8758-416D-03D34C0A301A}"/>
            </ac:spMkLst>
          </pc:spChg>
          <pc:spChg chg="mod">
            <ac:chgData name="edlin guerra" userId="d52177a9150211f7" providerId="LiveId" clId="{07E8D906-0453-43CA-8332-F8D7EF054AA9}" dt="2023-02-20T04:26:45.586" v="0"/>
            <ac:spMkLst>
              <pc:docMk/>
              <pc:sldMasterMk cId="1549578368" sldId="2147483648"/>
              <pc:sldLayoutMk cId="3940399042" sldId="2147483651"/>
              <ac:spMk id="3" creationId="{6912E957-3894-2EB6-9D1F-5CD591454C08}"/>
            </ac:spMkLst>
          </pc:spChg>
        </pc:sldLayoutChg>
        <pc:sldLayoutChg chg="modSp">
          <pc:chgData name="edlin guerra" userId="d52177a9150211f7" providerId="LiveId" clId="{07E8D906-0453-43CA-8332-F8D7EF054AA9}" dt="2023-02-20T04:26:45.586" v="0"/>
          <pc:sldLayoutMkLst>
            <pc:docMk/>
            <pc:sldMasterMk cId="1549578368" sldId="2147483648"/>
            <pc:sldLayoutMk cId="3844549693" sldId="2147483652"/>
          </pc:sldLayoutMkLst>
          <pc:spChg chg="mod">
            <ac:chgData name="edlin guerra" userId="d52177a9150211f7" providerId="LiveId" clId="{07E8D906-0453-43CA-8332-F8D7EF054AA9}" dt="2023-02-20T04:26:45.586" v="0"/>
            <ac:spMkLst>
              <pc:docMk/>
              <pc:sldMasterMk cId="1549578368" sldId="2147483648"/>
              <pc:sldLayoutMk cId="3844549693" sldId="2147483652"/>
              <ac:spMk id="3" creationId="{BBBF245D-2EE6-EF3E-C112-2F9FE71E3FF8}"/>
            </ac:spMkLst>
          </pc:spChg>
          <pc:spChg chg="mod">
            <ac:chgData name="edlin guerra" userId="d52177a9150211f7" providerId="LiveId" clId="{07E8D906-0453-43CA-8332-F8D7EF054AA9}" dt="2023-02-20T04:26:45.586" v="0"/>
            <ac:spMkLst>
              <pc:docMk/>
              <pc:sldMasterMk cId="1549578368" sldId="2147483648"/>
              <pc:sldLayoutMk cId="3844549693" sldId="2147483652"/>
              <ac:spMk id="4" creationId="{180E4192-6ED1-5A58-57C5-3B556D8F555A}"/>
            </ac:spMkLst>
          </pc:spChg>
        </pc:sldLayoutChg>
        <pc:sldLayoutChg chg="modSp">
          <pc:chgData name="edlin guerra" userId="d52177a9150211f7" providerId="LiveId" clId="{07E8D906-0453-43CA-8332-F8D7EF054AA9}" dt="2023-02-20T04:26:45.586" v="0"/>
          <pc:sldLayoutMkLst>
            <pc:docMk/>
            <pc:sldMasterMk cId="1549578368" sldId="2147483648"/>
            <pc:sldLayoutMk cId="4070912311" sldId="2147483653"/>
          </pc:sldLayoutMkLst>
          <pc:spChg chg="mod">
            <ac:chgData name="edlin guerra" userId="d52177a9150211f7" providerId="LiveId" clId="{07E8D906-0453-43CA-8332-F8D7EF054AA9}" dt="2023-02-20T04:26:45.586" v="0"/>
            <ac:spMkLst>
              <pc:docMk/>
              <pc:sldMasterMk cId="1549578368" sldId="2147483648"/>
              <pc:sldLayoutMk cId="4070912311" sldId="2147483653"/>
              <ac:spMk id="2" creationId="{6B649D2F-75AB-C8E8-F7F3-A2C12861A214}"/>
            </ac:spMkLst>
          </pc:spChg>
          <pc:spChg chg="mod">
            <ac:chgData name="edlin guerra" userId="d52177a9150211f7" providerId="LiveId" clId="{07E8D906-0453-43CA-8332-F8D7EF054AA9}" dt="2023-02-20T04:26:45.586" v="0"/>
            <ac:spMkLst>
              <pc:docMk/>
              <pc:sldMasterMk cId="1549578368" sldId="2147483648"/>
              <pc:sldLayoutMk cId="4070912311" sldId="2147483653"/>
              <ac:spMk id="3" creationId="{37315D3D-85DD-23ED-9174-003F1504F0AB}"/>
            </ac:spMkLst>
          </pc:spChg>
          <pc:spChg chg="mod">
            <ac:chgData name="edlin guerra" userId="d52177a9150211f7" providerId="LiveId" clId="{07E8D906-0453-43CA-8332-F8D7EF054AA9}" dt="2023-02-20T04:26:45.586" v="0"/>
            <ac:spMkLst>
              <pc:docMk/>
              <pc:sldMasterMk cId="1549578368" sldId="2147483648"/>
              <pc:sldLayoutMk cId="4070912311" sldId="2147483653"/>
              <ac:spMk id="4" creationId="{528B1AAF-7D7A-70F2-C1E9-1BE4AE595044}"/>
            </ac:spMkLst>
          </pc:spChg>
          <pc:spChg chg="mod">
            <ac:chgData name="edlin guerra" userId="d52177a9150211f7" providerId="LiveId" clId="{07E8D906-0453-43CA-8332-F8D7EF054AA9}" dt="2023-02-20T04:26:45.586" v="0"/>
            <ac:spMkLst>
              <pc:docMk/>
              <pc:sldMasterMk cId="1549578368" sldId="2147483648"/>
              <pc:sldLayoutMk cId="4070912311" sldId="2147483653"/>
              <ac:spMk id="5" creationId="{41ACA48C-7B79-B24D-90C1-27F5AFC2BF75}"/>
            </ac:spMkLst>
          </pc:spChg>
          <pc:spChg chg="mod">
            <ac:chgData name="edlin guerra" userId="d52177a9150211f7" providerId="LiveId" clId="{07E8D906-0453-43CA-8332-F8D7EF054AA9}" dt="2023-02-20T04:26:45.586" v="0"/>
            <ac:spMkLst>
              <pc:docMk/>
              <pc:sldMasterMk cId="1549578368" sldId="2147483648"/>
              <pc:sldLayoutMk cId="4070912311" sldId="2147483653"/>
              <ac:spMk id="6" creationId="{FD18AAF9-BD08-BE49-8FD1-0141D34520F6}"/>
            </ac:spMkLst>
          </pc:spChg>
        </pc:sldLayoutChg>
        <pc:sldLayoutChg chg="modSp">
          <pc:chgData name="edlin guerra" userId="d52177a9150211f7" providerId="LiveId" clId="{07E8D906-0453-43CA-8332-F8D7EF054AA9}" dt="2023-02-20T04:26:45.586" v="0"/>
          <pc:sldLayoutMkLst>
            <pc:docMk/>
            <pc:sldMasterMk cId="1549578368" sldId="2147483648"/>
            <pc:sldLayoutMk cId="2236197801" sldId="2147483656"/>
          </pc:sldLayoutMkLst>
          <pc:spChg chg="mod">
            <ac:chgData name="edlin guerra" userId="d52177a9150211f7" providerId="LiveId" clId="{07E8D906-0453-43CA-8332-F8D7EF054AA9}" dt="2023-02-20T04:26:45.586" v="0"/>
            <ac:spMkLst>
              <pc:docMk/>
              <pc:sldMasterMk cId="1549578368" sldId="2147483648"/>
              <pc:sldLayoutMk cId="2236197801" sldId="2147483656"/>
              <ac:spMk id="2" creationId="{C83768C2-479E-4F1D-638D-625277454968}"/>
            </ac:spMkLst>
          </pc:spChg>
          <pc:spChg chg="mod">
            <ac:chgData name="edlin guerra" userId="d52177a9150211f7" providerId="LiveId" clId="{07E8D906-0453-43CA-8332-F8D7EF054AA9}" dt="2023-02-20T04:26:45.586" v="0"/>
            <ac:spMkLst>
              <pc:docMk/>
              <pc:sldMasterMk cId="1549578368" sldId="2147483648"/>
              <pc:sldLayoutMk cId="2236197801" sldId="2147483656"/>
              <ac:spMk id="3" creationId="{293E88ED-FA03-0DFC-2D4F-91C70EA06086}"/>
            </ac:spMkLst>
          </pc:spChg>
          <pc:spChg chg="mod">
            <ac:chgData name="edlin guerra" userId="d52177a9150211f7" providerId="LiveId" clId="{07E8D906-0453-43CA-8332-F8D7EF054AA9}" dt="2023-02-20T04:26:45.586" v="0"/>
            <ac:spMkLst>
              <pc:docMk/>
              <pc:sldMasterMk cId="1549578368" sldId="2147483648"/>
              <pc:sldLayoutMk cId="2236197801" sldId="2147483656"/>
              <ac:spMk id="4" creationId="{95329988-0A27-8BBF-A569-5C2509EA88C6}"/>
            </ac:spMkLst>
          </pc:spChg>
        </pc:sldLayoutChg>
        <pc:sldLayoutChg chg="modSp">
          <pc:chgData name="edlin guerra" userId="d52177a9150211f7" providerId="LiveId" clId="{07E8D906-0453-43CA-8332-F8D7EF054AA9}" dt="2023-02-20T04:26:45.586" v="0"/>
          <pc:sldLayoutMkLst>
            <pc:docMk/>
            <pc:sldMasterMk cId="1549578368" sldId="2147483648"/>
            <pc:sldLayoutMk cId="1385980817" sldId="2147483657"/>
          </pc:sldLayoutMkLst>
          <pc:spChg chg="mod">
            <ac:chgData name="edlin guerra" userId="d52177a9150211f7" providerId="LiveId" clId="{07E8D906-0453-43CA-8332-F8D7EF054AA9}" dt="2023-02-20T04:26:45.586" v="0"/>
            <ac:spMkLst>
              <pc:docMk/>
              <pc:sldMasterMk cId="1549578368" sldId="2147483648"/>
              <pc:sldLayoutMk cId="1385980817" sldId="2147483657"/>
              <ac:spMk id="2" creationId="{E39A5947-5B4B-F41F-5C6F-420B320CD4C2}"/>
            </ac:spMkLst>
          </pc:spChg>
          <pc:spChg chg="mod">
            <ac:chgData name="edlin guerra" userId="d52177a9150211f7" providerId="LiveId" clId="{07E8D906-0453-43CA-8332-F8D7EF054AA9}" dt="2023-02-20T04:26:45.586" v="0"/>
            <ac:spMkLst>
              <pc:docMk/>
              <pc:sldMasterMk cId="1549578368" sldId="2147483648"/>
              <pc:sldLayoutMk cId="1385980817" sldId="2147483657"/>
              <ac:spMk id="3" creationId="{A0CC016D-3833-B0F6-716C-E0ACCCD109B4}"/>
            </ac:spMkLst>
          </pc:spChg>
          <pc:spChg chg="mod">
            <ac:chgData name="edlin guerra" userId="d52177a9150211f7" providerId="LiveId" clId="{07E8D906-0453-43CA-8332-F8D7EF054AA9}" dt="2023-02-20T04:26:45.586" v="0"/>
            <ac:spMkLst>
              <pc:docMk/>
              <pc:sldMasterMk cId="1549578368" sldId="2147483648"/>
              <pc:sldLayoutMk cId="1385980817" sldId="2147483657"/>
              <ac:spMk id="4" creationId="{D9C20DD3-D506-91DA-A2B1-85ED6D8869BB}"/>
            </ac:spMkLst>
          </pc:spChg>
        </pc:sldLayoutChg>
        <pc:sldLayoutChg chg="modSp">
          <pc:chgData name="edlin guerra" userId="d52177a9150211f7" providerId="LiveId" clId="{07E8D906-0453-43CA-8332-F8D7EF054AA9}" dt="2023-02-20T04:26:45.586" v="0"/>
          <pc:sldLayoutMkLst>
            <pc:docMk/>
            <pc:sldMasterMk cId="1549578368" sldId="2147483648"/>
            <pc:sldLayoutMk cId="35781392" sldId="2147483659"/>
          </pc:sldLayoutMkLst>
          <pc:spChg chg="mod">
            <ac:chgData name="edlin guerra" userId="d52177a9150211f7" providerId="LiveId" clId="{07E8D906-0453-43CA-8332-F8D7EF054AA9}" dt="2023-02-20T04:26:45.586" v="0"/>
            <ac:spMkLst>
              <pc:docMk/>
              <pc:sldMasterMk cId="1549578368" sldId="2147483648"/>
              <pc:sldLayoutMk cId="35781392" sldId="2147483659"/>
              <ac:spMk id="2" creationId="{304A1C68-F80F-0854-0D11-6E55D9C604CF}"/>
            </ac:spMkLst>
          </pc:spChg>
          <pc:spChg chg="mod">
            <ac:chgData name="edlin guerra" userId="d52177a9150211f7" providerId="LiveId" clId="{07E8D906-0453-43CA-8332-F8D7EF054AA9}" dt="2023-02-20T04:26:45.586" v="0"/>
            <ac:spMkLst>
              <pc:docMk/>
              <pc:sldMasterMk cId="1549578368" sldId="2147483648"/>
              <pc:sldLayoutMk cId="35781392" sldId="2147483659"/>
              <ac:spMk id="3" creationId="{4A0DC55D-86F7-36BC-D9CA-19C22467BFA3}"/>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62E20-0D9A-AC67-28FE-1CF1FD5A3555}"/>
              </a:ext>
            </a:extLst>
          </p:cNvPr>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99135FB5-BC5D-E58D-8671-28DE53B23D1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A6BF8DE-F403-C243-54AD-E07A40BC5D69}"/>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50D3AE56-F495-37FA-DDB3-58F5BA2A61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0B27F8-1C52-F03B-FB65-4F60AE3E5EDF}"/>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1066754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E4607-B2DD-C170-9919-15933D317F8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3F1670F-BC8F-1791-A518-630D8D586AA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407660E-6B80-D6AB-C458-A64C3E69B2DC}"/>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4A913BD4-F782-4481-60BD-AA3258BEA1E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AB0E3F3-0011-0284-6694-DC0D515D66C6}"/>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8468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4A1C68-F80F-0854-0D11-6E55D9C604CF}"/>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A0DC55D-86F7-36BC-D9CA-19C22467BFA3}"/>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D6C4B3D-82D4-CCFC-AC4F-9E7EDB5B9C11}"/>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C92EC976-E65E-DDB3-CBFA-4CC2B4BAFF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B91644F-F3A5-8B58-BD7B-DEF18DFCFA9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5781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A01AB-A0C4-C2DF-D539-0F3E08B160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E1E7329-927C-7C93-EA5D-DB2BFEB8D20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6F717AE-1D35-C17B-38B3-D26F394949C5}"/>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CFC72069-224A-9F4E-2696-66249D5006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16F6B6F-DBF3-4992-5909-C27D59C69AA3}"/>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19769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8938F-68C6-8758-416D-03D34C0A301A}"/>
              </a:ext>
            </a:extLst>
          </p:cNvPr>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912E957-3894-2EB6-9D1F-5CD591454C08}"/>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B0FEA84-10FC-5D6A-6928-0DCE0EA7B529}"/>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E31DAE57-C6EF-C66B-042C-6305CE40EF1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F3D1C7-7911-36B4-1A10-9CB30EBD02FC}"/>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94039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BD2F6-D5C5-D0E3-9A4D-70A349FFD6B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BBF245D-2EE6-EF3E-C112-2F9FE71E3FF8}"/>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180E4192-6ED1-5A58-57C5-3B556D8F555A}"/>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C3CA98E5-872C-A11D-AEF5-A440D5701252}"/>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6" name="Marcador de pie de página 5">
            <a:extLst>
              <a:ext uri="{FF2B5EF4-FFF2-40B4-BE49-F238E27FC236}">
                <a16:creationId xmlns:a16="http://schemas.microsoft.com/office/drawing/2014/main" id="{B96F8B40-9EF5-D337-30C7-01F53C27D47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119FC51-C5D0-66A5-7578-B1465DEE3317}"/>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8445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49D2F-75AB-C8E8-F7F3-A2C12861A214}"/>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7315D3D-85DD-23ED-9174-003F1504F0A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28B1AAF-7D7A-70F2-C1E9-1BE4AE595044}"/>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1ACA48C-7B79-B24D-90C1-27F5AFC2BF7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D18AAF9-BD08-BE49-8FD1-0141D34520F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2C7B037-2CA1-89F0-4B61-91AC0F43D357}"/>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8" name="Marcador de pie de página 7">
            <a:extLst>
              <a:ext uri="{FF2B5EF4-FFF2-40B4-BE49-F238E27FC236}">
                <a16:creationId xmlns:a16="http://schemas.microsoft.com/office/drawing/2014/main" id="{481495E5-4CCD-0A13-11FA-762C40C51AFF}"/>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53E6DCE3-304D-6E72-B0B6-56DD6EA2526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4070912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7A8FB-6EAB-B28D-C2A4-A09BD4ADF7D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A8898001-299F-9703-80B5-FBC4C024002B}"/>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4" name="Marcador de pie de página 3">
            <a:extLst>
              <a:ext uri="{FF2B5EF4-FFF2-40B4-BE49-F238E27FC236}">
                <a16:creationId xmlns:a16="http://schemas.microsoft.com/office/drawing/2014/main" id="{0951294C-8454-B0AC-F23F-6225613429E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2440D67-62EE-0E6D-3CB3-70E787349740}"/>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354754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3C332F1-BDC7-F02A-338B-6A08E940A96F}"/>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3" name="Marcador de pie de página 2">
            <a:extLst>
              <a:ext uri="{FF2B5EF4-FFF2-40B4-BE49-F238E27FC236}">
                <a16:creationId xmlns:a16="http://schemas.microsoft.com/office/drawing/2014/main" id="{9107CE98-74F6-A782-7759-1C3E55CB0C9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1E551565-D197-DF59-EED8-840264700EC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0795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768C2-479E-4F1D-638D-625277454968}"/>
              </a:ext>
            </a:extLst>
          </p:cNvPr>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93E88ED-FA03-0DFC-2D4F-91C70EA06086}"/>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5329988-0A27-8BBF-A569-5C2509EA88C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6F3FE3-B8D7-3146-F1FA-32057E4A97A3}"/>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6" name="Marcador de pie de página 5">
            <a:extLst>
              <a:ext uri="{FF2B5EF4-FFF2-40B4-BE49-F238E27FC236}">
                <a16:creationId xmlns:a16="http://schemas.microsoft.com/office/drawing/2014/main" id="{E9306476-3045-02FB-2094-D078690F7F8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81E3006-FEED-547F-4744-AF187E1F11CA}"/>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223619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9A5947-5B4B-F41F-5C6F-420B320CD4C2}"/>
              </a:ext>
            </a:extLst>
          </p:cNvPr>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0CC016D-3833-B0F6-716C-E0ACCCD109B4}"/>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9C20DD3-D506-91DA-A2B1-85ED6D8869BB}"/>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3012DD6-24AB-C99A-4F22-6E29EF5BA4EF}"/>
              </a:ext>
            </a:extLst>
          </p:cNvPr>
          <p:cNvSpPr>
            <a:spLocks noGrp="1"/>
          </p:cNvSpPr>
          <p:nvPr>
            <p:ph type="dt" sz="half" idx="10"/>
          </p:nvPr>
        </p:nvSpPr>
        <p:spPr/>
        <p:txBody>
          <a:bodyPr/>
          <a:lstStyle/>
          <a:p>
            <a:fld id="{E21DE5AD-308E-436B-833E-FB454D0A69A7}" type="datetimeFigureOut">
              <a:rPr lang="es-MX" smtClean="0"/>
              <a:t>18/06/2024</a:t>
            </a:fld>
            <a:endParaRPr lang="es-MX"/>
          </a:p>
        </p:txBody>
      </p:sp>
      <p:sp>
        <p:nvSpPr>
          <p:cNvPr id="6" name="Marcador de pie de página 5">
            <a:extLst>
              <a:ext uri="{FF2B5EF4-FFF2-40B4-BE49-F238E27FC236}">
                <a16:creationId xmlns:a16="http://schemas.microsoft.com/office/drawing/2014/main" id="{5EA9010D-2548-B383-2E69-E5BD3129524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7E9B58D-8C24-2F0F-8395-6E79A600CBDB}"/>
              </a:ext>
            </a:extLst>
          </p:cNvPr>
          <p:cNvSpPr>
            <a:spLocks noGrp="1"/>
          </p:cNvSpPr>
          <p:nvPr>
            <p:ph type="sldNum" sz="quarter" idx="12"/>
          </p:nvPr>
        </p:nvSpPr>
        <p:spPr/>
        <p:txBody>
          <a:bodyPr/>
          <a:lstStyle/>
          <a:p>
            <a:fld id="{E62AF424-989B-4F24-BBA6-23C68A81EE28}" type="slidenum">
              <a:rPr lang="es-MX" smtClean="0"/>
              <a:t>‹Nº›</a:t>
            </a:fld>
            <a:endParaRPr lang="es-MX"/>
          </a:p>
        </p:txBody>
      </p:sp>
    </p:spTree>
    <p:extLst>
      <p:ext uri="{BB962C8B-B14F-4D97-AF65-F5344CB8AC3E}">
        <p14:creationId xmlns:p14="http://schemas.microsoft.com/office/powerpoint/2010/main" val="138598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0E4FB1-6756-6F9F-952A-1297E9EFF1A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D16AFBD-B784-8606-FE05-D40C9683FA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669FAAB-14A9-74BA-5420-3920411287B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DE5AD-308E-436B-833E-FB454D0A69A7}" type="datetimeFigureOut">
              <a:rPr lang="es-MX" smtClean="0"/>
              <a:t>18/06/2024</a:t>
            </a:fld>
            <a:endParaRPr lang="es-MX"/>
          </a:p>
        </p:txBody>
      </p:sp>
      <p:sp>
        <p:nvSpPr>
          <p:cNvPr id="5" name="Marcador de pie de página 4">
            <a:extLst>
              <a:ext uri="{FF2B5EF4-FFF2-40B4-BE49-F238E27FC236}">
                <a16:creationId xmlns:a16="http://schemas.microsoft.com/office/drawing/2014/main" id="{4A9988A5-A81D-3B32-3794-987667E6082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423E6AD-540C-7E99-B6BD-C749FE43029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AF424-989B-4F24-BBA6-23C68A81EE28}" type="slidenum">
              <a:rPr lang="es-MX" smtClean="0"/>
              <a:t>‹Nº›</a:t>
            </a:fld>
            <a:endParaRPr lang="es-MX"/>
          </a:p>
        </p:txBody>
      </p:sp>
    </p:spTree>
    <p:extLst>
      <p:ext uri="{BB962C8B-B14F-4D97-AF65-F5344CB8AC3E}">
        <p14:creationId xmlns:p14="http://schemas.microsoft.com/office/powerpoint/2010/main" val="1549578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8.wmf"/><Relationship Id="rId7"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2EE40756-D815-4D0B-AC20-7810BB6EF0D4}"/>
              </a:ext>
            </a:extLst>
          </p:cNvPr>
          <p:cNvSpPr>
            <a:spLocks noGrp="1"/>
          </p:cNvSpPr>
          <p:nvPr>
            <p:ph type="subTitle" idx="1"/>
          </p:nvPr>
        </p:nvSpPr>
        <p:spPr>
          <a:xfrm>
            <a:off x="1143000" y="6203851"/>
            <a:ext cx="6858000" cy="515373"/>
          </a:xfrm>
        </p:spPr>
        <p:txBody>
          <a:bodyPr/>
          <a:lstStyle/>
          <a:p>
            <a:r>
              <a:rPr lang="es-MX"/>
              <a:t>Dr. Edlin Guerra Castro</a:t>
            </a:r>
          </a:p>
        </p:txBody>
      </p:sp>
      <p:pic>
        <p:nvPicPr>
          <p:cNvPr id="7" name="Gráfico 6">
            <a:extLst>
              <a:ext uri="{FF2B5EF4-FFF2-40B4-BE49-F238E27FC236}">
                <a16:creationId xmlns:a16="http://schemas.microsoft.com/office/drawing/2014/main" id="{4FB3E168-E0C4-4ECF-B006-D22177E3DA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2018" y="138775"/>
            <a:ext cx="2572132" cy="1500410"/>
          </a:xfrm>
          <a:prstGeom prst="rect">
            <a:avLst/>
          </a:prstGeom>
        </p:spPr>
      </p:pic>
      <p:sp>
        <p:nvSpPr>
          <p:cNvPr id="8" name="CuadroTexto 7">
            <a:extLst>
              <a:ext uri="{FF2B5EF4-FFF2-40B4-BE49-F238E27FC236}">
                <a16:creationId xmlns:a16="http://schemas.microsoft.com/office/drawing/2014/main" id="{2EBF1D10-6B0C-4AE1-8DF1-351E778A1488}"/>
              </a:ext>
            </a:extLst>
          </p:cNvPr>
          <p:cNvSpPr txBox="1"/>
          <p:nvPr/>
        </p:nvSpPr>
        <p:spPr>
          <a:xfrm>
            <a:off x="2162412" y="138775"/>
            <a:ext cx="5859487" cy="646331"/>
          </a:xfrm>
          <a:prstGeom prst="rect">
            <a:avLst/>
          </a:prstGeom>
          <a:noFill/>
        </p:spPr>
        <p:txBody>
          <a:bodyPr wrap="square" rtlCol="0">
            <a:spAutoFit/>
          </a:bodyPr>
          <a:lstStyle/>
          <a:p>
            <a:pPr algn="ctr"/>
            <a:r>
              <a:rPr lang="es-MX" sz="3600"/>
              <a:t>Licenciatura en Ecología</a:t>
            </a:r>
          </a:p>
        </p:txBody>
      </p:sp>
      <p:sp>
        <p:nvSpPr>
          <p:cNvPr id="4" name="CuadroTexto 3">
            <a:extLst>
              <a:ext uri="{FF2B5EF4-FFF2-40B4-BE49-F238E27FC236}">
                <a16:creationId xmlns:a16="http://schemas.microsoft.com/office/drawing/2014/main" id="{07778046-BAEC-2F73-36C5-4CC4C67366A6}"/>
              </a:ext>
            </a:extLst>
          </p:cNvPr>
          <p:cNvSpPr txBox="1"/>
          <p:nvPr/>
        </p:nvSpPr>
        <p:spPr>
          <a:xfrm>
            <a:off x="1046851" y="3044355"/>
            <a:ext cx="7050298" cy="1077218"/>
          </a:xfrm>
          <a:prstGeom prst="rect">
            <a:avLst/>
          </a:prstGeom>
          <a:noFill/>
        </p:spPr>
        <p:txBody>
          <a:bodyPr wrap="square" rtlCol="0">
            <a:spAutoFit/>
          </a:bodyPr>
          <a:lstStyle/>
          <a:p>
            <a:pPr algn="ctr"/>
            <a:r>
              <a:rPr lang="es-MX" sz="3200" dirty="0"/>
              <a:t>Métodos de Ordenación I</a:t>
            </a:r>
          </a:p>
          <a:p>
            <a:pPr algn="ctr"/>
            <a:r>
              <a:rPr lang="es-MX" sz="3200" dirty="0">
                <a:solidFill>
                  <a:schemeClr val="tx1">
                    <a:lumMod val="50000"/>
                    <a:lumOff val="50000"/>
                  </a:schemeClr>
                </a:solidFill>
              </a:rPr>
              <a:t>Análisis de Componentes Principales</a:t>
            </a:r>
          </a:p>
        </p:txBody>
      </p:sp>
    </p:spTree>
    <p:extLst>
      <p:ext uri="{BB962C8B-B14F-4D97-AF65-F5344CB8AC3E}">
        <p14:creationId xmlns:p14="http://schemas.microsoft.com/office/powerpoint/2010/main" val="415548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928662" y="3667278"/>
            <a:ext cx="2000264" cy="584775"/>
          </a:xfrm>
          <a:prstGeom prst="rect">
            <a:avLst/>
          </a:prstGeom>
          <a:noFill/>
          <a:ln>
            <a:solidFill>
              <a:schemeClr val="accent4"/>
            </a:solidFill>
          </a:ln>
        </p:spPr>
        <p:txBody>
          <a:bodyPr wrap="square" rtlCol="0">
            <a:spAutoFit/>
          </a:bodyPr>
          <a:lstStyle/>
          <a:p>
            <a:pPr algn="ctr"/>
            <a:r>
              <a:rPr lang="es-MX" sz="1600" b="1" dirty="0"/>
              <a:t>UNIVARIADO</a:t>
            </a:r>
          </a:p>
          <a:p>
            <a:pPr algn="ctr"/>
            <a:r>
              <a:rPr lang="es-MX" sz="1600" b="1" dirty="0"/>
              <a:t>VARIANZA</a:t>
            </a:r>
          </a:p>
        </p:txBody>
      </p:sp>
      <p:sp>
        <p:nvSpPr>
          <p:cNvPr id="3" name="TextBox 4"/>
          <p:cNvSpPr txBox="1"/>
          <p:nvPr/>
        </p:nvSpPr>
        <p:spPr>
          <a:xfrm>
            <a:off x="5072066" y="3153941"/>
            <a:ext cx="2857520" cy="584775"/>
          </a:xfrm>
          <a:prstGeom prst="rect">
            <a:avLst/>
          </a:prstGeom>
          <a:noFill/>
          <a:ln>
            <a:solidFill>
              <a:srgbClr val="7030A0"/>
            </a:solidFill>
          </a:ln>
        </p:spPr>
        <p:txBody>
          <a:bodyPr wrap="square" rtlCol="0">
            <a:spAutoFit/>
          </a:bodyPr>
          <a:lstStyle/>
          <a:p>
            <a:pPr algn="ctr"/>
            <a:r>
              <a:rPr lang="es-MX" sz="1600" b="1" dirty="0"/>
              <a:t>MULTIVARIADO</a:t>
            </a:r>
          </a:p>
          <a:p>
            <a:pPr algn="ctr"/>
            <a:r>
              <a:rPr lang="es-MX" sz="1600" b="1" dirty="0"/>
              <a:t>VARIANZA-COVARIANZA</a:t>
            </a:r>
          </a:p>
        </p:txBody>
      </p:sp>
      <p:graphicFrame>
        <p:nvGraphicFramePr>
          <p:cNvPr id="4" name="Table 5"/>
          <p:cNvGraphicFramePr>
            <a:graphicFrameLocks noGrp="1"/>
          </p:cNvGraphicFramePr>
          <p:nvPr/>
        </p:nvGraphicFramePr>
        <p:xfrm>
          <a:off x="5572130" y="3881592"/>
          <a:ext cx="2016000" cy="1440000"/>
        </p:xfrm>
        <a:graphic>
          <a:graphicData uri="http://schemas.openxmlformats.org/drawingml/2006/table">
            <a:tbl>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gridCol w="504000">
                  <a:extLst>
                    <a:ext uri="{9D8B030D-6E8A-4147-A177-3AD203B41FA5}">
                      <a16:colId xmlns:a16="http://schemas.microsoft.com/office/drawing/2014/main" val="20003"/>
                    </a:ext>
                  </a:extLst>
                </a:gridCol>
              </a:tblGrid>
              <a:tr h="360000">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800" b="1" i="1" u="none" strike="noStrike" dirty="0">
                          <a:solidFill>
                            <a:srgbClr val="000000"/>
                          </a:solidFill>
                          <a:latin typeface="Arial" pitchFamily="34" charset="0"/>
                          <a:cs typeface="Arial" pitchFamily="34" charset="0"/>
                        </a:rPr>
                        <a:t>c</a:t>
                      </a:r>
                      <a:r>
                        <a:rPr lang="es-MX" sz="1800" b="1"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800" b="1" i="1" u="none" strike="noStrike" baseline="0" dirty="0">
                          <a:solidFill>
                            <a:srgbClr val="000000"/>
                          </a:solidFill>
                          <a:latin typeface="Arial" pitchFamily="34" charset="0"/>
                          <a:cs typeface="Arial" pitchFamily="34" charset="0"/>
                        </a:rPr>
                        <a:t>s</a:t>
                      </a:r>
                      <a:r>
                        <a:rPr lang="es-MX" sz="1800" b="1" i="1" u="none" strike="noStrike" baseline="30000" dirty="0">
                          <a:solidFill>
                            <a:srgbClr val="000000"/>
                          </a:solidFill>
                          <a:latin typeface="Arial" pitchFamily="34" charset="0"/>
                          <a:cs typeface="Arial" pitchFamily="34" charset="0"/>
                        </a:rPr>
                        <a:t>2</a:t>
                      </a:r>
                      <a:r>
                        <a:rPr lang="es-MX" sz="1800" b="1"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Left Bracket 6"/>
          <p:cNvSpPr/>
          <p:nvPr/>
        </p:nvSpPr>
        <p:spPr>
          <a:xfrm>
            <a:off x="5429254" y="392513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TextBox 7"/>
          <p:cNvSpPr txBox="1"/>
          <p:nvPr/>
        </p:nvSpPr>
        <p:spPr>
          <a:xfrm>
            <a:off x="4857752" y="4453096"/>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7" name="Left Bracket 8"/>
          <p:cNvSpPr/>
          <p:nvPr/>
        </p:nvSpPr>
        <p:spPr>
          <a:xfrm flipH="1">
            <a:off x="7515470" y="392513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8" name="Object 3"/>
          <p:cNvGraphicFramePr>
            <a:graphicFrameLocks noChangeAspect="1"/>
          </p:cNvGraphicFramePr>
          <p:nvPr/>
        </p:nvGraphicFramePr>
        <p:xfrm>
          <a:off x="4776227" y="5738980"/>
          <a:ext cx="3510549" cy="714356"/>
        </p:xfrm>
        <a:graphic>
          <a:graphicData uri="http://schemas.openxmlformats.org/presentationml/2006/ole">
            <mc:AlternateContent xmlns:mc="http://schemas.openxmlformats.org/markup-compatibility/2006">
              <mc:Choice xmlns:v="urn:schemas-microsoft-com:vml" Requires="v">
                <p:oleObj name="Equation" r:id="rId2" imgW="2095200" imgH="444240" progId="Equation.3">
                  <p:embed/>
                </p:oleObj>
              </mc:Choice>
              <mc:Fallback>
                <p:oleObj name="Equation" r:id="rId2" imgW="2095200" imgH="444240" progId="Equation.3">
                  <p:embed/>
                  <p:pic>
                    <p:nvPicPr>
                      <p:cNvPr id="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227" y="5738980"/>
                        <a:ext cx="3510549" cy="714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nvGraphicFramePr>
        <p:xfrm>
          <a:off x="1000100" y="4671718"/>
          <a:ext cx="1785950" cy="781510"/>
        </p:xfrm>
        <a:graphic>
          <a:graphicData uri="http://schemas.openxmlformats.org/presentationml/2006/ole">
            <mc:AlternateContent xmlns:mc="http://schemas.openxmlformats.org/markup-compatibility/2006">
              <mc:Choice xmlns:v="urn:schemas-microsoft-com:vml" Requires="v">
                <p:oleObj name="Equation" r:id="rId4" imgW="1066680" imgH="482400" progId="Equation.3">
                  <p:embed/>
                </p:oleObj>
              </mc:Choice>
              <mc:Fallback>
                <p:oleObj name="Equation" r:id="rId4" imgW="1066680" imgH="482400" progId="Equation.3">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4671718"/>
                        <a:ext cx="1785950" cy="781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Elbow Connector 18"/>
          <p:cNvCxnSpPr/>
          <p:nvPr/>
        </p:nvCxnSpPr>
        <p:spPr>
          <a:xfrm flipV="1">
            <a:off x="2928926" y="4095906"/>
            <a:ext cx="2643206" cy="1000132"/>
          </a:xfrm>
          <a:prstGeom prst="bentConnector3">
            <a:avLst>
              <a:gd name="adj1" fmla="val 50000"/>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39"/>
          <p:cNvCxnSpPr/>
          <p:nvPr/>
        </p:nvCxnSpPr>
        <p:spPr>
          <a:xfrm rot="5400000" flipH="1" flipV="1">
            <a:off x="5036347" y="5346071"/>
            <a:ext cx="642942" cy="571504"/>
          </a:xfrm>
          <a:prstGeom prst="bentConnector3">
            <a:avLst>
              <a:gd name="adj1" fmla="val 50000"/>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53"/>
          <p:cNvSpPr/>
          <p:nvPr/>
        </p:nvSpPr>
        <p:spPr>
          <a:xfrm>
            <a:off x="251520" y="764704"/>
            <a:ext cx="207170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Covarianza:</a:t>
            </a:r>
          </a:p>
        </p:txBody>
      </p:sp>
      <p:sp>
        <p:nvSpPr>
          <p:cNvPr id="13" name="CuadroTexto 12"/>
          <p:cNvSpPr txBox="1"/>
          <p:nvPr/>
        </p:nvSpPr>
        <p:spPr>
          <a:xfrm>
            <a:off x="611560" y="1386626"/>
            <a:ext cx="8636970" cy="1477328"/>
          </a:xfrm>
          <a:prstGeom prst="rect">
            <a:avLst/>
          </a:prstGeom>
          <a:noFill/>
        </p:spPr>
        <p:txBody>
          <a:bodyPr wrap="square" rtlCol="0">
            <a:spAutoFit/>
          </a:bodyPr>
          <a:lstStyle/>
          <a:p>
            <a:r>
              <a:rPr lang="es-MX" dirty="0"/>
              <a:t>La covarianza es una medida de la forma como una variable varía en conjunto (al mismo tiempo) que otra; por eso, es un atributo definido para 2 o más variables.</a:t>
            </a:r>
          </a:p>
          <a:p>
            <a:endParaRPr lang="es-MX" dirty="0"/>
          </a:p>
          <a:p>
            <a:r>
              <a:rPr lang="es-MX" dirty="0"/>
              <a:t>La matriz de VCV es para un arreglo de datos multivariados lo que la varianza es para los datos </a:t>
            </a:r>
            <a:r>
              <a:rPr lang="es-MX" dirty="0" err="1"/>
              <a:t>univariados</a:t>
            </a:r>
            <a:r>
              <a:rPr lang="es-MX" dirty="0"/>
              <a:t>.</a:t>
            </a:r>
          </a:p>
        </p:txBody>
      </p:sp>
    </p:spTree>
    <p:extLst>
      <p:ext uri="{BB962C8B-B14F-4D97-AF65-F5344CB8AC3E}">
        <p14:creationId xmlns:p14="http://schemas.microsoft.com/office/powerpoint/2010/main" val="160924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4"/>
          <p:cNvGraphicFramePr>
            <a:graphicFrameLocks noChangeAspect="1"/>
          </p:cNvGraphicFramePr>
          <p:nvPr/>
        </p:nvGraphicFramePr>
        <p:xfrm>
          <a:off x="1087556" y="4219126"/>
          <a:ext cx="1785950" cy="781510"/>
        </p:xfrm>
        <a:graphic>
          <a:graphicData uri="http://schemas.openxmlformats.org/presentationml/2006/ole">
            <mc:AlternateContent xmlns:mc="http://schemas.openxmlformats.org/markup-compatibility/2006">
              <mc:Choice xmlns:v="urn:schemas-microsoft-com:vml" Requires="v">
                <p:oleObj name="Equation" r:id="rId2" imgW="1066680" imgH="482400" progId="Equation.3">
                  <p:embed/>
                </p:oleObj>
              </mc:Choice>
              <mc:Fallback>
                <p:oleObj name="Equation" r:id="rId2" imgW="1066680" imgH="482400" progId="Equation.3">
                  <p:embed/>
                  <p:pic>
                    <p:nvPicPr>
                      <p:cNvPr id="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556" y="4219126"/>
                        <a:ext cx="1785950" cy="7815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658928" y="3500438"/>
            <a:ext cx="1143008" cy="523220"/>
          </a:xfrm>
          <a:prstGeom prst="rect">
            <a:avLst/>
          </a:prstGeom>
          <a:noFill/>
        </p:spPr>
        <p:txBody>
          <a:bodyPr wrap="square" rtlCol="0">
            <a:spAutoFit/>
          </a:bodyPr>
          <a:lstStyle/>
          <a:p>
            <a:pPr algn="ctr"/>
            <a:r>
              <a:rPr lang="es-MX" sz="1400" dirty="0"/>
              <a:t>distancia de la media</a:t>
            </a:r>
          </a:p>
        </p:txBody>
      </p:sp>
      <p:sp>
        <p:nvSpPr>
          <p:cNvPr id="10" name="TextBox 9"/>
          <p:cNvSpPr txBox="1"/>
          <p:nvPr/>
        </p:nvSpPr>
        <p:spPr>
          <a:xfrm>
            <a:off x="2587754" y="3429000"/>
            <a:ext cx="1143008" cy="523220"/>
          </a:xfrm>
          <a:prstGeom prst="rect">
            <a:avLst/>
          </a:prstGeom>
          <a:noFill/>
        </p:spPr>
        <p:txBody>
          <a:bodyPr wrap="square" rtlCol="0">
            <a:spAutoFit/>
          </a:bodyPr>
          <a:lstStyle/>
          <a:p>
            <a:pPr algn="ctr"/>
            <a:r>
              <a:rPr lang="es-MX" sz="1400" dirty="0"/>
              <a:t>suma de cuadrados</a:t>
            </a:r>
          </a:p>
        </p:txBody>
      </p:sp>
      <p:sp>
        <p:nvSpPr>
          <p:cNvPr id="11" name="TextBox 10"/>
          <p:cNvSpPr txBox="1"/>
          <p:nvPr/>
        </p:nvSpPr>
        <p:spPr>
          <a:xfrm>
            <a:off x="1587622" y="5429264"/>
            <a:ext cx="1143008" cy="307777"/>
          </a:xfrm>
          <a:prstGeom prst="rect">
            <a:avLst/>
          </a:prstGeom>
          <a:noFill/>
        </p:spPr>
        <p:txBody>
          <a:bodyPr wrap="square" rtlCol="0">
            <a:spAutoFit/>
          </a:bodyPr>
          <a:lstStyle/>
          <a:p>
            <a:pPr algn="ctr"/>
            <a:r>
              <a:rPr lang="es-MX" sz="1400" dirty="0"/>
              <a:t>entre </a:t>
            </a:r>
            <a:r>
              <a:rPr lang="es-MX" sz="1400" dirty="0" err="1"/>
              <a:t>g.l.</a:t>
            </a:r>
            <a:endParaRPr lang="es-MX" sz="1400" dirty="0"/>
          </a:p>
        </p:txBody>
      </p:sp>
      <p:sp>
        <p:nvSpPr>
          <p:cNvPr id="12" name="Oval 11"/>
          <p:cNvSpPr/>
          <p:nvPr/>
        </p:nvSpPr>
        <p:spPr>
          <a:xfrm>
            <a:off x="631218" y="3429000"/>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Oval 12"/>
          <p:cNvSpPr/>
          <p:nvPr/>
        </p:nvSpPr>
        <p:spPr>
          <a:xfrm>
            <a:off x="2532334" y="3357562"/>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p:cNvSpPr/>
          <p:nvPr/>
        </p:nvSpPr>
        <p:spPr>
          <a:xfrm>
            <a:off x="1640879" y="5357826"/>
            <a:ext cx="988440" cy="42862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Straight Arrow Connector 14"/>
          <p:cNvCxnSpPr/>
          <p:nvPr/>
        </p:nvCxnSpPr>
        <p:spPr>
          <a:xfrm rot="16200000" flipH="1">
            <a:off x="1873374" y="3929066"/>
            <a:ext cx="428628" cy="42862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730630" y="4125194"/>
            <a:ext cx="295276" cy="13335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2109552" y="5093938"/>
            <a:ext cx="294414" cy="9048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87556" y="1620089"/>
            <a:ext cx="2000264" cy="584775"/>
          </a:xfrm>
          <a:prstGeom prst="rect">
            <a:avLst/>
          </a:prstGeom>
          <a:noFill/>
          <a:ln>
            <a:noFill/>
          </a:ln>
        </p:spPr>
        <p:txBody>
          <a:bodyPr wrap="square" rtlCol="0">
            <a:spAutoFit/>
          </a:bodyPr>
          <a:lstStyle/>
          <a:p>
            <a:pPr algn="ctr"/>
            <a:r>
              <a:rPr lang="es-MX" sz="1600" b="1" dirty="0"/>
              <a:t>UNIVARIADO</a:t>
            </a:r>
          </a:p>
          <a:p>
            <a:pPr algn="ctr"/>
            <a:r>
              <a:rPr lang="es-MX" sz="1600" b="1" dirty="0"/>
              <a:t>VARIANZA</a:t>
            </a:r>
          </a:p>
        </p:txBody>
      </p:sp>
      <p:sp>
        <p:nvSpPr>
          <p:cNvPr id="19" name="TextBox 18"/>
          <p:cNvSpPr txBox="1"/>
          <p:nvPr/>
        </p:nvSpPr>
        <p:spPr>
          <a:xfrm>
            <a:off x="4459874" y="2351177"/>
            <a:ext cx="2571768" cy="1077218"/>
          </a:xfrm>
          <a:prstGeom prst="rect">
            <a:avLst/>
          </a:prstGeom>
          <a:noFill/>
        </p:spPr>
        <p:txBody>
          <a:bodyPr wrap="square" rtlCol="0">
            <a:spAutoFit/>
          </a:bodyPr>
          <a:lstStyle/>
          <a:p>
            <a:r>
              <a:rPr lang="es-MX" sz="1600" dirty="0"/>
              <a:t>Pasos (largo):</a:t>
            </a:r>
          </a:p>
          <a:p>
            <a:endParaRPr lang="es-MX" sz="1600" dirty="0"/>
          </a:p>
          <a:p>
            <a:pPr marL="342900" indent="-342900"/>
            <a:r>
              <a:rPr lang="es-MX" sz="1600" dirty="0"/>
              <a:t>1. Calcular vector de medias</a:t>
            </a:r>
          </a:p>
        </p:txBody>
      </p:sp>
      <p:sp>
        <p:nvSpPr>
          <p:cNvPr id="20" name="TextBox 19"/>
          <p:cNvSpPr txBox="1"/>
          <p:nvPr/>
        </p:nvSpPr>
        <p:spPr>
          <a:xfrm>
            <a:off x="1615332" y="2786058"/>
            <a:ext cx="1143008" cy="523220"/>
          </a:xfrm>
          <a:prstGeom prst="rect">
            <a:avLst/>
          </a:prstGeom>
          <a:noFill/>
        </p:spPr>
        <p:txBody>
          <a:bodyPr wrap="square" rtlCol="0">
            <a:spAutoFit/>
          </a:bodyPr>
          <a:lstStyle/>
          <a:p>
            <a:pPr algn="ctr"/>
            <a:r>
              <a:rPr lang="es-MX" sz="1400" dirty="0"/>
              <a:t>calcular la media</a:t>
            </a:r>
          </a:p>
        </p:txBody>
      </p:sp>
      <p:sp>
        <p:nvSpPr>
          <p:cNvPr id="21" name="Oval 20"/>
          <p:cNvSpPr/>
          <p:nvPr/>
        </p:nvSpPr>
        <p:spPr>
          <a:xfrm>
            <a:off x="1587622" y="2714620"/>
            <a:ext cx="1214446" cy="64294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3" name="Straight Arrow Connector 22"/>
          <p:cNvCxnSpPr/>
          <p:nvPr/>
        </p:nvCxnSpPr>
        <p:spPr>
          <a:xfrm rot="16200000" flipH="1">
            <a:off x="2051969" y="3750471"/>
            <a:ext cx="714380" cy="21431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187232" y="1620089"/>
            <a:ext cx="2857520" cy="584775"/>
          </a:xfrm>
          <a:prstGeom prst="rect">
            <a:avLst/>
          </a:prstGeom>
          <a:noFill/>
          <a:ln>
            <a:noFill/>
          </a:ln>
        </p:spPr>
        <p:txBody>
          <a:bodyPr wrap="square" rtlCol="0">
            <a:spAutoFit/>
          </a:bodyPr>
          <a:lstStyle/>
          <a:p>
            <a:pPr algn="ctr"/>
            <a:r>
              <a:rPr lang="es-MX" sz="1600" b="1" dirty="0"/>
              <a:t>MULTIVARIADO</a:t>
            </a:r>
          </a:p>
          <a:p>
            <a:pPr algn="ctr"/>
            <a:r>
              <a:rPr lang="es-MX" sz="1600" b="1" dirty="0"/>
              <a:t>VARIANZA-COVARIANZA</a:t>
            </a:r>
          </a:p>
        </p:txBody>
      </p:sp>
      <p:grpSp>
        <p:nvGrpSpPr>
          <p:cNvPr id="43" name="Group 42"/>
          <p:cNvGrpSpPr/>
          <p:nvPr/>
        </p:nvGrpSpPr>
        <p:grpSpPr>
          <a:xfrm>
            <a:off x="6929454" y="2807515"/>
            <a:ext cx="1857388" cy="3693319"/>
            <a:chOff x="5715008" y="3500438"/>
            <a:chExt cx="1857388" cy="3693319"/>
          </a:xfrm>
        </p:grpSpPr>
        <p:sp>
          <p:nvSpPr>
            <p:cNvPr id="25" name="TextBox 24"/>
            <p:cNvSpPr txBox="1"/>
            <p:nvPr/>
          </p:nvSpPr>
          <p:spPr>
            <a:xfrm>
              <a:off x="5715008" y="3500438"/>
              <a:ext cx="1857388" cy="3693319"/>
            </a:xfrm>
            <a:prstGeom prst="rect">
              <a:avLst/>
            </a:prstGeom>
            <a:noFill/>
          </p:spPr>
          <p:txBody>
            <a:bodyPr wrap="square" rtlCol="0">
              <a:spAutoFit/>
            </a:bodyPr>
            <a:lstStyle/>
            <a:p>
              <a:r>
                <a:rPr lang="es-MX" b="1" dirty="0" err="1"/>
                <a:t>y</a:t>
              </a:r>
              <a:r>
                <a:rPr lang="es-MX" baseline="30000" dirty="0" err="1"/>
                <a:t>t</a:t>
              </a:r>
              <a:r>
                <a:rPr lang="es-MX" dirty="0"/>
                <a:t> = (</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endParaRPr lang="es-MX" dirty="0"/>
            </a:p>
            <a:p>
              <a:r>
                <a:rPr lang="es-MX" dirty="0"/>
                <a:t> </a:t>
              </a:r>
            </a:p>
            <a:p>
              <a:r>
                <a:rPr lang="es-MX" b="1" dirty="0"/>
                <a:t>Y </a:t>
              </a:r>
              <a:r>
                <a:rPr lang="es-MX" dirty="0"/>
                <a:t>= </a:t>
              </a:r>
              <a:r>
                <a:rPr lang="es-MX" b="1" dirty="0"/>
                <a:t>1</a:t>
              </a:r>
              <a:r>
                <a:rPr lang="es-MX" b="1" baseline="30000" dirty="0"/>
                <a:t> </a:t>
              </a:r>
              <a:r>
                <a:rPr lang="es-MX" dirty="0"/>
                <a:t>(</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p>
            <a:p>
              <a:endParaRPr lang="es-MX" dirty="0"/>
            </a:p>
            <a:p>
              <a:r>
                <a:rPr lang="es-MX" dirty="0"/>
                <a:t> </a:t>
              </a:r>
            </a:p>
            <a:p>
              <a:r>
                <a:rPr lang="es-MX" b="1" dirty="0"/>
                <a:t>Z </a:t>
              </a:r>
              <a:r>
                <a:rPr lang="es-MX" dirty="0"/>
                <a:t>=</a:t>
              </a:r>
              <a:r>
                <a:rPr lang="es-MX" b="1" dirty="0"/>
                <a:t> Y-Y</a:t>
              </a:r>
            </a:p>
            <a:p>
              <a:endParaRPr lang="es-MX" dirty="0"/>
            </a:p>
            <a:p>
              <a:r>
                <a:rPr lang="es-MX" dirty="0"/>
                <a:t> </a:t>
              </a:r>
            </a:p>
            <a:p>
              <a:r>
                <a:rPr lang="es-MX" b="1" dirty="0"/>
                <a:t>S </a:t>
              </a:r>
              <a:r>
                <a:rPr lang="es-MX" dirty="0"/>
                <a:t>= </a:t>
              </a:r>
              <a:r>
                <a:rPr lang="es-MX" b="1" dirty="0" err="1"/>
                <a:t>Z</a:t>
              </a:r>
              <a:r>
                <a:rPr lang="es-MX" baseline="30000" dirty="0" err="1"/>
                <a:t>t</a:t>
              </a:r>
              <a:r>
                <a:rPr lang="es-MX" b="1" dirty="0"/>
                <a:t> Z</a:t>
              </a:r>
              <a:r>
                <a:rPr lang="es-MX" dirty="0"/>
                <a:t> </a:t>
              </a:r>
            </a:p>
            <a:p>
              <a:endParaRPr lang="es-MX" dirty="0"/>
            </a:p>
            <a:p>
              <a:br>
                <a:rPr lang="es-MX" dirty="0"/>
              </a:br>
              <a:r>
                <a:rPr lang="es-MX" b="1" dirty="0"/>
                <a:t>C </a:t>
              </a:r>
              <a:r>
                <a:rPr lang="es-MX" dirty="0"/>
                <a:t>=</a:t>
              </a:r>
              <a:r>
                <a:rPr lang="es-MX" b="1" dirty="0"/>
                <a:t>           S</a:t>
              </a:r>
              <a:endParaRPr lang="es-MX" dirty="0"/>
            </a:p>
            <a:p>
              <a:endParaRPr lang="es-MX" dirty="0"/>
            </a:p>
          </p:txBody>
        </p:sp>
        <p:graphicFrame>
          <p:nvGraphicFramePr>
            <p:cNvPr id="231428" name="Object 4"/>
            <p:cNvGraphicFramePr>
              <a:graphicFrameLocks noChangeAspect="1"/>
            </p:cNvGraphicFramePr>
            <p:nvPr>
              <p:extLst>
                <p:ext uri="{D42A27DB-BD31-4B8C-83A1-F6EECF244321}">
                  <p14:modId xmlns:p14="http://schemas.microsoft.com/office/powerpoint/2010/main" val="3378986347"/>
                </p:ext>
              </p:extLst>
            </p:nvPr>
          </p:nvGraphicFramePr>
          <p:xfrm>
            <a:off x="6157491" y="6437812"/>
            <a:ext cx="454251" cy="500066"/>
          </p:xfrm>
          <a:graphic>
            <a:graphicData uri="http://schemas.openxmlformats.org/presentationml/2006/ole">
              <mc:AlternateContent xmlns:mc="http://schemas.openxmlformats.org/markup-compatibility/2006">
                <mc:Choice xmlns:v="urn:schemas-microsoft-com:vml" Requires="v">
                  <p:oleObj name="Equation" r:id="rId4" imgW="469800" imgH="431640" progId="Equation.3">
                    <p:embed/>
                  </p:oleObj>
                </mc:Choice>
                <mc:Fallback>
                  <p:oleObj name="Equation" r:id="rId4" imgW="469800" imgH="431640" progId="Equation.3">
                    <p:embed/>
                    <p:pic>
                      <p:nvPicPr>
                        <p:cNvPr id="2314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491" y="6437812"/>
                          <a:ext cx="454251" cy="500066"/>
                        </a:xfrm>
                        <a:prstGeom prst="rect">
                          <a:avLst/>
                        </a:prstGeom>
                        <a:noFill/>
                      </p:spPr>
                    </p:pic>
                  </p:oleObj>
                </mc:Fallback>
              </mc:AlternateContent>
            </a:graphicData>
          </a:graphic>
        </p:graphicFrame>
        <p:cxnSp>
          <p:nvCxnSpPr>
            <p:cNvPr id="38" name="Straight Connector 37"/>
            <p:cNvCxnSpPr/>
            <p:nvPr/>
          </p:nvCxnSpPr>
          <p:spPr>
            <a:xfrm>
              <a:off x="5824550" y="3594103"/>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838832" y="4110039"/>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50386" y="4933597"/>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4496236" y="4164837"/>
            <a:ext cx="2428892" cy="584775"/>
          </a:xfrm>
          <a:prstGeom prst="rect">
            <a:avLst/>
          </a:prstGeom>
          <a:noFill/>
        </p:spPr>
        <p:txBody>
          <a:bodyPr wrap="square" rtlCol="0">
            <a:spAutoFit/>
          </a:bodyPr>
          <a:lstStyle/>
          <a:p>
            <a:pPr marL="179388" indent="-179388"/>
            <a:r>
              <a:rPr lang="es-MX" sz="1600" dirty="0"/>
              <a:t>2. Distancia de la media (centrar)</a:t>
            </a:r>
          </a:p>
        </p:txBody>
      </p:sp>
      <p:sp>
        <p:nvSpPr>
          <p:cNvPr id="45" name="TextBox 44"/>
          <p:cNvSpPr txBox="1"/>
          <p:nvPr/>
        </p:nvSpPr>
        <p:spPr>
          <a:xfrm>
            <a:off x="4510091" y="5001749"/>
            <a:ext cx="2299871" cy="584775"/>
          </a:xfrm>
          <a:prstGeom prst="rect">
            <a:avLst/>
          </a:prstGeom>
          <a:noFill/>
        </p:spPr>
        <p:txBody>
          <a:bodyPr wrap="square" rtlCol="0">
            <a:spAutoFit/>
          </a:bodyPr>
          <a:lstStyle/>
          <a:p>
            <a:pPr marL="179388" indent="-179388"/>
            <a:r>
              <a:rPr lang="es-MX" sz="1600" dirty="0"/>
              <a:t>3. Elevar al cuadrado y sumar</a:t>
            </a:r>
          </a:p>
        </p:txBody>
      </p:sp>
      <p:sp>
        <p:nvSpPr>
          <p:cNvPr id="46" name="TextBox 45"/>
          <p:cNvSpPr txBox="1"/>
          <p:nvPr/>
        </p:nvSpPr>
        <p:spPr>
          <a:xfrm>
            <a:off x="4523946" y="5826547"/>
            <a:ext cx="2143140" cy="338554"/>
          </a:xfrm>
          <a:prstGeom prst="rect">
            <a:avLst/>
          </a:prstGeom>
          <a:noFill/>
        </p:spPr>
        <p:txBody>
          <a:bodyPr wrap="square" rtlCol="0">
            <a:spAutoFit/>
          </a:bodyPr>
          <a:lstStyle/>
          <a:p>
            <a:r>
              <a:rPr lang="es-MX" sz="1600" dirty="0"/>
              <a:t>4. Dividir entre </a:t>
            </a:r>
            <a:r>
              <a:rPr lang="es-MX" sz="1600" dirty="0" err="1"/>
              <a:t>g.l.</a:t>
            </a:r>
            <a:endParaRPr lang="es-MX" sz="1600" dirty="0"/>
          </a:p>
        </p:txBody>
      </p:sp>
      <p:sp>
        <p:nvSpPr>
          <p:cNvPr id="47" name="TextBox 46"/>
          <p:cNvSpPr txBox="1"/>
          <p:nvPr/>
        </p:nvSpPr>
        <p:spPr>
          <a:xfrm>
            <a:off x="4738260" y="3353472"/>
            <a:ext cx="2071702" cy="584775"/>
          </a:xfrm>
          <a:prstGeom prst="rect">
            <a:avLst/>
          </a:prstGeom>
          <a:noFill/>
        </p:spPr>
        <p:txBody>
          <a:bodyPr wrap="square" rtlCol="0">
            <a:spAutoFit/>
          </a:bodyPr>
          <a:lstStyle/>
          <a:p>
            <a:pPr marL="360363" indent="-360363"/>
            <a:r>
              <a:rPr lang="es-MX" sz="1600" dirty="0"/>
              <a:t>1.1. Obtener matriz de medias</a:t>
            </a:r>
          </a:p>
        </p:txBody>
      </p:sp>
      <p:sp>
        <p:nvSpPr>
          <p:cNvPr id="48" name="Rectangle 47"/>
          <p:cNvSpPr/>
          <p:nvPr/>
        </p:nvSpPr>
        <p:spPr>
          <a:xfrm>
            <a:off x="357158" y="1484784"/>
            <a:ext cx="3643338" cy="508748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Rectangle 48"/>
          <p:cNvSpPr/>
          <p:nvPr/>
        </p:nvSpPr>
        <p:spPr>
          <a:xfrm>
            <a:off x="4286248" y="1484784"/>
            <a:ext cx="4572032" cy="508748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angle 1"/>
          <p:cNvSpPr/>
          <p:nvPr/>
        </p:nvSpPr>
        <p:spPr>
          <a:xfrm>
            <a:off x="142844" y="764704"/>
            <a:ext cx="5293252"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Obtención de matriz VCV: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3116"/>
            <a:ext cx="428626" cy="369332"/>
          </a:xfrm>
          <a:prstGeom prst="rect">
            <a:avLst/>
          </a:prstGeom>
          <a:noFill/>
        </p:spPr>
        <p:txBody>
          <a:bodyPr wrap="square" rtlCol="0">
            <a:spAutoFit/>
          </a:bodyPr>
          <a:lstStyle/>
          <a:p>
            <a:r>
              <a:rPr lang="es-MX" b="1" dirty="0"/>
              <a:t>Y </a:t>
            </a:r>
            <a:r>
              <a:rPr lang="es-MX" dirty="0"/>
              <a:t> </a:t>
            </a:r>
            <a:endParaRPr lang="es-MX" b="1" dirty="0"/>
          </a:p>
        </p:txBody>
      </p:sp>
      <p:graphicFrame>
        <p:nvGraphicFramePr>
          <p:cNvPr id="9" name="Object 1"/>
          <p:cNvGraphicFramePr>
            <a:graphicFrameLocks noChangeAspect="1"/>
          </p:cNvGraphicFramePr>
          <p:nvPr/>
        </p:nvGraphicFramePr>
        <p:xfrm>
          <a:off x="486177" y="3627296"/>
          <a:ext cx="2609850" cy="434975"/>
        </p:xfrm>
        <a:graphic>
          <a:graphicData uri="http://schemas.openxmlformats.org/presentationml/2006/ole">
            <mc:AlternateContent xmlns:mc="http://schemas.openxmlformats.org/markup-compatibility/2006">
              <mc:Choice xmlns:v="urn:schemas-microsoft-com:vml" Requires="v">
                <p:oleObj name="Equation" r:id="rId2" imgW="1447560" imgH="253800" progId="Equation.3">
                  <p:embed/>
                </p:oleObj>
              </mc:Choice>
              <mc:Fallback>
                <p:oleObj name="Equation" r:id="rId2" imgW="1447560" imgH="253800" progId="Equation.3">
                  <p:embed/>
                  <p:pic>
                    <p:nvPicPr>
                      <p:cNvPr id="9"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77" y="3627296"/>
                        <a:ext cx="26098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414739" y="5141362"/>
            <a:ext cx="642942" cy="369332"/>
          </a:xfrm>
          <a:prstGeom prst="rect">
            <a:avLst/>
          </a:prstGeom>
          <a:noFill/>
        </p:spPr>
        <p:txBody>
          <a:bodyPr wrap="square" rtlCol="0">
            <a:spAutoFit/>
          </a:bodyPr>
          <a:lstStyle/>
          <a:p>
            <a:r>
              <a:rPr lang="es-MX" b="1" dirty="0"/>
              <a:t>Y </a:t>
            </a:r>
            <a:r>
              <a:rPr lang="es-MX" dirty="0"/>
              <a:t> </a:t>
            </a:r>
            <a:endParaRPr lang="es-MX" b="1" dirty="0"/>
          </a:p>
        </p:txBody>
      </p:sp>
      <p:graphicFrame>
        <p:nvGraphicFramePr>
          <p:cNvPr id="232453" name="Object 5"/>
          <p:cNvGraphicFramePr>
            <a:graphicFrameLocks noChangeAspect="1"/>
          </p:cNvGraphicFramePr>
          <p:nvPr/>
        </p:nvGraphicFramePr>
        <p:xfrm>
          <a:off x="771929" y="4532976"/>
          <a:ext cx="2143140" cy="1610668"/>
        </p:xfrm>
        <a:graphic>
          <a:graphicData uri="http://schemas.openxmlformats.org/presentationml/2006/ole">
            <mc:AlternateContent xmlns:mc="http://schemas.openxmlformats.org/markup-compatibility/2006">
              <mc:Choice xmlns:v="urn:schemas-microsoft-com:vml" Requires="v">
                <p:oleObj name="Equation" r:id="rId4" imgW="1244520" imgH="965160" progId="Equation.3">
                  <p:embed/>
                </p:oleObj>
              </mc:Choice>
              <mc:Fallback>
                <p:oleObj name="Equation" r:id="rId4" imgW="1244520" imgH="965160" progId="Equation.3">
                  <p:embed/>
                  <p:pic>
                    <p:nvPicPr>
                      <p:cNvPr id="2324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29" y="4532976"/>
                        <a:ext cx="2143140" cy="1610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9" name="Straight Connector 18"/>
          <p:cNvCxnSpPr/>
          <p:nvPr/>
        </p:nvCxnSpPr>
        <p:spPr>
          <a:xfrm>
            <a:off x="513887" y="5155779"/>
            <a:ext cx="14287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2454" name="Object 6"/>
          <p:cNvGraphicFramePr>
            <a:graphicFrameLocks noChangeAspect="1"/>
          </p:cNvGraphicFramePr>
          <p:nvPr/>
        </p:nvGraphicFramePr>
        <p:xfrm>
          <a:off x="629053" y="1571612"/>
          <a:ext cx="2487538" cy="1571636"/>
        </p:xfrm>
        <a:graphic>
          <a:graphicData uri="http://schemas.openxmlformats.org/presentationml/2006/ole">
            <mc:AlternateContent xmlns:mc="http://schemas.openxmlformats.org/markup-compatibility/2006">
              <mc:Choice xmlns:v="urn:schemas-microsoft-com:vml" Requires="v">
                <p:oleObj name="Equation" r:id="rId6" imgW="1447560" imgH="939600" progId="Equation.3">
                  <p:embed/>
                </p:oleObj>
              </mc:Choice>
              <mc:Fallback>
                <p:oleObj name="Equation" r:id="rId6" imgW="1447560" imgH="939600" progId="Equation.3">
                  <p:embed/>
                  <p:pic>
                    <p:nvPicPr>
                      <p:cNvPr id="2324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053" y="1571612"/>
                        <a:ext cx="2487538" cy="15716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rot="5400000">
            <a:off x="2654187" y="2203542"/>
            <a:ext cx="1714512" cy="307777"/>
          </a:xfrm>
          <a:prstGeom prst="rect">
            <a:avLst/>
          </a:prstGeom>
          <a:noFill/>
        </p:spPr>
        <p:txBody>
          <a:bodyPr wrap="square" rtlCol="0">
            <a:spAutoFit/>
          </a:bodyPr>
          <a:lstStyle/>
          <a:p>
            <a:r>
              <a:rPr lang="es-MX" sz="1400" dirty="0"/>
              <a:t>datos </a:t>
            </a:r>
            <a:r>
              <a:rPr lang="es-MX" sz="1400" dirty="0" err="1"/>
              <a:t>multivariados</a:t>
            </a:r>
            <a:endParaRPr lang="es-MX" sz="1400" dirty="0"/>
          </a:p>
        </p:txBody>
      </p:sp>
      <p:sp>
        <p:nvSpPr>
          <p:cNvPr id="22" name="TextBox 21"/>
          <p:cNvSpPr txBox="1"/>
          <p:nvPr/>
        </p:nvSpPr>
        <p:spPr>
          <a:xfrm rot="5400000">
            <a:off x="3119098" y="3571876"/>
            <a:ext cx="1000132" cy="523220"/>
          </a:xfrm>
          <a:prstGeom prst="rect">
            <a:avLst/>
          </a:prstGeom>
          <a:noFill/>
        </p:spPr>
        <p:txBody>
          <a:bodyPr wrap="square" rtlCol="0">
            <a:spAutoFit/>
          </a:bodyPr>
          <a:lstStyle/>
          <a:p>
            <a:pPr algn="ctr"/>
            <a:r>
              <a:rPr lang="es-MX" sz="1400" dirty="0"/>
              <a:t>vector de</a:t>
            </a:r>
          </a:p>
          <a:p>
            <a:pPr algn="ctr"/>
            <a:r>
              <a:rPr lang="es-MX" sz="1400" dirty="0"/>
              <a:t>medias</a:t>
            </a:r>
          </a:p>
        </p:txBody>
      </p:sp>
      <p:sp>
        <p:nvSpPr>
          <p:cNvPr id="23" name="TextBox 22"/>
          <p:cNvSpPr txBox="1"/>
          <p:nvPr/>
        </p:nvSpPr>
        <p:spPr>
          <a:xfrm rot="5400000">
            <a:off x="2632161" y="5132499"/>
            <a:ext cx="1714512" cy="307777"/>
          </a:xfrm>
          <a:prstGeom prst="rect">
            <a:avLst/>
          </a:prstGeom>
          <a:noFill/>
        </p:spPr>
        <p:txBody>
          <a:bodyPr wrap="square" rtlCol="0">
            <a:spAutoFit/>
          </a:bodyPr>
          <a:lstStyle/>
          <a:p>
            <a:r>
              <a:rPr lang="es-MX" sz="1400" dirty="0"/>
              <a:t>matriz de medias</a:t>
            </a:r>
          </a:p>
        </p:txBody>
      </p:sp>
      <p:graphicFrame>
        <p:nvGraphicFramePr>
          <p:cNvPr id="232455" name="Object 7"/>
          <p:cNvGraphicFramePr>
            <a:graphicFrameLocks noChangeAspect="1"/>
          </p:cNvGraphicFramePr>
          <p:nvPr/>
        </p:nvGraphicFramePr>
        <p:xfrm>
          <a:off x="4689327" y="1129129"/>
          <a:ext cx="3471260" cy="1357322"/>
        </p:xfrm>
        <a:graphic>
          <a:graphicData uri="http://schemas.openxmlformats.org/presentationml/2006/ole">
            <mc:AlternateContent xmlns:mc="http://schemas.openxmlformats.org/markup-compatibility/2006">
              <mc:Choice xmlns:v="urn:schemas-microsoft-com:vml" Requires="v">
                <p:oleObj name="Equation" r:id="rId8" imgW="2311200" imgH="939600" progId="Equation.3">
                  <p:embed/>
                </p:oleObj>
              </mc:Choice>
              <mc:Fallback>
                <p:oleObj name="Equation" r:id="rId8" imgW="2311200" imgH="939600" progId="Equation.3">
                  <p:embed/>
                  <p:pic>
                    <p:nvPicPr>
                      <p:cNvPr id="2324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9327" y="1129129"/>
                        <a:ext cx="3471260" cy="1357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p:cNvSpPr txBox="1"/>
          <p:nvPr/>
        </p:nvSpPr>
        <p:spPr>
          <a:xfrm>
            <a:off x="4357686" y="1601485"/>
            <a:ext cx="428626" cy="369332"/>
          </a:xfrm>
          <a:prstGeom prst="rect">
            <a:avLst/>
          </a:prstGeom>
          <a:noFill/>
        </p:spPr>
        <p:txBody>
          <a:bodyPr wrap="square" rtlCol="0">
            <a:spAutoFit/>
          </a:bodyPr>
          <a:lstStyle/>
          <a:p>
            <a:r>
              <a:rPr lang="es-MX" b="1" dirty="0"/>
              <a:t>Z </a:t>
            </a:r>
            <a:r>
              <a:rPr lang="es-MX" dirty="0"/>
              <a:t> </a:t>
            </a:r>
            <a:endParaRPr lang="es-MX" b="1" dirty="0"/>
          </a:p>
        </p:txBody>
      </p:sp>
      <p:sp>
        <p:nvSpPr>
          <p:cNvPr id="26" name="TextBox 25"/>
          <p:cNvSpPr txBox="1"/>
          <p:nvPr/>
        </p:nvSpPr>
        <p:spPr>
          <a:xfrm rot="5400000">
            <a:off x="7587984" y="1632037"/>
            <a:ext cx="1571635" cy="307777"/>
          </a:xfrm>
          <a:prstGeom prst="rect">
            <a:avLst/>
          </a:prstGeom>
          <a:noFill/>
        </p:spPr>
        <p:txBody>
          <a:bodyPr wrap="square" rtlCol="0">
            <a:spAutoFit/>
          </a:bodyPr>
          <a:lstStyle/>
          <a:p>
            <a:pPr algn="ctr"/>
            <a:r>
              <a:rPr lang="es-MX" sz="1400" dirty="0"/>
              <a:t>datos  centrados</a:t>
            </a:r>
          </a:p>
        </p:txBody>
      </p:sp>
      <p:graphicFrame>
        <p:nvGraphicFramePr>
          <p:cNvPr id="232456" name="Object 8"/>
          <p:cNvGraphicFramePr>
            <a:graphicFrameLocks noChangeAspect="1"/>
          </p:cNvGraphicFramePr>
          <p:nvPr/>
        </p:nvGraphicFramePr>
        <p:xfrm>
          <a:off x="5024027" y="2901224"/>
          <a:ext cx="3053010" cy="1428760"/>
        </p:xfrm>
        <a:graphic>
          <a:graphicData uri="http://schemas.openxmlformats.org/presentationml/2006/ole">
            <mc:AlternateContent xmlns:mc="http://schemas.openxmlformats.org/markup-compatibility/2006">
              <mc:Choice xmlns:v="urn:schemas-microsoft-com:vml" Requires="v">
                <p:oleObj name="Equation" r:id="rId10" imgW="1968480" imgH="939600" progId="Equation.3">
                  <p:embed/>
                </p:oleObj>
              </mc:Choice>
              <mc:Fallback>
                <p:oleObj name="Equation" r:id="rId10" imgW="1968480" imgH="939600" progId="Equation.3">
                  <p:embed/>
                  <p:pic>
                    <p:nvPicPr>
                      <p:cNvPr id="2324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4027" y="2901224"/>
                        <a:ext cx="3053010" cy="142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TextBox 27"/>
          <p:cNvSpPr txBox="1"/>
          <p:nvPr/>
        </p:nvSpPr>
        <p:spPr>
          <a:xfrm>
            <a:off x="4648013" y="3416858"/>
            <a:ext cx="357190" cy="369332"/>
          </a:xfrm>
          <a:prstGeom prst="rect">
            <a:avLst/>
          </a:prstGeom>
          <a:noFill/>
        </p:spPr>
        <p:txBody>
          <a:bodyPr wrap="square" rtlCol="0">
            <a:spAutoFit/>
          </a:bodyPr>
          <a:lstStyle/>
          <a:p>
            <a:r>
              <a:rPr lang="es-MX" b="1" dirty="0"/>
              <a:t>S </a:t>
            </a:r>
            <a:r>
              <a:rPr lang="es-MX" dirty="0"/>
              <a:t> </a:t>
            </a:r>
            <a:endParaRPr lang="es-MX" b="1" dirty="0"/>
          </a:p>
        </p:txBody>
      </p:sp>
      <p:sp>
        <p:nvSpPr>
          <p:cNvPr id="29" name="TextBox 28"/>
          <p:cNvSpPr txBox="1"/>
          <p:nvPr/>
        </p:nvSpPr>
        <p:spPr>
          <a:xfrm rot="5400000">
            <a:off x="7587984" y="3346550"/>
            <a:ext cx="1571635" cy="307777"/>
          </a:xfrm>
          <a:prstGeom prst="rect">
            <a:avLst/>
          </a:prstGeom>
          <a:noFill/>
        </p:spPr>
        <p:txBody>
          <a:bodyPr wrap="square" rtlCol="0">
            <a:spAutoFit/>
          </a:bodyPr>
          <a:lstStyle/>
          <a:p>
            <a:pPr algn="ctr"/>
            <a:r>
              <a:rPr lang="es-MX" sz="1400" dirty="0"/>
              <a:t>matriz de SSCP</a:t>
            </a:r>
          </a:p>
        </p:txBody>
      </p:sp>
      <p:graphicFrame>
        <p:nvGraphicFramePr>
          <p:cNvPr id="30" name="Table 29"/>
          <p:cNvGraphicFramePr>
            <a:graphicFrameLocks noGrp="1"/>
          </p:cNvGraphicFramePr>
          <p:nvPr/>
        </p:nvGraphicFramePr>
        <p:xfrm>
          <a:off x="5433829" y="4814218"/>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31" name="Left Bracket 30"/>
          <p:cNvSpPr/>
          <p:nvPr/>
        </p:nvSpPr>
        <p:spPr>
          <a:xfrm>
            <a:off x="5290953" y="4857760"/>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2" name="TextBox 31"/>
          <p:cNvSpPr txBox="1"/>
          <p:nvPr/>
        </p:nvSpPr>
        <p:spPr>
          <a:xfrm>
            <a:off x="4719451" y="5385722"/>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33" name="Left Bracket 32"/>
          <p:cNvSpPr/>
          <p:nvPr/>
        </p:nvSpPr>
        <p:spPr>
          <a:xfrm flipH="1">
            <a:off x="7735579" y="4857760"/>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4" name="TextBox 33"/>
          <p:cNvSpPr txBox="1"/>
          <p:nvPr/>
        </p:nvSpPr>
        <p:spPr>
          <a:xfrm rot="5400000">
            <a:off x="7636832" y="5274811"/>
            <a:ext cx="1785949" cy="523220"/>
          </a:xfrm>
          <a:prstGeom prst="rect">
            <a:avLst/>
          </a:prstGeom>
          <a:noFill/>
        </p:spPr>
        <p:txBody>
          <a:bodyPr wrap="square" rtlCol="0">
            <a:spAutoFit/>
          </a:bodyPr>
          <a:lstStyle/>
          <a:p>
            <a:pPr algn="ctr"/>
            <a:r>
              <a:rPr lang="es-MX" sz="1400" dirty="0"/>
              <a:t>matriz de </a:t>
            </a:r>
          </a:p>
          <a:p>
            <a:pPr algn="ctr"/>
            <a:r>
              <a:rPr lang="es-MX" sz="1400" dirty="0"/>
              <a:t>varianza-covarianza</a:t>
            </a:r>
          </a:p>
        </p:txBody>
      </p:sp>
      <p:sp>
        <p:nvSpPr>
          <p:cNvPr id="35" name="Rectangle 34"/>
          <p:cNvSpPr/>
          <p:nvPr/>
        </p:nvSpPr>
        <p:spPr>
          <a:xfrm>
            <a:off x="214282" y="681319"/>
            <a:ext cx="4000528"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Expresión matricial: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3474" name="Object 2"/>
          <p:cNvGraphicFramePr>
            <a:graphicFrameLocks noChangeAspect="1"/>
          </p:cNvGraphicFramePr>
          <p:nvPr/>
        </p:nvGraphicFramePr>
        <p:xfrm>
          <a:off x="4244681" y="1785926"/>
          <a:ext cx="902375" cy="428628"/>
        </p:xfrm>
        <a:graphic>
          <a:graphicData uri="http://schemas.openxmlformats.org/presentationml/2006/ole">
            <mc:AlternateContent xmlns:mc="http://schemas.openxmlformats.org/markup-compatibility/2006">
              <mc:Choice xmlns:v="urn:schemas-microsoft-com:vml" Requires="v">
                <p:oleObj name="Equation" r:id="rId2" imgW="507960" imgH="241200" progId="Equation.3">
                  <p:embed/>
                </p:oleObj>
              </mc:Choice>
              <mc:Fallback>
                <p:oleObj name="Equation" r:id="rId2" imgW="507960" imgH="241200" progId="Equation.3">
                  <p:embed/>
                  <p:pic>
                    <p:nvPicPr>
                      <p:cNvPr id="2334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81" y="1785926"/>
                        <a:ext cx="90237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5" name="Object 3"/>
          <p:cNvGraphicFramePr>
            <a:graphicFrameLocks noChangeAspect="1"/>
          </p:cNvGraphicFramePr>
          <p:nvPr/>
        </p:nvGraphicFramePr>
        <p:xfrm>
          <a:off x="4214809" y="2428868"/>
          <a:ext cx="2214579" cy="433783"/>
        </p:xfrm>
        <a:graphic>
          <a:graphicData uri="http://schemas.openxmlformats.org/presentationml/2006/ole">
            <mc:AlternateContent xmlns:mc="http://schemas.openxmlformats.org/markup-compatibility/2006">
              <mc:Choice xmlns:v="urn:schemas-microsoft-com:vml" Requires="v">
                <p:oleObj name="Equation" r:id="rId4" imgW="1193760" imgH="241200" progId="Equation.3">
                  <p:embed/>
                </p:oleObj>
              </mc:Choice>
              <mc:Fallback>
                <p:oleObj name="Equation" r:id="rId4" imgW="1193760" imgH="241200" progId="Equation.3">
                  <p:embed/>
                  <p:pic>
                    <p:nvPicPr>
                      <p:cNvPr id="23347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09" y="2428868"/>
                        <a:ext cx="2214579" cy="433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76" name="Object 4"/>
          <p:cNvGraphicFramePr>
            <a:graphicFrameLocks noChangeAspect="1"/>
          </p:cNvGraphicFramePr>
          <p:nvPr/>
        </p:nvGraphicFramePr>
        <p:xfrm>
          <a:off x="4244681" y="3071810"/>
          <a:ext cx="1596849" cy="714380"/>
        </p:xfrm>
        <a:graphic>
          <a:graphicData uri="http://schemas.openxmlformats.org/presentationml/2006/ole">
            <mc:AlternateContent xmlns:mc="http://schemas.openxmlformats.org/markup-compatibility/2006">
              <mc:Choice xmlns:v="urn:schemas-microsoft-com:vml" Requires="v">
                <p:oleObj name="Equation" r:id="rId6" imgW="939600" imgH="431640" progId="Equation.3">
                  <p:embed/>
                </p:oleObj>
              </mc:Choice>
              <mc:Fallback>
                <p:oleObj name="Equation" r:id="rId6" imgW="939600" imgH="431640" progId="Equation.3">
                  <p:embed/>
                  <p:pic>
                    <p:nvPicPr>
                      <p:cNvPr id="2334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4681" y="3071810"/>
                        <a:ext cx="1596849"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714348" y="1285860"/>
            <a:ext cx="3000396" cy="1077218"/>
          </a:xfrm>
          <a:prstGeom prst="rect">
            <a:avLst/>
          </a:prstGeom>
          <a:noFill/>
        </p:spPr>
        <p:txBody>
          <a:bodyPr wrap="square" rtlCol="0">
            <a:spAutoFit/>
          </a:bodyPr>
          <a:lstStyle/>
          <a:p>
            <a:r>
              <a:rPr lang="es-MX" sz="1600" dirty="0"/>
              <a:t>Pasos (corto):</a:t>
            </a:r>
          </a:p>
          <a:p>
            <a:endParaRPr lang="es-MX" sz="1600" dirty="0"/>
          </a:p>
          <a:p>
            <a:pPr marL="179388" indent="-179388"/>
            <a:r>
              <a:rPr lang="es-MX" sz="1600" dirty="0"/>
              <a:t>1. Ajustar un modelo donde sólo está la media (y=</a:t>
            </a:r>
            <a:r>
              <a:rPr lang="el-GR" sz="1600" dirty="0"/>
              <a:t>μ</a:t>
            </a:r>
            <a:r>
              <a:rPr lang="es-MX" sz="1600" dirty="0"/>
              <a:t>+e)</a:t>
            </a:r>
          </a:p>
        </p:txBody>
      </p:sp>
      <p:sp>
        <p:nvSpPr>
          <p:cNvPr id="6" name="TextBox 5"/>
          <p:cNvSpPr txBox="1"/>
          <p:nvPr/>
        </p:nvSpPr>
        <p:spPr>
          <a:xfrm>
            <a:off x="714348" y="2530763"/>
            <a:ext cx="3000396" cy="584775"/>
          </a:xfrm>
          <a:prstGeom prst="rect">
            <a:avLst/>
          </a:prstGeom>
          <a:noFill/>
        </p:spPr>
        <p:txBody>
          <a:bodyPr wrap="square" rtlCol="0">
            <a:spAutoFit/>
          </a:bodyPr>
          <a:lstStyle/>
          <a:p>
            <a:pPr marL="179388" indent="-179388"/>
            <a:r>
              <a:rPr lang="es-MX" sz="1600" dirty="0"/>
              <a:t>2. El residual es igual a los datos centrados (diferencias)</a:t>
            </a:r>
          </a:p>
        </p:txBody>
      </p:sp>
      <p:sp>
        <p:nvSpPr>
          <p:cNvPr id="7" name="TextBox 6"/>
          <p:cNvSpPr txBox="1"/>
          <p:nvPr/>
        </p:nvSpPr>
        <p:spPr>
          <a:xfrm>
            <a:off x="714348" y="3272853"/>
            <a:ext cx="2849540" cy="830997"/>
          </a:xfrm>
          <a:prstGeom prst="rect">
            <a:avLst/>
          </a:prstGeom>
          <a:noFill/>
        </p:spPr>
        <p:txBody>
          <a:bodyPr wrap="square" rtlCol="0">
            <a:spAutoFit/>
          </a:bodyPr>
          <a:lstStyle/>
          <a:p>
            <a:pPr marL="179388" indent="-179388"/>
            <a:r>
              <a:rPr lang="es-MX" sz="1600" dirty="0"/>
              <a:t>3. Elevar al cuadrado las diferencias (residual) y dividir entre </a:t>
            </a:r>
            <a:r>
              <a:rPr lang="es-MX" sz="1600" dirty="0" err="1"/>
              <a:t>g.l</a:t>
            </a:r>
            <a:r>
              <a:rPr lang="es-MX" sz="1600" dirty="0"/>
              <a:t>.</a:t>
            </a:r>
          </a:p>
        </p:txBody>
      </p:sp>
      <p:sp>
        <p:nvSpPr>
          <p:cNvPr id="8" name="Rectangle 7"/>
          <p:cNvSpPr/>
          <p:nvPr/>
        </p:nvSpPr>
        <p:spPr>
          <a:xfrm>
            <a:off x="500034" y="1071546"/>
            <a:ext cx="6715172" cy="3357586"/>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extBox 8"/>
          <p:cNvSpPr txBox="1"/>
          <p:nvPr/>
        </p:nvSpPr>
        <p:spPr>
          <a:xfrm>
            <a:off x="500034" y="4786322"/>
            <a:ext cx="6715172" cy="1569660"/>
          </a:xfrm>
          <a:prstGeom prst="rect">
            <a:avLst/>
          </a:prstGeom>
          <a:noFill/>
          <a:ln w="25400">
            <a:solidFill>
              <a:schemeClr val="accent3"/>
            </a:solidFill>
          </a:ln>
        </p:spPr>
        <p:txBody>
          <a:bodyPr wrap="square" rtlCol="0">
            <a:spAutoFit/>
          </a:bodyPr>
          <a:lstStyle/>
          <a:p>
            <a:endParaRPr lang="es-MX" sz="1600" dirty="0"/>
          </a:p>
          <a:p>
            <a:r>
              <a:rPr lang="es-MX" sz="1600" dirty="0"/>
              <a:t>Pasos (muy corto):</a:t>
            </a:r>
          </a:p>
          <a:p>
            <a:endParaRPr lang="es-MX" sz="1600" dirty="0"/>
          </a:p>
          <a:p>
            <a:r>
              <a:rPr lang="es-MX" sz="1600" dirty="0" err="1">
                <a:latin typeface="Courier New" pitchFamily="49" charset="0"/>
                <a:cs typeface="Courier New" pitchFamily="49" charset="0"/>
              </a:rPr>
              <a:t>var</a:t>
            </a:r>
            <a:r>
              <a:rPr lang="es-MX" sz="1600" dirty="0">
                <a:latin typeface="Courier New" pitchFamily="49" charset="0"/>
                <a:cs typeface="Courier New" pitchFamily="49" charset="0"/>
              </a:rPr>
              <a:t>(Y) #donde Y es una matriz de datos </a:t>
            </a:r>
            <a:r>
              <a:rPr lang="es-MX" sz="1600" dirty="0" err="1">
                <a:latin typeface="Courier New" pitchFamily="49" charset="0"/>
                <a:cs typeface="Courier New" pitchFamily="49" charset="0"/>
              </a:rPr>
              <a:t>multivariados</a:t>
            </a:r>
            <a:endParaRPr lang="es-MX" sz="1600" dirty="0">
              <a:latin typeface="Courier New" pitchFamily="49" charset="0"/>
              <a:cs typeface="Courier New" pitchFamily="49" charset="0"/>
            </a:endParaRPr>
          </a:p>
          <a:p>
            <a:r>
              <a:rPr lang="es-MX" sz="1600" dirty="0" err="1">
                <a:latin typeface="Courier New" pitchFamily="49" charset="0"/>
                <a:cs typeface="Courier New" pitchFamily="49" charset="0"/>
              </a:rPr>
              <a:t>cov</a:t>
            </a:r>
            <a:r>
              <a:rPr lang="es-MX" sz="1600" dirty="0">
                <a:latin typeface="Courier New" pitchFamily="49" charset="0"/>
                <a:cs typeface="Courier New" pitchFamily="49" charset="0"/>
              </a:rPr>
              <a:t>(Y)</a:t>
            </a:r>
          </a:p>
          <a:p>
            <a:endParaRPr lang="es-MX" sz="1600" dirty="0">
              <a:latin typeface="Courier New" pitchFamily="49" charset="0"/>
              <a:cs typeface="Courier New" pitchFamily="49" charset="0"/>
            </a:endParaRPr>
          </a:p>
        </p:txBody>
      </p:sp>
      <p:sp>
        <p:nvSpPr>
          <p:cNvPr id="10" name="Rectangle 9"/>
          <p:cNvSpPr/>
          <p:nvPr/>
        </p:nvSpPr>
        <p:spPr>
          <a:xfrm>
            <a:off x="7715272" y="5000636"/>
            <a:ext cx="785818" cy="923330"/>
          </a:xfrm>
          <a:prstGeom prst="rect">
            <a:avLst/>
          </a:prstGeom>
        </p:spPr>
        <p:txBody>
          <a:bodyPr wrap="square">
            <a:spAutoFit/>
          </a:bodyPr>
          <a:lstStyle/>
          <a:p>
            <a:r>
              <a:rPr lang="es-MX" sz="5400" dirty="0"/>
              <a:t>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71480"/>
            <a:ext cx="207170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Correlación:</a:t>
            </a:r>
          </a:p>
        </p:txBody>
      </p:sp>
      <p:sp>
        <p:nvSpPr>
          <p:cNvPr id="3" name="TextBox 2"/>
          <p:cNvSpPr txBox="1"/>
          <p:nvPr/>
        </p:nvSpPr>
        <p:spPr>
          <a:xfrm>
            <a:off x="642910" y="1124744"/>
            <a:ext cx="8143932" cy="1938992"/>
          </a:xfrm>
          <a:prstGeom prst="rect">
            <a:avLst/>
          </a:prstGeom>
          <a:noFill/>
        </p:spPr>
        <p:txBody>
          <a:bodyPr wrap="square" rtlCol="0">
            <a:spAutoFit/>
          </a:bodyPr>
          <a:lstStyle/>
          <a:p>
            <a:r>
              <a:rPr lang="es-MX" dirty="0"/>
              <a:t>Un problema con la matriz de VCV es que si hay una variable con una varianza particularmente grande (escalas diferentes), ésta tendrá mucha influencia en la forma como los datos son ordenados.</a:t>
            </a:r>
          </a:p>
          <a:p>
            <a:endParaRPr lang="es-MX" dirty="0"/>
          </a:p>
          <a:p>
            <a:pPr marL="179388"/>
            <a:r>
              <a:rPr lang="es-MX" sz="1600" dirty="0"/>
              <a:t>Una forma de resolver esto es estandarizando todas las variables (eliminar el efecto de la escala). La forma mas simple de estandarizar los datos es dividirlos entre su desviación estándar después de haberlos centrado con respecto a la media.</a:t>
            </a:r>
          </a:p>
        </p:txBody>
      </p:sp>
      <p:cxnSp>
        <p:nvCxnSpPr>
          <p:cNvPr id="7" name="Elbow Connector 6"/>
          <p:cNvCxnSpPr/>
          <p:nvPr/>
        </p:nvCxnSpPr>
        <p:spPr>
          <a:xfrm rot="5400000" flipH="1" flipV="1">
            <a:off x="3217057" y="5087888"/>
            <a:ext cx="613069" cy="571504"/>
          </a:xfrm>
          <a:prstGeom prst="bentConnector3">
            <a:avLst>
              <a:gd name="adj1" fmla="val 5233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817342" y="3694232"/>
            <a:ext cx="2729158" cy="1500198"/>
            <a:chOff x="4857752" y="4071942"/>
            <a:chExt cx="2729158" cy="1500198"/>
          </a:xfrm>
        </p:grpSpPr>
        <p:sp>
          <p:nvSpPr>
            <p:cNvPr id="10" name="Left Bracket 9"/>
            <p:cNvSpPr/>
            <p:nvPr/>
          </p:nvSpPr>
          <p:spPr>
            <a:xfrm>
              <a:off x="5529722" y="4242714"/>
              <a:ext cx="56924" cy="1186550"/>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b="1"/>
            </a:p>
          </p:txBody>
        </p:sp>
        <p:sp>
          <p:nvSpPr>
            <p:cNvPr id="11" name="TextBox 10"/>
            <p:cNvSpPr txBox="1"/>
            <p:nvPr/>
          </p:nvSpPr>
          <p:spPr>
            <a:xfrm>
              <a:off x="4857752" y="4599904"/>
              <a:ext cx="642942" cy="369332"/>
            </a:xfrm>
            <a:prstGeom prst="rect">
              <a:avLst/>
            </a:prstGeom>
            <a:noFill/>
          </p:spPr>
          <p:txBody>
            <a:bodyPr wrap="square" rtlCol="0">
              <a:spAutoFit/>
            </a:bodyPr>
            <a:lstStyle/>
            <a:p>
              <a:r>
                <a:rPr lang="es-MX" b="1" dirty="0"/>
                <a:t>R </a:t>
              </a:r>
              <a:r>
                <a:rPr lang="es-MX" dirty="0"/>
                <a:t> =</a:t>
              </a:r>
              <a:endParaRPr lang="es-MX" b="1" dirty="0"/>
            </a:p>
          </p:txBody>
        </p:sp>
        <p:sp>
          <p:nvSpPr>
            <p:cNvPr id="12" name="Left Bracket 11"/>
            <p:cNvSpPr/>
            <p:nvPr/>
          </p:nvSpPr>
          <p:spPr>
            <a:xfrm flipH="1">
              <a:off x="7515470" y="407194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TextBox 12"/>
            <p:cNvSpPr txBox="1"/>
            <p:nvPr/>
          </p:nvSpPr>
          <p:spPr>
            <a:xfrm>
              <a:off x="5572132" y="4671342"/>
              <a:ext cx="586018" cy="369332"/>
            </a:xfrm>
            <a:prstGeom prst="rect">
              <a:avLst/>
            </a:prstGeom>
            <a:noFill/>
          </p:spPr>
          <p:txBody>
            <a:bodyPr wrap="square" rtlCol="0">
              <a:spAutoFit/>
            </a:bodyPr>
            <a:lstStyle/>
            <a:p>
              <a:r>
                <a:rPr lang="es-MX" b="1" i="1" dirty="0"/>
                <a:t>r</a:t>
              </a:r>
              <a:r>
                <a:rPr lang="es-MX" b="1" i="1" baseline="-25000" dirty="0"/>
                <a:t>2,1</a:t>
              </a:r>
            </a:p>
          </p:txBody>
        </p:sp>
        <p:sp>
          <p:nvSpPr>
            <p:cNvPr id="14" name="TextBox 13"/>
            <p:cNvSpPr txBox="1"/>
            <p:nvPr/>
          </p:nvSpPr>
          <p:spPr>
            <a:xfrm>
              <a:off x="5586646" y="4242714"/>
              <a:ext cx="357190" cy="369332"/>
            </a:xfrm>
            <a:prstGeom prst="rect">
              <a:avLst/>
            </a:prstGeom>
            <a:noFill/>
          </p:spPr>
          <p:txBody>
            <a:bodyPr wrap="square" rtlCol="0">
              <a:spAutoFit/>
            </a:bodyPr>
            <a:lstStyle/>
            <a:p>
              <a:pPr algn="ctr"/>
              <a:r>
                <a:rPr lang="es-MX" b="1" dirty="0"/>
                <a:t>1</a:t>
              </a:r>
            </a:p>
          </p:txBody>
        </p:sp>
        <p:sp>
          <p:nvSpPr>
            <p:cNvPr id="15" name="TextBox 14"/>
            <p:cNvSpPr txBox="1"/>
            <p:nvPr/>
          </p:nvSpPr>
          <p:spPr>
            <a:xfrm>
              <a:off x="7015406" y="5099970"/>
              <a:ext cx="357190" cy="369332"/>
            </a:xfrm>
            <a:prstGeom prst="rect">
              <a:avLst/>
            </a:prstGeom>
            <a:noFill/>
          </p:spPr>
          <p:txBody>
            <a:bodyPr wrap="square" rtlCol="0">
              <a:spAutoFit/>
            </a:bodyPr>
            <a:lstStyle/>
            <a:p>
              <a:pPr algn="ctr"/>
              <a:r>
                <a:rPr lang="es-MX" b="1" dirty="0"/>
                <a:t>1</a:t>
              </a:r>
            </a:p>
          </p:txBody>
        </p:sp>
        <p:sp>
          <p:nvSpPr>
            <p:cNvPr id="16" name="TextBox 15"/>
            <p:cNvSpPr txBox="1"/>
            <p:nvPr/>
          </p:nvSpPr>
          <p:spPr>
            <a:xfrm>
              <a:off x="6286512" y="4671342"/>
              <a:ext cx="357190" cy="369332"/>
            </a:xfrm>
            <a:prstGeom prst="rect">
              <a:avLst/>
            </a:prstGeom>
            <a:noFill/>
          </p:spPr>
          <p:txBody>
            <a:bodyPr wrap="square" rtlCol="0">
              <a:spAutoFit/>
            </a:bodyPr>
            <a:lstStyle/>
            <a:p>
              <a:pPr algn="ctr"/>
              <a:r>
                <a:rPr lang="es-MX" b="1" dirty="0"/>
                <a:t>1</a:t>
              </a:r>
            </a:p>
          </p:txBody>
        </p:sp>
        <p:sp>
          <p:nvSpPr>
            <p:cNvPr id="17" name="TextBox 16"/>
            <p:cNvSpPr txBox="1"/>
            <p:nvPr/>
          </p:nvSpPr>
          <p:spPr>
            <a:xfrm>
              <a:off x="5586646" y="5028532"/>
              <a:ext cx="586018" cy="369332"/>
            </a:xfrm>
            <a:prstGeom prst="rect">
              <a:avLst/>
            </a:prstGeom>
            <a:noFill/>
          </p:spPr>
          <p:txBody>
            <a:bodyPr wrap="square" rtlCol="0">
              <a:spAutoFit/>
            </a:bodyPr>
            <a:lstStyle/>
            <a:p>
              <a:r>
                <a:rPr lang="es-MX" b="1" i="1" dirty="0"/>
                <a:t>r</a:t>
              </a:r>
              <a:r>
                <a:rPr lang="es-MX" b="1" i="1" baseline="-25000" dirty="0"/>
                <a:t>p,1</a:t>
              </a:r>
            </a:p>
          </p:txBody>
        </p:sp>
        <p:sp>
          <p:nvSpPr>
            <p:cNvPr id="18" name="TextBox 17"/>
            <p:cNvSpPr txBox="1"/>
            <p:nvPr/>
          </p:nvSpPr>
          <p:spPr>
            <a:xfrm>
              <a:off x="6229588" y="5043046"/>
              <a:ext cx="586018" cy="369332"/>
            </a:xfrm>
            <a:prstGeom prst="rect">
              <a:avLst/>
            </a:prstGeom>
            <a:noFill/>
          </p:spPr>
          <p:txBody>
            <a:bodyPr wrap="square" rtlCol="0">
              <a:spAutoFit/>
            </a:bodyPr>
            <a:lstStyle/>
            <a:p>
              <a:r>
                <a:rPr lang="es-MX" b="1" i="1" dirty="0"/>
                <a:t>r</a:t>
              </a:r>
              <a:r>
                <a:rPr lang="es-MX" b="1" i="1" baseline="-25000" dirty="0"/>
                <a:t>p,2</a:t>
              </a:r>
            </a:p>
          </p:txBody>
        </p:sp>
        <p:sp>
          <p:nvSpPr>
            <p:cNvPr id="19" name="TextBox 18"/>
            <p:cNvSpPr txBox="1"/>
            <p:nvPr/>
          </p:nvSpPr>
          <p:spPr>
            <a:xfrm>
              <a:off x="6215074" y="4230572"/>
              <a:ext cx="586018" cy="369332"/>
            </a:xfrm>
            <a:prstGeom prst="rect">
              <a:avLst/>
            </a:prstGeom>
            <a:noFill/>
          </p:spPr>
          <p:txBody>
            <a:bodyPr wrap="square" rtlCol="0">
              <a:spAutoFit/>
            </a:bodyPr>
            <a:lstStyle/>
            <a:p>
              <a:r>
                <a:rPr lang="es-MX" b="1" i="1" dirty="0"/>
                <a:t>r</a:t>
              </a:r>
              <a:r>
                <a:rPr lang="es-MX" b="1" i="1" baseline="-25000" dirty="0"/>
                <a:t>1,2</a:t>
              </a:r>
            </a:p>
          </p:txBody>
        </p:sp>
        <p:sp>
          <p:nvSpPr>
            <p:cNvPr id="20" name="TextBox 19"/>
            <p:cNvSpPr txBox="1"/>
            <p:nvPr/>
          </p:nvSpPr>
          <p:spPr>
            <a:xfrm>
              <a:off x="6929454" y="4259600"/>
              <a:ext cx="586018" cy="369332"/>
            </a:xfrm>
            <a:prstGeom prst="rect">
              <a:avLst/>
            </a:prstGeom>
            <a:noFill/>
          </p:spPr>
          <p:txBody>
            <a:bodyPr wrap="square" rtlCol="0">
              <a:spAutoFit/>
            </a:bodyPr>
            <a:lstStyle/>
            <a:p>
              <a:r>
                <a:rPr lang="es-MX" b="1" i="1" dirty="0"/>
                <a:t>r</a:t>
              </a:r>
              <a:r>
                <a:rPr lang="es-MX" b="1" i="1" baseline="-25000" dirty="0"/>
                <a:t>1,p</a:t>
              </a:r>
            </a:p>
          </p:txBody>
        </p:sp>
        <p:sp>
          <p:nvSpPr>
            <p:cNvPr id="21" name="TextBox 20"/>
            <p:cNvSpPr txBox="1"/>
            <p:nvPr/>
          </p:nvSpPr>
          <p:spPr>
            <a:xfrm>
              <a:off x="6929454" y="4701610"/>
              <a:ext cx="586018" cy="369332"/>
            </a:xfrm>
            <a:prstGeom prst="rect">
              <a:avLst/>
            </a:prstGeom>
            <a:noFill/>
          </p:spPr>
          <p:txBody>
            <a:bodyPr wrap="square" rtlCol="0">
              <a:spAutoFit/>
            </a:bodyPr>
            <a:lstStyle/>
            <a:p>
              <a:r>
                <a:rPr lang="es-MX" b="1" i="1" dirty="0"/>
                <a:t>r</a:t>
              </a:r>
              <a:r>
                <a:rPr lang="es-MX" b="1" i="1" baseline="-25000" dirty="0"/>
                <a:t>2,p</a:t>
              </a:r>
            </a:p>
          </p:txBody>
        </p:sp>
      </p:grpSp>
      <p:sp>
        <p:nvSpPr>
          <p:cNvPr id="30" name="TextBox 29"/>
          <p:cNvSpPr txBox="1"/>
          <p:nvPr/>
        </p:nvSpPr>
        <p:spPr>
          <a:xfrm>
            <a:off x="1547664" y="3902539"/>
            <a:ext cx="1428760" cy="307777"/>
          </a:xfrm>
          <a:prstGeom prst="rect">
            <a:avLst/>
          </a:prstGeom>
          <a:noFill/>
        </p:spPr>
        <p:txBody>
          <a:bodyPr wrap="square" rtlCol="0">
            <a:spAutoFit/>
          </a:bodyPr>
          <a:lstStyle/>
          <a:p>
            <a:pPr algn="r"/>
            <a:r>
              <a:rPr lang="es-MX" sz="1400" i="1" dirty="0" err="1"/>
              <a:t>cor</a:t>
            </a:r>
            <a:r>
              <a:rPr lang="es-MX" sz="1400" dirty="0"/>
              <a:t> (</a:t>
            </a:r>
            <a:r>
              <a:rPr lang="es-MX" sz="1400" i="1" dirty="0"/>
              <a:t>Y</a:t>
            </a:r>
            <a:r>
              <a:rPr lang="es-MX" sz="1400" baseline="-25000" dirty="0"/>
              <a:t>1</a:t>
            </a:r>
            <a:r>
              <a:rPr lang="es-MX" sz="1400" dirty="0"/>
              <a:t>,</a:t>
            </a:r>
            <a:r>
              <a:rPr lang="es-MX" sz="1400" i="1" dirty="0"/>
              <a:t>Y</a:t>
            </a:r>
            <a:r>
              <a:rPr lang="es-MX" sz="1400" baseline="-25000" dirty="0"/>
              <a:t>1</a:t>
            </a:r>
            <a:r>
              <a:rPr lang="es-MX" sz="1400" dirty="0"/>
              <a:t>) = 1</a:t>
            </a:r>
          </a:p>
        </p:txBody>
      </p:sp>
      <p:cxnSp>
        <p:nvCxnSpPr>
          <p:cNvPr id="39" name="Straight Arrow Connector 38"/>
          <p:cNvCxnSpPr/>
          <p:nvPr/>
        </p:nvCxnSpPr>
        <p:spPr>
          <a:xfrm>
            <a:off x="2978587" y="4051422"/>
            <a:ext cx="642942" cy="15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5" name="Object 4"/>
          <p:cNvGraphicFramePr>
            <a:graphicFrameLocks noChangeAspect="1"/>
          </p:cNvGraphicFramePr>
          <p:nvPr/>
        </p:nvGraphicFramePr>
        <p:xfrm>
          <a:off x="2555776" y="5602308"/>
          <a:ext cx="4415284" cy="684212"/>
        </p:xfrm>
        <a:graphic>
          <a:graphicData uri="http://schemas.openxmlformats.org/presentationml/2006/ole">
            <mc:AlternateContent xmlns:mc="http://schemas.openxmlformats.org/markup-compatibility/2006">
              <mc:Choice xmlns:v="urn:schemas-microsoft-com:vml" Requires="v">
                <p:oleObj name="Ecuación" r:id="rId2" imgW="2666880" imgH="444240" progId="Equation.3">
                  <p:embed/>
                </p:oleObj>
              </mc:Choice>
              <mc:Fallback>
                <p:oleObj name="Ecuación" r:id="rId2" imgW="2666880" imgH="444240" progId="Equation.3">
                  <p:embed/>
                  <p:pic>
                    <p:nvPicPr>
                      <p:cNvPr id="25" name="Object 4"/>
                      <p:cNvPicPr>
                        <a:picLocks noChangeAspect="1" noChangeArrowheads="1"/>
                      </p:cNvPicPr>
                      <p:nvPr/>
                    </p:nvPicPr>
                    <p:blipFill>
                      <a:blip r:embed="rId3"/>
                      <a:srcRect/>
                      <a:stretch>
                        <a:fillRect/>
                      </a:stretch>
                    </p:blipFill>
                    <p:spPr bwMode="auto">
                      <a:xfrm>
                        <a:off x="2555776" y="5602308"/>
                        <a:ext cx="4415284" cy="684212"/>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59874" y="2109721"/>
            <a:ext cx="2571768" cy="1077218"/>
          </a:xfrm>
          <a:prstGeom prst="rect">
            <a:avLst/>
          </a:prstGeom>
          <a:noFill/>
        </p:spPr>
        <p:txBody>
          <a:bodyPr wrap="square" rtlCol="0">
            <a:spAutoFit/>
          </a:bodyPr>
          <a:lstStyle/>
          <a:p>
            <a:r>
              <a:rPr lang="es-MX" sz="1600" dirty="0"/>
              <a:t>Pasos (largo):</a:t>
            </a:r>
          </a:p>
          <a:p>
            <a:endParaRPr lang="es-MX" sz="1600" dirty="0"/>
          </a:p>
          <a:p>
            <a:pPr marL="342900" indent="-342900"/>
            <a:r>
              <a:rPr lang="es-MX" sz="1600" dirty="0"/>
              <a:t>1. Calcular vector de medias</a:t>
            </a:r>
          </a:p>
        </p:txBody>
      </p:sp>
      <p:sp>
        <p:nvSpPr>
          <p:cNvPr id="3" name="TextBox 2"/>
          <p:cNvSpPr txBox="1"/>
          <p:nvPr/>
        </p:nvSpPr>
        <p:spPr>
          <a:xfrm>
            <a:off x="5187232" y="1440968"/>
            <a:ext cx="2857520" cy="584775"/>
          </a:xfrm>
          <a:prstGeom prst="rect">
            <a:avLst/>
          </a:prstGeom>
          <a:noFill/>
          <a:ln>
            <a:noFill/>
          </a:ln>
        </p:spPr>
        <p:txBody>
          <a:bodyPr wrap="square" rtlCol="0">
            <a:spAutoFit/>
          </a:bodyPr>
          <a:lstStyle/>
          <a:p>
            <a:pPr algn="ctr"/>
            <a:r>
              <a:rPr lang="es-MX" sz="1600" b="1" dirty="0"/>
              <a:t>MULTIVARIADO</a:t>
            </a:r>
          </a:p>
          <a:p>
            <a:pPr algn="ctr"/>
            <a:r>
              <a:rPr lang="es-MX" sz="1600" b="1" dirty="0"/>
              <a:t>CORRELACIÓN</a:t>
            </a:r>
          </a:p>
        </p:txBody>
      </p:sp>
      <p:grpSp>
        <p:nvGrpSpPr>
          <p:cNvPr id="4" name="Group 3"/>
          <p:cNvGrpSpPr/>
          <p:nvPr/>
        </p:nvGrpSpPr>
        <p:grpSpPr>
          <a:xfrm>
            <a:off x="6929454" y="2601918"/>
            <a:ext cx="1857388" cy="4247317"/>
            <a:chOff x="5715008" y="3500438"/>
            <a:chExt cx="1857388" cy="4247317"/>
          </a:xfrm>
        </p:grpSpPr>
        <p:sp>
          <p:nvSpPr>
            <p:cNvPr id="5" name="TextBox 4"/>
            <p:cNvSpPr txBox="1"/>
            <p:nvPr/>
          </p:nvSpPr>
          <p:spPr>
            <a:xfrm>
              <a:off x="5715008" y="3500438"/>
              <a:ext cx="1857388" cy="4247317"/>
            </a:xfrm>
            <a:prstGeom prst="rect">
              <a:avLst/>
            </a:prstGeom>
            <a:noFill/>
          </p:spPr>
          <p:txBody>
            <a:bodyPr wrap="square" rtlCol="0">
              <a:spAutoFit/>
            </a:bodyPr>
            <a:lstStyle/>
            <a:p>
              <a:r>
                <a:rPr lang="es-MX" b="1" dirty="0" err="1"/>
                <a:t>y</a:t>
              </a:r>
              <a:r>
                <a:rPr lang="es-MX" baseline="30000" dirty="0" err="1"/>
                <a:t>t</a:t>
              </a:r>
              <a:r>
                <a:rPr lang="es-MX" dirty="0"/>
                <a:t> = (</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endParaRPr lang="es-MX" dirty="0"/>
            </a:p>
            <a:p>
              <a:r>
                <a:rPr lang="es-MX" dirty="0"/>
                <a:t> </a:t>
              </a:r>
            </a:p>
            <a:p>
              <a:r>
                <a:rPr lang="es-MX" b="1" dirty="0"/>
                <a:t>Y </a:t>
              </a:r>
              <a:r>
                <a:rPr lang="es-MX" dirty="0"/>
                <a:t>= </a:t>
              </a:r>
              <a:r>
                <a:rPr lang="es-MX" b="1" dirty="0"/>
                <a:t>1</a:t>
              </a:r>
              <a:r>
                <a:rPr lang="es-MX" b="1" baseline="30000" dirty="0"/>
                <a:t> </a:t>
              </a:r>
              <a:r>
                <a:rPr lang="es-MX" dirty="0"/>
                <a:t>(</a:t>
              </a:r>
              <a:r>
                <a:rPr lang="es-MX" b="1" dirty="0"/>
                <a:t>1</a:t>
              </a:r>
              <a:r>
                <a:rPr lang="es-MX" baseline="30000" dirty="0"/>
                <a:t>t</a:t>
              </a:r>
              <a:r>
                <a:rPr lang="es-MX" b="1" dirty="0"/>
                <a:t>1</a:t>
              </a:r>
              <a:r>
                <a:rPr lang="es-MX" dirty="0"/>
                <a:t>)</a:t>
              </a:r>
              <a:r>
                <a:rPr lang="es-MX" baseline="30000" dirty="0"/>
                <a:t>-1</a:t>
              </a:r>
              <a:r>
                <a:rPr lang="es-MX" b="1" dirty="0"/>
                <a:t>1</a:t>
              </a:r>
              <a:r>
                <a:rPr lang="es-MX" baseline="30000" dirty="0"/>
                <a:t>t</a:t>
              </a:r>
              <a:r>
                <a:rPr lang="es-MX" b="1" dirty="0"/>
                <a:t>Y</a:t>
              </a:r>
            </a:p>
            <a:p>
              <a:endParaRPr lang="es-MX" dirty="0"/>
            </a:p>
            <a:p>
              <a:r>
                <a:rPr lang="es-MX" dirty="0"/>
                <a:t> </a:t>
              </a:r>
            </a:p>
            <a:p>
              <a:r>
                <a:rPr lang="es-MX" b="1" dirty="0"/>
                <a:t>Z </a:t>
              </a:r>
              <a:r>
                <a:rPr lang="es-MX" dirty="0"/>
                <a:t>=</a:t>
              </a:r>
              <a:r>
                <a:rPr lang="es-MX" b="1" dirty="0"/>
                <a:t> Y-Y</a:t>
              </a:r>
            </a:p>
            <a:p>
              <a:endParaRPr lang="es-MX" dirty="0"/>
            </a:p>
            <a:p>
              <a:r>
                <a:rPr lang="es-MX" dirty="0"/>
                <a:t> </a:t>
              </a:r>
            </a:p>
            <a:p>
              <a:endParaRPr lang="es-MX" dirty="0"/>
            </a:p>
            <a:p>
              <a:endParaRPr lang="es-MX" b="1" dirty="0"/>
            </a:p>
            <a:p>
              <a:r>
                <a:rPr lang="es-MX" b="1" dirty="0"/>
                <a:t>S </a:t>
              </a:r>
              <a:r>
                <a:rPr lang="es-MX" dirty="0"/>
                <a:t>= </a:t>
              </a:r>
              <a:r>
                <a:rPr lang="es-MX" b="1" dirty="0" err="1"/>
                <a:t>Z</a:t>
              </a:r>
              <a:r>
                <a:rPr lang="es-MX" b="1" baseline="-25000" dirty="0" err="1"/>
                <a:t>p</a:t>
              </a:r>
              <a:r>
                <a:rPr lang="es-MX" baseline="30000" dirty="0" err="1"/>
                <a:t>t</a:t>
              </a:r>
              <a:r>
                <a:rPr lang="es-MX" b="1" dirty="0"/>
                <a:t> </a:t>
              </a:r>
              <a:r>
                <a:rPr lang="es-MX" b="1" dirty="0" err="1"/>
                <a:t>Z</a:t>
              </a:r>
              <a:r>
                <a:rPr lang="es-MX" b="1" baseline="-25000" dirty="0" err="1"/>
                <a:t>p</a:t>
              </a:r>
              <a:r>
                <a:rPr lang="es-MX" dirty="0"/>
                <a:t> </a:t>
              </a:r>
            </a:p>
            <a:p>
              <a:endParaRPr lang="es-MX" dirty="0"/>
            </a:p>
            <a:p>
              <a:br>
                <a:rPr lang="es-MX" dirty="0"/>
              </a:br>
              <a:r>
                <a:rPr lang="es-MX" b="1" dirty="0"/>
                <a:t>R </a:t>
              </a:r>
              <a:r>
                <a:rPr lang="es-MX" dirty="0"/>
                <a:t>=</a:t>
              </a:r>
              <a:r>
                <a:rPr lang="es-MX" b="1" dirty="0"/>
                <a:t>         S</a:t>
              </a:r>
              <a:endParaRPr lang="es-MX" dirty="0"/>
            </a:p>
            <a:p>
              <a:endParaRPr lang="es-MX" dirty="0"/>
            </a:p>
          </p:txBody>
        </p:sp>
        <p:graphicFrame>
          <p:nvGraphicFramePr>
            <p:cNvPr id="6" name="Object 4"/>
            <p:cNvGraphicFramePr>
              <a:graphicFrameLocks noChangeAspect="1"/>
            </p:cNvGraphicFramePr>
            <p:nvPr>
              <p:extLst>
                <p:ext uri="{D42A27DB-BD31-4B8C-83A1-F6EECF244321}">
                  <p14:modId xmlns:p14="http://schemas.microsoft.com/office/powerpoint/2010/main" val="808292370"/>
                </p:ext>
              </p:extLst>
            </p:nvPr>
          </p:nvGraphicFramePr>
          <p:xfrm>
            <a:off x="6129781" y="6973190"/>
            <a:ext cx="428173" cy="500066"/>
          </p:xfrm>
          <a:graphic>
            <a:graphicData uri="http://schemas.openxmlformats.org/presentationml/2006/ole">
              <mc:AlternateContent xmlns:mc="http://schemas.openxmlformats.org/markup-compatibility/2006">
                <mc:Choice xmlns:v="urn:schemas-microsoft-com:vml" Requires="v">
                  <p:oleObj name="Equation" r:id="rId2" imgW="469800" imgH="431640" progId="Equation.3">
                    <p:embed/>
                  </p:oleObj>
                </mc:Choice>
                <mc:Fallback>
                  <p:oleObj name="Equation" r:id="rId2" imgW="469800" imgH="431640" progId="Equation.3">
                    <p:embed/>
                    <p:pic>
                      <p:nvPicPr>
                        <p:cNvPr id="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9781" y="6973190"/>
                          <a:ext cx="428173" cy="500066"/>
                        </a:xfrm>
                        <a:prstGeom prst="rect">
                          <a:avLst/>
                        </a:prstGeom>
                        <a:noFill/>
                      </p:spPr>
                    </p:pic>
                  </p:oleObj>
                </mc:Fallback>
              </mc:AlternateContent>
            </a:graphicData>
          </a:graphic>
        </p:graphicFrame>
        <p:cxnSp>
          <p:nvCxnSpPr>
            <p:cNvPr id="7" name="Straight Connector 6"/>
            <p:cNvCxnSpPr/>
            <p:nvPr/>
          </p:nvCxnSpPr>
          <p:spPr>
            <a:xfrm>
              <a:off x="5824550" y="3594103"/>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838832" y="4110039"/>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41421" y="4933597"/>
              <a:ext cx="71438"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496236" y="3895671"/>
            <a:ext cx="2428892" cy="584775"/>
          </a:xfrm>
          <a:prstGeom prst="rect">
            <a:avLst/>
          </a:prstGeom>
          <a:noFill/>
        </p:spPr>
        <p:txBody>
          <a:bodyPr wrap="square" rtlCol="0">
            <a:spAutoFit/>
          </a:bodyPr>
          <a:lstStyle/>
          <a:p>
            <a:pPr marL="179388" indent="-179388"/>
            <a:r>
              <a:rPr lang="es-MX" sz="1600" dirty="0"/>
              <a:t>2. Distancia de la media (centrar)</a:t>
            </a:r>
          </a:p>
        </p:txBody>
      </p:sp>
      <p:sp>
        <p:nvSpPr>
          <p:cNvPr id="11" name="TextBox 10"/>
          <p:cNvSpPr txBox="1"/>
          <p:nvPr/>
        </p:nvSpPr>
        <p:spPr>
          <a:xfrm>
            <a:off x="4510091" y="5297305"/>
            <a:ext cx="2299871" cy="584775"/>
          </a:xfrm>
          <a:prstGeom prst="rect">
            <a:avLst/>
          </a:prstGeom>
          <a:noFill/>
        </p:spPr>
        <p:txBody>
          <a:bodyPr wrap="square" rtlCol="0">
            <a:spAutoFit/>
          </a:bodyPr>
          <a:lstStyle/>
          <a:p>
            <a:pPr marL="179388" indent="-179388"/>
            <a:r>
              <a:rPr lang="es-MX" sz="1600" dirty="0"/>
              <a:t>4. Elevar al cuadrado y sumar</a:t>
            </a:r>
          </a:p>
        </p:txBody>
      </p:sp>
      <p:sp>
        <p:nvSpPr>
          <p:cNvPr id="12" name="TextBox 11"/>
          <p:cNvSpPr txBox="1"/>
          <p:nvPr/>
        </p:nvSpPr>
        <p:spPr>
          <a:xfrm>
            <a:off x="4523946" y="6128885"/>
            <a:ext cx="2143140" cy="338554"/>
          </a:xfrm>
          <a:prstGeom prst="rect">
            <a:avLst/>
          </a:prstGeom>
          <a:noFill/>
        </p:spPr>
        <p:txBody>
          <a:bodyPr wrap="square" rtlCol="0">
            <a:spAutoFit/>
          </a:bodyPr>
          <a:lstStyle/>
          <a:p>
            <a:r>
              <a:rPr lang="es-MX" sz="1600" dirty="0"/>
              <a:t>5. Dividir entre </a:t>
            </a:r>
            <a:r>
              <a:rPr lang="es-MX" sz="1600" dirty="0" err="1"/>
              <a:t>g.l.</a:t>
            </a:r>
            <a:endParaRPr lang="es-MX" sz="1600" dirty="0"/>
          </a:p>
        </p:txBody>
      </p:sp>
      <p:sp>
        <p:nvSpPr>
          <p:cNvPr id="13" name="TextBox 12"/>
          <p:cNvSpPr txBox="1"/>
          <p:nvPr/>
        </p:nvSpPr>
        <p:spPr>
          <a:xfrm>
            <a:off x="4738260" y="3112016"/>
            <a:ext cx="2071702" cy="584775"/>
          </a:xfrm>
          <a:prstGeom prst="rect">
            <a:avLst/>
          </a:prstGeom>
          <a:noFill/>
        </p:spPr>
        <p:txBody>
          <a:bodyPr wrap="square" rtlCol="0">
            <a:spAutoFit/>
          </a:bodyPr>
          <a:lstStyle/>
          <a:p>
            <a:pPr marL="360363" indent="-360363"/>
            <a:r>
              <a:rPr lang="es-MX" sz="1600" dirty="0"/>
              <a:t>1.1. Obtener matriz de medias</a:t>
            </a:r>
          </a:p>
        </p:txBody>
      </p:sp>
      <p:sp>
        <p:nvSpPr>
          <p:cNvPr id="14" name="Rectangle 13"/>
          <p:cNvSpPr/>
          <p:nvPr/>
        </p:nvSpPr>
        <p:spPr>
          <a:xfrm>
            <a:off x="4286248" y="1345733"/>
            <a:ext cx="4572032" cy="5407458"/>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angle 2"/>
          <p:cNvSpPr>
            <a:spLocks noChangeArrowheads="1"/>
          </p:cNvSpPr>
          <p:nvPr/>
        </p:nvSpPr>
        <p:spPr bwMode="auto">
          <a:xfrm>
            <a:off x="6929454" y="4613298"/>
            <a:ext cx="18019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b="1" i="0" u="none" strike="noStrike" cap="none" normalizeH="0" baseline="0" dirty="0" err="1">
                <a:ln>
                  <a:noFill/>
                </a:ln>
                <a:solidFill>
                  <a:schemeClr val="tx1"/>
                </a:solidFill>
                <a:effectLst/>
                <a:latin typeface="Arial" pitchFamily="34" charset="0"/>
                <a:ea typeface="Calibri" pitchFamily="34" charset="0"/>
                <a:cs typeface="Arial" pitchFamily="34" charset="0"/>
              </a:rPr>
              <a:t>Z</a:t>
            </a:r>
            <a:r>
              <a:rPr kumimoji="0" lang="es-MX" b="1" i="0" u="none" strike="noStrike" cap="none" normalizeH="0" baseline="-25000" dirty="0" err="1">
                <a:ln>
                  <a:noFill/>
                </a:ln>
                <a:solidFill>
                  <a:schemeClr val="tx1"/>
                </a:solidFill>
                <a:effectLst/>
                <a:latin typeface="Arial" pitchFamily="34" charset="0"/>
                <a:ea typeface="Calibri" pitchFamily="34" charset="0"/>
                <a:cs typeface="Arial" pitchFamily="34" charset="0"/>
              </a:rPr>
              <a:t>p</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Y</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Y</a:t>
            </a:r>
            <a:r>
              <a:rPr kumimoji="0" lang="es-MX"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es-MX" b="1" i="0" u="none" strike="noStrike" cap="none" normalizeH="0" baseline="0" dirty="0">
                <a:ln>
                  <a:noFill/>
                </a:ln>
                <a:solidFill>
                  <a:schemeClr val="tx1"/>
                </a:solidFill>
                <a:effectLst/>
                <a:latin typeface="Arial" pitchFamily="34" charset="0"/>
                <a:ea typeface="Calibri" pitchFamily="34" charset="0"/>
                <a:cs typeface="Arial" pitchFamily="34" charset="0"/>
              </a:rPr>
              <a:t>W</a:t>
            </a:r>
            <a:endParaRPr kumimoji="0" lang="es-MX" b="0" i="0" u="none" strike="noStrike" cap="none" normalizeH="0" baseline="0" dirty="0">
              <a:ln>
                <a:noFill/>
              </a:ln>
              <a:solidFill>
                <a:schemeClr val="tx1"/>
              </a:solidFill>
              <a:effectLst/>
              <a:latin typeface="Arial" pitchFamily="34" charset="0"/>
            </a:endParaRPr>
          </a:p>
        </p:txBody>
      </p:sp>
      <p:sp>
        <p:nvSpPr>
          <p:cNvPr id="16" name="TextBox 15"/>
          <p:cNvSpPr txBox="1"/>
          <p:nvPr/>
        </p:nvSpPr>
        <p:spPr>
          <a:xfrm>
            <a:off x="4514417" y="4610051"/>
            <a:ext cx="2486475" cy="584775"/>
          </a:xfrm>
          <a:prstGeom prst="rect">
            <a:avLst/>
          </a:prstGeom>
          <a:noFill/>
        </p:spPr>
        <p:txBody>
          <a:bodyPr wrap="square" rtlCol="0">
            <a:spAutoFit/>
          </a:bodyPr>
          <a:lstStyle/>
          <a:p>
            <a:pPr marL="179388" indent="-179388"/>
            <a:r>
              <a:rPr lang="es-MX" sz="1600" dirty="0"/>
              <a:t>3. Dividir entre desviación estándar.</a:t>
            </a:r>
          </a:p>
        </p:txBody>
      </p:sp>
      <p:cxnSp>
        <p:nvCxnSpPr>
          <p:cNvPr id="17" name="Straight Connector 16"/>
          <p:cNvCxnSpPr/>
          <p:nvPr/>
        </p:nvCxnSpPr>
        <p:spPr>
          <a:xfrm>
            <a:off x="7855227" y="4665231"/>
            <a:ext cx="72000" cy="158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3968460" y="4439465"/>
            <a:ext cx="4643470" cy="8572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38596" name="Object 4"/>
          <p:cNvGraphicFramePr>
            <a:graphicFrameLocks noChangeAspect="1"/>
          </p:cNvGraphicFramePr>
          <p:nvPr/>
        </p:nvGraphicFramePr>
        <p:xfrm>
          <a:off x="719252" y="2071678"/>
          <a:ext cx="2797062" cy="1573216"/>
        </p:xfrm>
        <a:graphic>
          <a:graphicData uri="http://schemas.openxmlformats.org/presentationml/2006/ole">
            <mc:AlternateContent xmlns:mc="http://schemas.openxmlformats.org/markup-compatibility/2006">
              <mc:Choice xmlns:v="urn:schemas-microsoft-com:vml" Requires="v">
                <p:oleObj name="Equation" r:id="rId4" imgW="2082600" imgH="1193760" progId="Equation.3">
                  <p:embed/>
                </p:oleObj>
              </mc:Choice>
              <mc:Fallback>
                <p:oleObj name="Equation" r:id="rId4" imgW="2082600" imgH="1193760" progId="Equation.3">
                  <p:embed/>
                  <p:pic>
                    <p:nvPicPr>
                      <p:cNvPr id="2385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252" y="2071678"/>
                        <a:ext cx="2797062" cy="1573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299575" y="2672472"/>
            <a:ext cx="642942" cy="369332"/>
          </a:xfrm>
          <a:prstGeom prst="rect">
            <a:avLst/>
          </a:prstGeom>
          <a:noFill/>
        </p:spPr>
        <p:txBody>
          <a:bodyPr wrap="square" rtlCol="0">
            <a:spAutoFit/>
          </a:bodyPr>
          <a:lstStyle/>
          <a:p>
            <a:r>
              <a:rPr lang="es-MX" b="1" dirty="0"/>
              <a:t>W</a:t>
            </a:r>
            <a:r>
              <a:rPr lang="es-MX" dirty="0"/>
              <a:t> </a:t>
            </a:r>
            <a:endParaRPr lang="es-MX" b="1" dirty="0"/>
          </a:p>
        </p:txBody>
      </p:sp>
      <p:sp>
        <p:nvSpPr>
          <p:cNvPr id="36" name="TextBox 35"/>
          <p:cNvSpPr txBox="1"/>
          <p:nvPr/>
        </p:nvSpPr>
        <p:spPr>
          <a:xfrm>
            <a:off x="785786" y="3929066"/>
            <a:ext cx="2714644" cy="523220"/>
          </a:xfrm>
          <a:prstGeom prst="rect">
            <a:avLst/>
          </a:prstGeom>
          <a:noFill/>
        </p:spPr>
        <p:txBody>
          <a:bodyPr wrap="square" rtlCol="0">
            <a:spAutoFit/>
          </a:bodyPr>
          <a:lstStyle/>
          <a:p>
            <a:pPr algn="ctr"/>
            <a:r>
              <a:rPr lang="es-MX" sz="1400" dirty="0"/>
              <a:t>matriz diagonal del inverso de la desviación estándar.</a:t>
            </a:r>
          </a:p>
        </p:txBody>
      </p:sp>
      <p:sp>
        <p:nvSpPr>
          <p:cNvPr id="22" name="Rectangle 1"/>
          <p:cNvSpPr/>
          <p:nvPr/>
        </p:nvSpPr>
        <p:spPr>
          <a:xfrm>
            <a:off x="107504" y="679007"/>
            <a:ext cx="4789196" cy="400110"/>
          </a:xfrm>
          <a:prstGeom prst="rect">
            <a:avLst/>
          </a:prstGeom>
        </p:spPr>
        <p:txBody>
          <a:bodyPr wrap="square">
            <a:spAutoFit/>
          </a:bodyPr>
          <a:lstStyle/>
          <a:p>
            <a:r>
              <a:rPr lang="pt-PT" sz="2000" b="1" dirty="0">
                <a:solidFill>
                  <a:schemeClr val="tx2"/>
                </a:solidFill>
                <a:latin typeface="Arial" pitchFamily="34" charset="0"/>
                <a:cs typeface="Arial" pitchFamily="34" charset="0"/>
              </a:rPr>
              <a:t>Obtención de matriz de correlación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2"/>
          <p:cNvGraphicFramePr>
            <a:graphicFrameLocks noChangeAspect="1"/>
          </p:cNvGraphicFramePr>
          <p:nvPr/>
        </p:nvGraphicFramePr>
        <p:xfrm>
          <a:off x="4244681" y="1428736"/>
          <a:ext cx="902375" cy="428628"/>
        </p:xfrm>
        <a:graphic>
          <a:graphicData uri="http://schemas.openxmlformats.org/presentationml/2006/ole">
            <mc:AlternateContent xmlns:mc="http://schemas.openxmlformats.org/markup-compatibility/2006">
              <mc:Choice xmlns:v="urn:schemas-microsoft-com:vml" Requires="v">
                <p:oleObj name="Equation" r:id="rId2" imgW="507960" imgH="241200" progId="Equation.3">
                  <p:embed/>
                </p:oleObj>
              </mc:Choice>
              <mc:Fallback>
                <p:oleObj name="Equation" r:id="rId2" imgW="507960" imgH="241200" progId="Equation.3">
                  <p:embed/>
                  <p:pic>
                    <p:nvPicPr>
                      <p:cNvPr id="3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4681" y="1428736"/>
                        <a:ext cx="902375" cy="4286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3"/>
          <p:cNvGraphicFramePr>
            <a:graphicFrameLocks noChangeAspect="1"/>
          </p:cNvGraphicFramePr>
          <p:nvPr/>
        </p:nvGraphicFramePr>
        <p:xfrm>
          <a:off x="4214809" y="2071678"/>
          <a:ext cx="2214579" cy="433783"/>
        </p:xfrm>
        <a:graphic>
          <a:graphicData uri="http://schemas.openxmlformats.org/presentationml/2006/ole">
            <mc:AlternateContent xmlns:mc="http://schemas.openxmlformats.org/markup-compatibility/2006">
              <mc:Choice xmlns:v="urn:schemas-microsoft-com:vml" Requires="v">
                <p:oleObj name="Equation" r:id="rId4" imgW="1193760" imgH="241200" progId="Equation.3">
                  <p:embed/>
                </p:oleObj>
              </mc:Choice>
              <mc:Fallback>
                <p:oleObj name="Equation" r:id="rId4" imgW="1193760" imgH="241200" progId="Equation.3">
                  <p:embed/>
                  <p:pic>
                    <p:nvPicPr>
                      <p:cNvPr id="3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4809" y="2071678"/>
                        <a:ext cx="2214579" cy="433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4"/>
          <p:cNvGraphicFramePr>
            <a:graphicFrameLocks noChangeAspect="1"/>
          </p:cNvGraphicFramePr>
          <p:nvPr/>
        </p:nvGraphicFramePr>
        <p:xfrm>
          <a:off x="4213225" y="3643313"/>
          <a:ext cx="1662113" cy="714375"/>
        </p:xfrm>
        <a:graphic>
          <a:graphicData uri="http://schemas.openxmlformats.org/presentationml/2006/ole">
            <mc:AlternateContent xmlns:mc="http://schemas.openxmlformats.org/markup-compatibility/2006">
              <mc:Choice xmlns:v="urn:schemas-microsoft-com:vml" Requires="v">
                <p:oleObj name="Ecuación" r:id="rId6" imgW="977760" imgH="431640" progId="Equation.3">
                  <p:embed/>
                </p:oleObj>
              </mc:Choice>
              <mc:Fallback>
                <p:oleObj name="Ecuación" r:id="rId6" imgW="977760" imgH="431640" progId="Equation.3">
                  <p:embed/>
                  <p:pic>
                    <p:nvPicPr>
                      <p:cNvPr id="35" name="Object 4"/>
                      <p:cNvPicPr>
                        <a:picLocks noChangeAspect="1" noChangeArrowheads="1"/>
                      </p:cNvPicPr>
                      <p:nvPr/>
                    </p:nvPicPr>
                    <p:blipFill>
                      <a:blip r:embed="rId7"/>
                      <a:srcRect/>
                      <a:stretch>
                        <a:fillRect/>
                      </a:stretch>
                    </p:blipFill>
                    <p:spPr bwMode="auto">
                      <a:xfrm>
                        <a:off x="4213225" y="3643313"/>
                        <a:ext cx="1662113"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Box 35"/>
          <p:cNvSpPr txBox="1"/>
          <p:nvPr/>
        </p:nvSpPr>
        <p:spPr>
          <a:xfrm>
            <a:off x="714348" y="928670"/>
            <a:ext cx="3000396" cy="1077218"/>
          </a:xfrm>
          <a:prstGeom prst="rect">
            <a:avLst/>
          </a:prstGeom>
          <a:noFill/>
        </p:spPr>
        <p:txBody>
          <a:bodyPr wrap="square" rtlCol="0">
            <a:spAutoFit/>
          </a:bodyPr>
          <a:lstStyle/>
          <a:p>
            <a:r>
              <a:rPr lang="es-MX" sz="1600" dirty="0"/>
              <a:t>Pasos (corto):</a:t>
            </a:r>
          </a:p>
          <a:p>
            <a:endParaRPr lang="es-MX" sz="1600" dirty="0"/>
          </a:p>
          <a:p>
            <a:pPr marL="179388" indent="-179388"/>
            <a:r>
              <a:rPr lang="es-MX" sz="1600" dirty="0"/>
              <a:t>1. Ajustar un modelo donde sólo está la media (y=</a:t>
            </a:r>
            <a:r>
              <a:rPr lang="el-GR" sz="1600" dirty="0"/>
              <a:t>μ</a:t>
            </a:r>
            <a:r>
              <a:rPr lang="es-MX" sz="1600" dirty="0"/>
              <a:t>+e)</a:t>
            </a:r>
          </a:p>
        </p:txBody>
      </p:sp>
      <p:sp>
        <p:nvSpPr>
          <p:cNvPr id="37" name="TextBox 36"/>
          <p:cNvSpPr txBox="1"/>
          <p:nvPr/>
        </p:nvSpPr>
        <p:spPr>
          <a:xfrm>
            <a:off x="714348" y="2173573"/>
            <a:ext cx="3000396" cy="584775"/>
          </a:xfrm>
          <a:prstGeom prst="rect">
            <a:avLst/>
          </a:prstGeom>
          <a:noFill/>
        </p:spPr>
        <p:txBody>
          <a:bodyPr wrap="square" rtlCol="0">
            <a:spAutoFit/>
          </a:bodyPr>
          <a:lstStyle/>
          <a:p>
            <a:pPr marL="179388" indent="-179388"/>
            <a:r>
              <a:rPr lang="es-MX" sz="1600" dirty="0"/>
              <a:t>2. El residual es igual a los datos centrados</a:t>
            </a:r>
          </a:p>
        </p:txBody>
      </p:sp>
      <p:sp>
        <p:nvSpPr>
          <p:cNvPr id="38" name="TextBox 37"/>
          <p:cNvSpPr txBox="1"/>
          <p:nvPr/>
        </p:nvSpPr>
        <p:spPr>
          <a:xfrm>
            <a:off x="714348" y="3844357"/>
            <a:ext cx="3000396" cy="584775"/>
          </a:xfrm>
          <a:prstGeom prst="rect">
            <a:avLst/>
          </a:prstGeom>
          <a:noFill/>
        </p:spPr>
        <p:txBody>
          <a:bodyPr wrap="square" rtlCol="0">
            <a:spAutoFit/>
          </a:bodyPr>
          <a:lstStyle/>
          <a:p>
            <a:pPr marL="179388" indent="-179388"/>
            <a:r>
              <a:rPr lang="es-MX" sz="1600" dirty="0"/>
              <a:t>4. Elevar al cuadrado el error y dividir entre </a:t>
            </a:r>
            <a:r>
              <a:rPr lang="es-MX" sz="1600" dirty="0" err="1"/>
              <a:t>g.l.</a:t>
            </a:r>
            <a:endParaRPr lang="es-MX" sz="1600" dirty="0"/>
          </a:p>
        </p:txBody>
      </p:sp>
      <p:sp>
        <p:nvSpPr>
          <p:cNvPr id="39" name="Rectangle 38"/>
          <p:cNvSpPr/>
          <p:nvPr/>
        </p:nvSpPr>
        <p:spPr>
          <a:xfrm>
            <a:off x="500034" y="785794"/>
            <a:ext cx="6715172" cy="3929090"/>
          </a:xfrm>
          <a:prstGeom prst="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TextBox 39"/>
          <p:cNvSpPr txBox="1"/>
          <p:nvPr/>
        </p:nvSpPr>
        <p:spPr>
          <a:xfrm>
            <a:off x="500034" y="5143512"/>
            <a:ext cx="6715172" cy="1323439"/>
          </a:xfrm>
          <a:prstGeom prst="rect">
            <a:avLst/>
          </a:prstGeom>
          <a:noFill/>
          <a:ln w="25400">
            <a:solidFill>
              <a:schemeClr val="accent3"/>
            </a:solidFill>
          </a:ln>
        </p:spPr>
        <p:txBody>
          <a:bodyPr wrap="square" rtlCol="0">
            <a:spAutoFit/>
          </a:bodyPr>
          <a:lstStyle/>
          <a:p>
            <a:endParaRPr lang="es-MX" sz="1600" dirty="0"/>
          </a:p>
          <a:p>
            <a:r>
              <a:rPr lang="es-MX" sz="1600" dirty="0"/>
              <a:t>Pasos (muy corto):</a:t>
            </a:r>
          </a:p>
          <a:p>
            <a:endParaRPr lang="es-MX" sz="1600" dirty="0"/>
          </a:p>
          <a:p>
            <a:r>
              <a:rPr lang="es-MX" sz="1600" dirty="0" err="1">
                <a:latin typeface="Courier New" pitchFamily="49" charset="0"/>
                <a:cs typeface="Courier New" pitchFamily="49" charset="0"/>
              </a:rPr>
              <a:t>cor</a:t>
            </a:r>
            <a:r>
              <a:rPr lang="es-MX" sz="1600" dirty="0">
                <a:latin typeface="Courier New" pitchFamily="49" charset="0"/>
                <a:cs typeface="Courier New" pitchFamily="49" charset="0"/>
              </a:rPr>
              <a:t>(Y) #donde Y es una matriz de datos </a:t>
            </a:r>
            <a:r>
              <a:rPr lang="es-MX" sz="1600" dirty="0" err="1">
                <a:latin typeface="Courier New" pitchFamily="49" charset="0"/>
                <a:cs typeface="Courier New" pitchFamily="49" charset="0"/>
              </a:rPr>
              <a:t>multivariados</a:t>
            </a:r>
            <a:endParaRPr lang="es-MX" sz="1600" dirty="0">
              <a:latin typeface="Courier New" pitchFamily="49" charset="0"/>
              <a:cs typeface="Courier New" pitchFamily="49" charset="0"/>
            </a:endParaRPr>
          </a:p>
          <a:p>
            <a:endParaRPr lang="es-MX" sz="1600" dirty="0">
              <a:latin typeface="Courier New" pitchFamily="49" charset="0"/>
              <a:cs typeface="Courier New" pitchFamily="49" charset="0"/>
            </a:endParaRPr>
          </a:p>
        </p:txBody>
      </p:sp>
      <p:sp>
        <p:nvSpPr>
          <p:cNvPr id="41" name="Rectangle 40"/>
          <p:cNvSpPr/>
          <p:nvPr/>
        </p:nvSpPr>
        <p:spPr>
          <a:xfrm>
            <a:off x="7715272" y="5363190"/>
            <a:ext cx="785818" cy="923330"/>
          </a:xfrm>
          <a:prstGeom prst="rect">
            <a:avLst/>
          </a:prstGeom>
        </p:spPr>
        <p:txBody>
          <a:bodyPr wrap="square">
            <a:spAutoFit/>
          </a:bodyPr>
          <a:lstStyle/>
          <a:p>
            <a:r>
              <a:rPr lang="es-MX" sz="5400" dirty="0"/>
              <a:t>R</a:t>
            </a:r>
          </a:p>
        </p:txBody>
      </p:sp>
      <p:sp>
        <p:nvSpPr>
          <p:cNvPr id="42" name="TextBox 41"/>
          <p:cNvSpPr txBox="1"/>
          <p:nvPr/>
        </p:nvSpPr>
        <p:spPr>
          <a:xfrm>
            <a:off x="714348" y="2915663"/>
            <a:ext cx="3000396" cy="830997"/>
          </a:xfrm>
          <a:prstGeom prst="rect">
            <a:avLst/>
          </a:prstGeom>
          <a:noFill/>
        </p:spPr>
        <p:txBody>
          <a:bodyPr wrap="square" rtlCol="0">
            <a:spAutoFit/>
          </a:bodyPr>
          <a:lstStyle/>
          <a:p>
            <a:pPr marL="179388" indent="-179388"/>
            <a:r>
              <a:rPr lang="es-MX" sz="1600" dirty="0"/>
              <a:t>3. Multiplicar residual por el inverso de la desviación estándar. </a:t>
            </a:r>
          </a:p>
        </p:txBody>
      </p:sp>
      <p:graphicFrame>
        <p:nvGraphicFramePr>
          <p:cNvPr id="237577" name="Object 9"/>
          <p:cNvGraphicFramePr>
            <a:graphicFrameLocks noChangeAspect="1"/>
          </p:cNvGraphicFramePr>
          <p:nvPr/>
        </p:nvGraphicFramePr>
        <p:xfrm>
          <a:off x="4200525" y="3000375"/>
          <a:ext cx="1000125" cy="341313"/>
        </p:xfrm>
        <a:graphic>
          <a:graphicData uri="http://schemas.openxmlformats.org/presentationml/2006/ole">
            <mc:AlternateContent xmlns:mc="http://schemas.openxmlformats.org/markup-compatibility/2006">
              <mc:Choice xmlns:v="urn:schemas-microsoft-com:vml" Requires="v">
                <p:oleObj name="Ecuación" r:id="rId8" imgW="507960" imgH="177480" progId="Equation.3">
                  <p:embed/>
                </p:oleObj>
              </mc:Choice>
              <mc:Fallback>
                <p:oleObj name="Ecuación" r:id="rId8" imgW="507960" imgH="177480" progId="Equation.3">
                  <p:embed/>
                  <p:pic>
                    <p:nvPicPr>
                      <p:cNvPr id="237577" name="Object 9"/>
                      <p:cNvPicPr>
                        <a:picLocks noChangeAspect="1" noChangeArrowheads="1"/>
                      </p:cNvPicPr>
                      <p:nvPr/>
                    </p:nvPicPr>
                    <p:blipFill>
                      <a:blip r:embed="rId9"/>
                      <a:srcRect/>
                      <a:stretch>
                        <a:fillRect/>
                      </a:stretch>
                    </p:blipFill>
                    <p:spPr bwMode="auto">
                      <a:xfrm>
                        <a:off x="4200525" y="3000375"/>
                        <a:ext cx="1000125"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srcRect/>
          <a:stretch>
            <a:fillRect/>
          </a:stretch>
        </p:blipFill>
        <p:spPr bwMode="auto">
          <a:xfrm>
            <a:off x="4933972" y="1928802"/>
            <a:ext cx="3924308" cy="3917588"/>
          </a:xfrm>
          <a:prstGeom prst="rect">
            <a:avLst/>
          </a:prstGeom>
          <a:noFill/>
          <a:ln w="9525">
            <a:noFill/>
            <a:miter lim="800000"/>
            <a:headEnd/>
            <a:tailEnd/>
          </a:ln>
          <a:effectLst/>
        </p:spPr>
      </p:pic>
      <p:sp>
        <p:nvSpPr>
          <p:cNvPr id="7" name="TextBox 6"/>
          <p:cNvSpPr txBox="1"/>
          <p:nvPr/>
        </p:nvSpPr>
        <p:spPr>
          <a:xfrm rot="16200000">
            <a:off x="3798506" y="3545474"/>
            <a:ext cx="2286016" cy="338554"/>
          </a:xfrm>
          <a:prstGeom prst="rect">
            <a:avLst/>
          </a:prstGeom>
          <a:solidFill>
            <a:schemeClr val="bg1"/>
          </a:solidFill>
        </p:spPr>
        <p:txBody>
          <a:bodyPr wrap="square" rtlCol="0">
            <a:spAutoFit/>
          </a:bodyPr>
          <a:lstStyle/>
          <a:p>
            <a:pPr algn="ctr"/>
            <a:r>
              <a:rPr lang="es-MX" sz="1600" dirty="0"/>
              <a:t>2do componente</a:t>
            </a:r>
          </a:p>
        </p:txBody>
      </p:sp>
      <p:sp>
        <p:nvSpPr>
          <p:cNvPr id="8" name="TextBox 7"/>
          <p:cNvSpPr txBox="1"/>
          <p:nvPr/>
        </p:nvSpPr>
        <p:spPr>
          <a:xfrm>
            <a:off x="6148420" y="5488560"/>
            <a:ext cx="1857386" cy="338554"/>
          </a:xfrm>
          <a:prstGeom prst="rect">
            <a:avLst/>
          </a:prstGeom>
          <a:solidFill>
            <a:schemeClr val="bg1"/>
          </a:solidFill>
        </p:spPr>
        <p:txBody>
          <a:bodyPr wrap="square" rtlCol="0">
            <a:spAutoFit/>
          </a:bodyPr>
          <a:lstStyle/>
          <a:p>
            <a:pPr algn="ctr"/>
            <a:r>
              <a:rPr lang="es-MX" sz="1600" dirty="0"/>
              <a:t>1er componente</a:t>
            </a:r>
          </a:p>
        </p:txBody>
      </p:sp>
      <p:grpSp>
        <p:nvGrpSpPr>
          <p:cNvPr id="13" name="Group 12"/>
          <p:cNvGrpSpPr/>
          <p:nvPr/>
        </p:nvGrpSpPr>
        <p:grpSpPr>
          <a:xfrm>
            <a:off x="214282" y="1857364"/>
            <a:ext cx="4067182" cy="3846883"/>
            <a:chOff x="361942" y="2214554"/>
            <a:chExt cx="3638554" cy="3489693"/>
          </a:xfrm>
        </p:grpSpPr>
        <p:pic>
          <p:nvPicPr>
            <p:cNvPr id="10" name="Picture 3"/>
            <p:cNvPicPr>
              <a:picLocks noChangeAspect="1" noChangeArrowheads="1"/>
            </p:cNvPicPr>
            <p:nvPr/>
          </p:nvPicPr>
          <p:blipFill>
            <a:blip r:embed="rId3"/>
            <a:srcRect/>
            <a:stretch>
              <a:fillRect/>
            </a:stretch>
          </p:blipFill>
          <p:spPr bwMode="auto">
            <a:xfrm>
              <a:off x="504818" y="2214554"/>
              <a:ext cx="3495678" cy="3489693"/>
            </a:xfrm>
            <a:prstGeom prst="rect">
              <a:avLst/>
            </a:prstGeom>
            <a:noFill/>
            <a:ln w="9525">
              <a:noFill/>
              <a:miter lim="800000"/>
              <a:headEnd/>
              <a:tailEnd/>
            </a:ln>
            <a:effectLst/>
          </p:spPr>
        </p:pic>
        <p:sp>
          <p:nvSpPr>
            <p:cNvPr id="2" name="TextBox 1"/>
            <p:cNvSpPr txBox="1"/>
            <p:nvPr/>
          </p:nvSpPr>
          <p:spPr>
            <a:xfrm>
              <a:off x="2179322" y="5349691"/>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3" name="TextBox 2"/>
            <p:cNvSpPr txBox="1"/>
            <p:nvPr/>
          </p:nvSpPr>
          <p:spPr>
            <a:xfrm rot="16200000">
              <a:off x="311828" y="3770291"/>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sp>
          <p:nvSpPr>
            <p:cNvPr id="4" name="Arc 3"/>
            <p:cNvSpPr/>
            <p:nvPr/>
          </p:nvSpPr>
          <p:spPr>
            <a:xfrm>
              <a:off x="2433644" y="2857496"/>
              <a:ext cx="1071570" cy="1500198"/>
            </a:xfrm>
            <a:prstGeom prst="arc">
              <a:avLst>
                <a:gd name="adj1" fmla="val 15254431"/>
                <a:gd name="adj2" fmla="val 1747319"/>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sp>
        <p:nvSpPr>
          <p:cNvPr id="12" name="Rectangle 11"/>
          <p:cNvSpPr/>
          <p:nvPr/>
        </p:nvSpPr>
        <p:spPr>
          <a:xfrm>
            <a:off x="357158" y="100010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Rotación rígida (explicación geométrica):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357298"/>
            <a:ext cx="8358246" cy="646331"/>
          </a:xfrm>
          <a:prstGeom prst="rect">
            <a:avLst/>
          </a:prstGeom>
          <a:noFill/>
        </p:spPr>
        <p:txBody>
          <a:bodyPr wrap="square" rtlCol="0">
            <a:spAutoFit/>
          </a:bodyPr>
          <a:lstStyle/>
          <a:p>
            <a:r>
              <a:rPr lang="es-MX" dirty="0"/>
              <a:t>Es un procedimiento matemático para encontrar la solución a las ecuaciones tal que: </a:t>
            </a:r>
          </a:p>
        </p:txBody>
      </p:sp>
      <p:sp>
        <p:nvSpPr>
          <p:cNvPr id="3" name="TextBox 2"/>
          <p:cNvSpPr txBox="1"/>
          <p:nvPr/>
        </p:nvSpPr>
        <p:spPr>
          <a:xfrm>
            <a:off x="3357554" y="1928802"/>
            <a:ext cx="1857388" cy="400110"/>
          </a:xfrm>
          <a:prstGeom prst="rect">
            <a:avLst/>
          </a:prstGeom>
          <a:noFill/>
        </p:spPr>
        <p:txBody>
          <a:bodyPr wrap="square" rtlCol="0">
            <a:spAutoFit/>
          </a:bodyPr>
          <a:lstStyle/>
          <a:p>
            <a:pPr algn="ctr"/>
            <a:r>
              <a:rPr lang="es-MX" sz="2000" i="1" dirty="0" err="1"/>
              <a:t>tr</a:t>
            </a:r>
            <a:r>
              <a:rPr lang="es-MX" sz="2000" i="1" dirty="0"/>
              <a:t> </a:t>
            </a:r>
            <a:r>
              <a:rPr lang="es-MX" sz="2000" dirty="0"/>
              <a:t>(</a:t>
            </a:r>
            <a:r>
              <a:rPr lang="es-MX" sz="2000" b="1" dirty="0"/>
              <a:t>C</a:t>
            </a:r>
            <a:r>
              <a:rPr lang="es-MX" sz="2000" dirty="0"/>
              <a:t>) = </a:t>
            </a:r>
            <a:r>
              <a:rPr lang="es-MX" sz="2000" i="1" dirty="0" err="1"/>
              <a:t>tr</a:t>
            </a:r>
            <a:r>
              <a:rPr lang="es-MX" sz="2000" i="1" dirty="0"/>
              <a:t> </a:t>
            </a:r>
            <a:r>
              <a:rPr lang="es-MX" sz="2000" dirty="0"/>
              <a:t>(</a:t>
            </a:r>
            <a:r>
              <a:rPr lang="es-MX" sz="2000" b="1" dirty="0"/>
              <a:t>Λ</a:t>
            </a:r>
            <a:r>
              <a:rPr lang="es-MX" sz="2000" dirty="0"/>
              <a:t>)</a:t>
            </a:r>
          </a:p>
        </p:txBody>
      </p:sp>
      <p:sp>
        <p:nvSpPr>
          <p:cNvPr id="4" name="Rectangle 3"/>
          <p:cNvSpPr/>
          <p:nvPr/>
        </p:nvSpPr>
        <p:spPr>
          <a:xfrm>
            <a:off x="357158" y="785794"/>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Rotación rígida (explicación analítica): </a:t>
            </a:r>
          </a:p>
        </p:txBody>
      </p:sp>
      <p:sp>
        <p:nvSpPr>
          <p:cNvPr id="5" name="TextBox 4"/>
          <p:cNvSpPr txBox="1"/>
          <p:nvPr/>
        </p:nvSpPr>
        <p:spPr>
          <a:xfrm>
            <a:off x="785786" y="2500306"/>
            <a:ext cx="7572428" cy="1785104"/>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donde la traza (</a:t>
            </a:r>
            <a:r>
              <a:rPr lang="es-MX" i="1" dirty="0" err="1"/>
              <a:t>tr</a:t>
            </a:r>
            <a:r>
              <a:rPr lang="es-MX" dirty="0"/>
              <a:t>) de </a:t>
            </a:r>
            <a:r>
              <a:rPr lang="es-MX" b="1" dirty="0"/>
              <a:t>C</a:t>
            </a:r>
            <a:r>
              <a:rPr lang="es-MX" dirty="0"/>
              <a:t> es la suma de sus elementos diagonales y </a:t>
            </a:r>
            <a:r>
              <a:rPr lang="el-GR" b="1" dirty="0"/>
              <a:t>Λ</a:t>
            </a:r>
            <a:r>
              <a:rPr lang="es-MX" b="1" dirty="0"/>
              <a:t> </a:t>
            </a:r>
            <a:r>
              <a:rPr lang="es-MX" dirty="0"/>
              <a:t>es una matriz con todos los elementos fuera de la diagonal iguales a 0.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donde la varianza multivariada (suma de las varianzas de todas las variables: </a:t>
            </a:r>
            <a:r>
              <a:rPr lang="es-MX" i="1" dirty="0" err="1"/>
              <a:t>tr</a:t>
            </a:r>
            <a:r>
              <a:rPr lang="es-MX" dirty="0"/>
              <a:t>(</a:t>
            </a:r>
            <a:r>
              <a:rPr lang="es-MX" b="1" dirty="0"/>
              <a:t>C</a:t>
            </a:r>
            <a:r>
              <a:rPr lang="es-MX" dirty="0"/>
              <a:t>)), sea re-expresada en nuevos componentes tal que sus covarianzas sean igual a 0 (es decir, que sean ortogonales). </a:t>
            </a:r>
          </a:p>
        </p:txBody>
      </p:sp>
      <p:graphicFrame>
        <p:nvGraphicFramePr>
          <p:cNvPr id="6" name="Table 5"/>
          <p:cNvGraphicFramePr>
            <a:graphicFrameLocks noGrp="1"/>
          </p:cNvGraphicFramePr>
          <p:nvPr/>
        </p:nvGraphicFramePr>
        <p:xfrm>
          <a:off x="1214412" y="4671342"/>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1,p</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2,1</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2,p</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cov</a:t>
                      </a:r>
                      <a:r>
                        <a:rPr lang="es-MX" sz="1600" b="0" i="1" u="none" strike="noStrike" baseline="-25000" dirty="0">
                          <a:solidFill>
                            <a:srgbClr val="000000"/>
                          </a:solidFill>
                          <a:latin typeface="Arial" pitchFamily="34" charset="0"/>
                          <a:cs typeface="Arial" pitchFamily="34" charset="0"/>
                        </a:rPr>
                        <a:t>p,2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s</a:t>
                      </a:r>
                      <a:r>
                        <a:rPr lang="es-MX" sz="1600" b="0" i="1" u="none" strike="noStrike" baseline="30000" dirty="0">
                          <a:solidFill>
                            <a:srgbClr val="000000"/>
                          </a:solidFill>
                          <a:latin typeface="Arial" pitchFamily="34" charset="0"/>
                          <a:cs typeface="Arial" pitchFamily="34" charset="0"/>
                        </a:rPr>
                        <a:t>2</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7" name="Left Bracket 6"/>
          <p:cNvSpPr/>
          <p:nvPr/>
        </p:nvSpPr>
        <p:spPr>
          <a:xfrm>
            <a:off x="1071536" y="471488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8" name="TextBox 7"/>
          <p:cNvSpPr txBox="1"/>
          <p:nvPr/>
        </p:nvSpPr>
        <p:spPr>
          <a:xfrm>
            <a:off x="500034" y="5242846"/>
            <a:ext cx="642942" cy="369332"/>
          </a:xfrm>
          <a:prstGeom prst="rect">
            <a:avLst/>
          </a:prstGeom>
          <a:noFill/>
        </p:spPr>
        <p:txBody>
          <a:bodyPr wrap="square" rtlCol="0">
            <a:spAutoFit/>
          </a:bodyPr>
          <a:lstStyle/>
          <a:p>
            <a:r>
              <a:rPr lang="es-MX" b="1" dirty="0"/>
              <a:t>C </a:t>
            </a:r>
            <a:r>
              <a:rPr lang="es-MX" dirty="0"/>
              <a:t> =</a:t>
            </a:r>
            <a:endParaRPr lang="es-MX" b="1" dirty="0"/>
          </a:p>
        </p:txBody>
      </p:sp>
      <p:sp>
        <p:nvSpPr>
          <p:cNvPr id="9" name="Left Bracket 8"/>
          <p:cNvSpPr/>
          <p:nvPr/>
        </p:nvSpPr>
        <p:spPr>
          <a:xfrm flipH="1">
            <a:off x="3516162" y="471488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aphicFrame>
        <p:nvGraphicFramePr>
          <p:cNvPr id="10" name="Table 9"/>
          <p:cNvGraphicFramePr>
            <a:graphicFrameLocks noGrp="1"/>
          </p:cNvGraphicFramePr>
          <p:nvPr/>
        </p:nvGraphicFramePr>
        <p:xfrm>
          <a:off x="5699272" y="4714884"/>
          <a:ext cx="2230316" cy="1440000"/>
        </p:xfrm>
        <a:graphic>
          <a:graphicData uri="http://schemas.openxmlformats.org/drawingml/2006/table">
            <a:tbl>
              <a:tblPr/>
              <a:tblGrid>
                <a:gridCol w="658678">
                  <a:extLst>
                    <a:ext uri="{9D8B030D-6E8A-4147-A177-3AD203B41FA5}">
                      <a16:colId xmlns:a16="http://schemas.microsoft.com/office/drawing/2014/main" val="20000"/>
                    </a:ext>
                  </a:extLst>
                </a:gridCol>
                <a:gridCol w="571504">
                  <a:extLst>
                    <a:ext uri="{9D8B030D-6E8A-4147-A177-3AD203B41FA5}">
                      <a16:colId xmlns:a16="http://schemas.microsoft.com/office/drawing/2014/main" val="20001"/>
                    </a:ext>
                  </a:extLst>
                </a:gridCol>
                <a:gridCol w="442555">
                  <a:extLst>
                    <a:ext uri="{9D8B030D-6E8A-4147-A177-3AD203B41FA5}">
                      <a16:colId xmlns:a16="http://schemas.microsoft.com/office/drawing/2014/main" val="20002"/>
                    </a:ext>
                  </a:extLst>
                </a:gridCol>
                <a:gridCol w="557579">
                  <a:extLst>
                    <a:ext uri="{9D8B030D-6E8A-4147-A177-3AD203B41FA5}">
                      <a16:colId xmlns:a16="http://schemas.microsoft.com/office/drawing/2014/main" val="20003"/>
                    </a:ext>
                  </a:extLst>
                </a:gridCol>
              </a:tblGrid>
              <a:tr h="360000">
                <a:tc>
                  <a:txBody>
                    <a:bodyPr/>
                    <a:lstStyle/>
                    <a:p>
                      <a:pPr algn="l" fontAlgn="b"/>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0000">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2</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60000">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60000">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dirty="0">
                          <a:solidFill>
                            <a:srgbClr val="000000"/>
                          </a:solidFill>
                          <a:latin typeface="Arial" pitchFamily="34" charset="0"/>
                          <a:cs typeface="Arial" pitchFamily="34" charset="0"/>
                        </a:rPr>
                        <a:t>0</a:t>
                      </a:r>
                      <a:endParaRPr lang="es-MX" sz="1600" b="0" i="1" u="none" strike="noStrike" baseline="-25000" dirty="0">
                        <a:solidFill>
                          <a:srgbClr val="000000"/>
                        </a:solidFill>
                        <a:latin typeface="Arial" pitchFamily="34" charset="0"/>
                        <a:cs typeface="Arial" pitchFamily="34" charset="0"/>
                      </a:endParaRPr>
                    </a:p>
                  </a:txBody>
                  <a:tcPr marL="9525" marR="9525" marT="9525" marB="0" anchor="b">
                    <a:lnL>
                      <a:noFill/>
                    </a:lnL>
                    <a:lnR>
                      <a:noFill/>
                    </a:lnR>
                    <a:lnT>
                      <a:noFill/>
                    </a:lnT>
                    <a:lnB>
                      <a:noFill/>
                    </a:lnB>
                  </a:tcPr>
                </a:tc>
                <a:tc>
                  <a:txBody>
                    <a:bodyPr/>
                    <a:lstStyle/>
                    <a:p>
                      <a:pPr algn="l" fontAlgn="b"/>
                      <a:r>
                        <a:rPr lang="es-MX" sz="1600" b="0" i="1" u="none" strike="noStrike" baseline="0" dirty="0">
                          <a:solidFill>
                            <a:srgbClr val="000000"/>
                          </a:solidFill>
                          <a:latin typeface="Arial" pitchFamily="34" charset="0"/>
                          <a:cs typeface="Arial" pitchFamily="34" charset="0"/>
                        </a:rPr>
                        <a:t>…</a:t>
                      </a:r>
                    </a:p>
                  </a:txBody>
                  <a:tcPr marL="9525" marR="9525" marT="9525" marB="0" anchor="b">
                    <a:lnL>
                      <a:noFill/>
                    </a:lnL>
                    <a:lnR>
                      <a:noFill/>
                    </a:lnR>
                    <a:lnT>
                      <a:noFill/>
                    </a:lnT>
                    <a:lnB>
                      <a:noFill/>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l-GR" sz="1600" b="0" i="1" u="none" strike="noStrike" baseline="0" dirty="0">
                          <a:solidFill>
                            <a:srgbClr val="000000"/>
                          </a:solidFill>
                          <a:latin typeface="Arial" pitchFamily="34" charset="0"/>
                          <a:cs typeface="Arial" pitchFamily="34" charset="0"/>
                        </a:rPr>
                        <a:t>λ</a:t>
                      </a:r>
                      <a:r>
                        <a:rPr lang="es-MX" sz="1600" b="0" i="1" u="none" strike="noStrike" baseline="-25000" dirty="0">
                          <a:solidFill>
                            <a:srgbClr val="000000"/>
                          </a:solidFill>
                          <a:latin typeface="Arial" pitchFamily="34" charset="0"/>
                          <a:cs typeface="Arial" pitchFamily="34" charset="0"/>
                        </a:rPr>
                        <a:t>p</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11" name="Left Bracket 10"/>
          <p:cNvSpPr/>
          <p:nvPr/>
        </p:nvSpPr>
        <p:spPr>
          <a:xfrm>
            <a:off x="5556396" y="475842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2" name="TextBox 11"/>
          <p:cNvSpPr txBox="1"/>
          <p:nvPr/>
        </p:nvSpPr>
        <p:spPr>
          <a:xfrm>
            <a:off x="4857752" y="5286388"/>
            <a:ext cx="642942" cy="369332"/>
          </a:xfrm>
          <a:prstGeom prst="rect">
            <a:avLst/>
          </a:prstGeom>
          <a:noFill/>
        </p:spPr>
        <p:txBody>
          <a:bodyPr wrap="square" rtlCol="0">
            <a:spAutoFit/>
          </a:bodyPr>
          <a:lstStyle/>
          <a:p>
            <a:r>
              <a:rPr lang="el-GR" b="1" dirty="0"/>
              <a:t>Λ</a:t>
            </a:r>
            <a:r>
              <a:rPr lang="es-MX" dirty="0"/>
              <a:t>  =</a:t>
            </a:r>
            <a:endParaRPr lang="es-MX" b="1" dirty="0"/>
          </a:p>
        </p:txBody>
      </p:sp>
      <p:sp>
        <p:nvSpPr>
          <p:cNvPr id="13" name="Left Bracket 12"/>
          <p:cNvSpPr/>
          <p:nvPr/>
        </p:nvSpPr>
        <p:spPr>
          <a:xfrm flipH="1">
            <a:off x="7643834" y="475842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Oval 13"/>
          <p:cNvSpPr/>
          <p:nvPr/>
        </p:nvSpPr>
        <p:spPr>
          <a:xfrm rot="1906764">
            <a:off x="1015950" y="5177127"/>
            <a:ext cx="2398091"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Oval 14"/>
          <p:cNvSpPr/>
          <p:nvPr/>
        </p:nvSpPr>
        <p:spPr>
          <a:xfrm rot="1906764">
            <a:off x="5417886" y="5232085"/>
            <a:ext cx="2398091"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71546"/>
            <a:ext cx="8143932" cy="646331"/>
          </a:xfrm>
          <a:prstGeom prst="rect">
            <a:avLst/>
          </a:prstGeom>
          <a:noFill/>
        </p:spPr>
        <p:txBody>
          <a:bodyPr wrap="square" rtlCol="0">
            <a:spAutoFit/>
          </a:bodyPr>
          <a:lstStyle/>
          <a:p>
            <a:r>
              <a:rPr lang="es-MX" dirty="0"/>
              <a:t>Se resuelve encontrando los componentes lineales que satisfacen la siguiente ecuación matricial: </a:t>
            </a:r>
          </a:p>
        </p:txBody>
      </p:sp>
      <p:sp>
        <p:nvSpPr>
          <p:cNvPr id="3" name="TextBox 2"/>
          <p:cNvSpPr txBox="1"/>
          <p:nvPr/>
        </p:nvSpPr>
        <p:spPr>
          <a:xfrm>
            <a:off x="3286116" y="1801457"/>
            <a:ext cx="1571636" cy="400110"/>
          </a:xfrm>
          <a:prstGeom prst="rect">
            <a:avLst/>
          </a:prstGeom>
          <a:noFill/>
        </p:spPr>
        <p:txBody>
          <a:bodyPr wrap="square" rtlCol="0">
            <a:spAutoFit/>
          </a:bodyPr>
          <a:lstStyle/>
          <a:p>
            <a:pPr algn="ctr"/>
            <a:r>
              <a:rPr lang="es-MX" sz="2000" b="1" dirty="0"/>
              <a:t>C </a:t>
            </a:r>
            <a:r>
              <a:rPr lang="es-MX" sz="2000" dirty="0"/>
              <a:t>=</a:t>
            </a:r>
            <a:r>
              <a:rPr lang="es-MX" sz="2000" b="1" dirty="0"/>
              <a:t> E Λ E</a:t>
            </a:r>
            <a:r>
              <a:rPr lang="es-MX" sz="2000" b="1" baseline="30000" dirty="0"/>
              <a:t>t</a:t>
            </a:r>
            <a:endParaRPr lang="es-MX" sz="2000" dirty="0"/>
          </a:p>
        </p:txBody>
      </p:sp>
      <p:sp>
        <p:nvSpPr>
          <p:cNvPr id="4" name="TextBox 3"/>
          <p:cNvSpPr txBox="1"/>
          <p:nvPr/>
        </p:nvSpPr>
        <p:spPr>
          <a:xfrm>
            <a:off x="642910" y="2503695"/>
            <a:ext cx="8143932" cy="2862322"/>
          </a:xfrm>
          <a:prstGeom prst="rect">
            <a:avLst/>
          </a:prstGeom>
          <a:noFill/>
        </p:spPr>
        <p:txBody>
          <a:bodyPr wrap="square" rtlCol="0">
            <a:spAutoFit/>
          </a:bodyPr>
          <a:lstStyle/>
          <a:p>
            <a:r>
              <a:rPr lang="es-MX" dirty="0"/>
              <a:t>Los vectores de la matriz </a:t>
            </a:r>
            <a:r>
              <a:rPr lang="es-MX" b="1" dirty="0"/>
              <a:t>E </a:t>
            </a:r>
            <a:r>
              <a:rPr lang="es-MX" dirty="0"/>
              <a:t>son los </a:t>
            </a:r>
            <a:r>
              <a:rPr lang="es-MX" i="1" dirty="0" err="1"/>
              <a:t>eigenvectores</a:t>
            </a:r>
            <a:r>
              <a:rPr lang="es-MX" dirty="0"/>
              <a:t>*, y son combinaciones lineales (transformaciones) de las variables originales; </a:t>
            </a:r>
            <a:r>
              <a:rPr lang="es-MX" b="1" dirty="0"/>
              <a:t>E</a:t>
            </a:r>
            <a:r>
              <a:rPr lang="es-MX" dirty="0"/>
              <a:t> tiene </a:t>
            </a:r>
            <a:r>
              <a:rPr lang="es-MX" i="1" dirty="0"/>
              <a:t>n</a:t>
            </a:r>
            <a:r>
              <a:rPr lang="es-MX" dirty="0"/>
              <a:t>-1 o </a:t>
            </a:r>
            <a:r>
              <a:rPr lang="es-MX" i="1" dirty="0"/>
              <a:t>p</a:t>
            </a:r>
            <a:r>
              <a:rPr lang="es-MX" dirty="0"/>
              <a:t> </a:t>
            </a:r>
            <a:r>
              <a:rPr lang="es-MX" dirty="0" err="1"/>
              <a:t>eigenvectores</a:t>
            </a:r>
            <a:r>
              <a:rPr lang="es-MX" dirty="0"/>
              <a:t> (aquel que sea menor).</a:t>
            </a:r>
          </a:p>
          <a:p>
            <a:endParaRPr lang="es-MX" dirty="0"/>
          </a:p>
          <a:p>
            <a:r>
              <a:rPr lang="es-MX" dirty="0"/>
              <a:t>La contribución o importancia relativa de cada </a:t>
            </a:r>
            <a:r>
              <a:rPr lang="es-MX" i="1" dirty="0" err="1"/>
              <a:t>eigenvector</a:t>
            </a:r>
            <a:r>
              <a:rPr lang="es-MX" dirty="0"/>
              <a:t> está dado por el valor de los elementos diagonales de </a:t>
            </a:r>
            <a:r>
              <a:rPr lang="es-MX" b="1" dirty="0"/>
              <a:t>Λ </a:t>
            </a:r>
            <a:r>
              <a:rPr lang="es-MX" dirty="0"/>
              <a:t>, llamados </a:t>
            </a:r>
            <a:r>
              <a:rPr lang="es-MX" i="1" dirty="0" err="1"/>
              <a:t>eigenvalores</a:t>
            </a:r>
            <a:r>
              <a:rPr lang="es-MX" dirty="0"/>
              <a:t>, </a:t>
            </a:r>
            <a:r>
              <a:rPr lang="el-GR" dirty="0"/>
              <a:t>λ</a:t>
            </a:r>
            <a:r>
              <a:rPr lang="es-MX" dirty="0"/>
              <a:t>. </a:t>
            </a:r>
          </a:p>
          <a:p>
            <a:endParaRPr lang="es-MX" dirty="0"/>
          </a:p>
          <a:p>
            <a:r>
              <a:rPr lang="es-MX" dirty="0"/>
              <a:t>El procedimiento para encontrar los </a:t>
            </a:r>
            <a:r>
              <a:rPr lang="es-MX" i="1" dirty="0" err="1"/>
              <a:t>eigenvectores</a:t>
            </a:r>
            <a:r>
              <a:rPr lang="es-MX" dirty="0"/>
              <a:t> se llama </a:t>
            </a:r>
            <a:r>
              <a:rPr lang="es-MX" i="1" dirty="0" err="1"/>
              <a:t>eigen</a:t>
            </a:r>
            <a:r>
              <a:rPr lang="es-MX" i="1" dirty="0"/>
              <a:t>-</a:t>
            </a:r>
            <a:r>
              <a:rPr lang="es-MX" dirty="0"/>
              <a:t>análisis. Cuando es aplicado sobre matrices </a:t>
            </a:r>
            <a:r>
              <a:rPr lang="es-MX" b="1" dirty="0"/>
              <a:t>C</a:t>
            </a:r>
            <a:r>
              <a:rPr lang="es-MX" dirty="0"/>
              <a:t> o </a:t>
            </a:r>
            <a:r>
              <a:rPr lang="es-MX" b="1" dirty="0"/>
              <a:t>R</a:t>
            </a:r>
            <a:r>
              <a:rPr lang="es-MX" dirty="0"/>
              <a:t> se llama PCA, pero puede aplicarse sobre otros tipos de matrices.</a:t>
            </a:r>
          </a:p>
        </p:txBody>
      </p:sp>
      <p:sp>
        <p:nvSpPr>
          <p:cNvPr id="5" name="TextBox 4"/>
          <p:cNvSpPr txBox="1"/>
          <p:nvPr/>
        </p:nvSpPr>
        <p:spPr>
          <a:xfrm>
            <a:off x="857224" y="6072206"/>
            <a:ext cx="7858180" cy="615553"/>
          </a:xfrm>
          <a:prstGeom prst="rect">
            <a:avLst/>
          </a:prstGeom>
          <a:noFill/>
        </p:spPr>
        <p:txBody>
          <a:bodyPr wrap="square" rtlCol="0">
            <a:spAutoFit/>
          </a:bodyPr>
          <a:lstStyle/>
          <a:p>
            <a:r>
              <a:rPr lang="es-MX" sz="2000" dirty="0"/>
              <a:t>*</a:t>
            </a:r>
            <a:r>
              <a:rPr lang="es-MX" sz="1400" dirty="0"/>
              <a:t>  “</a:t>
            </a:r>
            <a:r>
              <a:rPr lang="es-MX" sz="1400" dirty="0" err="1"/>
              <a:t>eigen</a:t>
            </a:r>
            <a:r>
              <a:rPr lang="es-MX" sz="1400" dirty="0"/>
              <a:t>” es una palabra alemana que significa “propio, característico de” y en matemáticas se usa para referirse a las características inherentes a los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a:extLst>
              <a:ext uri="{FF2B5EF4-FFF2-40B4-BE49-F238E27FC236}">
                <a16:creationId xmlns:a16="http://schemas.microsoft.com/office/drawing/2014/main" id="{D8810C00-39B5-1098-7644-B2544C29850D}"/>
              </a:ext>
            </a:extLst>
          </p:cNvPr>
          <p:cNvSpPr txBox="1">
            <a:spLocks noGrp="1"/>
          </p:cNvSpPr>
          <p:nvPr>
            <p:ph idx="1"/>
          </p:nvPr>
        </p:nvSpPr>
        <p:spPr>
          <a:xfrm>
            <a:off x="102315" y="278578"/>
            <a:ext cx="8939370" cy="1585049"/>
          </a:xfrm>
          <a:prstGeom prst="rect">
            <a:avLst/>
          </a:prstGeom>
          <a:noFill/>
        </p:spPr>
        <p:txBody>
          <a:bodyPr wrap="none" rtlCol="0">
            <a:spAutoFit/>
          </a:bodyPr>
          <a:lstStyle/>
          <a:p>
            <a:pPr marL="0" indent="0">
              <a:buNone/>
            </a:pPr>
            <a:r>
              <a:rPr lang="es-MX" sz="2000" dirty="0"/>
              <a:t>Esta presentación fue estructurada con diapositivas de:</a:t>
            </a:r>
          </a:p>
          <a:p>
            <a:pPr marL="0" indent="0">
              <a:buNone/>
            </a:pPr>
            <a:endParaRPr lang="es-MX" sz="2000" dirty="0"/>
          </a:p>
          <a:p>
            <a:pPr>
              <a:buFont typeface="Wingdings" panose="05000000000000000000" pitchFamily="2" charset="2"/>
              <a:buChar char="Ø"/>
            </a:pPr>
            <a:r>
              <a:rPr lang="es-MX" sz="2000" dirty="0"/>
              <a:t>Dra. Maite Mascaro, UMDI Sisal, Facultad de Ciencias, mmm@ciencias.unam.mx</a:t>
            </a:r>
          </a:p>
          <a:p>
            <a:pPr>
              <a:buFont typeface="Wingdings" panose="05000000000000000000" pitchFamily="2" charset="2"/>
              <a:buChar char="Ø"/>
            </a:pPr>
            <a:r>
              <a:rPr lang="es-MX" sz="2000" dirty="0"/>
              <a:t>Dr. Edlin Guerra Castro, ENES Mérida, UNAM. edlin.guerra@enesmerida.unam.mx</a:t>
            </a:r>
          </a:p>
        </p:txBody>
      </p:sp>
    </p:spTree>
    <p:extLst>
      <p:ext uri="{BB962C8B-B14F-4D97-AF65-F5344CB8AC3E}">
        <p14:creationId xmlns:p14="http://schemas.microsoft.com/office/powerpoint/2010/main" val="2868789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714488"/>
            <a:ext cx="8143932" cy="646331"/>
          </a:xfrm>
          <a:prstGeom prst="rect">
            <a:avLst/>
          </a:prstGeom>
          <a:noFill/>
        </p:spPr>
        <p:txBody>
          <a:bodyPr wrap="square" rtlCol="0">
            <a:spAutoFit/>
          </a:bodyPr>
          <a:lstStyle/>
          <a:p>
            <a:r>
              <a:rPr lang="es-MX" dirty="0"/>
              <a:t>El </a:t>
            </a:r>
            <a:r>
              <a:rPr lang="es-MX" i="1" dirty="0" err="1"/>
              <a:t>eigen</a:t>
            </a:r>
            <a:r>
              <a:rPr lang="es-MX" dirty="0"/>
              <a:t>-análisis es un caso especial de </a:t>
            </a:r>
            <a:r>
              <a:rPr lang="es-MX" u="sng" dirty="0"/>
              <a:t>descomposición en valores singulares</a:t>
            </a:r>
            <a:r>
              <a:rPr lang="es-MX" i="1" dirty="0"/>
              <a:t> </a:t>
            </a:r>
            <a:r>
              <a:rPr lang="es-MX" dirty="0"/>
              <a:t>de una matriz</a:t>
            </a:r>
            <a:r>
              <a:rPr lang="es-MX" i="1" dirty="0"/>
              <a:t>:</a:t>
            </a:r>
            <a:endParaRPr lang="es-MX" dirty="0"/>
          </a:p>
        </p:txBody>
      </p:sp>
      <p:sp>
        <p:nvSpPr>
          <p:cNvPr id="3" name="TextBox 2"/>
          <p:cNvSpPr txBox="1"/>
          <p:nvPr/>
        </p:nvSpPr>
        <p:spPr>
          <a:xfrm>
            <a:off x="3214678" y="2214554"/>
            <a:ext cx="1785950" cy="400110"/>
          </a:xfrm>
          <a:prstGeom prst="rect">
            <a:avLst/>
          </a:prstGeom>
          <a:noFill/>
        </p:spPr>
        <p:txBody>
          <a:bodyPr wrap="square" rtlCol="0">
            <a:spAutoFit/>
          </a:bodyPr>
          <a:lstStyle/>
          <a:p>
            <a:pPr algn="ctr"/>
            <a:r>
              <a:rPr lang="es-MX" sz="2000" b="1" dirty="0"/>
              <a:t>Y </a:t>
            </a:r>
            <a:r>
              <a:rPr lang="es-MX" sz="2000" dirty="0"/>
              <a:t>= </a:t>
            </a:r>
            <a:r>
              <a:rPr lang="es-MX" sz="2000" b="1" dirty="0"/>
              <a:t>U L </a:t>
            </a:r>
            <a:r>
              <a:rPr lang="es-MX" sz="2000" b="1" dirty="0" err="1"/>
              <a:t>V</a:t>
            </a:r>
            <a:r>
              <a:rPr lang="es-MX" sz="2000" b="1" baseline="30000" dirty="0" err="1"/>
              <a:t>t</a:t>
            </a:r>
            <a:endParaRPr lang="es-MX" sz="2000" dirty="0"/>
          </a:p>
        </p:txBody>
      </p:sp>
      <p:sp>
        <p:nvSpPr>
          <p:cNvPr id="4" name="TextBox 3"/>
          <p:cNvSpPr txBox="1"/>
          <p:nvPr/>
        </p:nvSpPr>
        <p:spPr>
          <a:xfrm>
            <a:off x="642910" y="3071810"/>
            <a:ext cx="8215370" cy="2031325"/>
          </a:xfrm>
          <a:prstGeom prst="rect">
            <a:avLst/>
          </a:prstGeom>
          <a:noFill/>
        </p:spPr>
        <p:txBody>
          <a:bodyPr wrap="square" rtlCol="0">
            <a:spAutoFit/>
          </a:bodyPr>
          <a:lstStyle/>
          <a:p>
            <a:r>
              <a:rPr lang="es-MX" dirty="0"/>
              <a:t>Donde </a:t>
            </a:r>
            <a:r>
              <a:rPr lang="es-MX" b="1" dirty="0"/>
              <a:t>U </a:t>
            </a:r>
            <a:r>
              <a:rPr lang="es-MX" dirty="0"/>
              <a:t>y </a:t>
            </a:r>
            <a:r>
              <a:rPr lang="es-MX" b="1" dirty="0"/>
              <a:t>V</a:t>
            </a:r>
            <a:r>
              <a:rPr lang="es-MX" dirty="0"/>
              <a:t> son matrices </a:t>
            </a:r>
            <a:r>
              <a:rPr lang="es-MX" dirty="0" err="1"/>
              <a:t>ortonormales</a:t>
            </a:r>
            <a:r>
              <a:rPr lang="es-MX" dirty="0"/>
              <a:t> (</a:t>
            </a:r>
            <a:r>
              <a:rPr lang="es-MX" b="1" dirty="0"/>
              <a:t>U U</a:t>
            </a:r>
            <a:r>
              <a:rPr lang="es-MX" baseline="30000" dirty="0"/>
              <a:t>t</a:t>
            </a:r>
            <a:r>
              <a:rPr lang="es-MX" dirty="0"/>
              <a:t> = </a:t>
            </a:r>
            <a:r>
              <a:rPr lang="es-MX" b="1" dirty="0"/>
              <a:t>I, V </a:t>
            </a:r>
            <a:r>
              <a:rPr lang="es-MX" b="1" dirty="0" err="1"/>
              <a:t>V</a:t>
            </a:r>
            <a:r>
              <a:rPr lang="es-MX" baseline="30000" dirty="0" err="1"/>
              <a:t>t</a:t>
            </a:r>
            <a:r>
              <a:rPr lang="es-MX" dirty="0"/>
              <a:t> = </a:t>
            </a:r>
            <a:r>
              <a:rPr lang="es-MX" b="1" dirty="0"/>
              <a:t>I</a:t>
            </a:r>
            <a:r>
              <a:rPr lang="es-MX" dirty="0"/>
              <a:t>) y </a:t>
            </a:r>
            <a:r>
              <a:rPr lang="es-MX" b="1" dirty="0"/>
              <a:t>L</a:t>
            </a:r>
            <a:r>
              <a:rPr lang="es-MX" dirty="0"/>
              <a:t> es una matriz diagonal con la raíz cuadrada de los </a:t>
            </a:r>
            <a:r>
              <a:rPr lang="es-MX" dirty="0" err="1"/>
              <a:t>eigenvalores</a:t>
            </a:r>
            <a:r>
              <a:rPr lang="es-MX" dirty="0"/>
              <a:t>.</a:t>
            </a:r>
            <a:endParaRPr lang="es-MX" baseline="30000" dirty="0"/>
          </a:p>
          <a:p>
            <a:endParaRPr lang="es-MX" dirty="0"/>
          </a:p>
          <a:p>
            <a:r>
              <a:rPr lang="es-MX" dirty="0"/>
              <a:t>La descomposición del valor singular puede ser aplicada a una matriz rectangular, pero cuando es aplicada a una matriz cuadrada simétrica (por ejemplo, </a:t>
            </a:r>
            <a:r>
              <a:rPr lang="es-MX" b="1" dirty="0"/>
              <a:t>C</a:t>
            </a:r>
            <a:r>
              <a:rPr lang="es-MX" dirty="0"/>
              <a:t> o </a:t>
            </a:r>
            <a:r>
              <a:rPr lang="es-MX" b="1" dirty="0"/>
              <a:t>R</a:t>
            </a:r>
            <a:r>
              <a:rPr lang="es-MX" dirty="0"/>
              <a:t>), los vectores “singulares” de la derecha y la izquierda son idénticos y son llamados </a:t>
            </a:r>
            <a:r>
              <a:rPr lang="es-MX" dirty="0" err="1"/>
              <a:t>eigenvectores</a:t>
            </a:r>
            <a:r>
              <a:rPr lang="es-MX" dirty="0"/>
              <a:t>. </a:t>
            </a:r>
          </a:p>
        </p:txBody>
      </p:sp>
      <p:sp>
        <p:nvSpPr>
          <p:cNvPr id="5" name="Rectangle 4"/>
          <p:cNvSpPr/>
          <p:nvPr/>
        </p:nvSpPr>
        <p:spPr>
          <a:xfrm>
            <a:off x="285720" y="895633"/>
            <a:ext cx="716660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Descomposición en valores singulares (SVD): </a:t>
            </a:r>
          </a:p>
        </p:txBody>
      </p:sp>
      <p:sp>
        <p:nvSpPr>
          <p:cNvPr id="6" name="TextBox 5"/>
          <p:cNvSpPr txBox="1"/>
          <p:nvPr/>
        </p:nvSpPr>
        <p:spPr>
          <a:xfrm>
            <a:off x="143508" y="6165304"/>
            <a:ext cx="8856984" cy="461665"/>
          </a:xfrm>
          <a:prstGeom prst="rect">
            <a:avLst/>
          </a:prstGeom>
          <a:noFill/>
        </p:spPr>
        <p:txBody>
          <a:bodyPr wrap="square" rtlCol="0">
            <a:spAutoFit/>
          </a:bodyPr>
          <a:lstStyle/>
          <a:p>
            <a:r>
              <a:rPr lang="es-MX" sz="1200" dirty="0"/>
              <a:t>Detalles computacionales de la descomposición del valor singular los pueden encontrar en Legendre &amp; Legendre (1998)</a:t>
            </a:r>
          </a:p>
          <a:p>
            <a:endParaRPr lang="es-MX"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28662" y="1520186"/>
          <a:ext cx="5786478" cy="1337310"/>
        </p:xfrm>
        <a:graphic>
          <a:graphicData uri="http://schemas.openxmlformats.org/drawingml/2006/table">
            <a:tbl>
              <a:tblPr/>
              <a:tblGrid>
                <a:gridCol w="964413">
                  <a:extLst>
                    <a:ext uri="{9D8B030D-6E8A-4147-A177-3AD203B41FA5}">
                      <a16:colId xmlns:a16="http://schemas.microsoft.com/office/drawing/2014/main" val="20000"/>
                    </a:ext>
                  </a:extLst>
                </a:gridCol>
                <a:gridCol w="964413">
                  <a:extLst>
                    <a:ext uri="{9D8B030D-6E8A-4147-A177-3AD203B41FA5}">
                      <a16:colId xmlns:a16="http://schemas.microsoft.com/office/drawing/2014/main" val="20001"/>
                    </a:ext>
                  </a:extLst>
                </a:gridCol>
                <a:gridCol w="964413">
                  <a:extLst>
                    <a:ext uri="{9D8B030D-6E8A-4147-A177-3AD203B41FA5}">
                      <a16:colId xmlns:a16="http://schemas.microsoft.com/office/drawing/2014/main" val="20002"/>
                    </a:ext>
                  </a:extLst>
                </a:gridCol>
                <a:gridCol w="964413">
                  <a:extLst>
                    <a:ext uri="{9D8B030D-6E8A-4147-A177-3AD203B41FA5}">
                      <a16:colId xmlns:a16="http://schemas.microsoft.com/office/drawing/2014/main" val="20003"/>
                    </a:ext>
                  </a:extLst>
                </a:gridCol>
                <a:gridCol w="964413">
                  <a:extLst>
                    <a:ext uri="{9D8B030D-6E8A-4147-A177-3AD203B41FA5}">
                      <a16:colId xmlns:a16="http://schemas.microsoft.com/office/drawing/2014/main" val="20004"/>
                    </a:ext>
                  </a:extLst>
                </a:gridCol>
                <a:gridCol w="964413">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-0.4062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-0.38792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0.25664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-0.51015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0.59844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0.016695</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-0.41967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0.073416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-0.21416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0.735319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0.481561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-0.00526</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-0.45311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0.337028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0.263382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-0.06553</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-0.23719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-0.74242</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-0.43038</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0.438068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0.366896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-0.03674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-0.21534</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0.663731</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-0.36906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0.13025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-0.8264</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-0.37602</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-0.1341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0.067225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-0.36352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-0.72227</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0.036796</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0.228067</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-0.53792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0.058756</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3" name="Rectangle 2"/>
          <p:cNvSpPr/>
          <p:nvPr/>
        </p:nvSpPr>
        <p:spPr>
          <a:xfrm>
            <a:off x="214282" y="785794"/>
            <a:ext cx="764386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Matrices en un PCA: </a:t>
            </a:r>
          </a:p>
        </p:txBody>
      </p:sp>
      <p:sp>
        <p:nvSpPr>
          <p:cNvPr id="4" name="Left Bracket 3"/>
          <p:cNvSpPr/>
          <p:nvPr/>
        </p:nvSpPr>
        <p:spPr>
          <a:xfrm flipH="1">
            <a:off x="6786578" y="142873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5" name="Left Bracket 4"/>
          <p:cNvSpPr/>
          <p:nvPr/>
        </p:nvSpPr>
        <p:spPr>
          <a:xfrm>
            <a:off x="1071536" y="142873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6" name="TextBox 5"/>
          <p:cNvSpPr txBox="1"/>
          <p:nvPr/>
        </p:nvSpPr>
        <p:spPr>
          <a:xfrm>
            <a:off x="357158" y="1928802"/>
            <a:ext cx="571504" cy="369332"/>
          </a:xfrm>
          <a:prstGeom prst="rect">
            <a:avLst/>
          </a:prstGeom>
          <a:noFill/>
        </p:spPr>
        <p:txBody>
          <a:bodyPr wrap="square" rtlCol="0">
            <a:spAutoFit/>
          </a:bodyPr>
          <a:lstStyle/>
          <a:p>
            <a:r>
              <a:rPr lang="es-MX" b="1" dirty="0"/>
              <a:t>E</a:t>
            </a:r>
            <a:r>
              <a:rPr lang="es-MX" dirty="0"/>
              <a:t> =</a:t>
            </a:r>
          </a:p>
        </p:txBody>
      </p:sp>
      <p:graphicFrame>
        <p:nvGraphicFramePr>
          <p:cNvPr id="7" name="Table 6"/>
          <p:cNvGraphicFramePr>
            <a:graphicFrameLocks noGrp="1"/>
          </p:cNvGraphicFramePr>
          <p:nvPr/>
        </p:nvGraphicFramePr>
        <p:xfrm>
          <a:off x="1071538" y="3357562"/>
          <a:ext cx="5643600" cy="1337310"/>
        </p:xfrm>
        <a:graphic>
          <a:graphicData uri="http://schemas.openxmlformats.org/drawingml/2006/table">
            <a:tbl>
              <a:tblPr/>
              <a:tblGrid>
                <a:gridCol w="940600">
                  <a:extLst>
                    <a:ext uri="{9D8B030D-6E8A-4147-A177-3AD203B41FA5}">
                      <a16:colId xmlns:a16="http://schemas.microsoft.com/office/drawing/2014/main" val="20000"/>
                    </a:ext>
                  </a:extLst>
                </a:gridCol>
                <a:gridCol w="940600">
                  <a:extLst>
                    <a:ext uri="{9D8B030D-6E8A-4147-A177-3AD203B41FA5}">
                      <a16:colId xmlns:a16="http://schemas.microsoft.com/office/drawing/2014/main" val="20001"/>
                    </a:ext>
                  </a:extLst>
                </a:gridCol>
                <a:gridCol w="940600">
                  <a:extLst>
                    <a:ext uri="{9D8B030D-6E8A-4147-A177-3AD203B41FA5}">
                      <a16:colId xmlns:a16="http://schemas.microsoft.com/office/drawing/2014/main" val="20002"/>
                    </a:ext>
                  </a:extLst>
                </a:gridCol>
                <a:gridCol w="940600">
                  <a:extLst>
                    <a:ext uri="{9D8B030D-6E8A-4147-A177-3AD203B41FA5}">
                      <a16:colId xmlns:a16="http://schemas.microsoft.com/office/drawing/2014/main" val="20003"/>
                    </a:ext>
                  </a:extLst>
                </a:gridCol>
                <a:gridCol w="940600">
                  <a:extLst>
                    <a:ext uri="{9D8B030D-6E8A-4147-A177-3AD203B41FA5}">
                      <a16:colId xmlns:a16="http://schemas.microsoft.com/office/drawing/2014/main" val="20004"/>
                    </a:ext>
                  </a:extLst>
                </a:gridCol>
                <a:gridCol w="940600">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3.651732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0.745342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0.614365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0.446369</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0.359202</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0.18299</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8" name="Left Bracket 7"/>
          <p:cNvSpPr/>
          <p:nvPr/>
        </p:nvSpPr>
        <p:spPr>
          <a:xfrm flipH="1">
            <a:off x="6786578" y="328612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Left Bracket 8"/>
          <p:cNvSpPr/>
          <p:nvPr/>
        </p:nvSpPr>
        <p:spPr>
          <a:xfrm>
            <a:off x="1071538" y="3214686"/>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0" name="TextBox 9"/>
          <p:cNvSpPr txBox="1"/>
          <p:nvPr/>
        </p:nvSpPr>
        <p:spPr>
          <a:xfrm>
            <a:off x="357158" y="3702610"/>
            <a:ext cx="571504" cy="369332"/>
          </a:xfrm>
          <a:prstGeom prst="rect">
            <a:avLst/>
          </a:prstGeom>
          <a:noFill/>
        </p:spPr>
        <p:txBody>
          <a:bodyPr wrap="square" rtlCol="0">
            <a:spAutoFit/>
          </a:bodyPr>
          <a:lstStyle/>
          <a:p>
            <a:r>
              <a:rPr lang="es-MX" b="1" dirty="0"/>
              <a:t>Λ</a:t>
            </a:r>
            <a:r>
              <a:rPr lang="es-MX" dirty="0"/>
              <a:t> =</a:t>
            </a:r>
          </a:p>
        </p:txBody>
      </p:sp>
      <p:graphicFrame>
        <p:nvGraphicFramePr>
          <p:cNvPr id="11" name="Table 10"/>
          <p:cNvGraphicFramePr>
            <a:graphicFrameLocks noGrp="1"/>
          </p:cNvGraphicFramePr>
          <p:nvPr/>
        </p:nvGraphicFramePr>
        <p:xfrm>
          <a:off x="1142978" y="5163524"/>
          <a:ext cx="5643600" cy="1337310"/>
        </p:xfrm>
        <a:graphic>
          <a:graphicData uri="http://schemas.openxmlformats.org/drawingml/2006/table">
            <a:tbl>
              <a:tblPr/>
              <a:tblGrid>
                <a:gridCol w="940600">
                  <a:extLst>
                    <a:ext uri="{9D8B030D-6E8A-4147-A177-3AD203B41FA5}">
                      <a16:colId xmlns:a16="http://schemas.microsoft.com/office/drawing/2014/main" val="20000"/>
                    </a:ext>
                  </a:extLst>
                </a:gridCol>
                <a:gridCol w="940600">
                  <a:extLst>
                    <a:ext uri="{9D8B030D-6E8A-4147-A177-3AD203B41FA5}">
                      <a16:colId xmlns:a16="http://schemas.microsoft.com/office/drawing/2014/main" val="20001"/>
                    </a:ext>
                  </a:extLst>
                </a:gridCol>
                <a:gridCol w="940600">
                  <a:extLst>
                    <a:ext uri="{9D8B030D-6E8A-4147-A177-3AD203B41FA5}">
                      <a16:colId xmlns:a16="http://schemas.microsoft.com/office/drawing/2014/main" val="20002"/>
                    </a:ext>
                  </a:extLst>
                </a:gridCol>
                <a:gridCol w="940600">
                  <a:extLst>
                    <a:ext uri="{9D8B030D-6E8A-4147-A177-3AD203B41FA5}">
                      <a16:colId xmlns:a16="http://schemas.microsoft.com/office/drawing/2014/main" val="20003"/>
                    </a:ext>
                  </a:extLst>
                </a:gridCol>
                <a:gridCol w="940600">
                  <a:extLst>
                    <a:ext uri="{9D8B030D-6E8A-4147-A177-3AD203B41FA5}">
                      <a16:colId xmlns:a16="http://schemas.microsoft.com/office/drawing/2014/main" val="20004"/>
                    </a:ext>
                  </a:extLst>
                </a:gridCol>
                <a:gridCol w="940600">
                  <a:extLst>
                    <a:ext uri="{9D8B030D-6E8A-4147-A177-3AD203B41FA5}">
                      <a16:colId xmlns:a16="http://schemas.microsoft.com/office/drawing/2014/main" val="20005"/>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0.503566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0.577857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0.533681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0.436481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0.586453</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a:solidFill>
                            <a:srgbClr val="000000"/>
                          </a:solidFill>
                          <a:latin typeface="Arial" pitchFamily="34" charset="0"/>
                          <a:cs typeface="Arial" pitchFamily="34" charset="0"/>
                        </a:rPr>
                        <a:t>0.503566</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0.61637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0.585315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0.534769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0.494483</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a:solidFill>
                            <a:srgbClr val="000000"/>
                          </a:solidFill>
                          <a:latin typeface="Arial" pitchFamily="34" charset="0"/>
                          <a:cs typeface="Arial" pitchFamily="34" charset="0"/>
                        </a:rPr>
                        <a:t>0.577857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0.61637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0.810781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0.522948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0.457183</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a:solidFill>
                            <a:srgbClr val="000000"/>
                          </a:solidFill>
                          <a:latin typeface="Arial" pitchFamily="34" charset="0"/>
                          <a:cs typeface="Arial" pitchFamily="34" charset="0"/>
                        </a:rPr>
                        <a:t>0.533681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0.585315</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0.810781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0.460977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0.38878</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a:solidFill>
                            <a:srgbClr val="000000"/>
                          </a:solidFill>
                          <a:latin typeface="Arial" pitchFamily="34" charset="0"/>
                          <a:cs typeface="Arial" pitchFamily="34" charset="0"/>
                        </a:rPr>
                        <a:t>0.436481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0.534769</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0.522948</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0.460977</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tc>
                  <a:txBody>
                    <a:bodyPr/>
                    <a:lstStyle/>
                    <a:p>
                      <a:pPr algn="r" fontAlgn="b"/>
                      <a:r>
                        <a:rPr lang="es-MX" sz="1400" b="0" i="0" u="none" strike="noStrike">
                          <a:solidFill>
                            <a:srgbClr val="000000"/>
                          </a:solidFill>
                          <a:latin typeface="Arial" pitchFamily="34" charset="0"/>
                          <a:cs typeface="Arial" pitchFamily="34" charset="0"/>
                        </a:rPr>
                        <a:t>0.389466</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0.586453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0.494483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0.457183</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0.38878</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0.389466</a:t>
                      </a:r>
                    </a:p>
                  </a:txBody>
                  <a:tcPr marL="9525" marR="9525" marT="9525" marB="0" anchor="b">
                    <a:lnL>
                      <a:noFill/>
                    </a:lnL>
                    <a:lnR>
                      <a:noFill/>
                    </a:lnR>
                    <a:lnT>
                      <a:noFill/>
                    </a:lnT>
                    <a:lnB>
                      <a:noFill/>
                    </a:lnB>
                  </a:tcPr>
                </a:tc>
                <a:tc>
                  <a:txBody>
                    <a:bodyPr/>
                    <a:lstStyle/>
                    <a:p>
                      <a:pPr algn="r" fontAlgn="b"/>
                      <a:r>
                        <a:rPr lang="es-MX" sz="1400" b="0" i="0" u="none" strike="noStrike" dirty="0">
                          <a:solidFill>
                            <a:srgbClr val="000000"/>
                          </a:solidFill>
                          <a:latin typeface="Arial" pitchFamily="34" charset="0"/>
                          <a:cs typeface="Arial" pitchFamily="34" charset="0"/>
                        </a:rPr>
                        <a:t>1</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12" name="Left Bracket 11"/>
          <p:cNvSpPr/>
          <p:nvPr/>
        </p:nvSpPr>
        <p:spPr>
          <a:xfrm>
            <a:off x="1071540" y="5072074"/>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3" name="Left Bracket 12"/>
          <p:cNvSpPr/>
          <p:nvPr/>
        </p:nvSpPr>
        <p:spPr>
          <a:xfrm flipH="1">
            <a:off x="6786580" y="5143512"/>
            <a:ext cx="71440" cy="1500198"/>
          </a:xfrm>
          <a:prstGeom prst="leftBracket">
            <a:avLst/>
          </a:prstGeom>
          <a:ln w="12700">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4" name="TextBox 13"/>
          <p:cNvSpPr txBox="1"/>
          <p:nvPr/>
        </p:nvSpPr>
        <p:spPr>
          <a:xfrm>
            <a:off x="357160" y="5631436"/>
            <a:ext cx="571504" cy="369332"/>
          </a:xfrm>
          <a:prstGeom prst="rect">
            <a:avLst/>
          </a:prstGeom>
          <a:noFill/>
        </p:spPr>
        <p:txBody>
          <a:bodyPr wrap="square" rtlCol="0">
            <a:spAutoFit/>
          </a:bodyPr>
          <a:lstStyle/>
          <a:p>
            <a:r>
              <a:rPr lang="es-MX" b="1" dirty="0"/>
              <a:t>R</a:t>
            </a:r>
            <a:r>
              <a:rPr lang="es-MX" dirty="0"/>
              <a:t> =</a:t>
            </a:r>
          </a:p>
        </p:txBody>
      </p:sp>
      <p:sp>
        <p:nvSpPr>
          <p:cNvPr id="16" name="Oval 15"/>
          <p:cNvSpPr/>
          <p:nvPr/>
        </p:nvSpPr>
        <p:spPr>
          <a:xfrm rot="11589329">
            <a:off x="987978" y="3726975"/>
            <a:ext cx="588007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Oval 17"/>
          <p:cNvSpPr/>
          <p:nvPr/>
        </p:nvSpPr>
        <p:spPr>
          <a:xfrm rot="11589329">
            <a:off x="1275814" y="5553445"/>
            <a:ext cx="588007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19" name="Table 18"/>
          <p:cNvGraphicFramePr>
            <a:graphicFrameLocks noGrp="1"/>
          </p:cNvGraphicFramePr>
          <p:nvPr/>
        </p:nvGraphicFramePr>
        <p:xfrm>
          <a:off x="7072330" y="3286124"/>
          <a:ext cx="785818" cy="1560195"/>
        </p:xfrm>
        <a:graphic>
          <a:graphicData uri="http://schemas.openxmlformats.org/drawingml/2006/table">
            <a:tbl>
              <a:tblPr/>
              <a:tblGrid>
                <a:gridCol w="785818">
                  <a:extLst>
                    <a:ext uri="{9D8B030D-6E8A-4147-A177-3AD203B41FA5}">
                      <a16:colId xmlns:a16="http://schemas.microsoft.com/office/drawing/2014/main" val="20000"/>
                    </a:ext>
                  </a:extLst>
                </a:gridCol>
              </a:tblGrid>
              <a:tr h="190500">
                <a:tc>
                  <a:txBody>
                    <a:bodyPr/>
                    <a:lstStyle/>
                    <a:p>
                      <a:pPr algn="r" fontAlgn="b"/>
                      <a:r>
                        <a:rPr lang="es-MX" sz="1400" b="0" i="0" u="none" strike="noStrike" dirty="0">
                          <a:solidFill>
                            <a:srgbClr val="000000"/>
                          </a:solidFill>
                          <a:latin typeface="Arial" pitchFamily="34" charset="0"/>
                          <a:cs typeface="Arial" pitchFamily="34" charset="0"/>
                        </a:rPr>
                        <a:t>3.651732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190500">
                <a:tc>
                  <a:txBody>
                    <a:bodyPr/>
                    <a:lstStyle/>
                    <a:p>
                      <a:pPr algn="r" fontAlgn="b"/>
                      <a:r>
                        <a:rPr lang="es-MX" sz="1400" b="0" i="0" u="none" strike="noStrike" dirty="0">
                          <a:solidFill>
                            <a:srgbClr val="000000"/>
                          </a:solidFill>
                          <a:latin typeface="Arial" pitchFamily="34" charset="0"/>
                          <a:cs typeface="Arial" pitchFamily="34" charset="0"/>
                        </a:rPr>
                        <a:t>0.745342</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190500">
                <a:tc>
                  <a:txBody>
                    <a:bodyPr/>
                    <a:lstStyle/>
                    <a:p>
                      <a:pPr algn="r" fontAlgn="b"/>
                      <a:r>
                        <a:rPr lang="es-MX" sz="1400" b="0" i="0" u="none" strike="noStrike" dirty="0">
                          <a:solidFill>
                            <a:srgbClr val="000000"/>
                          </a:solidFill>
                          <a:latin typeface="Arial" pitchFamily="34" charset="0"/>
                          <a:cs typeface="Arial" pitchFamily="34" charset="0"/>
                        </a:rPr>
                        <a:t>0.614365</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190500">
                <a:tc>
                  <a:txBody>
                    <a:bodyPr/>
                    <a:lstStyle/>
                    <a:p>
                      <a:pPr algn="r" fontAlgn="b"/>
                      <a:r>
                        <a:rPr lang="es-MX" sz="1400" b="0" i="0" u="none" strike="noStrike" dirty="0">
                          <a:solidFill>
                            <a:srgbClr val="000000"/>
                          </a:solidFill>
                          <a:latin typeface="Arial" pitchFamily="34" charset="0"/>
                          <a:cs typeface="Arial" pitchFamily="34" charset="0"/>
                        </a:rPr>
                        <a:t>0.446369</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190500">
                <a:tc>
                  <a:txBody>
                    <a:bodyPr/>
                    <a:lstStyle/>
                    <a:p>
                      <a:pPr algn="r" fontAlgn="b"/>
                      <a:r>
                        <a:rPr lang="es-MX" sz="1400" b="0" i="0" u="none" strike="noStrike" dirty="0">
                          <a:solidFill>
                            <a:srgbClr val="000000"/>
                          </a:solidFill>
                          <a:latin typeface="Arial" pitchFamily="34" charset="0"/>
                          <a:cs typeface="Arial" pitchFamily="34" charset="0"/>
                        </a:rPr>
                        <a:t>0.359202</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190500">
                <a:tc>
                  <a:txBody>
                    <a:bodyPr/>
                    <a:lstStyle/>
                    <a:p>
                      <a:pPr algn="r" fontAlgn="b"/>
                      <a:r>
                        <a:rPr lang="es-MX" sz="1400" b="0" i="0" u="none" strike="noStrike" dirty="0">
                          <a:solidFill>
                            <a:srgbClr val="000000"/>
                          </a:solidFill>
                          <a:latin typeface="Arial" pitchFamily="34" charset="0"/>
                          <a:cs typeface="Arial" pitchFamily="34" charset="0"/>
                        </a:rPr>
                        <a:t>0.18299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r" fontAlgn="b"/>
                      <a:r>
                        <a:rPr lang="es-MX" sz="1400" b="0" i="0" u="none" strike="noStrike" dirty="0">
                          <a:solidFill>
                            <a:srgbClr val="000000"/>
                          </a:solidFill>
                          <a:latin typeface="Arial" pitchFamily="34" charset="0"/>
                          <a:cs typeface="Arial" pitchFamily="34" charset="0"/>
                        </a:rPr>
                        <a:t>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
        <p:nvSpPr>
          <p:cNvPr id="20" name="TextBox 19"/>
          <p:cNvSpPr txBox="1"/>
          <p:nvPr/>
        </p:nvSpPr>
        <p:spPr>
          <a:xfrm>
            <a:off x="7358082" y="1772655"/>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 </a:t>
            </a:r>
            <a:r>
              <a:rPr lang="es-MX" sz="1600" dirty="0"/>
              <a:t>x </a:t>
            </a:r>
            <a:r>
              <a:rPr lang="es-MX" sz="1600" i="1" dirty="0"/>
              <a:t>p</a:t>
            </a:r>
          </a:p>
        </p:txBody>
      </p:sp>
      <p:sp>
        <p:nvSpPr>
          <p:cNvPr id="21" name="TextBox 20"/>
          <p:cNvSpPr txBox="1"/>
          <p:nvPr/>
        </p:nvSpPr>
        <p:spPr>
          <a:xfrm>
            <a:off x="7429520" y="5630307"/>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a:t>
            </a:r>
            <a:r>
              <a:rPr lang="es-MX" sz="1600" dirty="0"/>
              <a:t> x </a:t>
            </a:r>
            <a:r>
              <a:rPr lang="es-MX" sz="1600" i="1" dirty="0"/>
              <a:t>p</a:t>
            </a:r>
          </a:p>
        </p:txBody>
      </p:sp>
      <p:sp>
        <p:nvSpPr>
          <p:cNvPr id="22" name="TextBox 21"/>
          <p:cNvSpPr txBox="1"/>
          <p:nvPr/>
        </p:nvSpPr>
        <p:spPr>
          <a:xfrm>
            <a:off x="7887231" y="3672397"/>
            <a:ext cx="1357322" cy="584775"/>
          </a:xfrm>
          <a:prstGeom prst="rect">
            <a:avLst/>
          </a:prstGeom>
          <a:noFill/>
        </p:spPr>
        <p:txBody>
          <a:bodyPr wrap="square" rtlCol="0">
            <a:spAutoFit/>
          </a:bodyPr>
          <a:lstStyle/>
          <a:p>
            <a:r>
              <a:rPr lang="es-MX" sz="1600" dirty="0"/>
              <a:t>dimensiones</a:t>
            </a:r>
          </a:p>
          <a:p>
            <a:pPr algn="ctr"/>
            <a:r>
              <a:rPr lang="es-MX" sz="1600" dirty="0"/>
              <a:t> </a:t>
            </a:r>
            <a:r>
              <a:rPr lang="es-MX" sz="1600" i="1" dirty="0"/>
              <a:t>p </a:t>
            </a:r>
            <a:r>
              <a:rPr lang="es-MX" sz="1600" dirty="0"/>
              <a:t>x </a:t>
            </a:r>
            <a:r>
              <a:rPr lang="es-MX" sz="1600" i="1" dirty="0"/>
              <a:t>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351083"/>
            <a:ext cx="8429684" cy="5078313"/>
          </a:xfrm>
          <a:prstGeom prst="rect">
            <a:avLst/>
          </a:prstGeom>
          <a:noFill/>
        </p:spPr>
        <p:txBody>
          <a:bodyPr wrap="square" rtlCol="0">
            <a:spAutoFit/>
          </a:bodyPr>
          <a:lstStyle/>
          <a:p>
            <a:r>
              <a:rPr lang="es-MX" dirty="0"/>
              <a:t>Las columnas de la matriz </a:t>
            </a:r>
            <a:r>
              <a:rPr lang="es-MX" b="1" dirty="0"/>
              <a:t>E</a:t>
            </a:r>
            <a:r>
              <a:rPr lang="es-MX" dirty="0"/>
              <a:t> son los </a:t>
            </a:r>
            <a:r>
              <a:rPr lang="es-MX" i="1" dirty="0" err="1"/>
              <a:t>eigenvectores</a:t>
            </a:r>
            <a:r>
              <a:rPr lang="es-MX" dirty="0"/>
              <a:t> y son combinaciones lineales de las variables originales: </a:t>
            </a:r>
          </a:p>
          <a:p>
            <a:endParaRPr lang="es-MX" dirty="0"/>
          </a:p>
          <a:p>
            <a:r>
              <a:rPr lang="es-MX" dirty="0"/>
              <a:t>E</a:t>
            </a:r>
            <a:r>
              <a:rPr lang="es-MX" baseline="-25000" dirty="0"/>
              <a:t>1</a:t>
            </a:r>
            <a:r>
              <a:rPr lang="es-MX" dirty="0"/>
              <a:t> = CP</a:t>
            </a:r>
            <a:r>
              <a:rPr lang="es-MX" baseline="-25000" dirty="0"/>
              <a:t>1</a:t>
            </a:r>
            <a:r>
              <a:rPr lang="es-MX" dirty="0"/>
              <a:t> = 0.984*</a:t>
            </a:r>
            <a:r>
              <a:rPr lang="es-MX" i="1" dirty="0"/>
              <a:t>Y</a:t>
            </a:r>
            <a:r>
              <a:rPr lang="es-MX" i="1" baseline="-25000" dirty="0"/>
              <a:t>1</a:t>
            </a:r>
            <a:r>
              <a:rPr lang="es-MX" dirty="0"/>
              <a:t>+(-0.064*</a:t>
            </a:r>
            <a:r>
              <a:rPr lang="es-MX" i="1" dirty="0"/>
              <a:t>Y</a:t>
            </a:r>
            <a:r>
              <a:rPr lang="es-MX" i="1" baseline="-25000" dirty="0"/>
              <a:t>2</a:t>
            </a:r>
            <a:r>
              <a:rPr lang="es-MX" dirty="0"/>
              <a:t>)+0.065*</a:t>
            </a:r>
            <a:r>
              <a:rPr lang="es-MX" i="1" dirty="0"/>
              <a:t>Y</a:t>
            </a:r>
            <a:r>
              <a:rPr lang="es-MX" i="1" baseline="-25000" dirty="0"/>
              <a:t>3</a:t>
            </a:r>
            <a:r>
              <a:rPr lang="es-MX" dirty="0"/>
              <a:t>+0.102*</a:t>
            </a:r>
            <a:r>
              <a:rPr lang="es-MX" i="1" dirty="0"/>
              <a:t>Y</a:t>
            </a:r>
            <a:r>
              <a:rPr lang="es-MX" i="1" baseline="-25000" dirty="0"/>
              <a:t>4</a:t>
            </a:r>
            <a:r>
              <a:rPr lang="es-MX" dirty="0"/>
              <a:t>+0.030*</a:t>
            </a:r>
            <a:r>
              <a:rPr lang="es-MX" i="1" dirty="0"/>
              <a:t>Y</a:t>
            </a:r>
            <a:r>
              <a:rPr lang="es-MX" i="1" baseline="-25000" dirty="0"/>
              <a:t>5</a:t>
            </a:r>
            <a:r>
              <a:rPr lang="es-MX" dirty="0"/>
              <a:t>+(-0.107*</a:t>
            </a:r>
            <a:r>
              <a:rPr lang="es-MX" i="1" dirty="0"/>
              <a:t>Y</a:t>
            </a:r>
            <a:r>
              <a:rPr lang="es-MX" i="1" baseline="-25000" dirty="0"/>
              <a:t>6</a:t>
            </a:r>
            <a:r>
              <a:rPr lang="es-MX" dirty="0"/>
              <a:t>)</a:t>
            </a:r>
            <a:endParaRPr lang="es-MX" baseline="-25000" dirty="0"/>
          </a:p>
          <a:p>
            <a:endParaRPr lang="es-MX" dirty="0"/>
          </a:p>
          <a:p>
            <a:pPr marL="179388" indent="-179388">
              <a:buClr>
                <a:srgbClr val="C00000"/>
              </a:buClr>
              <a:buSzPct val="130000"/>
              <a:buFont typeface="Arial" pitchFamily="34" charset="0"/>
              <a:buChar char="•"/>
            </a:pPr>
            <a:r>
              <a:rPr lang="es-MX" dirty="0"/>
              <a:t>Los coeficientes que multiplican a cada variable </a:t>
            </a:r>
            <a:r>
              <a:rPr lang="es-MX" i="1" dirty="0" err="1"/>
              <a:t>Y</a:t>
            </a:r>
            <a:r>
              <a:rPr lang="es-MX" i="1" baseline="-25000" dirty="0" err="1"/>
              <a:t>p</a:t>
            </a:r>
            <a:r>
              <a:rPr lang="es-MX" baseline="-25000" dirty="0"/>
              <a:t> </a:t>
            </a:r>
            <a:r>
              <a:rPr lang="es-MX" dirty="0"/>
              <a:t>son las cargas (“</a:t>
            </a:r>
            <a:r>
              <a:rPr lang="es-MX" dirty="0" err="1"/>
              <a:t>loadings</a:t>
            </a:r>
            <a:r>
              <a:rPr lang="es-MX" dirty="0"/>
              <a:t>”), y representan la importancia de esa variable para la ordenación de las objetos a lo largo del CP.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 forma de interpretarlo es que las unidades en el CP se incrementan en una tasa proporcional al 0.984 del incremento de la variable Y</a:t>
            </a:r>
            <a:r>
              <a:rPr lang="es-MX" baseline="-25000" dirty="0"/>
              <a:t>1</a:t>
            </a:r>
            <a:r>
              <a:rPr lang="es-MX" dirty="0"/>
              <a:t>, al 0.064 del decremento de la variable Y</a:t>
            </a:r>
            <a:r>
              <a:rPr lang="es-MX" baseline="-25000" dirty="0"/>
              <a:t>2</a:t>
            </a:r>
            <a:r>
              <a:rPr lang="es-MX" dirty="0"/>
              <a:t>, al 0.065 del incremento de Y</a:t>
            </a:r>
            <a:r>
              <a:rPr lang="es-MX" baseline="-25000" dirty="0"/>
              <a:t>3</a:t>
            </a:r>
            <a:r>
              <a:rPr lang="es-MX" dirty="0"/>
              <a:t>, etc.</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Los signos diferentes (+ y -) indican que la cargas de esas variables tienen dirección opuesta (pero son intercambiables).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Cada columna (</a:t>
            </a:r>
            <a:r>
              <a:rPr lang="es-MX" i="1" dirty="0" err="1"/>
              <a:t>eigenvector</a:t>
            </a:r>
            <a:r>
              <a:rPr lang="es-MX" dirty="0"/>
              <a:t>) es ortogonal (perpendicular) a cualquier otra columna; es decir, que el ángulo que se forma entre estos vectores es de 90</a:t>
            </a:r>
            <a:r>
              <a:rPr lang="es-MX" baseline="30000" dirty="0"/>
              <a:t>o</a:t>
            </a:r>
          </a:p>
        </p:txBody>
      </p:sp>
      <p:sp>
        <p:nvSpPr>
          <p:cNvPr id="4" name="Rectangle 3"/>
          <p:cNvSpPr/>
          <p:nvPr/>
        </p:nvSpPr>
        <p:spPr>
          <a:xfrm>
            <a:off x="357158" y="785794"/>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Matriz 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64291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Matriz </a:t>
            </a:r>
            <a:r>
              <a:rPr lang="el-GR" sz="2400" b="1" dirty="0">
                <a:solidFill>
                  <a:schemeClr val="tx2"/>
                </a:solidFill>
                <a:latin typeface="Arial" pitchFamily="34" charset="0"/>
                <a:cs typeface="Arial" pitchFamily="34" charset="0"/>
              </a:rPr>
              <a:t>Λ</a:t>
            </a:r>
            <a:r>
              <a:rPr lang="pt-PT" sz="2400" b="1" dirty="0">
                <a:solidFill>
                  <a:schemeClr val="tx2"/>
                </a:solidFill>
                <a:latin typeface="Arial" pitchFamily="34" charset="0"/>
                <a:cs typeface="Arial" pitchFamily="34" charset="0"/>
              </a:rPr>
              <a:t>: </a:t>
            </a:r>
          </a:p>
        </p:txBody>
      </p:sp>
      <p:sp>
        <p:nvSpPr>
          <p:cNvPr id="3" name="TextBox 2"/>
          <p:cNvSpPr txBox="1"/>
          <p:nvPr/>
        </p:nvSpPr>
        <p:spPr>
          <a:xfrm>
            <a:off x="539552" y="1279645"/>
            <a:ext cx="8247290" cy="2031325"/>
          </a:xfrm>
          <a:prstGeom prst="rect">
            <a:avLst/>
          </a:prstGeom>
          <a:noFill/>
        </p:spPr>
        <p:txBody>
          <a:bodyPr wrap="square" rtlCol="0">
            <a:spAutoFit/>
          </a:bodyPr>
          <a:lstStyle/>
          <a:p>
            <a:r>
              <a:rPr lang="es-MX" dirty="0"/>
              <a:t>La diagonal de la matriz </a:t>
            </a:r>
            <a:r>
              <a:rPr lang="es-MX" b="1" dirty="0"/>
              <a:t>Λ</a:t>
            </a:r>
            <a:r>
              <a:rPr lang="es-MX" dirty="0"/>
              <a:t> son los </a:t>
            </a:r>
            <a:r>
              <a:rPr lang="es-MX" i="1" dirty="0" err="1"/>
              <a:t>eigen</a:t>
            </a:r>
            <a:r>
              <a:rPr lang="es-MX" dirty="0"/>
              <a:t>-valores (</a:t>
            </a:r>
            <a:r>
              <a:rPr lang="el-GR" dirty="0"/>
              <a:t>λ</a:t>
            </a:r>
            <a:r>
              <a:rPr lang="es-MX" dirty="0"/>
              <a:t>) y representan la proporción de la totalidad de la variación que es explicada por cada uno de los PC: </a:t>
            </a:r>
          </a:p>
          <a:p>
            <a:endParaRPr lang="es-MX" dirty="0"/>
          </a:p>
          <a:p>
            <a:r>
              <a:rPr lang="el-GR" dirty="0"/>
              <a:t>λ</a:t>
            </a:r>
            <a:r>
              <a:rPr lang="es-MX" dirty="0"/>
              <a:t> (valores): 	3.65 	0.75	0.62	0.45 	0.36 	0.18</a:t>
            </a:r>
          </a:p>
          <a:p>
            <a:endParaRPr lang="es-MX" dirty="0"/>
          </a:p>
          <a:p>
            <a:r>
              <a:rPr lang="el-GR" dirty="0"/>
              <a:t>λ</a:t>
            </a:r>
            <a:r>
              <a:rPr lang="es-MX" dirty="0"/>
              <a:t> (%): 		60.9 	12.4 	10.2 	7.44 	5.99 	3.05</a:t>
            </a:r>
          </a:p>
          <a:p>
            <a:endParaRPr lang="es-MX" dirty="0"/>
          </a:p>
        </p:txBody>
      </p:sp>
      <p:sp>
        <p:nvSpPr>
          <p:cNvPr id="4" name="TextBox 3"/>
          <p:cNvSpPr txBox="1"/>
          <p:nvPr/>
        </p:nvSpPr>
        <p:spPr>
          <a:xfrm>
            <a:off x="357158" y="3638512"/>
            <a:ext cx="8786842" cy="2862322"/>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La suma de todos los </a:t>
            </a:r>
            <a:r>
              <a:rPr lang="es-MX" i="1" dirty="0" err="1"/>
              <a:t>eigen</a:t>
            </a:r>
            <a:r>
              <a:rPr lang="es-MX" i="1" dirty="0"/>
              <a:t>-</a:t>
            </a:r>
            <a:r>
              <a:rPr lang="es-MX" dirty="0"/>
              <a:t>valores es igual a la traza de la matriz </a:t>
            </a:r>
            <a:r>
              <a:rPr lang="es-MX" b="1" dirty="0"/>
              <a:t>C</a:t>
            </a:r>
            <a:r>
              <a:rPr lang="es-MX" dirty="0"/>
              <a:t>, y representa la variabilidad total del conjunto de datos. </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Al rotar en el espacio, el primer CP1 explica el 60.9% de la variación en los datos, y por tanto, contribuye bastante para la ordenación de los objetos en el espacio multivariado; el CP1 y CP2 juntos reflejan el 73.3% de la variación; etc.</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Las variables originales (sin rotar el espacio) explicaban proporciones similares de la variación de los datos, y estaban correlacionadas. Después de rotar, los primeros CP explican una mayor parte de la variación y no están correlacionados.</a:t>
            </a:r>
          </a:p>
        </p:txBody>
      </p:sp>
      <p:sp>
        <p:nvSpPr>
          <p:cNvPr id="5" name="TextBox 4"/>
          <p:cNvSpPr txBox="1"/>
          <p:nvPr/>
        </p:nvSpPr>
        <p:spPr>
          <a:xfrm>
            <a:off x="4071934" y="3059668"/>
            <a:ext cx="1000132" cy="369332"/>
          </a:xfrm>
          <a:prstGeom prst="rect">
            <a:avLst/>
          </a:prstGeom>
          <a:noFill/>
        </p:spPr>
        <p:txBody>
          <a:bodyPr wrap="square" rtlCol="0">
            <a:spAutoFit/>
          </a:bodyPr>
          <a:lstStyle/>
          <a:p>
            <a:r>
              <a:rPr lang="es-MX" dirty="0"/>
              <a:t>73.3%</a:t>
            </a:r>
          </a:p>
        </p:txBody>
      </p:sp>
      <p:sp>
        <p:nvSpPr>
          <p:cNvPr id="6" name="Oval 5"/>
          <p:cNvSpPr/>
          <p:nvPr/>
        </p:nvSpPr>
        <p:spPr>
          <a:xfrm>
            <a:off x="2387295" y="2541871"/>
            <a:ext cx="1571636" cy="5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8" name="Straight Arrow Connector 7"/>
          <p:cNvCxnSpPr>
            <a:stCxn id="6" idx="5"/>
          </p:cNvCxnSpPr>
          <p:nvPr/>
        </p:nvCxnSpPr>
        <p:spPr>
          <a:xfrm rot="16200000" flipH="1">
            <a:off x="3843568" y="2914882"/>
            <a:ext cx="113568" cy="34316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623" name="Picture 7"/>
          <p:cNvPicPr>
            <a:picLocks noChangeAspect="1" noChangeArrowheads="1"/>
          </p:cNvPicPr>
          <p:nvPr/>
        </p:nvPicPr>
        <p:blipFill>
          <a:blip r:embed="rId2"/>
          <a:srcRect/>
          <a:stretch>
            <a:fillRect/>
          </a:stretch>
        </p:blipFill>
        <p:spPr bwMode="auto">
          <a:xfrm>
            <a:off x="285720" y="2928934"/>
            <a:ext cx="3864245" cy="3857628"/>
          </a:xfrm>
          <a:prstGeom prst="rect">
            <a:avLst/>
          </a:prstGeom>
          <a:noFill/>
          <a:ln w="9525">
            <a:noFill/>
            <a:miter lim="800000"/>
            <a:headEnd/>
            <a:tailEnd/>
          </a:ln>
          <a:effectLst/>
        </p:spPr>
      </p:pic>
      <p:sp>
        <p:nvSpPr>
          <p:cNvPr id="2" name="Rectangle 1"/>
          <p:cNvSpPr/>
          <p:nvPr/>
        </p:nvSpPr>
        <p:spPr>
          <a:xfrm>
            <a:off x="214282" y="714356"/>
            <a:ext cx="8572560"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Visualización de un PCA: Scatterplot </a:t>
            </a:r>
          </a:p>
        </p:txBody>
      </p:sp>
      <p:sp>
        <p:nvSpPr>
          <p:cNvPr id="3" name="TextBox 2"/>
          <p:cNvSpPr txBox="1"/>
          <p:nvPr/>
        </p:nvSpPr>
        <p:spPr>
          <a:xfrm>
            <a:off x="285720" y="1285860"/>
            <a:ext cx="8215370" cy="923330"/>
          </a:xfrm>
          <a:prstGeom prst="rect">
            <a:avLst/>
          </a:prstGeom>
          <a:noFill/>
        </p:spPr>
        <p:txBody>
          <a:bodyPr wrap="square" rtlCol="0">
            <a:spAutoFit/>
          </a:bodyPr>
          <a:lstStyle/>
          <a:p>
            <a:r>
              <a:rPr lang="es-MX" dirty="0"/>
              <a:t>Las variables y los sujetos pueden ser proyectos en un espacio bidimensional de pares de PC (</a:t>
            </a:r>
            <a:r>
              <a:rPr lang="es-MX" dirty="0" err="1"/>
              <a:t>e.g.</a:t>
            </a:r>
            <a:r>
              <a:rPr lang="es-MX" dirty="0"/>
              <a:t> PC1 vs PC2). Para ello se requiere construir una matriz </a:t>
            </a:r>
            <a:r>
              <a:rPr lang="es-MX" b="1" dirty="0"/>
              <a:t>P</a:t>
            </a:r>
            <a:r>
              <a:rPr lang="es-MX" dirty="0"/>
              <a:t> con los valores de los ejes (“scores”) correspondientes a todos los PC: </a:t>
            </a:r>
          </a:p>
        </p:txBody>
      </p:sp>
      <p:sp>
        <p:nvSpPr>
          <p:cNvPr id="4" name="TextBox 3"/>
          <p:cNvSpPr txBox="1"/>
          <p:nvPr/>
        </p:nvSpPr>
        <p:spPr>
          <a:xfrm>
            <a:off x="357158" y="2357430"/>
            <a:ext cx="4214842" cy="646331"/>
          </a:xfrm>
          <a:prstGeom prst="rect">
            <a:avLst/>
          </a:prstGeom>
          <a:noFill/>
        </p:spPr>
        <p:txBody>
          <a:bodyPr wrap="square" rtlCol="0">
            <a:spAutoFit/>
          </a:bodyPr>
          <a:lstStyle/>
          <a:p>
            <a:r>
              <a:rPr lang="es-MX" dirty="0"/>
              <a:t>Si matriz era de </a:t>
            </a:r>
            <a:r>
              <a:rPr lang="es-MX" dirty="0" err="1"/>
              <a:t>var-cov</a:t>
            </a:r>
            <a:r>
              <a:rPr lang="es-MX" dirty="0"/>
              <a:t>: 	</a:t>
            </a:r>
            <a:r>
              <a:rPr lang="es-MX" b="1" dirty="0"/>
              <a:t>P = ZE</a:t>
            </a:r>
          </a:p>
          <a:p>
            <a:r>
              <a:rPr lang="es-MX" dirty="0"/>
              <a:t>Si matriz era de </a:t>
            </a:r>
            <a:r>
              <a:rPr lang="es-MX" dirty="0" err="1"/>
              <a:t>corr</a:t>
            </a:r>
            <a:r>
              <a:rPr lang="es-MX" dirty="0"/>
              <a:t>: 	</a:t>
            </a:r>
            <a:r>
              <a:rPr lang="es-MX" b="1" dirty="0"/>
              <a:t>P = ZWE</a:t>
            </a:r>
            <a:endParaRPr lang="es-MX" dirty="0"/>
          </a:p>
        </p:txBody>
      </p:sp>
      <p:sp>
        <p:nvSpPr>
          <p:cNvPr id="10" name="TextBox 9"/>
          <p:cNvSpPr txBox="1"/>
          <p:nvPr/>
        </p:nvSpPr>
        <p:spPr>
          <a:xfrm>
            <a:off x="1500166" y="6390425"/>
            <a:ext cx="1857386" cy="307777"/>
          </a:xfrm>
          <a:prstGeom prst="rect">
            <a:avLst/>
          </a:prstGeom>
          <a:solidFill>
            <a:schemeClr val="bg1"/>
          </a:solidFill>
        </p:spPr>
        <p:txBody>
          <a:bodyPr wrap="square" rtlCol="0">
            <a:spAutoFit/>
          </a:bodyPr>
          <a:lstStyle/>
          <a:p>
            <a:pPr algn="ctr"/>
            <a:r>
              <a:rPr lang="es-MX" sz="1400" dirty="0"/>
              <a:t>PC1</a:t>
            </a:r>
          </a:p>
        </p:txBody>
      </p:sp>
      <p:sp>
        <p:nvSpPr>
          <p:cNvPr id="11" name="TextBox 10"/>
          <p:cNvSpPr txBox="1"/>
          <p:nvPr/>
        </p:nvSpPr>
        <p:spPr>
          <a:xfrm rot="16200000">
            <a:off x="-526498" y="4632434"/>
            <a:ext cx="1857386" cy="307777"/>
          </a:xfrm>
          <a:prstGeom prst="rect">
            <a:avLst/>
          </a:prstGeom>
          <a:solidFill>
            <a:schemeClr val="bg1"/>
          </a:solidFill>
        </p:spPr>
        <p:txBody>
          <a:bodyPr wrap="square" rtlCol="0">
            <a:spAutoFit/>
          </a:bodyPr>
          <a:lstStyle/>
          <a:p>
            <a:pPr algn="ctr"/>
            <a:r>
              <a:rPr lang="es-MX" sz="1400" dirty="0"/>
              <a:t>PC2</a:t>
            </a:r>
          </a:p>
        </p:txBody>
      </p:sp>
      <p:sp>
        <p:nvSpPr>
          <p:cNvPr id="25" name="TextBox 24"/>
          <p:cNvSpPr txBox="1"/>
          <p:nvPr/>
        </p:nvSpPr>
        <p:spPr>
          <a:xfrm>
            <a:off x="4786282" y="2496917"/>
            <a:ext cx="4286312" cy="646331"/>
          </a:xfrm>
          <a:prstGeom prst="rect">
            <a:avLst/>
          </a:prstGeom>
          <a:noFill/>
        </p:spPr>
        <p:txBody>
          <a:bodyPr wrap="square" rtlCol="0">
            <a:spAutoFit/>
          </a:bodyPr>
          <a:lstStyle/>
          <a:p>
            <a:r>
              <a:rPr lang="es-MX" dirty="0"/>
              <a:t>Distintas combinaciones de pares de PC (todos ortogonales):</a:t>
            </a:r>
          </a:p>
        </p:txBody>
      </p:sp>
      <p:pic>
        <p:nvPicPr>
          <p:cNvPr id="239626" name="Picture 10"/>
          <p:cNvPicPr>
            <a:picLocks noChangeAspect="1" noChangeArrowheads="1"/>
          </p:cNvPicPr>
          <p:nvPr/>
        </p:nvPicPr>
        <p:blipFill>
          <a:blip r:embed="rId3"/>
          <a:srcRect/>
          <a:stretch>
            <a:fillRect/>
          </a:stretch>
        </p:blipFill>
        <p:spPr bwMode="auto">
          <a:xfrm>
            <a:off x="4357686" y="2931097"/>
            <a:ext cx="4500594" cy="3857628"/>
          </a:xfrm>
          <a:prstGeom prst="rect">
            <a:avLst/>
          </a:prstGeom>
          <a:noFill/>
          <a:ln w="9525">
            <a:noFill/>
            <a:miter lim="800000"/>
            <a:headEnd/>
            <a:tailEnd/>
          </a:ln>
          <a:effectLst/>
        </p:spPr>
      </p:pic>
      <p:sp>
        <p:nvSpPr>
          <p:cNvPr id="27" name="TextBox 26"/>
          <p:cNvSpPr txBox="1"/>
          <p:nvPr/>
        </p:nvSpPr>
        <p:spPr>
          <a:xfrm>
            <a:off x="5857886" y="6429396"/>
            <a:ext cx="1857386" cy="307777"/>
          </a:xfrm>
          <a:prstGeom prst="rect">
            <a:avLst/>
          </a:prstGeom>
          <a:solidFill>
            <a:schemeClr val="bg1"/>
          </a:solidFill>
        </p:spPr>
        <p:txBody>
          <a:bodyPr wrap="square" rtlCol="0">
            <a:spAutoFit/>
          </a:bodyPr>
          <a:lstStyle/>
          <a:p>
            <a:pPr algn="ctr"/>
            <a:r>
              <a:rPr lang="es-MX" sz="1400" dirty="0"/>
              <a:t>PC3</a:t>
            </a:r>
          </a:p>
        </p:txBody>
      </p:sp>
      <p:sp>
        <p:nvSpPr>
          <p:cNvPr id="28" name="TextBox 27"/>
          <p:cNvSpPr txBox="1"/>
          <p:nvPr/>
        </p:nvSpPr>
        <p:spPr>
          <a:xfrm rot="16200000">
            <a:off x="3775170" y="4632433"/>
            <a:ext cx="1857386" cy="307777"/>
          </a:xfrm>
          <a:prstGeom prst="rect">
            <a:avLst/>
          </a:prstGeom>
          <a:solidFill>
            <a:schemeClr val="bg1"/>
          </a:solidFill>
        </p:spPr>
        <p:txBody>
          <a:bodyPr wrap="square" rtlCol="0">
            <a:spAutoFit/>
          </a:bodyPr>
          <a:lstStyle/>
          <a:p>
            <a:pPr algn="ctr"/>
            <a:r>
              <a:rPr lang="es-MX" sz="1400" dirty="0"/>
              <a:t>PC2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71406" y="642942"/>
            <a:ext cx="3864122" cy="3786190"/>
            <a:chOff x="214283" y="571480"/>
            <a:chExt cx="3864122" cy="3786190"/>
          </a:xfrm>
        </p:grpSpPr>
        <p:pic>
          <p:nvPicPr>
            <p:cNvPr id="3" name="Picture 4"/>
            <p:cNvPicPr>
              <a:picLocks noChangeAspect="1" noChangeArrowheads="1"/>
            </p:cNvPicPr>
            <p:nvPr/>
          </p:nvPicPr>
          <p:blipFill>
            <a:blip r:embed="rId2"/>
            <a:srcRect/>
            <a:stretch>
              <a:fillRect/>
            </a:stretch>
          </p:blipFill>
          <p:spPr bwMode="auto">
            <a:xfrm>
              <a:off x="285720" y="571480"/>
              <a:ext cx="3792685" cy="3786190"/>
            </a:xfrm>
            <a:prstGeom prst="rect">
              <a:avLst/>
            </a:prstGeom>
            <a:noFill/>
            <a:ln w="9525">
              <a:noFill/>
              <a:miter lim="800000"/>
              <a:headEnd/>
              <a:tailEnd/>
            </a:ln>
            <a:effectLst/>
          </p:spPr>
        </p:pic>
        <p:sp>
          <p:nvSpPr>
            <p:cNvPr id="4" name="TextBox 3"/>
            <p:cNvSpPr txBox="1"/>
            <p:nvPr/>
          </p:nvSpPr>
          <p:spPr>
            <a:xfrm>
              <a:off x="1525259" y="4019116"/>
              <a:ext cx="1857386" cy="338554"/>
            </a:xfrm>
            <a:prstGeom prst="rect">
              <a:avLst/>
            </a:prstGeom>
            <a:solidFill>
              <a:schemeClr val="bg1"/>
            </a:solidFill>
          </p:spPr>
          <p:txBody>
            <a:bodyPr wrap="square" rtlCol="0">
              <a:spAutoFit/>
            </a:bodyPr>
            <a:lstStyle/>
            <a:p>
              <a:pPr algn="ctr"/>
              <a:r>
                <a:rPr lang="es-MX" sz="1600" dirty="0"/>
                <a:t>PC1</a:t>
              </a:r>
            </a:p>
          </p:txBody>
        </p:sp>
        <p:sp>
          <p:nvSpPr>
            <p:cNvPr id="5" name="TextBox 4"/>
            <p:cNvSpPr txBox="1"/>
            <p:nvPr/>
          </p:nvSpPr>
          <p:spPr>
            <a:xfrm rot="16200000">
              <a:off x="-545133" y="2215862"/>
              <a:ext cx="1857386" cy="338554"/>
            </a:xfrm>
            <a:prstGeom prst="rect">
              <a:avLst/>
            </a:prstGeom>
            <a:solidFill>
              <a:schemeClr val="bg1"/>
            </a:solidFill>
          </p:spPr>
          <p:txBody>
            <a:bodyPr wrap="square" rtlCol="0">
              <a:spAutoFit/>
            </a:bodyPr>
            <a:lstStyle/>
            <a:p>
              <a:pPr algn="ctr"/>
              <a:r>
                <a:rPr lang="es-MX" sz="1600" dirty="0"/>
                <a:t>PC2</a:t>
              </a:r>
            </a:p>
          </p:txBody>
        </p:sp>
        <p:grpSp>
          <p:nvGrpSpPr>
            <p:cNvPr id="6" name="Group 5"/>
            <p:cNvGrpSpPr/>
            <p:nvPr/>
          </p:nvGrpSpPr>
          <p:grpSpPr>
            <a:xfrm>
              <a:off x="3196911" y="1156405"/>
              <a:ext cx="542926" cy="585359"/>
              <a:chOff x="8358214" y="3500438"/>
              <a:chExt cx="542926" cy="585359"/>
            </a:xfrm>
          </p:grpSpPr>
          <p:sp>
            <p:nvSpPr>
              <p:cNvPr id="7" name="Oval 6"/>
              <p:cNvSpPr/>
              <p:nvPr/>
            </p:nvSpPr>
            <p:spPr>
              <a:xfrm>
                <a:off x="8455371" y="3597595"/>
                <a:ext cx="117157" cy="117157"/>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sp>
            <p:nvSpPr>
              <p:cNvPr id="8" name="Oval 7"/>
              <p:cNvSpPr/>
              <p:nvPr/>
            </p:nvSpPr>
            <p:spPr>
              <a:xfrm>
                <a:off x="8458230" y="3883347"/>
                <a:ext cx="117157" cy="117157"/>
              </a:xfrm>
              <a:prstGeom prst="ellipse">
                <a:avLst/>
              </a:prstGeom>
              <a:solidFill>
                <a:srgbClr val="0070C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sp>
            <p:nvSpPr>
              <p:cNvPr id="9" name="TextBox 8"/>
              <p:cNvSpPr txBox="1"/>
              <p:nvPr/>
            </p:nvSpPr>
            <p:spPr>
              <a:xfrm>
                <a:off x="8604564" y="3514293"/>
                <a:ext cx="285752" cy="276999"/>
              </a:xfrm>
              <a:prstGeom prst="rect">
                <a:avLst/>
              </a:prstGeom>
              <a:noFill/>
            </p:spPr>
            <p:txBody>
              <a:bodyPr wrap="square" rtlCol="0">
                <a:spAutoFit/>
              </a:bodyPr>
              <a:lstStyle/>
              <a:p>
                <a:r>
                  <a:rPr lang="es-MX" sz="1200" b="1" dirty="0"/>
                  <a:t>A</a:t>
                </a:r>
              </a:p>
            </p:txBody>
          </p:sp>
          <p:sp>
            <p:nvSpPr>
              <p:cNvPr id="10" name="TextBox 9"/>
              <p:cNvSpPr txBox="1"/>
              <p:nvPr/>
            </p:nvSpPr>
            <p:spPr>
              <a:xfrm>
                <a:off x="8604564" y="3808798"/>
                <a:ext cx="285752" cy="276999"/>
              </a:xfrm>
              <a:prstGeom prst="rect">
                <a:avLst/>
              </a:prstGeom>
              <a:noFill/>
            </p:spPr>
            <p:txBody>
              <a:bodyPr wrap="square" rtlCol="0">
                <a:spAutoFit/>
              </a:bodyPr>
              <a:lstStyle/>
              <a:p>
                <a:r>
                  <a:rPr lang="es-MX" sz="1200" b="1" dirty="0"/>
                  <a:t>B</a:t>
                </a:r>
              </a:p>
            </p:txBody>
          </p:sp>
          <p:sp>
            <p:nvSpPr>
              <p:cNvPr id="11" name="Rectangle 10"/>
              <p:cNvSpPr/>
              <p:nvPr/>
            </p:nvSpPr>
            <p:spPr>
              <a:xfrm>
                <a:off x="8358214" y="3500438"/>
                <a:ext cx="542926" cy="5715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p>
            </p:txBody>
          </p:sp>
        </p:grpSp>
      </p:grpSp>
      <p:sp>
        <p:nvSpPr>
          <p:cNvPr id="12" name="TextBox 11"/>
          <p:cNvSpPr txBox="1"/>
          <p:nvPr/>
        </p:nvSpPr>
        <p:spPr>
          <a:xfrm>
            <a:off x="4000496" y="857232"/>
            <a:ext cx="5072066" cy="646331"/>
          </a:xfrm>
          <a:prstGeom prst="rect">
            <a:avLst/>
          </a:prstGeom>
          <a:noFill/>
        </p:spPr>
        <p:txBody>
          <a:bodyPr wrap="square" rtlCol="0">
            <a:spAutoFit/>
          </a:bodyPr>
          <a:lstStyle/>
          <a:p>
            <a:r>
              <a:rPr lang="es-MX" dirty="0"/>
              <a:t>Se pueden proyectar los objetos con distintos colores para distinguir su ubicación en el plano.</a:t>
            </a:r>
          </a:p>
        </p:txBody>
      </p:sp>
      <p:sp>
        <p:nvSpPr>
          <p:cNvPr id="14" name="TextBox 13"/>
          <p:cNvSpPr txBox="1"/>
          <p:nvPr/>
        </p:nvSpPr>
        <p:spPr>
          <a:xfrm>
            <a:off x="4572000" y="1785926"/>
            <a:ext cx="4000528" cy="830997"/>
          </a:xfrm>
          <a:prstGeom prst="rect">
            <a:avLst/>
          </a:prstGeom>
          <a:noFill/>
        </p:spPr>
        <p:txBody>
          <a:bodyPr wrap="square" rtlCol="0">
            <a:spAutoFit/>
          </a:bodyPr>
          <a:lstStyle/>
          <a:p>
            <a:r>
              <a:rPr lang="es-MX" sz="1600" dirty="0"/>
              <a:t>Se distingue el grupo A por tener valores mas altos para el PC2 que el B; pero no se distinguen en relación al PC1.</a:t>
            </a:r>
          </a:p>
        </p:txBody>
      </p:sp>
      <p:sp>
        <p:nvSpPr>
          <p:cNvPr id="15" name="TextBox 14"/>
          <p:cNvSpPr txBox="1"/>
          <p:nvPr/>
        </p:nvSpPr>
        <p:spPr>
          <a:xfrm>
            <a:off x="642910" y="4720248"/>
            <a:ext cx="7929618" cy="923330"/>
          </a:xfrm>
          <a:prstGeom prst="rect">
            <a:avLst/>
          </a:prstGeom>
          <a:noFill/>
        </p:spPr>
        <p:txBody>
          <a:bodyPr wrap="square" rtlCol="0">
            <a:spAutoFit/>
          </a:bodyPr>
          <a:lstStyle/>
          <a:p>
            <a:r>
              <a:rPr lang="es-MX" dirty="0"/>
              <a:t>Un PCA permite distinguir patrones generales: </a:t>
            </a:r>
            <a:r>
              <a:rPr lang="es-MX" b="1" dirty="0"/>
              <a:t>es una herramienta de exploración útil para la visualización de datos multidimensionales, no contempla pruebas de hipótesis.</a:t>
            </a:r>
          </a:p>
        </p:txBody>
      </p:sp>
      <p:sp>
        <p:nvSpPr>
          <p:cNvPr id="16" name="TextBox 15"/>
          <p:cNvSpPr txBox="1"/>
          <p:nvPr/>
        </p:nvSpPr>
        <p:spPr>
          <a:xfrm>
            <a:off x="928662" y="5715016"/>
            <a:ext cx="7786742" cy="830997"/>
          </a:xfrm>
          <a:prstGeom prst="rect">
            <a:avLst/>
          </a:prstGeom>
          <a:noFill/>
        </p:spPr>
        <p:txBody>
          <a:bodyPr wrap="square" rtlCol="0">
            <a:spAutoFit/>
          </a:bodyPr>
          <a:lstStyle/>
          <a:p>
            <a:r>
              <a:rPr lang="es-MX" sz="1600" dirty="0"/>
              <a:t>Después de explicar la variación asociada al PC1 (</a:t>
            </a:r>
            <a:r>
              <a:rPr lang="es-MX" sz="1600" dirty="0" err="1"/>
              <a:t>i.e.</a:t>
            </a:r>
            <a:r>
              <a:rPr lang="es-MX" sz="1600" dirty="0"/>
              <a:t> a las variables de mas carga en el PC1), la mayor dispersión está asociada las variables de mas carga en el PC2.</a:t>
            </a:r>
          </a:p>
        </p:txBody>
      </p:sp>
      <p:sp>
        <p:nvSpPr>
          <p:cNvPr id="17" name="TextBox 16"/>
          <p:cNvSpPr txBox="1"/>
          <p:nvPr/>
        </p:nvSpPr>
        <p:spPr>
          <a:xfrm>
            <a:off x="4071934" y="2857496"/>
            <a:ext cx="5000628" cy="923330"/>
          </a:xfrm>
          <a:prstGeom prst="rect">
            <a:avLst/>
          </a:prstGeom>
          <a:noFill/>
        </p:spPr>
        <p:txBody>
          <a:bodyPr wrap="square" rtlCol="0">
            <a:spAutoFit/>
          </a:bodyPr>
          <a:lstStyle/>
          <a:p>
            <a:r>
              <a:rPr lang="es-MX" dirty="0"/>
              <a:t>Los PC no representan la dominancia de una variable, sino de sus cargas relativas, y es un mal hábito asociar un PC a una única variable.</a:t>
            </a:r>
          </a:p>
        </p:txBody>
      </p:sp>
      <p:sp>
        <p:nvSpPr>
          <p:cNvPr id="18" name="TextBox 17"/>
          <p:cNvSpPr txBox="1"/>
          <p:nvPr/>
        </p:nvSpPr>
        <p:spPr>
          <a:xfrm>
            <a:off x="4643438" y="3857628"/>
            <a:ext cx="4000528" cy="584775"/>
          </a:xfrm>
          <a:prstGeom prst="rect">
            <a:avLst/>
          </a:prstGeom>
          <a:noFill/>
        </p:spPr>
        <p:txBody>
          <a:bodyPr wrap="square" rtlCol="0">
            <a:spAutoFit/>
          </a:bodyPr>
          <a:lstStyle/>
          <a:p>
            <a:r>
              <a:rPr lang="es-MX" sz="1600" dirty="0"/>
              <a:t>El PC1 contiene las mismas variables que contiene el PC2, pero con distinta carga.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6" name="Picture 2"/>
          <p:cNvPicPr>
            <a:picLocks noChangeAspect="1" noChangeArrowheads="1"/>
          </p:cNvPicPr>
          <p:nvPr/>
        </p:nvPicPr>
        <p:blipFill>
          <a:blip r:embed="rId2"/>
          <a:srcRect/>
          <a:stretch>
            <a:fillRect/>
          </a:stretch>
        </p:blipFill>
        <p:spPr bwMode="auto">
          <a:xfrm>
            <a:off x="4576782" y="1214422"/>
            <a:ext cx="4424374" cy="4416798"/>
          </a:xfrm>
          <a:prstGeom prst="rect">
            <a:avLst/>
          </a:prstGeom>
          <a:noFill/>
          <a:ln w="9525">
            <a:noFill/>
            <a:miter lim="800000"/>
            <a:headEnd/>
            <a:tailEnd/>
          </a:ln>
          <a:effectLst/>
        </p:spPr>
      </p:pic>
      <p:pic>
        <p:nvPicPr>
          <p:cNvPr id="241667" name="Picture 3"/>
          <p:cNvPicPr>
            <a:picLocks noChangeAspect="1" noChangeArrowheads="1"/>
          </p:cNvPicPr>
          <p:nvPr/>
        </p:nvPicPr>
        <p:blipFill>
          <a:blip r:embed="rId3"/>
          <a:srcRect/>
          <a:stretch>
            <a:fillRect/>
          </a:stretch>
        </p:blipFill>
        <p:spPr bwMode="auto">
          <a:xfrm>
            <a:off x="4095" y="1214422"/>
            <a:ext cx="4427192" cy="4419611"/>
          </a:xfrm>
          <a:prstGeom prst="rect">
            <a:avLst/>
          </a:prstGeom>
          <a:noFill/>
          <a:ln w="9525">
            <a:noFill/>
            <a:miter lim="800000"/>
            <a:headEnd/>
            <a:tailEnd/>
          </a:ln>
          <a:effectLst/>
        </p:spPr>
      </p:pic>
      <p:sp>
        <p:nvSpPr>
          <p:cNvPr id="4" name="TextBox 3"/>
          <p:cNvSpPr txBox="1"/>
          <p:nvPr/>
        </p:nvSpPr>
        <p:spPr>
          <a:xfrm>
            <a:off x="1428730" y="5203688"/>
            <a:ext cx="1857386" cy="307777"/>
          </a:xfrm>
          <a:prstGeom prst="rect">
            <a:avLst/>
          </a:prstGeom>
          <a:solidFill>
            <a:schemeClr val="bg1"/>
          </a:solidFill>
        </p:spPr>
        <p:txBody>
          <a:bodyPr wrap="square" rtlCol="0">
            <a:spAutoFit/>
          </a:bodyPr>
          <a:lstStyle/>
          <a:p>
            <a:pPr algn="ctr"/>
            <a:r>
              <a:rPr lang="es-MX" sz="1400" dirty="0"/>
              <a:t>PC1</a:t>
            </a:r>
          </a:p>
        </p:txBody>
      </p:sp>
      <p:sp>
        <p:nvSpPr>
          <p:cNvPr id="5" name="TextBox 4"/>
          <p:cNvSpPr txBox="1"/>
          <p:nvPr/>
        </p:nvSpPr>
        <p:spPr>
          <a:xfrm rot="16200000">
            <a:off x="-774836" y="3203673"/>
            <a:ext cx="1857386" cy="307777"/>
          </a:xfrm>
          <a:prstGeom prst="rect">
            <a:avLst/>
          </a:prstGeom>
          <a:solidFill>
            <a:schemeClr val="bg1"/>
          </a:solidFill>
        </p:spPr>
        <p:txBody>
          <a:bodyPr wrap="square" rtlCol="0">
            <a:spAutoFit/>
          </a:bodyPr>
          <a:lstStyle/>
          <a:p>
            <a:pPr algn="ctr"/>
            <a:r>
              <a:rPr lang="es-MX" sz="1400" dirty="0"/>
              <a:t>PC2</a:t>
            </a:r>
          </a:p>
        </p:txBody>
      </p:sp>
      <p:sp>
        <p:nvSpPr>
          <p:cNvPr id="6" name="TextBox 5"/>
          <p:cNvSpPr txBox="1"/>
          <p:nvPr/>
        </p:nvSpPr>
        <p:spPr>
          <a:xfrm>
            <a:off x="5929324" y="5175978"/>
            <a:ext cx="1857386" cy="307777"/>
          </a:xfrm>
          <a:prstGeom prst="rect">
            <a:avLst/>
          </a:prstGeom>
          <a:solidFill>
            <a:schemeClr val="bg1"/>
          </a:solidFill>
        </p:spPr>
        <p:txBody>
          <a:bodyPr wrap="square" rtlCol="0">
            <a:spAutoFit/>
          </a:bodyPr>
          <a:lstStyle/>
          <a:p>
            <a:pPr algn="ctr"/>
            <a:r>
              <a:rPr lang="es-MX" sz="1400" dirty="0"/>
              <a:t>PC1</a:t>
            </a:r>
          </a:p>
        </p:txBody>
      </p:sp>
      <p:sp>
        <p:nvSpPr>
          <p:cNvPr id="7" name="TextBox 6"/>
          <p:cNvSpPr txBox="1"/>
          <p:nvPr/>
        </p:nvSpPr>
        <p:spPr>
          <a:xfrm rot="16200000">
            <a:off x="3725758" y="3203673"/>
            <a:ext cx="1857386" cy="307777"/>
          </a:xfrm>
          <a:prstGeom prst="rect">
            <a:avLst/>
          </a:prstGeom>
          <a:solidFill>
            <a:schemeClr val="bg1"/>
          </a:solidFill>
        </p:spPr>
        <p:txBody>
          <a:bodyPr wrap="square" rtlCol="0">
            <a:spAutoFit/>
          </a:bodyPr>
          <a:lstStyle/>
          <a:p>
            <a:pPr algn="ctr"/>
            <a:r>
              <a:rPr lang="es-MX" sz="1400" dirty="0"/>
              <a:t>PC2</a:t>
            </a:r>
          </a:p>
        </p:txBody>
      </p:sp>
      <p:sp>
        <p:nvSpPr>
          <p:cNvPr id="8" name="TextBox 7"/>
          <p:cNvSpPr txBox="1"/>
          <p:nvPr/>
        </p:nvSpPr>
        <p:spPr>
          <a:xfrm>
            <a:off x="571472" y="1000108"/>
            <a:ext cx="2928958" cy="369332"/>
          </a:xfrm>
          <a:prstGeom prst="rect">
            <a:avLst/>
          </a:prstGeom>
          <a:noFill/>
        </p:spPr>
        <p:txBody>
          <a:bodyPr wrap="square" rtlCol="0">
            <a:spAutoFit/>
          </a:bodyPr>
          <a:lstStyle/>
          <a:p>
            <a:pPr algn="ctr"/>
            <a:r>
              <a:rPr lang="es-MX" dirty="0" err="1"/>
              <a:t>Scatterplot</a:t>
            </a:r>
            <a:r>
              <a:rPr lang="es-MX" dirty="0"/>
              <a:t> a mano</a:t>
            </a:r>
          </a:p>
        </p:txBody>
      </p:sp>
      <p:sp>
        <p:nvSpPr>
          <p:cNvPr id="9" name="TextBox 8"/>
          <p:cNvSpPr txBox="1"/>
          <p:nvPr/>
        </p:nvSpPr>
        <p:spPr>
          <a:xfrm>
            <a:off x="5286380" y="1000108"/>
            <a:ext cx="2928958" cy="369332"/>
          </a:xfrm>
          <a:prstGeom prst="rect">
            <a:avLst/>
          </a:prstGeom>
          <a:noFill/>
        </p:spPr>
        <p:txBody>
          <a:bodyPr wrap="square" rtlCol="0">
            <a:spAutoFit/>
          </a:bodyPr>
          <a:lstStyle/>
          <a:p>
            <a:pPr algn="ctr"/>
            <a:r>
              <a:rPr lang="es-MX" dirty="0" err="1"/>
              <a:t>Scatterplot</a:t>
            </a:r>
            <a:r>
              <a:rPr lang="es-MX" dirty="0"/>
              <a:t> “enlatado”</a:t>
            </a:r>
          </a:p>
        </p:txBody>
      </p:sp>
      <p:sp>
        <p:nvSpPr>
          <p:cNvPr id="10" name="Arc 9"/>
          <p:cNvSpPr/>
          <p:nvPr/>
        </p:nvSpPr>
        <p:spPr>
          <a:xfrm rot="10516291">
            <a:off x="4710213" y="3850246"/>
            <a:ext cx="1623751" cy="1687124"/>
          </a:xfrm>
          <a:prstGeom prst="arc">
            <a:avLst>
              <a:gd name="adj1" fmla="val 16200000"/>
              <a:gd name="adj2" fmla="val 0"/>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1" name="TextBox 10"/>
          <p:cNvSpPr txBox="1"/>
          <p:nvPr/>
        </p:nvSpPr>
        <p:spPr>
          <a:xfrm>
            <a:off x="1285852" y="5786454"/>
            <a:ext cx="7143800" cy="646331"/>
          </a:xfrm>
          <a:prstGeom prst="rect">
            <a:avLst/>
          </a:prstGeom>
          <a:noFill/>
        </p:spPr>
        <p:txBody>
          <a:bodyPr wrap="square" rtlCol="0">
            <a:spAutoFit/>
          </a:bodyPr>
          <a:lstStyle/>
          <a:p>
            <a:r>
              <a:rPr lang="es-MX" dirty="0"/>
              <a:t>Los signos de los ejes en un PCA son arbitrarios, por lo que ambas gráficas son equivalentes.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28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824195"/>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a:t>
            </a:r>
          </a:p>
        </p:txBody>
      </p:sp>
      <p:sp>
        <p:nvSpPr>
          <p:cNvPr id="3" name="TextBox 2"/>
          <p:cNvSpPr txBox="1"/>
          <p:nvPr/>
        </p:nvSpPr>
        <p:spPr>
          <a:xfrm>
            <a:off x="714348" y="1500174"/>
            <a:ext cx="7715304" cy="2031325"/>
          </a:xfrm>
          <a:prstGeom prst="rect">
            <a:avLst/>
          </a:prstGeom>
          <a:noFill/>
        </p:spPr>
        <p:txBody>
          <a:bodyPr wrap="square" rtlCol="0">
            <a:spAutoFit/>
          </a:bodyPr>
          <a:lstStyle/>
          <a:p>
            <a:r>
              <a:rPr lang="es-MX" dirty="0"/>
              <a:t>Para poder visualizar los objetos y las variables en el mismo espacio de ordenación se utilizan los </a:t>
            </a:r>
            <a:r>
              <a:rPr lang="es-MX" i="1" dirty="0" err="1"/>
              <a:t>biplots</a:t>
            </a:r>
            <a:r>
              <a:rPr lang="es-MX" dirty="0"/>
              <a:t>.</a:t>
            </a:r>
          </a:p>
          <a:p>
            <a:endParaRPr lang="es-MX" dirty="0"/>
          </a:p>
          <a:p>
            <a:r>
              <a:rPr lang="es-MX" dirty="0"/>
              <a:t>Se basan en graficar las columnas de una matriz </a:t>
            </a:r>
            <a:r>
              <a:rPr lang="es-MX" b="1" dirty="0"/>
              <a:t>G</a:t>
            </a:r>
            <a:r>
              <a:rPr lang="es-MX" dirty="0"/>
              <a:t> (información sobre los ‘scores’) y una matriz </a:t>
            </a:r>
            <a:r>
              <a:rPr lang="es-MX" b="1" dirty="0"/>
              <a:t>H</a:t>
            </a:r>
            <a:r>
              <a:rPr lang="es-MX" dirty="0"/>
              <a:t> (información sobre las cargas) al mismo tiempo.</a:t>
            </a:r>
          </a:p>
          <a:p>
            <a:endParaRPr lang="es-MX" dirty="0"/>
          </a:p>
          <a:p>
            <a:r>
              <a:rPr lang="es-MX" dirty="0"/>
              <a:t>La interpretación de los </a:t>
            </a:r>
            <a:r>
              <a:rPr lang="es-MX" dirty="0" err="1"/>
              <a:t>biplots</a:t>
            </a:r>
            <a:r>
              <a:rPr lang="es-MX" dirty="0"/>
              <a:t> dependen del valor de un coeficiente  </a:t>
            </a:r>
            <a:r>
              <a:rPr lang="el-GR" dirty="0"/>
              <a:t>α</a:t>
            </a:r>
            <a:r>
              <a:rPr lang="es-MX" dirty="0"/>
              <a:t>:</a:t>
            </a:r>
          </a:p>
        </p:txBody>
      </p:sp>
      <p:sp>
        <p:nvSpPr>
          <p:cNvPr id="4" name="TextBox 3"/>
          <p:cNvSpPr txBox="1"/>
          <p:nvPr/>
        </p:nvSpPr>
        <p:spPr>
          <a:xfrm>
            <a:off x="1285852" y="3857628"/>
            <a:ext cx="1785950" cy="400110"/>
          </a:xfrm>
          <a:prstGeom prst="rect">
            <a:avLst/>
          </a:prstGeom>
          <a:noFill/>
        </p:spPr>
        <p:txBody>
          <a:bodyPr wrap="square" rtlCol="0">
            <a:spAutoFit/>
          </a:bodyPr>
          <a:lstStyle/>
          <a:p>
            <a:pPr algn="ctr"/>
            <a:r>
              <a:rPr lang="es-MX" sz="2000" b="1" dirty="0"/>
              <a:t>Y </a:t>
            </a:r>
            <a:r>
              <a:rPr lang="es-MX" sz="2000" dirty="0"/>
              <a:t>= </a:t>
            </a:r>
            <a:r>
              <a:rPr lang="es-MX" sz="2000" b="1" dirty="0"/>
              <a:t>G</a:t>
            </a:r>
            <a:r>
              <a:rPr lang="es-MX" sz="2000" dirty="0"/>
              <a:t> </a:t>
            </a:r>
            <a:r>
              <a:rPr lang="es-MX" sz="2000" b="1" dirty="0" err="1"/>
              <a:t>H</a:t>
            </a:r>
            <a:r>
              <a:rPr lang="es-MX" sz="2000" b="1" baseline="30000" dirty="0" err="1"/>
              <a:t>t</a:t>
            </a:r>
            <a:endParaRPr lang="es-MX" sz="2000" dirty="0"/>
          </a:p>
        </p:txBody>
      </p:sp>
      <p:sp>
        <p:nvSpPr>
          <p:cNvPr id="5" name="TextBox 4"/>
          <p:cNvSpPr txBox="1"/>
          <p:nvPr/>
        </p:nvSpPr>
        <p:spPr>
          <a:xfrm>
            <a:off x="3000364" y="3857628"/>
            <a:ext cx="1785950" cy="400110"/>
          </a:xfrm>
          <a:prstGeom prst="rect">
            <a:avLst/>
          </a:prstGeom>
          <a:noFill/>
        </p:spPr>
        <p:txBody>
          <a:bodyPr wrap="square" rtlCol="0">
            <a:spAutoFit/>
          </a:bodyPr>
          <a:lstStyle/>
          <a:p>
            <a:pPr algn="ctr"/>
            <a:r>
              <a:rPr lang="es-MX" sz="2000" b="1" dirty="0"/>
              <a:t>G </a:t>
            </a:r>
            <a:r>
              <a:rPr lang="es-MX" sz="2000" dirty="0"/>
              <a:t>= </a:t>
            </a:r>
            <a:r>
              <a:rPr lang="es-MX" sz="2000" b="1" dirty="0"/>
              <a:t>U </a:t>
            </a:r>
            <a:r>
              <a:rPr lang="es-MX" sz="2000" b="1" dirty="0" err="1"/>
              <a:t>L</a:t>
            </a:r>
            <a:r>
              <a:rPr lang="es-MX" sz="2000" b="1" baseline="30000" dirty="0" err="1"/>
              <a:t>α</a:t>
            </a:r>
            <a:endParaRPr lang="es-MX" sz="2000" dirty="0"/>
          </a:p>
        </p:txBody>
      </p:sp>
      <p:sp>
        <p:nvSpPr>
          <p:cNvPr id="6" name="TextBox 5"/>
          <p:cNvSpPr txBox="1"/>
          <p:nvPr/>
        </p:nvSpPr>
        <p:spPr>
          <a:xfrm>
            <a:off x="5500694" y="3857628"/>
            <a:ext cx="1785950" cy="400110"/>
          </a:xfrm>
          <a:prstGeom prst="rect">
            <a:avLst/>
          </a:prstGeom>
          <a:noFill/>
        </p:spPr>
        <p:txBody>
          <a:bodyPr wrap="square" rtlCol="0">
            <a:spAutoFit/>
          </a:bodyPr>
          <a:lstStyle/>
          <a:p>
            <a:pPr algn="ctr"/>
            <a:r>
              <a:rPr lang="es-MX" sz="2000" b="1" dirty="0"/>
              <a:t>H </a:t>
            </a:r>
            <a:r>
              <a:rPr lang="es-MX" sz="2000" dirty="0"/>
              <a:t>=</a:t>
            </a:r>
            <a:r>
              <a:rPr lang="es-MX" sz="2000" b="1" dirty="0"/>
              <a:t> L</a:t>
            </a:r>
            <a:r>
              <a:rPr lang="es-MX" sz="2000" b="1" baseline="30000" dirty="0"/>
              <a:t>1-</a:t>
            </a:r>
            <a:r>
              <a:rPr lang="el-GR" sz="2000" b="1" baseline="30000" dirty="0"/>
              <a:t>α</a:t>
            </a:r>
            <a:r>
              <a:rPr lang="es-MX" sz="2000" b="1" baseline="30000" dirty="0"/>
              <a:t> </a:t>
            </a:r>
            <a:r>
              <a:rPr lang="es-MX" sz="2000" b="1" dirty="0" err="1"/>
              <a:t>V</a:t>
            </a:r>
            <a:r>
              <a:rPr lang="es-MX" sz="2000" b="1" baseline="30000" dirty="0" err="1"/>
              <a:t>t</a:t>
            </a:r>
            <a:endParaRPr lang="es-MX" sz="2000" dirty="0"/>
          </a:p>
        </p:txBody>
      </p:sp>
      <p:sp>
        <p:nvSpPr>
          <p:cNvPr id="7" name="TextBox 6"/>
          <p:cNvSpPr txBox="1"/>
          <p:nvPr/>
        </p:nvSpPr>
        <p:spPr>
          <a:xfrm>
            <a:off x="1259632" y="4686366"/>
            <a:ext cx="7416824" cy="1477328"/>
          </a:xfrm>
          <a:prstGeom prst="rect">
            <a:avLst/>
          </a:prstGeom>
          <a:noFill/>
        </p:spPr>
        <p:txBody>
          <a:bodyPr wrap="square" rtlCol="0">
            <a:spAutoFit/>
          </a:bodyPr>
          <a:lstStyle/>
          <a:p>
            <a:r>
              <a:rPr lang="es-MX" dirty="0"/>
              <a:t>Si </a:t>
            </a:r>
            <a:r>
              <a:rPr lang="el-GR" dirty="0"/>
              <a:t>α</a:t>
            </a:r>
            <a:r>
              <a:rPr lang="es-MX" dirty="0"/>
              <a:t> = 0, se llama </a:t>
            </a:r>
            <a:r>
              <a:rPr lang="es-MX" dirty="0" err="1"/>
              <a:t>biplot</a:t>
            </a:r>
            <a:r>
              <a:rPr lang="es-MX" dirty="0"/>
              <a:t> de correlación *. Da preponderancia a evidenciar la correlación entre vectores (variables)</a:t>
            </a:r>
          </a:p>
          <a:p>
            <a:endParaRPr lang="es-MX" dirty="0"/>
          </a:p>
          <a:p>
            <a:r>
              <a:rPr lang="es-MX" dirty="0"/>
              <a:t>Si </a:t>
            </a:r>
            <a:r>
              <a:rPr lang="el-GR" dirty="0"/>
              <a:t>α</a:t>
            </a:r>
            <a:r>
              <a:rPr lang="es-MX" dirty="0"/>
              <a:t> = 1, se llama </a:t>
            </a:r>
            <a:r>
              <a:rPr lang="es-MX" dirty="0" err="1"/>
              <a:t>biplot</a:t>
            </a:r>
            <a:r>
              <a:rPr lang="es-MX" dirty="0"/>
              <a:t> de distancia. Da preponderancia a evidenciar la distancia entre objetos (muestras).</a:t>
            </a:r>
          </a:p>
        </p:txBody>
      </p:sp>
      <p:sp>
        <p:nvSpPr>
          <p:cNvPr id="8" name="TextBox 7"/>
          <p:cNvSpPr txBox="1"/>
          <p:nvPr/>
        </p:nvSpPr>
        <p:spPr>
          <a:xfrm>
            <a:off x="3786182" y="6429396"/>
            <a:ext cx="5286412" cy="338554"/>
          </a:xfrm>
          <a:prstGeom prst="rect">
            <a:avLst/>
          </a:prstGeom>
          <a:noFill/>
        </p:spPr>
        <p:txBody>
          <a:bodyPr wrap="square" rtlCol="0">
            <a:spAutoFit/>
          </a:bodyPr>
          <a:lstStyle/>
          <a:p>
            <a:r>
              <a:rPr lang="es-MX" sz="1600" dirty="0"/>
              <a:t>* No confundir con PCA sobre la matriz de correlación.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642918"/>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(de correlación; </a:t>
            </a:r>
            <a:r>
              <a:rPr lang="el-GR" sz="2400" b="1" dirty="0">
                <a:solidFill>
                  <a:schemeClr val="tx2"/>
                </a:solidFill>
                <a:latin typeface="Arial" pitchFamily="34" charset="0"/>
                <a:cs typeface="Arial" pitchFamily="34" charset="0"/>
              </a:rPr>
              <a:t>α</a:t>
            </a:r>
            <a:r>
              <a:rPr lang="es-MX" sz="2400" b="1" dirty="0">
                <a:solidFill>
                  <a:schemeClr val="tx2"/>
                </a:solidFill>
                <a:latin typeface="Arial" pitchFamily="34" charset="0"/>
                <a:cs typeface="Arial" pitchFamily="34" charset="0"/>
              </a:rPr>
              <a:t>=0</a:t>
            </a:r>
            <a:r>
              <a:rPr lang="pt-PT" sz="2400" b="1" dirty="0">
                <a:solidFill>
                  <a:schemeClr val="tx2"/>
                </a:solidFill>
                <a:latin typeface="Arial" pitchFamily="34" charset="0"/>
                <a:cs typeface="Arial" pitchFamily="34" charset="0"/>
              </a:rPr>
              <a:t>): </a:t>
            </a:r>
          </a:p>
        </p:txBody>
      </p:sp>
      <p:sp>
        <p:nvSpPr>
          <p:cNvPr id="11" name="TextBox 10"/>
          <p:cNvSpPr txBox="1"/>
          <p:nvPr/>
        </p:nvSpPr>
        <p:spPr>
          <a:xfrm>
            <a:off x="4500594" y="1000108"/>
            <a:ext cx="4429124" cy="584775"/>
          </a:xfrm>
          <a:prstGeom prst="rect">
            <a:avLst/>
          </a:prstGeom>
          <a:noFill/>
        </p:spPr>
        <p:txBody>
          <a:bodyPr wrap="square" rtlCol="0">
            <a:spAutoFit/>
          </a:bodyPr>
          <a:lstStyle/>
          <a:p>
            <a:r>
              <a:rPr lang="es-MX" sz="1600" dirty="0">
                <a:solidFill>
                  <a:srgbClr val="C00000"/>
                </a:solidFill>
              </a:rPr>
              <a:t>1.</a:t>
            </a:r>
            <a:r>
              <a:rPr lang="es-MX" sz="1600" dirty="0"/>
              <a:t> El coseno del </a:t>
            </a:r>
            <a:r>
              <a:rPr lang="es-MX" sz="1600" dirty="0" err="1"/>
              <a:t>ang</a:t>
            </a:r>
            <a:r>
              <a:rPr lang="es-MX" sz="1600" dirty="0"/>
              <a:t> entre dos vectores se aproxima a su correlación:</a:t>
            </a:r>
          </a:p>
        </p:txBody>
      </p:sp>
      <p:sp>
        <p:nvSpPr>
          <p:cNvPr id="13" name="TextBox 12"/>
          <p:cNvSpPr txBox="1"/>
          <p:nvPr/>
        </p:nvSpPr>
        <p:spPr>
          <a:xfrm>
            <a:off x="4500562" y="2500306"/>
            <a:ext cx="4814024" cy="2554545"/>
          </a:xfrm>
          <a:prstGeom prst="rect">
            <a:avLst/>
          </a:prstGeom>
          <a:noFill/>
        </p:spPr>
        <p:txBody>
          <a:bodyPr wrap="square" rtlCol="0">
            <a:spAutoFit/>
          </a:bodyPr>
          <a:lstStyle/>
          <a:p>
            <a:r>
              <a:rPr lang="es-MX" sz="1600" dirty="0">
                <a:solidFill>
                  <a:srgbClr val="C00000"/>
                </a:solidFill>
              </a:rPr>
              <a:t>2.</a:t>
            </a:r>
            <a:r>
              <a:rPr lang="es-MX" sz="1600" dirty="0"/>
              <a:t> El largo de cada vector es proporcional a la varianza de esa variable.</a:t>
            </a:r>
          </a:p>
          <a:p>
            <a:endParaRPr lang="es-MX" sz="1600" dirty="0"/>
          </a:p>
          <a:p>
            <a:r>
              <a:rPr lang="es-MX" sz="1600" dirty="0">
                <a:solidFill>
                  <a:srgbClr val="C00000"/>
                </a:solidFill>
              </a:rPr>
              <a:t>3.</a:t>
            </a:r>
            <a:r>
              <a:rPr lang="es-MX" sz="1600" dirty="0"/>
              <a:t> La distancia entre dos objetos se aproxima a la distancia de </a:t>
            </a:r>
            <a:r>
              <a:rPr lang="es-MX" sz="1600" dirty="0" err="1"/>
              <a:t>Mahalanobis</a:t>
            </a:r>
            <a:r>
              <a:rPr lang="es-MX" sz="1600" dirty="0"/>
              <a:t> (similar a </a:t>
            </a:r>
            <a:r>
              <a:rPr lang="es-MX" sz="1600" dirty="0" err="1"/>
              <a:t>euclideana</a:t>
            </a:r>
            <a:r>
              <a:rPr lang="es-MX" sz="1600" dirty="0"/>
              <a:t>, pero las varianzas grandes son ponderadas).</a:t>
            </a:r>
          </a:p>
          <a:p>
            <a:endParaRPr lang="es-MX" sz="1600" dirty="0"/>
          </a:p>
          <a:p>
            <a:r>
              <a:rPr lang="es-MX" sz="1600" dirty="0">
                <a:solidFill>
                  <a:srgbClr val="C00000"/>
                </a:solidFill>
              </a:rPr>
              <a:t>4.</a:t>
            </a:r>
            <a:r>
              <a:rPr lang="es-MX" sz="1600" dirty="0"/>
              <a:t> Cada objeto se proyecta sobre el vector y su posición se aproxima al valor de la variable para ese objeto.</a:t>
            </a:r>
          </a:p>
        </p:txBody>
      </p:sp>
      <p:sp>
        <p:nvSpPr>
          <p:cNvPr id="14" name="TextBox 13"/>
          <p:cNvSpPr txBox="1"/>
          <p:nvPr/>
        </p:nvSpPr>
        <p:spPr>
          <a:xfrm>
            <a:off x="5786446" y="1571612"/>
            <a:ext cx="2643206" cy="830997"/>
          </a:xfrm>
          <a:prstGeom prst="rect">
            <a:avLst/>
          </a:prstGeom>
          <a:noFill/>
        </p:spPr>
        <p:txBody>
          <a:bodyPr wrap="square" rtlCol="0">
            <a:spAutoFit/>
          </a:bodyPr>
          <a:lstStyle/>
          <a:p>
            <a:pPr marL="179388" indent="-179388">
              <a:buFont typeface="Arial" pitchFamily="34" charset="0"/>
              <a:buChar char="•"/>
            </a:pPr>
            <a:r>
              <a:rPr lang="es-MX" sz="1600" dirty="0"/>
              <a:t>ang~0</a:t>
            </a:r>
            <a:r>
              <a:rPr lang="es-MX" sz="1600" baseline="30000" dirty="0"/>
              <a:t>o</a:t>
            </a:r>
            <a:r>
              <a:rPr lang="es-MX" sz="1600" dirty="0"/>
              <a:t>, alta </a:t>
            </a:r>
            <a:r>
              <a:rPr lang="es-MX" sz="1600" dirty="0" err="1"/>
              <a:t>corr</a:t>
            </a:r>
            <a:r>
              <a:rPr lang="es-MX" sz="1600" dirty="0"/>
              <a:t>;</a:t>
            </a:r>
          </a:p>
          <a:p>
            <a:pPr marL="179388" indent="-179388">
              <a:buFont typeface="Arial" pitchFamily="34" charset="0"/>
              <a:buChar char="•"/>
            </a:pPr>
            <a:r>
              <a:rPr lang="es-MX" sz="1600" dirty="0"/>
              <a:t>ang~90</a:t>
            </a:r>
            <a:r>
              <a:rPr lang="es-MX" sz="1600" baseline="30000" dirty="0"/>
              <a:t>o</a:t>
            </a:r>
            <a:r>
              <a:rPr lang="es-MX" sz="1600" dirty="0"/>
              <a:t> baja </a:t>
            </a:r>
            <a:r>
              <a:rPr lang="es-MX" sz="1600" dirty="0" err="1"/>
              <a:t>corr</a:t>
            </a:r>
            <a:r>
              <a:rPr lang="es-MX" sz="1600" dirty="0"/>
              <a:t>;</a:t>
            </a:r>
          </a:p>
          <a:p>
            <a:pPr marL="179388" indent="-179388">
              <a:buFont typeface="Arial" pitchFamily="34" charset="0"/>
              <a:buChar char="•"/>
            </a:pPr>
            <a:r>
              <a:rPr lang="es-MX" sz="1600" dirty="0"/>
              <a:t>ang~180</a:t>
            </a:r>
            <a:r>
              <a:rPr lang="es-MX" sz="1600" baseline="30000" dirty="0"/>
              <a:t>o</a:t>
            </a:r>
            <a:r>
              <a:rPr lang="es-MX" sz="1600" dirty="0"/>
              <a:t> alta inversa;</a:t>
            </a:r>
          </a:p>
        </p:txBody>
      </p:sp>
      <p:sp>
        <p:nvSpPr>
          <p:cNvPr id="15" name="TextBox 14"/>
          <p:cNvSpPr txBox="1"/>
          <p:nvPr/>
        </p:nvSpPr>
        <p:spPr>
          <a:xfrm>
            <a:off x="4643438" y="5137864"/>
            <a:ext cx="4500562" cy="1323439"/>
          </a:xfrm>
          <a:prstGeom prst="rect">
            <a:avLst/>
          </a:prstGeom>
          <a:noFill/>
        </p:spPr>
        <p:txBody>
          <a:bodyPr wrap="square" rtlCol="0">
            <a:spAutoFit/>
          </a:bodyPr>
          <a:lstStyle/>
          <a:p>
            <a:pPr marL="179388" indent="-179388">
              <a:buFont typeface="Arial" pitchFamily="34" charset="0"/>
              <a:buChar char="•"/>
            </a:pPr>
            <a:r>
              <a:rPr lang="es-MX" sz="1600" dirty="0"/>
              <a:t>cercanos al cero, cercanos a la media;</a:t>
            </a:r>
          </a:p>
          <a:p>
            <a:pPr marL="179388" indent="-179388">
              <a:buFont typeface="Arial" pitchFamily="34" charset="0"/>
              <a:buChar char="•"/>
            </a:pPr>
            <a:r>
              <a:rPr lang="es-MX" sz="1600" dirty="0"/>
              <a:t>lejanos en la dirección del vector, por arriba de media;</a:t>
            </a:r>
          </a:p>
          <a:p>
            <a:pPr marL="179388" indent="-179388">
              <a:buFont typeface="Arial" pitchFamily="34" charset="0"/>
              <a:buChar char="•"/>
            </a:pPr>
            <a:r>
              <a:rPr lang="es-MX" sz="1600" dirty="0"/>
              <a:t>lejanos opuestos a la dirección del vector, por debajo de la media.</a:t>
            </a:r>
          </a:p>
        </p:txBody>
      </p:sp>
      <p:sp>
        <p:nvSpPr>
          <p:cNvPr id="16" name="TextBox 15"/>
          <p:cNvSpPr txBox="1"/>
          <p:nvPr/>
        </p:nvSpPr>
        <p:spPr>
          <a:xfrm>
            <a:off x="642910" y="5689603"/>
            <a:ext cx="3643338" cy="954107"/>
          </a:xfrm>
          <a:prstGeom prst="rect">
            <a:avLst/>
          </a:prstGeom>
          <a:noFill/>
        </p:spPr>
        <p:txBody>
          <a:bodyPr wrap="square" rtlCol="0">
            <a:spAutoFit/>
          </a:bodyPr>
          <a:lstStyle/>
          <a:p>
            <a:r>
              <a:rPr lang="es-MX" sz="1400" dirty="0"/>
              <a:t>Si se trata de un PCA basado en la matriz de </a:t>
            </a:r>
            <a:r>
              <a:rPr lang="es-MX" sz="1400" dirty="0" err="1"/>
              <a:t>corr</a:t>
            </a:r>
            <a:r>
              <a:rPr lang="es-MX" sz="1400" dirty="0"/>
              <a:t> </a:t>
            </a:r>
            <a:r>
              <a:rPr lang="es-MX" sz="1400" b="1" dirty="0"/>
              <a:t>R</a:t>
            </a:r>
            <a:r>
              <a:rPr lang="es-MX" sz="1400" dirty="0"/>
              <a:t>, entonces el largo del vector muestra que tan bien representada está la variable en esas 2D.  </a:t>
            </a:r>
          </a:p>
        </p:txBody>
      </p:sp>
      <p:grpSp>
        <p:nvGrpSpPr>
          <p:cNvPr id="21" name="Group 20"/>
          <p:cNvGrpSpPr/>
          <p:nvPr/>
        </p:nvGrpSpPr>
        <p:grpSpPr>
          <a:xfrm>
            <a:off x="-142908" y="857232"/>
            <a:ext cx="4714908" cy="4706835"/>
            <a:chOff x="-142908" y="857232"/>
            <a:chExt cx="4714908" cy="4706835"/>
          </a:xfrm>
        </p:grpSpPr>
        <p:pic>
          <p:nvPicPr>
            <p:cNvPr id="17" name="Picture 3"/>
            <p:cNvPicPr>
              <a:picLocks noChangeAspect="1" noChangeArrowheads="1"/>
            </p:cNvPicPr>
            <p:nvPr/>
          </p:nvPicPr>
          <p:blipFill>
            <a:blip r:embed="rId2"/>
            <a:srcRect/>
            <a:stretch>
              <a:fillRect/>
            </a:stretch>
          </p:blipFill>
          <p:spPr bwMode="auto">
            <a:xfrm>
              <a:off x="-142908" y="857232"/>
              <a:ext cx="4714908" cy="4706835"/>
            </a:xfrm>
            <a:prstGeom prst="rect">
              <a:avLst/>
            </a:prstGeom>
            <a:noFill/>
            <a:ln w="9525">
              <a:noFill/>
              <a:miter lim="800000"/>
              <a:headEnd/>
              <a:tailEnd/>
            </a:ln>
            <a:effectLst/>
          </p:spPr>
        </p:pic>
        <p:cxnSp>
          <p:nvCxnSpPr>
            <p:cNvPr id="8" name="Straight Connector 7"/>
            <p:cNvCxnSpPr/>
            <p:nvPr/>
          </p:nvCxnSpPr>
          <p:spPr>
            <a:xfrm rot="5400000">
              <a:off x="499679" y="3141350"/>
              <a:ext cx="3260691" cy="154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5258" y="3369944"/>
              <a:ext cx="3329531" cy="147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82382" y="5162148"/>
              <a:ext cx="1857386" cy="338554"/>
            </a:xfrm>
            <a:prstGeom prst="rect">
              <a:avLst/>
            </a:prstGeom>
            <a:solidFill>
              <a:schemeClr val="bg1"/>
            </a:solidFill>
          </p:spPr>
          <p:txBody>
            <a:bodyPr wrap="square" rtlCol="0">
              <a:spAutoFit/>
            </a:bodyPr>
            <a:lstStyle/>
            <a:p>
              <a:pPr algn="ctr"/>
              <a:r>
                <a:rPr lang="es-MX" sz="1600" dirty="0"/>
                <a:t>PC1</a:t>
              </a:r>
            </a:p>
          </p:txBody>
        </p:sp>
        <p:sp>
          <p:nvSpPr>
            <p:cNvPr id="20" name="TextBox 19"/>
            <p:cNvSpPr txBox="1"/>
            <p:nvPr/>
          </p:nvSpPr>
          <p:spPr>
            <a:xfrm rot="16200000">
              <a:off x="-701865" y="3116848"/>
              <a:ext cx="1857386" cy="338554"/>
            </a:xfrm>
            <a:prstGeom prst="rect">
              <a:avLst/>
            </a:prstGeom>
            <a:solidFill>
              <a:schemeClr val="bg1"/>
            </a:solidFill>
          </p:spPr>
          <p:txBody>
            <a:bodyPr wrap="square" rtlCol="0">
              <a:spAutoFit/>
            </a:bodyPr>
            <a:lstStyle/>
            <a:p>
              <a:pPr algn="ctr"/>
              <a:r>
                <a:rPr lang="es-MX" sz="1600" dirty="0"/>
                <a:t>PC2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214422"/>
            <a:ext cx="8429684" cy="3662541"/>
          </a:xfrm>
          <a:prstGeom prst="rect">
            <a:avLst/>
          </a:prstGeom>
          <a:noFill/>
        </p:spPr>
        <p:txBody>
          <a:bodyPr wrap="square" rtlCol="0">
            <a:spAutoFit/>
          </a:bodyPr>
          <a:lstStyle/>
          <a:p>
            <a:r>
              <a:rPr lang="es-MX" dirty="0"/>
              <a:t>Es un método exploratorio en el que se lleva a cabo una representación ordenada de objetos con base en información proveniente de muchas variables, en un espacio mas simple que el espacio </a:t>
            </a:r>
            <a:r>
              <a:rPr lang="es-MX" dirty="0" err="1"/>
              <a:t>multivariado</a:t>
            </a:r>
            <a:r>
              <a:rPr lang="es-MX" dirty="0"/>
              <a:t> original. </a:t>
            </a:r>
          </a:p>
          <a:p>
            <a:endParaRPr lang="es-MX" dirty="0"/>
          </a:p>
          <a:p>
            <a:pPr marL="539750" indent="-179388">
              <a:buFont typeface="Arial" pitchFamily="34" charset="0"/>
              <a:buChar char="•"/>
            </a:pPr>
            <a:r>
              <a:rPr lang="es-MX" sz="1600" dirty="0"/>
              <a:t>Es como hacer un mapa: primero encuentro un punto focal (Greenwich/Ecuador), luego defino los ejes (paralelos y meridianos), y luego hago proyecciones desde los puntos en el mundo 3D al plano 2D. </a:t>
            </a:r>
          </a:p>
          <a:p>
            <a:pPr marL="539750" indent="-179388">
              <a:buFont typeface="Arial" pitchFamily="34" charset="0"/>
              <a:buChar char="•"/>
            </a:pPr>
            <a:endParaRPr lang="es-MX" sz="1600" dirty="0"/>
          </a:p>
          <a:p>
            <a:pPr marL="539750" indent="-179388">
              <a:buFont typeface="Arial" pitchFamily="34" charset="0"/>
              <a:buChar char="•"/>
            </a:pPr>
            <a:r>
              <a:rPr lang="es-MX" sz="1600" dirty="0"/>
              <a:t>Una ordenación es similar, solo que el espacio original es </a:t>
            </a:r>
            <a:r>
              <a:rPr lang="es-MX" sz="1600" dirty="0" err="1"/>
              <a:t>nD</a:t>
            </a:r>
            <a:r>
              <a:rPr lang="es-MX" sz="1600" dirty="0"/>
              <a:t> (en lugar de 3D) y los ejes en el espacio “reducido” son estimados a través de métodos matemáticos.</a:t>
            </a:r>
          </a:p>
          <a:p>
            <a:pPr marL="539750" indent="-179388">
              <a:buFont typeface="Arial" pitchFamily="34" charset="0"/>
              <a:buChar char="•"/>
            </a:pPr>
            <a:endParaRPr lang="es-MX" sz="1600" dirty="0"/>
          </a:p>
          <a:p>
            <a:pPr marL="539750" indent="-179388">
              <a:buFont typeface="Arial" pitchFamily="34" charset="0"/>
              <a:buChar char="•"/>
            </a:pPr>
            <a:r>
              <a:rPr lang="es-MX" sz="1600" dirty="0"/>
              <a:t>Es una técnica de reducción de la </a:t>
            </a:r>
            <a:r>
              <a:rPr lang="es-MX" sz="1600" dirty="0" err="1"/>
              <a:t>dimensionalidad</a:t>
            </a:r>
            <a:r>
              <a:rPr lang="es-MX" sz="1600" dirty="0"/>
              <a:t> que preserva los patrones en los datos: reduce las dimensiones del conjunto multivariado de datos de tal manera que los rasgos mas importantes del juego de datos se mantengan y sean más evidentes.</a:t>
            </a:r>
          </a:p>
        </p:txBody>
      </p:sp>
      <p:sp>
        <p:nvSpPr>
          <p:cNvPr id="3" name="Rectangle 2"/>
          <p:cNvSpPr/>
          <p:nvPr/>
        </p:nvSpPr>
        <p:spPr>
          <a:xfrm>
            <a:off x="142844" y="642918"/>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Ordenación: </a:t>
            </a:r>
          </a:p>
        </p:txBody>
      </p:sp>
      <p:sp>
        <p:nvSpPr>
          <p:cNvPr id="4" name="Cube 3"/>
          <p:cNvSpPr/>
          <p:nvPr/>
        </p:nvSpPr>
        <p:spPr>
          <a:xfrm>
            <a:off x="2500298" y="5572140"/>
            <a:ext cx="1214446" cy="785818"/>
          </a:xfrm>
          <a:prstGeom prst="cub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6" name="Straight Arrow Connector 5"/>
          <p:cNvCxnSpPr/>
          <p:nvPr/>
        </p:nvCxnSpPr>
        <p:spPr>
          <a:xfrm rot="5400000" flipH="1" flipV="1">
            <a:off x="2106595" y="6052505"/>
            <a:ext cx="500860" cy="79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500298" y="6515264"/>
            <a:ext cx="1000132" cy="1588"/>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599578" y="6242792"/>
            <a:ext cx="214314" cy="21431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99842" y="5572140"/>
            <a:ext cx="714380" cy="78581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5" name="Straight Arrow Connector 14"/>
          <p:cNvCxnSpPr/>
          <p:nvPr/>
        </p:nvCxnSpPr>
        <p:spPr>
          <a:xfrm rot="5400000" flipH="1" flipV="1">
            <a:off x="5098982" y="5929330"/>
            <a:ext cx="715174" cy="794"/>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H="1" flipV="1">
            <a:off x="5642776" y="6527749"/>
            <a:ext cx="715174" cy="794"/>
          </a:xfrm>
          <a:prstGeom prst="straightConnector1">
            <a:avLst/>
          </a:prstGeom>
          <a:ln w="19050">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4214810" y="5857892"/>
            <a:ext cx="785818" cy="214314"/>
          </a:xfrm>
          <a:prstGeom prst="rightArrow">
            <a:avLst/>
          </a:prstGeom>
          <a:solidFill>
            <a:schemeClr val="accent5"/>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Oval 18"/>
          <p:cNvSpPr/>
          <p:nvPr/>
        </p:nvSpPr>
        <p:spPr>
          <a:xfrm>
            <a:off x="2748057" y="5659037"/>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Oval 19"/>
          <p:cNvSpPr/>
          <p:nvPr/>
        </p:nvSpPr>
        <p:spPr>
          <a:xfrm>
            <a:off x="3153637" y="5944789"/>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Oval 20"/>
          <p:cNvSpPr/>
          <p:nvPr/>
        </p:nvSpPr>
        <p:spPr>
          <a:xfrm>
            <a:off x="2857488" y="587335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Oval 21"/>
          <p:cNvSpPr/>
          <p:nvPr/>
        </p:nvSpPr>
        <p:spPr>
          <a:xfrm>
            <a:off x="3082199" y="623054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Oval 22"/>
          <p:cNvSpPr/>
          <p:nvPr/>
        </p:nvSpPr>
        <p:spPr>
          <a:xfrm>
            <a:off x="2725009" y="6159103"/>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Oval 23"/>
          <p:cNvSpPr/>
          <p:nvPr/>
        </p:nvSpPr>
        <p:spPr>
          <a:xfrm>
            <a:off x="3582265" y="5944789"/>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4"/>
          <p:cNvSpPr/>
          <p:nvPr/>
        </p:nvSpPr>
        <p:spPr>
          <a:xfrm>
            <a:off x="3367951" y="6230541"/>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25"/>
          <p:cNvSpPr/>
          <p:nvPr/>
        </p:nvSpPr>
        <p:spPr>
          <a:xfrm>
            <a:off x="5758850" y="57150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26"/>
          <p:cNvSpPr/>
          <p:nvPr/>
        </p:nvSpPr>
        <p:spPr>
          <a:xfrm>
            <a:off x="5868281" y="5929330"/>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27"/>
          <p:cNvSpPr/>
          <p:nvPr/>
        </p:nvSpPr>
        <p:spPr>
          <a:xfrm>
            <a:off x="6044602" y="57150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28"/>
          <p:cNvSpPr/>
          <p:nvPr/>
        </p:nvSpPr>
        <p:spPr>
          <a:xfrm>
            <a:off x="6154033" y="5929330"/>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29"/>
          <p:cNvSpPr/>
          <p:nvPr/>
        </p:nvSpPr>
        <p:spPr>
          <a:xfrm>
            <a:off x="5715008" y="6159103"/>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0"/>
          <p:cNvSpPr/>
          <p:nvPr/>
        </p:nvSpPr>
        <p:spPr>
          <a:xfrm>
            <a:off x="6154033" y="6215082"/>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1"/>
          <p:cNvSpPr/>
          <p:nvPr/>
        </p:nvSpPr>
        <p:spPr>
          <a:xfrm>
            <a:off x="6044602" y="5867416"/>
            <a:ext cx="61041" cy="559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504" y="1214422"/>
            <a:ext cx="8429652" cy="646331"/>
          </a:xfrm>
          <a:prstGeom prst="rect">
            <a:avLst/>
          </a:prstGeom>
          <a:noFill/>
        </p:spPr>
        <p:txBody>
          <a:bodyPr wrap="square" rtlCol="0">
            <a:spAutoFit/>
          </a:bodyPr>
          <a:lstStyle/>
          <a:p>
            <a:r>
              <a:rPr lang="es-MX" dirty="0"/>
              <a:t>Es una variante del escalamiento, y no del resultado del </a:t>
            </a:r>
            <a:r>
              <a:rPr lang="es-MX" dirty="0" err="1"/>
              <a:t>eigenanálisis</a:t>
            </a:r>
            <a:r>
              <a:rPr lang="es-MX" dirty="0"/>
              <a:t>. Por lo tanto, altera la visualización, pero no modifica los </a:t>
            </a:r>
            <a:r>
              <a:rPr lang="es-MX" dirty="0" err="1"/>
              <a:t>eigenvectores</a:t>
            </a:r>
            <a:r>
              <a:rPr lang="es-MX" dirty="0"/>
              <a:t> y </a:t>
            </a:r>
            <a:r>
              <a:rPr lang="es-MX" dirty="0" err="1"/>
              <a:t>eigenvalores</a:t>
            </a:r>
            <a:r>
              <a:rPr lang="es-MX" dirty="0"/>
              <a:t>.</a:t>
            </a:r>
          </a:p>
        </p:txBody>
      </p:sp>
      <p:sp>
        <p:nvSpPr>
          <p:cNvPr id="4" name="TextBox 3"/>
          <p:cNvSpPr txBox="1"/>
          <p:nvPr/>
        </p:nvSpPr>
        <p:spPr>
          <a:xfrm>
            <a:off x="4500594" y="2000240"/>
            <a:ext cx="4429124" cy="584775"/>
          </a:xfrm>
          <a:prstGeom prst="rect">
            <a:avLst/>
          </a:prstGeom>
          <a:noFill/>
        </p:spPr>
        <p:txBody>
          <a:bodyPr wrap="square" rtlCol="0">
            <a:spAutoFit/>
          </a:bodyPr>
          <a:lstStyle/>
          <a:p>
            <a:r>
              <a:rPr lang="es-MX" sz="1600" dirty="0">
                <a:solidFill>
                  <a:srgbClr val="C00000"/>
                </a:solidFill>
              </a:rPr>
              <a:t>1.</a:t>
            </a:r>
            <a:r>
              <a:rPr lang="es-MX" sz="1600" dirty="0"/>
              <a:t> Los ángulos entre los vectores no pueden interpretarse en términos de su correlación.</a:t>
            </a:r>
          </a:p>
        </p:txBody>
      </p:sp>
      <p:sp>
        <p:nvSpPr>
          <p:cNvPr id="5" name="TextBox 4"/>
          <p:cNvSpPr txBox="1"/>
          <p:nvPr/>
        </p:nvSpPr>
        <p:spPr>
          <a:xfrm>
            <a:off x="4500562" y="3827697"/>
            <a:ext cx="4814024" cy="1569660"/>
          </a:xfrm>
          <a:prstGeom prst="rect">
            <a:avLst/>
          </a:prstGeom>
          <a:noFill/>
        </p:spPr>
        <p:txBody>
          <a:bodyPr wrap="square" rtlCol="0">
            <a:spAutoFit/>
          </a:bodyPr>
          <a:lstStyle/>
          <a:p>
            <a:r>
              <a:rPr lang="es-MX" sz="1600" dirty="0">
                <a:solidFill>
                  <a:srgbClr val="C00000"/>
                </a:solidFill>
              </a:rPr>
              <a:t>2.</a:t>
            </a:r>
            <a:r>
              <a:rPr lang="es-MX" sz="1600" dirty="0"/>
              <a:t> La distancia entre dos objetos es una aproximación 2D de la distancia </a:t>
            </a:r>
            <a:r>
              <a:rPr lang="es-MX" sz="1600" dirty="0" err="1"/>
              <a:t>euclideana</a:t>
            </a:r>
            <a:r>
              <a:rPr lang="es-MX" sz="1600" dirty="0"/>
              <a:t>.</a:t>
            </a:r>
          </a:p>
          <a:p>
            <a:endParaRPr lang="es-MX" sz="1600" dirty="0"/>
          </a:p>
          <a:p>
            <a:r>
              <a:rPr lang="es-MX" sz="1600" dirty="0">
                <a:solidFill>
                  <a:srgbClr val="C00000"/>
                </a:solidFill>
              </a:rPr>
              <a:t>3.</a:t>
            </a:r>
            <a:r>
              <a:rPr lang="es-MX" sz="1600" dirty="0"/>
              <a:t> Cada objeto se proyecta sobre el vector y su posición se aproxima al valor de la variable para ese objeto.</a:t>
            </a:r>
          </a:p>
        </p:txBody>
      </p:sp>
      <p:sp>
        <p:nvSpPr>
          <p:cNvPr id="6" name="TextBox 5"/>
          <p:cNvSpPr txBox="1"/>
          <p:nvPr/>
        </p:nvSpPr>
        <p:spPr>
          <a:xfrm>
            <a:off x="4714908" y="2571744"/>
            <a:ext cx="3714744" cy="1077218"/>
          </a:xfrm>
          <a:prstGeom prst="rect">
            <a:avLst/>
          </a:prstGeom>
          <a:noFill/>
        </p:spPr>
        <p:txBody>
          <a:bodyPr wrap="square" rtlCol="0">
            <a:spAutoFit/>
          </a:bodyPr>
          <a:lstStyle/>
          <a:p>
            <a:pPr marL="179388" indent="-179388">
              <a:buFont typeface="Arial" pitchFamily="34" charset="0"/>
              <a:buChar char="•"/>
            </a:pPr>
            <a:r>
              <a:rPr lang="es-MX" sz="1600" dirty="0"/>
              <a:t>si dos vectores apuntan en la misma dirección, solo podemos decir que ambos tienen valores altos y bajos para los mismos objetos.</a:t>
            </a:r>
          </a:p>
        </p:txBody>
      </p:sp>
      <p:sp>
        <p:nvSpPr>
          <p:cNvPr id="7" name="TextBox 6"/>
          <p:cNvSpPr txBox="1"/>
          <p:nvPr/>
        </p:nvSpPr>
        <p:spPr>
          <a:xfrm>
            <a:off x="4643438" y="5419419"/>
            <a:ext cx="4500562" cy="1323439"/>
          </a:xfrm>
          <a:prstGeom prst="rect">
            <a:avLst/>
          </a:prstGeom>
          <a:noFill/>
        </p:spPr>
        <p:txBody>
          <a:bodyPr wrap="square" rtlCol="0">
            <a:spAutoFit/>
          </a:bodyPr>
          <a:lstStyle/>
          <a:p>
            <a:pPr marL="179388" indent="-179388">
              <a:buFont typeface="Arial" pitchFamily="34" charset="0"/>
              <a:buChar char="•"/>
            </a:pPr>
            <a:r>
              <a:rPr lang="es-MX" sz="1600" dirty="0"/>
              <a:t>cercanos al cero, cercanos a la media;</a:t>
            </a:r>
          </a:p>
          <a:p>
            <a:pPr marL="179388" indent="-179388">
              <a:buFont typeface="Arial" pitchFamily="34" charset="0"/>
              <a:buChar char="•"/>
            </a:pPr>
            <a:r>
              <a:rPr lang="es-MX" sz="1600" dirty="0"/>
              <a:t>lejanos en la dirección del vector, por arriba de media;</a:t>
            </a:r>
          </a:p>
          <a:p>
            <a:pPr marL="179388" indent="-179388">
              <a:buFont typeface="Arial" pitchFamily="34" charset="0"/>
              <a:buChar char="•"/>
            </a:pPr>
            <a:r>
              <a:rPr lang="es-MX" sz="1600" dirty="0"/>
              <a:t>lejanos opuestos al vector, por debajo de la media.</a:t>
            </a:r>
          </a:p>
        </p:txBody>
      </p:sp>
      <p:pic>
        <p:nvPicPr>
          <p:cNvPr id="240643" name="Picture 3"/>
          <p:cNvPicPr>
            <a:picLocks noChangeAspect="1" noChangeArrowheads="1"/>
          </p:cNvPicPr>
          <p:nvPr/>
        </p:nvPicPr>
        <p:blipFill>
          <a:blip r:embed="rId2"/>
          <a:srcRect/>
          <a:stretch>
            <a:fillRect/>
          </a:stretch>
        </p:blipFill>
        <p:spPr bwMode="auto">
          <a:xfrm>
            <a:off x="-142908" y="1714488"/>
            <a:ext cx="4722995" cy="4714908"/>
          </a:xfrm>
          <a:prstGeom prst="rect">
            <a:avLst/>
          </a:prstGeom>
          <a:noFill/>
          <a:ln w="9525">
            <a:noFill/>
            <a:miter lim="800000"/>
            <a:headEnd/>
            <a:tailEnd/>
          </a:ln>
          <a:effectLst/>
        </p:spPr>
      </p:pic>
      <p:sp>
        <p:nvSpPr>
          <p:cNvPr id="10" name="TextBox 9"/>
          <p:cNvSpPr txBox="1"/>
          <p:nvPr/>
        </p:nvSpPr>
        <p:spPr>
          <a:xfrm>
            <a:off x="1382382" y="6090842"/>
            <a:ext cx="1857386" cy="338554"/>
          </a:xfrm>
          <a:prstGeom prst="rect">
            <a:avLst/>
          </a:prstGeom>
          <a:solidFill>
            <a:schemeClr val="bg1"/>
          </a:solidFill>
        </p:spPr>
        <p:txBody>
          <a:bodyPr wrap="square" rtlCol="0">
            <a:spAutoFit/>
          </a:bodyPr>
          <a:lstStyle/>
          <a:p>
            <a:pPr algn="ctr"/>
            <a:r>
              <a:rPr lang="es-MX" sz="1600" dirty="0"/>
              <a:t>PC1</a:t>
            </a:r>
          </a:p>
        </p:txBody>
      </p:sp>
      <p:sp>
        <p:nvSpPr>
          <p:cNvPr id="11" name="TextBox 10"/>
          <p:cNvSpPr txBox="1"/>
          <p:nvPr/>
        </p:nvSpPr>
        <p:spPr>
          <a:xfrm rot="16200000">
            <a:off x="-701865" y="4045542"/>
            <a:ext cx="1857386" cy="338554"/>
          </a:xfrm>
          <a:prstGeom prst="rect">
            <a:avLst/>
          </a:prstGeom>
          <a:solidFill>
            <a:schemeClr val="bg1"/>
          </a:solidFill>
        </p:spPr>
        <p:txBody>
          <a:bodyPr wrap="square" rtlCol="0">
            <a:spAutoFit/>
          </a:bodyPr>
          <a:lstStyle/>
          <a:p>
            <a:pPr algn="ctr"/>
            <a:r>
              <a:rPr lang="es-MX" sz="1600" dirty="0"/>
              <a:t>PC2</a:t>
            </a:r>
          </a:p>
        </p:txBody>
      </p:sp>
      <p:cxnSp>
        <p:nvCxnSpPr>
          <p:cNvPr id="12" name="Straight Connector 11"/>
          <p:cNvCxnSpPr/>
          <p:nvPr/>
        </p:nvCxnSpPr>
        <p:spPr>
          <a:xfrm rot="5400000">
            <a:off x="499679" y="3998606"/>
            <a:ext cx="3260691" cy="154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5258" y="4227200"/>
            <a:ext cx="3329531" cy="1473"/>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Rectangle 4"/>
          <p:cNvSpPr/>
          <p:nvPr/>
        </p:nvSpPr>
        <p:spPr>
          <a:xfrm>
            <a:off x="179512" y="663079"/>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Biplot (de distancia; </a:t>
            </a:r>
            <a:r>
              <a:rPr lang="el-GR" sz="2400" b="1" dirty="0">
                <a:solidFill>
                  <a:schemeClr val="tx2"/>
                </a:solidFill>
                <a:latin typeface="Arial" pitchFamily="34" charset="0"/>
                <a:cs typeface="Arial" pitchFamily="34" charset="0"/>
              </a:rPr>
              <a:t>α</a:t>
            </a:r>
            <a:r>
              <a:rPr lang="es-MX" sz="2400" b="1" dirty="0">
                <a:solidFill>
                  <a:schemeClr val="tx2"/>
                </a:solidFill>
                <a:latin typeface="Arial" pitchFamily="34" charset="0"/>
                <a:cs typeface="Arial" pitchFamily="34" charset="0"/>
              </a:rPr>
              <a:t>=1</a:t>
            </a:r>
            <a:r>
              <a:rPr lang="pt-PT" sz="2400" b="1" dirty="0">
                <a:solidFill>
                  <a:schemeClr val="tx2"/>
                </a:solidFill>
                <a:latin typeface="Arial" pitchFamily="34" charset="0"/>
                <a:cs typeface="Arial" pitchFamily="34"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7" name="Picture 3"/>
          <p:cNvPicPr>
            <a:picLocks noChangeAspect="1" noChangeArrowheads="1"/>
          </p:cNvPicPr>
          <p:nvPr/>
        </p:nvPicPr>
        <p:blipFill>
          <a:blip r:embed="rId2"/>
          <a:srcRect/>
          <a:stretch>
            <a:fillRect/>
          </a:stretch>
        </p:blipFill>
        <p:spPr bwMode="auto">
          <a:xfrm>
            <a:off x="500034" y="712193"/>
            <a:ext cx="3940980" cy="3934231"/>
          </a:xfrm>
          <a:prstGeom prst="rect">
            <a:avLst/>
          </a:prstGeom>
          <a:noFill/>
          <a:ln w="9525">
            <a:noFill/>
            <a:miter lim="800000"/>
            <a:headEnd/>
            <a:tailEnd/>
          </a:ln>
          <a:effectLst/>
        </p:spPr>
      </p:pic>
      <p:pic>
        <p:nvPicPr>
          <p:cNvPr id="241668" name="Picture 4"/>
          <p:cNvPicPr>
            <a:picLocks noChangeAspect="1" noChangeArrowheads="1"/>
          </p:cNvPicPr>
          <p:nvPr/>
        </p:nvPicPr>
        <p:blipFill>
          <a:blip r:embed="rId3"/>
          <a:srcRect/>
          <a:stretch>
            <a:fillRect/>
          </a:stretch>
        </p:blipFill>
        <p:spPr bwMode="auto">
          <a:xfrm>
            <a:off x="4576782" y="719292"/>
            <a:ext cx="3924308" cy="3917588"/>
          </a:xfrm>
          <a:prstGeom prst="rect">
            <a:avLst/>
          </a:prstGeom>
          <a:noFill/>
          <a:ln w="9525">
            <a:noFill/>
            <a:miter lim="800000"/>
            <a:headEnd/>
            <a:tailEnd/>
          </a:ln>
          <a:effectLst/>
        </p:spPr>
      </p:pic>
      <p:sp>
        <p:nvSpPr>
          <p:cNvPr id="9" name="Rectangle 8"/>
          <p:cNvSpPr/>
          <p:nvPr/>
        </p:nvSpPr>
        <p:spPr>
          <a:xfrm>
            <a:off x="87424" y="609881"/>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Scree-plot: </a:t>
            </a:r>
          </a:p>
        </p:txBody>
      </p:sp>
      <p:sp>
        <p:nvSpPr>
          <p:cNvPr id="10" name="TextBox 9"/>
          <p:cNvSpPr txBox="1"/>
          <p:nvPr/>
        </p:nvSpPr>
        <p:spPr>
          <a:xfrm>
            <a:off x="384868" y="4702742"/>
            <a:ext cx="8643966" cy="369332"/>
          </a:xfrm>
          <a:prstGeom prst="rect">
            <a:avLst/>
          </a:prstGeom>
          <a:noFill/>
        </p:spPr>
        <p:txBody>
          <a:bodyPr wrap="square" rtlCol="0">
            <a:spAutoFit/>
          </a:bodyPr>
          <a:lstStyle/>
          <a:p>
            <a:r>
              <a:rPr lang="es-MX" dirty="0"/>
              <a:t>Criterios para decidir el valor de cantidad de variación reflejada que es importante.</a:t>
            </a:r>
          </a:p>
        </p:txBody>
      </p:sp>
      <p:sp>
        <p:nvSpPr>
          <p:cNvPr id="5" name="TextBox 4"/>
          <p:cNvSpPr txBox="1"/>
          <p:nvPr/>
        </p:nvSpPr>
        <p:spPr>
          <a:xfrm>
            <a:off x="1376126" y="4256824"/>
            <a:ext cx="2423911" cy="285311"/>
          </a:xfrm>
          <a:prstGeom prst="rect">
            <a:avLst/>
          </a:prstGeom>
          <a:solidFill>
            <a:schemeClr val="bg1"/>
          </a:solidFill>
        </p:spPr>
        <p:txBody>
          <a:bodyPr wrap="square" rtlCol="0">
            <a:spAutoFit/>
          </a:bodyPr>
          <a:lstStyle/>
          <a:p>
            <a:pPr algn="ctr"/>
            <a:r>
              <a:rPr lang="es-MX" sz="1400" dirty="0"/>
              <a:t>componentes principales</a:t>
            </a:r>
          </a:p>
        </p:txBody>
      </p:sp>
      <p:sp>
        <p:nvSpPr>
          <p:cNvPr id="6" name="TextBox 5"/>
          <p:cNvSpPr txBox="1"/>
          <p:nvPr/>
        </p:nvSpPr>
        <p:spPr>
          <a:xfrm>
            <a:off x="5362799" y="4213096"/>
            <a:ext cx="2423911" cy="285311"/>
          </a:xfrm>
          <a:prstGeom prst="rect">
            <a:avLst/>
          </a:prstGeom>
          <a:solidFill>
            <a:schemeClr val="bg1"/>
          </a:solidFill>
        </p:spPr>
        <p:txBody>
          <a:bodyPr wrap="square" rtlCol="0">
            <a:spAutoFit/>
          </a:bodyPr>
          <a:lstStyle/>
          <a:p>
            <a:pPr algn="ctr"/>
            <a:r>
              <a:rPr lang="es-MX" sz="1400" dirty="0"/>
              <a:t>componentes principales</a:t>
            </a:r>
          </a:p>
        </p:txBody>
      </p:sp>
      <p:sp>
        <p:nvSpPr>
          <p:cNvPr id="7" name="TextBox 6"/>
          <p:cNvSpPr txBox="1"/>
          <p:nvPr/>
        </p:nvSpPr>
        <p:spPr>
          <a:xfrm rot="16200000">
            <a:off x="-379432" y="2395547"/>
            <a:ext cx="2317818" cy="298370"/>
          </a:xfrm>
          <a:prstGeom prst="rect">
            <a:avLst/>
          </a:prstGeom>
          <a:solidFill>
            <a:schemeClr val="bg1"/>
          </a:solidFill>
        </p:spPr>
        <p:txBody>
          <a:bodyPr wrap="square" rtlCol="0">
            <a:spAutoFit/>
          </a:bodyPr>
          <a:lstStyle/>
          <a:p>
            <a:pPr algn="ctr"/>
            <a:r>
              <a:rPr lang="es-MX" sz="1400" dirty="0" err="1"/>
              <a:t>eigenvalores</a:t>
            </a:r>
            <a:r>
              <a:rPr lang="es-MX" sz="1400" dirty="0"/>
              <a:t> </a:t>
            </a:r>
          </a:p>
        </p:txBody>
      </p:sp>
      <p:sp>
        <p:nvSpPr>
          <p:cNvPr id="8" name="TextBox 7"/>
          <p:cNvSpPr txBox="1"/>
          <p:nvPr/>
        </p:nvSpPr>
        <p:spPr>
          <a:xfrm rot="16200000">
            <a:off x="3661424" y="2404494"/>
            <a:ext cx="2317818" cy="298370"/>
          </a:xfrm>
          <a:prstGeom prst="rect">
            <a:avLst/>
          </a:prstGeom>
          <a:solidFill>
            <a:schemeClr val="bg1"/>
          </a:solidFill>
        </p:spPr>
        <p:txBody>
          <a:bodyPr wrap="square" rtlCol="0">
            <a:spAutoFit/>
          </a:bodyPr>
          <a:lstStyle/>
          <a:p>
            <a:pPr algn="ctr"/>
            <a:r>
              <a:rPr lang="es-MX" sz="1400" dirty="0"/>
              <a:t>% variación explicada</a:t>
            </a:r>
          </a:p>
        </p:txBody>
      </p:sp>
      <p:cxnSp>
        <p:nvCxnSpPr>
          <p:cNvPr id="12" name="Straight Connector 11"/>
          <p:cNvCxnSpPr/>
          <p:nvPr/>
        </p:nvCxnSpPr>
        <p:spPr>
          <a:xfrm>
            <a:off x="5327784" y="3139613"/>
            <a:ext cx="2631675" cy="1472"/>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224157" y="3338958"/>
            <a:ext cx="1258244" cy="346273"/>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9383" y="3256626"/>
            <a:ext cx="1554664" cy="309444"/>
          </a:xfrm>
          <a:prstGeom prst="line">
            <a:avLst/>
          </a:prstGeom>
          <a:ln w="222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343312" y="2740268"/>
            <a:ext cx="484782" cy="331117"/>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868389" y="2541599"/>
            <a:ext cx="1662111" cy="285311"/>
          </a:xfrm>
          <a:prstGeom prst="rect">
            <a:avLst/>
          </a:prstGeom>
          <a:noFill/>
        </p:spPr>
        <p:txBody>
          <a:bodyPr wrap="square" rtlCol="0">
            <a:spAutoFit/>
          </a:bodyPr>
          <a:lstStyle/>
          <a:p>
            <a:r>
              <a:rPr lang="es-MX" sz="1400" dirty="0"/>
              <a:t>valor % arbitrario</a:t>
            </a:r>
          </a:p>
        </p:txBody>
      </p:sp>
      <p:sp>
        <p:nvSpPr>
          <p:cNvPr id="20" name="TextBox 19"/>
          <p:cNvSpPr txBox="1"/>
          <p:nvPr/>
        </p:nvSpPr>
        <p:spPr>
          <a:xfrm>
            <a:off x="2025147" y="2608540"/>
            <a:ext cx="1662111" cy="285311"/>
          </a:xfrm>
          <a:prstGeom prst="rect">
            <a:avLst/>
          </a:prstGeom>
          <a:noFill/>
        </p:spPr>
        <p:txBody>
          <a:bodyPr wrap="square" rtlCol="0">
            <a:spAutoFit/>
          </a:bodyPr>
          <a:lstStyle/>
          <a:p>
            <a:r>
              <a:rPr lang="es-MX" sz="1400" dirty="0"/>
              <a:t>punto de inflexión</a:t>
            </a:r>
          </a:p>
        </p:txBody>
      </p:sp>
      <p:cxnSp>
        <p:nvCxnSpPr>
          <p:cNvPr id="21" name="Straight Arrow Connector 20"/>
          <p:cNvCxnSpPr/>
          <p:nvPr/>
        </p:nvCxnSpPr>
        <p:spPr>
          <a:xfrm flipV="1">
            <a:off x="1997457" y="3002576"/>
            <a:ext cx="484782" cy="331117"/>
          </a:xfrm>
          <a:prstGeom prst="straightConnector1">
            <a:avLst/>
          </a:prstGeom>
          <a:ln w="15875">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6372" y="5042201"/>
            <a:ext cx="8001056" cy="830997"/>
          </a:xfrm>
          <a:prstGeom prst="rect">
            <a:avLst/>
          </a:prstGeom>
          <a:noFill/>
        </p:spPr>
        <p:txBody>
          <a:bodyPr wrap="square" rtlCol="0">
            <a:spAutoFit/>
          </a:bodyPr>
          <a:lstStyle/>
          <a:p>
            <a:pPr marL="342900" indent="-342900">
              <a:buClr>
                <a:srgbClr val="C00000"/>
              </a:buClr>
              <a:buFont typeface="+mj-lt"/>
              <a:buAutoNum type="arabicPeriod"/>
            </a:pPr>
            <a:r>
              <a:rPr lang="es-MX" sz="1600" dirty="0"/>
              <a:t>Valor arbitrario basado en el conocimiento del sistema de estudio o antecedentes.</a:t>
            </a:r>
          </a:p>
          <a:p>
            <a:pPr marL="342900" indent="-342900">
              <a:buClr>
                <a:srgbClr val="C00000"/>
              </a:buClr>
              <a:buFont typeface="+mj-lt"/>
              <a:buAutoNum type="arabicPeriod"/>
            </a:pPr>
            <a:r>
              <a:rPr lang="es-MX" sz="1600" dirty="0"/>
              <a:t>Punto de inflexión (criterio geométrico)</a:t>
            </a:r>
          </a:p>
          <a:p>
            <a:pPr marL="342900" indent="-342900">
              <a:buClr>
                <a:srgbClr val="C00000"/>
              </a:buClr>
              <a:buFont typeface="+mj-lt"/>
              <a:buAutoNum type="arabicPeriod"/>
            </a:pPr>
            <a:r>
              <a:rPr lang="es-MX" sz="1600" dirty="0"/>
              <a:t>Modelo del palo partido (criterio probabilístico)</a:t>
            </a:r>
          </a:p>
        </p:txBody>
      </p:sp>
      <p:sp>
        <p:nvSpPr>
          <p:cNvPr id="24" name="Rectangle 23"/>
          <p:cNvSpPr/>
          <p:nvPr/>
        </p:nvSpPr>
        <p:spPr>
          <a:xfrm>
            <a:off x="384868" y="6042333"/>
            <a:ext cx="8358246" cy="646331"/>
          </a:xfrm>
          <a:prstGeom prst="rect">
            <a:avLst/>
          </a:prstGeom>
        </p:spPr>
        <p:txBody>
          <a:bodyPr wrap="square">
            <a:spAutoFit/>
          </a:bodyPr>
          <a:lstStyle/>
          <a:p>
            <a:r>
              <a:rPr lang="es-MX" dirty="0"/>
              <a:t>¿La importancia de la variación explicada es sólo por su cantidad o por la carga de las variables implícitas?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18897"/>
            <a:ext cx="8572528" cy="5355312"/>
          </a:xfrm>
          <a:prstGeom prst="rect">
            <a:avLst/>
          </a:prstGeom>
          <a:noFill/>
        </p:spPr>
        <p:txBody>
          <a:bodyPr wrap="square" rtlCol="0">
            <a:spAutoFit/>
          </a:bodyPr>
          <a:lstStyle/>
          <a:p>
            <a:pPr marL="179388" indent="-179388">
              <a:buClr>
                <a:srgbClr val="C00000"/>
              </a:buClr>
              <a:buSzPct val="130000"/>
              <a:buFont typeface="Arial" pitchFamily="34" charset="0"/>
              <a:buChar char="•"/>
            </a:pPr>
            <a:r>
              <a:rPr lang="es-MX" dirty="0"/>
              <a:t>Un PCA es un método exploratorio para distinguir patrones en datos </a:t>
            </a:r>
            <a:r>
              <a:rPr lang="es-MX" dirty="0" err="1"/>
              <a:t>multivariados</a:t>
            </a:r>
            <a:r>
              <a:rPr lang="es-MX" dirty="0"/>
              <a:t> reduciendo su </a:t>
            </a:r>
            <a:r>
              <a:rPr lang="es-MX" dirty="0" err="1"/>
              <a:t>dimensionalidad</a:t>
            </a:r>
            <a:r>
              <a:rPr lang="es-MX" dirty="0"/>
              <a:t>. No es una prueba de hipótesis, y no hay una distinción entre variables de respuesta y explicativas.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El resultado de un PCA depende mucho de si se usa la matriz </a:t>
            </a:r>
            <a:r>
              <a:rPr lang="es-MX" b="1" dirty="0"/>
              <a:t>C </a:t>
            </a:r>
            <a:r>
              <a:rPr lang="es-MX" dirty="0"/>
              <a:t>o </a:t>
            </a:r>
            <a:r>
              <a:rPr lang="es-MX" b="1" dirty="0"/>
              <a:t>R</a:t>
            </a:r>
            <a:r>
              <a:rPr lang="es-MX" dirty="0"/>
              <a:t>; la elección depende de la escala de las unidades de las distintas variables.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Remover y/o transformar una variable modifica fuertemente la ordenación.</a:t>
            </a:r>
          </a:p>
          <a:p>
            <a:pPr marL="179388" indent="-179388">
              <a:buClr>
                <a:srgbClr val="C00000"/>
              </a:buClr>
              <a:buSzPct val="130000"/>
            </a:pPr>
            <a:r>
              <a:rPr lang="es-MX" dirty="0"/>
              <a:t> </a:t>
            </a:r>
          </a:p>
          <a:p>
            <a:pPr marL="179388" indent="-179388">
              <a:buClr>
                <a:srgbClr val="C00000"/>
              </a:buClr>
              <a:buSzPct val="130000"/>
              <a:buFont typeface="Arial" pitchFamily="34" charset="0"/>
              <a:buChar char="•"/>
            </a:pPr>
            <a:r>
              <a:rPr lang="es-MX" dirty="0"/>
              <a:t>No acepta NA; no tiene requisitos sobre la distribución normal de los datos, y es apropiada para lidiar con variables correlacionadas entre si.</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Si los primeros ejes explican poca variación, vale la pena explorar por valores extremos, relaciones no lineales entre variables, y probar transformando los datos. Hay casos (</a:t>
            </a:r>
            <a:r>
              <a:rPr lang="es-MX" dirty="0" err="1"/>
              <a:t>e.g.</a:t>
            </a:r>
            <a:r>
              <a:rPr lang="es-MX" dirty="0"/>
              <a:t> datos </a:t>
            </a:r>
            <a:r>
              <a:rPr lang="es-MX" dirty="0" err="1"/>
              <a:t>morfométricos</a:t>
            </a:r>
            <a:r>
              <a:rPr lang="es-MX" dirty="0"/>
              <a:t>) donde esto ocurre, o bien, puede ser la propia naturaleza ruidosa de los datos.</a:t>
            </a:r>
          </a:p>
          <a:p>
            <a:pPr marL="179388" indent="-179388">
              <a:buClr>
                <a:srgbClr val="C00000"/>
              </a:buClr>
              <a:buSzPct val="130000"/>
              <a:buFont typeface="Arial" pitchFamily="34" charset="0"/>
              <a:buChar char="•"/>
            </a:pPr>
            <a:endParaRPr lang="es-MX" dirty="0"/>
          </a:p>
          <a:p>
            <a:pPr marL="179388" indent="-179388">
              <a:buClr>
                <a:srgbClr val="C00000"/>
              </a:buClr>
              <a:buSzPct val="130000"/>
              <a:buFont typeface="Arial" pitchFamily="34" charset="0"/>
              <a:buChar char="•"/>
            </a:pPr>
            <a:r>
              <a:rPr lang="es-MX" dirty="0"/>
              <a:t>La visualización de un PCA es importante para su interpretación, y depende de los procedimientos usados para escalar los objetos y las variables.</a:t>
            </a:r>
          </a:p>
        </p:txBody>
      </p:sp>
      <p:sp>
        <p:nvSpPr>
          <p:cNvPr id="5" name="Rectangle 4"/>
          <p:cNvSpPr/>
          <p:nvPr/>
        </p:nvSpPr>
        <p:spPr>
          <a:xfrm>
            <a:off x="142844" y="714356"/>
            <a:ext cx="6215106"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Comentarios finales: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785794"/>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Análisis de Componentes Principales (PCA): </a:t>
            </a:r>
          </a:p>
        </p:txBody>
      </p:sp>
      <p:sp>
        <p:nvSpPr>
          <p:cNvPr id="3" name="TextBox 2"/>
          <p:cNvSpPr txBox="1"/>
          <p:nvPr/>
        </p:nvSpPr>
        <p:spPr>
          <a:xfrm>
            <a:off x="500034" y="1500174"/>
            <a:ext cx="8143932" cy="923330"/>
          </a:xfrm>
          <a:prstGeom prst="rect">
            <a:avLst/>
          </a:prstGeom>
          <a:noFill/>
        </p:spPr>
        <p:txBody>
          <a:bodyPr wrap="square" rtlCol="0">
            <a:spAutoFit/>
          </a:bodyPr>
          <a:lstStyle/>
          <a:p>
            <a:r>
              <a:rPr lang="es-MX" dirty="0"/>
              <a:t>Es un método exploratorio, que consiste en una rotación rígida (90º) de los puntos en el espacio multivariado:</a:t>
            </a:r>
          </a:p>
          <a:p>
            <a:endParaRPr lang="es-MX" dirty="0"/>
          </a:p>
        </p:txBody>
      </p:sp>
      <p:grpSp>
        <p:nvGrpSpPr>
          <p:cNvPr id="30" name="Group 29"/>
          <p:cNvGrpSpPr/>
          <p:nvPr/>
        </p:nvGrpSpPr>
        <p:grpSpPr>
          <a:xfrm>
            <a:off x="785786" y="3312383"/>
            <a:ext cx="4429156" cy="1714512"/>
            <a:chOff x="785786" y="2928934"/>
            <a:chExt cx="4429156" cy="1714512"/>
          </a:xfrm>
        </p:grpSpPr>
        <p:pic>
          <p:nvPicPr>
            <p:cNvPr id="237570" name="Picture 2" descr="https://encrypted-tbn1.gstatic.com/images?q=tbn:ANd9GcRtQzr2h7uk8AzawzByp2b_dXwLbLXtxqneoM0SgnGeSGlyJU8Y"/>
            <p:cNvPicPr>
              <a:picLocks noChangeAspect="1" noChangeArrowheads="1"/>
            </p:cNvPicPr>
            <p:nvPr/>
          </p:nvPicPr>
          <p:blipFill>
            <a:blip r:embed="rId2"/>
            <a:srcRect/>
            <a:stretch>
              <a:fillRect/>
            </a:stretch>
          </p:blipFill>
          <p:spPr bwMode="auto">
            <a:xfrm>
              <a:off x="2214546" y="3286124"/>
              <a:ext cx="1047967" cy="1071570"/>
            </a:xfrm>
            <a:prstGeom prst="rect">
              <a:avLst/>
            </a:prstGeom>
            <a:noFill/>
          </p:spPr>
        </p:pic>
        <p:grpSp>
          <p:nvGrpSpPr>
            <p:cNvPr id="5" name="Group 4"/>
            <p:cNvGrpSpPr/>
            <p:nvPr/>
          </p:nvGrpSpPr>
          <p:grpSpPr>
            <a:xfrm>
              <a:off x="785786" y="3429000"/>
              <a:ext cx="1028028" cy="858844"/>
              <a:chOff x="5187046" y="1928802"/>
              <a:chExt cx="1028028" cy="858844"/>
            </a:xfrm>
          </p:grpSpPr>
          <p:sp>
            <p:nvSpPr>
              <p:cNvPr id="6" name="Flowchart: Manual Operation 5"/>
              <p:cNvSpPr/>
              <p:nvPr/>
            </p:nvSpPr>
            <p:spPr>
              <a:xfrm rot="5400000">
                <a:off x="5133467" y="2196695"/>
                <a:ext cx="428629" cy="321471"/>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Straight Connector 6"/>
              <p:cNvCxnSpPr/>
              <p:nvPr/>
            </p:nvCxnSpPr>
            <p:spPr>
              <a:xfrm flipV="1">
                <a:off x="5572132" y="1928802"/>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572132" y="2071678"/>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72132" y="2501894"/>
                <a:ext cx="428628" cy="285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72132" y="2430456"/>
                <a:ext cx="571504" cy="214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572132" y="2357430"/>
                <a:ext cx="64294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3714744" y="2928934"/>
              <a:ext cx="1500198" cy="1714512"/>
              <a:chOff x="5285586" y="3500438"/>
              <a:chExt cx="1500992" cy="1643074"/>
            </a:xfrm>
          </p:grpSpPr>
          <p:cxnSp>
            <p:nvCxnSpPr>
              <p:cNvPr id="15" name="Straight Connector 14"/>
              <p:cNvCxnSpPr/>
              <p:nvPr/>
            </p:nvCxnSpPr>
            <p:spPr>
              <a:xfrm>
                <a:off x="5286380" y="4786322"/>
                <a:ext cx="1500198" cy="357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86380" y="3500438"/>
                <a:ext cx="1500198" cy="357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4643438" y="4143380"/>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6142842" y="4499776"/>
                <a:ext cx="1285884"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Freeform 25"/>
            <p:cNvSpPr/>
            <p:nvPr/>
          </p:nvSpPr>
          <p:spPr>
            <a:xfrm>
              <a:off x="3929058" y="3302299"/>
              <a:ext cx="1000132" cy="1126833"/>
            </a:xfrm>
            <a:custGeom>
              <a:avLst/>
              <a:gdLst>
                <a:gd name="connsiteX0" fmla="*/ 28401 w 1141922"/>
                <a:gd name="connsiteY0" fmla="*/ 554182 h 1126833"/>
                <a:gd name="connsiteX1" fmla="*/ 28401 w 1141922"/>
                <a:gd name="connsiteY1" fmla="*/ 443345 h 1126833"/>
                <a:gd name="connsiteX2" fmla="*/ 69965 w 1141922"/>
                <a:gd name="connsiteY2" fmla="*/ 429491 h 1126833"/>
                <a:gd name="connsiteX3" fmla="*/ 111529 w 1141922"/>
                <a:gd name="connsiteY3" fmla="*/ 401782 h 1126833"/>
                <a:gd name="connsiteX4" fmla="*/ 153092 w 1141922"/>
                <a:gd name="connsiteY4" fmla="*/ 387927 h 1126833"/>
                <a:gd name="connsiteX5" fmla="*/ 166947 w 1141922"/>
                <a:gd name="connsiteY5" fmla="*/ 346363 h 1126833"/>
                <a:gd name="connsiteX6" fmla="*/ 208511 w 1141922"/>
                <a:gd name="connsiteY6" fmla="*/ 332509 h 1126833"/>
                <a:gd name="connsiteX7" fmla="*/ 291638 w 1141922"/>
                <a:gd name="connsiteY7" fmla="*/ 318654 h 1126833"/>
                <a:gd name="connsiteX8" fmla="*/ 347056 w 1141922"/>
                <a:gd name="connsiteY8" fmla="*/ 193963 h 1126833"/>
                <a:gd name="connsiteX9" fmla="*/ 374765 w 1141922"/>
                <a:gd name="connsiteY9" fmla="*/ 69272 h 1126833"/>
                <a:gd name="connsiteX10" fmla="*/ 416329 w 1141922"/>
                <a:gd name="connsiteY10" fmla="*/ 41563 h 1126833"/>
                <a:gd name="connsiteX11" fmla="*/ 471747 w 1141922"/>
                <a:gd name="connsiteY11" fmla="*/ 27709 h 1126833"/>
                <a:gd name="connsiteX12" fmla="*/ 610292 w 1141922"/>
                <a:gd name="connsiteY12" fmla="*/ 0 h 1126833"/>
                <a:gd name="connsiteX13" fmla="*/ 762692 w 1141922"/>
                <a:gd name="connsiteY13" fmla="*/ 13854 h 1126833"/>
                <a:gd name="connsiteX14" fmla="*/ 804256 w 1141922"/>
                <a:gd name="connsiteY14" fmla="*/ 27709 h 1126833"/>
                <a:gd name="connsiteX15" fmla="*/ 831965 w 1141922"/>
                <a:gd name="connsiteY15" fmla="*/ 69272 h 1126833"/>
                <a:gd name="connsiteX16" fmla="*/ 901238 w 1141922"/>
                <a:gd name="connsiteY16" fmla="*/ 124691 h 1126833"/>
                <a:gd name="connsiteX17" fmla="*/ 942801 w 1141922"/>
                <a:gd name="connsiteY17" fmla="*/ 138545 h 1126833"/>
                <a:gd name="connsiteX18" fmla="*/ 984365 w 1141922"/>
                <a:gd name="connsiteY18" fmla="*/ 166254 h 1126833"/>
                <a:gd name="connsiteX19" fmla="*/ 1012074 w 1141922"/>
                <a:gd name="connsiteY19" fmla="*/ 207818 h 1126833"/>
                <a:gd name="connsiteX20" fmla="*/ 1025929 w 1141922"/>
                <a:gd name="connsiteY20" fmla="*/ 249382 h 1126833"/>
                <a:gd name="connsiteX21" fmla="*/ 1053638 w 1141922"/>
                <a:gd name="connsiteY21" fmla="*/ 387927 h 1126833"/>
                <a:gd name="connsiteX22" fmla="*/ 1067492 w 1141922"/>
                <a:gd name="connsiteY22" fmla="*/ 429491 h 1126833"/>
                <a:gd name="connsiteX23" fmla="*/ 1109056 w 1141922"/>
                <a:gd name="connsiteY23" fmla="*/ 512618 h 1126833"/>
                <a:gd name="connsiteX24" fmla="*/ 1109056 w 1141922"/>
                <a:gd name="connsiteY24" fmla="*/ 748145 h 1126833"/>
                <a:gd name="connsiteX25" fmla="*/ 1095201 w 1141922"/>
                <a:gd name="connsiteY25" fmla="*/ 1011382 h 1126833"/>
                <a:gd name="connsiteX26" fmla="*/ 956656 w 1141922"/>
                <a:gd name="connsiteY26" fmla="*/ 1025236 h 1126833"/>
                <a:gd name="connsiteX27" fmla="*/ 928947 w 1141922"/>
                <a:gd name="connsiteY27" fmla="*/ 1066800 h 1126833"/>
                <a:gd name="connsiteX28" fmla="*/ 818111 w 1141922"/>
                <a:gd name="connsiteY28" fmla="*/ 1066800 h 1126833"/>
                <a:gd name="connsiteX29" fmla="*/ 748838 w 1141922"/>
                <a:gd name="connsiteY29" fmla="*/ 997527 h 1126833"/>
                <a:gd name="connsiteX30" fmla="*/ 333201 w 1141922"/>
                <a:gd name="connsiteY30" fmla="*/ 928254 h 1126833"/>
                <a:gd name="connsiteX31" fmla="*/ 166947 w 1141922"/>
                <a:gd name="connsiteY31" fmla="*/ 789709 h 1126833"/>
                <a:gd name="connsiteX32" fmla="*/ 125383 w 1141922"/>
                <a:gd name="connsiteY32" fmla="*/ 762000 h 1126833"/>
                <a:gd name="connsiteX33" fmla="*/ 69965 w 1141922"/>
                <a:gd name="connsiteY33" fmla="*/ 678872 h 1126833"/>
                <a:gd name="connsiteX34" fmla="*/ 14547 w 1141922"/>
                <a:gd name="connsiteY34" fmla="*/ 554182 h 1126833"/>
                <a:gd name="connsiteX35" fmla="*/ 14547 w 1141922"/>
                <a:gd name="connsiteY35" fmla="*/ 471054 h 1126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41922" h="1126833">
                  <a:moveTo>
                    <a:pt x="28401" y="554182"/>
                  </a:moveTo>
                  <a:cubicBezTo>
                    <a:pt x="23132" y="527836"/>
                    <a:pt x="0" y="471746"/>
                    <a:pt x="28401" y="443345"/>
                  </a:cubicBezTo>
                  <a:cubicBezTo>
                    <a:pt x="38728" y="433018"/>
                    <a:pt x="56110" y="434109"/>
                    <a:pt x="69965" y="429491"/>
                  </a:cubicBezTo>
                  <a:cubicBezTo>
                    <a:pt x="83820" y="420255"/>
                    <a:pt x="96636" y="409229"/>
                    <a:pt x="111529" y="401782"/>
                  </a:cubicBezTo>
                  <a:cubicBezTo>
                    <a:pt x="124591" y="395251"/>
                    <a:pt x="142766" y="398254"/>
                    <a:pt x="153092" y="387927"/>
                  </a:cubicBezTo>
                  <a:cubicBezTo>
                    <a:pt x="163419" y="377600"/>
                    <a:pt x="156620" y="356690"/>
                    <a:pt x="166947" y="346363"/>
                  </a:cubicBezTo>
                  <a:cubicBezTo>
                    <a:pt x="177274" y="336036"/>
                    <a:pt x="194255" y="335677"/>
                    <a:pt x="208511" y="332509"/>
                  </a:cubicBezTo>
                  <a:cubicBezTo>
                    <a:pt x="235933" y="326415"/>
                    <a:pt x="263929" y="323272"/>
                    <a:pt x="291638" y="318654"/>
                  </a:cubicBezTo>
                  <a:cubicBezTo>
                    <a:pt x="335549" y="252788"/>
                    <a:pt x="314082" y="292887"/>
                    <a:pt x="347056" y="193963"/>
                  </a:cubicBezTo>
                  <a:cubicBezTo>
                    <a:pt x="347767" y="191831"/>
                    <a:pt x="368849" y="78147"/>
                    <a:pt x="374765" y="69272"/>
                  </a:cubicBezTo>
                  <a:cubicBezTo>
                    <a:pt x="384001" y="55417"/>
                    <a:pt x="401024" y="48122"/>
                    <a:pt x="416329" y="41563"/>
                  </a:cubicBezTo>
                  <a:cubicBezTo>
                    <a:pt x="433831" y="34062"/>
                    <a:pt x="453438" y="32940"/>
                    <a:pt x="471747" y="27709"/>
                  </a:cubicBezTo>
                  <a:cubicBezTo>
                    <a:pt x="568476" y="72"/>
                    <a:pt x="444774" y="23645"/>
                    <a:pt x="610292" y="0"/>
                  </a:cubicBezTo>
                  <a:cubicBezTo>
                    <a:pt x="661092" y="4618"/>
                    <a:pt x="712195" y="6640"/>
                    <a:pt x="762692" y="13854"/>
                  </a:cubicBezTo>
                  <a:cubicBezTo>
                    <a:pt x="777149" y="15919"/>
                    <a:pt x="792852" y="18586"/>
                    <a:pt x="804256" y="27709"/>
                  </a:cubicBezTo>
                  <a:cubicBezTo>
                    <a:pt x="817258" y="38111"/>
                    <a:pt x="821563" y="56270"/>
                    <a:pt x="831965" y="69272"/>
                  </a:cubicBezTo>
                  <a:cubicBezTo>
                    <a:pt x="849149" y="90752"/>
                    <a:pt x="877231" y="112688"/>
                    <a:pt x="901238" y="124691"/>
                  </a:cubicBezTo>
                  <a:cubicBezTo>
                    <a:pt x="914300" y="131222"/>
                    <a:pt x="928947" y="133927"/>
                    <a:pt x="942801" y="138545"/>
                  </a:cubicBezTo>
                  <a:cubicBezTo>
                    <a:pt x="956656" y="147781"/>
                    <a:pt x="972591" y="154480"/>
                    <a:pt x="984365" y="166254"/>
                  </a:cubicBezTo>
                  <a:cubicBezTo>
                    <a:pt x="996139" y="178028"/>
                    <a:pt x="1004627" y="192925"/>
                    <a:pt x="1012074" y="207818"/>
                  </a:cubicBezTo>
                  <a:cubicBezTo>
                    <a:pt x="1018605" y="220880"/>
                    <a:pt x="1022645" y="235152"/>
                    <a:pt x="1025929" y="249382"/>
                  </a:cubicBezTo>
                  <a:cubicBezTo>
                    <a:pt x="1036519" y="295272"/>
                    <a:pt x="1038746" y="343247"/>
                    <a:pt x="1053638" y="387927"/>
                  </a:cubicBezTo>
                  <a:cubicBezTo>
                    <a:pt x="1058256" y="401782"/>
                    <a:pt x="1060961" y="416429"/>
                    <a:pt x="1067492" y="429491"/>
                  </a:cubicBezTo>
                  <a:cubicBezTo>
                    <a:pt x="1121210" y="536929"/>
                    <a:pt x="1074229" y="408138"/>
                    <a:pt x="1109056" y="512618"/>
                  </a:cubicBezTo>
                  <a:cubicBezTo>
                    <a:pt x="1141922" y="906993"/>
                    <a:pt x="1126595" y="537680"/>
                    <a:pt x="1109056" y="748145"/>
                  </a:cubicBezTo>
                  <a:cubicBezTo>
                    <a:pt x="1101759" y="835709"/>
                    <a:pt x="1137546" y="934391"/>
                    <a:pt x="1095201" y="1011382"/>
                  </a:cubicBezTo>
                  <a:cubicBezTo>
                    <a:pt x="1072834" y="1052049"/>
                    <a:pt x="1002838" y="1020618"/>
                    <a:pt x="956656" y="1025236"/>
                  </a:cubicBezTo>
                  <a:cubicBezTo>
                    <a:pt x="947420" y="1039091"/>
                    <a:pt x="941949" y="1056398"/>
                    <a:pt x="928947" y="1066800"/>
                  </a:cubicBezTo>
                  <a:cubicBezTo>
                    <a:pt x="894866" y="1094065"/>
                    <a:pt x="853617" y="1073901"/>
                    <a:pt x="818111" y="1066800"/>
                  </a:cubicBezTo>
                  <a:cubicBezTo>
                    <a:pt x="651861" y="955968"/>
                    <a:pt x="896615" y="1126833"/>
                    <a:pt x="748838" y="997527"/>
                  </a:cubicBezTo>
                  <a:cubicBezTo>
                    <a:pt x="617267" y="882402"/>
                    <a:pt x="552889" y="937408"/>
                    <a:pt x="333201" y="928254"/>
                  </a:cubicBezTo>
                  <a:cubicBezTo>
                    <a:pt x="226527" y="821580"/>
                    <a:pt x="282678" y="866863"/>
                    <a:pt x="166947" y="789709"/>
                  </a:cubicBezTo>
                  <a:lnTo>
                    <a:pt x="125383" y="762000"/>
                  </a:lnTo>
                  <a:lnTo>
                    <a:pt x="69965" y="678872"/>
                  </a:lnTo>
                  <a:cubicBezTo>
                    <a:pt x="44852" y="641203"/>
                    <a:pt x="14547" y="603645"/>
                    <a:pt x="14547" y="554182"/>
                  </a:cubicBezTo>
                  <a:lnTo>
                    <a:pt x="14547" y="471054"/>
                  </a:lnTo>
                </a:path>
              </a:pathLst>
            </a:custGeom>
            <a:solidFill>
              <a:schemeClr val="tx1">
                <a:lumMod val="75000"/>
                <a:lumOff val="25000"/>
                <a:alpha val="59000"/>
              </a:schemeClr>
            </a:solidFill>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7" name="Arc 26"/>
            <p:cNvSpPr/>
            <p:nvPr/>
          </p:nvSpPr>
          <p:spPr>
            <a:xfrm rot="17614949">
              <a:off x="2192227" y="3090309"/>
              <a:ext cx="785818" cy="785818"/>
            </a:xfrm>
            <a:prstGeom prst="arc">
              <a:avLst>
                <a:gd name="adj1" fmla="val 16200000"/>
                <a:gd name="adj2" fmla="val 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29" name="Arc 28"/>
            <p:cNvSpPr/>
            <p:nvPr/>
          </p:nvSpPr>
          <p:spPr>
            <a:xfrm rot="210958" flipV="1">
              <a:off x="2696156" y="3738109"/>
              <a:ext cx="785818" cy="785818"/>
            </a:xfrm>
            <a:prstGeom prst="arc">
              <a:avLst>
                <a:gd name="adj1" fmla="val 16200000"/>
                <a:gd name="adj2" fmla="val 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grpSp>
      <p:sp>
        <p:nvSpPr>
          <p:cNvPr id="31" name="TextBox 30"/>
          <p:cNvSpPr txBox="1"/>
          <p:nvPr/>
        </p:nvSpPr>
        <p:spPr>
          <a:xfrm>
            <a:off x="957956" y="5456034"/>
            <a:ext cx="4143404" cy="1077218"/>
          </a:xfrm>
          <a:prstGeom prst="rect">
            <a:avLst/>
          </a:prstGeom>
          <a:noFill/>
        </p:spPr>
        <p:txBody>
          <a:bodyPr wrap="square" rtlCol="0">
            <a:spAutoFit/>
          </a:bodyPr>
          <a:lstStyle/>
          <a:p>
            <a:r>
              <a:rPr lang="es-MX" sz="1600" dirty="0"/>
              <a:t>Rotar el algodón en ángulos de 90º de tal manera que la proyección de su sombra en 2D se asemeje lo más posible a su imagen en 3D.</a:t>
            </a:r>
          </a:p>
        </p:txBody>
      </p:sp>
      <p:sp>
        <p:nvSpPr>
          <p:cNvPr id="32" name="TextBox 31"/>
          <p:cNvSpPr txBox="1"/>
          <p:nvPr/>
        </p:nvSpPr>
        <p:spPr>
          <a:xfrm>
            <a:off x="5786446" y="3000372"/>
            <a:ext cx="3000396" cy="2554545"/>
          </a:xfrm>
          <a:prstGeom prst="rect">
            <a:avLst/>
          </a:prstGeom>
          <a:noFill/>
        </p:spPr>
        <p:txBody>
          <a:bodyPr wrap="square" rtlCol="0">
            <a:spAutoFit/>
          </a:bodyPr>
          <a:lstStyle/>
          <a:p>
            <a:r>
              <a:rPr lang="es-MX" sz="1600" dirty="0"/>
              <a:t>La pantalla tiene dimensiones reducidas (menos) que las originales.</a:t>
            </a:r>
          </a:p>
          <a:p>
            <a:endParaRPr lang="es-MX" sz="1600" dirty="0"/>
          </a:p>
          <a:p>
            <a:endParaRPr lang="es-MX" sz="1600" dirty="0"/>
          </a:p>
          <a:p>
            <a:r>
              <a:rPr lang="es-MX" sz="1600" dirty="0"/>
              <a:t>Los nuevos ejes en la pantalla donde se proyecta la sombra son combinaciones lineales (transformaciones) de los ejes originales.</a:t>
            </a:r>
          </a:p>
        </p:txBody>
      </p:sp>
      <p:sp>
        <p:nvSpPr>
          <p:cNvPr id="4" name="CuadroTexto 3"/>
          <p:cNvSpPr txBox="1"/>
          <p:nvPr/>
        </p:nvSpPr>
        <p:spPr>
          <a:xfrm>
            <a:off x="1544504" y="3022539"/>
            <a:ext cx="1109521" cy="338554"/>
          </a:xfrm>
          <a:prstGeom prst="rect">
            <a:avLst/>
          </a:prstGeom>
          <a:noFill/>
        </p:spPr>
        <p:txBody>
          <a:bodyPr wrap="square" rtlCol="0">
            <a:spAutoFit/>
          </a:bodyPr>
          <a:lstStyle/>
          <a:p>
            <a:r>
              <a:rPr lang="es-MX" sz="1600" dirty="0" err="1"/>
              <a:t>ang</a:t>
            </a:r>
            <a:r>
              <a:rPr lang="es-MX" sz="1600" dirty="0"/>
              <a:t> 90º</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85794"/>
            <a:ext cx="8572560" cy="923330"/>
          </a:xfrm>
          <a:prstGeom prst="rect">
            <a:avLst/>
          </a:prstGeom>
          <a:noFill/>
        </p:spPr>
        <p:txBody>
          <a:bodyPr wrap="square" rtlCol="0">
            <a:spAutoFit/>
          </a:bodyPr>
          <a:lstStyle/>
          <a:p>
            <a:r>
              <a:rPr lang="es-MX" dirty="0"/>
              <a:t>Imagina dos variables de respuesta que están correlacionadas de alguna manera (i. e. ambas </a:t>
            </a:r>
            <a:r>
              <a:rPr lang="es-MX" dirty="0" err="1"/>
              <a:t>co</a:t>
            </a:r>
            <a:r>
              <a:rPr lang="es-MX" dirty="0"/>
              <a:t>-varían una con la otra), pero ninguna puede ser identificada como variable independiente:</a:t>
            </a:r>
          </a:p>
        </p:txBody>
      </p:sp>
      <p:sp>
        <p:nvSpPr>
          <p:cNvPr id="3" name="Rectangle 2"/>
          <p:cNvSpPr/>
          <p:nvPr/>
        </p:nvSpPr>
        <p:spPr>
          <a:xfrm>
            <a:off x="500034" y="5143512"/>
            <a:ext cx="8643966" cy="1569660"/>
          </a:xfrm>
          <a:prstGeom prst="rect">
            <a:avLst/>
          </a:prstGeom>
        </p:spPr>
        <p:txBody>
          <a:bodyPr wrap="square">
            <a:spAutoFit/>
          </a:bodyPr>
          <a:lstStyle/>
          <a:p>
            <a:pPr marL="179388" indent="-179388">
              <a:buClr>
                <a:srgbClr val="C00000"/>
              </a:buClr>
              <a:buSzPct val="130000"/>
            </a:pPr>
            <a:r>
              <a:rPr lang="es-MX" sz="1600" dirty="0"/>
              <a:t>Ejemplos:</a:t>
            </a:r>
          </a:p>
          <a:p>
            <a:pPr marL="179388" indent="-179388">
              <a:buClr>
                <a:srgbClr val="C00000"/>
              </a:buClr>
              <a:buSzPct val="130000"/>
              <a:buFont typeface="Arial" pitchFamily="34" charset="0"/>
              <a:buChar char="•"/>
            </a:pPr>
            <a:r>
              <a:rPr lang="es-MX" sz="1600" dirty="0"/>
              <a:t>Dos variables </a:t>
            </a:r>
            <a:r>
              <a:rPr lang="es-MX" sz="1600" dirty="0" err="1"/>
              <a:t>morfométricas</a:t>
            </a:r>
            <a:r>
              <a:rPr lang="es-MX" sz="1600" dirty="0"/>
              <a:t> en un mismo individuo.</a:t>
            </a:r>
          </a:p>
          <a:p>
            <a:pPr marL="179388" indent="-179388">
              <a:buClr>
                <a:srgbClr val="C00000"/>
              </a:buClr>
              <a:buSzPct val="130000"/>
              <a:buFont typeface="Arial" pitchFamily="34" charset="0"/>
              <a:buChar char="•"/>
            </a:pPr>
            <a:r>
              <a:rPr lang="es-MX" sz="1600" dirty="0"/>
              <a:t>Variables de respuesta conductual en un mismo individuo en tiempos distintos (medidas repetidas).</a:t>
            </a:r>
          </a:p>
          <a:p>
            <a:pPr marL="179388" indent="-179388">
              <a:buClr>
                <a:srgbClr val="C00000"/>
              </a:buClr>
              <a:buSzPct val="130000"/>
              <a:buFont typeface="Arial" pitchFamily="34" charset="0"/>
              <a:buChar char="•"/>
            </a:pPr>
            <a:r>
              <a:rPr lang="es-MX" sz="1600" dirty="0"/>
              <a:t>Rasgos de historias de vida.</a:t>
            </a:r>
          </a:p>
          <a:p>
            <a:pPr marL="179388" indent="-179388">
              <a:buClr>
                <a:srgbClr val="C00000"/>
              </a:buClr>
              <a:buSzPct val="130000"/>
              <a:buFont typeface="Arial" pitchFamily="34" charset="0"/>
              <a:buChar char="•"/>
            </a:pPr>
            <a:r>
              <a:rPr lang="es-MX" sz="1600" dirty="0"/>
              <a:t>Abundancia de dos especies con interacción competitiva entre sí.</a:t>
            </a:r>
          </a:p>
        </p:txBody>
      </p:sp>
      <p:grpSp>
        <p:nvGrpSpPr>
          <p:cNvPr id="9" name="Group 8"/>
          <p:cNvGrpSpPr/>
          <p:nvPr/>
        </p:nvGrpSpPr>
        <p:grpSpPr>
          <a:xfrm>
            <a:off x="426622" y="1500174"/>
            <a:ext cx="3788188" cy="3488471"/>
            <a:chOff x="-86150" y="2798049"/>
            <a:chExt cx="4443836" cy="4202851"/>
          </a:xfrm>
        </p:grpSpPr>
        <p:pic>
          <p:nvPicPr>
            <p:cNvPr id="238595" name="Picture 3"/>
            <p:cNvPicPr>
              <a:picLocks noChangeAspect="1" noChangeArrowheads="1"/>
            </p:cNvPicPr>
            <p:nvPr/>
          </p:nvPicPr>
          <p:blipFill>
            <a:blip r:embed="rId2"/>
            <a:srcRect/>
            <a:stretch>
              <a:fillRect/>
            </a:stretch>
          </p:blipFill>
          <p:spPr bwMode="auto">
            <a:xfrm>
              <a:off x="147626" y="2798049"/>
              <a:ext cx="4210060" cy="4202851"/>
            </a:xfrm>
            <a:prstGeom prst="rect">
              <a:avLst/>
            </a:prstGeom>
            <a:noFill/>
            <a:ln w="9525">
              <a:noFill/>
              <a:miter lim="800000"/>
              <a:headEnd/>
              <a:tailEnd/>
            </a:ln>
            <a:effectLst/>
          </p:spPr>
        </p:pic>
        <p:grpSp>
          <p:nvGrpSpPr>
            <p:cNvPr id="8" name="Group 7"/>
            <p:cNvGrpSpPr/>
            <p:nvPr/>
          </p:nvGrpSpPr>
          <p:grpSpPr>
            <a:xfrm>
              <a:off x="-86150" y="4261193"/>
              <a:ext cx="2729324" cy="2672465"/>
              <a:chOff x="-86150" y="4261193"/>
              <a:chExt cx="2729324" cy="2672465"/>
            </a:xfrm>
          </p:grpSpPr>
          <p:sp>
            <p:nvSpPr>
              <p:cNvPr id="6" name="TextBox 5"/>
              <p:cNvSpPr txBox="1"/>
              <p:nvPr/>
            </p:nvSpPr>
            <p:spPr>
              <a:xfrm>
                <a:off x="2143108" y="6488693"/>
                <a:ext cx="500066" cy="444965"/>
              </a:xfrm>
              <a:prstGeom prst="rect">
                <a:avLst/>
              </a:prstGeom>
              <a:solidFill>
                <a:schemeClr val="bg1"/>
              </a:solidFill>
            </p:spPr>
            <p:txBody>
              <a:bodyPr wrap="square" rtlCol="0">
                <a:spAutoFit/>
              </a:bodyPr>
              <a:lstStyle/>
              <a:p>
                <a:pPr algn="ctr"/>
                <a:r>
                  <a:rPr lang="es-MX" b="1" dirty="0"/>
                  <a:t>y</a:t>
                </a:r>
                <a:r>
                  <a:rPr lang="es-MX" b="1" baseline="-25000" dirty="0"/>
                  <a:t>1</a:t>
                </a:r>
              </a:p>
            </p:txBody>
          </p:sp>
          <p:sp>
            <p:nvSpPr>
              <p:cNvPr id="7" name="TextBox 6"/>
              <p:cNvSpPr txBox="1"/>
              <p:nvPr/>
            </p:nvSpPr>
            <p:spPr>
              <a:xfrm rot="16200000">
                <a:off x="-185087" y="4360130"/>
                <a:ext cx="739443" cy="541569"/>
              </a:xfrm>
              <a:prstGeom prst="rect">
                <a:avLst/>
              </a:prstGeom>
              <a:solidFill>
                <a:schemeClr val="bg1"/>
              </a:solidFill>
            </p:spPr>
            <p:txBody>
              <a:bodyPr wrap="square" rtlCol="0">
                <a:spAutoFit/>
              </a:bodyPr>
              <a:lstStyle/>
              <a:p>
                <a:pPr algn="ctr"/>
                <a:r>
                  <a:rPr lang="es-MX" sz="2400" b="1" dirty="0"/>
                  <a:t>y</a:t>
                </a:r>
                <a:r>
                  <a:rPr lang="es-MX" sz="2400" b="1" baseline="-25000" dirty="0"/>
                  <a:t>2</a:t>
                </a:r>
              </a:p>
            </p:txBody>
          </p:sp>
        </p:grpSp>
      </p:grpSp>
      <p:grpSp>
        <p:nvGrpSpPr>
          <p:cNvPr id="14" name="Group 13"/>
          <p:cNvGrpSpPr/>
          <p:nvPr/>
        </p:nvGrpSpPr>
        <p:grpSpPr>
          <a:xfrm>
            <a:off x="4559394" y="1500175"/>
            <a:ext cx="3584506" cy="3518265"/>
            <a:chOff x="4416518" y="1500175"/>
            <a:chExt cx="3584506" cy="3518265"/>
          </a:xfrm>
        </p:grpSpPr>
        <p:pic>
          <p:nvPicPr>
            <p:cNvPr id="238597" name="Picture 5"/>
            <p:cNvPicPr>
              <a:picLocks noChangeAspect="1" noChangeArrowheads="1"/>
            </p:cNvPicPr>
            <p:nvPr/>
          </p:nvPicPr>
          <p:blipFill>
            <a:blip r:embed="rId3"/>
            <a:srcRect/>
            <a:stretch>
              <a:fillRect/>
            </a:stretch>
          </p:blipFill>
          <p:spPr bwMode="auto">
            <a:xfrm>
              <a:off x="4565995" y="1500175"/>
              <a:ext cx="3435029" cy="3429146"/>
            </a:xfrm>
            <a:prstGeom prst="rect">
              <a:avLst/>
            </a:prstGeom>
            <a:noFill/>
            <a:ln w="9525">
              <a:noFill/>
              <a:miter lim="800000"/>
              <a:headEnd/>
              <a:tailEnd/>
            </a:ln>
            <a:effectLst/>
          </p:spPr>
        </p:pic>
        <p:sp>
          <p:nvSpPr>
            <p:cNvPr id="12" name="TextBox 11"/>
            <p:cNvSpPr txBox="1"/>
            <p:nvPr/>
          </p:nvSpPr>
          <p:spPr>
            <a:xfrm rot="16200000">
              <a:off x="4393650" y="3036800"/>
              <a:ext cx="415067" cy="369332"/>
            </a:xfrm>
            <a:prstGeom prst="rect">
              <a:avLst/>
            </a:prstGeom>
            <a:solidFill>
              <a:schemeClr val="bg1"/>
            </a:solidFill>
          </p:spPr>
          <p:txBody>
            <a:bodyPr wrap="square" rtlCol="0">
              <a:spAutoFit/>
            </a:bodyPr>
            <a:lstStyle/>
            <a:p>
              <a:pPr algn="ctr"/>
              <a:r>
                <a:rPr lang="es-MX" b="1" dirty="0"/>
                <a:t>y</a:t>
              </a:r>
              <a:r>
                <a:rPr lang="es-MX" b="1" baseline="-25000" dirty="0"/>
                <a:t>1</a:t>
              </a:r>
            </a:p>
          </p:txBody>
        </p:sp>
        <p:sp>
          <p:nvSpPr>
            <p:cNvPr id="13" name="TextBox 12"/>
            <p:cNvSpPr txBox="1"/>
            <p:nvPr/>
          </p:nvSpPr>
          <p:spPr>
            <a:xfrm>
              <a:off x="6184907" y="4556775"/>
              <a:ext cx="673109" cy="461665"/>
            </a:xfrm>
            <a:prstGeom prst="rect">
              <a:avLst/>
            </a:prstGeom>
            <a:solidFill>
              <a:schemeClr val="bg1"/>
            </a:solidFill>
          </p:spPr>
          <p:txBody>
            <a:bodyPr wrap="square" rtlCol="0">
              <a:spAutoFit/>
            </a:bodyPr>
            <a:lstStyle/>
            <a:p>
              <a:pPr algn="ctr"/>
              <a:r>
                <a:rPr lang="es-MX" sz="2400" b="1" dirty="0"/>
                <a:t>y</a:t>
              </a:r>
              <a:r>
                <a:rPr lang="es-MX" sz="2400" b="1" baseline="-25000" dirty="0"/>
                <a:t>2</a:t>
              </a:r>
            </a:p>
          </p:txBody>
        </p:sp>
      </p:grpSp>
      <p:sp>
        <p:nvSpPr>
          <p:cNvPr id="15" name="Arc 14"/>
          <p:cNvSpPr/>
          <p:nvPr/>
        </p:nvSpPr>
        <p:spPr>
          <a:xfrm rot="10516291">
            <a:off x="4710213" y="3052435"/>
            <a:ext cx="1623751" cy="1687124"/>
          </a:xfrm>
          <a:prstGeom prst="arc">
            <a:avLst>
              <a:gd name="adj1" fmla="val 16200000"/>
              <a:gd name="adj2" fmla="val 0"/>
            </a:avLst>
          </a:prstGeom>
          <a:ln w="2222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44" y="785794"/>
            <a:ext cx="5214974" cy="2308324"/>
          </a:xfrm>
          <a:prstGeom prst="rect">
            <a:avLst/>
          </a:prstGeom>
          <a:noFill/>
        </p:spPr>
        <p:txBody>
          <a:bodyPr wrap="square" rtlCol="0">
            <a:spAutoFit/>
          </a:bodyPr>
          <a:lstStyle/>
          <a:p>
            <a:r>
              <a:rPr lang="es-MX" dirty="0"/>
              <a:t>Se trata de resumir la información de 2 variables medidas en varios individuos:</a:t>
            </a:r>
          </a:p>
          <a:p>
            <a:endParaRPr lang="es-MX" dirty="0"/>
          </a:p>
          <a:p>
            <a:r>
              <a:rPr lang="es-MX" dirty="0"/>
              <a:t>Un ajuste lineal por mínimos cuadrados es inapropiado porque minimiza la distancia vertical de los puntos hacia la recta, pero asume que no hay variación en y</a:t>
            </a:r>
            <a:r>
              <a:rPr lang="es-MX" baseline="-25000" dirty="0"/>
              <a:t>1</a:t>
            </a:r>
            <a:r>
              <a:rPr lang="es-MX" dirty="0"/>
              <a:t>, ni </a:t>
            </a:r>
            <a:r>
              <a:rPr lang="es-MX" dirty="0" err="1"/>
              <a:t>co</a:t>
            </a:r>
            <a:r>
              <a:rPr lang="es-MX" dirty="0"/>
              <a:t>-variación entre ambas variables. </a:t>
            </a:r>
          </a:p>
        </p:txBody>
      </p:sp>
      <p:grpSp>
        <p:nvGrpSpPr>
          <p:cNvPr id="14" name="Group 13"/>
          <p:cNvGrpSpPr/>
          <p:nvPr/>
        </p:nvGrpSpPr>
        <p:grpSpPr>
          <a:xfrm>
            <a:off x="142844" y="285728"/>
            <a:ext cx="3600988" cy="3423152"/>
            <a:chOff x="328070" y="928670"/>
            <a:chExt cx="3600988" cy="3423152"/>
          </a:xfrm>
        </p:grpSpPr>
        <p:pic>
          <p:nvPicPr>
            <p:cNvPr id="2" name="Picture 4"/>
            <p:cNvPicPr>
              <a:picLocks noChangeAspect="1" noChangeArrowheads="1"/>
            </p:cNvPicPr>
            <p:nvPr/>
          </p:nvPicPr>
          <p:blipFill>
            <a:blip r:embed="rId2"/>
            <a:srcRect/>
            <a:stretch>
              <a:fillRect/>
            </a:stretch>
          </p:blipFill>
          <p:spPr bwMode="auto">
            <a:xfrm>
              <a:off x="500034" y="928670"/>
              <a:ext cx="3429024" cy="3423152"/>
            </a:xfrm>
            <a:prstGeom prst="rect">
              <a:avLst/>
            </a:prstGeom>
            <a:noFill/>
            <a:ln w="9525">
              <a:noFill/>
              <a:miter lim="800000"/>
              <a:headEnd/>
              <a:tailEnd/>
            </a:ln>
            <a:effectLst/>
          </p:spPr>
        </p:pic>
        <p:cxnSp>
          <p:nvCxnSpPr>
            <p:cNvPr id="5" name="Straight Arrow Connector 4"/>
            <p:cNvCxnSpPr/>
            <p:nvPr/>
          </p:nvCxnSpPr>
          <p:spPr>
            <a:xfrm rot="5400000" flipH="1" flipV="1">
              <a:off x="2071670" y="2915079"/>
              <a:ext cx="571504" cy="1588"/>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629319" y="2071678"/>
              <a:ext cx="428628" cy="158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3207" y="2321711"/>
              <a:ext cx="500066" cy="158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145450" y="4000504"/>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13" name="TextBox 12"/>
            <p:cNvSpPr txBox="1"/>
            <p:nvPr/>
          </p:nvSpPr>
          <p:spPr>
            <a:xfrm rot="16200000">
              <a:off x="277956" y="2421104"/>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grpSp>
      <p:grpSp>
        <p:nvGrpSpPr>
          <p:cNvPr id="35" name="Group 34"/>
          <p:cNvGrpSpPr/>
          <p:nvPr/>
        </p:nvGrpSpPr>
        <p:grpSpPr>
          <a:xfrm>
            <a:off x="142844" y="3335824"/>
            <a:ext cx="3643338" cy="3494467"/>
            <a:chOff x="142844" y="3335824"/>
            <a:chExt cx="3643338" cy="3494467"/>
          </a:xfrm>
        </p:grpSpPr>
        <p:pic>
          <p:nvPicPr>
            <p:cNvPr id="209921" name="Picture 1"/>
            <p:cNvPicPr>
              <a:picLocks noChangeAspect="1" noChangeArrowheads="1"/>
            </p:cNvPicPr>
            <p:nvPr/>
          </p:nvPicPr>
          <p:blipFill>
            <a:blip r:embed="rId3"/>
            <a:srcRect/>
            <a:stretch>
              <a:fillRect/>
            </a:stretch>
          </p:blipFill>
          <p:spPr bwMode="auto">
            <a:xfrm>
              <a:off x="285720" y="3335824"/>
              <a:ext cx="3500462" cy="3494467"/>
            </a:xfrm>
            <a:prstGeom prst="rect">
              <a:avLst/>
            </a:prstGeom>
            <a:noFill/>
            <a:ln w="9525">
              <a:noFill/>
              <a:miter lim="800000"/>
              <a:headEnd/>
              <a:tailEnd/>
            </a:ln>
            <a:effectLst/>
          </p:spPr>
        </p:pic>
        <p:cxnSp>
          <p:nvCxnSpPr>
            <p:cNvPr id="17" name="Straight Arrow Connector 16"/>
            <p:cNvCxnSpPr/>
            <p:nvPr/>
          </p:nvCxnSpPr>
          <p:spPr>
            <a:xfrm rot="16200000" flipV="1">
              <a:off x="1823760" y="5344661"/>
              <a:ext cx="400125" cy="228160"/>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H="1">
              <a:off x="3000364" y="4033845"/>
              <a:ext cx="285752" cy="142876"/>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24760" y="6392840"/>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21" name="TextBox 20"/>
            <p:cNvSpPr txBox="1"/>
            <p:nvPr/>
          </p:nvSpPr>
          <p:spPr>
            <a:xfrm rot="16200000">
              <a:off x="92730" y="4891561"/>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cxnSp>
          <p:nvCxnSpPr>
            <p:cNvPr id="30" name="Straight Arrow Connector 29"/>
            <p:cNvCxnSpPr/>
            <p:nvPr/>
          </p:nvCxnSpPr>
          <p:spPr>
            <a:xfrm rot="16200000" flipV="1">
              <a:off x="2664568" y="4674365"/>
              <a:ext cx="400125" cy="214313"/>
            </a:xfrm>
            <a:prstGeom prst="straightConnector1">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6200000" flipH="1">
              <a:off x="821505" y="5922189"/>
              <a:ext cx="142876" cy="71438"/>
            </a:xfrm>
            <a:prstGeom prst="straightConnector1">
              <a:avLst/>
            </a:prstGeom>
            <a:ln w="158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3714744" y="4103566"/>
            <a:ext cx="5214974" cy="1754326"/>
          </a:xfrm>
          <a:prstGeom prst="rect">
            <a:avLst/>
          </a:prstGeom>
          <a:noFill/>
        </p:spPr>
        <p:txBody>
          <a:bodyPr wrap="square" rtlCol="0">
            <a:spAutoFit/>
          </a:bodyPr>
          <a:lstStyle/>
          <a:p>
            <a:r>
              <a:rPr lang="es-MX" dirty="0"/>
              <a:t>Una mejor solución es una línea que maximiza la </a:t>
            </a:r>
            <a:r>
              <a:rPr lang="es-MX" dirty="0" err="1"/>
              <a:t>co</a:t>
            </a:r>
            <a:r>
              <a:rPr lang="es-MX" dirty="0"/>
              <a:t>-variación entre las 2 variables:</a:t>
            </a:r>
          </a:p>
          <a:p>
            <a:endParaRPr lang="es-MX" dirty="0"/>
          </a:p>
          <a:p>
            <a:r>
              <a:rPr lang="es-MX" dirty="0"/>
              <a:t>Un ajuste por regresión ortogonal (ó TLSR) que minimiza la distancia ortogonal (perpendicular) de los puntos a la línea azul.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3" name="Picture 3"/>
          <p:cNvPicPr>
            <a:picLocks noChangeAspect="1" noChangeArrowheads="1"/>
          </p:cNvPicPr>
          <p:nvPr/>
        </p:nvPicPr>
        <p:blipFill>
          <a:blip r:embed="rId2"/>
          <a:srcRect/>
          <a:stretch>
            <a:fillRect/>
          </a:stretch>
        </p:blipFill>
        <p:spPr bwMode="auto">
          <a:xfrm>
            <a:off x="285720" y="296497"/>
            <a:ext cx="3495678" cy="3489693"/>
          </a:xfrm>
          <a:prstGeom prst="rect">
            <a:avLst/>
          </a:prstGeom>
          <a:noFill/>
          <a:ln w="9525">
            <a:noFill/>
            <a:miter lim="800000"/>
            <a:headEnd/>
            <a:tailEnd/>
          </a:ln>
          <a:effectLst/>
        </p:spPr>
      </p:pic>
      <p:sp>
        <p:nvSpPr>
          <p:cNvPr id="13" name="TextBox 12"/>
          <p:cNvSpPr txBox="1"/>
          <p:nvPr/>
        </p:nvSpPr>
        <p:spPr>
          <a:xfrm>
            <a:off x="1960224" y="3431634"/>
            <a:ext cx="426286" cy="306555"/>
          </a:xfrm>
          <a:prstGeom prst="rect">
            <a:avLst/>
          </a:prstGeom>
          <a:solidFill>
            <a:schemeClr val="bg1"/>
          </a:solidFill>
        </p:spPr>
        <p:txBody>
          <a:bodyPr wrap="square" rtlCol="0">
            <a:spAutoFit/>
          </a:bodyPr>
          <a:lstStyle/>
          <a:p>
            <a:pPr algn="ctr"/>
            <a:r>
              <a:rPr lang="es-MX" dirty="0"/>
              <a:t>y</a:t>
            </a:r>
            <a:r>
              <a:rPr lang="es-MX" baseline="-25000" dirty="0"/>
              <a:t>1</a:t>
            </a:r>
          </a:p>
        </p:txBody>
      </p:sp>
      <p:sp>
        <p:nvSpPr>
          <p:cNvPr id="14" name="TextBox 13"/>
          <p:cNvSpPr txBox="1"/>
          <p:nvPr/>
        </p:nvSpPr>
        <p:spPr>
          <a:xfrm rot="16200000">
            <a:off x="92730" y="1852234"/>
            <a:ext cx="415067" cy="314840"/>
          </a:xfrm>
          <a:prstGeom prst="rect">
            <a:avLst/>
          </a:prstGeom>
          <a:solidFill>
            <a:schemeClr val="bg1"/>
          </a:solidFill>
        </p:spPr>
        <p:txBody>
          <a:bodyPr wrap="square" rtlCol="0">
            <a:spAutoFit/>
          </a:bodyPr>
          <a:lstStyle/>
          <a:p>
            <a:pPr algn="ctr"/>
            <a:r>
              <a:rPr lang="es-MX" dirty="0"/>
              <a:t>y</a:t>
            </a:r>
            <a:r>
              <a:rPr lang="es-MX" baseline="-25000" dirty="0"/>
              <a:t>2</a:t>
            </a:r>
          </a:p>
        </p:txBody>
      </p:sp>
      <p:sp>
        <p:nvSpPr>
          <p:cNvPr id="18" name="Arc 17"/>
          <p:cNvSpPr/>
          <p:nvPr/>
        </p:nvSpPr>
        <p:spPr>
          <a:xfrm>
            <a:off x="2214546" y="939439"/>
            <a:ext cx="1071570" cy="1500198"/>
          </a:xfrm>
          <a:prstGeom prst="arc">
            <a:avLst>
              <a:gd name="adj1" fmla="val 15254431"/>
              <a:gd name="adj2" fmla="val 1747319"/>
            </a:avLst>
          </a:prstGeom>
          <a:ln w="2222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19" name="TextBox 18"/>
          <p:cNvSpPr txBox="1"/>
          <p:nvPr/>
        </p:nvSpPr>
        <p:spPr>
          <a:xfrm>
            <a:off x="3643306" y="1853975"/>
            <a:ext cx="5214974" cy="646331"/>
          </a:xfrm>
          <a:prstGeom prst="rect">
            <a:avLst/>
          </a:prstGeom>
          <a:noFill/>
        </p:spPr>
        <p:txBody>
          <a:bodyPr wrap="square" rtlCol="0">
            <a:spAutoFit/>
          </a:bodyPr>
          <a:lstStyle/>
          <a:p>
            <a:r>
              <a:rPr lang="es-MX" dirty="0"/>
              <a:t>La línea de mejor ajuste ortogonal puede ser rotada para visualizar el patrón </a:t>
            </a:r>
            <a:r>
              <a:rPr lang="es-MX" dirty="0" err="1"/>
              <a:t>multivariado</a:t>
            </a:r>
            <a:r>
              <a:rPr lang="es-MX" dirty="0"/>
              <a:t>. </a:t>
            </a:r>
          </a:p>
        </p:txBody>
      </p:sp>
      <p:pic>
        <p:nvPicPr>
          <p:cNvPr id="240645" name="Picture 5"/>
          <p:cNvPicPr>
            <a:picLocks noChangeAspect="1" noChangeArrowheads="1"/>
          </p:cNvPicPr>
          <p:nvPr/>
        </p:nvPicPr>
        <p:blipFill>
          <a:blip r:embed="rId3"/>
          <a:srcRect/>
          <a:stretch>
            <a:fillRect/>
          </a:stretch>
        </p:blipFill>
        <p:spPr bwMode="auto">
          <a:xfrm>
            <a:off x="4933972" y="2714620"/>
            <a:ext cx="3924308" cy="3917588"/>
          </a:xfrm>
          <a:prstGeom prst="rect">
            <a:avLst/>
          </a:prstGeom>
          <a:noFill/>
          <a:ln w="9525">
            <a:noFill/>
            <a:miter lim="800000"/>
            <a:headEnd/>
            <a:tailEnd/>
          </a:ln>
          <a:effectLst/>
        </p:spPr>
      </p:pic>
      <p:sp>
        <p:nvSpPr>
          <p:cNvPr id="23" name="TextBox 22"/>
          <p:cNvSpPr txBox="1"/>
          <p:nvPr/>
        </p:nvSpPr>
        <p:spPr>
          <a:xfrm rot="16200000">
            <a:off x="3798506" y="4331292"/>
            <a:ext cx="2286016" cy="338554"/>
          </a:xfrm>
          <a:prstGeom prst="rect">
            <a:avLst/>
          </a:prstGeom>
          <a:solidFill>
            <a:schemeClr val="bg1"/>
          </a:solidFill>
        </p:spPr>
        <p:txBody>
          <a:bodyPr wrap="square" rtlCol="0">
            <a:spAutoFit/>
          </a:bodyPr>
          <a:lstStyle/>
          <a:p>
            <a:pPr algn="ctr"/>
            <a:r>
              <a:rPr lang="es-MX" sz="1600" dirty="0"/>
              <a:t>2do componente</a:t>
            </a:r>
          </a:p>
        </p:txBody>
      </p:sp>
      <p:sp>
        <p:nvSpPr>
          <p:cNvPr id="24" name="TextBox 23"/>
          <p:cNvSpPr txBox="1"/>
          <p:nvPr/>
        </p:nvSpPr>
        <p:spPr>
          <a:xfrm>
            <a:off x="6148420" y="6274378"/>
            <a:ext cx="1857386" cy="338554"/>
          </a:xfrm>
          <a:prstGeom prst="rect">
            <a:avLst/>
          </a:prstGeom>
          <a:solidFill>
            <a:schemeClr val="bg1"/>
          </a:solidFill>
        </p:spPr>
        <p:txBody>
          <a:bodyPr wrap="square" rtlCol="0">
            <a:spAutoFit/>
          </a:bodyPr>
          <a:lstStyle/>
          <a:p>
            <a:pPr algn="ctr"/>
            <a:r>
              <a:rPr lang="es-MX" sz="1600" dirty="0"/>
              <a:t>1er componente</a:t>
            </a:r>
          </a:p>
        </p:txBody>
      </p:sp>
      <p:sp>
        <p:nvSpPr>
          <p:cNvPr id="25" name="TextBox 24"/>
          <p:cNvSpPr txBox="1"/>
          <p:nvPr/>
        </p:nvSpPr>
        <p:spPr>
          <a:xfrm>
            <a:off x="357190" y="3857628"/>
            <a:ext cx="4357686" cy="2585323"/>
          </a:xfrm>
          <a:prstGeom prst="rect">
            <a:avLst/>
          </a:prstGeom>
          <a:noFill/>
        </p:spPr>
        <p:txBody>
          <a:bodyPr wrap="square" rtlCol="0">
            <a:spAutoFit/>
          </a:bodyPr>
          <a:lstStyle/>
          <a:p>
            <a:r>
              <a:rPr lang="es-MX" dirty="0"/>
              <a:t>Los nuevos ejes son </a:t>
            </a:r>
            <a:r>
              <a:rPr lang="es-MX" b="1" dirty="0"/>
              <a:t>componentes </a:t>
            </a:r>
            <a:r>
              <a:rPr lang="es-MX" dirty="0"/>
              <a:t>representando combinaciones lineales (transformaciones) de las variables originales. </a:t>
            </a:r>
          </a:p>
          <a:p>
            <a:endParaRPr lang="es-MX" dirty="0"/>
          </a:p>
          <a:p>
            <a:r>
              <a:rPr lang="es-MX" dirty="0"/>
              <a:t>El origen (cero) en el espacio ordenado tiene la misma localización que las medias de las variables en el espacio original (</a:t>
            </a:r>
            <a:r>
              <a:rPr lang="es-MX" b="1" dirty="0"/>
              <a:t>rotación rígida</a:t>
            </a:r>
            <a:r>
              <a:rPr lang="es-MX"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1785926"/>
            <a:ext cx="8143932" cy="3970318"/>
          </a:xfrm>
          <a:prstGeom prst="rect">
            <a:avLst/>
          </a:prstGeom>
        </p:spPr>
        <p:txBody>
          <a:bodyPr wrap="square">
            <a:spAutoFit/>
          </a:bodyPr>
          <a:lstStyle/>
          <a:p>
            <a:pPr marL="539750" indent="-179388">
              <a:buClr>
                <a:srgbClr val="C00000"/>
              </a:buClr>
              <a:buSzPct val="130000"/>
              <a:buFont typeface="Arial" pitchFamily="34" charset="0"/>
              <a:buChar char="•"/>
            </a:pPr>
            <a:r>
              <a:rPr lang="es-MX" dirty="0"/>
              <a:t>Mantener la distancia </a:t>
            </a:r>
            <a:r>
              <a:rPr lang="es-MX" dirty="0" err="1"/>
              <a:t>euclideana</a:t>
            </a:r>
            <a:r>
              <a:rPr lang="es-MX" dirty="0"/>
              <a:t> que hay entre los objetos en el espacio original.</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Definir nuevos ejes (componentes) que son combinaciones lineales (transformaciones) de los ejes originales (variables).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componentes son estimados de tal forma que la mayor variación entre los objetos queda explicada por el menor número de dimensiones.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componentes son ortogonales entre si (no están correlacionados unos con otros).</a:t>
            </a:r>
          </a:p>
          <a:p>
            <a:pPr marL="539750" indent="-179388">
              <a:buClr>
                <a:srgbClr val="C00000"/>
              </a:buClr>
              <a:buSzPct val="130000"/>
              <a:buFont typeface="Arial" pitchFamily="34" charset="0"/>
              <a:buChar char="•"/>
            </a:pPr>
            <a:endParaRPr lang="es-MX" dirty="0"/>
          </a:p>
          <a:p>
            <a:pPr marL="539750" indent="-179388">
              <a:buClr>
                <a:srgbClr val="C00000"/>
              </a:buClr>
              <a:buSzPct val="130000"/>
              <a:buFont typeface="Arial" pitchFamily="34" charset="0"/>
              <a:buChar char="•"/>
            </a:pPr>
            <a:r>
              <a:rPr lang="es-MX" dirty="0"/>
              <a:t>Los datos son proyectados sobre estos nuevos ejes con la finalidad de visualizarlos y explorar su posición en el nuevo espacio reducido.</a:t>
            </a:r>
          </a:p>
        </p:txBody>
      </p:sp>
      <p:sp>
        <p:nvSpPr>
          <p:cNvPr id="3" name="Rectangle 2"/>
          <p:cNvSpPr/>
          <p:nvPr/>
        </p:nvSpPr>
        <p:spPr>
          <a:xfrm>
            <a:off x="142844" y="967071"/>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¿Qué se logró con este procedimiento (PCA)?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053" y="893017"/>
            <a:ext cx="8501122" cy="461665"/>
          </a:xfrm>
          <a:prstGeom prst="rect">
            <a:avLst/>
          </a:prstGeom>
        </p:spPr>
        <p:txBody>
          <a:bodyPr wrap="square">
            <a:spAutoFit/>
          </a:bodyPr>
          <a:lstStyle/>
          <a:p>
            <a:r>
              <a:rPr lang="pt-PT" sz="2400" b="1" dirty="0">
                <a:solidFill>
                  <a:schemeClr val="tx2"/>
                </a:solidFill>
                <a:latin typeface="Arial" pitchFamily="34" charset="0"/>
                <a:cs typeface="Arial" pitchFamily="34" charset="0"/>
              </a:rPr>
              <a:t>Obtención de componentes principales: </a:t>
            </a:r>
          </a:p>
        </p:txBody>
      </p:sp>
      <p:sp>
        <p:nvSpPr>
          <p:cNvPr id="3" name="TextBox 2"/>
          <p:cNvSpPr txBox="1"/>
          <p:nvPr/>
        </p:nvSpPr>
        <p:spPr>
          <a:xfrm>
            <a:off x="914756" y="1944092"/>
            <a:ext cx="7565588" cy="1631216"/>
          </a:xfrm>
          <a:prstGeom prst="rect">
            <a:avLst/>
          </a:prstGeom>
          <a:noFill/>
        </p:spPr>
        <p:txBody>
          <a:bodyPr wrap="square" rtlCol="0">
            <a:spAutoFit/>
          </a:bodyPr>
          <a:lstStyle/>
          <a:p>
            <a:pPr marL="271463" indent="-271463"/>
            <a:r>
              <a:rPr lang="es-MX" b="1" dirty="0">
                <a:solidFill>
                  <a:srgbClr val="C00000"/>
                </a:solidFill>
              </a:rPr>
              <a:t>1.</a:t>
            </a:r>
            <a:r>
              <a:rPr lang="es-MX" dirty="0"/>
              <a:t> Obtención de la matriz de </a:t>
            </a:r>
            <a:r>
              <a:rPr lang="es-MX" b="1" dirty="0"/>
              <a:t>varianza-covarianza</a:t>
            </a:r>
            <a:r>
              <a:rPr lang="es-MX" dirty="0"/>
              <a:t> (PCA de covarianza) o de </a:t>
            </a:r>
            <a:r>
              <a:rPr lang="es-MX" b="1" dirty="0"/>
              <a:t>correlación</a:t>
            </a:r>
            <a:r>
              <a:rPr lang="es-MX" dirty="0"/>
              <a:t> (PCA de correlación).</a:t>
            </a:r>
          </a:p>
          <a:p>
            <a:pPr marL="179388"/>
            <a:endParaRPr lang="es-MX" sz="1600" dirty="0"/>
          </a:p>
          <a:p>
            <a:pPr marL="179388"/>
            <a:r>
              <a:rPr lang="es-MX" sz="1600" dirty="0"/>
              <a:t>El criterio para escoger la mejor forma es la diferencia en escala de las variables en el juego de datos original: grandes diferencias en escala, correlación; diferencias menores, covarianza.</a:t>
            </a:r>
          </a:p>
        </p:txBody>
      </p:sp>
      <p:sp>
        <p:nvSpPr>
          <p:cNvPr id="10" name="CuadroTexto 9"/>
          <p:cNvSpPr txBox="1"/>
          <p:nvPr/>
        </p:nvSpPr>
        <p:spPr>
          <a:xfrm>
            <a:off x="919504" y="4034143"/>
            <a:ext cx="7776864" cy="646331"/>
          </a:xfrm>
          <a:prstGeom prst="rect">
            <a:avLst/>
          </a:prstGeom>
          <a:noFill/>
        </p:spPr>
        <p:txBody>
          <a:bodyPr wrap="square" rtlCol="0">
            <a:spAutoFit/>
          </a:bodyPr>
          <a:lstStyle/>
          <a:p>
            <a:r>
              <a:rPr lang="es-MX" b="1" dirty="0">
                <a:solidFill>
                  <a:srgbClr val="C00000"/>
                </a:solidFill>
              </a:rPr>
              <a:t>2. </a:t>
            </a:r>
            <a:r>
              <a:rPr lang="es-MX" dirty="0"/>
              <a:t>Obtención de los valores singulares (</a:t>
            </a:r>
            <a:r>
              <a:rPr lang="es-MX" i="1" dirty="0" err="1"/>
              <a:t>eigen</a:t>
            </a:r>
            <a:r>
              <a:rPr lang="es-MX" i="1" dirty="0"/>
              <a:t>-análisis</a:t>
            </a:r>
            <a:r>
              <a:rPr lang="es-MX" dirty="0"/>
              <a:t>) o </a:t>
            </a:r>
            <a:r>
              <a:rPr lang="es-MX" b="1" dirty="0"/>
              <a:t>rotación rígida.</a:t>
            </a:r>
          </a:p>
          <a:p>
            <a:endParaRPr lang="es-MX" b="1" dirty="0"/>
          </a:p>
        </p:txBody>
      </p:sp>
      <p:sp>
        <p:nvSpPr>
          <p:cNvPr id="16" name="CuadroTexto 15"/>
          <p:cNvSpPr txBox="1"/>
          <p:nvPr/>
        </p:nvSpPr>
        <p:spPr>
          <a:xfrm>
            <a:off x="933792" y="4816143"/>
            <a:ext cx="8246720" cy="646331"/>
          </a:xfrm>
          <a:prstGeom prst="rect">
            <a:avLst/>
          </a:prstGeom>
          <a:noFill/>
        </p:spPr>
        <p:txBody>
          <a:bodyPr wrap="square" rtlCol="0">
            <a:spAutoFit/>
          </a:bodyPr>
          <a:lstStyle/>
          <a:p>
            <a:pPr marL="271463" indent="-271463"/>
            <a:r>
              <a:rPr lang="es-MX" b="1" dirty="0">
                <a:solidFill>
                  <a:srgbClr val="C00000"/>
                </a:solidFill>
              </a:rPr>
              <a:t>3. </a:t>
            </a:r>
            <a:r>
              <a:rPr lang="es-MX" dirty="0"/>
              <a:t>Obtención de las </a:t>
            </a:r>
            <a:r>
              <a:rPr lang="es-MX" b="1" dirty="0"/>
              <a:t>proyecciones</a:t>
            </a:r>
            <a:r>
              <a:rPr lang="es-MX" dirty="0"/>
              <a:t> (</a:t>
            </a:r>
            <a:r>
              <a:rPr lang="es-MX" i="1" dirty="0"/>
              <a:t>scores</a:t>
            </a:r>
            <a:r>
              <a:rPr lang="es-MX" dirty="0"/>
              <a:t>) de los datos en los ejes de los componentes principales.</a:t>
            </a:r>
          </a:p>
        </p:txBody>
      </p:sp>
      <p:sp>
        <p:nvSpPr>
          <p:cNvPr id="17" name="CuadroTexto 16"/>
          <p:cNvSpPr txBox="1"/>
          <p:nvPr/>
        </p:nvSpPr>
        <p:spPr>
          <a:xfrm>
            <a:off x="943332" y="5807005"/>
            <a:ext cx="7776864" cy="646331"/>
          </a:xfrm>
          <a:prstGeom prst="rect">
            <a:avLst/>
          </a:prstGeom>
          <a:noFill/>
        </p:spPr>
        <p:txBody>
          <a:bodyPr wrap="square" rtlCol="0">
            <a:spAutoFit/>
          </a:bodyPr>
          <a:lstStyle/>
          <a:p>
            <a:r>
              <a:rPr lang="es-MX" b="1" dirty="0">
                <a:solidFill>
                  <a:srgbClr val="C00000"/>
                </a:solidFill>
              </a:rPr>
              <a:t>4.</a:t>
            </a:r>
            <a:r>
              <a:rPr lang="es-MX" dirty="0">
                <a:solidFill>
                  <a:srgbClr val="C00000"/>
                </a:solidFill>
              </a:rPr>
              <a:t> </a:t>
            </a:r>
            <a:r>
              <a:rPr lang="es-MX" b="1" dirty="0"/>
              <a:t>Visualización</a:t>
            </a:r>
            <a:r>
              <a:rPr lang="es-MX" dirty="0"/>
              <a:t> simple y </a:t>
            </a:r>
            <a:r>
              <a:rPr lang="es-MX" dirty="0" err="1"/>
              <a:t>bi-plot</a:t>
            </a:r>
            <a:r>
              <a:rPr lang="es-MX" dirty="0"/>
              <a:t>.</a:t>
            </a:r>
          </a:p>
          <a:p>
            <a:endParaRPr lang="es-MX"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3278</Words>
  <Application>Microsoft Office PowerPoint</Application>
  <PresentationFormat>Presentación en pantalla (4:3)</PresentationFormat>
  <Paragraphs>515</Paragraphs>
  <Slides>32</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0" baseType="lpstr">
      <vt:lpstr>Arial</vt:lpstr>
      <vt:lpstr>Calibri</vt:lpstr>
      <vt:lpstr>Calibri Light</vt:lpstr>
      <vt:lpstr>Courier New</vt:lpstr>
      <vt:lpstr>Wingdings</vt:lpstr>
      <vt:lpstr>Tema de Office</vt:lpstr>
      <vt:lpstr>Equation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Revisor</dc:creator>
  <cp:lastModifiedBy>edlin guerra</cp:lastModifiedBy>
  <cp:revision>1</cp:revision>
  <dcterms:created xsi:type="dcterms:W3CDTF">2023-02-20T04:26:35Z</dcterms:created>
  <dcterms:modified xsi:type="dcterms:W3CDTF">2024-06-19T03:55:13Z</dcterms:modified>
</cp:coreProperties>
</file>