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6"/>
  </p:notesMasterIdLst>
  <p:sldIdLst>
    <p:sldId id="501" r:id="rId2"/>
    <p:sldId id="548" r:id="rId3"/>
    <p:sldId id="541" r:id="rId4"/>
    <p:sldId id="542" r:id="rId5"/>
    <p:sldId id="508" r:id="rId6"/>
    <p:sldId id="544" r:id="rId7"/>
    <p:sldId id="543" r:id="rId8"/>
    <p:sldId id="469" r:id="rId9"/>
    <p:sldId id="545" r:id="rId10"/>
    <p:sldId id="546" r:id="rId11"/>
    <p:sldId id="504" r:id="rId12"/>
    <p:sldId id="498" r:id="rId13"/>
    <p:sldId id="547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2" r:id="rId30"/>
    <p:sldId id="533" r:id="rId31"/>
    <p:sldId id="534" r:id="rId32"/>
    <p:sldId id="535" r:id="rId33"/>
    <p:sldId id="536" r:id="rId34"/>
    <p:sldId id="539" r:id="rId3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B2749126-7333-4CF1-9401-B727C8E53A9F}"/>
    <pc:docChg chg="custSel addSld delSld modSld">
      <pc:chgData name="edlin guerra" userId="d52177a9150211f7" providerId="LiveId" clId="{B2749126-7333-4CF1-9401-B727C8E53A9F}" dt="2023-03-10T15:07:56.564" v="10" actId="20577"/>
      <pc:docMkLst>
        <pc:docMk/>
      </pc:docMkLst>
      <pc:sldChg chg="del">
        <pc:chgData name="edlin guerra" userId="d52177a9150211f7" providerId="LiveId" clId="{B2749126-7333-4CF1-9401-B727C8E53A9F}" dt="2023-03-10T13:58:02.565" v="3" actId="47"/>
        <pc:sldMkLst>
          <pc:docMk/>
          <pc:sldMk cId="0" sldId="294"/>
        </pc:sldMkLst>
      </pc:sldChg>
      <pc:sldChg chg="add">
        <pc:chgData name="edlin guerra" userId="d52177a9150211f7" providerId="LiveId" clId="{B2749126-7333-4CF1-9401-B727C8E53A9F}" dt="2023-03-10T13:58:04.528" v="4"/>
        <pc:sldMkLst>
          <pc:docMk/>
          <pc:sldMk cId="4155481783" sldId="501"/>
        </pc:sldMkLst>
      </pc:sldChg>
      <pc:sldChg chg="modSp">
        <pc:chgData name="edlin guerra" userId="d52177a9150211f7" providerId="LiveId" clId="{B2749126-7333-4CF1-9401-B727C8E53A9F}" dt="2023-03-10T13:58:00.221" v="0"/>
        <pc:sldMkLst>
          <pc:docMk/>
          <pc:sldMk cId="0" sldId="516"/>
        </pc:sldMkLst>
        <pc:spChg chg="mod">
          <ac:chgData name="edlin guerra" userId="d52177a9150211f7" providerId="LiveId" clId="{B2749126-7333-4CF1-9401-B727C8E53A9F}" dt="2023-03-10T13:58:00.221" v="0"/>
          <ac:spMkLst>
            <pc:docMk/>
            <pc:sldMk cId="0" sldId="516"/>
            <ac:spMk id="2" creationId="{00000000-0000-0000-0000-000000000000}"/>
          </ac:spMkLst>
        </pc:spChg>
      </pc:sldChg>
      <pc:sldChg chg="modSp">
        <pc:chgData name="edlin guerra" userId="d52177a9150211f7" providerId="LiveId" clId="{B2749126-7333-4CF1-9401-B727C8E53A9F}" dt="2023-03-10T13:58:00.221" v="0"/>
        <pc:sldMkLst>
          <pc:docMk/>
          <pc:sldMk cId="0" sldId="517"/>
        </pc:sldMkLst>
        <pc:spChg chg="mod">
          <ac:chgData name="edlin guerra" userId="d52177a9150211f7" providerId="LiveId" clId="{B2749126-7333-4CF1-9401-B727C8E53A9F}" dt="2023-03-10T13:58:00.221" v="0"/>
          <ac:spMkLst>
            <pc:docMk/>
            <pc:sldMk cId="0" sldId="517"/>
            <ac:spMk id="2" creationId="{00000000-0000-0000-0000-000000000000}"/>
          </ac:spMkLst>
        </pc:spChg>
      </pc:sldChg>
      <pc:sldChg chg="modSp">
        <pc:chgData name="edlin guerra" userId="d52177a9150211f7" providerId="LiveId" clId="{B2749126-7333-4CF1-9401-B727C8E53A9F}" dt="2023-03-10T13:58:00.221" v="0"/>
        <pc:sldMkLst>
          <pc:docMk/>
          <pc:sldMk cId="0" sldId="528"/>
        </pc:sldMkLst>
        <pc:spChg chg="mod">
          <ac:chgData name="edlin guerra" userId="d52177a9150211f7" providerId="LiveId" clId="{B2749126-7333-4CF1-9401-B727C8E53A9F}" dt="2023-03-10T13:58:00.221" v="0"/>
          <ac:spMkLst>
            <pc:docMk/>
            <pc:sldMk cId="0" sldId="528"/>
            <ac:spMk id="2" creationId="{00000000-0000-0000-0000-000000000000}"/>
          </ac:spMkLst>
        </pc:spChg>
        <pc:spChg chg="mod">
          <ac:chgData name="edlin guerra" userId="d52177a9150211f7" providerId="LiveId" clId="{B2749126-7333-4CF1-9401-B727C8E53A9F}" dt="2023-03-10T13:58:00.221" v="0"/>
          <ac:spMkLst>
            <pc:docMk/>
            <pc:sldMk cId="0" sldId="528"/>
            <ac:spMk id="3" creationId="{00000000-0000-0000-0000-000000000000}"/>
          </ac:spMkLst>
        </pc:spChg>
      </pc:sldChg>
      <pc:sldChg chg="modSp mod">
        <pc:chgData name="edlin guerra" userId="d52177a9150211f7" providerId="LiveId" clId="{B2749126-7333-4CF1-9401-B727C8E53A9F}" dt="2023-03-10T15:07:56.564" v="10" actId="20577"/>
        <pc:sldMkLst>
          <pc:docMk/>
          <pc:sldMk cId="0" sldId="529"/>
        </pc:sldMkLst>
        <pc:spChg chg="mod">
          <ac:chgData name="edlin guerra" userId="d52177a9150211f7" providerId="LiveId" clId="{B2749126-7333-4CF1-9401-B727C8E53A9F}" dt="2023-03-10T15:07:56.564" v="10" actId="20577"/>
          <ac:spMkLst>
            <pc:docMk/>
            <pc:sldMk cId="0" sldId="529"/>
            <ac:spMk id="3" creationId="{00000000-0000-0000-0000-000000000000}"/>
          </ac:spMkLst>
        </pc:spChg>
      </pc:sldChg>
      <pc:sldChg chg="modSp mod">
        <pc:chgData name="edlin guerra" userId="d52177a9150211f7" providerId="LiveId" clId="{B2749126-7333-4CF1-9401-B727C8E53A9F}" dt="2023-03-10T13:58:00.426" v="1" actId="27636"/>
        <pc:sldMkLst>
          <pc:docMk/>
          <pc:sldMk cId="0" sldId="545"/>
        </pc:sldMkLst>
        <pc:spChg chg="mod">
          <ac:chgData name="edlin guerra" userId="d52177a9150211f7" providerId="LiveId" clId="{B2749126-7333-4CF1-9401-B727C8E53A9F}" dt="2023-03-10T13:58:00.426" v="1" actId="27636"/>
          <ac:spMkLst>
            <pc:docMk/>
            <pc:sldMk cId="0" sldId="545"/>
            <ac:spMk id="2" creationId="{00000000-0000-0000-0000-000000000000}"/>
          </ac:spMkLst>
        </pc:spChg>
      </pc:sldChg>
      <pc:sldChg chg="add">
        <pc:chgData name="edlin guerra" userId="d52177a9150211f7" providerId="LiveId" clId="{B2749126-7333-4CF1-9401-B727C8E53A9F}" dt="2023-03-10T13:58:04.528" v="4"/>
        <pc:sldMkLst>
          <pc:docMk/>
          <pc:sldMk cId="2868789669" sldId="548"/>
        </pc:sldMkLst>
      </pc:sldChg>
    </pc:docChg>
  </pc:docChgLst>
  <pc:docChgLst>
    <pc:chgData name="edlin guerra" userId="d52177a9150211f7" providerId="LiveId" clId="{7E5017F9-7AD6-4135-B58D-109C2A7E8E75}"/>
    <pc:docChg chg="custSel delSld modSld">
      <pc:chgData name="edlin guerra" userId="d52177a9150211f7" providerId="LiveId" clId="{7E5017F9-7AD6-4135-B58D-109C2A7E8E75}" dt="2021-04-28T19:02:52.656" v="52" actId="47"/>
      <pc:docMkLst>
        <pc:docMk/>
      </pc:docMkLst>
      <pc:sldChg chg="addSp delSp modSp mod">
        <pc:chgData name="edlin guerra" userId="d52177a9150211f7" providerId="LiveId" clId="{7E5017F9-7AD6-4135-B58D-109C2A7E8E75}" dt="2021-04-28T18:27:44.537" v="50" actId="14100"/>
        <pc:sldMkLst>
          <pc:docMk/>
          <pc:sldMk cId="0" sldId="294"/>
        </pc:sldMkLst>
        <pc:spChg chg="add del mod">
          <ac:chgData name="edlin guerra" userId="d52177a9150211f7" providerId="LiveId" clId="{7E5017F9-7AD6-4135-B58D-109C2A7E8E75}" dt="2021-04-28T18:27:21.242" v="30" actId="478"/>
          <ac:spMkLst>
            <pc:docMk/>
            <pc:sldMk cId="0" sldId="294"/>
            <ac:spMk id="3" creationId="{63EA5606-F5FB-4A3D-ACC2-2D79D3117567}"/>
          </ac:spMkLst>
        </pc:spChg>
        <pc:spChg chg="mod">
          <ac:chgData name="edlin guerra" userId="d52177a9150211f7" providerId="LiveId" clId="{7E5017F9-7AD6-4135-B58D-109C2A7E8E75}" dt="2021-04-28T18:26:53.973" v="27" actId="20577"/>
          <ac:spMkLst>
            <pc:docMk/>
            <pc:sldMk cId="0" sldId="294"/>
            <ac:spMk id="4" creationId="{00000000-0000-0000-0000-000000000000}"/>
          </ac:spMkLst>
        </pc:spChg>
        <pc:spChg chg="del">
          <ac:chgData name="edlin guerra" userId="d52177a9150211f7" providerId="LiveId" clId="{7E5017F9-7AD6-4135-B58D-109C2A7E8E75}" dt="2021-04-28T18:27:17.841" v="28" actId="478"/>
          <ac:spMkLst>
            <pc:docMk/>
            <pc:sldMk cId="0" sldId="294"/>
            <ac:spMk id="5" creationId="{00000000-0000-0000-0000-000000000000}"/>
          </ac:spMkLst>
        </pc:spChg>
        <pc:spChg chg="add mod">
          <ac:chgData name="edlin guerra" userId="d52177a9150211f7" providerId="LiveId" clId="{7E5017F9-7AD6-4135-B58D-109C2A7E8E75}" dt="2021-04-28T18:27:44.537" v="50" actId="14100"/>
          <ac:spMkLst>
            <pc:docMk/>
            <pc:sldMk cId="0" sldId="294"/>
            <ac:spMk id="6" creationId="{B4CA16A2-BBA9-4DE8-A701-7EA28CEEEB48}"/>
          </ac:spMkLst>
        </pc:spChg>
      </pc:sldChg>
      <pc:sldChg chg="del">
        <pc:chgData name="edlin guerra" userId="d52177a9150211f7" providerId="LiveId" clId="{7E5017F9-7AD6-4135-B58D-109C2A7E8E75}" dt="2021-04-28T18:30:57.996" v="51" actId="47"/>
        <pc:sldMkLst>
          <pc:docMk/>
          <pc:sldMk cId="0" sldId="506"/>
        </pc:sldMkLst>
      </pc:sldChg>
      <pc:sldChg chg="del">
        <pc:chgData name="edlin guerra" userId="d52177a9150211f7" providerId="LiveId" clId="{7E5017F9-7AD6-4135-B58D-109C2A7E8E75}" dt="2021-04-28T19:02:52.656" v="52" actId="47"/>
        <pc:sldMkLst>
          <pc:docMk/>
          <pc:sldMk cId="0" sldId="531"/>
        </pc:sldMkLst>
      </pc:sldChg>
      <pc:sldChg chg="del">
        <pc:chgData name="edlin guerra" userId="d52177a9150211f7" providerId="LiveId" clId="{7E5017F9-7AD6-4135-B58D-109C2A7E8E75}" dt="2021-04-28T18:30:57.996" v="51" actId="47"/>
        <pc:sldMkLst>
          <pc:docMk/>
          <pc:sldMk cId="0" sldId="540"/>
        </pc:sldMkLst>
      </pc:sldChg>
      <pc:sldChg chg="del">
        <pc:chgData name="edlin guerra" userId="d52177a9150211f7" providerId="LiveId" clId="{7E5017F9-7AD6-4135-B58D-109C2A7E8E75}" dt="2021-04-28T18:30:57.996" v="51" actId="47"/>
        <pc:sldMkLst>
          <pc:docMk/>
          <pc:sldMk cId="2868789669" sldId="548"/>
        </pc:sldMkLst>
      </pc:sldChg>
    </pc:docChg>
  </pc:docChgLst>
  <pc:docChgLst>
    <pc:chgData name="edlin guerra" userId="d52177a9150211f7" providerId="LiveId" clId="{BD43169F-74D7-4A29-B5B9-314297FC0876}"/>
    <pc:docChg chg="modSld">
      <pc:chgData name="edlin guerra" userId="d52177a9150211f7" providerId="LiveId" clId="{BD43169F-74D7-4A29-B5B9-314297FC0876}" dt="2020-03-27T14:59:12.926" v="5" actId="1076"/>
      <pc:docMkLst>
        <pc:docMk/>
      </pc:docMkLst>
      <pc:sldChg chg="modSp">
        <pc:chgData name="edlin guerra" userId="d52177a9150211f7" providerId="LiveId" clId="{BD43169F-74D7-4A29-B5B9-314297FC0876}" dt="2020-03-27T14:59:12.926" v="5" actId="1076"/>
        <pc:sldMkLst>
          <pc:docMk/>
          <pc:sldMk cId="0" sldId="546"/>
        </pc:sldMkLst>
        <pc:spChg chg="mod">
          <ac:chgData name="edlin guerra" userId="d52177a9150211f7" providerId="LiveId" clId="{BD43169F-74D7-4A29-B5B9-314297FC0876}" dt="2020-03-27T14:59:05.583" v="2" actId="1076"/>
          <ac:spMkLst>
            <pc:docMk/>
            <pc:sldMk cId="0" sldId="546"/>
            <ac:spMk id="5" creationId="{00000000-0000-0000-0000-000000000000}"/>
          </ac:spMkLst>
        </pc:spChg>
        <pc:spChg chg="mod">
          <ac:chgData name="edlin guerra" userId="d52177a9150211f7" providerId="LiveId" clId="{BD43169F-74D7-4A29-B5B9-314297FC0876}" dt="2020-03-27T14:59:12.926" v="5" actId="1076"/>
          <ac:spMkLst>
            <pc:docMk/>
            <pc:sldMk cId="0" sldId="546"/>
            <ac:spMk id="6" creationId="{00000000-0000-0000-0000-000000000000}"/>
          </ac:spMkLst>
        </pc:spChg>
        <pc:spChg chg="mod">
          <ac:chgData name="edlin guerra" userId="d52177a9150211f7" providerId="LiveId" clId="{BD43169F-74D7-4A29-B5B9-314297FC0876}" dt="2020-03-27T14:59:10.505" v="4" actId="1076"/>
          <ac:spMkLst>
            <pc:docMk/>
            <pc:sldMk cId="0" sldId="546"/>
            <ac:spMk id="7" creationId="{00000000-0000-0000-0000-000000000000}"/>
          </ac:spMkLst>
        </pc:spChg>
      </pc:sldChg>
    </pc:docChg>
  </pc:docChgLst>
  <pc:docChgLst>
    <pc:chgData name="edlin guerra" userId="d52177a9150211f7" providerId="LiveId" clId="{CC1888FB-F0A1-470F-B9A9-A4C1F681439C}"/>
    <pc:docChg chg="modSld">
      <pc:chgData name="edlin guerra" userId="d52177a9150211f7" providerId="LiveId" clId="{CC1888FB-F0A1-470F-B9A9-A4C1F681439C}" dt="2024-02-26T14:07:08.962" v="8" actId="20577"/>
      <pc:docMkLst>
        <pc:docMk/>
      </pc:docMkLst>
      <pc:sldChg chg="modSp mod">
        <pc:chgData name="edlin guerra" userId="d52177a9150211f7" providerId="LiveId" clId="{CC1888FB-F0A1-470F-B9A9-A4C1F681439C}" dt="2024-02-26T14:07:08.962" v="8" actId="20577"/>
        <pc:sldMkLst>
          <pc:docMk/>
          <pc:sldMk cId="4155481783" sldId="501"/>
        </pc:sldMkLst>
        <pc:spChg chg="mod">
          <ac:chgData name="edlin guerra" userId="d52177a9150211f7" providerId="LiveId" clId="{CC1888FB-F0A1-470F-B9A9-A4C1F681439C}" dt="2024-02-26T14:07:08.962" v="8" actId="20577"/>
          <ac:spMkLst>
            <pc:docMk/>
            <pc:sldMk cId="4155481783" sldId="501"/>
            <ac:spMk id="4" creationId="{07778046-BAEC-2F73-36C5-4CC4C67366A6}"/>
          </ac:spMkLst>
        </pc:spChg>
      </pc:sldChg>
    </pc:docChg>
  </pc:docChgLst>
  <pc:docChgLst>
    <pc:chgData name="edlin guerra" userId="d52177a9150211f7" providerId="LiveId" clId="{07B78423-B8CB-4D8F-9943-47DBDF3E4755}"/>
    <pc:docChg chg="custSel modSld">
      <pc:chgData name="edlin guerra" userId="d52177a9150211f7" providerId="LiveId" clId="{07B78423-B8CB-4D8F-9943-47DBDF3E4755}" dt="2024-06-19T03:55:48.070" v="2" actId="478"/>
      <pc:docMkLst>
        <pc:docMk/>
      </pc:docMkLst>
      <pc:sldChg chg="addSp delSp modSp mod">
        <pc:chgData name="edlin guerra" userId="d52177a9150211f7" providerId="LiveId" clId="{07B78423-B8CB-4D8F-9943-47DBDF3E4755}" dt="2024-06-19T03:55:48.070" v="2" actId="478"/>
        <pc:sldMkLst>
          <pc:docMk/>
          <pc:sldMk cId="4155481783" sldId="501"/>
        </pc:sldMkLst>
        <pc:spChg chg="del">
          <ac:chgData name="edlin guerra" userId="d52177a9150211f7" providerId="LiveId" clId="{07B78423-B8CB-4D8F-9943-47DBDF3E4755}" dt="2024-06-19T03:55:43.485" v="0" actId="478"/>
          <ac:spMkLst>
            <pc:docMk/>
            <pc:sldMk cId="4155481783" sldId="501"/>
            <ac:spMk id="2" creationId="{212D0740-40EF-42B7-A961-017F095C214D}"/>
          </ac:spMkLst>
        </pc:spChg>
        <pc:spChg chg="add del mod">
          <ac:chgData name="edlin guerra" userId="d52177a9150211f7" providerId="LiveId" clId="{07B78423-B8CB-4D8F-9943-47DBDF3E4755}" dt="2024-06-19T03:55:45.742" v="1" actId="478"/>
          <ac:spMkLst>
            <pc:docMk/>
            <pc:sldMk cId="4155481783" sldId="501"/>
            <ac:spMk id="6" creationId="{36AE7A78-9E88-E2A4-EDD6-F6A4D1472DF0}"/>
          </ac:spMkLst>
        </pc:spChg>
        <pc:spChg chg="del">
          <ac:chgData name="edlin guerra" userId="d52177a9150211f7" providerId="LiveId" clId="{07B78423-B8CB-4D8F-9943-47DBDF3E4755}" dt="2024-06-19T03:55:48.070" v="2" actId="478"/>
          <ac:spMkLst>
            <pc:docMk/>
            <pc:sldMk cId="4155481783" sldId="501"/>
            <ac:spMk id="8" creationId="{2EBF1D10-6B0C-4AE1-8DF1-351E778A148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Hoja1!$B$5:$B$19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Hoja1!$D$5:$D$19</c:f>
              <c:numCache>
                <c:formatCode>0.00</c:formatCode>
                <c:ptCount val="15"/>
                <c:pt idx="0">
                  <c:v>49.5</c:v>
                </c:pt>
                <c:pt idx="1">
                  <c:v>75.8</c:v>
                </c:pt>
                <c:pt idx="2">
                  <c:v>88</c:v>
                </c:pt>
                <c:pt idx="3">
                  <c:v>94.9</c:v>
                </c:pt>
                <c:pt idx="4">
                  <c:v>99.5</c:v>
                </c:pt>
                <c:pt idx="5">
                  <c:v>102.49000000000002</c:v>
                </c:pt>
                <c:pt idx="6">
                  <c:v>103.99000000000002</c:v>
                </c:pt>
                <c:pt idx="7">
                  <c:v>105</c:v>
                </c:pt>
                <c:pt idx="8">
                  <c:v>105.7</c:v>
                </c:pt>
                <c:pt idx="9">
                  <c:v>105.67999999999998</c:v>
                </c:pt>
                <c:pt idx="10">
                  <c:v>105.24000000000002</c:v>
                </c:pt>
                <c:pt idx="11">
                  <c:v>104.69000000000001</c:v>
                </c:pt>
                <c:pt idx="12">
                  <c:v>103.79</c:v>
                </c:pt>
                <c:pt idx="13">
                  <c:v>102.47000000000001</c:v>
                </c:pt>
                <c:pt idx="14">
                  <c:v>99.350000000000009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DB7-4042-B284-E52F71900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656768"/>
        <c:axId val="50658688"/>
      </c:scatterChart>
      <c:valAx>
        <c:axId val="50656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VE"/>
                  <a:t>Ejes PCO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658688"/>
        <c:crosses val="autoZero"/>
        <c:crossBetween val="midCat"/>
      </c:valAx>
      <c:valAx>
        <c:axId val="506586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VE"/>
                  <a:t>% de variación acumulado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506567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557011B-F69D-4931-AA0A-8373B785FF30}" type="datetimeFigureOut">
              <a:rPr lang="es-MX"/>
              <a:pPr>
                <a:defRPr/>
              </a:pPr>
              <a:t>18/06/2024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9F1B16E-0271-4A7A-91DD-135CB343A05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724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Escuela de Ciencias Aplicadas del Mar, UDONE, 2013</a:t>
            </a:r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PRIMER v6 &amp; PERMANOVA+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Escuela de Ciencias Aplicadas del Mar, UDONE, 2013</a:t>
            </a:r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PRIMER v6 &amp; PERMANOVA+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25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Escuela de Ciencias Aplicadas del Mar, UDONE, 2013</a:t>
            </a:r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PRIMER v6 &amp; PERMANOVA+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Escuela de Ciencias Aplicadas del Mar, UDONE, 2013</a:t>
            </a:r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PRIMER v6 &amp; PERMANOVA+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Escuela de Ciencias Aplicadas del Mar, UDONE, 2013</a:t>
            </a:r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PRIMER v6 &amp; PERMANOVA+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Escuela de Ciencias Aplicadas del Mar, UDONE, 2013</a:t>
            </a:r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PRIMER v6 &amp; PERMANOVA+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Escuela de Ciencias Aplicadas del Mar, UDONE, 2013</a:t>
            </a:r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PRIMER v6 &amp; PERMANOVA+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Escuela de Ciencias Aplicadas del Mar, UDONE, 2013</a:t>
            </a:r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PRIMER v6 &amp; PERMANOVA+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Escuela de Ciencias Aplicadas del Mar, UDONE, 2013</a:t>
            </a:r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PRIMER v6 &amp; PERMANOVA+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Escuela de Ciencias Aplicadas del Mar, UDONE, 2013</a:t>
            </a:r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PRIMER v6 &amp; PERMANOVA+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Escuela de Ciencias Aplicadas del Mar, UDONE, 2013</a:t>
            </a:r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PRIMER v6 &amp; PERMANOVA+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2AF2E-D8DF-C696-0BB3-D00F671F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C561D2-4ED5-ACA9-E159-07E7279F9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2A4C68-BD8B-0412-5A4F-4BB738E3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710352-63B3-73D1-8D85-B14F9F97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300640-15E5-ACE1-1680-82599409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34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C4B94-6DBF-5FE3-9609-1F8FFCD9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A798A9-8974-9B96-BA64-454C37772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5CD7A-D792-311E-33A5-B38212C7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1D2C8-0EC2-E410-44C9-7DF13319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61A094-222B-92C2-F96D-4A7A8375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47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37B974-91FC-710B-BF15-7BF759FC9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890EAC-EECE-0759-BBA8-A54C142C1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4CB659-5A21-F968-2CAD-FC67FD7C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CC741D-2B0C-EA2B-8B28-0B29421C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5FB91C-CEBE-8A55-0749-08277C5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69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8C52F-C139-9D85-95B1-A270276A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F45C6-95DF-A6A1-CB16-52729CBD1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796BF6-D741-DA69-5874-6E1285E3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E1D1AF-66C8-082E-A2A8-FE5FC374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BAC5E-94DC-5C24-BB1D-601371EE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64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28C47-FC9E-1CEB-CE3A-B759BE57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32C2F7-2B8D-59CD-5751-9CC2B20CF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F3190-8F88-936E-C659-04078B48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2F9763-874C-32D8-92F9-F6DD16C8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E2F74-D222-E4E8-33A7-556298C7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87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BA13B-F4EE-7EA9-7742-F976B37B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F44618-A988-8C27-8441-46641906F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6E5A09-2090-C990-864F-071372038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3C8A0-A532-04BA-1CDD-28739554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B36D71-F062-4299-E300-3AA22BF0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5B2636-4EC4-A976-13C6-4862138B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70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1C3CE-4BC5-8205-1FD9-7DBD2EE4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A0CFA-82A5-F53E-4D6C-7A147445F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4FB382-3814-0EAF-EF26-FEEC133A9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6C4463-4067-F103-9B55-49BF3E603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518513-0885-29DD-F36F-581B0B33A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A351FC-56AA-FA52-5F49-CF1022E1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257C33-B1D7-9F7D-DD51-57F280A5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E50698-D758-89F6-F390-0BA1C6CE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09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89652-3583-033C-A18F-DD9E079D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094B76-243E-F87B-254E-5FF30AEB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63E5D8-4D86-141E-B055-B59E03D1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644C6F-5D2C-3D50-A897-86B27903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76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1B57E6-462C-3F41-F8F4-7CE02B09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B040DE-9326-CD7A-C649-87BFA319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60ABD1-9E2A-75E9-F269-E565D123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83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B6E3E-9386-E7AA-237B-FAB0CE6B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D0432-D418-C6DB-C492-A0DC74F2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D15A3E-86B9-A00C-28B4-BDB35E18C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8F9137-75ED-436B-D5B2-FD3C7FE0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5D2F04-2B6D-E1B2-534E-4811B111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5853D1-35D3-98C9-6E93-91D5119B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2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0276-2A57-9524-3A53-2BF32816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583419-7FC7-5F32-85EC-5353715FC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B21304-B885-0FC5-290E-DCC606E3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AE52C4-B364-95D2-63C9-FCE9D743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48A4DA-4434-06F5-5E03-6FC279DA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812275-97F9-D29F-37D2-67B0854D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88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12FB9F-C36D-F61A-F888-0221D173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4ECECF-CE67-9602-4B60-7A8592EE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CE1296-BBCB-3090-3FA8-5C4939DC5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39476-1111-1DAA-35F4-8C5DA54AE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86384-E149-659C-CCFF-246D59953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55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EE40756-D815-4D0B-AC20-7810BB6E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6203851"/>
            <a:ext cx="6858000" cy="515373"/>
          </a:xfrm>
        </p:spPr>
        <p:txBody>
          <a:bodyPr/>
          <a:lstStyle/>
          <a:p>
            <a:r>
              <a:rPr lang="es-MX"/>
              <a:t>Dr. Edlin Guerra Castro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FB3E168-E0C4-4ECF-B006-D22177E3DA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18" y="138775"/>
            <a:ext cx="2572132" cy="150041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778046-BAEC-2F73-36C5-4CC4C67366A6}"/>
              </a:ext>
            </a:extLst>
          </p:cNvPr>
          <p:cNvSpPr txBox="1"/>
          <p:nvPr/>
        </p:nvSpPr>
        <p:spPr>
          <a:xfrm>
            <a:off x="1046851" y="3044355"/>
            <a:ext cx="7050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Métodos de Ordenación I</a:t>
            </a:r>
          </a:p>
          <a:p>
            <a:pPr algn="ctr"/>
            <a:r>
              <a:rPr lang="es-MX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 de Coordenadas Principales</a:t>
            </a:r>
          </a:p>
        </p:txBody>
      </p:sp>
    </p:spTree>
    <p:extLst>
      <p:ext uri="{BB962C8B-B14F-4D97-AF65-F5344CB8AC3E}">
        <p14:creationId xmlns:p14="http://schemas.microsoft.com/office/powerpoint/2010/main" val="4155481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2 Grupo"/>
          <p:cNvGrpSpPr/>
          <p:nvPr/>
        </p:nvGrpSpPr>
        <p:grpSpPr>
          <a:xfrm>
            <a:off x="315368" y="464322"/>
            <a:ext cx="1732340" cy="1970102"/>
            <a:chOff x="315368" y="464322"/>
            <a:chExt cx="1732340" cy="1970102"/>
          </a:xfrm>
        </p:grpSpPr>
        <p:sp>
          <p:nvSpPr>
            <p:cNvPr id="4" name="3 CuadroTexto"/>
            <p:cNvSpPr txBox="1"/>
            <p:nvPr/>
          </p:nvSpPr>
          <p:spPr>
            <a:xfrm>
              <a:off x="1071538" y="1214422"/>
              <a:ext cx="785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2800" b="1"/>
                <a:t>Y</a:t>
              </a:r>
              <a:r>
                <a:rPr lang="es-VE" sz="1200" i="1"/>
                <a:t>N </a:t>
              </a:r>
              <a:r>
                <a:rPr lang="es-VE" sz="1000" i="1"/>
                <a:t>X </a:t>
              </a:r>
              <a:r>
                <a:rPr lang="es-VE" sz="1200" i="1"/>
                <a:t>p</a:t>
              </a:r>
              <a:endParaRPr lang="es-VE" sz="1600" i="1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690386" y="862788"/>
              <a:ext cx="1357322" cy="15716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" name="5 CuadroTexto"/>
            <p:cNvSpPr txBox="1"/>
            <p:nvPr/>
          </p:nvSpPr>
          <p:spPr>
            <a:xfrm rot="16200000">
              <a:off x="-178627" y="129861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/>
                <a:t>Muestras</a:t>
              </a:r>
            </a:p>
          </p:txBody>
        </p:sp>
        <p:sp>
          <p:nvSpPr>
            <p:cNvPr id="7" name="6 CuadroTexto"/>
            <p:cNvSpPr txBox="1"/>
            <p:nvPr/>
          </p:nvSpPr>
          <p:spPr>
            <a:xfrm rot="5400000">
              <a:off x="1153156" y="123651"/>
              <a:ext cx="461665" cy="114300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VE"/>
                <a:t>variables</a:t>
              </a:r>
            </a:p>
          </p:txBody>
        </p:sp>
      </p:grpSp>
      <p:cxnSp>
        <p:nvCxnSpPr>
          <p:cNvPr id="9" name="8 Conector recto de flecha"/>
          <p:cNvCxnSpPr/>
          <p:nvPr/>
        </p:nvCxnSpPr>
        <p:spPr>
          <a:xfrm rot="10800000" flipV="1">
            <a:off x="4786314" y="2643182"/>
            <a:ext cx="1143008" cy="785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33 Grupo"/>
          <p:cNvGrpSpPr/>
          <p:nvPr/>
        </p:nvGrpSpPr>
        <p:grpSpPr>
          <a:xfrm>
            <a:off x="6000760" y="500042"/>
            <a:ext cx="2500330" cy="2112362"/>
            <a:chOff x="6000760" y="500042"/>
            <a:chExt cx="2500330" cy="2112362"/>
          </a:xfrm>
        </p:grpSpPr>
        <p:sp>
          <p:nvSpPr>
            <p:cNvPr id="10" name="9 Triángulo rectángulo"/>
            <p:cNvSpPr/>
            <p:nvPr/>
          </p:nvSpPr>
          <p:spPr>
            <a:xfrm>
              <a:off x="6000760" y="500042"/>
              <a:ext cx="2500330" cy="2071702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6286512" y="1366822"/>
              <a:ext cx="928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3200" b="1"/>
                <a:t>D</a:t>
              </a:r>
              <a:r>
                <a:rPr lang="es-VE" sz="1400" i="1"/>
                <a:t>N </a:t>
              </a:r>
              <a:r>
                <a:rPr lang="es-VE" sz="1050" i="1"/>
                <a:t>X </a:t>
              </a:r>
              <a:r>
                <a:rPr lang="es-VE" sz="1400" i="1"/>
                <a:t>N</a:t>
              </a:r>
              <a:endParaRPr lang="es-VE" i="1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6143636" y="2273850"/>
              <a:ext cx="2143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/>
                <a:t>disimilitud/distancia</a:t>
              </a:r>
            </a:p>
          </p:txBody>
        </p:sp>
      </p:grpSp>
      <p:cxnSp>
        <p:nvCxnSpPr>
          <p:cNvPr id="13" name="12 Conector recto de flecha"/>
          <p:cNvCxnSpPr/>
          <p:nvPr/>
        </p:nvCxnSpPr>
        <p:spPr>
          <a:xfrm>
            <a:off x="2581260" y="1724012"/>
            <a:ext cx="300039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34 Grupo"/>
          <p:cNvGrpSpPr/>
          <p:nvPr/>
        </p:nvGrpSpPr>
        <p:grpSpPr>
          <a:xfrm>
            <a:off x="214282" y="4286256"/>
            <a:ext cx="1571636" cy="2071702"/>
            <a:chOff x="928662" y="4084084"/>
            <a:chExt cx="1571636" cy="2071702"/>
          </a:xfrm>
        </p:grpSpPr>
        <p:sp>
          <p:nvSpPr>
            <p:cNvPr id="17" name="16 Rectángulo"/>
            <p:cNvSpPr/>
            <p:nvPr/>
          </p:nvSpPr>
          <p:spPr>
            <a:xfrm>
              <a:off x="928662" y="4084084"/>
              <a:ext cx="1571636" cy="20717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1214414" y="4724408"/>
              <a:ext cx="92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2800" b="1"/>
                <a:t>G</a:t>
              </a:r>
              <a:r>
                <a:rPr lang="es-VE" sz="1200" i="1"/>
                <a:t>N </a:t>
              </a:r>
              <a:r>
                <a:rPr lang="es-VE" sz="1000" i="1"/>
                <a:t>X </a:t>
              </a:r>
              <a:r>
                <a:rPr lang="es-VE" sz="1200" i="1"/>
                <a:t>N</a:t>
              </a:r>
              <a:endParaRPr lang="es-VE" sz="1600" i="1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1071538" y="5512844"/>
              <a:ext cx="1285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600"/>
                <a:t>Proyección </a:t>
              </a:r>
              <a:r>
                <a:rPr lang="es-VE" sz="1600" err="1"/>
                <a:t>Gower</a:t>
              </a:r>
              <a:endParaRPr lang="es-VE" sz="1600"/>
            </a:p>
          </p:txBody>
        </p:sp>
      </p:grpSp>
      <p:grpSp>
        <p:nvGrpSpPr>
          <p:cNvPr id="14" name="35 Grupo"/>
          <p:cNvGrpSpPr/>
          <p:nvPr/>
        </p:nvGrpSpPr>
        <p:grpSpPr>
          <a:xfrm>
            <a:off x="2214546" y="5631436"/>
            <a:ext cx="3286148" cy="369332"/>
            <a:chOff x="2786050" y="5059932"/>
            <a:chExt cx="3286148" cy="369332"/>
          </a:xfrm>
        </p:grpSpPr>
        <p:cxnSp>
          <p:nvCxnSpPr>
            <p:cNvPr id="20" name="19 Conector recto de flecha"/>
            <p:cNvCxnSpPr/>
            <p:nvPr/>
          </p:nvCxnSpPr>
          <p:spPr>
            <a:xfrm>
              <a:off x="3071802" y="5427676"/>
              <a:ext cx="3000396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786050" y="5059932"/>
              <a:ext cx="32147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/>
                <a:t>Descomposición de </a:t>
              </a:r>
              <a:r>
                <a:rPr lang="es-VE" sz="1600" err="1"/>
                <a:t>autovalores</a:t>
              </a:r>
              <a:endParaRPr lang="es-VE" sz="1600"/>
            </a:p>
          </p:txBody>
        </p:sp>
      </p:grpSp>
      <p:grpSp>
        <p:nvGrpSpPr>
          <p:cNvPr id="15" name="36 Grupo"/>
          <p:cNvGrpSpPr/>
          <p:nvPr/>
        </p:nvGrpSpPr>
        <p:grpSpPr>
          <a:xfrm>
            <a:off x="5572132" y="3929066"/>
            <a:ext cx="3205187" cy="2696008"/>
            <a:chOff x="5572132" y="3929066"/>
            <a:chExt cx="3205187" cy="2696008"/>
          </a:xfrm>
        </p:grpSpPr>
        <p:cxnSp>
          <p:nvCxnSpPr>
            <p:cNvPr id="23" name="22 Conector recto"/>
            <p:cNvCxnSpPr/>
            <p:nvPr/>
          </p:nvCxnSpPr>
          <p:spPr>
            <a:xfrm rot="5400000">
              <a:off x="6179355" y="4964917"/>
              <a:ext cx="13573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 rot="10800000" flipV="1">
              <a:off x="6858017" y="5634053"/>
              <a:ext cx="1919302" cy="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 rot="10800000" flipV="1">
              <a:off x="5929322" y="5643578"/>
              <a:ext cx="928697" cy="714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7215206" y="4630175"/>
              <a:ext cx="92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2800" b="1"/>
                <a:t>Q</a:t>
              </a:r>
              <a:r>
                <a:rPr lang="es-VE" sz="1200" i="1"/>
                <a:t>N </a:t>
              </a:r>
              <a:r>
                <a:rPr lang="es-VE" sz="1000" i="1"/>
                <a:t>X </a:t>
              </a:r>
              <a:r>
                <a:rPr lang="es-VE" sz="1200" i="1"/>
                <a:t>N</a:t>
              </a:r>
              <a:endParaRPr lang="es-VE" sz="1600" i="1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7429520" y="5643578"/>
              <a:ext cx="1143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/>
                <a:t>PCO1</a:t>
              </a: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500826" y="3929066"/>
              <a:ext cx="1143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/>
                <a:t>PCO2</a:t>
              </a: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5572132" y="6286520"/>
              <a:ext cx="1143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600"/>
                <a:t>PCO3</a:t>
              </a:r>
            </a:p>
          </p:txBody>
        </p:sp>
      </p:grpSp>
      <p:grpSp>
        <p:nvGrpSpPr>
          <p:cNvPr id="16" name="41 Grupo"/>
          <p:cNvGrpSpPr/>
          <p:nvPr/>
        </p:nvGrpSpPr>
        <p:grpSpPr>
          <a:xfrm>
            <a:off x="3143240" y="2928934"/>
            <a:ext cx="1643074" cy="1714512"/>
            <a:chOff x="3143240" y="2928934"/>
            <a:chExt cx="1643074" cy="1714512"/>
          </a:xfrm>
        </p:grpSpPr>
        <p:sp>
          <p:nvSpPr>
            <p:cNvPr id="38" name="37 Rectángulo"/>
            <p:cNvSpPr/>
            <p:nvPr/>
          </p:nvSpPr>
          <p:spPr>
            <a:xfrm>
              <a:off x="3143240" y="2928934"/>
              <a:ext cx="1500198" cy="1714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3143240" y="3214686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3200" b="1"/>
                <a:t>A </a:t>
              </a:r>
              <a:r>
                <a:rPr lang="es-VE" sz="1400" i="1"/>
                <a:t>N </a:t>
              </a:r>
              <a:r>
                <a:rPr lang="es-VE" sz="1050" i="1"/>
                <a:t>X </a:t>
              </a:r>
              <a:r>
                <a:rPr lang="es-VE" sz="1400" i="1"/>
                <a:t>N </a:t>
              </a:r>
              <a:r>
                <a:rPr lang="es-VE" sz="1600" i="1"/>
                <a:t>= </a:t>
              </a:r>
              <a:r>
                <a:rPr lang="es-VE" sz="1600"/>
                <a:t>(</a:t>
              </a:r>
              <a:r>
                <a:rPr lang="es-VE" sz="2000" i="1" err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s-VE" sz="1600" i="1" baseline="-25000" err="1">
                  <a:latin typeface="Times New Roman" pitchFamily="18" charset="0"/>
                  <a:cs typeface="Times New Roman" pitchFamily="18" charset="0"/>
                </a:rPr>
                <a:t>ij</a:t>
              </a:r>
              <a:r>
                <a:rPr lang="es-VE" sz="1600"/>
                <a:t>)</a:t>
              </a:r>
            </a:p>
            <a:p>
              <a:r>
                <a:rPr lang="es-VE" sz="1600">
                  <a:latin typeface="+mn-lt"/>
                </a:rPr>
                <a:t>(</a:t>
              </a:r>
              <a:r>
                <a:rPr lang="es-VE" sz="1600" i="1" err="1">
                  <a:latin typeface="+mn-lt"/>
                  <a:cs typeface="Times New Roman" pitchFamily="18" charset="0"/>
                </a:rPr>
                <a:t>a</a:t>
              </a:r>
              <a:r>
                <a:rPr lang="es-VE" sz="1600" i="1" baseline="-25000" err="1">
                  <a:latin typeface="+mn-lt"/>
                  <a:cs typeface="Times New Roman" pitchFamily="18" charset="0"/>
                </a:rPr>
                <a:t>ij</a:t>
              </a:r>
              <a:r>
                <a:rPr lang="es-VE" sz="1600">
                  <a:latin typeface="+mn-lt"/>
                </a:rPr>
                <a:t>) = (- ½ </a:t>
              </a:r>
              <a:r>
                <a:rPr lang="es-VE" sz="1600" i="1">
                  <a:latin typeface="+mn-lt"/>
                </a:rPr>
                <a:t>d</a:t>
              </a:r>
              <a:r>
                <a:rPr lang="es-VE" sz="1600" baseline="30000">
                  <a:latin typeface="+mn-lt"/>
                </a:rPr>
                <a:t>2</a:t>
              </a:r>
              <a:r>
                <a:rPr lang="es-VE" sz="1600" i="1" baseline="-25000">
                  <a:latin typeface="+mn-lt"/>
                  <a:cs typeface="Times New Roman" pitchFamily="18" charset="0"/>
                </a:rPr>
                <a:t>ij</a:t>
              </a:r>
              <a:r>
                <a:rPr lang="es-VE" sz="1600">
                  <a:latin typeface="+mn-lt"/>
                  <a:cs typeface="Times New Roman" pitchFamily="18" charset="0"/>
                </a:rPr>
                <a:t>)</a:t>
              </a:r>
              <a:endParaRPr lang="es-VE" sz="1600" baseline="-25000">
                <a:latin typeface="+mn-lt"/>
                <a:cs typeface="Times New Roman" pitchFamily="18" charset="0"/>
              </a:endParaRPr>
            </a:p>
          </p:txBody>
        </p:sp>
      </p:grpSp>
      <p:cxnSp>
        <p:nvCxnSpPr>
          <p:cNvPr id="40" name="39 Conector recto de flecha"/>
          <p:cNvCxnSpPr/>
          <p:nvPr/>
        </p:nvCxnSpPr>
        <p:spPr>
          <a:xfrm rot="10800000" flipV="1">
            <a:off x="1857357" y="4714884"/>
            <a:ext cx="1143008" cy="785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071678"/>
            <a:ext cx="42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/>
              <a:t>Y </a:t>
            </a:r>
            <a:r>
              <a:rPr lang="es-MX"/>
              <a:t> </a:t>
            </a:r>
            <a:endParaRPr lang="es-MX" b="1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00034" y="1500174"/>
          <a:ext cx="2374468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800" imgH="939800" progId="Equation.3">
                  <p:embed/>
                </p:oleObj>
              </mc:Choice>
              <mc:Fallback>
                <p:oleObj name="Equation" r:id="rId2" imgW="1447800" imgH="9398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500174"/>
                        <a:ext cx="2374468" cy="1500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 rot="5400000">
            <a:off x="2511311" y="2132104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/>
              <a:t>datos </a:t>
            </a:r>
            <a:r>
              <a:rPr lang="es-MX" sz="1400" err="1"/>
              <a:t>multivariados</a:t>
            </a:r>
            <a:endParaRPr lang="es-MX" sz="1400"/>
          </a:p>
        </p:txBody>
      </p:sp>
      <p:sp>
        <p:nvSpPr>
          <p:cNvPr id="12" name="TextBox 11"/>
          <p:cNvSpPr txBox="1"/>
          <p:nvPr/>
        </p:nvSpPr>
        <p:spPr>
          <a:xfrm>
            <a:off x="4357686" y="1601485"/>
            <a:ext cx="42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/>
              <a:t>G </a:t>
            </a:r>
            <a:r>
              <a:rPr lang="es-MX"/>
              <a:t> </a:t>
            </a:r>
            <a:endParaRPr lang="es-MX" b="1"/>
          </a:p>
        </p:txBody>
      </p:sp>
      <p:sp>
        <p:nvSpPr>
          <p:cNvPr id="13" name="TextBox 12"/>
          <p:cNvSpPr txBox="1"/>
          <p:nvPr/>
        </p:nvSpPr>
        <p:spPr>
          <a:xfrm rot="5400000">
            <a:off x="6493660" y="1416594"/>
            <a:ext cx="1571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/>
              <a:t>datos  doblemente centrados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720" y="378618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/>
              <a:t>D </a:t>
            </a:r>
            <a:r>
              <a:rPr lang="es-MX"/>
              <a:t> </a:t>
            </a:r>
            <a:endParaRPr lang="es-MX" b="1"/>
          </a:p>
        </p:txBody>
      </p:sp>
      <p:sp>
        <p:nvSpPr>
          <p:cNvPr id="16" name="TextBox 15"/>
          <p:cNvSpPr txBox="1"/>
          <p:nvPr/>
        </p:nvSpPr>
        <p:spPr>
          <a:xfrm rot="5400000">
            <a:off x="2632887" y="3667457"/>
            <a:ext cx="128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/>
              <a:t>matriz de</a:t>
            </a:r>
          </a:p>
          <a:p>
            <a:pPr algn="ctr"/>
            <a:r>
              <a:rPr lang="es-MX" sz="1400"/>
              <a:t> distancias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8596" y="681319"/>
            <a:ext cx="4000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Expresión matricial: </a:t>
            </a:r>
          </a:p>
        </p:txBody>
      </p:sp>
      <p:graphicFrame>
        <p:nvGraphicFramePr>
          <p:cNvPr id="263175" name="Object 7"/>
          <p:cNvGraphicFramePr>
            <a:graphicFrameLocks noChangeAspect="1"/>
          </p:cNvGraphicFramePr>
          <p:nvPr/>
        </p:nvGraphicFramePr>
        <p:xfrm>
          <a:off x="714348" y="3357560"/>
          <a:ext cx="1928826" cy="12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300" imgH="939800" progId="Equation.3">
                  <p:embed/>
                </p:oleObj>
              </mc:Choice>
              <mc:Fallback>
                <p:oleObj name="Equation" r:id="rId4" imgW="1384300" imgH="939800" progId="Equation.3">
                  <p:embed/>
                  <p:pic>
                    <p:nvPicPr>
                      <p:cNvPr id="263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357560"/>
                        <a:ext cx="1928826" cy="1285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85720" y="55007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/>
              <a:t>A </a:t>
            </a:r>
            <a:r>
              <a:rPr lang="es-MX"/>
              <a:t> </a:t>
            </a:r>
            <a:endParaRPr lang="es-MX" b="1"/>
          </a:p>
        </p:txBody>
      </p:sp>
      <p:graphicFrame>
        <p:nvGraphicFramePr>
          <p:cNvPr id="263177" name="Object 9"/>
          <p:cNvGraphicFramePr>
            <a:graphicFrameLocks noChangeAspect="1"/>
          </p:cNvGraphicFramePr>
          <p:nvPr/>
        </p:nvGraphicFramePr>
        <p:xfrm>
          <a:off x="714348" y="5000636"/>
          <a:ext cx="2206814" cy="128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800" imgH="939800" progId="Equation.3">
                  <p:embed/>
                </p:oleObj>
              </mc:Choice>
              <mc:Fallback>
                <p:oleObj name="Equation" r:id="rId6" imgW="1574800" imgH="939800" progId="Equation.3">
                  <p:embed/>
                  <p:pic>
                    <p:nvPicPr>
                      <p:cNvPr id="2631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000636"/>
                        <a:ext cx="2206814" cy="12858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 rot="5400000">
            <a:off x="2360992" y="5381969"/>
            <a:ext cx="1857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/>
              <a:t>matriz de distancias</a:t>
            </a:r>
          </a:p>
          <a:p>
            <a:pPr algn="ctr"/>
            <a:r>
              <a:rPr lang="es-MX" sz="1400"/>
              <a:t>transformadas</a:t>
            </a:r>
          </a:p>
        </p:txBody>
      </p:sp>
      <p:graphicFrame>
        <p:nvGraphicFramePr>
          <p:cNvPr id="263178" name="Object 10"/>
          <p:cNvGraphicFramePr>
            <a:graphicFrameLocks noChangeAspect="1"/>
          </p:cNvGraphicFramePr>
          <p:nvPr/>
        </p:nvGraphicFramePr>
        <p:xfrm>
          <a:off x="4786314" y="1142984"/>
          <a:ext cx="1980956" cy="12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22400" imgH="939800" progId="Equation.3">
                  <p:embed/>
                </p:oleObj>
              </mc:Choice>
              <mc:Fallback>
                <p:oleObj name="Equation" r:id="rId8" imgW="1422400" imgH="939800" progId="Equation.3">
                  <p:embed/>
                  <p:pic>
                    <p:nvPicPr>
                      <p:cNvPr id="2631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1142984"/>
                        <a:ext cx="1980956" cy="1285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72198" y="305966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/>
              <a:t>G </a:t>
            </a:r>
            <a:r>
              <a:rPr lang="es-MX"/>
              <a:t>=</a:t>
            </a:r>
            <a:r>
              <a:rPr lang="es-MX" b="1"/>
              <a:t> E</a:t>
            </a:r>
            <a:r>
              <a:rPr lang="el-GR" b="1"/>
              <a:t>Λ</a:t>
            </a:r>
            <a:r>
              <a:rPr lang="es-MX" b="1"/>
              <a:t>E</a:t>
            </a:r>
            <a:r>
              <a:rPr lang="es-MX" baseline="30000"/>
              <a:t>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5786446" y="3500438"/>
            <a:ext cx="571504" cy="57150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00892" y="428625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err="1"/>
              <a:t>Eigenvectores</a:t>
            </a:r>
            <a:endParaRPr lang="es-MX" b="1"/>
          </a:p>
        </p:txBody>
      </p:sp>
      <p:sp>
        <p:nvSpPr>
          <p:cNvPr id="34" name="TextBox 33"/>
          <p:cNvSpPr txBox="1"/>
          <p:nvPr/>
        </p:nvSpPr>
        <p:spPr>
          <a:xfrm>
            <a:off x="4429124" y="428625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err="1"/>
              <a:t>Eigenvalores</a:t>
            </a:r>
            <a:endParaRPr lang="es-MX" b="1"/>
          </a:p>
        </p:txBody>
      </p:sp>
      <p:sp>
        <p:nvSpPr>
          <p:cNvPr id="36" name="TextBox 35"/>
          <p:cNvSpPr txBox="1"/>
          <p:nvPr/>
        </p:nvSpPr>
        <p:spPr>
          <a:xfrm>
            <a:off x="4000496" y="527253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/>
              <a:t>Λ</a:t>
            </a:r>
            <a:endParaRPr lang="es-MX"/>
          </a:p>
        </p:txBody>
      </p:sp>
      <p:sp>
        <p:nvSpPr>
          <p:cNvPr id="37" name="TextBox 36"/>
          <p:cNvSpPr txBox="1"/>
          <p:nvPr/>
        </p:nvSpPr>
        <p:spPr>
          <a:xfrm>
            <a:off x="6357950" y="528638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/>
              <a:t>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6200000" flipH="1">
            <a:off x="6929454" y="3500438"/>
            <a:ext cx="571504" cy="57150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3181" name="Object 13"/>
          <p:cNvGraphicFramePr>
            <a:graphicFrameLocks noChangeAspect="1"/>
          </p:cNvGraphicFramePr>
          <p:nvPr/>
        </p:nvGraphicFramePr>
        <p:xfrm>
          <a:off x="6670732" y="4857760"/>
          <a:ext cx="2330424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65300" imgH="939800" progId="Equation.3">
                  <p:embed/>
                </p:oleObj>
              </mc:Choice>
              <mc:Fallback>
                <p:oleObj name="Equation" r:id="rId10" imgW="1765300" imgH="939800" progId="Equation.3">
                  <p:embed/>
                  <p:pic>
                    <p:nvPicPr>
                      <p:cNvPr id="2631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732" y="4857760"/>
                        <a:ext cx="2330424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2" name="Object 14"/>
          <p:cNvGraphicFramePr>
            <a:graphicFrameLocks noChangeAspect="1"/>
          </p:cNvGraphicFramePr>
          <p:nvPr/>
        </p:nvGraphicFramePr>
        <p:xfrm>
          <a:off x="4286248" y="4857760"/>
          <a:ext cx="1704737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9449" imgH="939392" progId="Equation.3">
                  <p:embed/>
                </p:oleObj>
              </mc:Choice>
              <mc:Fallback>
                <p:oleObj name="Equation" r:id="rId12" imgW="1269449" imgH="939392" progId="Equation.3">
                  <p:embed/>
                  <p:pic>
                    <p:nvPicPr>
                      <p:cNvPr id="2631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4857760"/>
                        <a:ext cx="1704737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25" y="714356"/>
            <a:ext cx="5138755" cy="513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2910" y="5857892"/>
            <a:ext cx="85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Las </a:t>
            </a:r>
            <a:r>
              <a:rPr lang="es-MX" i="1"/>
              <a:t>n</a:t>
            </a:r>
            <a:r>
              <a:rPr lang="es-MX"/>
              <a:t> cargas de los </a:t>
            </a:r>
            <a:r>
              <a:rPr lang="es-MX" err="1"/>
              <a:t>eigenvectores</a:t>
            </a:r>
            <a:r>
              <a:rPr lang="es-MX"/>
              <a:t> serán los valores (scores) en las coordenadas principales (un </a:t>
            </a:r>
            <a:r>
              <a:rPr lang="es-MX" err="1"/>
              <a:t>PCoA</a:t>
            </a:r>
            <a:r>
              <a:rPr lang="es-MX"/>
              <a:t> no requiere calcular las proyecciones).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358" y="5357826"/>
            <a:ext cx="18573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err="1"/>
              <a:t>PCoor</a:t>
            </a:r>
            <a:r>
              <a:rPr lang="es-MX" sz="1600"/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-611823" y="2921170"/>
            <a:ext cx="18573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err="1"/>
              <a:t>PCoor</a:t>
            </a:r>
            <a:r>
              <a:rPr lang="es-MX" sz="1600"/>
              <a:t>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931" y="845090"/>
            <a:ext cx="394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/>
              <a:t>Medida de distancia preservada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643569" y="1225863"/>
          <a:ext cx="2643207" cy="1560195"/>
        </p:xfrm>
        <a:graphic>
          <a:graphicData uri="http://schemas.openxmlformats.org/drawingml/2006/table">
            <a:tbl>
              <a:tblPr/>
              <a:tblGrid>
                <a:gridCol w="88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>
                          <a:latin typeface="Arial" pitchFamily="34" charset="0"/>
                          <a:cs typeface="Arial" pitchFamily="34" charset="0"/>
                        </a:rPr>
                        <a:t>No. </a:t>
                      </a:r>
                      <a:r>
                        <a:rPr lang="es-MX" sz="1400" b="1" err="1">
                          <a:latin typeface="Arial" pitchFamily="34" charset="0"/>
                          <a:cs typeface="Arial" pitchFamily="34" charset="0"/>
                        </a:rPr>
                        <a:t>obj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err="1">
                          <a:latin typeface="Arial" pitchFamily="34" charset="0"/>
                          <a:cs typeface="Arial" pitchFamily="34" charset="0"/>
                        </a:rPr>
                        <a:t>PCo</a:t>
                      </a:r>
                      <a:r>
                        <a:rPr lang="es-MX" sz="1400" b="1"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err="1">
                          <a:latin typeface="Arial" pitchFamily="34" charset="0"/>
                          <a:cs typeface="Arial" pitchFamily="34" charset="0"/>
                        </a:rPr>
                        <a:t>PCo</a:t>
                      </a:r>
                      <a:r>
                        <a:rPr lang="es-MX" sz="1400" b="1"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-0.13314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-0.17887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-0.03299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-0.07209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-0.00404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-0.0311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0.025782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0.03484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-0.00487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-0.01305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0.004499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0.029517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6643702" y="1368739"/>
            <a:ext cx="1714512" cy="3571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2214546" y="1571612"/>
            <a:ext cx="4429156" cy="278608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786446" y="3786190"/>
          <a:ext cx="2500329" cy="1550670"/>
        </p:xfrm>
        <a:graphic>
          <a:graphicData uri="http://schemas.openxmlformats.org/drawingml/2006/table">
            <a:tbl>
              <a:tblPr/>
              <a:tblGrid>
                <a:gridCol w="833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% </a:t>
                      </a:r>
                      <a:r>
                        <a:rPr lang="es-MX" sz="1400" b="1" i="0" u="none" strike="noStrike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var</a:t>
                      </a:r>
                      <a:endParaRPr lang="es-MX" sz="14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% </a:t>
                      </a:r>
                      <a:r>
                        <a:rPr lang="es-MX" sz="1400" b="1" i="0" u="none" strike="noStrike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var</a:t>
                      </a: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MX" sz="1400" b="1" i="0" u="none" strike="noStrike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acum</a:t>
                      </a:r>
                      <a:endParaRPr lang="es-MX" sz="14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5.34E-01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62.22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4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1.72E-01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82.32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5.80E-02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89.09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3.36E-02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3.03E-02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96.53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29323" y="714356"/>
            <a:ext cx="221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err="1"/>
              <a:t>Eigenvectores</a:t>
            </a:r>
            <a:r>
              <a:rPr lang="es-MX"/>
              <a:t> </a:t>
            </a:r>
            <a:r>
              <a:rPr lang="es-MX" b="1"/>
              <a:t>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29323" y="3345420"/>
            <a:ext cx="221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err="1"/>
              <a:t>Eigenvalores</a:t>
            </a:r>
            <a:r>
              <a:rPr lang="es-MX"/>
              <a:t> </a:t>
            </a:r>
            <a:r>
              <a:rPr lang="el-GR" b="1"/>
              <a:t>Λ</a:t>
            </a:r>
            <a:endParaRPr lang="es-MX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0 Imagen" descr="R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642918"/>
            <a:ext cx="1785950" cy="1384111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2428860" y="1202280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/>
              <a:t>Funciones y librerías para </a:t>
            </a:r>
            <a:r>
              <a:rPr lang="es-VE" sz="2400" b="1" err="1"/>
              <a:t>PCoA</a:t>
            </a:r>
            <a:r>
              <a:rPr lang="es-VE" sz="2400" b="1"/>
              <a:t> (PCO)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0" y="3000372"/>
            <a:ext cx="892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sz="2400" err="1"/>
              <a:t>cmdscale</a:t>
            </a:r>
            <a:r>
              <a:rPr lang="es-VE" sz="2400"/>
              <a:t>, </a:t>
            </a:r>
            <a:r>
              <a:rPr lang="es-VE" sz="2400" err="1"/>
              <a:t>biplot</a:t>
            </a:r>
            <a:r>
              <a:rPr lang="es-VE" sz="2400"/>
              <a:t> {</a:t>
            </a:r>
            <a:r>
              <a:rPr lang="es-VE" sz="2400" err="1"/>
              <a:t>stats</a:t>
            </a:r>
            <a:r>
              <a:rPr lang="es-VE" sz="2400"/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s-VE" sz="2400" err="1"/>
              <a:t>Ordiplor</a:t>
            </a:r>
            <a:r>
              <a:rPr lang="es-VE" sz="2400"/>
              <a:t>, scores, </a:t>
            </a:r>
            <a:r>
              <a:rPr lang="es-VE" sz="2400" err="1"/>
              <a:t>wascores</a:t>
            </a:r>
            <a:r>
              <a:rPr lang="es-VE" sz="2400"/>
              <a:t> {</a:t>
            </a:r>
            <a:r>
              <a:rPr lang="es-VE" sz="2400" err="1"/>
              <a:t>vegan</a:t>
            </a:r>
            <a:r>
              <a:rPr lang="es-VE" sz="2400"/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s-VE" sz="2400" err="1"/>
              <a:t>Pcoa</a:t>
            </a:r>
            <a:r>
              <a:rPr lang="es-VE" sz="2400"/>
              <a:t> {</a:t>
            </a:r>
            <a:r>
              <a:rPr lang="es-VE" sz="2400" err="1"/>
              <a:t>ape</a:t>
            </a:r>
            <a:r>
              <a:rPr lang="es-VE" sz="240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2000"/>
              <a:t>PROYECCIÓN DE UNA MATRÍZ DE SIMILITUD EN UN HIPERESPACIO</a:t>
            </a:r>
          </a:p>
        </p:txBody>
      </p:sp>
      <p:sp>
        <p:nvSpPr>
          <p:cNvPr id="4" name="3 Triángulo rectángulo"/>
          <p:cNvSpPr/>
          <p:nvPr/>
        </p:nvSpPr>
        <p:spPr>
          <a:xfrm>
            <a:off x="785786" y="3071810"/>
            <a:ext cx="3500462" cy="2714644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4 CuadroTexto"/>
          <p:cNvSpPr txBox="1"/>
          <p:nvPr/>
        </p:nvSpPr>
        <p:spPr>
          <a:xfrm>
            <a:off x="785786" y="271462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1	2	3	4</a:t>
            </a:r>
          </a:p>
        </p:txBody>
      </p:sp>
      <p:sp>
        <p:nvSpPr>
          <p:cNvPr id="6" name="5 CuadroTexto"/>
          <p:cNvSpPr txBox="1"/>
          <p:nvPr/>
        </p:nvSpPr>
        <p:spPr>
          <a:xfrm rot="5400000">
            <a:off x="-1387002" y="431590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1	2	3	4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857224" y="3755129"/>
            <a:ext cx="642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70</a:t>
            </a:r>
          </a:p>
          <a:p>
            <a:endParaRPr lang="es-VE"/>
          </a:p>
          <a:p>
            <a:endParaRPr lang="es-VE"/>
          </a:p>
          <a:p>
            <a:r>
              <a:rPr lang="es-VE"/>
              <a:t>15</a:t>
            </a:r>
          </a:p>
          <a:p>
            <a:endParaRPr lang="es-VE"/>
          </a:p>
          <a:p>
            <a:endParaRPr lang="es-VE"/>
          </a:p>
          <a:p>
            <a:r>
              <a:rPr lang="es-VE"/>
              <a:t>30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643042" y="4572008"/>
            <a:ext cx="642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50</a:t>
            </a:r>
          </a:p>
          <a:p>
            <a:endParaRPr lang="es-VE"/>
          </a:p>
          <a:p>
            <a:endParaRPr lang="es-VE"/>
          </a:p>
          <a:p>
            <a:r>
              <a:rPr lang="es-VE"/>
              <a:t>50</a:t>
            </a:r>
          </a:p>
        </p:txBody>
      </p:sp>
      <p:sp>
        <p:nvSpPr>
          <p:cNvPr id="23" name="22 CuadroTexto"/>
          <p:cNvSpPr txBox="1"/>
          <p:nvPr/>
        </p:nvSpPr>
        <p:spPr>
          <a:xfrm flipH="1">
            <a:off x="2571736" y="54171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40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3143240" y="1857364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3 variables, 4 muestras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2000"/>
              <a:t>PROYECCIÓN DE UNA MATRÍZ DE SIMILITUD EN UN HIPERESPACIO</a:t>
            </a:r>
          </a:p>
        </p:txBody>
      </p:sp>
      <p:sp>
        <p:nvSpPr>
          <p:cNvPr id="4" name="3 Triángulo rectángulo"/>
          <p:cNvSpPr/>
          <p:nvPr/>
        </p:nvSpPr>
        <p:spPr>
          <a:xfrm>
            <a:off x="785786" y="3071810"/>
            <a:ext cx="3500462" cy="2714644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4 CuadroTexto"/>
          <p:cNvSpPr txBox="1"/>
          <p:nvPr/>
        </p:nvSpPr>
        <p:spPr>
          <a:xfrm>
            <a:off x="785786" y="271462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1	2	3	4</a:t>
            </a:r>
          </a:p>
        </p:txBody>
      </p:sp>
      <p:sp>
        <p:nvSpPr>
          <p:cNvPr id="6" name="5 CuadroTexto"/>
          <p:cNvSpPr txBox="1"/>
          <p:nvPr/>
        </p:nvSpPr>
        <p:spPr>
          <a:xfrm rot="5400000">
            <a:off x="-1387002" y="431590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1	2	3	4</a:t>
            </a:r>
          </a:p>
        </p:txBody>
      </p:sp>
      <p:sp>
        <p:nvSpPr>
          <p:cNvPr id="7" name="6 Flecha derecha"/>
          <p:cNvSpPr/>
          <p:nvPr/>
        </p:nvSpPr>
        <p:spPr>
          <a:xfrm>
            <a:off x="4000496" y="4000504"/>
            <a:ext cx="128588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3" name="35 Grupo"/>
          <p:cNvGrpSpPr/>
          <p:nvPr/>
        </p:nvGrpSpPr>
        <p:grpSpPr>
          <a:xfrm>
            <a:off x="6929454" y="3429000"/>
            <a:ext cx="276228" cy="500066"/>
            <a:chOff x="6724664" y="3500438"/>
            <a:chExt cx="276228" cy="500066"/>
          </a:xfrm>
        </p:grpSpPr>
        <p:sp>
          <p:nvSpPr>
            <p:cNvPr id="13" name="12 Elipse"/>
            <p:cNvSpPr/>
            <p:nvPr/>
          </p:nvSpPr>
          <p:spPr>
            <a:xfrm>
              <a:off x="6724664" y="378619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6786578" y="3500438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/>
                <a:t>1</a:t>
              </a:r>
            </a:p>
          </p:txBody>
        </p:sp>
      </p:grpSp>
      <p:grpSp>
        <p:nvGrpSpPr>
          <p:cNvPr id="8" name="36 Grupo"/>
          <p:cNvGrpSpPr/>
          <p:nvPr/>
        </p:nvGrpSpPr>
        <p:grpSpPr>
          <a:xfrm>
            <a:off x="6715140" y="4214818"/>
            <a:ext cx="357190" cy="440770"/>
            <a:chOff x="6572264" y="4214818"/>
            <a:chExt cx="357190" cy="440770"/>
          </a:xfrm>
        </p:grpSpPr>
        <p:sp>
          <p:nvSpPr>
            <p:cNvPr id="9" name="8 Elipse"/>
            <p:cNvSpPr/>
            <p:nvPr/>
          </p:nvSpPr>
          <p:spPr>
            <a:xfrm>
              <a:off x="6572264" y="421481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6715140" y="428625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/>
                <a:t>2</a:t>
              </a:r>
            </a:p>
          </p:txBody>
        </p:sp>
      </p:grpSp>
      <p:grpSp>
        <p:nvGrpSpPr>
          <p:cNvPr id="10" name="37 Grupo"/>
          <p:cNvGrpSpPr/>
          <p:nvPr/>
        </p:nvGrpSpPr>
        <p:grpSpPr>
          <a:xfrm>
            <a:off x="7072330" y="5214950"/>
            <a:ext cx="428628" cy="369332"/>
            <a:chOff x="7215206" y="5059932"/>
            <a:chExt cx="428628" cy="369332"/>
          </a:xfrm>
        </p:grpSpPr>
        <p:sp>
          <p:nvSpPr>
            <p:cNvPr id="14" name="13 Elipse"/>
            <p:cNvSpPr/>
            <p:nvPr/>
          </p:nvSpPr>
          <p:spPr>
            <a:xfrm>
              <a:off x="7215206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7500958" y="5059932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/>
                <a:t>3</a:t>
              </a:r>
            </a:p>
          </p:txBody>
        </p:sp>
      </p:grpSp>
      <p:grpSp>
        <p:nvGrpSpPr>
          <p:cNvPr id="11" name="38 Grupo"/>
          <p:cNvGrpSpPr/>
          <p:nvPr/>
        </p:nvGrpSpPr>
        <p:grpSpPr>
          <a:xfrm>
            <a:off x="7643834" y="4429132"/>
            <a:ext cx="357190" cy="428628"/>
            <a:chOff x="7715272" y="3929066"/>
            <a:chExt cx="357190" cy="428628"/>
          </a:xfrm>
        </p:grpSpPr>
        <p:sp>
          <p:nvSpPr>
            <p:cNvPr id="15" name="14 Elipse"/>
            <p:cNvSpPr/>
            <p:nvPr/>
          </p:nvSpPr>
          <p:spPr>
            <a:xfrm>
              <a:off x="7715272" y="414338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7929586" y="392906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/>
                <a:t>4</a:t>
              </a:r>
            </a:p>
          </p:txBody>
        </p:sp>
      </p:grpSp>
      <p:sp>
        <p:nvSpPr>
          <p:cNvPr id="21" name="20 CuadroTexto"/>
          <p:cNvSpPr txBox="1"/>
          <p:nvPr/>
        </p:nvSpPr>
        <p:spPr>
          <a:xfrm>
            <a:off x="857224" y="3755129"/>
            <a:ext cx="642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70</a:t>
            </a:r>
          </a:p>
          <a:p>
            <a:endParaRPr lang="es-VE"/>
          </a:p>
          <a:p>
            <a:endParaRPr lang="es-VE"/>
          </a:p>
          <a:p>
            <a:r>
              <a:rPr lang="es-VE"/>
              <a:t>15</a:t>
            </a:r>
          </a:p>
          <a:p>
            <a:endParaRPr lang="es-VE"/>
          </a:p>
          <a:p>
            <a:endParaRPr lang="es-VE"/>
          </a:p>
          <a:p>
            <a:r>
              <a:rPr lang="es-VE"/>
              <a:t>30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643042" y="4572008"/>
            <a:ext cx="642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50</a:t>
            </a:r>
          </a:p>
          <a:p>
            <a:endParaRPr lang="es-VE"/>
          </a:p>
          <a:p>
            <a:endParaRPr lang="es-VE"/>
          </a:p>
          <a:p>
            <a:r>
              <a:rPr lang="es-VE"/>
              <a:t>50</a:t>
            </a:r>
          </a:p>
        </p:txBody>
      </p:sp>
      <p:sp>
        <p:nvSpPr>
          <p:cNvPr id="23" name="22 CuadroTexto"/>
          <p:cNvSpPr txBox="1"/>
          <p:nvPr/>
        </p:nvSpPr>
        <p:spPr>
          <a:xfrm flipH="1">
            <a:off x="2571736" y="54171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40</a:t>
            </a:r>
          </a:p>
        </p:txBody>
      </p:sp>
      <p:grpSp>
        <p:nvGrpSpPr>
          <p:cNvPr id="12" name="34 Grupo"/>
          <p:cNvGrpSpPr/>
          <p:nvPr/>
        </p:nvGrpSpPr>
        <p:grpSpPr>
          <a:xfrm>
            <a:off x="5715008" y="3214686"/>
            <a:ext cx="2786082" cy="2714644"/>
            <a:chOff x="5715008" y="2428868"/>
            <a:chExt cx="2786082" cy="2714644"/>
          </a:xfrm>
        </p:grpSpPr>
        <p:sp>
          <p:nvSpPr>
            <p:cNvPr id="24" name="23 Cubo"/>
            <p:cNvSpPr/>
            <p:nvPr/>
          </p:nvSpPr>
          <p:spPr>
            <a:xfrm rot="16200000">
              <a:off x="5750727" y="2393149"/>
              <a:ext cx="2714644" cy="2786082"/>
            </a:xfrm>
            <a:prstGeom prst="cube">
              <a:avLst>
                <a:gd name="adj" fmla="val 38333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26" name="25 Conector recto"/>
            <p:cNvCxnSpPr/>
            <p:nvPr/>
          </p:nvCxnSpPr>
          <p:spPr>
            <a:xfrm>
              <a:off x="5715008" y="4071942"/>
              <a:ext cx="1714512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rot="5400000" flipH="1" flipV="1">
              <a:off x="6607983" y="3250405"/>
              <a:ext cx="1643074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 rot="16200000" flipH="1">
              <a:off x="7429520" y="4071942"/>
              <a:ext cx="1071570" cy="107157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26 CuadroTexto"/>
          <p:cNvSpPr txBox="1"/>
          <p:nvPr/>
        </p:nvSpPr>
        <p:spPr>
          <a:xfrm>
            <a:off x="3143240" y="1857364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3 variables, 4 muestras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>
            <a:normAutofit/>
          </a:bodyPr>
          <a:lstStyle/>
          <a:p>
            <a:r>
              <a:rPr lang="es-VE" sz="2400"/>
              <a:t>PROYECCIÓN EN EL ESPACIO</a:t>
            </a:r>
          </a:p>
        </p:txBody>
      </p:sp>
      <p:grpSp>
        <p:nvGrpSpPr>
          <p:cNvPr id="3" name="36 Grupo"/>
          <p:cNvGrpSpPr/>
          <p:nvPr/>
        </p:nvGrpSpPr>
        <p:grpSpPr>
          <a:xfrm>
            <a:off x="1857356" y="2571744"/>
            <a:ext cx="2143140" cy="1857388"/>
            <a:chOff x="1857356" y="2428868"/>
            <a:chExt cx="2143140" cy="1857388"/>
          </a:xfrm>
        </p:grpSpPr>
        <p:sp>
          <p:nvSpPr>
            <p:cNvPr id="4" name="3 Elipse"/>
            <p:cNvSpPr/>
            <p:nvPr/>
          </p:nvSpPr>
          <p:spPr>
            <a:xfrm>
              <a:off x="1857356" y="28574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" name="4 Elipse"/>
            <p:cNvSpPr/>
            <p:nvPr/>
          </p:nvSpPr>
          <p:spPr>
            <a:xfrm>
              <a:off x="2786050" y="257174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" name="5 Elipse"/>
            <p:cNvSpPr/>
            <p:nvPr/>
          </p:nvSpPr>
          <p:spPr>
            <a:xfrm>
              <a:off x="200975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7" name="6 Elipse"/>
            <p:cNvSpPr/>
            <p:nvPr/>
          </p:nvSpPr>
          <p:spPr>
            <a:xfrm>
              <a:off x="3071802" y="314324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" name="7 Elipse"/>
            <p:cNvSpPr/>
            <p:nvPr/>
          </p:nvSpPr>
          <p:spPr>
            <a:xfrm>
              <a:off x="2009756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" name="8 Elipse"/>
            <p:cNvSpPr/>
            <p:nvPr/>
          </p:nvSpPr>
          <p:spPr>
            <a:xfrm>
              <a:off x="2857488" y="407194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" name="9 Elipse"/>
            <p:cNvSpPr/>
            <p:nvPr/>
          </p:nvSpPr>
          <p:spPr>
            <a:xfrm>
              <a:off x="3786182" y="30098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11" name="37 Grupo"/>
          <p:cNvGrpSpPr/>
          <p:nvPr/>
        </p:nvGrpSpPr>
        <p:grpSpPr>
          <a:xfrm>
            <a:off x="5857884" y="2071678"/>
            <a:ext cx="2143140" cy="1643074"/>
            <a:chOff x="6072198" y="1928802"/>
            <a:chExt cx="2143140" cy="1643074"/>
          </a:xfrm>
        </p:grpSpPr>
        <p:sp>
          <p:nvSpPr>
            <p:cNvPr id="12" name="11 Triángulo isósceles"/>
            <p:cNvSpPr/>
            <p:nvPr/>
          </p:nvSpPr>
          <p:spPr>
            <a:xfrm>
              <a:off x="6643702" y="19288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" name="12 Triángulo isósceles"/>
            <p:cNvSpPr/>
            <p:nvPr/>
          </p:nvSpPr>
          <p:spPr>
            <a:xfrm>
              <a:off x="7143768" y="20812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4" name="13 Triángulo isósceles"/>
            <p:cNvSpPr/>
            <p:nvPr/>
          </p:nvSpPr>
          <p:spPr>
            <a:xfrm>
              <a:off x="6072198" y="242886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5" name="14 Triángulo isósceles"/>
            <p:cNvSpPr/>
            <p:nvPr/>
          </p:nvSpPr>
          <p:spPr>
            <a:xfrm>
              <a:off x="6796102" y="335756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6" name="15 Triángulo isósceles"/>
            <p:cNvSpPr/>
            <p:nvPr/>
          </p:nvSpPr>
          <p:spPr>
            <a:xfrm>
              <a:off x="8001024" y="2571744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7" name="16 Triángulo isósceles"/>
            <p:cNvSpPr/>
            <p:nvPr/>
          </p:nvSpPr>
          <p:spPr>
            <a:xfrm>
              <a:off x="6072198" y="314324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8" name="17 Triángulo isósceles"/>
            <p:cNvSpPr/>
            <p:nvPr/>
          </p:nvSpPr>
          <p:spPr>
            <a:xfrm>
              <a:off x="7286644" y="300037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19" name="49 Grupo"/>
          <p:cNvGrpSpPr/>
          <p:nvPr/>
        </p:nvGrpSpPr>
        <p:grpSpPr>
          <a:xfrm>
            <a:off x="4429124" y="4643446"/>
            <a:ext cx="1857388" cy="1714512"/>
            <a:chOff x="4643438" y="4572008"/>
            <a:chExt cx="1857388" cy="1714512"/>
          </a:xfrm>
        </p:grpSpPr>
        <p:sp>
          <p:nvSpPr>
            <p:cNvPr id="51" name="50 Rectángulo"/>
            <p:cNvSpPr/>
            <p:nvPr/>
          </p:nvSpPr>
          <p:spPr>
            <a:xfrm>
              <a:off x="4714876" y="4786322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4643438" y="607220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5357818" y="492919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6286512" y="571501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6072198" y="457200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5715008" y="600076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5143504" y="578645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6215074" y="500063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36" name="35 CuadroTexto"/>
          <p:cNvSpPr txBox="1"/>
          <p:nvPr/>
        </p:nvSpPr>
        <p:spPr>
          <a:xfrm>
            <a:off x="0" y="6068817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3 grupos</a:t>
            </a:r>
          </a:p>
          <a:p>
            <a:r>
              <a:rPr lang="es-VE"/>
              <a:t>7 muestras p/g</a:t>
            </a:r>
          </a:p>
        </p:txBody>
      </p:sp>
      <p:grpSp>
        <p:nvGrpSpPr>
          <p:cNvPr id="20" name="33 Grupo"/>
          <p:cNvGrpSpPr/>
          <p:nvPr/>
        </p:nvGrpSpPr>
        <p:grpSpPr>
          <a:xfrm>
            <a:off x="500034" y="1928802"/>
            <a:ext cx="8358246" cy="4572032"/>
            <a:chOff x="714348" y="1714488"/>
            <a:chExt cx="8358246" cy="4572032"/>
          </a:xfrm>
        </p:grpSpPr>
        <p:sp>
          <p:nvSpPr>
            <p:cNvPr id="35" name="34 Cubo"/>
            <p:cNvSpPr/>
            <p:nvPr/>
          </p:nvSpPr>
          <p:spPr>
            <a:xfrm flipH="1">
              <a:off x="714380" y="1714488"/>
              <a:ext cx="8358214" cy="4572032"/>
            </a:xfrm>
            <a:prstGeom prst="cub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37" name="36 Conector recto"/>
            <p:cNvCxnSpPr/>
            <p:nvPr/>
          </p:nvCxnSpPr>
          <p:spPr>
            <a:xfrm>
              <a:off x="714348" y="5143512"/>
              <a:ext cx="72152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 rot="5400000">
              <a:off x="6215074" y="3429000"/>
              <a:ext cx="3429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16200000" flipH="1">
              <a:off x="7893867" y="5179231"/>
              <a:ext cx="1143008" cy="10715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>
            <a:normAutofit/>
          </a:bodyPr>
          <a:lstStyle/>
          <a:p>
            <a:r>
              <a:rPr lang="es-VE" sz="2400"/>
              <a:t>PROYECCIÓN EN EL ESPACIO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0" y="5925941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3 grupos</a:t>
            </a:r>
          </a:p>
          <a:p>
            <a:r>
              <a:rPr lang="es-VE"/>
              <a:t>7 muestras p/g</a:t>
            </a:r>
          </a:p>
        </p:txBody>
      </p:sp>
      <p:cxnSp>
        <p:nvCxnSpPr>
          <p:cNvPr id="43" name="42 Conector recto"/>
          <p:cNvCxnSpPr/>
          <p:nvPr/>
        </p:nvCxnSpPr>
        <p:spPr>
          <a:xfrm flipV="1">
            <a:off x="214282" y="2500306"/>
            <a:ext cx="8715436" cy="292895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36 Grupo"/>
          <p:cNvGrpSpPr/>
          <p:nvPr/>
        </p:nvGrpSpPr>
        <p:grpSpPr>
          <a:xfrm>
            <a:off x="1857356" y="2571744"/>
            <a:ext cx="2143140" cy="1857388"/>
            <a:chOff x="1857356" y="2428868"/>
            <a:chExt cx="2143140" cy="1857388"/>
          </a:xfrm>
        </p:grpSpPr>
        <p:sp>
          <p:nvSpPr>
            <p:cNvPr id="90" name="89 Elipse"/>
            <p:cNvSpPr/>
            <p:nvPr/>
          </p:nvSpPr>
          <p:spPr>
            <a:xfrm>
              <a:off x="1857356" y="28574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1" name="90 Elipse"/>
            <p:cNvSpPr/>
            <p:nvPr/>
          </p:nvSpPr>
          <p:spPr>
            <a:xfrm>
              <a:off x="2786050" y="257174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2" name="91 Elipse"/>
            <p:cNvSpPr/>
            <p:nvPr/>
          </p:nvSpPr>
          <p:spPr>
            <a:xfrm>
              <a:off x="200975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3" name="92 Elipse"/>
            <p:cNvSpPr/>
            <p:nvPr/>
          </p:nvSpPr>
          <p:spPr>
            <a:xfrm>
              <a:off x="3071802" y="314324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4" name="93 Elipse"/>
            <p:cNvSpPr/>
            <p:nvPr/>
          </p:nvSpPr>
          <p:spPr>
            <a:xfrm>
              <a:off x="2009756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5" name="94 Elipse"/>
            <p:cNvSpPr/>
            <p:nvPr/>
          </p:nvSpPr>
          <p:spPr>
            <a:xfrm>
              <a:off x="2857488" y="407194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6" name="95 Elipse"/>
            <p:cNvSpPr/>
            <p:nvPr/>
          </p:nvSpPr>
          <p:spPr>
            <a:xfrm>
              <a:off x="3786182" y="30098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4" name="37 Grupo"/>
          <p:cNvGrpSpPr/>
          <p:nvPr/>
        </p:nvGrpSpPr>
        <p:grpSpPr>
          <a:xfrm>
            <a:off x="5857884" y="2071678"/>
            <a:ext cx="2143140" cy="1643074"/>
            <a:chOff x="6072198" y="1928802"/>
            <a:chExt cx="2143140" cy="1643074"/>
          </a:xfrm>
        </p:grpSpPr>
        <p:sp>
          <p:nvSpPr>
            <p:cNvPr id="98" name="97 Triángulo isósceles"/>
            <p:cNvSpPr/>
            <p:nvPr/>
          </p:nvSpPr>
          <p:spPr>
            <a:xfrm>
              <a:off x="6643702" y="19288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9" name="98 Triángulo isósceles"/>
            <p:cNvSpPr/>
            <p:nvPr/>
          </p:nvSpPr>
          <p:spPr>
            <a:xfrm>
              <a:off x="7143768" y="20812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0" name="99 Triángulo isósceles"/>
            <p:cNvSpPr/>
            <p:nvPr/>
          </p:nvSpPr>
          <p:spPr>
            <a:xfrm>
              <a:off x="6072198" y="242886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1" name="100 Triángulo isósceles"/>
            <p:cNvSpPr/>
            <p:nvPr/>
          </p:nvSpPr>
          <p:spPr>
            <a:xfrm>
              <a:off x="6796102" y="335756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2" name="101 Triángulo isósceles"/>
            <p:cNvSpPr/>
            <p:nvPr/>
          </p:nvSpPr>
          <p:spPr>
            <a:xfrm>
              <a:off x="8001024" y="2571744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3" name="102 Triángulo isósceles"/>
            <p:cNvSpPr/>
            <p:nvPr/>
          </p:nvSpPr>
          <p:spPr>
            <a:xfrm>
              <a:off x="6072198" y="314324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4" name="103 Triángulo isósceles"/>
            <p:cNvSpPr/>
            <p:nvPr/>
          </p:nvSpPr>
          <p:spPr>
            <a:xfrm>
              <a:off x="7286644" y="300037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5" name="49 Grupo"/>
          <p:cNvGrpSpPr/>
          <p:nvPr/>
        </p:nvGrpSpPr>
        <p:grpSpPr>
          <a:xfrm>
            <a:off x="4429124" y="4643446"/>
            <a:ext cx="1857388" cy="1714512"/>
            <a:chOff x="4643438" y="4572008"/>
            <a:chExt cx="1857388" cy="1714512"/>
          </a:xfrm>
        </p:grpSpPr>
        <p:sp>
          <p:nvSpPr>
            <p:cNvPr id="109" name="108 Rectángulo"/>
            <p:cNvSpPr/>
            <p:nvPr/>
          </p:nvSpPr>
          <p:spPr>
            <a:xfrm>
              <a:off x="4714876" y="4786322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4643438" y="607220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5357818" y="492919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2" name="111 Rectángulo"/>
            <p:cNvSpPr/>
            <p:nvPr/>
          </p:nvSpPr>
          <p:spPr>
            <a:xfrm>
              <a:off x="6286512" y="571501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3" name="112 Rectángulo"/>
            <p:cNvSpPr/>
            <p:nvPr/>
          </p:nvSpPr>
          <p:spPr>
            <a:xfrm>
              <a:off x="6072198" y="457200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5715008" y="600076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5" name="114 Rectángulo"/>
            <p:cNvSpPr/>
            <p:nvPr/>
          </p:nvSpPr>
          <p:spPr>
            <a:xfrm>
              <a:off x="5143504" y="578645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6215074" y="500063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6" name="34 Grupo"/>
          <p:cNvGrpSpPr/>
          <p:nvPr/>
        </p:nvGrpSpPr>
        <p:grpSpPr>
          <a:xfrm>
            <a:off x="500034" y="1928802"/>
            <a:ext cx="8358246" cy="4572032"/>
            <a:chOff x="714348" y="1714488"/>
            <a:chExt cx="8358246" cy="4572032"/>
          </a:xfrm>
        </p:grpSpPr>
        <p:sp>
          <p:nvSpPr>
            <p:cNvPr id="37" name="36 Cubo"/>
            <p:cNvSpPr/>
            <p:nvPr/>
          </p:nvSpPr>
          <p:spPr>
            <a:xfrm flipH="1">
              <a:off x="714380" y="1714488"/>
              <a:ext cx="8358214" cy="4572032"/>
            </a:xfrm>
            <a:prstGeom prst="cub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38" name="37 Conector recto"/>
            <p:cNvCxnSpPr/>
            <p:nvPr/>
          </p:nvCxnSpPr>
          <p:spPr>
            <a:xfrm>
              <a:off x="714348" y="5143512"/>
              <a:ext cx="72152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 rot="5400000">
              <a:off x="6215074" y="3429000"/>
              <a:ext cx="3429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 rot="16200000" flipH="1">
              <a:off x="7893867" y="5179231"/>
              <a:ext cx="1143008" cy="10715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>
            <a:normAutofit/>
          </a:bodyPr>
          <a:lstStyle/>
          <a:p>
            <a:r>
              <a:rPr lang="es-VE" sz="2400"/>
              <a:t>PROYECCIÓN EN EL ESPACIO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0" y="5925941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3 grupos</a:t>
            </a:r>
          </a:p>
          <a:p>
            <a:r>
              <a:rPr lang="es-VE"/>
              <a:t>7 muestras p/g</a:t>
            </a:r>
          </a:p>
        </p:txBody>
      </p:sp>
      <p:cxnSp>
        <p:nvCxnSpPr>
          <p:cNvPr id="43" name="42 Conector recto"/>
          <p:cNvCxnSpPr/>
          <p:nvPr/>
        </p:nvCxnSpPr>
        <p:spPr>
          <a:xfrm flipV="1">
            <a:off x="214282" y="2500306"/>
            <a:ext cx="8715436" cy="292895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36 Grupo"/>
          <p:cNvGrpSpPr/>
          <p:nvPr/>
        </p:nvGrpSpPr>
        <p:grpSpPr>
          <a:xfrm>
            <a:off x="1857356" y="2571744"/>
            <a:ext cx="2143140" cy="1857388"/>
            <a:chOff x="1857356" y="2428868"/>
            <a:chExt cx="2143140" cy="1857388"/>
          </a:xfrm>
        </p:grpSpPr>
        <p:sp>
          <p:nvSpPr>
            <p:cNvPr id="90" name="89 Elipse"/>
            <p:cNvSpPr/>
            <p:nvPr/>
          </p:nvSpPr>
          <p:spPr>
            <a:xfrm>
              <a:off x="1857356" y="28574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1" name="90 Elipse"/>
            <p:cNvSpPr/>
            <p:nvPr/>
          </p:nvSpPr>
          <p:spPr>
            <a:xfrm>
              <a:off x="2786050" y="257174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2" name="91 Elipse"/>
            <p:cNvSpPr/>
            <p:nvPr/>
          </p:nvSpPr>
          <p:spPr>
            <a:xfrm>
              <a:off x="200975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3" name="92 Elipse"/>
            <p:cNvSpPr/>
            <p:nvPr/>
          </p:nvSpPr>
          <p:spPr>
            <a:xfrm>
              <a:off x="3071802" y="314324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4" name="93 Elipse"/>
            <p:cNvSpPr/>
            <p:nvPr/>
          </p:nvSpPr>
          <p:spPr>
            <a:xfrm>
              <a:off x="2009756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5" name="94 Elipse"/>
            <p:cNvSpPr/>
            <p:nvPr/>
          </p:nvSpPr>
          <p:spPr>
            <a:xfrm>
              <a:off x="2857488" y="407194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6" name="95 Elipse"/>
            <p:cNvSpPr/>
            <p:nvPr/>
          </p:nvSpPr>
          <p:spPr>
            <a:xfrm>
              <a:off x="3786182" y="30098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4" name="37 Grupo"/>
          <p:cNvGrpSpPr/>
          <p:nvPr/>
        </p:nvGrpSpPr>
        <p:grpSpPr>
          <a:xfrm>
            <a:off x="5857884" y="2071678"/>
            <a:ext cx="2143140" cy="1643074"/>
            <a:chOff x="6072198" y="1928802"/>
            <a:chExt cx="2143140" cy="1643074"/>
          </a:xfrm>
        </p:grpSpPr>
        <p:sp>
          <p:nvSpPr>
            <p:cNvPr id="98" name="97 Triángulo isósceles"/>
            <p:cNvSpPr/>
            <p:nvPr/>
          </p:nvSpPr>
          <p:spPr>
            <a:xfrm>
              <a:off x="6643702" y="19288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9" name="98 Triángulo isósceles"/>
            <p:cNvSpPr/>
            <p:nvPr/>
          </p:nvSpPr>
          <p:spPr>
            <a:xfrm>
              <a:off x="7143768" y="20812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0" name="99 Triángulo isósceles"/>
            <p:cNvSpPr/>
            <p:nvPr/>
          </p:nvSpPr>
          <p:spPr>
            <a:xfrm>
              <a:off x="6072198" y="242886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1" name="100 Triángulo isósceles"/>
            <p:cNvSpPr/>
            <p:nvPr/>
          </p:nvSpPr>
          <p:spPr>
            <a:xfrm>
              <a:off x="6796102" y="335756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2" name="101 Triángulo isósceles"/>
            <p:cNvSpPr/>
            <p:nvPr/>
          </p:nvSpPr>
          <p:spPr>
            <a:xfrm>
              <a:off x="8001024" y="2571744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3" name="102 Triángulo isósceles"/>
            <p:cNvSpPr/>
            <p:nvPr/>
          </p:nvSpPr>
          <p:spPr>
            <a:xfrm>
              <a:off x="6072198" y="314324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4" name="103 Triángulo isósceles"/>
            <p:cNvSpPr/>
            <p:nvPr/>
          </p:nvSpPr>
          <p:spPr>
            <a:xfrm>
              <a:off x="7286644" y="300037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5" name="49 Grupo"/>
          <p:cNvGrpSpPr/>
          <p:nvPr/>
        </p:nvGrpSpPr>
        <p:grpSpPr>
          <a:xfrm>
            <a:off x="4429124" y="4643446"/>
            <a:ext cx="1857388" cy="1714512"/>
            <a:chOff x="4643438" y="4572008"/>
            <a:chExt cx="1857388" cy="1714512"/>
          </a:xfrm>
        </p:grpSpPr>
        <p:sp>
          <p:nvSpPr>
            <p:cNvPr id="109" name="108 Rectángulo"/>
            <p:cNvSpPr/>
            <p:nvPr/>
          </p:nvSpPr>
          <p:spPr>
            <a:xfrm>
              <a:off x="4714876" y="4786322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4643438" y="607220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5357818" y="492919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2" name="111 Rectángulo"/>
            <p:cNvSpPr/>
            <p:nvPr/>
          </p:nvSpPr>
          <p:spPr>
            <a:xfrm>
              <a:off x="6286512" y="571501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3" name="112 Rectángulo"/>
            <p:cNvSpPr/>
            <p:nvPr/>
          </p:nvSpPr>
          <p:spPr>
            <a:xfrm>
              <a:off x="6072198" y="457200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5715008" y="600076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5" name="114 Rectángulo"/>
            <p:cNvSpPr/>
            <p:nvPr/>
          </p:nvSpPr>
          <p:spPr>
            <a:xfrm>
              <a:off x="5143504" y="578645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6215074" y="500063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cxnSp>
        <p:nvCxnSpPr>
          <p:cNvPr id="39" name="38 Conector recto"/>
          <p:cNvCxnSpPr/>
          <p:nvPr/>
        </p:nvCxnSpPr>
        <p:spPr>
          <a:xfrm flipV="1">
            <a:off x="357158" y="1714488"/>
            <a:ext cx="8358246" cy="407196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36 Grupo"/>
          <p:cNvGrpSpPr/>
          <p:nvPr/>
        </p:nvGrpSpPr>
        <p:grpSpPr>
          <a:xfrm>
            <a:off x="500034" y="1928802"/>
            <a:ext cx="8358246" cy="4572032"/>
            <a:chOff x="714348" y="1714488"/>
            <a:chExt cx="8358246" cy="4572032"/>
          </a:xfrm>
        </p:grpSpPr>
        <p:sp>
          <p:nvSpPr>
            <p:cNvPr id="38" name="37 Cubo"/>
            <p:cNvSpPr/>
            <p:nvPr/>
          </p:nvSpPr>
          <p:spPr>
            <a:xfrm flipH="1">
              <a:off x="714380" y="1714488"/>
              <a:ext cx="8358214" cy="4572032"/>
            </a:xfrm>
            <a:prstGeom prst="cub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46" name="45 Conector recto"/>
            <p:cNvCxnSpPr/>
            <p:nvPr/>
          </p:nvCxnSpPr>
          <p:spPr>
            <a:xfrm>
              <a:off x="714348" y="5143512"/>
              <a:ext cx="72152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 rot="5400000">
              <a:off x="6215074" y="3429000"/>
              <a:ext cx="3429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 rot="16200000" flipH="1">
              <a:off x="7893867" y="5179231"/>
              <a:ext cx="1143008" cy="10715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>
            <a:normAutofit/>
          </a:bodyPr>
          <a:lstStyle/>
          <a:p>
            <a:r>
              <a:rPr lang="es-VE" sz="2400"/>
              <a:t>PROYECCIÓN EN EL ESPACIO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0" y="5925941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3 grupos</a:t>
            </a:r>
          </a:p>
          <a:p>
            <a:r>
              <a:rPr lang="es-VE"/>
              <a:t>7 muestras p/g</a:t>
            </a:r>
          </a:p>
        </p:txBody>
      </p:sp>
      <p:cxnSp>
        <p:nvCxnSpPr>
          <p:cNvPr id="43" name="42 Conector recto"/>
          <p:cNvCxnSpPr/>
          <p:nvPr/>
        </p:nvCxnSpPr>
        <p:spPr>
          <a:xfrm flipV="1">
            <a:off x="214282" y="2500306"/>
            <a:ext cx="8715436" cy="292895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36 Grupo"/>
          <p:cNvGrpSpPr/>
          <p:nvPr/>
        </p:nvGrpSpPr>
        <p:grpSpPr>
          <a:xfrm>
            <a:off x="1857356" y="2571744"/>
            <a:ext cx="2143140" cy="1857388"/>
            <a:chOff x="1857356" y="2428868"/>
            <a:chExt cx="2143140" cy="1857388"/>
          </a:xfrm>
        </p:grpSpPr>
        <p:sp>
          <p:nvSpPr>
            <p:cNvPr id="90" name="89 Elipse"/>
            <p:cNvSpPr/>
            <p:nvPr/>
          </p:nvSpPr>
          <p:spPr>
            <a:xfrm>
              <a:off x="1857356" y="28574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1" name="90 Elipse"/>
            <p:cNvSpPr/>
            <p:nvPr/>
          </p:nvSpPr>
          <p:spPr>
            <a:xfrm>
              <a:off x="2786050" y="257174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2" name="91 Elipse"/>
            <p:cNvSpPr/>
            <p:nvPr/>
          </p:nvSpPr>
          <p:spPr>
            <a:xfrm>
              <a:off x="200975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3" name="92 Elipse"/>
            <p:cNvSpPr/>
            <p:nvPr/>
          </p:nvSpPr>
          <p:spPr>
            <a:xfrm>
              <a:off x="3071802" y="314324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4" name="93 Elipse"/>
            <p:cNvSpPr/>
            <p:nvPr/>
          </p:nvSpPr>
          <p:spPr>
            <a:xfrm>
              <a:off x="2009756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5" name="94 Elipse"/>
            <p:cNvSpPr/>
            <p:nvPr/>
          </p:nvSpPr>
          <p:spPr>
            <a:xfrm>
              <a:off x="2857488" y="407194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6" name="95 Elipse"/>
            <p:cNvSpPr/>
            <p:nvPr/>
          </p:nvSpPr>
          <p:spPr>
            <a:xfrm>
              <a:off x="3786182" y="30098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4" name="37 Grupo"/>
          <p:cNvGrpSpPr/>
          <p:nvPr/>
        </p:nvGrpSpPr>
        <p:grpSpPr>
          <a:xfrm>
            <a:off x="5857884" y="2071678"/>
            <a:ext cx="2143140" cy="1643074"/>
            <a:chOff x="6072198" y="1928802"/>
            <a:chExt cx="2143140" cy="1643074"/>
          </a:xfrm>
        </p:grpSpPr>
        <p:sp>
          <p:nvSpPr>
            <p:cNvPr id="98" name="97 Triángulo isósceles"/>
            <p:cNvSpPr/>
            <p:nvPr/>
          </p:nvSpPr>
          <p:spPr>
            <a:xfrm>
              <a:off x="6643702" y="19288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9" name="98 Triángulo isósceles"/>
            <p:cNvSpPr/>
            <p:nvPr/>
          </p:nvSpPr>
          <p:spPr>
            <a:xfrm>
              <a:off x="7143768" y="20812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0" name="99 Triángulo isósceles"/>
            <p:cNvSpPr/>
            <p:nvPr/>
          </p:nvSpPr>
          <p:spPr>
            <a:xfrm>
              <a:off x="6072198" y="242886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1" name="100 Triángulo isósceles"/>
            <p:cNvSpPr/>
            <p:nvPr/>
          </p:nvSpPr>
          <p:spPr>
            <a:xfrm>
              <a:off x="6796102" y="335756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2" name="101 Triángulo isósceles"/>
            <p:cNvSpPr/>
            <p:nvPr/>
          </p:nvSpPr>
          <p:spPr>
            <a:xfrm>
              <a:off x="8001024" y="2571744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3" name="102 Triángulo isósceles"/>
            <p:cNvSpPr/>
            <p:nvPr/>
          </p:nvSpPr>
          <p:spPr>
            <a:xfrm>
              <a:off x="6072198" y="314324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4" name="103 Triángulo isósceles"/>
            <p:cNvSpPr/>
            <p:nvPr/>
          </p:nvSpPr>
          <p:spPr>
            <a:xfrm>
              <a:off x="7286644" y="300037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5" name="49 Grupo"/>
          <p:cNvGrpSpPr/>
          <p:nvPr/>
        </p:nvGrpSpPr>
        <p:grpSpPr>
          <a:xfrm>
            <a:off x="4429124" y="4643446"/>
            <a:ext cx="1857388" cy="1714512"/>
            <a:chOff x="4643438" y="4572008"/>
            <a:chExt cx="1857388" cy="1714512"/>
          </a:xfrm>
        </p:grpSpPr>
        <p:sp>
          <p:nvSpPr>
            <p:cNvPr id="109" name="108 Rectángulo"/>
            <p:cNvSpPr/>
            <p:nvPr/>
          </p:nvSpPr>
          <p:spPr>
            <a:xfrm>
              <a:off x="4714876" y="4786322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4643438" y="607220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5357818" y="492919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2" name="111 Rectángulo"/>
            <p:cNvSpPr/>
            <p:nvPr/>
          </p:nvSpPr>
          <p:spPr>
            <a:xfrm>
              <a:off x="6286512" y="571501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3" name="112 Rectángulo"/>
            <p:cNvSpPr/>
            <p:nvPr/>
          </p:nvSpPr>
          <p:spPr>
            <a:xfrm>
              <a:off x="6072198" y="457200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5715008" y="600076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5" name="114 Rectángulo"/>
            <p:cNvSpPr/>
            <p:nvPr/>
          </p:nvSpPr>
          <p:spPr>
            <a:xfrm>
              <a:off x="5143504" y="578645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6215074" y="500063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cxnSp>
        <p:nvCxnSpPr>
          <p:cNvPr id="39" name="38 Conector recto"/>
          <p:cNvCxnSpPr/>
          <p:nvPr/>
        </p:nvCxnSpPr>
        <p:spPr>
          <a:xfrm flipV="1">
            <a:off x="357158" y="1714488"/>
            <a:ext cx="8358246" cy="407196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V="1">
            <a:off x="0" y="3000372"/>
            <a:ext cx="9144000" cy="121444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36 Grupo"/>
          <p:cNvGrpSpPr/>
          <p:nvPr/>
        </p:nvGrpSpPr>
        <p:grpSpPr>
          <a:xfrm>
            <a:off x="500034" y="1928802"/>
            <a:ext cx="8358246" cy="4572032"/>
            <a:chOff x="714348" y="1714488"/>
            <a:chExt cx="8358246" cy="4572032"/>
          </a:xfrm>
        </p:grpSpPr>
        <p:sp>
          <p:nvSpPr>
            <p:cNvPr id="38" name="37 Cubo"/>
            <p:cNvSpPr/>
            <p:nvPr/>
          </p:nvSpPr>
          <p:spPr>
            <a:xfrm flipH="1">
              <a:off x="714380" y="1714488"/>
              <a:ext cx="8358214" cy="4572032"/>
            </a:xfrm>
            <a:prstGeom prst="cub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41" name="40 Conector recto"/>
            <p:cNvCxnSpPr/>
            <p:nvPr/>
          </p:nvCxnSpPr>
          <p:spPr>
            <a:xfrm>
              <a:off x="714348" y="5143512"/>
              <a:ext cx="72152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 rot="5400000">
              <a:off x="6215074" y="3429000"/>
              <a:ext cx="3429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 rot="16200000" flipH="1">
              <a:off x="7893867" y="5179231"/>
              <a:ext cx="1143008" cy="10715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810C00-39B5-1098-7644-B2544C2985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315" y="278578"/>
            <a:ext cx="8939370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s-MX" sz="2000" dirty="0"/>
              <a:t>Esta presentación fue estructurada con diapositivas de:</a:t>
            </a:r>
          </a:p>
          <a:p>
            <a:pPr marL="0" indent="0">
              <a:buNone/>
            </a:pPr>
            <a:endParaRPr lang="es-MX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sz="2000" dirty="0"/>
              <a:t>Dra. Maite Mascaro, UMDI Sisal, Facultad de Ciencias, mmm@ciencias.unam.mx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2000" dirty="0"/>
              <a:t>Dr. Edlin Guerra Castro, ENES Mérida, UNAM. edlin.guerra@enesmerida.unam.mx</a:t>
            </a:r>
          </a:p>
        </p:txBody>
      </p:sp>
    </p:spTree>
    <p:extLst>
      <p:ext uri="{BB962C8B-B14F-4D97-AF65-F5344CB8AC3E}">
        <p14:creationId xmlns:p14="http://schemas.microsoft.com/office/powerpoint/2010/main" val="2868789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>
            <a:normAutofit/>
          </a:bodyPr>
          <a:lstStyle/>
          <a:p>
            <a:r>
              <a:rPr lang="es-VE" sz="2400"/>
              <a:t>PROYECCIÓN EN EL ESPACIO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0" y="5925941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3 grupos</a:t>
            </a:r>
          </a:p>
          <a:p>
            <a:r>
              <a:rPr lang="es-VE"/>
              <a:t>7 muestras p/g</a:t>
            </a:r>
          </a:p>
        </p:txBody>
      </p:sp>
      <p:grpSp>
        <p:nvGrpSpPr>
          <p:cNvPr id="3" name="36 Grupo"/>
          <p:cNvGrpSpPr/>
          <p:nvPr/>
        </p:nvGrpSpPr>
        <p:grpSpPr>
          <a:xfrm>
            <a:off x="1857356" y="2571744"/>
            <a:ext cx="2143140" cy="1857388"/>
            <a:chOff x="1857356" y="2428868"/>
            <a:chExt cx="2143140" cy="1857388"/>
          </a:xfrm>
        </p:grpSpPr>
        <p:sp>
          <p:nvSpPr>
            <p:cNvPr id="90" name="89 Elipse"/>
            <p:cNvSpPr/>
            <p:nvPr/>
          </p:nvSpPr>
          <p:spPr>
            <a:xfrm>
              <a:off x="1857356" y="28574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1" name="90 Elipse"/>
            <p:cNvSpPr/>
            <p:nvPr/>
          </p:nvSpPr>
          <p:spPr>
            <a:xfrm>
              <a:off x="2786050" y="257174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2" name="91 Elipse"/>
            <p:cNvSpPr/>
            <p:nvPr/>
          </p:nvSpPr>
          <p:spPr>
            <a:xfrm>
              <a:off x="200975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3" name="92 Elipse"/>
            <p:cNvSpPr/>
            <p:nvPr/>
          </p:nvSpPr>
          <p:spPr>
            <a:xfrm>
              <a:off x="3071802" y="314324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4" name="93 Elipse"/>
            <p:cNvSpPr/>
            <p:nvPr/>
          </p:nvSpPr>
          <p:spPr>
            <a:xfrm>
              <a:off x="2009756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5" name="94 Elipse"/>
            <p:cNvSpPr/>
            <p:nvPr/>
          </p:nvSpPr>
          <p:spPr>
            <a:xfrm>
              <a:off x="2857488" y="407194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6" name="95 Elipse"/>
            <p:cNvSpPr/>
            <p:nvPr/>
          </p:nvSpPr>
          <p:spPr>
            <a:xfrm>
              <a:off x="3786182" y="30098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4" name="37 Grupo"/>
          <p:cNvGrpSpPr/>
          <p:nvPr/>
        </p:nvGrpSpPr>
        <p:grpSpPr>
          <a:xfrm>
            <a:off x="5857884" y="2071678"/>
            <a:ext cx="2143140" cy="1643074"/>
            <a:chOff x="6072198" y="1928802"/>
            <a:chExt cx="2143140" cy="1643074"/>
          </a:xfrm>
        </p:grpSpPr>
        <p:sp>
          <p:nvSpPr>
            <p:cNvPr id="98" name="97 Triángulo isósceles"/>
            <p:cNvSpPr/>
            <p:nvPr/>
          </p:nvSpPr>
          <p:spPr>
            <a:xfrm>
              <a:off x="6643702" y="19288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9" name="98 Triángulo isósceles"/>
            <p:cNvSpPr/>
            <p:nvPr/>
          </p:nvSpPr>
          <p:spPr>
            <a:xfrm>
              <a:off x="7143768" y="20812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0" name="99 Triángulo isósceles"/>
            <p:cNvSpPr/>
            <p:nvPr/>
          </p:nvSpPr>
          <p:spPr>
            <a:xfrm>
              <a:off x="6072198" y="242886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1" name="100 Triángulo isósceles"/>
            <p:cNvSpPr/>
            <p:nvPr/>
          </p:nvSpPr>
          <p:spPr>
            <a:xfrm>
              <a:off x="6796102" y="335756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2" name="101 Triángulo isósceles"/>
            <p:cNvSpPr/>
            <p:nvPr/>
          </p:nvSpPr>
          <p:spPr>
            <a:xfrm>
              <a:off x="8001024" y="2571744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3" name="102 Triángulo isósceles"/>
            <p:cNvSpPr/>
            <p:nvPr/>
          </p:nvSpPr>
          <p:spPr>
            <a:xfrm>
              <a:off x="6072198" y="314324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4" name="103 Triángulo isósceles"/>
            <p:cNvSpPr/>
            <p:nvPr/>
          </p:nvSpPr>
          <p:spPr>
            <a:xfrm>
              <a:off x="7286644" y="300037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5" name="49 Grupo"/>
          <p:cNvGrpSpPr/>
          <p:nvPr/>
        </p:nvGrpSpPr>
        <p:grpSpPr>
          <a:xfrm>
            <a:off x="4429124" y="4643446"/>
            <a:ext cx="1857388" cy="1714512"/>
            <a:chOff x="4643438" y="4572008"/>
            <a:chExt cx="1857388" cy="1714512"/>
          </a:xfrm>
        </p:grpSpPr>
        <p:sp>
          <p:nvSpPr>
            <p:cNvPr id="109" name="108 Rectángulo"/>
            <p:cNvSpPr/>
            <p:nvPr/>
          </p:nvSpPr>
          <p:spPr>
            <a:xfrm>
              <a:off x="4714876" y="4786322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4643438" y="607220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5357818" y="492919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2" name="111 Rectángulo"/>
            <p:cNvSpPr/>
            <p:nvPr/>
          </p:nvSpPr>
          <p:spPr>
            <a:xfrm>
              <a:off x="6286512" y="571501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3" name="112 Rectángulo"/>
            <p:cNvSpPr/>
            <p:nvPr/>
          </p:nvSpPr>
          <p:spPr>
            <a:xfrm>
              <a:off x="6072198" y="457200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5715008" y="600076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5" name="114 Rectángulo"/>
            <p:cNvSpPr/>
            <p:nvPr/>
          </p:nvSpPr>
          <p:spPr>
            <a:xfrm>
              <a:off x="5143504" y="578645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6215074" y="500063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cxnSp>
        <p:nvCxnSpPr>
          <p:cNvPr id="39" name="38 Conector recto"/>
          <p:cNvCxnSpPr/>
          <p:nvPr/>
        </p:nvCxnSpPr>
        <p:spPr>
          <a:xfrm flipV="1">
            <a:off x="357158" y="1714488"/>
            <a:ext cx="8358246" cy="407196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8358246" y="1416594"/>
            <a:ext cx="10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PCO1</a:t>
            </a:r>
          </a:p>
        </p:txBody>
      </p:sp>
      <p:grpSp>
        <p:nvGrpSpPr>
          <p:cNvPr id="6" name="36 Grupo"/>
          <p:cNvGrpSpPr/>
          <p:nvPr/>
        </p:nvGrpSpPr>
        <p:grpSpPr>
          <a:xfrm>
            <a:off x="500034" y="1928802"/>
            <a:ext cx="8358246" cy="4572032"/>
            <a:chOff x="714348" y="1714488"/>
            <a:chExt cx="8358246" cy="4572032"/>
          </a:xfrm>
        </p:grpSpPr>
        <p:sp>
          <p:nvSpPr>
            <p:cNvPr id="38" name="37 Cubo"/>
            <p:cNvSpPr/>
            <p:nvPr/>
          </p:nvSpPr>
          <p:spPr>
            <a:xfrm flipH="1">
              <a:off x="714380" y="1714488"/>
              <a:ext cx="8358214" cy="4572032"/>
            </a:xfrm>
            <a:prstGeom prst="cub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40" name="39 Conector recto"/>
            <p:cNvCxnSpPr/>
            <p:nvPr/>
          </p:nvCxnSpPr>
          <p:spPr>
            <a:xfrm>
              <a:off x="714348" y="5143512"/>
              <a:ext cx="72152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5400000">
              <a:off x="6215074" y="3429000"/>
              <a:ext cx="3429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rot="16200000" flipH="1">
              <a:off x="7893867" y="5179231"/>
              <a:ext cx="1143008" cy="10715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>
            <a:normAutofit/>
          </a:bodyPr>
          <a:lstStyle/>
          <a:p>
            <a:r>
              <a:rPr lang="es-VE" sz="2400"/>
              <a:t>PROYECCIÓN EN EL ESPACIO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0" y="5925941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3 grupos</a:t>
            </a:r>
          </a:p>
          <a:p>
            <a:r>
              <a:rPr lang="es-VE"/>
              <a:t>7 muestras p/g</a:t>
            </a:r>
          </a:p>
        </p:txBody>
      </p:sp>
      <p:grpSp>
        <p:nvGrpSpPr>
          <p:cNvPr id="3" name="36 Grupo"/>
          <p:cNvGrpSpPr/>
          <p:nvPr/>
        </p:nvGrpSpPr>
        <p:grpSpPr>
          <a:xfrm>
            <a:off x="1857356" y="2571744"/>
            <a:ext cx="2143140" cy="1857388"/>
            <a:chOff x="1857356" y="2428868"/>
            <a:chExt cx="2143140" cy="1857388"/>
          </a:xfrm>
        </p:grpSpPr>
        <p:sp>
          <p:nvSpPr>
            <p:cNvPr id="90" name="89 Elipse"/>
            <p:cNvSpPr/>
            <p:nvPr/>
          </p:nvSpPr>
          <p:spPr>
            <a:xfrm>
              <a:off x="1857356" y="28574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1" name="90 Elipse"/>
            <p:cNvSpPr/>
            <p:nvPr/>
          </p:nvSpPr>
          <p:spPr>
            <a:xfrm>
              <a:off x="2786050" y="257174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2" name="91 Elipse"/>
            <p:cNvSpPr/>
            <p:nvPr/>
          </p:nvSpPr>
          <p:spPr>
            <a:xfrm>
              <a:off x="200975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3" name="92 Elipse"/>
            <p:cNvSpPr/>
            <p:nvPr/>
          </p:nvSpPr>
          <p:spPr>
            <a:xfrm>
              <a:off x="3071802" y="314324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4" name="93 Elipse"/>
            <p:cNvSpPr/>
            <p:nvPr/>
          </p:nvSpPr>
          <p:spPr>
            <a:xfrm>
              <a:off x="2009756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5" name="94 Elipse"/>
            <p:cNvSpPr/>
            <p:nvPr/>
          </p:nvSpPr>
          <p:spPr>
            <a:xfrm>
              <a:off x="2857488" y="407194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6" name="95 Elipse"/>
            <p:cNvSpPr/>
            <p:nvPr/>
          </p:nvSpPr>
          <p:spPr>
            <a:xfrm>
              <a:off x="3786182" y="30098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4" name="37 Grupo"/>
          <p:cNvGrpSpPr/>
          <p:nvPr/>
        </p:nvGrpSpPr>
        <p:grpSpPr>
          <a:xfrm>
            <a:off x="5857884" y="2071678"/>
            <a:ext cx="2143140" cy="1643074"/>
            <a:chOff x="6072198" y="1928802"/>
            <a:chExt cx="2143140" cy="1643074"/>
          </a:xfrm>
        </p:grpSpPr>
        <p:sp>
          <p:nvSpPr>
            <p:cNvPr id="98" name="97 Triángulo isósceles"/>
            <p:cNvSpPr/>
            <p:nvPr/>
          </p:nvSpPr>
          <p:spPr>
            <a:xfrm>
              <a:off x="6643702" y="19288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9" name="98 Triángulo isósceles"/>
            <p:cNvSpPr/>
            <p:nvPr/>
          </p:nvSpPr>
          <p:spPr>
            <a:xfrm>
              <a:off x="7143768" y="20812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0" name="99 Triángulo isósceles"/>
            <p:cNvSpPr/>
            <p:nvPr/>
          </p:nvSpPr>
          <p:spPr>
            <a:xfrm>
              <a:off x="6072198" y="242886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1" name="100 Triángulo isósceles"/>
            <p:cNvSpPr/>
            <p:nvPr/>
          </p:nvSpPr>
          <p:spPr>
            <a:xfrm>
              <a:off x="6796102" y="335756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2" name="101 Triángulo isósceles"/>
            <p:cNvSpPr/>
            <p:nvPr/>
          </p:nvSpPr>
          <p:spPr>
            <a:xfrm>
              <a:off x="8001024" y="2571744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3" name="102 Triángulo isósceles"/>
            <p:cNvSpPr/>
            <p:nvPr/>
          </p:nvSpPr>
          <p:spPr>
            <a:xfrm>
              <a:off x="6072198" y="314324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4" name="103 Triángulo isósceles"/>
            <p:cNvSpPr/>
            <p:nvPr/>
          </p:nvSpPr>
          <p:spPr>
            <a:xfrm>
              <a:off x="7286644" y="300037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5" name="49 Grupo"/>
          <p:cNvGrpSpPr/>
          <p:nvPr/>
        </p:nvGrpSpPr>
        <p:grpSpPr>
          <a:xfrm>
            <a:off x="4429124" y="4643446"/>
            <a:ext cx="1857388" cy="1714512"/>
            <a:chOff x="4643438" y="4572008"/>
            <a:chExt cx="1857388" cy="1714512"/>
          </a:xfrm>
        </p:grpSpPr>
        <p:sp>
          <p:nvSpPr>
            <p:cNvPr id="109" name="108 Rectángulo"/>
            <p:cNvSpPr/>
            <p:nvPr/>
          </p:nvSpPr>
          <p:spPr>
            <a:xfrm>
              <a:off x="4714876" y="4786322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4643438" y="607220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5357818" y="492919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2" name="111 Rectángulo"/>
            <p:cNvSpPr/>
            <p:nvPr/>
          </p:nvSpPr>
          <p:spPr>
            <a:xfrm>
              <a:off x="6286512" y="571501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3" name="112 Rectángulo"/>
            <p:cNvSpPr/>
            <p:nvPr/>
          </p:nvSpPr>
          <p:spPr>
            <a:xfrm>
              <a:off x="6072198" y="457200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5715008" y="600076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5" name="114 Rectángulo"/>
            <p:cNvSpPr/>
            <p:nvPr/>
          </p:nvSpPr>
          <p:spPr>
            <a:xfrm>
              <a:off x="5143504" y="578645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6215074" y="500063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cxnSp>
        <p:nvCxnSpPr>
          <p:cNvPr id="39" name="38 Conector recto"/>
          <p:cNvCxnSpPr/>
          <p:nvPr/>
        </p:nvCxnSpPr>
        <p:spPr>
          <a:xfrm flipV="1">
            <a:off x="357158" y="1714488"/>
            <a:ext cx="8358246" cy="407196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8358246" y="1416594"/>
            <a:ext cx="10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PCO1</a:t>
            </a:r>
          </a:p>
        </p:txBody>
      </p:sp>
      <p:cxnSp>
        <p:nvCxnSpPr>
          <p:cNvPr id="45" name="44 Conector recto"/>
          <p:cNvCxnSpPr/>
          <p:nvPr/>
        </p:nvCxnSpPr>
        <p:spPr>
          <a:xfrm rot="16200000" flipV="1">
            <a:off x="2143108" y="3429000"/>
            <a:ext cx="5214974" cy="92869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36 Grupo"/>
          <p:cNvGrpSpPr/>
          <p:nvPr/>
        </p:nvGrpSpPr>
        <p:grpSpPr>
          <a:xfrm>
            <a:off x="500034" y="1928802"/>
            <a:ext cx="8358246" cy="4572032"/>
            <a:chOff x="714348" y="1714488"/>
            <a:chExt cx="8358246" cy="4572032"/>
          </a:xfrm>
        </p:grpSpPr>
        <p:sp>
          <p:nvSpPr>
            <p:cNvPr id="38" name="37 Cubo"/>
            <p:cNvSpPr/>
            <p:nvPr/>
          </p:nvSpPr>
          <p:spPr>
            <a:xfrm flipH="1">
              <a:off x="714380" y="1714488"/>
              <a:ext cx="8358214" cy="4572032"/>
            </a:xfrm>
            <a:prstGeom prst="cub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40" name="39 Conector recto"/>
            <p:cNvCxnSpPr/>
            <p:nvPr/>
          </p:nvCxnSpPr>
          <p:spPr>
            <a:xfrm>
              <a:off x="714348" y="5143512"/>
              <a:ext cx="72152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5400000">
              <a:off x="6215074" y="3429000"/>
              <a:ext cx="3429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rot="16200000" flipH="1">
              <a:off x="7893867" y="5179231"/>
              <a:ext cx="1143008" cy="10715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>
            <a:normAutofit/>
          </a:bodyPr>
          <a:lstStyle/>
          <a:p>
            <a:r>
              <a:rPr lang="es-VE" sz="2400"/>
              <a:t>PROYECCIÓN EN EL ESPACIO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0" y="5925941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3 grupos</a:t>
            </a:r>
          </a:p>
          <a:p>
            <a:r>
              <a:rPr lang="es-VE"/>
              <a:t>7 muestras p/g</a:t>
            </a:r>
          </a:p>
        </p:txBody>
      </p:sp>
      <p:grpSp>
        <p:nvGrpSpPr>
          <p:cNvPr id="3" name="36 Grupo"/>
          <p:cNvGrpSpPr/>
          <p:nvPr/>
        </p:nvGrpSpPr>
        <p:grpSpPr>
          <a:xfrm>
            <a:off x="1857356" y="2571744"/>
            <a:ext cx="2143140" cy="1857388"/>
            <a:chOff x="1857356" y="2428868"/>
            <a:chExt cx="2143140" cy="1857388"/>
          </a:xfrm>
        </p:grpSpPr>
        <p:sp>
          <p:nvSpPr>
            <p:cNvPr id="90" name="89 Elipse"/>
            <p:cNvSpPr/>
            <p:nvPr/>
          </p:nvSpPr>
          <p:spPr>
            <a:xfrm>
              <a:off x="1857356" y="28574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1" name="90 Elipse"/>
            <p:cNvSpPr/>
            <p:nvPr/>
          </p:nvSpPr>
          <p:spPr>
            <a:xfrm>
              <a:off x="2786050" y="257174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2" name="91 Elipse"/>
            <p:cNvSpPr/>
            <p:nvPr/>
          </p:nvSpPr>
          <p:spPr>
            <a:xfrm>
              <a:off x="200975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3" name="92 Elipse"/>
            <p:cNvSpPr/>
            <p:nvPr/>
          </p:nvSpPr>
          <p:spPr>
            <a:xfrm>
              <a:off x="3071802" y="314324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4" name="93 Elipse"/>
            <p:cNvSpPr/>
            <p:nvPr/>
          </p:nvSpPr>
          <p:spPr>
            <a:xfrm>
              <a:off x="2009756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5" name="94 Elipse"/>
            <p:cNvSpPr/>
            <p:nvPr/>
          </p:nvSpPr>
          <p:spPr>
            <a:xfrm>
              <a:off x="2857488" y="407194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6" name="95 Elipse"/>
            <p:cNvSpPr/>
            <p:nvPr/>
          </p:nvSpPr>
          <p:spPr>
            <a:xfrm>
              <a:off x="3786182" y="30098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4" name="37 Grupo"/>
          <p:cNvGrpSpPr/>
          <p:nvPr/>
        </p:nvGrpSpPr>
        <p:grpSpPr>
          <a:xfrm>
            <a:off x="5857884" y="2071678"/>
            <a:ext cx="2143140" cy="1643074"/>
            <a:chOff x="6072198" y="1928802"/>
            <a:chExt cx="2143140" cy="1643074"/>
          </a:xfrm>
        </p:grpSpPr>
        <p:sp>
          <p:nvSpPr>
            <p:cNvPr id="98" name="97 Triángulo isósceles"/>
            <p:cNvSpPr/>
            <p:nvPr/>
          </p:nvSpPr>
          <p:spPr>
            <a:xfrm>
              <a:off x="6643702" y="19288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9" name="98 Triángulo isósceles"/>
            <p:cNvSpPr/>
            <p:nvPr/>
          </p:nvSpPr>
          <p:spPr>
            <a:xfrm>
              <a:off x="7143768" y="20812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0" name="99 Triángulo isósceles"/>
            <p:cNvSpPr/>
            <p:nvPr/>
          </p:nvSpPr>
          <p:spPr>
            <a:xfrm>
              <a:off x="6072198" y="242886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1" name="100 Triángulo isósceles"/>
            <p:cNvSpPr/>
            <p:nvPr/>
          </p:nvSpPr>
          <p:spPr>
            <a:xfrm>
              <a:off x="6796102" y="335756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2" name="101 Triángulo isósceles"/>
            <p:cNvSpPr/>
            <p:nvPr/>
          </p:nvSpPr>
          <p:spPr>
            <a:xfrm>
              <a:off x="8001024" y="2571744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3" name="102 Triángulo isósceles"/>
            <p:cNvSpPr/>
            <p:nvPr/>
          </p:nvSpPr>
          <p:spPr>
            <a:xfrm>
              <a:off x="6072198" y="314324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4" name="103 Triángulo isósceles"/>
            <p:cNvSpPr/>
            <p:nvPr/>
          </p:nvSpPr>
          <p:spPr>
            <a:xfrm>
              <a:off x="7286644" y="300037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5" name="49 Grupo"/>
          <p:cNvGrpSpPr/>
          <p:nvPr/>
        </p:nvGrpSpPr>
        <p:grpSpPr>
          <a:xfrm>
            <a:off x="4429124" y="4643446"/>
            <a:ext cx="1857388" cy="1714512"/>
            <a:chOff x="4643438" y="4572008"/>
            <a:chExt cx="1857388" cy="1714512"/>
          </a:xfrm>
        </p:grpSpPr>
        <p:sp>
          <p:nvSpPr>
            <p:cNvPr id="109" name="108 Rectángulo"/>
            <p:cNvSpPr/>
            <p:nvPr/>
          </p:nvSpPr>
          <p:spPr>
            <a:xfrm>
              <a:off x="4714876" y="4786322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4643438" y="607220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5357818" y="492919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2" name="111 Rectángulo"/>
            <p:cNvSpPr/>
            <p:nvPr/>
          </p:nvSpPr>
          <p:spPr>
            <a:xfrm>
              <a:off x="6286512" y="571501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3" name="112 Rectángulo"/>
            <p:cNvSpPr/>
            <p:nvPr/>
          </p:nvSpPr>
          <p:spPr>
            <a:xfrm>
              <a:off x="6072198" y="457200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5715008" y="600076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5" name="114 Rectángulo"/>
            <p:cNvSpPr/>
            <p:nvPr/>
          </p:nvSpPr>
          <p:spPr>
            <a:xfrm>
              <a:off x="5143504" y="578645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6215074" y="500063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cxnSp>
        <p:nvCxnSpPr>
          <p:cNvPr id="39" name="38 Conector recto"/>
          <p:cNvCxnSpPr/>
          <p:nvPr/>
        </p:nvCxnSpPr>
        <p:spPr>
          <a:xfrm flipV="1">
            <a:off x="357158" y="1714488"/>
            <a:ext cx="8358246" cy="407196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8358246" y="1416594"/>
            <a:ext cx="10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PCO1</a:t>
            </a:r>
          </a:p>
        </p:txBody>
      </p:sp>
      <p:cxnSp>
        <p:nvCxnSpPr>
          <p:cNvPr id="42" name="41 Conector recto"/>
          <p:cNvCxnSpPr/>
          <p:nvPr/>
        </p:nvCxnSpPr>
        <p:spPr>
          <a:xfrm rot="16200000" flipV="1">
            <a:off x="2214558" y="2500294"/>
            <a:ext cx="5500702" cy="321470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rot="16200000" flipV="1">
            <a:off x="2143108" y="3429000"/>
            <a:ext cx="5214974" cy="92869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rot="5400000" flipH="1" flipV="1">
            <a:off x="2107389" y="2607463"/>
            <a:ext cx="5143536" cy="207170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2786050" y="1357298"/>
            <a:ext cx="4286280" cy="407196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39 Grupo"/>
          <p:cNvGrpSpPr/>
          <p:nvPr/>
        </p:nvGrpSpPr>
        <p:grpSpPr>
          <a:xfrm>
            <a:off x="500034" y="1928802"/>
            <a:ext cx="8358246" cy="4572032"/>
            <a:chOff x="714348" y="1714488"/>
            <a:chExt cx="8358246" cy="4572032"/>
          </a:xfrm>
        </p:grpSpPr>
        <p:sp>
          <p:nvSpPr>
            <p:cNvPr id="41" name="40 Cubo"/>
            <p:cNvSpPr/>
            <p:nvPr/>
          </p:nvSpPr>
          <p:spPr>
            <a:xfrm flipH="1">
              <a:off x="714380" y="1714488"/>
              <a:ext cx="8358214" cy="4572032"/>
            </a:xfrm>
            <a:prstGeom prst="cub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43" name="42 Conector recto"/>
            <p:cNvCxnSpPr/>
            <p:nvPr/>
          </p:nvCxnSpPr>
          <p:spPr>
            <a:xfrm>
              <a:off x="714348" y="5143512"/>
              <a:ext cx="72152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 rot="5400000">
              <a:off x="6215074" y="3429000"/>
              <a:ext cx="3429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 rot="16200000" flipH="1">
              <a:off x="7893867" y="5179231"/>
              <a:ext cx="1143008" cy="10715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>
            <a:normAutofit/>
          </a:bodyPr>
          <a:lstStyle/>
          <a:p>
            <a:r>
              <a:rPr lang="es-VE" sz="2400"/>
              <a:t>PROYECCIÓN EN EL ESPACIO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0" y="5925941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3 grupos</a:t>
            </a:r>
          </a:p>
          <a:p>
            <a:r>
              <a:rPr lang="es-VE"/>
              <a:t>7 muestras p/g</a:t>
            </a:r>
          </a:p>
        </p:txBody>
      </p:sp>
      <p:grpSp>
        <p:nvGrpSpPr>
          <p:cNvPr id="3" name="36 Grupo"/>
          <p:cNvGrpSpPr/>
          <p:nvPr/>
        </p:nvGrpSpPr>
        <p:grpSpPr>
          <a:xfrm>
            <a:off x="1857356" y="2571744"/>
            <a:ext cx="2143140" cy="1857388"/>
            <a:chOff x="1857356" y="2428868"/>
            <a:chExt cx="2143140" cy="1857388"/>
          </a:xfrm>
        </p:grpSpPr>
        <p:sp>
          <p:nvSpPr>
            <p:cNvPr id="90" name="89 Elipse"/>
            <p:cNvSpPr/>
            <p:nvPr/>
          </p:nvSpPr>
          <p:spPr>
            <a:xfrm>
              <a:off x="1857356" y="28574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1" name="90 Elipse"/>
            <p:cNvSpPr/>
            <p:nvPr/>
          </p:nvSpPr>
          <p:spPr>
            <a:xfrm>
              <a:off x="2786050" y="257174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2" name="91 Elipse"/>
            <p:cNvSpPr/>
            <p:nvPr/>
          </p:nvSpPr>
          <p:spPr>
            <a:xfrm>
              <a:off x="200975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3" name="92 Elipse"/>
            <p:cNvSpPr/>
            <p:nvPr/>
          </p:nvSpPr>
          <p:spPr>
            <a:xfrm>
              <a:off x="3071802" y="314324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4" name="93 Elipse"/>
            <p:cNvSpPr/>
            <p:nvPr/>
          </p:nvSpPr>
          <p:spPr>
            <a:xfrm>
              <a:off x="2009756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5" name="94 Elipse"/>
            <p:cNvSpPr/>
            <p:nvPr/>
          </p:nvSpPr>
          <p:spPr>
            <a:xfrm>
              <a:off x="2857488" y="407194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6" name="95 Elipse"/>
            <p:cNvSpPr/>
            <p:nvPr/>
          </p:nvSpPr>
          <p:spPr>
            <a:xfrm>
              <a:off x="3786182" y="30098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4" name="37 Grupo"/>
          <p:cNvGrpSpPr/>
          <p:nvPr/>
        </p:nvGrpSpPr>
        <p:grpSpPr>
          <a:xfrm>
            <a:off x="5857884" y="2071678"/>
            <a:ext cx="2143140" cy="1643074"/>
            <a:chOff x="6072198" y="1928802"/>
            <a:chExt cx="2143140" cy="1643074"/>
          </a:xfrm>
        </p:grpSpPr>
        <p:sp>
          <p:nvSpPr>
            <p:cNvPr id="98" name="97 Triángulo isósceles"/>
            <p:cNvSpPr/>
            <p:nvPr/>
          </p:nvSpPr>
          <p:spPr>
            <a:xfrm>
              <a:off x="6643702" y="19288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9" name="98 Triángulo isósceles"/>
            <p:cNvSpPr/>
            <p:nvPr/>
          </p:nvSpPr>
          <p:spPr>
            <a:xfrm>
              <a:off x="7143768" y="20812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0" name="99 Triángulo isósceles"/>
            <p:cNvSpPr/>
            <p:nvPr/>
          </p:nvSpPr>
          <p:spPr>
            <a:xfrm>
              <a:off x="6072198" y="242886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1" name="100 Triángulo isósceles"/>
            <p:cNvSpPr/>
            <p:nvPr/>
          </p:nvSpPr>
          <p:spPr>
            <a:xfrm>
              <a:off x="6796102" y="335756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2" name="101 Triángulo isósceles"/>
            <p:cNvSpPr/>
            <p:nvPr/>
          </p:nvSpPr>
          <p:spPr>
            <a:xfrm>
              <a:off x="8001024" y="2571744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3" name="102 Triángulo isósceles"/>
            <p:cNvSpPr/>
            <p:nvPr/>
          </p:nvSpPr>
          <p:spPr>
            <a:xfrm>
              <a:off x="6072198" y="314324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4" name="103 Triángulo isósceles"/>
            <p:cNvSpPr/>
            <p:nvPr/>
          </p:nvSpPr>
          <p:spPr>
            <a:xfrm>
              <a:off x="7286644" y="300037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5" name="49 Grupo"/>
          <p:cNvGrpSpPr/>
          <p:nvPr/>
        </p:nvGrpSpPr>
        <p:grpSpPr>
          <a:xfrm>
            <a:off x="4429124" y="4643446"/>
            <a:ext cx="1857388" cy="1714512"/>
            <a:chOff x="4643438" y="4572008"/>
            <a:chExt cx="1857388" cy="1714512"/>
          </a:xfrm>
        </p:grpSpPr>
        <p:sp>
          <p:nvSpPr>
            <p:cNvPr id="109" name="108 Rectángulo"/>
            <p:cNvSpPr/>
            <p:nvPr/>
          </p:nvSpPr>
          <p:spPr>
            <a:xfrm>
              <a:off x="4714876" y="4786322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4643438" y="607220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5357818" y="492919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2" name="111 Rectángulo"/>
            <p:cNvSpPr/>
            <p:nvPr/>
          </p:nvSpPr>
          <p:spPr>
            <a:xfrm>
              <a:off x="6286512" y="571501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3" name="112 Rectángulo"/>
            <p:cNvSpPr/>
            <p:nvPr/>
          </p:nvSpPr>
          <p:spPr>
            <a:xfrm>
              <a:off x="6072198" y="457200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5715008" y="600076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5" name="114 Rectángulo"/>
            <p:cNvSpPr/>
            <p:nvPr/>
          </p:nvSpPr>
          <p:spPr>
            <a:xfrm>
              <a:off x="5143504" y="578645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6215074" y="500063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cxnSp>
        <p:nvCxnSpPr>
          <p:cNvPr id="39" name="38 Conector recto"/>
          <p:cNvCxnSpPr/>
          <p:nvPr/>
        </p:nvCxnSpPr>
        <p:spPr>
          <a:xfrm flipV="1">
            <a:off x="357158" y="1714488"/>
            <a:ext cx="8358246" cy="407196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8358246" y="1416594"/>
            <a:ext cx="10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PCO1</a:t>
            </a:r>
          </a:p>
        </p:txBody>
      </p:sp>
      <p:cxnSp>
        <p:nvCxnSpPr>
          <p:cNvPr id="42" name="41 Conector recto"/>
          <p:cNvCxnSpPr/>
          <p:nvPr/>
        </p:nvCxnSpPr>
        <p:spPr>
          <a:xfrm rot="16200000" flipV="1">
            <a:off x="2214558" y="2500294"/>
            <a:ext cx="5500702" cy="321470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571900" y="1416594"/>
            <a:ext cx="10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PCO2</a:t>
            </a:r>
          </a:p>
        </p:txBody>
      </p:sp>
      <p:grpSp>
        <p:nvGrpSpPr>
          <p:cNvPr id="6" name="51 Grupo"/>
          <p:cNvGrpSpPr/>
          <p:nvPr/>
        </p:nvGrpSpPr>
        <p:grpSpPr>
          <a:xfrm>
            <a:off x="500034" y="1928802"/>
            <a:ext cx="8358246" cy="4572032"/>
            <a:chOff x="714348" y="1714488"/>
            <a:chExt cx="8358246" cy="4572032"/>
          </a:xfrm>
        </p:grpSpPr>
        <p:sp>
          <p:nvSpPr>
            <p:cNvPr id="53" name="52 Cubo"/>
            <p:cNvSpPr/>
            <p:nvPr/>
          </p:nvSpPr>
          <p:spPr>
            <a:xfrm flipH="1">
              <a:off x="714380" y="1714488"/>
              <a:ext cx="8358214" cy="4572032"/>
            </a:xfrm>
            <a:prstGeom prst="cub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54" name="53 Conector recto"/>
            <p:cNvCxnSpPr/>
            <p:nvPr/>
          </p:nvCxnSpPr>
          <p:spPr>
            <a:xfrm>
              <a:off x="714348" y="5143512"/>
              <a:ext cx="72152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 rot="5400000">
              <a:off x="6215074" y="3429000"/>
              <a:ext cx="3429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 rot="16200000" flipH="1">
              <a:off x="7893867" y="5179231"/>
              <a:ext cx="1143008" cy="10715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>
            <a:normAutofit/>
          </a:bodyPr>
          <a:lstStyle/>
          <a:p>
            <a:r>
              <a:rPr lang="es-VE" sz="2400"/>
              <a:t>PROYECCIÓN DE LAS MUESTRAS EN EL ESPACIO</a:t>
            </a:r>
          </a:p>
        </p:txBody>
      </p:sp>
      <p:grpSp>
        <p:nvGrpSpPr>
          <p:cNvPr id="3" name="36 Grupo"/>
          <p:cNvGrpSpPr/>
          <p:nvPr/>
        </p:nvGrpSpPr>
        <p:grpSpPr>
          <a:xfrm>
            <a:off x="5143504" y="4357694"/>
            <a:ext cx="2143140" cy="1857388"/>
            <a:chOff x="1857356" y="2428868"/>
            <a:chExt cx="2143140" cy="1857388"/>
          </a:xfrm>
        </p:grpSpPr>
        <p:sp>
          <p:nvSpPr>
            <p:cNvPr id="4" name="3 Elipse"/>
            <p:cNvSpPr/>
            <p:nvPr/>
          </p:nvSpPr>
          <p:spPr>
            <a:xfrm>
              <a:off x="1857356" y="28574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" name="4 Elipse"/>
            <p:cNvSpPr/>
            <p:nvPr/>
          </p:nvSpPr>
          <p:spPr>
            <a:xfrm>
              <a:off x="2786050" y="257174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" name="5 Elipse"/>
            <p:cNvSpPr/>
            <p:nvPr/>
          </p:nvSpPr>
          <p:spPr>
            <a:xfrm>
              <a:off x="200975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7" name="6 Elipse"/>
            <p:cNvSpPr/>
            <p:nvPr/>
          </p:nvSpPr>
          <p:spPr>
            <a:xfrm>
              <a:off x="3071802" y="314324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" name="7 Elipse"/>
            <p:cNvSpPr/>
            <p:nvPr/>
          </p:nvSpPr>
          <p:spPr>
            <a:xfrm>
              <a:off x="2009756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" name="8 Elipse"/>
            <p:cNvSpPr/>
            <p:nvPr/>
          </p:nvSpPr>
          <p:spPr>
            <a:xfrm>
              <a:off x="2857488" y="407194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" name="9 Elipse"/>
            <p:cNvSpPr/>
            <p:nvPr/>
          </p:nvSpPr>
          <p:spPr>
            <a:xfrm>
              <a:off x="3786182" y="30098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11" name="37 Grupo"/>
          <p:cNvGrpSpPr/>
          <p:nvPr/>
        </p:nvGrpSpPr>
        <p:grpSpPr>
          <a:xfrm>
            <a:off x="2000232" y="2643182"/>
            <a:ext cx="2143140" cy="1643074"/>
            <a:chOff x="6072198" y="1928802"/>
            <a:chExt cx="2143140" cy="1643074"/>
          </a:xfrm>
        </p:grpSpPr>
        <p:sp>
          <p:nvSpPr>
            <p:cNvPr id="12" name="11 Triángulo isósceles"/>
            <p:cNvSpPr/>
            <p:nvPr/>
          </p:nvSpPr>
          <p:spPr>
            <a:xfrm>
              <a:off x="6643702" y="19288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" name="12 Triángulo isósceles"/>
            <p:cNvSpPr/>
            <p:nvPr/>
          </p:nvSpPr>
          <p:spPr>
            <a:xfrm>
              <a:off x="7143768" y="20812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4" name="13 Triángulo isósceles"/>
            <p:cNvSpPr/>
            <p:nvPr/>
          </p:nvSpPr>
          <p:spPr>
            <a:xfrm>
              <a:off x="6072198" y="242886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5" name="14 Triángulo isósceles"/>
            <p:cNvSpPr/>
            <p:nvPr/>
          </p:nvSpPr>
          <p:spPr>
            <a:xfrm>
              <a:off x="6796102" y="335756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6" name="15 Triángulo isósceles"/>
            <p:cNvSpPr/>
            <p:nvPr/>
          </p:nvSpPr>
          <p:spPr>
            <a:xfrm>
              <a:off x="8001024" y="2571744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7" name="16 Triángulo isósceles"/>
            <p:cNvSpPr/>
            <p:nvPr/>
          </p:nvSpPr>
          <p:spPr>
            <a:xfrm>
              <a:off x="6072198" y="314324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8" name="17 Triángulo isósceles"/>
            <p:cNvSpPr/>
            <p:nvPr/>
          </p:nvSpPr>
          <p:spPr>
            <a:xfrm>
              <a:off x="7286644" y="300037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19" name="49 Grupo"/>
          <p:cNvGrpSpPr/>
          <p:nvPr/>
        </p:nvGrpSpPr>
        <p:grpSpPr>
          <a:xfrm>
            <a:off x="5786446" y="1928802"/>
            <a:ext cx="1857388" cy="1714512"/>
            <a:chOff x="4643438" y="4572008"/>
            <a:chExt cx="1857388" cy="1714512"/>
          </a:xfrm>
        </p:grpSpPr>
        <p:sp>
          <p:nvSpPr>
            <p:cNvPr id="51" name="50 Rectángulo"/>
            <p:cNvSpPr/>
            <p:nvPr/>
          </p:nvSpPr>
          <p:spPr>
            <a:xfrm>
              <a:off x="4714876" y="4786322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4643438" y="607220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5357818" y="492919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6286512" y="571501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6072198" y="457200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5715008" y="600076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5143504" y="578645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6215074" y="500063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cxnSp>
        <p:nvCxnSpPr>
          <p:cNvPr id="45" name="44 Conector recto de flecha"/>
          <p:cNvCxnSpPr/>
          <p:nvPr/>
        </p:nvCxnSpPr>
        <p:spPr>
          <a:xfrm rot="5400000" flipH="1" flipV="1">
            <a:off x="-1036677" y="3963991"/>
            <a:ext cx="464347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1293788" y="6296838"/>
            <a:ext cx="6921550" cy="611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1285852" y="6357958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-3	-2	-1	0	1	2	3	4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928662" y="2039203"/>
            <a:ext cx="5000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-3</a:t>
            </a:r>
          </a:p>
          <a:p>
            <a:endParaRPr lang="es-VE"/>
          </a:p>
          <a:p>
            <a:r>
              <a:rPr lang="es-VE"/>
              <a:t>-2</a:t>
            </a:r>
          </a:p>
          <a:p>
            <a:endParaRPr lang="es-VE"/>
          </a:p>
          <a:p>
            <a:r>
              <a:rPr lang="es-VE"/>
              <a:t>-1</a:t>
            </a:r>
          </a:p>
          <a:p>
            <a:endParaRPr lang="es-VE"/>
          </a:p>
          <a:p>
            <a:r>
              <a:rPr lang="es-VE"/>
              <a:t>0</a:t>
            </a:r>
          </a:p>
          <a:p>
            <a:endParaRPr lang="es-VE"/>
          </a:p>
          <a:p>
            <a:r>
              <a:rPr lang="es-VE"/>
              <a:t>1</a:t>
            </a:r>
          </a:p>
          <a:p>
            <a:endParaRPr lang="es-VE"/>
          </a:p>
          <a:p>
            <a:r>
              <a:rPr lang="es-VE"/>
              <a:t>2</a:t>
            </a:r>
          </a:p>
          <a:p>
            <a:endParaRPr lang="es-VE"/>
          </a:p>
          <a:p>
            <a:r>
              <a:rPr lang="es-VE"/>
              <a:t>3</a:t>
            </a:r>
          </a:p>
          <a:p>
            <a:endParaRPr lang="es-VE"/>
          </a:p>
          <a:p>
            <a:r>
              <a:rPr lang="es-VE"/>
              <a:t>4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4357686" y="656013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PCO 1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71406" y="371475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PCO 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>
            <a:normAutofit/>
          </a:bodyPr>
          <a:lstStyle/>
          <a:p>
            <a:r>
              <a:rPr lang="es-VE" sz="2400"/>
              <a:t>SE PUEDEN CALCULAR LOS CENTROIDES PARA CADA GRUPO</a:t>
            </a:r>
          </a:p>
        </p:txBody>
      </p:sp>
      <p:sp>
        <p:nvSpPr>
          <p:cNvPr id="28" name="27 Estrella de 5 puntas"/>
          <p:cNvSpPr/>
          <p:nvPr/>
        </p:nvSpPr>
        <p:spPr>
          <a:xfrm>
            <a:off x="5857884" y="5072074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28 Estrella de 5 puntas"/>
          <p:cNvSpPr/>
          <p:nvPr/>
        </p:nvSpPr>
        <p:spPr>
          <a:xfrm>
            <a:off x="2928926" y="3357562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29 Estrella de 5 puntas"/>
          <p:cNvSpPr/>
          <p:nvPr/>
        </p:nvSpPr>
        <p:spPr>
          <a:xfrm>
            <a:off x="6786578" y="2714620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5" name="44 Conector recto de flecha"/>
          <p:cNvCxnSpPr/>
          <p:nvPr/>
        </p:nvCxnSpPr>
        <p:spPr>
          <a:xfrm rot="5400000" flipH="1" flipV="1">
            <a:off x="-1036677" y="3963991"/>
            <a:ext cx="464347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1293788" y="6296838"/>
            <a:ext cx="6921550" cy="611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928662" y="2039203"/>
            <a:ext cx="5000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-3</a:t>
            </a:r>
          </a:p>
          <a:p>
            <a:endParaRPr lang="es-VE"/>
          </a:p>
          <a:p>
            <a:r>
              <a:rPr lang="es-VE"/>
              <a:t>-2</a:t>
            </a:r>
          </a:p>
          <a:p>
            <a:endParaRPr lang="es-VE"/>
          </a:p>
          <a:p>
            <a:r>
              <a:rPr lang="es-VE"/>
              <a:t>-1</a:t>
            </a:r>
          </a:p>
          <a:p>
            <a:endParaRPr lang="es-VE"/>
          </a:p>
          <a:p>
            <a:r>
              <a:rPr lang="es-VE"/>
              <a:t>0</a:t>
            </a:r>
          </a:p>
          <a:p>
            <a:endParaRPr lang="es-VE"/>
          </a:p>
          <a:p>
            <a:r>
              <a:rPr lang="es-VE"/>
              <a:t>1</a:t>
            </a:r>
          </a:p>
          <a:p>
            <a:endParaRPr lang="es-VE"/>
          </a:p>
          <a:p>
            <a:r>
              <a:rPr lang="es-VE"/>
              <a:t>2</a:t>
            </a:r>
          </a:p>
          <a:p>
            <a:endParaRPr lang="es-VE"/>
          </a:p>
          <a:p>
            <a:r>
              <a:rPr lang="es-VE"/>
              <a:t>3</a:t>
            </a:r>
          </a:p>
          <a:p>
            <a:endParaRPr lang="es-VE"/>
          </a:p>
          <a:p>
            <a:r>
              <a:rPr lang="es-VE"/>
              <a:t>4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4357686" y="656013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PCO 1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71406" y="371475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PCO 2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2643174" y="364331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Verdes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6572264" y="300037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Amarillo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5715008" y="535782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Azul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285852" y="6357958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-3	-2	-1	0	1	2	3	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/>
              <a:t>PCO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/>
              <a:t>PCO es flexible, pues se basa en cualquier  matriz de disimilitud/distancia</a:t>
            </a:r>
          </a:p>
          <a:p>
            <a:endParaRPr lang="es-VE"/>
          </a:p>
          <a:p>
            <a:r>
              <a:rPr lang="es-VE"/>
              <a:t>PCO, sin embargo, es una proyección de los valores de disimilitud entre las muestras</a:t>
            </a:r>
          </a:p>
          <a:p>
            <a:endParaRPr lang="es-VE"/>
          </a:p>
          <a:p>
            <a:r>
              <a:rPr lang="es-VE"/>
              <a:t>Sin embargo, la relación entre las variables y los ejes del PCO no es lineal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06" y="361936"/>
            <a:ext cx="8229600" cy="1066800"/>
          </a:xfrm>
        </p:spPr>
        <p:txBody>
          <a:bodyPr/>
          <a:lstStyle/>
          <a:p>
            <a:r>
              <a:rPr lang="es-VE"/>
              <a:t>Ventajas y Desventajas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04351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s-VE" dirty="0"/>
              <a:t>Ordenación </a:t>
            </a:r>
            <a:r>
              <a:rPr lang="es-VE" dirty="0" err="1"/>
              <a:t>semi-métrica</a:t>
            </a:r>
            <a:r>
              <a:rPr lang="es-VE" dirty="0"/>
              <a:t>, en un espacio métrico.</a:t>
            </a:r>
          </a:p>
          <a:p>
            <a:pPr>
              <a:buFont typeface="Wingdings" pitchFamily="2" charset="2"/>
              <a:buChar char="ü"/>
            </a:pPr>
            <a:endParaRPr lang="es-VE" dirty="0"/>
          </a:p>
          <a:p>
            <a:pPr>
              <a:buFont typeface="Wingdings" pitchFamily="2" charset="2"/>
              <a:buChar char="ü"/>
            </a:pPr>
            <a:r>
              <a:rPr lang="es-VE" dirty="0"/>
              <a:t>PCO en </a:t>
            </a:r>
            <a:r>
              <a:rPr lang="es-VE" dirty="0" err="1"/>
              <a:t>dist</a:t>
            </a:r>
            <a:r>
              <a:rPr lang="es-VE" dirty="0"/>
              <a:t>. Euclidianas = PCA</a:t>
            </a:r>
          </a:p>
          <a:p>
            <a:pPr>
              <a:buFont typeface="Wingdings" pitchFamily="2" charset="2"/>
              <a:buChar char="ü"/>
            </a:pPr>
            <a:endParaRPr lang="es-VE" dirty="0"/>
          </a:p>
          <a:p>
            <a:pPr>
              <a:buFont typeface="Wingdings" pitchFamily="2" charset="2"/>
              <a:buChar char="ü"/>
            </a:pPr>
            <a:r>
              <a:rPr lang="es-VE" dirty="0"/>
              <a:t>PCO en </a:t>
            </a:r>
            <a:r>
              <a:rPr lang="es-VE" dirty="0" err="1"/>
              <a:t>dist</a:t>
            </a:r>
            <a:r>
              <a:rPr lang="es-VE" dirty="0"/>
              <a:t>. Ji-cuadrado= AC</a:t>
            </a:r>
          </a:p>
          <a:p>
            <a:pPr>
              <a:buFont typeface="Wingdings" pitchFamily="2" charset="2"/>
              <a:buChar char="ü"/>
            </a:pPr>
            <a:endParaRPr lang="es-VE" dirty="0"/>
          </a:p>
          <a:p>
            <a:pPr>
              <a:buFont typeface="Wingdings" pitchFamily="2" charset="2"/>
              <a:buChar char="ü"/>
            </a:pPr>
            <a:r>
              <a:rPr lang="es-VE" dirty="0"/>
              <a:t>Permite apreciar tamaños de efecto (distancia entre centroides)</a:t>
            </a:r>
          </a:p>
          <a:p>
            <a:pPr>
              <a:buFont typeface="Wingdings" pitchFamily="2" charset="2"/>
              <a:buChar char="ü"/>
            </a:pPr>
            <a:endParaRPr lang="es-VE" dirty="0"/>
          </a:p>
          <a:p>
            <a:pPr>
              <a:buFont typeface="Wingdings" pitchFamily="2" charset="2"/>
              <a:buChar char="ü"/>
            </a:pPr>
            <a:r>
              <a:rPr lang="es-VE" dirty="0"/>
              <a:t>Permite cálculos de dispersión respecto a centroides (p.ej. Evaluar modelos lineales)</a:t>
            </a:r>
          </a:p>
          <a:p>
            <a:pPr>
              <a:buFont typeface="Wingdings" pitchFamily="2" charset="2"/>
              <a:buChar char="ü"/>
            </a:pPr>
            <a:endParaRPr lang="es-VE" dirty="0"/>
          </a:p>
          <a:p>
            <a:pPr>
              <a:buFont typeface="Wingdings" pitchFamily="2" charset="2"/>
              <a:buChar char="ü"/>
            </a:pPr>
            <a:r>
              <a:rPr lang="es-VE" dirty="0"/>
              <a:t>La calidad de un PCO se evalúa con el % de variación reflejada de los ejes</a:t>
            </a:r>
          </a:p>
          <a:p>
            <a:pPr>
              <a:buFont typeface="Wingdings" pitchFamily="2" charset="2"/>
              <a:buChar char="ü"/>
            </a:pPr>
            <a:endParaRPr lang="es-VE" dirty="0"/>
          </a:p>
          <a:p>
            <a:pPr>
              <a:buFont typeface="Wingdings" pitchFamily="2" charset="2"/>
              <a:buChar char="Ø"/>
            </a:pPr>
            <a:r>
              <a:rPr lang="es-VE" sz="2800" dirty="0"/>
              <a:t>Poco eficiente con muchos puntos. </a:t>
            </a:r>
          </a:p>
          <a:p>
            <a:pPr>
              <a:buFont typeface="Wingdings" pitchFamily="2" charset="2"/>
              <a:buChar char="Ø"/>
            </a:pPr>
            <a:endParaRPr lang="es-VE" sz="2800" dirty="0"/>
          </a:p>
          <a:p>
            <a:pPr>
              <a:buFont typeface="Wingdings" pitchFamily="2" charset="2"/>
              <a:buChar char="Ø"/>
            </a:pPr>
            <a:r>
              <a:rPr lang="es-VE" sz="2800" dirty="0"/>
              <a:t>Es sensible a puntos extremos.</a:t>
            </a:r>
          </a:p>
          <a:p>
            <a:endParaRPr lang="es-VE" sz="2800" dirty="0"/>
          </a:p>
          <a:p>
            <a:endParaRPr lang="es-VE" sz="2800" dirty="0"/>
          </a:p>
          <a:p>
            <a:endParaRPr lang="es-VE" sz="2800" dirty="0"/>
          </a:p>
          <a:p>
            <a:endParaRPr lang="es-V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376745" y="1214422"/>
          <a:ext cx="4338659" cy="5486400"/>
        </p:xfrm>
        <a:graphic>
          <a:graphicData uri="http://schemas.openxmlformats.org/drawingml/2006/table">
            <a:tbl>
              <a:tblPr/>
              <a:tblGrid>
                <a:gridCol w="101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PCO de una matriz </a:t>
                      </a:r>
                      <a:r>
                        <a:rPr lang="es-VE" sz="2000" b="0" i="0" u="none" strike="noStrike" err="1">
                          <a:solidFill>
                            <a:srgbClr val="000000"/>
                          </a:solidFill>
                          <a:latin typeface="Calibri"/>
                        </a:rPr>
                        <a:t>Bray</a:t>
                      </a:r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-Curtis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algn="ctr" fontAlgn="b"/>
                      <a:endParaRPr lang="es-VE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VE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VE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Ejes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Indivudual 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Acumulado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49,50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49,50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26,30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75,80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94,90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99,50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102,49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103,99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105,70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105,68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105,24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104,69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103,79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102,47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-3,12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VE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99,35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7234265" y="3643314"/>
            <a:ext cx="1428760" cy="314327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5876943" y="4929198"/>
            <a:ext cx="1000132" cy="18573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CuadroTexto"/>
          <p:cNvSpPr txBox="1"/>
          <p:nvPr/>
        </p:nvSpPr>
        <p:spPr>
          <a:xfrm>
            <a:off x="0" y="714356"/>
            <a:ext cx="850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err="1"/>
              <a:t>Autovalores</a:t>
            </a:r>
            <a:r>
              <a:rPr lang="es-VE" sz="2400"/>
              <a:t> negativos: una consecuencia de la proyección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3 Gráfico"/>
          <p:cNvGraphicFramePr/>
          <p:nvPr/>
        </p:nvGraphicFramePr>
        <p:xfrm>
          <a:off x="571472" y="857232"/>
          <a:ext cx="8034343" cy="551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6 Grupo"/>
          <p:cNvGrpSpPr/>
          <p:nvPr/>
        </p:nvGrpSpPr>
        <p:grpSpPr>
          <a:xfrm>
            <a:off x="1785918" y="1714488"/>
            <a:ext cx="6429420" cy="3848128"/>
            <a:chOff x="1785918" y="1714488"/>
            <a:chExt cx="6429420" cy="3848128"/>
          </a:xfrm>
        </p:grpSpPr>
        <p:cxnSp>
          <p:nvCxnSpPr>
            <p:cNvPr id="4" name="3 Conector recto"/>
            <p:cNvCxnSpPr/>
            <p:nvPr/>
          </p:nvCxnSpPr>
          <p:spPr>
            <a:xfrm flipV="1">
              <a:off x="1785918" y="1714488"/>
              <a:ext cx="6429420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4 Conector recto"/>
            <p:cNvCxnSpPr/>
            <p:nvPr/>
          </p:nvCxnSpPr>
          <p:spPr>
            <a:xfrm rot="5400000" flipH="1" flipV="1">
              <a:off x="1938318" y="3633790"/>
              <a:ext cx="3848128" cy="9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85720" y="815967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Visualizando un patrón</a:t>
            </a:r>
          </a:p>
        </p:txBody>
      </p:sp>
      <p:sp>
        <p:nvSpPr>
          <p:cNvPr id="3" name="2 Subtítulo"/>
          <p:cNvSpPr txBox="1">
            <a:spLocks/>
          </p:cNvSpPr>
          <p:nvPr/>
        </p:nvSpPr>
        <p:spPr>
          <a:xfrm>
            <a:off x="71406" y="1643050"/>
            <a:ext cx="8358246" cy="442915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s-VE" sz="3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complicado apreciar un patrón de respuesta </a:t>
            </a:r>
            <a:r>
              <a:rPr kumimoji="0" lang="es-VE" sz="3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multivariado</a:t>
            </a:r>
            <a:r>
              <a:rPr kumimoji="0" lang="es-VE" sz="3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s-VE" sz="3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VE" sz="3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Muchas variables, muchas muestras, cada una con su propia historia</a:t>
            </a:r>
          </a:p>
          <a:p>
            <a:pPr marL="658368" marR="0" lvl="1" indent="-246888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VE" sz="3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Existe relación entre las variables (</a:t>
            </a:r>
            <a:r>
              <a:rPr kumimoji="0" lang="es-VE" sz="3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covariación</a:t>
            </a:r>
            <a:r>
              <a:rPr kumimoji="0" lang="es-VE" sz="3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58368" marR="0" lvl="1" indent="-246888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s-VE" sz="3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7675" marR="0" lvl="1" indent="-35560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s-VE" sz="3400">
                <a:latin typeface="+mn-lt"/>
              </a:rPr>
              <a:t>Los métodos más utilizados para visualizar son:</a:t>
            </a:r>
          </a:p>
          <a:p>
            <a:pPr marL="1343025" lvl="1" indent="-514350">
              <a:buFont typeface="+mj-lt"/>
              <a:buAutoNum type="arabicPeriod"/>
            </a:pPr>
            <a:r>
              <a:rPr lang="es-VE" sz="3400" err="1">
                <a:latin typeface="+mn-lt"/>
              </a:rPr>
              <a:t>Dendrogramas</a:t>
            </a:r>
            <a:r>
              <a:rPr lang="es-VE" sz="3400">
                <a:latin typeface="+mn-lt"/>
              </a:rPr>
              <a:t>	</a:t>
            </a:r>
          </a:p>
          <a:p>
            <a:pPr marL="1343025" lvl="1" indent="-514350">
              <a:buFont typeface="+mj-lt"/>
              <a:buAutoNum type="arabicPeriod"/>
            </a:pPr>
            <a:r>
              <a:rPr lang="es-VE" sz="3400">
                <a:latin typeface="+mn-lt"/>
              </a:rPr>
              <a:t>PCA</a:t>
            </a:r>
          </a:p>
          <a:p>
            <a:pPr marL="1343025" lvl="1" indent="-514350">
              <a:buFont typeface="+mj-lt"/>
              <a:buAutoNum type="arabicPeriod"/>
            </a:pPr>
            <a:r>
              <a:rPr lang="es-VE" sz="3400">
                <a:latin typeface="+mn-lt"/>
              </a:rPr>
              <a:t>PCO*</a:t>
            </a:r>
          </a:p>
          <a:p>
            <a:pPr marL="1343025" lvl="1" indent="-514350">
              <a:buFont typeface="+mj-lt"/>
              <a:buAutoNum type="arabicPeriod"/>
            </a:pPr>
            <a:r>
              <a:rPr lang="es-VE" sz="3400">
                <a:latin typeface="+mn-lt"/>
              </a:rPr>
              <a:t>MDS*</a:t>
            </a:r>
          </a:p>
          <a:p>
            <a:pPr marL="447675" marR="0" lvl="1" indent="-35560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42976" y="548326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800"/>
              <a:t>AUTOVALORES NEGATIVOS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28596" y="1285861"/>
            <a:ext cx="84296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 sz="2400"/>
              <a:t>Recuerden que los </a:t>
            </a:r>
            <a:r>
              <a:rPr lang="es-VE" sz="2400" err="1"/>
              <a:t>autovalores</a:t>
            </a:r>
            <a:r>
              <a:rPr lang="es-VE" sz="2400"/>
              <a:t> corresponden a “variación” en cierto sentido</a:t>
            </a:r>
          </a:p>
          <a:p>
            <a:pPr>
              <a:buFont typeface="Arial" pitchFamily="34" charset="0"/>
              <a:buChar char="•"/>
            </a:pPr>
            <a:endParaRPr lang="es-VE" sz="2400"/>
          </a:p>
          <a:p>
            <a:pPr>
              <a:buFont typeface="Arial" pitchFamily="34" charset="0"/>
              <a:buChar char="•"/>
            </a:pPr>
            <a:r>
              <a:rPr lang="es-VE" sz="2400" err="1"/>
              <a:t>Autovalores</a:t>
            </a:r>
            <a:r>
              <a:rPr lang="es-VE" sz="2400"/>
              <a:t> negativos corresponden a “varianza negativa” en el espacio Euclidiano producido por los ejes del PCO</a:t>
            </a:r>
          </a:p>
          <a:p>
            <a:pPr>
              <a:buFont typeface="Arial" pitchFamily="34" charset="0"/>
              <a:buChar char="•"/>
            </a:pPr>
            <a:endParaRPr lang="es-VE" sz="2400"/>
          </a:p>
          <a:p>
            <a:pPr>
              <a:buFont typeface="Arial" pitchFamily="34" charset="0"/>
              <a:buChar char="•"/>
            </a:pPr>
            <a:r>
              <a:rPr lang="es-VE" sz="2400"/>
              <a:t>Varianza negativa? Eso es imposible…</a:t>
            </a:r>
          </a:p>
          <a:p>
            <a:pPr>
              <a:buFont typeface="Arial" pitchFamily="34" charset="0"/>
              <a:buChar char="•"/>
            </a:pPr>
            <a:endParaRPr lang="es-VE" sz="2400"/>
          </a:p>
          <a:p>
            <a:pPr>
              <a:buFont typeface="Arial" pitchFamily="34" charset="0"/>
              <a:buChar char="•"/>
            </a:pPr>
            <a:r>
              <a:rPr lang="es-VE" sz="2400"/>
              <a:t>Estos se producen debido a que la distancia inicial no es lineal (no produce la desigualdad del triangulo)</a:t>
            </a:r>
          </a:p>
          <a:p>
            <a:endParaRPr lang="es-VE" sz="2400"/>
          </a:p>
          <a:p>
            <a:pPr>
              <a:buFont typeface="Arial" pitchFamily="34" charset="0"/>
              <a:buChar char="•"/>
            </a:pPr>
            <a:r>
              <a:rPr lang="es-VE" sz="2400"/>
              <a:t>El valor indica que los ejes correspondientes provienen de un espacio imaginario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42976" y="617505"/>
            <a:ext cx="6715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800"/>
              <a:t>Propiedades de una medida de distancia métrica 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57158" y="1857364"/>
            <a:ext cx="857256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sz="2400"/>
              <a:t>La mínima distancia es cero: Si el punto A y el punto B son idénticos, entonces </a:t>
            </a:r>
            <a:r>
              <a:rPr lang="es-VE" sz="2400" i="1" err="1"/>
              <a:t>d</a:t>
            </a:r>
            <a:r>
              <a:rPr lang="es-VE" sz="2400" baseline="-25000" err="1"/>
              <a:t>AB</a:t>
            </a:r>
            <a:r>
              <a:rPr lang="es-VE" sz="2400"/>
              <a:t> = 0</a:t>
            </a:r>
          </a:p>
          <a:p>
            <a:pPr marL="342900" indent="-342900">
              <a:buFont typeface="+mj-lt"/>
              <a:buAutoNum type="arabicPeriod"/>
            </a:pPr>
            <a:endParaRPr lang="es-VE" sz="2400"/>
          </a:p>
          <a:p>
            <a:pPr marL="342900" indent="-342900">
              <a:buFont typeface="+mj-lt"/>
              <a:buAutoNum type="arabicPeriod"/>
            </a:pPr>
            <a:r>
              <a:rPr lang="es-VE" sz="2400"/>
              <a:t>Todas las distancias son positivas: Si el punto A y el punto B no son idénticos, entonces </a:t>
            </a:r>
            <a:r>
              <a:rPr lang="es-VE" sz="2400" i="1" err="1"/>
              <a:t>d</a:t>
            </a:r>
            <a:r>
              <a:rPr lang="es-VE" sz="2400" baseline="-25000" err="1"/>
              <a:t>AB</a:t>
            </a:r>
            <a:r>
              <a:rPr lang="es-VE" sz="2400"/>
              <a:t> </a:t>
            </a:r>
            <a:r>
              <a:rPr lang="en-US" sz="2400"/>
              <a:t>&gt;</a:t>
            </a:r>
            <a:r>
              <a:rPr lang="es-VE" sz="2400"/>
              <a:t> 0</a:t>
            </a:r>
          </a:p>
          <a:p>
            <a:pPr marL="342900" indent="-342900">
              <a:buFont typeface="+mj-lt"/>
              <a:buAutoNum type="arabicPeriod"/>
            </a:pPr>
            <a:endParaRPr lang="es-VE" sz="2400"/>
          </a:p>
          <a:p>
            <a:pPr marL="342900" indent="-342900">
              <a:buFont typeface="+mj-lt"/>
              <a:buAutoNum type="arabicPeriod"/>
            </a:pPr>
            <a:r>
              <a:rPr lang="es-VE" sz="2400"/>
              <a:t>Simetría:  las distancias entre A y B es la misma que entre B y A si </a:t>
            </a:r>
            <a:r>
              <a:rPr lang="es-VE" sz="2400" i="1" err="1"/>
              <a:t>d</a:t>
            </a:r>
            <a:r>
              <a:rPr lang="es-VE" sz="2400" baseline="-25000" err="1"/>
              <a:t>AB</a:t>
            </a:r>
            <a:r>
              <a:rPr lang="es-VE" sz="2400"/>
              <a:t> = </a:t>
            </a:r>
            <a:r>
              <a:rPr lang="es-VE" sz="2400" i="1" err="1"/>
              <a:t>d</a:t>
            </a:r>
            <a:r>
              <a:rPr lang="es-VE" sz="2400" baseline="-25000" err="1"/>
              <a:t>BA</a:t>
            </a:r>
            <a:endParaRPr lang="es-VE" sz="2400" baseline="-25000"/>
          </a:p>
          <a:p>
            <a:pPr marL="342900" indent="-342900">
              <a:buFont typeface="+mj-lt"/>
              <a:buAutoNum type="arabicPeriod"/>
            </a:pPr>
            <a:endParaRPr lang="es-VE" sz="2400" baseline="-25000"/>
          </a:p>
          <a:p>
            <a:pPr marL="342900" indent="-342900">
              <a:buFont typeface="+mj-lt"/>
              <a:buAutoNum type="arabicPeriod"/>
            </a:pPr>
            <a:r>
              <a:rPr lang="es-VE" sz="2400"/>
              <a:t>La desigualdad del triangulo implica </a:t>
            </a:r>
            <a:r>
              <a:rPr lang="es-VE" sz="2400" i="1" err="1"/>
              <a:t>d</a:t>
            </a:r>
            <a:r>
              <a:rPr lang="es-VE" sz="2400" baseline="-25000" err="1"/>
              <a:t>AB</a:t>
            </a:r>
            <a:r>
              <a:rPr lang="es-VE" sz="2400"/>
              <a:t> </a:t>
            </a:r>
            <a:r>
              <a:rPr lang="en-US" sz="2400" u="sng"/>
              <a:t>&lt;</a:t>
            </a:r>
            <a:r>
              <a:rPr lang="es-VE" sz="2400"/>
              <a:t> </a:t>
            </a:r>
            <a:r>
              <a:rPr lang="es-VE" sz="2400" i="1" err="1"/>
              <a:t>d</a:t>
            </a:r>
            <a:r>
              <a:rPr lang="es-VE" sz="2400" baseline="-25000" err="1"/>
              <a:t>AC</a:t>
            </a:r>
            <a:r>
              <a:rPr lang="es-VE" sz="2400" baseline="-25000"/>
              <a:t> </a:t>
            </a:r>
            <a:r>
              <a:rPr lang="es-VE" sz="2400"/>
              <a:t>+</a:t>
            </a:r>
            <a:r>
              <a:rPr lang="es-VE" sz="2400" i="1"/>
              <a:t> </a:t>
            </a:r>
            <a:r>
              <a:rPr lang="es-VE" sz="2400" i="1" err="1"/>
              <a:t>d</a:t>
            </a:r>
            <a:r>
              <a:rPr lang="es-VE" sz="2400" baseline="-25000" err="1"/>
              <a:t>BC</a:t>
            </a:r>
            <a:endParaRPr lang="es-V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76 Grupo"/>
          <p:cNvGrpSpPr/>
          <p:nvPr/>
        </p:nvGrpSpPr>
        <p:grpSpPr>
          <a:xfrm>
            <a:off x="214282" y="3714752"/>
            <a:ext cx="3000396" cy="1440902"/>
            <a:chOff x="214282" y="3357562"/>
            <a:chExt cx="3000396" cy="1440902"/>
          </a:xfrm>
        </p:grpSpPr>
        <p:sp>
          <p:nvSpPr>
            <p:cNvPr id="16" name="15 CuadroTexto"/>
            <p:cNvSpPr txBox="1"/>
            <p:nvPr/>
          </p:nvSpPr>
          <p:spPr>
            <a:xfrm>
              <a:off x="2928926" y="442913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/>
                <a:t>B</a:t>
              </a:r>
            </a:p>
          </p:txBody>
        </p:sp>
        <p:grpSp>
          <p:nvGrpSpPr>
            <p:cNvPr id="5" name="32 Grupo"/>
            <p:cNvGrpSpPr/>
            <p:nvPr/>
          </p:nvGrpSpPr>
          <p:grpSpPr>
            <a:xfrm>
              <a:off x="214282" y="3357562"/>
              <a:ext cx="2860654" cy="1440902"/>
              <a:chOff x="214282" y="3357562"/>
              <a:chExt cx="2860654" cy="1440902"/>
            </a:xfrm>
          </p:grpSpPr>
          <p:cxnSp>
            <p:nvCxnSpPr>
              <p:cNvPr id="10" name="9 Conector recto"/>
              <p:cNvCxnSpPr/>
              <p:nvPr/>
            </p:nvCxnSpPr>
            <p:spPr>
              <a:xfrm>
                <a:off x="428596" y="4429132"/>
                <a:ext cx="25003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>
                <a:off x="1857356" y="3643314"/>
                <a:ext cx="1081094" cy="7953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12 Conector recto"/>
              <p:cNvCxnSpPr/>
              <p:nvPr/>
            </p:nvCxnSpPr>
            <p:spPr>
              <a:xfrm flipV="1">
                <a:off x="428596" y="4071942"/>
                <a:ext cx="571504" cy="35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14 CuadroTexto"/>
              <p:cNvSpPr txBox="1"/>
              <p:nvPr/>
            </p:nvSpPr>
            <p:spPr>
              <a:xfrm>
                <a:off x="214282" y="4429132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/>
                  <a:t>A</a:t>
                </a:r>
              </a:p>
            </p:txBody>
          </p:sp>
          <p:sp>
            <p:nvSpPr>
              <p:cNvPr id="17" name="16 CuadroTexto"/>
              <p:cNvSpPr txBox="1"/>
              <p:nvPr/>
            </p:nvSpPr>
            <p:spPr>
              <a:xfrm>
                <a:off x="1714480" y="3357562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/>
                  <a:t>C</a:t>
                </a:r>
              </a:p>
            </p:txBody>
          </p:sp>
          <p:sp>
            <p:nvSpPr>
              <p:cNvPr id="18" name="17 CuadroTexto"/>
              <p:cNvSpPr txBox="1"/>
              <p:nvPr/>
            </p:nvSpPr>
            <p:spPr>
              <a:xfrm>
                <a:off x="785786" y="3702610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/>
                  <a:t>C</a:t>
                </a:r>
              </a:p>
            </p:txBody>
          </p:sp>
          <p:sp>
            <p:nvSpPr>
              <p:cNvPr id="19" name="18 CuadroTexto"/>
              <p:cNvSpPr txBox="1"/>
              <p:nvPr/>
            </p:nvSpPr>
            <p:spPr>
              <a:xfrm>
                <a:off x="1357290" y="4429132"/>
                <a:ext cx="100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1400"/>
                  <a:t>0,400</a:t>
                </a:r>
              </a:p>
            </p:txBody>
          </p:sp>
          <p:sp>
            <p:nvSpPr>
              <p:cNvPr id="20" name="19 CuadroTexto"/>
              <p:cNvSpPr txBox="1"/>
              <p:nvPr/>
            </p:nvSpPr>
            <p:spPr>
              <a:xfrm rot="2120450">
                <a:off x="2074804" y="3860454"/>
                <a:ext cx="100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1400"/>
                  <a:t>0,200</a:t>
                </a:r>
              </a:p>
            </p:txBody>
          </p:sp>
          <p:sp>
            <p:nvSpPr>
              <p:cNvPr id="21" name="20 CuadroTexto"/>
              <p:cNvSpPr txBox="1"/>
              <p:nvPr/>
            </p:nvSpPr>
            <p:spPr>
              <a:xfrm rot="19748621">
                <a:off x="222429" y="3958097"/>
                <a:ext cx="100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1400"/>
                  <a:t>0,100</a:t>
                </a:r>
              </a:p>
            </p:txBody>
          </p:sp>
        </p:grpSp>
      </p:grpSp>
      <p:grpSp>
        <p:nvGrpSpPr>
          <p:cNvPr id="9" name="67 Grupo"/>
          <p:cNvGrpSpPr/>
          <p:nvPr/>
        </p:nvGrpSpPr>
        <p:grpSpPr>
          <a:xfrm>
            <a:off x="267284" y="5357826"/>
            <a:ext cx="2661642" cy="1285884"/>
            <a:chOff x="267284" y="5000636"/>
            <a:chExt cx="2661642" cy="1285884"/>
          </a:xfrm>
        </p:grpSpPr>
        <p:sp>
          <p:nvSpPr>
            <p:cNvPr id="22" name="21 Rectángulo"/>
            <p:cNvSpPr/>
            <p:nvPr/>
          </p:nvSpPr>
          <p:spPr>
            <a:xfrm>
              <a:off x="857224" y="5000636"/>
              <a:ext cx="1473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i="1" err="1"/>
                <a:t>d</a:t>
              </a:r>
              <a:r>
                <a:rPr lang="es-VE" baseline="-25000" err="1"/>
                <a:t>AB</a:t>
              </a:r>
              <a:r>
                <a:rPr lang="es-VE"/>
                <a:t> </a:t>
              </a:r>
              <a:r>
                <a:rPr lang="en-US"/>
                <a:t>&gt;</a:t>
              </a:r>
              <a:r>
                <a:rPr lang="es-VE"/>
                <a:t> </a:t>
              </a:r>
              <a:r>
                <a:rPr lang="es-VE" i="1" err="1"/>
                <a:t>d</a:t>
              </a:r>
              <a:r>
                <a:rPr lang="es-VE" baseline="-25000" err="1"/>
                <a:t>AC</a:t>
              </a:r>
              <a:r>
                <a:rPr lang="es-VE" baseline="-25000"/>
                <a:t> </a:t>
              </a:r>
              <a:r>
                <a:rPr lang="es-VE"/>
                <a:t>+</a:t>
              </a:r>
              <a:r>
                <a:rPr lang="es-VE" i="1"/>
                <a:t> </a:t>
              </a:r>
              <a:r>
                <a:rPr lang="es-VE" i="1" err="1"/>
                <a:t>d</a:t>
              </a:r>
              <a:r>
                <a:rPr lang="es-VE" baseline="-25000" err="1"/>
                <a:t>BC</a:t>
              </a:r>
              <a:endParaRPr lang="es-VE"/>
            </a:p>
          </p:txBody>
        </p:sp>
        <p:graphicFrame>
          <p:nvGraphicFramePr>
            <p:cNvPr id="23" name="22 Objeto"/>
            <p:cNvGraphicFramePr>
              <a:graphicFrameLocks noChangeAspect="1"/>
            </p:cNvGraphicFramePr>
            <p:nvPr/>
          </p:nvGraphicFramePr>
          <p:xfrm>
            <a:off x="267284" y="5500702"/>
            <a:ext cx="2661642" cy="785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2" imgW="1333440" imgH="393480" progId="Equation.3">
                    <p:embed/>
                  </p:oleObj>
                </mc:Choice>
                <mc:Fallback>
                  <p:oleObj name="Ecuación" r:id="rId2" imgW="1333440" imgH="393480" progId="Equation.3">
                    <p:embed/>
                    <p:pic>
                      <p:nvPicPr>
                        <p:cNvPr id="23" name="22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284" y="5500702"/>
                          <a:ext cx="2661642" cy="7858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75 Grupo"/>
          <p:cNvGrpSpPr/>
          <p:nvPr/>
        </p:nvGrpSpPr>
        <p:grpSpPr>
          <a:xfrm>
            <a:off x="142844" y="845090"/>
            <a:ext cx="2786082" cy="2369596"/>
            <a:chOff x="142844" y="130710"/>
            <a:chExt cx="2786082" cy="2369596"/>
          </a:xfrm>
        </p:grpSpPr>
        <p:grpSp>
          <p:nvGrpSpPr>
            <p:cNvPr id="14" name="25 Grupo"/>
            <p:cNvGrpSpPr/>
            <p:nvPr/>
          </p:nvGrpSpPr>
          <p:grpSpPr>
            <a:xfrm>
              <a:off x="142844" y="571480"/>
              <a:ext cx="2786082" cy="1928826"/>
              <a:chOff x="142844" y="571480"/>
              <a:chExt cx="2786082" cy="1928826"/>
            </a:xfrm>
          </p:grpSpPr>
          <p:sp>
            <p:nvSpPr>
              <p:cNvPr id="2" name="1 Triángulo rectángulo"/>
              <p:cNvSpPr/>
              <p:nvPr/>
            </p:nvSpPr>
            <p:spPr>
              <a:xfrm>
                <a:off x="571472" y="857232"/>
                <a:ext cx="2357454" cy="1643074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571472" y="571480"/>
                <a:ext cx="21431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1400"/>
                  <a:t>A	B	C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142844" y="951540"/>
                <a:ext cx="34766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/>
                  <a:t>A	B	C</a:t>
                </a:r>
              </a:p>
            </p:txBody>
          </p:sp>
          <p:sp>
            <p:nvSpPr>
              <p:cNvPr id="8" name="7 CuadroTexto"/>
              <p:cNvSpPr txBox="1"/>
              <p:nvPr/>
            </p:nvSpPr>
            <p:spPr>
              <a:xfrm>
                <a:off x="500034" y="1500174"/>
                <a:ext cx="20002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/>
                  <a:t>0,400</a:t>
                </a:r>
              </a:p>
              <a:p>
                <a:endParaRPr lang="es-VE"/>
              </a:p>
              <a:p>
                <a:r>
                  <a:rPr lang="es-VE"/>
                  <a:t>0,100	0,200</a:t>
                </a:r>
              </a:p>
            </p:txBody>
          </p:sp>
        </p:grpSp>
        <p:sp>
          <p:nvSpPr>
            <p:cNvPr id="28" name="27 CuadroTexto"/>
            <p:cNvSpPr txBox="1"/>
            <p:nvPr/>
          </p:nvSpPr>
          <p:spPr>
            <a:xfrm>
              <a:off x="357158" y="130710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/>
                <a:t>Disimilitud Original</a:t>
              </a:r>
            </a:p>
          </p:txBody>
        </p:sp>
      </p:grpSp>
      <p:grpSp>
        <p:nvGrpSpPr>
          <p:cNvPr id="26" name="73 Grupo"/>
          <p:cNvGrpSpPr/>
          <p:nvPr/>
        </p:nvGrpSpPr>
        <p:grpSpPr>
          <a:xfrm>
            <a:off x="3224202" y="714356"/>
            <a:ext cx="2776558" cy="2500330"/>
            <a:chOff x="3224202" y="-24"/>
            <a:chExt cx="2776558" cy="2500330"/>
          </a:xfrm>
        </p:grpSpPr>
        <p:sp>
          <p:nvSpPr>
            <p:cNvPr id="3" name="2 Triángulo rectángulo"/>
            <p:cNvSpPr/>
            <p:nvPr/>
          </p:nvSpPr>
          <p:spPr>
            <a:xfrm>
              <a:off x="3571868" y="857232"/>
              <a:ext cx="2357454" cy="1643074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3571868" y="571480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400"/>
                <a:t>A	B	C</a:t>
              </a:r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24202" y="951540"/>
              <a:ext cx="3476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/>
                <a:t>A	B	C</a:t>
              </a: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3571868" y="1500174"/>
              <a:ext cx="2000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/>
                <a:t>0,400</a:t>
              </a:r>
            </a:p>
            <a:p>
              <a:endParaRPr lang="es-VE"/>
            </a:p>
            <a:p>
              <a:r>
                <a:rPr lang="es-VE"/>
                <a:t>0,167	0,233</a:t>
              </a: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357554" y="-24"/>
              <a:ext cx="26432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400"/>
                <a:t>1era Proyección del PCO en escala euclidiana</a:t>
              </a:r>
            </a:p>
          </p:txBody>
        </p:sp>
      </p:grpSp>
      <p:grpSp>
        <p:nvGrpSpPr>
          <p:cNvPr id="33" name="70 Grupo"/>
          <p:cNvGrpSpPr/>
          <p:nvPr/>
        </p:nvGrpSpPr>
        <p:grpSpPr>
          <a:xfrm>
            <a:off x="3357554" y="3835603"/>
            <a:ext cx="3000396" cy="1901438"/>
            <a:chOff x="3357554" y="3478413"/>
            <a:chExt cx="3000396" cy="1901438"/>
          </a:xfrm>
        </p:grpSpPr>
        <p:sp>
          <p:nvSpPr>
            <p:cNvPr id="31" name="30 CuadroTexto"/>
            <p:cNvSpPr txBox="1"/>
            <p:nvPr/>
          </p:nvSpPr>
          <p:spPr>
            <a:xfrm>
              <a:off x="6072198" y="442913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/>
                <a:t>B</a:t>
              </a:r>
            </a:p>
          </p:txBody>
        </p:sp>
        <p:grpSp>
          <p:nvGrpSpPr>
            <p:cNvPr id="43" name="68 Grupo"/>
            <p:cNvGrpSpPr/>
            <p:nvPr/>
          </p:nvGrpSpPr>
          <p:grpSpPr>
            <a:xfrm>
              <a:off x="3357554" y="3478413"/>
              <a:ext cx="2714644" cy="1901438"/>
              <a:chOff x="3357554" y="3478413"/>
              <a:chExt cx="2714644" cy="1901438"/>
            </a:xfrm>
          </p:grpSpPr>
          <p:cxnSp>
            <p:nvCxnSpPr>
              <p:cNvPr id="29" name="28 Conector recto"/>
              <p:cNvCxnSpPr/>
              <p:nvPr/>
            </p:nvCxnSpPr>
            <p:spPr>
              <a:xfrm>
                <a:off x="3571868" y="4429132"/>
                <a:ext cx="25003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29 CuadroTexto"/>
              <p:cNvSpPr txBox="1"/>
              <p:nvPr/>
            </p:nvSpPr>
            <p:spPr>
              <a:xfrm>
                <a:off x="3357554" y="4429132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/>
                  <a:t>A</a:t>
                </a:r>
              </a:p>
            </p:txBody>
          </p:sp>
          <p:sp>
            <p:nvSpPr>
              <p:cNvPr id="32" name="31 CuadroTexto"/>
              <p:cNvSpPr txBox="1"/>
              <p:nvPr/>
            </p:nvSpPr>
            <p:spPr>
              <a:xfrm>
                <a:off x="4500562" y="5072074"/>
                <a:ext cx="100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1400"/>
                  <a:t>0,400</a:t>
                </a:r>
              </a:p>
            </p:txBody>
          </p:sp>
          <p:sp>
            <p:nvSpPr>
              <p:cNvPr id="36" name="35 CuadroTexto"/>
              <p:cNvSpPr txBox="1"/>
              <p:nvPr/>
            </p:nvSpPr>
            <p:spPr>
              <a:xfrm>
                <a:off x="4357686" y="4416990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/>
                  <a:t>C</a:t>
                </a:r>
              </a:p>
            </p:txBody>
          </p:sp>
          <p:sp>
            <p:nvSpPr>
              <p:cNvPr id="37" name="36 Cerrar llave"/>
              <p:cNvSpPr/>
              <p:nvPr/>
            </p:nvSpPr>
            <p:spPr>
              <a:xfrm rot="16200000">
                <a:off x="3679025" y="3607595"/>
                <a:ext cx="714380" cy="92869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38" name="37 Cerrar llave"/>
              <p:cNvSpPr/>
              <p:nvPr/>
            </p:nvSpPr>
            <p:spPr>
              <a:xfrm rot="16200000">
                <a:off x="4893471" y="3321843"/>
                <a:ext cx="714380" cy="150019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39" name="38 Cerrar llave"/>
              <p:cNvSpPr/>
              <p:nvPr/>
            </p:nvSpPr>
            <p:spPr>
              <a:xfrm rot="5400000">
                <a:off x="4429124" y="3571876"/>
                <a:ext cx="714380" cy="242889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40" name="39 CuadroTexto"/>
              <p:cNvSpPr txBox="1"/>
              <p:nvPr/>
            </p:nvSpPr>
            <p:spPr>
              <a:xfrm>
                <a:off x="4932324" y="3478413"/>
                <a:ext cx="100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1400"/>
                  <a:t>0,233</a:t>
                </a:r>
              </a:p>
            </p:txBody>
          </p:sp>
          <p:sp>
            <p:nvSpPr>
              <p:cNvPr id="41" name="40 CuadroTexto"/>
              <p:cNvSpPr txBox="1"/>
              <p:nvPr/>
            </p:nvSpPr>
            <p:spPr>
              <a:xfrm>
                <a:off x="3714744" y="3478413"/>
                <a:ext cx="100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1400"/>
                  <a:t>0,167</a:t>
                </a:r>
              </a:p>
            </p:txBody>
          </p:sp>
        </p:grpSp>
      </p:grpSp>
      <p:grpSp>
        <p:nvGrpSpPr>
          <p:cNvPr id="48" name="69 Grupo"/>
          <p:cNvGrpSpPr/>
          <p:nvPr/>
        </p:nvGrpSpPr>
        <p:grpSpPr>
          <a:xfrm>
            <a:off x="3500430" y="5774312"/>
            <a:ext cx="2571768" cy="1012274"/>
            <a:chOff x="3500430" y="5417122"/>
            <a:chExt cx="2571768" cy="1012274"/>
          </a:xfrm>
        </p:grpSpPr>
        <p:sp>
          <p:nvSpPr>
            <p:cNvPr id="42" name="41 Rectángulo"/>
            <p:cNvSpPr/>
            <p:nvPr/>
          </p:nvSpPr>
          <p:spPr>
            <a:xfrm>
              <a:off x="4143372" y="5417122"/>
              <a:ext cx="1473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i="1" err="1"/>
                <a:t>d</a:t>
              </a:r>
              <a:r>
                <a:rPr lang="es-VE" baseline="-25000" err="1"/>
                <a:t>AB</a:t>
              </a:r>
              <a:r>
                <a:rPr lang="es-VE"/>
                <a:t> </a:t>
              </a:r>
              <a:r>
                <a:rPr lang="en-US"/>
                <a:t>=</a:t>
              </a:r>
              <a:r>
                <a:rPr lang="es-VE"/>
                <a:t> </a:t>
              </a:r>
              <a:r>
                <a:rPr lang="es-VE" i="1" err="1"/>
                <a:t>d</a:t>
              </a:r>
              <a:r>
                <a:rPr lang="es-VE" baseline="-25000" err="1"/>
                <a:t>AC</a:t>
              </a:r>
              <a:r>
                <a:rPr lang="es-VE" baseline="-25000"/>
                <a:t> </a:t>
              </a:r>
              <a:r>
                <a:rPr lang="es-VE"/>
                <a:t>+</a:t>
              </a:r>
              <a:r>
                <a:rPr lang="es-VE" i="1"/>
                <a:t> </a:t>
              </a:r>
              <a:r>
                <a:rPr lang="es-VE" i="1" err="1"/>
                <a:t>d</a:t>
              </a:r>
              <a:r>
                <a:rPr lang="es-VE" baseline="-25000" err="1"/>
                <a:t>BC</a:t>
              </a:r>
              <a:endParaRPr lang="es-VE"/>
            </a:p>
          </p:txBody>
        </p:sp>
        <p:graphicFrame>
          <p:nvGraphicFramePr>
            <p:cNvPr id="47107" name="Object 3"/>
            <p:cNvGraphicFramePr>
              <a:graphicFrameLocks noChangeAspect="1"/>
            </p:cNvGraphicFramePr>
            <p:nvPr/>
          </p:nvGraphicFramePr>
          <p:xfrm>
            <a:off x="3500430" y="5754051"/>
            <a:ext cx="2571768" cy="675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4" imgW="1498320" imgH="393480" progId="Equation.3">
                    <p:embed/>
                  </p:oleObj>
                </mc:Choice>
                <mc:Fallback>
                  <p:oleObj name="Ecuación" r:id="rId4" imgW="1498320" imgH="393480" progId="Equation.3">
                    <p:embed/>
                    <p:pic>
                      <p:nvPicPr>
                        <p:cNvPr id="4710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0" y="5754051"/>
                          <a:ext cx="2571768" cy="675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71 Grupo"/>
          <p:cNvGrpSpPr/>
          <p:nvPr/>
        </p:nvGrpSpPr>
        <p:grpSpPr>
          <a:xfrm>
            <a:off x="6429388" y="3541423"/>
            <a:ext cx="2714644" cy="1614234"/>
            <a:chOff x="6429388" y="3184233"/>
            <a:chExt cx="2714644" cy="1614234"/>
          </a:xfrm>
        </p:grpSpPr>
        <p:grpSp>
          <p:nvGrpSpPr>
            <p:cNvPr id="55" name="47 Grupo"/>
            <p:cNvGrpSpPr/>
            <p:nvPr/>
          </p:nvGrpSpPr>
          <p:grpSpPr>
            <a:xfrm>
              <a:off x="6429388" y="3184233"/>
              <a:ext cx="2653154" cy="1614234"/>
              <a:chOff x="214282" y="3260482"/>
              <a:chExt cx="2724168" cy="1537982"/>
            </a:xfrm>
          </p:grpSpPr>
          <p:cxnSp>
            <p:nvCxnSpPr>
              <p:cNvPr id="49" name="48 Conector recto"/>
              <p:cNvCxnSpPr/>
              <p:nvPr/>
            </p:nvCxnSpPr>
            <p:spPr>
              <a:xfrm>
                <a:off x="428596" y="4429132"/>
                <a:ext cx="25003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/>
              <p:nvPr/>
            </p:nvCxnSpPr>
            <p:spPr>
              <a:xfrm>
                <a:off x="1827984" y="3697877"/>
                <a:ext cx="1110466" cy="7407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50 Conector recto"/>
              <p:cNvCxnSpPr/>
              <p:nvPr/>
            </p:nvCxnSpPr>
            <p:spPr>
              <a:xfrm flipV="1">
                <a:off x="428596" y="4038195"/>
                <a:ext cx="592537" cy="390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51 CuadroTexto"/>
              <p:cNvSpPr txBox="1"/>
              <p:nvPr/>
            </p:nvSpPr>
            <p:spPr>
              <a:xfrm>
                <a:off x="214282" y="4429132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/>
                  <a:t>A</a:t>
                </a:r>
              </a:p>
            </p:txBody>
          </p:sp>
          <p:sp>
            <p:nvSpPr>
              <p:cNvPr id="53" name="52 CuadroTexto"/>
              <p:cNvSpPr txBox="1"/>
              <p:nvPr/>
            </p:nvSpPr>
            <p:spPr>
              <a:xfrm>
                <a:off x="1542232" y="3260482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/>
                  <a:t>C</a:t>
                </a:r>
              </a:p>
            </p:txBody>
          </p:sp>
        </p:grpSp>
        <p:sp>
          <p:nvSpPr>
            <p:cNvPr id="58" name="57 CuadroTexto"/>
            <p:cNvSpPr txBox="1"/>
            <p:nvPr/>
          </p:nvSpPr>
          <p:spPr>
            <a:xfrm>
              <a:off x="8858280" y="442913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/>
                <a:t>B</a:t>
              </a:r>
            </a:p>
          </p:txBody>
        </p:sp>
        <p:cxnSp>
          <p:nvCxnSpPr>
            <p:cNvPr id="60" name="59 Conector recto"/>
            <p:cNvCxnSpPr/>
            <p:nvPr/>
          </p:nvCxnSpPr>
          <p:spPr>
            <a:xfrm flipV="1">
              <a:off x="7215206" y="3500438"/>
              <a:ext cx="714380" cy="50006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>
              <a:off x="7786710" y="3500438"/>
              <a:ext cx="214314" cy="1428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72 Grupo"/>
          <p:cNvGrpSpPr/>
          <p:nvPr/>
        </p:nvGrpSpPr>
        <p:grpSpPr>
          <a:xfrm>
            <a:off x="6572250" y="5357826"/>
            <a:ext cx="2573338" cy="995352"/>
            <a:chOff x="6572250" y="5000636"/>
            <a:chExt cx="2573338" cy="995352"/>
          </a:xfrm>
        </p:grpSpPr>
        <p:sp>
          <p:nvSpPr>
            <p:cNvPr id="66" name="65 Rectángulo"/>
            <p:cNvSpPr/>
            <p:nvPr/>
          </p:nvSpPr>
          <p:spPr>
            <a:xfrm>
              <a:off x="7286644" y="5000636"/>
              <a:ext cx="1473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i="1" err="1"/>
                <a:t>d</a:t>
              </a:r>
              <a:r>
                <a:rPr lang="es-VE" baseline="-25000" err="1"/>
                <a:t>AB</a:t>
              </a:r>
              <a:r>
                <a:rPr lang="es-VE"/>
                <a:t> </a:t>
              </a:r>
              <a:r>
                <a:rPr lang="en-US"/>
                <a:t>&lt;</a:t>
              </a:r>
              <a:r>
                <a:rPr lang="es-VE"/>
                <a:t> </a:t>
              </a:r>
              <a:r>
                <a:rPr lang="es-VE" i="1" err="1"/>
                <a:t>d</a:t>
              </a:r>
              <a:r>
                <a:rPr lang="es-VE" baseline="-25000" err="1"/>
                <a:t>AC</a:t>
              </a:r>
              <a:r>
                <a:rPr lang="es-VE" baseline="-25000"/>
                <a:t> </a:t>
              </a:r>
              <a:r>
                <a:rPr lang="es-VE"/>
                <a:t>+</a:t>
              </a:r>
              <a:r>
                <a:rPr lang="es-VE" i="1"/>
                <a:t> </a:t>
              </a:r>
              <a:r>
                <a:rPr lang="es-VE" i="1" err="1"/>
                <a:t>d</a:t>
              </a:r>
              <a:r>
                <a:rPr lang="es-VE" baseline="-25000" err="1"/>
                <a:t>BC</a:t>
              </a:r>
              <a:endParaRPr lang="es-VE"/>
            </a:p>
          </p:txBody>
        </p:sp>
        <p:graphicFrame>
          <p:nvGraphicFramePr>
            <p:cNvPr id="47108" name="Object 4"/>
            <p:cNvGraphicFramePr>
              <a:graphicFrameLocks noChangeAspect="1"/>
            </p:cNvGraphicFramePr>
            <p:nvPr/>
          </p:nvGraphicFramePr>
          <p:xfrm>
            <a:off x="6572250" y="5357813"/>
            <a:ext cx="257333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6" imgW="1587240" imgH="393480" progId="Equation.3">
                    <p:embed/>
                  </p:oleObj>
                </mc:Choice>
                <mc:Fallback>
                  <p:oleObj name="Ecuación" r:id="rId6" imgW="1587240" imgH="393480" progId="Equation.3">
                    <p:embed/>
                    <p:pic>
                      <p:nvPicPr>
                        <p:cNvPr id="4710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2250" y="5357813"/>
                          <a:ext cx="2573338" cy="638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66 Grupo"/>
          <p:cNvGrpSpPr/>
          <p:nvPr/>
        </p:nvGrpSpPr>
        <p:grpSpPr>
          <a:xfrm>
            <a:off x="6367474" y="714356"/>
            <a:ext cx="2847996" cy="2500330"/>
            <a:chOff x="6367474" y="-24"/>
            <a:chExt cx="2847996" cy="2500330"/>
          </a:xfrm>
        </p:grpSpPr>
        <p:grpSp>
          <p:nvGrpSpPr>
            <p:cNvPr id="59" name="74 Grupo"/>
            <p:cNvGrpSpPr/>
            <p:nvPr/>
          </p:nvGrpSpPr>
          <p:grpSpPr>
            <a:xfrm>
              <a:off x="6367474" y="-24"/>
              <a:ext cx="2847996" cy="2500330"/>
              <a:chOff x="6367474" y="-24"/>
              <a:chExt cx="2847996" cy="2500330"/>
            </a:xfrm>
          </p:grpSpPr>
          <p:sp>
            <p:nvSpPr>
              <p:cNvPr id="35" name="34 CuadroTexto"/>
              <p:cNvSpPr txBox="1"/>
              <p:nvPr/>
            </p:nvSpPr>
            <p:spPr>
              <a:xfrm>
                <a:off x="6572264" y="-24"/>
                <a:ext cx="264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VE" sz="1400"/>
                  <a:t>2da Proyección del PCO en escala euclidiana</a:t>
                </a:r>
              </a:p>
            </p:txBody>
          </p:sp>
          <p:sp>
            <p:nvSpPr>
              <p:cNvPr id="44" name="43 Triángulo rectángulo"/>
              <p:cNvSpPr/>
              <p:nvPr/>
            </p:nvSpPr>
            <p:spPr>
              <a:xfrm>
                <a:off x="6715140" y="857232"/>
                <a:ext cx="2357454" cy="1643074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45" name="44 CuadroTexto"/>
              <p:cNvSpPr txBox="1"/>
              <p:nvPr/>
            </p:nvSpPr>
            <p:spPr>
              <a:xfrm>
                <a:off x="6715140" y="571480"/>
                <a:ext cx="21431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1400"/>
                  <a:t>A	B	C</a:t>
                </a:r>
              </a:p>
            </p:txBody>
          </p:sp>
          <p:sp>
            <p:nvSpPr>
              <p:cNvPr id="46" name="45 CuadroTexto"/>
              <p:cNvSpPr txBox="1"/>
              <p:nvPr/>
            </p:nvSpPr>
            <p:spPr>
              <a:xfrm>
                <a:off x="6367474" y="951540"/>
                <a:ext cx="34766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/>
                  <a:t>A	B	C</a:t>
                </a:r>
              </a:p>
            </p:txBody>
          </p:sp>
          <p:sp>
            <p:nvSpPr>
              <p:cNvPr id="47" name="46 CuadroTexto"/>
              <p:cNvSpPr txBox="1"/>
              <p:nvPr/>
            </p:nvSpPr>
            <p:spPr>
              <a:xfrm>
                <a:off x="6715140" y="1500174"/>
                <a:ext cx="20002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/>
                  <a:t>0,014</a:t>
                </a:r>
                <a:r>
                  <a:rPr lang="es-VE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s-VE" i="1"/>
              </a:p>
              <a:p>
                <a:endParaRPr lang="es-VE"/>
              </a:p>
              <a:p>
                <a:r>
                  <a:rPr lang="es-VE"/>
                  <a:t>0,134</a:t>
                </a:r>
                <a:r>
                  <a:rPr lang="es-VE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s-VE"/>
                  <a:t>	0,120</a:t>
                </a:r>
                <a:r>
                  <a:rPr lang="es-VE" i="1">
                    <a:latin typeface="Times New Roman" pitchFamily="18" charset="0"/>
                    <a:cs typeface="Times New Roman" pitchFamily="18" charset="0"/>
                  </a:rPr>
                  <a:t>i</a:t>
                </a:r>
              </a:p>
            </p:txBody>
          </p:sp>
        </p:grpSp>
        <p:graphicFrame>
          <p:nvGraphicFramePr>
            <p:cNvPr id="65" name="64 Objeto"/>
            <p:cNvGraphicFramePr>
              <a:graphicFrameLocks noChangeAspect="1"/>
            </p:cNvGraphicFramePr>
            <p:nvPr/>
          </p:nvGraphicFramePr>
          <p:xfrm>
            <a:off x="8072462" y="1000108"/>
            <a:ext cx="800122" cy="702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8" imgW="520560" imgH="457200" progId="Equation.3">
                    <p:embed/>
                  </p:oleObj>
                </mc:Choice>
                <mc:Fallback>
                  <p:oleObj name="Ecuación" r:id="rId8" imgW="520560" imgH="457200" progId="Equation.3">
                    <p:embed/>
                    <p:pic>
                      <p:nvPicPr>
                        <p:cNvPr id="65" name="64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2462" y="1000108"/>
                          <a:ext cx="800122" cy="702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42976" y="691202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800"/>
              <a:t>AUTOVALORES NEGATIVOS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85720" y="1742439"/>
            <a:ext cx="8358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 sz="2000" dirty="0"/>
              <a:t>En la práctica, pocas veces empleamos más de dos o tres ejes del PCO. </a:t>
            </a:r>
          </a:p>
          <a:p>
            <a:pPr>
              <a:buFont typeface="Arial" pitchFamily="34" charset="0"/>
              <a:buChar char="•"/>
            </a:pPr>
            <a:endParaRPr lang="es-VE" sz="2000" dirty="0"/>
          </a:p>
          <a:p>
            <a:pPr>
              <a:buFont typeface="Arial" pitchFamily="34" charset="0"/>
              <a:buChar char="•"/>
            </a:pPr>
            <a:r>
              <a:rPr lang="es-VE" sz="2000" dirty="0"/>
              <a:t>Sin embargo, existen casos donde la variación en los ejes imaginarios es grande</a:t>
            </a:r>
          </a:p>
          <a:p>
            <a:pPr>
              <a:buFont typeface="Arial" pitchFamily="34" charset="0"/>
              <a:buChar char="•"/>
            </a:pPr>
            <a:endParaRPr lang="es-VE" sz="2000" dirty="0"/>
          </a:p>
          <a:p>
            <a:pPr>
              <a:buFont typeface="Arial" pitchFamily="34" charset="0"/>
              <a:buChar char="•"/>
            </a:pPr>
            <a:r>
              <a:rPr lang="es-VE" sz="2000" dirty="0"/>
              <a:t>Es posible, por tanto, que los primeros dos ejes expliquen cerca del 100 % de la variación</a:t>
            </a:r>
          </a:p>
          <a:p>
            <a:pPr>
              <a:buFont typeface="Arial" pitchFamily="34" charset="0"/>
              <a:buChar char="•"/>
            </a:pPr>
            <a:endParaRPr lang="es-VE" sz="2000" dirty="0"/>
          </a:p>
          <a:p>
            <a:pPr>
              <a:buFont typeface="Arial" pitchFamily="34" charset="0"/>
              <a:buChar char="•"/>
            </a:pPr>
            <a:r>
              <a:rPr lang="es-VE" sz="2000" dirty="0"/>
              <a:t>Por esta misma razón, es posible que algunos componentes de variación en PERMANOVA sean negativos</a:t>
            </a:r>
          </a:p>
          <a:p>
            <a:pPr>
              <a:buFont typeface="Arial" pitchFamily="34" charset="0"/>
              <a:buChar char="•"/>
            </a:pPr>
            <a:endParaRPr lang="es-VE" sz="2000" dirty="0"/>
          </a:p>
          <a:p>
            <a:pPr>
              <a:buFont typeface="Arial" pitchFamily="34" charset="0"/>
              <a:buChar char="•"/>
            </a:pPr>
            <a:r>
              <a:rPr lang="es-VE" sz="2000" dirty="0"/>
              <a:t>Nuevamente, no es problemático, refleja precisamente que la variación que explica ese término está en el espacio imaginario (no existe efecto de ese término)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5720" y="834078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800"/>
              <a:t>DISTANCIAS ENTRE CENTROIDES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14282" y="1857364"/>
            <a:ext cx="8286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 sz="2400"/>
              <a:t>PCO, por ser geométrico, permite calcular centroides </a:t>
            </a:r>
            <a:r>
              <a:rPr lang="es-VE" sz="2400" err="1"/>
              <a:t>intragrupales</a:t>
            </a:r>
            <a:r>
              <a:rPr lang="es-VE" sz="2400"/>
              <a:t> en cualquier espacio de similitud</a:t>
            </a:r>
          </a:p>
          <a:p>
            <a:pPr>
              <a:buFont typeface="Arial" pitchFamily="34" charset="0"/>
              <a:buChar char="•"/>
            </a:pPr>
            <a:endParaRPr lang="es-VE" sz="2400"/>
          </a:p>
          <a:p>
            <a:pPr lvl="1"/>
            <a:r>
              <a:rPr lang="es-VE" sz="2400"/>
              <a:t>1- ÚTIL para visualizar tamaños de efecto</a:t>
            </a:r>
          </a:p>
          <a:p>
            <a:pPr lvl="1"/>
            <a:r>
              <a:rPr lang="es-VE" sz="2400"/>
              <a:t>2- ÚTIL para visualizar interacciones y modelos complejos</a:t>
            </a:r>
          </a:p>
          <a:p>
            <a:pPr lvl="1"/>
            <a:r>
              <a:rPr lang="es-VE" sz="2400"/>
              <a:t>3- ÚTIL para identificar heterogeneidad en dispersión en diseños anidados</a:t>
            </a:r>
          </a:p>
          <a:p>
            <a:pPr lvl="1"/>
            <a:endParaRPr lang="es-VE" sz="2400"/>
          </a:p>
          <a:p>
            <a:pPr marL="0" lvl="1">
              <a:buFont typeface="Arial" pitchFamily="34" charset="0"/>
              <a:buChar char="•"/>
            </a:pPr>
            <a:r>
              <a:rPr lang="es-VE" sz="2400"/>
              <a:t>MDS no necesariamente permitirá apreciar estos tres aspectos… </a:t>
            </a:r>
          </a:p>
          <a:p>
            <a:pPr marL="0" lvl="1"/>
            <a:r>
              <a:rPr lang="es-VE" sz="2400"/>
              <a:t>	…solo en esto PCO mejora a MDS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428604"/>
            <a:ext cx="8229600" cy="1066800"/>
          </a:xfrm>
        </p:spPr>
        <p:txBody>
          <a:bodyPr/>
          <a:lstStyle/>
          <a:p>
            <a:r>
              <a:rPr lang="es-VE"/>
              <a:t>ORDENACIONES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2757494"/>
          </a:xfrm>
        </p:spPr>
        <p:txBody>
          <a:bodyPr>
            <a:normAutofit/>
          </a:bodyPr>
          <a:lstStyle/>
          <a:p>
            <a:r>
              <a:rPr lang="es-VE" sz="2800"/>
              <a:t>Relación espacial de muestras, usando la información de las variables (o muestras)</a:t>
            </a:r>
          </a:p>
          <a:p>
            <a:endParaRPr lang="es-VE" sz="2800"/>
          </a:p>
          <a:p>
            <a:r>
              <a:rPr lang="es-VE" sz="2800"/>
              <a:t>La idea es reducir dimensionalidad para </a:t>
            </a:r>
            <a:r>
              <a:rPr lang="es-VE" sz="2800" u="sng"/>
              <a:t>apreciar patrones</a:t>
            </a:r>
          </a:p>
          <a:p>
            <a:endParaRPr lang="es-VE" sz="2800" u="sng"/>
          </a:p>
          <a:p>
            <a:pPr>
              <a:buNone/>
            </a:pPr>
            <a:endParaRPr lang="es-VE" sz="2800"/>
          </a:p>
          <a:p>
            <a:endParaRPr lang="es-V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sz="3600"/>
              <a:t>PRINCIPAL COORDINATES ANALYSIS (PCO)</a:t>
            </a:r>
            <a:endParaRPr lang="es-VE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06" y="428604"/>
            <a:ext cx="8229600" cy="1066800"/>
          </a:xfrm>
        </p:spPr>
        <p:txBody>
          <a:bodyPr/>
          <a:lstStyle/>
          <a:p>
            <a:r>
              <a:rPr lang="es-VE"/>
              <a:t>PCO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5072097"/>
          </a:xfrm>
        </p:spPr>
        <p:txBody>
          <a:bodyPr>
            <a:normAutofit/>
          </a:bodyPr>
          <a:lstStyle/>
          <a:p>
            <a:r>
              <a:rPr lang="es-VE" sz="2400" i="1"/>
              <a:t>Principal </a:t>
            </a:r>
            <a:r>
              <a:rPr lang="es-VE" sz="2400" i="1" err="1"/>
              <a:t>Coordinates</a:t>
            </a:r>
            <a:r>
              <a:rPr lang="es-VE" sz="2400" i="1"/>
              <a:t> </a:t>
            </a:r>
            <a:r>
              <a:rPr lang="es-VE" sz="2400" i="1" err="1"/>
              <a:t>Analysis</a:t>
            </a:r>
            <a:r>
              <a:rPr lang="es-VE" sz="2400" i="1"/>
              <a:t>. </a:t>
            </a:r>
            <a:r>
              <a:rPr lang="es-VE" sz="2400"/>
              <a:t>Inventado por </a:t>
            </a:r>
            <a:r>
              <a:rPr lang="es-VE" sz="2400" err="1"/>
              <a:t>Gower</a:t>
            </a:r>
            <a:r>
              <a:rPr lang="es-VE" sz="2400"/>
              <a:t> 1966.</a:t>
            </a:r>
          </a:p>
          <a:p>
            <a:endParaRPr lang="es-VE" sz="2400" u="sng"/>
          </a:p>
          <a:p>
            <a:r>
              <a:rPr lang="es-VE" sz="2400"/>
              <a:t>PCO coloca puntos en un espacio euclidiano, preservando las distancias de la matriz de disimilitud.</a:t>
            </a:r>
          </a:p>
          <a:p>
            <a:pPr>
              <a:buNone/>
            </a:pPr>
            <a:endParaRPr lang="es-VE" sz="2400"/>
          </a:p>
          <a:p>
            <a:r>
              <a:rPr lang="es-VE" sz="2400"/>
              <a:t>Específicamente, las distancias Euclidianas entre dos puntos en el espacio definido por los ejes de coordenadas principales (todas juntas) es equivalente a preservar las disimilitudes planteadas en la matriz de asociación</a:t>
            </a:r>
          </a:p>
          <a:p>
            <a:endParaRPr lang="es-VE" sz="2400"/>
          </a:p>
          <a:p>
            <a:endParaRPr lang="es-V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42918"/>
            <a:ext cx="8639175" cy="560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44" y="714356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Escalamiento multidimensional (PCoA):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2073654"/>
            <a:ext cx="7572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180975"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s-MX" sz="1600"/>
              <a:t>En una matriz </a:t>
            </a:r>
            <a:r>
              <a:rPr lang="es-MX" sz="1600" b="1"/>
              <a:t>Y</a:t>
            </a:r>
            <a:r>
              <a:rPr lang="es-MX" sz="1600"/>
              <a:t> de dimensiones </a:t>
            </a:r>
            <a:r>
              <a:rPr lang="es-MX" sz="1600" i="1"/>
              <a:t>n</a:t>
            </a:r>
            <a:r>
              <a:rPr lang="es-MX" sz="1600"/>
              <a:t> x </a:t>
            </a:r>
            <a:r>
              <a:rPr lang="es-MX" sz="1600" i="1"/>
              <a:t>p</a:t>
            </a:r>
            <a:r>
              <a:rPr lang="es-MX" sz="1600"/>
              <a:t>, las dimensiones de un PCA están dadas por el número mínimo ya sea de </a:t>
            </a:r>
            <a:r>
              <a:rPr lang="es-MX" sz="1600" i="1"/>
              <a:t>n</a:t>
            </a:r>
            <a:r>
              <a:rPr lang="es-MX" sz="1600"/>
              <a:t> o de </a:t>
            </a:r>
            <a:r>
              <a:rPr lang="es-MX" sz="1600" i="1"/>
              <a:t>p .</a:t>
            </a:r>
          </a:p>
          <a:p>
            <a:pPr marL="263525" indent="-180975">
              <a:buClr>
                <a:srgbClr val="C00000"/>
              </a:buClr>
              <a:buSzPct val="130000"/>
              <a:buFont typeface="Arial" pitchFamily="34" charset="0"/>
              <a:buChar char="•"/>
            </a:pPr>
            <a:endParaRPr lang="es-MX" sz="1600" i="1"/>
          </a:p>
          <a:p>
            <a:pPr marL="263525" indent="-180975"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s-MX" sz="1600"/>
              <a:t>Las dimensiones potenciales (pero rara vez cumplidas) de un espacio multidimensional es de </a:t>
            </a:r>
            <a:r>
              <a:rPr lang="es-MX" sz="1600" i="1"/>
              <a:t>n-1</a:t>
            </a:r>
            <a:r>
              <a:rPr lang="es-MX" sz="1600"/>
              <a:t>, es decir del número de columnas en una matriz (triangular) de distancias, ya sea por arriba o debajo de la diagonal.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357298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Es una técnica de exploración cuyo objetivo es ordenar los objetos con base en la distancia entre ellos, definida como una medida de disimilitud.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3786190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El método clásico es el análisis de coordenadas principales o </a:t>
            </a:r>
            <a:r>
              <a:rPr lang="es-MX" err="1"/>
              <a:t>PCoA</a:t>
            </a:r>
            <a:r>
              <a:rPr lang="es-MX"/>
              <a:t> 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3891" y="6056188"/>
            <a:ext cx="500066" cy="571504"/>
          </a:xfrm>
          <a:prstGeom prst="rect">
            <a:avLst/>
          </a:prstGeom>
          <a:solidFill>
            <a:srgbClr val="7030A0">
              <a:alpha val="66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ight Triangle 7"/>
          <p:cNvSpPr/>
          <p:nvPr/>
        </p:nvSpPr>
        <p:spPr>
          <a:xfrm>
            <a:off x="3786181" y="4500570"/>
            <a:ext cx="500066" cy="571504"/>
          </a:xfrm>
          <a:prstGeom prst="rtTriangle">
            <a:avLst/>
          </a:prstGeom>
          <a:solidFill>
            <a:srgbClr val="7030A0">
              <a:alpha val="61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2011924" y="5171222"/>
            <a:ext cx="428628" cy="714380"/>
          </a:xfrm>
          <a:prstGeom prst="rect">
            <a:avLst/>
          </a:prstGeom>
          <a:solidFill>
            <a:srgbClr val="C00000">
              <a:alpha val="4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9"/>
          <p:cNvSpPr txBox="1"/>
          <p:nvPr/>
        </p:nvSpPr>
        <p:spPr>
          <a:xfrm>
            <a:off x="2053489" y="532795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/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72325" y="6202941"/>
            <a:ext cx="58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/>
              <a:t>VCV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43305" y="4764297"/>
            <a:ext cx="58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/>
              <a:t>D</a:t>
            </a: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 flipV="1">
            <a:off x="2571736" y="4918186"/>
            <a:ext cx="1071569" cy="43964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71736" y="5715016"/>
            <a:ext cx="1071570" cy="571504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57685" y="4857760"/>
            <a:ext cx="642942" cy="428628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399250" y="5867416"/>
            <a:ext cx="642942" cy="428628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000628" y="5286388"/>
            <a:ext cx="85725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5286381" y="5570551"/>
            <a:ext cx="85725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02005" y="5053026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Oval 22"/>
          <p:cNvSpPr/>
          <p:nvPr/>
        </p:nvSpPr>
        <p:spPr>
          <a:xfrm>
            <a:off x="5816319" y="5205426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Oval 23"/>
          <p:cNvSpPr/>
          <p:nvPr/>
        </p:nvSpPr>
        <p:spPr>
          <a:xfrm>
            <a:off x="5968719" y="4981588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Oval 24"/>
          <p:cNvSpPr/>
          <p:nvPr/>
        </p:nvSpPr>
        <p:spPr>
          <a:xfrm>
            <a:off x="5968719" y="5267340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Oval 25"/>
          <p:cNvSpPr/>
          <p:nvPr/>
        </p:nvSpPr>
        <p:spPr>
          <a:xfrm>
            <a:off x="5744881" y="5357826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Oval 26"/>
          <p:cNvSpPr/>
          <p:nvPr/>
        </p:nvSpPr>
        <p:spPr>
          <a:xfrm>
            <a:off x="5887757" y="5124464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Oval 27"/>
          <p:cNvSpPr/>
          <p:nvPr/>
        </p:nvSpPr>
        <p:spPr>
          <a:xfrm>
            <a:off x="5816319" y="4981588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Oval 28"/>
          <p:cNvSpPr/>
          <p:nvPr/>
        </p:nvSpPr>
        <p:spPr>
          <a:xfrm>
            <a:off x="5968719" y="5357826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Oval 29"/>
          <p:cNvSpPr/>
          <p:nvPr/>
        </p:nvSpPr>
        <p:spPr>
          <a:xfrm>
            <a:off x="5530567" y="5338778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TextBox 31"/>
          <p:cNvSpPr txBox="1"/>
          <p:nvPr/>
        </p:nvSpPr>
        <p:spPr>
          <a:xfrm>
            <a:off x="5175540" y="5786454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/>
              <a:t>ordenación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55410" y="476429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err="1"/>
              <a:t>PCoA</a:t>
            </a:r>
            <a:endParaRPr lang="es-MX" sz="1400" b="1"/>
          </a:p>
        </p:txBody>
      </p:sp>
      <p:sp>
        <p:nvSpPr>
          <p:cNvPr id="36" name="TextBox 35"/>
          <p:cNvSpPr txBox="1"/>
          <p:nvPr/>
        </p:nvSpPr>
        <p:spPr>
          <a:xfrm>
            <a:off x="2756177" y="614364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/>
              <a:t>PCA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714356"/>
            <a:ext cx="8229600" cy="1066800"/>
          </a:xfrm>
        </p:spPr>
        <p:txBody>
          <a:bodyPr>
            <a:normAutofit/>
          </a:bodyPr>
          <a:lstStyle/>
          <a:p>
            <a:r>
              <a:rPr lang="es-VE"/>
              <a:t>Mecanismo matemático para generar un PCO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85720" y="1785926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1. Calcular las disimilitudes y distancias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85720" y="284535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2. Luego, definamos una matriz </a:t>
            </a:r>
            <a:r>
              <a:rPr lang="es-VE" b="1"/>
              <a:t>A</a:t>
            </a:r>
            <a:endParaRPr lang="es-VE"/>
          </a:p>
        </p:txBody>
      </p:sp>
      <p:sp>
        <p:nvSpPr>
          <p:cNvPr id="6" name="5 CuadroTexto"/>
          <p:cNvSpPr txBox="1"/>
          <p:nvPr/>
        </p:nvSpPr>
        <p:spPr>
          <a:xfrm>
            <a:off x="285720" y="4274114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3. Centrar </a:t>
            </a:r>
            <a:r>
              <a:rPr lang="es-VE" b="1"/>
              <a:t>A</a:t>
            </a:r>
            <a:r>
              <a:rPr lang="es-VE"/>
              <a:t> en sus propias filas y columnas para generar la matriz </a:t>
            </a:r>
            <a:r>
              <a:rPr lang="es-VE" err="1"/>
              <a:t>Gower</a:t>
            </a:r>
            <a:r>
              <a:rPr lang="es-VE"/>
              <a:t> </a:t>
            </a:r>
            <a:r>
              <a:rPr lang="es-VE" b="1"/>
              <a:t>G</a:t>
            </a:r>
            <a:endParaRPr lang="es-VE"/>
          </a:p>
        </p:txBody>
      </p:sp>
      <p:sp>
        <p:nvSpPr>
          <p:cNvPr id="7" name="6 CuadroTexto"/>
          <p:cNvSpPr txBox="1"/>
          <p:nvPr/>
        </p:nvSpPr>
        <p:spPr>
          <a:xfrm>
            <a:off x="285720" y="5488560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4. Descomposición de los </a:t>
            </a:r>
            <a:r>
              <a:rPr lang="es-VE" err="1"/>
              <a:t>autovalores</a:t>
            </a:r>
            <a:r>
              <a:rPr lang="es-VE"/>
              <a:t> en la matriz </a:t>
            </a:r>
            <a:r>
              <a:rPr lang="es-VE" b="1"/>
              <a:t>G</a:t>
            </a:r>
            <a:r>
              <a:rPr lang="es-VE"/>
              <a:t> permite obtener ejes </a:t>
            </a:r>
            <a:r>
              <a:rPr lang="es-VE" b="1"/>
              <a:t>Q (PCO)</a:t>
            </a:r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1571604" y="2143116"/>
          <a:ext cx="48736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625400" imgH="241200" progId="Equation.3">
                  <p:embed/>
                </p:oleObj>
              </mc:Choice>
              <mc:Fallback>
                <p:oleObj name="Ecuación" r:id="rId2" imgW="1625400" imgH="241200" progId="Equation.3">
                  <p:embed/>
                  <p:pic>
                    <p:nvPicPr>
                      <p:cNvPr id="8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143116"/>
                        <a:ext cx="48736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785918" y="3148330"/>
          <a:ext cx="4016392" cy="120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434960" imgH="431640" progId="Equation.3">
                  <p:embed/>
                </p:oleObj>
              </mc:Choice>
              <mc:Fallback>
                <p:oleObj name="Ecuación" r:id="rId4" imgW="1434960" imgH="431640" progId="Equation.3">
                  <p:embed/>
                  <p:pic>
                    <p:nvPicPr>
                      <p:cNvPr id="13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148330"/>
                        <a:ext cx="4016392" cy="1209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509713" y="4643438"/>
          <a:ext cx="55816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993680" imgH="266400" progId="Equation.3">
                  <p:embed/>
                </p:oleObj>
              </mc:Choice>
              <mc:Fallback>
                <p:oleObj name="Ecuación" r:id="rId6" imgW="1993680" imgH="266400" progId="Equation.3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4643438"/>
                        <a:ext cx="5581650" cy="74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073400" y="5910263"/>
          <a:ext cx="24511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876240" imgH="228600" progId="Equation.3">
                  <p:embed/>
                </p:oleObj>
              </mc:Choice>
              <mc:Fallback>
                <p:oleObj name="Ecuación" r:id="rId8" imgW="876240" imgH="228600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5910263"/>
                        <a:ext cx="24511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1633</Words>
  <Application>Microsoft Office PowerPoint</Application>
  <PresentationFormat>Presentación en pantalla (4:3)</PresentationFormat>
  <Paragraphs>414</Paragraphs>
  <Slides>34</Slides>
  <Notes>11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Georgia</vt:lpstr>
      <vt:lpstr>Times New Roman</vt:lpstr>
      <vt:lpstr>Wingdings</vt:lpstr>
      <vt:lpstr>Tema de Office</vt:lpstr>
      <vt:lpstr>Ecuación</vt:lpstr>
      <vt:lpstr>Equation</vt:lpstr>
      <vt:lpstr>Presentación de PowerPoint</vt:lpstr>
      <vt:lpstr>Presentación de PowerPoint</vt:lpstr>
      <vt:lpstr>Presentación de PowerPoint</vt:lpstr>
      <vt:lpstr>ORDENACIONES</vt:lpstr>
      <vt:lpstr>PRINCIPAL COORDINATES ANALYSIS (PCO)</vt:lpstr>
      <vt:lpstr>PCO</vt:lpstr>
      <vt:lpstr>Presentación de PowerPoint</vt:lpstr>
      <vt:lpstr>Presentación de PowerPoint</vt:lpstr>
      <vt:lpstr>Mecanismo matemático para generar un PCO</vt:lpstr>
      <vt:lpstr>Presentación de PowerPoint</vt:lpstr>
      <vt:lpstr>Presentación de PowerPoint</vt:lpstr>
      <vt:lpstr>Presentación de PowerPoint</vt:lpstr>
      <vt:lpstr>Presentación de PowerPoint</vt:lpstr>
      <vt:lpstr>PROYECCIÓN DE UNA MATRÍZ DE SIMILITUD EN UN HIPERESPACIO</vt:lpstr>
      <vt:lpstr>PROYECCIÓN DE UNA MATRÍZ DE SIMILITUD EN UN HIPERESPACIO</vt:lpstr>
      <vt:lpstr>PROYECCIÓN EN EL ESPACIO</vt:lpstr>
      <vt:lpstr>PROYECCIÓN EN EL ESPACIO</vt:lpstr>
      <vt:lpstr>PROYECCIÓN EN EL ESPACIO</vt:lpstr>
      <vt:lpstr>PROYECCIÓN EN EL ESPACIO</vt:lpstr>
      <vt:lpstr>PROYECCIÓN EN EL ESPACIO</vt:lpstr>
      <vt:lpstr>PROYECCIÓN EN EL ESPACIO</vt:lpstr>
      <vt:lpstr>PROYECCIÓN EN EL ESPACIO</vt:lpstr>
      <vt:lpstr>PROYECCIÓN EN EL ESPACIO</vt:lpstr>
      <vt:lpstr>PROYECCIÓN DE LAS MUESTRAS EN EL ESPACIO</vt:lpstr>
      <vt:lpstr>SE PUEDEN CALCULAR LOS CENTROIDES PARA CADA GRUPO</vt:lpstr>
      <vt:lpstr>PCO</vt:lpstr>
      <vt:lpstr>Ventajas y Desventajas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ESTADISTICA</dc:title>
  <dc:creator>LMSZC</dc:creator>
  <cp:lastModifiedBy>edlin guerra</cp:lastModifiedBy>
  <cp:revision>1</cp:revision>
  <dcterms:created xsi:type="dcterms:W3CDTF">2007-08-15T22:34:06Z</dcterms:created>
  <dcterms:modified xsi:type="dcterms:W3CDTF">2024-06-19T03:55:50Z</dcterms:modified>
</cp:coreProperties>
</file>