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5"/>
  </p:notesMasterIdLst>
  <p:sldIdLst>
    <p:sldId id="486" r:id="rId2"/>
    <p:sldId id="544" r:id="rId3"/>
    <p:sldId id="480" r:id="rId4"/>
    <p:sldId id="481" r:id="rId5"/>
    <p:sldId id="470" r:id="rId6"/>
    <p:sldId id="436" r:id="rId7"/>
    <p:sldId id="437" r:id="rId8"/>
    <p:sldId id="438" r:id="rId9"/>
    <p:sldId id="439" r:id="rId10"/>
    <p:sldId id="440" r:id="rId11"/>
    <p:sldId id="442" r:id="rId12"/>
    <p:sldId id="443" r:id="rId13"/>
    <p:sldId id="444" r:id="rId14"/>
    <p:sldId id="445" r:id="rId15"/>
    <p:sldId id="446" r:id="rId16"/>
    <p:sldId id="478" r:id="rId17"/>
    <p:sldId id="447" r:id="rId18"/>
    <p:sldId id="482" r:id="rId19"/>
    <p:sldId id="448" r:id="rId20"/>
    <p:sldId id="449" r:id="rId21"/>
    <p:sldId id="450" r:id="rId22"/>
    <p:sldId id="479" r:id="rId23"/>
    <p:sldId id="485" r:id="rId24"/>
    <p:sldId id="451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84" r:id="rId36"/>
    <p:sldId id="483" r:id="rId37"/>
    <p:sldId id="471" r:id="rId38"/>
    <p:sldId id="472" r:id="rId39"/>
    <p:sldId id="473" r:id="rId40"/>
    <p:sldId id="474" r:id="rId41"/>
    <p:sldId id="475" r:id="rId42"/>
    <p:sldId id="476" r:id="rId43"/>
    <p:sldId id="477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7293C592-0C6F-4BD9-B4CE-63B19AE94177}"/>
    <pc:docChg chg="custSel modSld">
      <pc:chgData name="edlin guerra" userId="d52177a9150211f7" providerId="LiveId" clId="{7293C592-0C6F-4BD9-B4CE-63B19AE94177}" dt="2024-06-18T01:27:14.837" v="1" actId="478"/>
      <pc:docMkLst>
        <pc:docMk/>
      </pc:docMkLst>
      <pc:sldChg chg="addSp delSp modSp mod">
        <pc:chgData name="edlin guerra" userId="d52177a9150211f7" providerId="LiveId" clId="{7293C592-0C6F-4BD9-B4CE-63B19AE94177}" dt="2024-06-18T01:27:14.837" v="1" actId="478"/>
        <pc:sldMkLst>
          <pc:docMk/>
          <pc:sldMk cId="4155481783" sldId="486"/>
        </pc:sldMkLst>
        <pc:spChg chg="del">
          <ac:chgData name="edlin guerra" userId="d52177a9150211f7" providerId="LiveId" clId="{7293C592-0C6F-4BD9-B4CE-63B19AE94177}" dt="2024-06-18T01:27:11.642" v="0" actId="478"/>
          <ac:spMkLst>
            <pc:docMk/>
            <pc:sldMk cId="4155481783" sldId="486"/>
            <ac:spMk id="2" creationId="{212D0740-40EF-42B7-A961-017F095C214D}"/>
          </ac:spMkLst>
        </pc:spChg>
        <pc:spChg chg="add del mod">
          <ac:chgData name="edlin guerra" userId="d52177a9150211f7" providerId="LiveId" clId="{7293C592-0C6F-4BD9-B4CE-63B19AE94177}" dt="2024-06-18T01:27:14.837" v="1" actId="478"/>
          <ac:spMkLst>
            <pc:docMk/>
            <pc:sldMk cId="4155481783" sldId="486"/>
            <ac:spMk id="6" creationId="{46AB418F-B395-CBC8-EE18-B422A83F2FD2}"/>
          </ac:spMkLst>
        </pc:spChg>
      </pc:sldChg>
    </pc:docChg>
  </pc:docChgLst>
  <pc:docChgLst>
    <pc:chgData name="edlin guerra" userId="d52177a9150211f7" providerId="LiveId" clId="{7B8F6249-471C-424A-8DAC-A74367D06279}"/>
    <pc:docChg chg="custSel addSld delSld modSld">
      <pc:chgData name="edlin guerra" userId="d52177a9150211f7" providerId="LiveId" clId="{7B8F6249-471C-424A-8DAC-A74367D06279}" dt="2023-02-16T16:03:26.924" v="52" actId="47"/>
      <pc:docMkLst>
        <pc:docMk/>
      </pc:docMkLst>
      <pc:sldChg chg="del">
        <pc:chgData name="edlin guerra" userId="d52177a9150211f7" providerId="LiveId" clId="{7B8F6249-471C-424A-8DAC-A74367D06279}" dt="2023-02-07T04:09:12.504" v="2" actId="47"/>
        <pc:sldMkLst>
          <pc:docMk/>
          <pc:sldMk cId="0" sldId="294"/>
        </pc:sldMkLst>
      </pc:sldChg>
      <pc:sldChg chg="modSp">
        <pc:chgData name="edlin guerra" userId="d52177a9150211f7" providerId="LiveId" clId="{7B8F6249-471C-424A-8DAC-A74367D06279}" dt="2023-02-07T14:09:44.982" v="44" actId="20577"/>
        <pc:sldMkLst>
          <pc:docMk/>
          <pc:sldMk cId="0" sldId="446"/>
        </pc:sldMkLst>
        <pc:spChg chg="mod">
          <ac:chgData name="edlin guerra" userId="d52177a9150211f7" providerId="LiveId" clId="{7B8F6249-471C-424A-8DAC-A74367D06279}" dt="2023-02-07T14:09:44.982" v="44" actId="20577"/>
          <ac:spMkLst>
            <pc:docMk/>
            <pc:sldMk cId="0" sldId="446"/>
            <ac:spMk id="3" creationId="{00000000-0000-0000-0000-000000000000}"/>
          </ac:spMkLst>
        </pc:spChg>
      </pc:sldChg>
      <pc:sldChg chg="modSp mod">
        <pc:chgData name="edlin guerra" userId="d52177a9150211f7" providerId="LiveId" clId="{7B8F6249-471C-424A-8DAC-A74367D06279}" dt="2023-02-07T04:08:38.084" v="0" actId="27636"/>
        <pc:sldMkLst>
          <pc:docMk/>
          <pc:sldMk cId="0" sldId="475"/>
        </pc:sldMkLst>
        <pc:spChg chg="mod">
          <ac:chgData name="edlin guerra" userId="d52177a9150211f7" providerId="LiveId" clId="{7B8F6249-471C-424A-8DAC-A74367D06279}" dt="2023-02-07T04:08:38.084" v="0" actId="27636"/>
          <ac:spMkLst>
            <pc:docMk/>
            <pc:sldMk cId="0" sldId="475"/>
            <ac:spMk id="29698" creationId="{00000000-0000-0000-0000-000000000000}"/>
          </ac:spMkLst>
        </pc:spChg>
      </pc:sldChg>
      <pc:sldChg chg="modSp add mod">
        <pc:chgData name="edlin guerra" userId="d52177a9150211f7" providerId="LiveId" clId="{7B8F6249-471C-424A-8DAC-A74367D06279}" dt="2023-02-07T04:09:30.096" v="29" actId="20577"/>
        <pc:sldMkLst>
          <pc:docMk/>
          <pc:sldMk cId="4155481783" sldId="486"/>
        </pc:sldMkLst>
        <pc:spChg chg="mod">
          <ac:chgData name="edlin guerra" userId="d52177a9150211f7" providerId="LiveId" clId="{7B8F6249-471C-424A-8DAC-A74367D06279}" dt="2023-02-07T04:09:30.096" v="29" actId="20577"/>
          <ac:spMkLst>
            <pc:docMk/>
            <pc:sldMk cId="4155481783" sldId="486"/>
            <ac:spMk id="4" creationId="{07778046-BAEC-2F73-36C5-4CC4C67366A6}"/>
          </ac:spMkLst>
        </pc:spChg>
      </pc:sldChg>
      <pc:sldChg chg="addSp delSp modSp new del mod">
        <pc:chgData name="edlin guerra" userId="d52177a9150211f7" providerId="LiveId" clId="{7B8F6249-471C-424A-8DAC-A74367D06279}" dt="2023-02-16T16:03:26.924" v="52" actId="47"/>
        <pc:sldMkLst>
          <pc:docMk/>
          <pc:sldMk cId="3319668075" sldId="545"/>
        </pc:sldMkLst>
        <pc:spChg chg="del">
          <ac:chgData name="edlin guerra" userId="d52177a9150211f7" providerId="LiveId" clId="{7B8F6249-471C-424A-8DAC-A74367D06279}" dt="2023-02-16T15:18:50.791" v="46" actId="478"/>
          <ac:spMkLst>
            <pc:docMk/>
            <pc:sldMk cId="3319668075" sldId="545"/>
            <ac:spMk id="2" creationId="{F149B8A0-9C72-0A8D-11F6-A47BAECFDAFB}"/>
          </ac:spMkLst>
        </pc:spChg>
        <pc:spChg chg="del">
          <ac:chgData name="edlin guerra" userId="d52177a9150211f7" providerId="LiveId" clId="{7B8F6249-471C-424A-8DAC-A74367D06279}" dt="2023-02-16T15:18:50.791" v="46" actId="478"/>
          <ac:spMkLst>
            <pc:docMk/>
            <pc:sldMk cId="3319668075" sldId="545"/>
            <ac:spMk id="3" creationId="{A71F4618-9234-7014-EA8C-B222AE5C07B0}"/>
          </ac:spMkLst>
        </pc:spChg>
        <pc:picChg chg="add del mod">
          <ac:chgData name="edlin guerra" userId="d52177a9150211f7" providerId="LiveId" clId="{7B8F6249-471C-424A-8DAC-A74367D06279}" dt="2023-02-16T16:03:24.898" v="51" actId="478"/>
          <ac:picMkLst>
            <pc:docMk/>
            <pc:sldMk cId="3319668075" sldId="545"/>
            <ac:picMk id="5" creationId="{8F504880-A84C-2BB1-CD36-000CF2764A2E}"/>
          </ac:picMkLst>
        </pc:picChg>
      </pc:sldChg>
    </pc:docChg>
  </pc:docChgLst>
  <pc:docChgLst>
    <pc:chgData name="edlin guerra" userId="d52177a9150211f7" providerId="LiveId" clId="{2F6489E3-B8CA-4C9B-B1AB-B9BD0FC6A001}"/>
    <pc:docChg chg="addSld modSld">
      <pc:chgData name="edlin guerra" userId="d52177a9150211f7" providerId="LiveId" clId="{2F6489E3-B8CA-4C9B-B1AB-B9BD0FC6A001}" dt="2023-02-08T23:16:46.827" v="1" actId="20577"/>
      <pc:docMkLst>
        <pc:docMk/>
      </pc:docMkLst>
      <pc:sldChg chg="modSp add mod">
        <pc:chgData name="edlin guerra" userId="d52177a9150211f7" providerId="LiveId" clId="{2F6489E3-B8CA-4C9B-B1AB-B9BD0FC6A001}" dt="2023-02-08T23:16:46.827" v="1" actId="20577"/>
        <pc:sldMkLst>
          <pc:docMk/>
          <pc:sldMk cId="2868789669" sldId="544"/>
        </pc:sldMkLst>
        <pc:spChg chg="mod">
          <ac:chgData name="edlin guerra" userId="d52177a9150211f7" providerId="LiveId" clId="{2F6489E3-B8CA-4C9B-B1AB-B9BD0FC6A001}" dt="2023-02-08T23:16:46.827" v="1" actId="20577"/>
          <ac:spMkLst>
            <pc:docMk/>
            <pc:sldMk cId="2868789669" sldId="544"/>
            <ac:spMk id="4" creationId="{D8810C00-39B5-1098-7644-B2544C2985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17/06/2024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9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/>
              <a:t>https://cran.r-project.org/web/packages/clustsig/index.html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776F1-0E2C-4D67-8F9C-5D7AAEEE3DB5}" type="slidenum">
              <a:rPr lang="en-US"/>
              <a:pPr/>
              <a:t>38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9ED2F-A1ED-40BA-B7BC-5623343DD68F}" type="slidenum">
              <a:rPr lang="en-US"/>
              <a:pPr/>
              <a:t>39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61A39-6FE4-4A44-9564-D9DF3AAE83A0}" type="slidenum">
              <a:rPr lang="en-US"/>
              <a:pPr/>
              <a:t>40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B9DF1-8215-4DDB-AC0B-22E899BEF55C}" type="slidenum">
              <a:rPr lang="en-US"/>
              <a:pPr/>
              <a:t>41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EA032-15FF-4556-9ED7-9D740B3B26CE}" type="slidenum">
              <a:rPr lang="en-US"/>
              <a:pPr/>
              <a:t>42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F57B4-A366-4548-8A9E-0D530A7DA149}" type="slidenum">
              <a:rPr lang="en-US"/>
              <a:pPr/>
              <a:t>43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D324-084B-40D1-3FEA-F38A3825F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33A0E-26EA-86F2-BF41-525BA3AC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5DBDC-3571-F054-DB2B-3BFA3986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34FFF-AA87-4503-539C-F724E171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B8BBD-637F-6A66-E501-31ECA326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3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4B16-14B9-61DF-547A-F27D7B9F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7D2D80-37C0-92BC-0676-05370D42E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93404-4B0E-8C8F-2CF0-80A5BF55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C53A6-5B7A-0083-5761-976B256C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A3498-3335-D783-AC58-F4127FEB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9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431098-C12C-772C-F7C5-61BE7BC20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31DF5-1970-A43F-E44A-9C363B3D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C2851-A085-1E76-9B0C-74CECCD0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6A1ED-3725-9A9A-F43D-5FB695A0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CE194-08AB-650A-3B89-D922490F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3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ABB4F-CEE2-7856-5C1F-003939E8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DF5E-92A7-EA81-C1C3-9B550EBD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35158-C3FA-209A-0334-EBCFAA2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3A6A4-DEA7-E68D-D35E-D2BFB19A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A5C4A-48FB-6765-6249-DB357740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83D86-15BD-A705-EAEA-1121F04A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08E1-A948-954C-BE54-210BD56B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06DEC-3BF5-8BA6-4C91-65389323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017E5-C46F-3088-E349-D7FAAF09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F7D49-7D5C-FC5F-521E-691B4390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DE32-EBEE-3C7B-666D-2D9110FF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2CF02-A517-BB7C-803A-2E6FBF9C6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290F8C-4EDE-A454-8AF0-8483B010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CC509A-4241-203C-C49A-05C72F84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26532-1A68-7F4C-7A95-322139D7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EB9E-31B3-B2C6-7E7C-1FB07C3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1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2A59-4452-FDC1-4C87-E86B02B0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FC0A8-1A55-5E51-0495-C78691AC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85DC2-744C-0E4F-4C86-E2F5B40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74D733-8EE5-5594-98D8-9113A3EB9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E9F156-8672-077D-89F1-64220A60F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EA28E0-68FE-9A39-96A4-9A0BF006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111630-B12E-64D6-4932-51185EC3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DBCD4-7473-8038-6096-7D8913B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0389-589E-4A35-146C-73664BF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C5CD39-F469-328B-01AE-DCC2EFBF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809730-B435-B96C-1C0A-E637DE8F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77E26F-05BB-496B-D5A7-11644D9B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7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208C3-23DD-7205-5622-AC701BA1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945C69-2C16-A99E-CB41-02A72EB3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BE9DFC-102A-E779-0AEC-38FC7937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9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74CE3-2C1D-0F8B-702F-67369A24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23DF1-5033-0F24-0D4D-C1686549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5BF6B6-752E-9B39-EABF-1D078D93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EF1FD-F857-C362-65BA-D34FC7F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8661C-B284-FCB9-ACAE-708BCE1B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E6B16-0A3B-6A9E-CCCA-E8BBEC3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71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37EFC-E78B-1D19-7085-1FD71AD5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BA9440-8B0B-6D6D-9D39-5FE08595C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24CEAF-A34C-A847-6398-58934148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86F94D-A751-9918-C5C3-0F0E7DB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98AC6-2D27-0CC3-5DF9-F024F2B0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C440A-2721-310F-D7E0-9F37806F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99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892749-7A54-D756-FF94-616F6CFB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7AE35-D8C9-20E7-9A4F-1C498359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6A57B-5904-3FB9-EA65-1193BABAC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DEFE3-418E-F7C5-E397-9A36E0B9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6AE1E-9B5F-5FD6-21F8-08B0E4007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9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BF1D10-6B0C-4AE1-8DF1-351E778A1488}"/>
              </a:ext>
            </a:extLst>
          </p:cNvPr>
          <p:cNvSpPr txBox="1"/>
          <p:nvPr/>
        </p:nvSpPr>
        <p:spPr>
          <a:xfrm>
            <a:off x="2162412" y="138775"/>
            <a:ext cx="585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Licenciatura en Ecología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1046851" y="3044355"/>
            <a:ext cx="705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/>
              <a:t>Análisis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2368544"/>
          </a:xfrm>
        </p:spPr>
        <p:txBody>
          <a:bodyPr>
            <a:normAutofit/>
          </a:bodyPr>
          <a:lstStyle/>
          <a:p>
            <a:r>
              <a:rPr lang="es-VE" sz="3600" noProof="0"/>
              <a:t>Similitudes Bray-Curtis luego de transformar con raíz cuarta la abundancia en los sitios A, B y C</a:t>
            </a:r>
          </a:p>
        </p:txBody>
      </p:sp>
      <p:pic>
        <p:nvPicPr>
          <p:cNvPr id="4" name="Picture 2" descr="D:\Ppt\Overheads\ch3-1.jpg"/>
          <p:cNvPicPr>
            <a:picLocks noChangeAspect="1" noChangeArrowheads="1"/>
          </p:cNvPicPr>
          <p:nvPr/>
        </p:nvPicPr>
        <p:blipFill>
          <a:blip r:embed="rId2" cstate="print"/>
          <a:srcRect t="6943" b="50488"/>
          <a:stretch>
            <a:fillRect/>
          </a:stretch>
        </p:blipFill>
        <p:spPr bwMode="auto">
          <a:xfrm>
            <a:off x="573088" y="2643182"/>
            <a:ext cx="7923212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pt\Overheads\ch3-1.jpg"/>
          <p:cNvPicPr>
            <a:picLocks noChangeAspect="1" noChangeArrowheads="1"/>
          </p:cNvPicPr>
          <p:nvPr/>
        </p:nvPicPr>
        <p:blipFill>
          <a:blip r:embed="rId2" cstate="print"/>
          <a:srcRect t="6943" b="50488"/>
          <a:stretch>
            <a:fillRect/>
          </a:stretch>
        </p:blipFill>
        <p:spPr bwMode="auto">
          <a:xfrm>
            <a:off x="573088" y="2643182"/>
            <a:ext cx="7923212" cy="3786214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42844" y="642918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/>
              <a:t>Método Jerárquico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85720" y="1434100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Fusiona las muestras más similares en grupos, estos grupos en grupos similares y así sucesivamente hasta alcanzar el grupo que engloba a todas las muestras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pt\Overheads\ch3-1.jpg"/>
          <p:cNvPicPr>
            <a:picLocks noChangeAspect="1" noChangeArrowheads="1"/>
          </p:cNvPicPr>
          <p:nvPr/>
        </p:nvPicPr>
        <p:blipFill>
          <a:blip r:embed="rId2" cstate="print"/>
          <a:srcRect t="6943" b="50488"/>
          <a:stretch>
            <a:fillRect/>
          </a:stretch>
        </p:blipFill>
        <p:spPr bwMode="auto">
          <a:xfrm>
            <a:off x="573088" y="2643182"/>
            <a:ext cx="7923212" cy="3786214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6929454" y="600076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142844" y="642918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/>
              <a:t>Método Jerárquico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85720" y="1434100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Fusiona las muestras más similares en grupos, estos grupos en grupos similares y así sucesivamente hasta alcanzar el grupo que engloba a todas las muestras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pt\Overheads\ch3-1.jpg"/>
          <p:cNvPicPr>
            <a:picLocks noChangeAspect="1" noChangeArrowheads="1"/>
          </p:cNvPicPr>
          <p:nvPr/>
        </p:nvPicPr>
        <p:blipFill>
          <a:blip r:embed="rId2" cstate="print"/>
          <a:srcRect t="6943" b="50488"/>
          <a:stretch>
            <a:fillRect/>
          </a:stretch>
        </p:blipFill>
        <p:spPr bwMode="auto">
          <a:xfrm>
            <a:off x="573088" y="2643182"/>
            <a:ext cx="7923212" cy="378621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428728" y="350043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4786314" y="600076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4143372" y="542926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6929454" y="600076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CuadroTexto"/>
          <p:cNvSpPr txBox="1"/>
          <p:nvPr/>
        </p:nvSpPr>
        <p:spPr>
          <a:xfrm>
            <a:off x="142844" y="642918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/>
              <a:t>Método Jerárquico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85720" y="1434100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Fusiona las muestras más similares en grupos, estos grupos en grupos similares y así sucesivamente hasta alcanzar el grupo que engloba a todas las muestras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pt\Overheads\ch3-1.jpg"/>
          <p:cNvPicPr>
            <a:picLocks noChangeAspect="1" noChangeArrowheads="1"/>
          </p:cNvPicPr>
          <p:nvPr/>
        </p:nvPicPr>
        <p:blipFill>
          <a:blip r:embed="rId2" cstate="print"/>
          <a:srcRect t="6943" b="50488"/>
          <a:stretch>
            <a:fillRect/>
          </a:stretch>
        </p:blipFill>
        <p:spPr bwMode="auto">
          <a:xfrm>
            <a:off x="573088" y="2643182"/>
            <a:ext cx="7923212" cy="378621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428728" y="350043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4786314" y="600076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786314" y="5715016"/>
            <a:ext cx="571504" cy="2857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71736" y="3786190"/>
            <a:ext cx="57150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4143372" y="542926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6929454" y="600076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Rectángulo"/>
          <p:cNvSpPr/>
          <p:nvPr/>
        </p:nvSpPr>
        <p:spPr>
          <a:xfrm>
            <a:off x="3643306" y="4572008"/>
            <a:ext cx="57150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4214810" y="4572008"/>
            <a:ext cx="57150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14 Rectángulo"/>
          <p:cNvSpPr/>
          <p:nvPr/>
        </p:nvSpPr>
        <p:spPr>
          <a:xfrm>
            <a:off x="6429388" y="5715016"/>
            <a:ext cx="57150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15 CuadroTexto"/>
          <p:cNvSpPr txBox="1"/>
          <p:nvPr/>
        </p:nvSpPr>
        <p:spPr>
          <a:xfrm>
            <a:off x="142844" y="642918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/>
              <a:t>Método Jerárquico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85720" y="1434100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Fusiona las muestras más similares en grupos, estos grupos en grupos similares y así sucesivamente hasta alcanzar el grupo que engloba a todas las muestras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928726" y="357174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s-VE" sz="2800" noProof="0"/>
              <a:t>Análisis de clasificación (</a:t>
            </a:r>
            <a:r>
              <a:rPr lang="es-VE" sz="2800" i="1" noProof="0" err="1"/>
              <a:t>cluster</a:t>
            </a:r>
            <a:r>
              <a:rPr lang="es-VE" sz="2800" i="1" noProof="0"/>
              <a:t> </a:t>
            </a:r>
            <a:r>
              <a:rPr lang="es-VE" sz="2800" i="1" noProof="0" err="1"/>
              <a:t>analysis</a:t>
            </a:r>
            <a:r>
              <a:rPr lang="es-VE" sz="2800" i="1" noProof="0"/>
              <a:t>)</a:t>
            </a:r>
            <a:endParaRPr lang="es-VE" sz="2800" noProof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06" y="1285860"/>
            <a:ext cx="8229600" cy="1020746"/>
          </a:xfrm>
        </p:spPr>
        <p:txBody>
          <a:bodyPr>
            <a:normAutofit/>
          </a:bodyPr>
          <a:lstStyle/>
          <a:p>
            <a:r>
              <a:rPr lang="es-VE" sz="2400" noProof="0"/>
              <a:t>Se propone agrupar muestras similares, a distintos niveles de organización.</a:t>
            </a:r>
          </a:p>
        </p:txBody>
      </p:sp>
      <p:pic>
        <p:nvPicPr>
          <p:cNvPr id="5" name="Picture 2" descr="D:\Ppt\Overheads\ch3-2 frierfjord cluster.jpg"/>
          <p:cNvPicPr>
            <a:picLocks noChangeAspect="1" noChangeArrowheads="1"/>
          </p:cNvPicPr>
          <p:nvPr/>
        </p:nvPicPr>
        <p:blipFill>
          <a:blip r:embed="rId2" cstate="print"/>
          <a:srcRect t="28297"/>
          <a:stretch>
            <a:fillRect/>
          </a:stretch>
        </p:blipFill>
        <p:spPr bwMode="auto">
          <a:xfrm>
            <a:off x="2066925" y="2051064"/>
            <a:ext cx="5610225" cy="4806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06" y="357166"/>
            <a:ext cx="8229600" cy="1066800"/>
          </a:xfrm>
        </p:spPr>
        <p:txBody>
          <a:bodyPr/>
          <a:lstStyle/>
          <a:p>
            <a:pPr algn="l"/>
            <a:r>
              <a:rPr lang="es-VE"/>
              <a:t>Tipos de clasificación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2844" y="1561446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VE" sz="2400"/>
              <a:t>Muchos… cientos (</a:t>
            </a:r>
            <a:r>
              <a:rPr lang="es-VE" sz="2400" err="1"/>
              <a:t>Cormarck</a:t>
            </a:r>
            <a:r>
              <a:rPr lang="es-VE" sz="2400"/>
              <a:t>, 1971; </a:t>
            </a:r>
            <a:r>
              <a:rPr lang="es-VE" sz="2400" err="1"/>
              <a:t>Krebs</a:t>
            </a:r>
            <a:r>
              <a:rPr lang="es-VE" sz="2400"/>
              <a:t>, 1999).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Jerárquico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Divisivo 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Aglutinación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…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00166" y="342900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/>
              <a:t>Cada uno con procedimientos distintos, clasificaciones distintas… 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28926" y="6072206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/>
              <a:t>Método Jerárquico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85720" y="485776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Mayor dominio de la arbitrariedad para generar grupos</a:t>
            </a:r>
          </a:p>
        </p:txBody>
      </p:sp>
      <p:sp>
        <p:nvSpPr>
          <p:cNvPr id="9" name="8 Flecha doblada hacia arriba"/>
          <p:cNvSpPr/>
          <p:nvPr/>
        </p:nvSpPr>
        <p:spPr>
          <a:xfrm rot="5400000">
            <a:off x="1464447" y="5393545"/>
            <a:ext cx="1357322" cy="11430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2" y="428604"/>
            <a:ext cx="8229600" cy="1066800"/>
          </a:xfrm>
        </p:spPr>
        <p:txBody>
          <a:bodyPr/>
          <a:lstStyle/>
          <a:p>
            <a:r>
              <a:rPr lang="es-VE" noProof="0"/>
              <a:t>Construcción de un </a:t>
            </a:r>
            <a:r>
              <a:rPr lang="es-VE" noProof="0" err="1"/>
              <a:t>dendrograma</a:t>
            </a:r>
            <a:endParaRPr lang="es-VE" noProof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1406" y="1571612"/>
          <a:ext cx="44053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r>
                        <a:rPr lang="en-US" sz="1400" err="1"/>
                        <a:t>Muestras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25,6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67,9</a:t>
                      </a:r>
                      <a:endParaRPr lang="es-V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52,2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68,1</a:t>
                      </a:r>
                      <a:endParaRPr lang="es-V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42,0</a:t>
                      </a:r>
                      <a:endParaRPr lang="es-V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286116" y="5143512"/>
            <a:ext cx="585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s-VE"/>
              <a:t>Vínculo simple (</a:t>
            </a:r>
            <a:r>
              <a:rPr lang="es-VE" i="1"/>
              <a:t>single </a:t>
            </a:r>
            <a:r>
              <a:rPr lang="es-VE" i="1" err="1"/>
              <a:t>linkage</a:t>
            </a:r>
            <a:r>
              <a:rPr lang="es-VE" i="1"/>
              <a:t> – valor máximo</a:t>
            </a:r>
            <a:r>
              <a:rPr lang="es-VE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es-VE"/>
              <a:t>Vínculo completo (complete </a:t>
            </a:r>
            <a:r>
              <a:rPr lang="es-VE" err="1"/>
              <a:t>linkage</a:t>
            </a:r>
            <a:r>
              <a:rPr lang="es-VE"/>
              <a:t>-</a:t>
            </a:r>
            <a:r>
              <a:rPr lang="es-VE" i="1"/>
              <a:t> valor  mínimo)</a:t>
            </a:r>
            <a:endParaRPr lang="es-VE"/>
          </a:p>
          <a:p>
            <a:pPr marL="342900" indent="-342900">
              <a:buFont typeface="+mj-lt"/>
              <a:buAutoNum type="alphaLcPeriod"/>
            </a:pPr>
            <a:r>
              <a:rPr lang="es-VE"/>
              <a:t>Vínculo grupal (</a:t>
            </a:r>
            <a:r>
              <a:rPr lang="es-VE" err="1"/>
              <a:t>group-average</a:t>
            </a:r>
            <a:r>
              <a:rPr lang="es-VE"/>
              <a:t> </a:t>
            </a:r>
            <a:r>
              <a:rPr lang="es-VE" err="1"/>
              <a:t>linkage</a:t>
            </a:r>
            <a:r>
              <a:rPr lang="es-VE"/>
              <a:t>-  valor promedio)</a:t>
            </a:r>
          </a:p>
          <a:p>
            <a:pPr marL="342900" indent="-342900">
              <a:buFont typeface="+mj-lt"/>
              <a:buAutoNum type="alphaLcPeriod"/>
            </a:pPr>
            <a:endParaRPr lang="es-VE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1926" y="3500438"/>
          <a:ext cx="352425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r>
                        <a:rPr lang="en-US" sz="1400" err="1"/>
                        <a:t>Muestras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2&amp;4</a:t>
                      </a:r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2&amp;4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38,9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55,0</a:t>
                      </a:r>
                      <a:endParaRPr lang="es-V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61926" y="5067320"/>
          <a:ext cx="264319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r>
                        <a:rPr lang="en-US" sz="1400" err="1"/>
                        <a:t>Muestras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2&amp;4&amp;3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r>
                        <a:rPr lang="en-US" sz="1400"/>
                        <a:t>2&amp;4&amp;3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25,9</a:t>
                      </a:r>
                      <a:endParaRPr lang="es-VE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  <a:endParaRPr lang="es-VE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714356"/>
            <a:ext cx="84296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/>
              <a:t>Análisis de clasificación (</a:t>
            </a:r>
            <a:r>
              <a:rPr lang="es-VE" sz="2400" i="1"/>
              <a:t>definición</a:t>
            </a:r>
            <a:r>
              <a:rPr lang="es-VE" sz="2400"/>
              <a:t>):</a:t>
            </a:r>
          </a:p>
          <a:p>
            <a:endParaRPr lang="es-VE" sz="2400"/>
          </a:p>
          <a:p>
            <a:r>
              <a:rPr lang="es-VE" sz="2400"/>
              <a:t>Método de partición de objetos (o descriptores) descritos en un estudio. Por partición se entiende la clasificación de objetos, de forma que cada uno pertenece exclusivamente a un subconjunto y no a otro subconjunto, pero los subconjuntos pueden ser clasificados en otros subconjuntos. </a:t>
            </a:r>
          </a:p>
          <a:p>
            <a:endParaRPr lang="es-VE" sz="1600"/>
          </a:p>
        </p:txBody>
      </p:sp>
      <p:sp>
        <p:nvSpPr>
          <p:cNvPr id="5" name="4 CuadroTexto"/>
          <p:cNvSpPr txBox="1"/>
          <p:nvPr/>
        </p:nvSpPr>
        <p:spPr>
          <a:xfrm>
            <a:off x="5214942" y="342900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err="1"/>
              <a:t>Legendre</a:t>
            </a:r>
            <a:r>
              <a:rPr lang="es-VE"/>
              <a:t> &amp; </a:t>
            </a:r>
            <a:r>
              <a:rPr lang="es-VE" err="1"/>
              <a:t>Legendre</a:t>
            </a:r>
            <a:r>
              <a:rPr lang="es-VE"/>
              <a:t>, 1998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4282" y="535782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i="1"/>
              <a:t>“El fácil acceso a los métodos de clasificación ha conducido a la mayor pérdida de tiempo en ciencias que cualquier otra innovación estadística”. </a:t>
            </a:r>
          </a:p>
          <a:p>
            <a:endParaRPr lang="es-VE"/>
          </a:p>
          <a:p>
            <a:r>
              <a:rPr lang="es-VE" err="1"/>
              <a:t>Cormack</a:t>
            </a:r>
            <a:r>
              <a:rPr lang="es-VE"/>
              <a:t> (1971). A </a:t>
            </a:r>
            <a:r>
              <a:rPr lang="es-VE" err="1"/>
              <a:t>review</a:t>
            </a:r>
            <a:r>
              <a:rPr lang="es-VE"/>
              <a:t> of </a:t>
            </a:r>
            <a:r>
              <a:rPr lang="es-VE" err="1"/>
              <a:t>Classification</a:t>
            </a:r>
            <a:r>
              <a:rPr lang="es-VE"/>
              <a:t>. J. R. </a:t>
            </a:r>
            <a:r>
              <a:rPr lang="es-VE" err="1"/>
              <a:t>Statist</a:t>
            </a:r>
            <a:r>
              <a:rPr lang="es-VE"/>
              <a:t>. Soc. Ser. A 134: 321-367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2072240"/>
            <a:ext cx="864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/>
              <a:t>El orden en que resulten las muestras no es único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Se necesitará reordenar las muestras en el eje x para presentar un </a:t>
            </a:r>
            <a:r>
              <a:rPr lang="es-VE" sz="2400" err="1"/>
              <a:t>dendrograma</a:t>
            </a:r>
            <a:r>
              <a:rPr lang="es-VE" sz="2400"/>
              <a:t> claro</a:t>
            </a:r>
          </a:p>
          <a:p>
            <a:pPr marL="342900" indent="-342900"/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El análisis de clasificación consiste en generar grupos discretos, no representa las interrelaciones entre los grupos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Una vez generado un grupo, sus muestras no se separarán de ella en el proceso de análisis… algo radical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28596" y="1072108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/>
              <a:t>Algunas notas…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0C00-39B5-1098-7644-B2544C298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940" y="260648"/>
            <a:ext cx="89121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MX" sz="2000" dirty="0"/>
              <a:t>Esta presentación fue estructurada con diapositivas de:</a:t>
            </a:r>
          </a:p>
          <a:p>
            <a:pPr marL="0" indent="0">
              <a:buNone/>
            </a:pPr>
            <a:endParaRPr lang="es-MX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Edlin Guerra Castro, ENES Mérida, UNAM. edlin.guerra@enesmerida.unam.mx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R. K. Clarke, PRIMER-E, UK, bob@primerplymouth.com</a:t>
            </a:r>
          </a:p>
        </p:txBody>
      </p:sp>
    </p:spTree>
    <p:extLst>
      <p:ext uri="{BB962C8B-B14F-4D97-AF65-F5344CB8AC3E}">
        <p14:creationId xmlns:p14="http://schemas.microsoft.com/office/powerpoint/2010/main" val="286878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6318"/>
          <a:stretch>
            <a:fillRect/>
          </a:stretch>
        </p:blipFill>
        <p:spPr bwMode="auto">
          <a:xfrm>
            <a:off x="71406" y="3929066"/>
            <a:ext cx="4643470" cy="253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6834"/>
          <a:stretch>
            <a:fillRect/>
          </a:stretch>
        </p:blipFill>
        <p:spPr bwMode="auto">
          <a:xfrm>
            <a:off x="4624425" y="3985400"/>
            <a:ext cx="4662483" cy="253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6822"/>
          <a:stretch>
            <a:fillRect/>
          </a:stretch>
        </p:blipFill>
        <p:spPr bwMode="auto">
          <a:xfrm>
            <a:off x="4572001" y="973874"/>
            <a:ext cx="4643469" cy="252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t="8105"/>
          <a:stretch>
            <a:fillRect/>
          </a:stretch>
        </p:blipFill>
        <p:spPr bwMode="auto">
          <a:xfrm>
            <a:off x="142876" y="1070491"/>
            <a:ext cx="4530152" cy="242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928670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/>
              <a:t>RECOMENDACIONES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844" y="1214422"/>
            <a:ext cx="871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Emplear cuando el interés es identificar grupos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Estar consientes del tipo de índice de similitud/distancia empleado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Emplear el método jerárquico con vinculación de grupos promedio (</a:t>
            </a:r>
            <a:r>
              <a:rPr lang="es-VE" sz="2400" i="1"/>
              <a:t>group-average linkage</a:t>
            </a:r>
            <a:r>
              <a:rPr lang="es-VE" sz="240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No es útil cuando existe un gradiente entre muestras (forma grupos difíciles de interpretar)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Puede emplearse como herramienta suplemento de algún método de ordenación (superposición)…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42918"/>
            <a:ext cx="1785950" cy="138411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428860" y="1202280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/>
              <a:t>Funciones y librarías para análisis de clasificación y manipulación de </a:t>
            </a:r>
            <a:r>
              <a:rPr lang="es-VE" sz="2400" b="1" err="1"/>
              <a:t>dendrogramas</a:t>
            </a:r>
            <a:endParaRPr lang="es-VE" sz="2400" b="1"/>
          </a:p>
        </p:txBody>
      </p:sp>
      <p:sp>
        <p:nvSpPr>
          <p:cNvPr id="7" name="6 CuadroTexto"/>
          <p:cNvSpPr txBox="1"/>
          <p:nvPr/>
        </p:nvSpPr>
        <p:spPr>
          <a:xfrm>
            <a:off x="0" y="3000372"/>
            <a:ext cx="8929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 err="1"/>
              <a:t>hclust</a:t>
            </a:r>
            <a:r>
              <a:rPr lang="es-VE" sz="2400"/>
              <a:t> {</a:t>
            </a:r>
            <a:r>
              <a:rPr lang="es-VE" sz="2400" err="1"/>
              <a:t>stats</a:t>
            </a:r>
            <a:r>
              <a:rPr lang="es-VE" sz="2400"/>
              <a:t>}: Análisis de clasificación y representación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dendrogram</a:t>
            </a:r>
            <a:r>
              <a:rPr lang="es-VE" sz="2400"/>
              <a:t> {</a:t>
            </a:r>
            <a:r>
              <a:rPr lang="es-VE" sz="2400" err="1"/>
              <a:t>stats</a:t>
            </a:r>
            <a:r>
              <a:rPr lang="es-VE" sz="2400"/>
              <a:t>} : manipular características de los </a:t>
            </a:r>
            <a:r>
              <a:rPr lang="es-VE" sz="2400" err="1"/>
              <a:t>dendogramas</a:t>
            </a: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Cluster</a:t>
            </a:r>
            <a:r>
              <a:rPr lang="es-VE" sz="2400"/>
              <a:t>: Análisis de clasificación y representación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simprof</a:t>
            </a:r>
            <a:r>
              <a:rPr lang="es-VE" sz="2400"/>
              <a:t> {</a:t>
            </a:r>
            <a:r>
              <a:rPr lang="es-VE" sz="2400" err="1"/>
              <a:t>clustsig</a:t>
            </a:r>
            <a:r>
              <a:rPr lang="es-VE" sz="2400"/>
              <a:t>}: método para “podar” </a:t>
            </a:r>
            <a:r>
              <a:rPr lang="es-VE" sz="2400" err="1"/>
              <a:t>dendogramas</a:t>
            </a: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reorder.dendrogram</a:t>
            </a:r>
            <a:r>
              <a:rPr lang="es-VE" sz="2400"/>
              <a:t> {</a:t>
            </a:r>
            <a:r>
              <a:rPr lang="es-VE" sz="2400" err="1"/>
              <a:t>stats</a:t>
            </a:r>
            <a:r>
              <a:rPr lang="es-VE" sz="2400"/>
              <a:t>} : reorganizar grupos 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mvpart</a:t>
            </a:r>
            <a:r>
              <a:rPr lang="es-VE" sz="2400"/>
              <a:t> {</a:t>
            </a:r>
            <a:r>
              <a:rPr lang="es-VE" sz="2400" err="1"/>
              <a:t>mvpart</a:t>
            </a:r>
            <a:r>
              <a:rPr lang="es-VE" sz="2400"/>
              <a:t>} : Análisis de clasificación restringida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otros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83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500098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s-VE" sz="3200" noProof="0"/>
              <a:t>Análisis de clasificación (</a:t>
            </a:r>
            <a:r>
              <a:rPr lang="es-VE" sz="3200" i="1" noProof="0" err="1"/>
              <a:t>cluster</a:t>
            </a:r>
            <a:r>
              <a:rPr lang="es-VE" sz="3200" i="1" noProof="0"/>
              <a:t> </a:t>
            </a:r>
            <a:r>
              <a:rPr lang="es-VE" sz="3200" i="1" noProof="0" err="1"/>
              <a:t>analysis</a:t>
            </a:r>
            <a:r>
              <a:rPr lang="es-VE" sz="3200" i="1" noProof="0"/>
              <a:t>)</a:t>
            </a:r>
            <a:endParaRPr lang="es-VE" sz="3200" noProof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VE" sz="2400" noProof="0"/>
              <a:t>Se propone agrupar muestras similares, a distintos niveles jerárquicos.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305" t="22589" r="976" b="7187"/>
          <a:stretch>
            <a:fillRect/>
          </a:stretch>
        </p:blipFill>
        <p:spPr bwMode="auto">
          <a:xfrm>
            <a:off x="857224" y="3000372"/>
            <a:ext cx="7500990" cy="379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1143000"/>
          </a:xfrm>
        </p:spPr>
        <p:txBody>
          <a:bodyPr>
            <a:normAutofit/>
          </a:bodyPr>
          <a:lstStyle/>
          <a:p>
            <a:pPr algn="l"/>
            <a:r>
              <a:rPr lang="es-VE" noProof="0"/>
              <a:t>¿Problema con este método?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71868" y="171448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Siempre</a:t>
            </a:r>
            <a:r>
              <a:rPr lang="en-US" sz="2800"/>
              <a:t> se </a:t>
            </a:r>
            <a:r>
              <a:rPr lang="en-US" sz="2800" err="1"/>
              <a:t>generan</a:t>
            </a:r>
            <a:r>
              <a:rPr lang="en-US" sz="2800"/>
              <a:t> </a:t>
            </a:r>
            <a:r>
              <a:rPr lang="en-US" sz="2800" err="1"/>
              <a:t>grupos</a:t>
            </a:r>
            <a:r>
              <a:rPr lang="en-US" sz="2800"/>
              <a:t>!!</a:t>
            </a:r>
            <a:endParaRPr lang="es-VE" sz="2800"/>
          </a:p>
        </p:txBody>
      </p:sp>
      <p:sp>
        <p:nvSpPr>
          <p:cNvPr id="5" name="4 Flecha doblada hacia arriba"/>
          <p:cNvSpPr/>
          <p:nvPr/>
        </p:nvSpPr>
        <p:spPr>
          <a:xfrm rot="5400000">
            <a:off x="2035951" y="821513"/>
            <a:ext cx="714380" cy="19288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2305" t="22589" r="976" b="7187"/>
          <a:stretch>
            <a:fillRect/>
          </a:stretch>
        </p:blipFill>
        <p:spPr bwMode="auto">
          <a:xfrm>
            <a:off x="857224" y="3000372"/>
            <a:ext cx="7500990" cy="379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701085"/>
            <a:ext cx="87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/>
              <a:t>¿cuándo un grupo realmente es un grupo?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39" y="1571612"/>
            <a:ext cx="8645841" cy="360046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214678" y="5896293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/>
              <a:t>SIMPROF TEST</a:t>
            </a:r>
            <a:r>
              <a:rPr lang="es-VE" sz="2400"/>
              <a:t>: </a:t>
            </a:r>
            <a:r>
              <a:rPr lang="es-VE" sz="2400" i="1" u="sng"/>
              <a:t>SIM</a:t>
            </a:r>
            <a:r>
              <a:rPr lang="es-VE" sz="2400" i="1"/>
              <a:t>ILARITY </a:t>
            </a:r>
            <a:r>
              <a:rPr lang="es-VE" sz="2400" i="1" u="sng"/>
              <a:t>PROF</a:t>
            </a:r>
            <a:r>
              <a:rPr lang="es-VE" sz="2400" i="1"/>
              <a:t>ILE</a:t>
            </a:r>
          </a:p>
        </p:txBody>
      </p:sp>
      <p:sp>
        <p:nvSpPr>
          <p:cNvPr id="8" name="7 Flecha doblada hacia arriba"/>
          <p:cNvSpPr/>
          <p:nvPr/>
        </p:nvSpPr>
        <p:spPr>
          <a:xfrm rot="5400000">
            <a:off x="1428728" y="4929198"/>
            <a:ext cx="1214446" cy="1928826"/>
          </a:xfrm>
          <a:prstGeom prst="bentUpArrow">
            <a:avLst>
              <a:gd name="adj1" fmla="val 1845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5720" y="1399650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/>
              <a:t>Tras la lógica de la prueba: ANÁLISIS DE CLASIFICACIÓN</a:t>
            </a:r>
          </a:p>
          <a:p>
            <a:endParaRPr lang="es-VE" sz="2400"/>
          </a:p>
          <a:p>
            <a:pPr algn="ctr"/>
            <a:r>
              <a:rPr lang="es-VE" sz="2800"/>
              <a:t>…Si el grupo es real, los atributos (especies, características, morfología, genes, etc.) de las muestras intragrupales serán intercambiables sin generar cambios en la similitud…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98975" y="1884363"/>
            <a:ext cx="3797300" cy="2603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688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26427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9597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4375150" y="44434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4375150" y="41608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H="1">
            <a:off x="4375150" y="3884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 flipH="1">
            <a:off x="4375150" y="36020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H="1">
            <a:off x="4375150" y="33274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H="1">
            <a:off x="4375150" y="3044825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H="1">
            <a:off x="4375150" y="27686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>
            <a:off x="4375150" y="2487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H="1">
            <a:off x="4375150" y="221138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>
            <a:off x="4375150" y="19288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 flipV="1">
            <a:off x="4498975" y="1928813"/>
            <a:ext cx="1588" cy="2514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" name="Freeform 43"/>
          <p:cNvSpPr>
            <a:spLocks/>
          </p:cNvSpPr>
          <p:nvPr/>
        </p:nvSpPr>
        <p:spPr bwMode="auto">
          <a:xfrm>
            <a:off x="4735513" y="2000250"/>
            <a:ext cx="3392487" cy="2249488"/>
          </a:xfrm>
          <a:custGeom>
            <a:avLst/>
            <a:gdLst/>
            <a:ahLst/>
            <a:cxnLst>
              <a:cxn ang="0">
                <a:pos x="0" y="1417"/>
              </a:cxn>
              <a:cxn ang="0">
                <a:pos x="110" y="1131"/>
              </a:cxn>
              <a:cxn ang="0">
                <a:pos x="215" y="1062"/>
              </a:cxn>
              <a:cxn ang="0">
                <a:pos x="321" y="1050"/>
              </a:cxn>
              <a:cxn ang="0">
                <a:pos x="427" y="1030"/>
              </a:cxn>
              <a:cxn ang="0">
                <a:pos x="536" y="1005"/>
              </a:cxn>
              <a:cxn ang="0">
                <a:pos x="642" y="828"/>
              </a:cxn>
              <a:cxn ang="0">
                <a:pos x="748" y="795"/>
              </a:cxn>
              <a:cxn ang="0">
                <a:pos x="853" y="658"/>
              </a:cxn>
              <a:cxn ang="0">
                <a:pos x="963" y="602"/>
              </a:cxn>
              <a:cxn ang="0">
                <a:pos x="1069" y="589"/>
              </a:cxn>
              <a:cxn ang="0">
                <a:pos x="1174" y="557"/>
              </a:cxn>
              <a:cxn ang="0">
                <a:pos x="1280" y="456"/>
              </a:cxn>
              <a:cxn ang="0">
                <a:pos x="1389" y="343"/>
              </a:cxn>
              <a:cxn ang="0">
                <a:pos x="1495" y="250"/>
              </a:cxn>
              <a:cxn ang="0">
                <a:pos x="1601" y="234"/>
              </a:cxn>
              <a:cxn ang="0">
                <a:pos x="1710" y="230"/>
              </a:cxn>
              <a:cxn ang="0">
                <a:pos x="1816" y="186"/>
              </a:cxn>
              <a:cxn ang="0">
                <a:pos x="1922" y="182"/>
              </a:cxn>
              <a:cxn ang="0">
                <a:pos x="2027" y="153"/>
              </a:cxn>
              <a:cxn ang="0">
                <a:pos x="2137" y="0"/>
              </a:cxn>
            </a:cxnLst>
            <a:rect l="0" t="0" r="r" b="b"/>
            <a:pathLst>
              <a:path w="2137" h="1417">
                <a:moveTo>
                  <a:pt x="0" y="1417"/>
                </a:moveTo>
                <a:lnTo>
                  <a:pt x="110" y="1131"/>
                </a:lnTo>
                <a:lnTo>
                  <a:pt x="215" y="1062"/>
                </a:lnTo>
                <a:lnTo>
                  <a:pt x="321" y="1050"/>
                </a:lnTo>
                <a:lnTo>
                  <a:pt x="427" y="1030"/>
                </a:lnTo>
                <a:lnTo>
                  <a:pt x="536" y="1005"/>
                </a:lnTo>
                <a:lnTo>
                  <a:pt x="642" y="828"/>
                </a:lnTo>
                <a:lnTo>
                  <a:pt x="748" y="795"/>
                </a:lnTo>
                <a:lnTo>
                  <a:pt x="853" y="658"/>
                </a:lnTo>
                <a:lnTo>
                  <a:pt x="963" y="602"/>
                </a:lnTo>
                <a:lnTo>
                  <a:pt x="1069" y="589"/>
                </a:lnTo>
                <a:lnTo>
                  <a:pt x="1174" y="557"/>
                </a:lnTo>
                <a:lnTo>
                  <a:pt x="1280" y="456"/>
                </a:lnTo>
                <a:lnTo>
                  <a:pt x="1389" y="343"/>
                </a:lnTo>
                <a:lnTo>
                  <a:pt x="1495" y="250"/>
                </a:lnTo>
                <a:lnTo>
                  <a:pt x="1601" y="234"/>
                </a:lnTo>
                <a:lnTo>
                  <a:pt x="1710" y="230"/>
                </a:lnTo>
                <a:lnTo>
                  <a:pt x="1816" y="186"/>
                </a:lnTo>
                <a:lnTo>
                  <a:pt x="1922" y="182"/>
                </a:lnTo>
                <a:lnTo>
                  <a:pt x="2027" y="153"/>
                </a:lnTo>
                <a:lnTo>
                  <a:pt x="213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962400" y="1524000"/>
            <a:ext cx="1289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/>
              <a:t>Similitud B-C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508625" y="4729163"/>
            <a:ext cx="217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/>
              <a:t>Rango de las similitudes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448300" y="12827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>
                <a:solidFill>
                  <a:srgbClr val="FF0000"/>
                </a:solidFill>
              </a:rPr>
              <a:t>Similarity profile</a:t>
            </a: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4038600" y="5170488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4860925" y="5003800"/>
            <a:ext cx="2086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>
                <a:solidFill>
                  <a:srgbClr val="FF0000"/>
                </a:solidFill>
              </a:rPr>
              <a:t>Similitudes observadas</a:t>
            </a:r>
          </a:p>
        </p:txBody>
      </p:sp>
      <p:sp>
        <p:nvSpPr>
          <p:cNvPr id="25" name="Freeform 49"/>
          <p:cNvSpPr>
            <a:spLocks/>
          </p:cNvSpPr>
          <p:nvPr/>
        </p:nvSpPr>
        <p:spPr bwMode="auto">
          <a:xfrm>
            <a:off x="1930400" y="2144713"/>
            <a:ext cx="1127125" cy="173037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0" y="0"/>
              </a:cxn>
              <a:cxn ang="0">
                <a:pos x="709" y="0"/>
              </a:cxn>
              <a:cxn ang="0">
                <a:pos x="709" y="1089"/>
              </a:cxn>
            </a:cxnLst>
            <a:rect l="0" t="0" r="r" b="b"/>
            <a:pathLst>
              <a:path w="710" h="1090">
                <a:moveTo>
                  <a:pt x="0" y="1089"/>
                </a:moveTo>
                <a:lnTo>
                  <a:pt x="0" y="0"/>
                </a:lnTo>
                <a:lnTo>
                  <a:pt x="709" y="0"/>
                </a:lnTo>
                <a:lnTo>
                  <a:pt x="709" y="1089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" name="Freeform 50"/>
          <p:cNvSpPr>
            <a:spLocks/>
          </p:cNvSpPr>
          <p:nvPr/>
        </p:nvSpPr>
        <p:spPr bwMode="auto">
          <a:xfrm>
            <a:off x="1930400" y="3873500"/>
            <a:ext cx="1127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9" y="0"/>
              </a:cxn>
            </a:cxnLst>
            <a:rect l="0" t="0" r="r" b="b"/>
            <a:pathLst>
              <a:path w="710" h="1">
                <a:moveTo>
                  <a:pt x="0" y="0"/>
                </a:moveTo>
                <a:lnTo>
                  <a:pt x="709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071688" y="2282825"/>
            <a:ext cx="857250" cy="1436688"/>
            <a:chOff x="1140" y="1288"/>
            <a:chExt cx="540" cy="905"/>
          </a:xfrm>
        </p:grpSpPr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114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9" name="Freeform 53"/>
            <p:cNvSpPr>
              <a:spLocks/>
            </p:cNvSpPr>
            <p:nvPr/>
          </p:nvSpPr>
          <p:spPr bwMode="auto">
            <a:xfrm>
              <a:off x="123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132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140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2" name="Freeform 56"/>
            <p:cNvSpPr>
              <a:spLocks/>
            </p:cNvSpPr>
            <p:nvPr/>
          </p:nvSpPr>
          <p:spPr bwMode="auto">
            <a:xfrm>
              <a:off x="149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3" name="Freeform 57"/>
            <p:cNvSpPr>
              <a:spLocks/>
            </p:cNvSpPr>
            <p:nvPr/>
          </p:nvSpPr>
          <p:spPr bwMode="auto">
            <a:xfrm>
              <a:off x="158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167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1600200" y="1370013"/>
            <a:ext cx="18347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/>
              <a:t>Muestras evaluadas</a:t>
            </a:r>
          </a:p>
        </p:txBody>
      </p:sp>
      <p:sp>
        <p:nvSpPr>
          <p:cNvPr id="36" name="Text Box 68"/>
          <p:cNvSpPr txBox="1">
            <a:spLocks noChangeArrowheads="1"/>
          </p:cNvSpPr>
          <p:nvPr/>
        </p:nvSpPr>
        <p:spPr bwMode="auto">
          <a:xfrm>
            <a:off x="1482725" y="2244725"/>
            <a:ext cx="260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/>
              <a:t>1</a:t>
            </a:r>
          </a:p>
          <a:p>
            <a:pPr eaLnBrk="1" hangingPunct="1"/>
            <a:r>
              <a:rPr lang="en-GB" sz="1200"/>
              <a:t>2</a:t>
            </a:r>
          </a:p>
          <a:p>
            <a:pPr eaLnBrk="1" hangingPunct="1"/>
            <a:r>
              <a:rPr lang="en-GB" sz="1200"/>
              <a:t>3</a:t>
            </a:r>
          </a:p>
          <a:p>
            <a:pPr eaLnBrk="1" hangingPunct="1"/>
            <a:r>
              <a:rPr lang="en-GB" sz="1200"/>
              <a:t>4</a:t>
            </a:r>
          </a:p>
          <a:p>
            <a:pPr eaLnBrk="1" hangingPunct="1"/>
            <a:r>
              <a:rPr lang="en-GB" sz="1200"/>
              <a:t>5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</p:txBody>
      </p:sp>
      <p:sp>
        <p:nvSpPr>
          <p:cNvPr id="37" name="Text Box 69"/>
          <p:cNvSpPr txBox="1">
            <a:spLocks noChangeArrowheads="1"/>
          </p:cNvSpPr>
          <p:nvPr/>
        </p:nvSpPr>
        <p:spPr bwMode="auto">
          <a:xfrm>
            <a:off x="796925" y="4367213"/>
            <a:ext cx="27590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GB" sz="1600">
                <a:solidFill>
                  <a:schemeClr val="accent1"/>
                </a:solidFill>
              </a:rPr>
              <a:t>Similitudes entre todos los sitios, ordendas de las más baja a la más alta, graficada contra su rango</a:t>
            </a:r>
          </a:p>
          <a:p>
            <a:pPr eaLnBrk="1" hangingPunct="1"/>
            <a:r>
              <a:rPr lang="en-GB" sz="1600">
                <a:solidFill>
                  <a:srgbClr val="FF0000"/>
                </a:solidFill>
              </a:rPr>
              <a:t>(=similarity profile)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 rot="-5400000">
            <a:off x="2127250" y="1663700"/>
            <a:ext cx="196850" cy="247650"/>
            <a:chOff x="411" y="1293"/>
            <a:chExt cx="402" cy="810"/>
          </a:xfrm>
        </p:grpSpPr>
        <p:sp>
          <p:nvSpPr>
            <p:cNvPr id="39" name="Arc 71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0" name="Arc 72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7" name="Group 73"/>
          <p:cNvGrpSpPr>
            <a:grpSpLocks/>
          </p:cNvGrpSpPr>
          <p:nvPr/>
        </p:nvGrpSpPr>
        <p:grpSpPr bwMode="auto">
          <a:xfrm rot="-5400000">
            <a:off x="2468563" y="1722437"/>
            <a:ext cx="196850" cy="130175"/>
            <a:chOff x="411" y="1293"/>
            <a:chExt cx="402" cy="810"/>
          </a:xfrm>
        </p:grpSpPr>
        <p:sp>
          <p:nvSpPr>
            <p:cNvPr id="42" name="Arc 74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3" name="Arc 75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38" name="Group 76"/>
          <p:cNvGrpSpPr>
            <a:grpSpLocks/>
          </p:cNvGrpSpPr>
          <p:nvPr/>
        </p:nvGrpSpPr>
        <p:grpSpPr bwMode="auto">
          <a:xfrm rot="-5400000">
            <a:off x="2449513" y="1589087"/>
            <a:ext cx="196850" cy="396875"/>
            <a:chOff x="411" y="1293"/>
            <a:chExt cx="402" cy="810"/>
          </a:xfrm>
        </p:grpSpPr>
        <p:sp>
          <p:nvSpPr>
            <p:cNvPr id="45" name="Arc 77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6" name="Arc 78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41" name="Group 79"/>
          <p:cNvGrpSpPr>
            <a:grpSpLocks/>
          </p:cNvGrpSpPr>
          <p:nvPr/>
        </p:nvGrpSpPr>
        <p:grpSpPr bwMode="auto">
          <a:xfrm rot="-5400000">
            <a:off x="2068513" y="1722437"/>
            <a:ext cx="196850" cy="130175"/>
            <a:chOff x="411" y="1293"/>
            <a:chExt cx="402" cy="810"/>
          </a:xfrm>
        </p:grpSpPr>
        <p:sp>
          <p:nvSpPr>
            <p:cNvPr id="48" name="Arc 80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9" name="Arc 81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44" name="Group 82"/>
          <p:cNvGrpSpPr>
            <a:grpSpLocks/>
          </p:cNvGrpSpPr>
          <p:nvPr/>
        </p:nvGrpSpPr>
        <p:grpSpPr bwMode="auto">
          <a:xfrm rot="-5400000">
            <a:off x="2201863" y="1589087"/>
            <a:ext cx="196850" cy="396875"/>
            <a:chOff x="411" y="1293"/>
            <a:chExt cx="402" cy="810"/>
          </a:xfrm>
        </p:grpSpPr>
        <p:sp>
          <p:nvSpPr>
            <p:cNvPr id="51" name="Arc 83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52" name="Arc 84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sp>
        <p:nvSpPr>
          <p:cNvPr id="53" name="Text Box 85"/>
          <p:cNvSpPr txBox="1">
            <a:spLocks noChangeArrowheads="1"/>
          </p:cNvSpPr>
          <p:nvPr/>
        </p:nvSpPr>
        <p:spPr bwMode="auto">
          <a:xfrm>
            <a:off x="272732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 Box 86"/>
          <p:cNvSpPr txBox="1">
            <a:spLocks noChangeArrowheads="1"/>
          </p:cNvSpPr>
          <p:nvPr/>
        </p:nvSpPr>
        <p:spPr bwMode="auto">
          <a:xfrm>
            <a:off x="280987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500035" y="2606675"/>
            <a:ext cx="9112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sz="1600" err="1"/>
              <a:t>Especies</a:t>
            </a:r>
            <a:endParaRPr lang="en-GB" sz="1600"/>
          </a:p>
        </p:txBody>
      </p:sp>
      <p:grpSp>
        <p:nvGrpSpPr>
          <p:cNvPr id="47" name="Group 98"/>
          <p:cNvGrpSpPr>
            <a:grpSpLocks/>
          </p:cNvGrpSpPr>
          <p:nvPr/>
        </p:nvGrpSpPr>
        <p:grpSpPr bwMode="auto">
          <a:xfrm>
            <a:off x="1933575" y="1884363"/>
            <a:ext cx="1130300" cy="274637"/>
            <a:chOff x="1218" y="1187"/>
            <a:chExt cx="712" cy="173"/>
          </a:xfrm>
        </p:grpSpPr>
        <p:sp>
          <p:nvSpPr>
            <p:cNvPr id="57" name="Text Box 89"/>
            <p:cNvSpPr txBox="1">
              <a:spLocks noChangeArrowheads="1"/>
            </p:cNvSpPr>
            <p:nvPr/>
          </p:nvSpPr>
          <p:spPr bwMode="auto">
            <a:xfrm>
              <a:off x="1218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1</a:t>
              </a:r>
            </a:p>
          </p:txBody>
        </p:sp>
        <p:sp>
          <p:nvSpPr>
            <p:cNvPr id="58" name="Text Box 90"/>
            <p:cNvSpPr txBox="1">
              <a:spLocks noChangeArrowheads="1"/>
            </p:cNvSpPr>
            <p:nvPr/>
          </p:nvSpPr>
          <p:spPr bwMode="auto">
            <a:xfrm>
              <a:off x="1310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2</a:t>
              </a:r>
            </a:p>
          </p:txBody>
        </p:sp>
        <p:sp>
          <p:nvSpPr>
            <p:cNvPr id="59" name="Text Box 91"/>
            <p:cNvSpPr txBox="1">
              <a:spLocks noChangeArrowheads="1"/>
            </p:cNvSpPr>
            <p:nvPr/>
          </p:nvSpPr>
          <p:spPr bwMode="auto">
            <a:xfrm>
              <a:off x="1401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3</a:t>
              </a:r>
            </a:p>
          </p:txBody>
        </p:sp>
        <p:sp>
          <p:nvSpPr>
            <p:cNvPr id="60" name="Text Box 92"/>
            <p:cNvSpPr txBox="1">
              <a:spLocks noChangeArrowheads="1"/>
            </p:cNvSpPr>
            <p:nvPr/>
          </p:nvSpPr>
          <p:spPr bwMode="auto">
            <a:xfrm>
              <a:off x="1492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4</a:t>
              </a:r>
            </a:p>
          </p:txBody>
        </p:sp>
        <p:sp>
          <p:nvSpPr>
            <p:cNvPr id="61" name="Text Box 93"/>
            <p:cNvSpPr txBox="1">
              <a:spLocks noChangeArrowheads="1"/>
            </p:cNvSpPr>
            <p:nvPr/>
          </p:nvSpPr>
          <p:spPr bwMode="auto">
            <a:xfrm>
              <a:off x="1584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62" name="Text Box 94"/>
            <p:cNvSpPr txBox="1">
              <a:spLocks noChangeArrowheads="1"/>
            </p:cNvSpPr>
            <p:nvPr/>
          </p:nvSpPr>
          <p:spPr bwMode="auto">
            <a:xfrm>
              <a:off x="1675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6</a:t>
              </a:r>
            </a:p>
          </p:txBody>
        </p:sp>
        <p:sp>
          <p:nvSpPr>
            <p:cNvPr id="63" name="Text Box 96"/>
            <p:cNvSpPr txBox="1">
              <a:spLocks noChangeArrowheads="1"/>
            </p:cNvSpPr>
            <p:nvPr/>
          </p:nvSpPr>
          <p:spPr bwMode="auto">
            <a:xfrm>
              <a:off x="1766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7</a:t>
              </a:r>
            </a:p>
          </p:txBody>
        </p:sp>
      </p:grpSp>
      <p:grpSp>
        <p:nvGrpSpPr>
          <p:cNvPr id="50" name="Group 126"/>
          <p:cNvGrpSpPr>
            <a:grpSpLocks/>
          </p:cNvGrpSpPr>
          <p:nvPr/>
        </p:nvGrpSpPr>
        <p:grpSpPr bwMode="auto">
          <a:xfrm>
            <a:off x="4011613" y="1765300"/>
            <a:ext cx="4152900" cy="3055938"/>
            <a:chOff x="2527" y="1112"/>
            <a:chExt cx="2616" cy="1925"/>
          </a:xfrm>
        </p:grpSpPr>
        <p:grpSp>
          <p:nvGrpSpPr>
            <p:cNvPr id="56" name="Group 125"/>
            <p:cNvGrpSpPr>
              <a:grpSpLocks/>
            </p:cNvGrpSpPr>
            <p:nvPr/>
          </p:nvGrpSpPr>
          <p:grpSpPr bwMode="auto">
            <a:xfrm>
              <a:off x="2800" y="2845"/>
              <a:ext cx="2343" cy="192"/>
              <a:chOff x="2800" y="2845"/>
              <a:chExt cx="2343" cy="192"/>
            </a:xfrm>
          </p:grpSpPr>
          <p:sp>
            <p:nvSpPr>
              <p:cNvPr id="77" name="Text Box 108"/>
              <p:cNvSpPr txBox="1">
                <a:spLocks noChangeArrowheads="1"/>
              </p:cNvSpPr>
              <p:nvPr/>
            </p:nvSpPr>
            <p:spPr bwMode="auto">
              <a:xfrm>
                <a:off x="4915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20</a:t>
                </a:r>
              </a:p>
            </p:txBody>
          </p:sp>
          <p:sp>
            <p:nvSpPr>
              <p:cNvPr id="78" name="Text Box 110"/>
              <p:cNvSpPr txBox="1">
                <a:spLocks noChangeArrowheads="1"/>
              </p:cNvSpPr>
              <p:nvPr/>
            </p:nvSpPr>
            <p:spPr bwMode="auto">
              <a:xfrm>
                <a:off x="3840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10</a:t>
                </a:r>
              </a:p>
            </p:txBody>
          </p:sp>
          <p:sp>
            <p:nvSpPr>
              <p:cNvPr id="79" name="Text Box 112"/>
              <p:cNvSpPr txBox="1">
                <a:spLocks noChangeArrowheads="1"/>
              </p:cNvSpPr>
              <p:nvPr/>
            </p:nvSpPr>
            <p:spPr bwMode="auto">
              <a:xfrm>
                <a:off x="2800" y="2845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0</a:t>
                </a:r>
              </a:p>
            </p:txBody>
          </p:sp>
        </p:grpSp>
        <p:grpSp>
          <p:nvGrpSpPr>
            <p:cNvPr id="64" name="Group 114"/>
            <p:cNvGrpSpPr>
              <a:grpSpLocks/>
            </p:cNvGrpSpPr>
            <p:nvPr/>
          </p:nvGrpSpPr>
          <p:grpSpPr bwMode="auto">
            <a:xfrm>
              <a:off x="2527" y="1112"/>
              <a:ext cx="228" cy="1776"/>
              <a:chOff x="2391" y="1112"/>
              <a:chExt cx="228" cy="1776"/>
            </a:xfrm>
          </p:grpSpPr>
          <p:sp>
            <p:nvSpPr>
              <p:cNvPr id="67" name="Text Box 115"/>
              <p:cNvSpPr txBox="1">
                <a:spLocks noChangeArrowheads="1"/>
              </p:cNvSpPr>
              <p:nvPr/>
            </p:nvSpPr>
            <p:spPr bwMode="auto">
              <a:xfrm>
                <a:off x="2391" y="111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85</a:t>
                </a:r>
              </a:p>
            </p:txBody>
          </p:sp>
          <p:sp>
            <p:nvSpPr>
              <p:cNvPr id="68" name="Text Box 116"/>
              <p:cNvSpPr txBox="1">
                <a:spLocks noChangeArrowheads="1"/>
              </p:cNvSpPr>
              <p:nvPr/>
            </p:nvSpPr>
            <p:spPr bwMode="auto">
              <a:xfrm>
                <a:off x="2391" y="128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80</a:t>
                </a:r>
              </a:p>
            </p:txBody>
          </p:sp>
          <p:sp>
            <p:nvSpPr>
              <p:cNvPr id="69" name="Text Box 117"/>
              <p:cNvSpPr txBox="1">
                <a:spLocks noChangeArrowheads="1"/>
              </p:cNvSpPr>
              <p:nvPr/>
            </p:nvSpPr>
            <p:spPr bwMode="auto">
              <a:xfrm>
                <a:off x="2391" y="146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75</a:t>
                </a:r>
              </a:p>
            </p:txBody>
          </p:sp>
          <p:sp>
            <p:nvSpPr>
              <p:cNvPr id="70" name="Text Box 118"/>
              <p:cNvSpPr txBox="1">
                <a:spLocks noChangeArrowheads="1"/>
              </p:cNvSpPr>
              <p:nvPr/>
            </p:nvSpPr>
            <p:spPr bwMode="auto">
              <a:xfrm>
                <a:off x="2391" y="164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70</a:t>
                </a:r>
              </a:p>
            </p:txBody>
          </p:sp>
          <p:sp>
            <p:nvSpPr>
              <p:cNvPr id="71" name="Text Box 119"/>
              <p:cNvSpPr txBox="1">
                <a:spLocks noChangeArrowheads="1"/>
              </p:cNvSpPr>
              <p:nvPr/>
            </p:nvSpPr>
            <p:spPr bwMode="auto">
              <a:xfrm>
                <a:off x="2391" y="181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65</a:t>
                </a:r>
              </a:p>
            </p:txBody>
          </p:sp>
          <p:sp>
            <p:nvSpPr>
              <p:cNvPr id="72" name="Text Box 120"/>
              <p:cNvSpPr txBox="1">
                <a:spLocks noChangeArrowheads="1"/>
              </p:cNvSpPr>
              <p:nvPr/>
            </p:nvSpPr>
            <p:spPr bwMode="auto">
              <a:xfrm>
                <a:off x="2391" y="199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60</a:t>
                </a:r>
              </a:p>
            </p:txBody>
          </p:sp>
          <p:sp>
            <p:nvSpPr>
              <p:cNvPr id="73" name="Text Box 121"/>
              <p:cNvSpPr txBox="1">
                <a:spLocks noChangeArrowheads="1"/>
              </p:cNvSpPr>
              <p:nvPr/>
            </p:nvSpPr>
            <p:spPr bwMode="auto">
              <a:xfrm>
                <a:off x="2391" y="216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55</a:t>
                </a:r>
              </a:p>
            </p:txBody>
          </p:sp>
          <p:sp>
            <p:nvSpPr>
              <p:cNvPr id="74" name="Text Box 122"/>
              <p:cNvSpPr txBox="1">
                <a:spLocks noChangeArrowheads="1"/>
              </p:cNvSpPr>
              <p:nvPr/>
            </p:nvSpPr>
            <p:spPr bwMode="auto">
              <a:xfrm>
                <a:off x="2391" y="234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50</a:t>
                </a:r>
              </a:p>
            </p:txBody>
          </p:sp>
          <p:sp>
            <p:nvSpPr>
              <p:cNvPr id="75" name="Text Box 123"/>
              <p:cNvSpPr txBox="1">
                <a:spLocks noChangeArrowheads="1"/>
              </p:cNvSpPr>
              <p:nvPr/>
            </p:nvSpPr>
            <p:spPr bwMode="auto">
              <a:xfrm>
                <a:off x="2391" y="252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45</a:t>
                </a:r>
              </a:p>
            </p:txBody>
          </p:sp>
          <p:sp>
            <p:nvSpPr>
              <p:cNvPr id="76" name="Text Box 124"/>
              <p:cNvSpPr txBox="1">
                <a:spLocks noChangeArrowheads="1"/>
              </p:cNvSpPr>
              <p:nvPr/>
            </p:nvSpPr>
            <p:spPr bwMode="auto">
              <a:xfrm>
                <a:off x="2391" y="269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40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98975" y="1884363"/>
            <a:ext cx="3797300" cy="2603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688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26427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9597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4375150" y="44434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4375150" y="41608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H="1">
            <a:off x="4375150" y="3884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 flipH="1">
            <a:off x="4375150" y="36020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H="1">
            <a:off x="4375150" y="33274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H="1">
            <a:off x="4375150" y="3044825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H="1">
            <a:off x="4375150" y="27686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>
            <a:off x="4375150" y="2487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H="1">
            <a:off x="4375150" y="221138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>
            <a:off x="4375150" y="19288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4568825" y="4487863"/>
            <a:ext cx="36591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" name="Freeform 43"/>
          <p:cNvSpPr>
            <a:spLocks/>
          </p:cNvSpPr>
          <p:nvPr/>
        </p:nvSpPr>
        <p:spPr bwMode="auto">
          <a:xfrm>
            <a:off x="4735513" y="2000250"/>
            <a:ext cx="3392487" cy="2249488"/>
          </a:xfrm>
          <a:custGeom>
            <a:avLst/>
            <a:gdLst/>
            <a:ahLst/>
            <a:cxnLst>
              <a:cxn ang="0">
                <a:pos x="0" y="1417"/>
              </a:cxn>
              <a:cxn ang="0">
                <a:pos x="110" y="1131"/>
              </a:cxn>
              <a:cxn ang="0">
                <a:pos x="215" y="1062"/>
              </a:cxn>
              <a:cxn ang="0">
                <a:pos x="321" y="1050"/>
              </a:cxn>
              <a:cxn ang="0">
                <a:pos x="427" y="1030"/>
              </a:cxn>
              <a:cxn ang="0">
                <a:pos x="536" y="1005"/>
              </a:cxn>
              <a:cxn ang="0">
                <a:pos x="642" y="828"/>
              </a:cxn>
              <a:cxn ang="0">
                <a:pos x="748" y="795"/>
              </a:cxn>
              <a:cxn ang="0">
                <a:pos x="853" y="658"/>
              </a:cxn>
              <a:cxn ang="0">
                <a:pos x="963" y="602"/>
              </a:cxn>
              <a:cxn ang="0">
                <a:pos x="1069" y="589"/>
              </a:cxn>
              <a:cxn ang="0">
                <a:pos x="1174" y="557"/>
              </a:cxn>
              <a:cxn ang="0">
                <a:pos x="1280" y="456"/>
              </a:cxn>
              <a:cxn ang="0">
                <a:pos x="1389" y="343"/>
              </a:cxn>
              <a:cxn ang="0">
                <a:pos x="1495" y="250"/>
              </a:cxn>
              <a:cxn ang="0">
                <a:pos x="1601" y="234"/>
              </a:cxn>
              <a:cxn ang="0">
                <a:pos x="1710" y="230"/>
              </a:cxn>
              <a:cxn ang="0">
                <a:pos x="1816" y="186"/>
              </a:cxn>
              <a:cxn ang="0">
                <a:pos x="1922" y="182"/>
              </a:cxn>
              <a:cxn ang="0">
                <a:pos x="2027" y="153"/>
              </a:cxn>
              <a:cxn ang="0">
                <a:pos x="2137" y="0"/>
              </a:cxn>
            </a:cxnLst>
            <a:rect l="0" t="0" r="r" b="b"/>
            <a:pathLst>
              <a:path w="2137" h="1417">
                <a:moveTo>
                  <a:pt x="0" y="1417"/>
                </a:moveTo>
                <a:lnTo>
                  <a:pt x="110" y="1131"/>
                </a:lnTo>
                <a:lnTo>
                  <a:pt x="215" y="1062"/>
                </a:lnTo>
                <a:lnTo>
                  <a:pt x="321" y="1050"/>
                </a:lnTo>
                <a:lnTo>
                  <a:pt x="427" y="1030"/>
                </a:lnTo>
                <a:lnTo>
                  <a:pt x="536" y="1005"/>
                </a:lnTo>
                <a:lnTo>
                  <a:pt x="642" y="828"/>
                </a:lnTo>
                <a:lnTo>
                  <a:pt x="748" y="795"/>
                </a:lnTo>
                <a:lnTo>
                  <a:pt x="853" y="658"/>
                </a:lnTo>
                <a:lnTo>
                  <a:pt x="963" y="602"/>
                </a:lnTo>
                <a:lnTo>
                  <a:pt x="1069" y="589"/>
                </a:lnTo>
                <a:lnTo>
                  <a:pt x="1174" y="557"/>
                </a:lnTo>
                <a:lnTo>
                  <a:pt x="1280" y="456"/>
                </a:lnTo>
                <a:lnTo>
                  <a:pt x="1389" y="343"/>
                </a:lnTo>
                <a:lnTo>
                  <a:pt x="1495" y="250"/>
                </a:lnTo>
                <a:lnTo>
                  <a:pt x="1601" y="234"/>
                </a:lnTo>
                <a:lnTo>
                  <a:pt x="1710" y="230"/>
                </a:lnTo>
                <a:lnTo>
                  <a:pt x="1816" y="186"/>
                </a:lnTo>
                <a:lnTo>
                  <a:pt x="1922" y="182"/>
                </a:lnTo>
                <a:lnTo>
                  <a:pt x="2027" y="153"/>
                </a:lnTo>
                <a:lnTo>
                  <a:pt x="213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448300" y="12827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/>
              <a:t>Similarity profile</a:t>
            </a: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4038600" y="5170488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4038600" y="5424488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4860925" y="5232400"/>
            <a:ext cx="1968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1"/>
                </a:solidFill>
              </a:rPr>
              <a:t>Similitudes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simuladas</a:t>
            </a:r>
            <a:endParaRPr lang="en-GB" sz="1600">
              <a:solidFill>
                <a:schemeClr val="accent1"/>
              </a:solidFill>
            </a:endParaRPr>
          </a:p>
        </p:txBody>
      </p:sp>
      <p:sp>
        <p:nvSpPr>
          <p:cNvPr id="27" name="Freeform 51"/>
          <p:cNvSpPr>
            <a:spLocks/>
          </p:cNvSpPr>
          <p:nvPr/>
        </p:nvSpPr>
        <p:spPr bwMode="auto">
          <a:xfrm>
            <a:off x="1930400" y="2144713"/>
            <a:ext cx="1127125" cy="173037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0" y="0"/>
              </a:cxn>
              <a:cxn ang="0">
                <a:pos x="709" y="0"/>
              </a:cxn>
              <a:cxn ang="0">
                <a:pos x="709" y="1089"/>
              </a:cxn>
            </a:cxnLst>
            <a:rect l="0" t="0" r="r" b="b"/>
            <a:pathLst>
              <a:path w="710" h="1090">
                <a:moveTo>
                  <a:pt x="0" y="1089"/>
                </a:moveTo>
                <a:lnTo>
                  <a:pt x="0" y="0"/>
                </a:lnTo>
                <a:lnTo>
                  <a:pt x="709" y="0"/>
                </a:lnTo>
                <a:lnTo>
                  <a:pt x="709" y="1089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8" name="Freeform 52"/>
          <p:cNvSpPr>
            <a:spLocks/>
          </p:cNvSpPr>
          <p:nvPr/>
        </p:nvSpPr>
        <p:spPr bwMode="auto">
          <a:xfrm>
            <a:off x="1930400" y="3873500"/>
            <a:ext cx="1127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9" y="0"/>
              </a:cxn>
            </a:cxnLst>
            <a:rect l="0" t="0" r="r" b="b"/>
            <a:pathLst>
              <a:path w="710" h="1">
                <a:moveTo>
                  <a:pt x="0" y="0"/>
                </a:moveTo>
                <a:lnTo>
                  <a:pt x="709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071688" y="2282825"/>
            <a:ext cx="857250" cy="1436688"/>
            <a:chOff x="1140" y="1288"/>
            <a:chExt cx="540" cy="905"/>
          </a:xfrm>
        </p:grpSpPr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114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123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2" name="Freeform 56"/>
            <p:cNvSpPr>
              <a:spLocks/>
            </p:cNvSpPr>
            <p:nvPr/>
          </p:nvSpPr>
          <p:spPr bwMode="auto">
            <a:xfrm>
              <a:off x="132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3" name="Freeform 57"/>
            <p:cNvSpPr>
              <a:spLocks/>
            </p:cNvSpPr>
            <p:nvPr/>
          </p:nvSpPr>
          <p:spPr bwMode="auto">
            <a:xfrm>
              <a:off x="140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149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158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167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1482725" y="2244725"/>
            <a:ext cx="260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/>
              <a:t>1</a:t>
            </a:r>
          </a:p>
          <a:p>
            <a:pPr eaLnBrk="1" hangingPunct="1"/>
            <a:r>
              <a:rPr lang="en-GB" sz="1200"/>
              <a:t>2</a:t>
            </a:r>
          </a:p>
          <a:p>
            <a:pPr eaLnBrk="1" hangingPunct="1"/>
            <a:r>
              <a:rPr lang="en-GB" sz="1200"/>
              <a:t>3</a:t>
            </a:r>
          </a:p>
          <a:p>
            <a:pPr eaLnBrk="1" hangingPunct="1"/>
            <a:r>
              <a:rPr lang="en-GB" sz="1200"/>
              <a:t>4</a:t>
            </a:r>
          </a:p>
          <a:p>
            <a:pPr eaLnBrk="1" hangingPunct="1"/>
            <a:r>
              <a:rPr lang="en-GB" sz="1200"/>
              <a:t>5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0" y="2641600"/>
            <a:ext cx="15986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1"/>
                </a:solidFill>
              </a:rPr>
              <a:t>Aleatorización</a:t>
            </a:r>
            <a:r>
              <a:rPr lang="en-GB" sz="1600">
                <a:solidFill>
                  <a:schemeClr val="accent1"/>
                </a:solidFill>
              </a:rPr>
              <a:t> de </a:t>
            </a:r>
            <a:r>
              <a:rPr lang="en-GB" sz="1600" err="1">
                <a:solidFill>
                  <a:schemeClr val="accent1"/>
                </a:solidFill>
              </a:rPr>
              <a:t>cada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valor</a:t>
            </a:r>
            <a:r>
              <a:rPr lang="en-GB" sz="1600">
                <a:solidFill>
                  <a:schemeClr val="accent1"/>
                </a:solidFill>
              </a:rPr>
              <a:t> (</a:t>
            </a:r>
            <a:r>
              <a:rPr lang="en-GB" sz="1600" err="1">
                <a:solidFill>
                  <a:schemeClr val="accent1"/>
                </a:solidFill>
              </a:rPr>
              <a:t>especies</a:t>
            </a:r>
            <a:r>
              <a:rPr lang="en-GB" sz="1600">
                <a:solidFill>
                  <a:schemeClr val="accent1"/>
                </a:solidFill>
              </a:rPr>
              <a:t>) entre </a:t>
            </a:r>
            <a:r>
              <a:rPr lang="en-GB" sz="1600" err="1">
                <a:solidFill>
                  <a:schemeClr val="accent1"/>
                </a:solidFill>
              </a:rPr>
              <a:t>las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muestras</a:t>
            </a:r>
            <a:endParaRPr lang="en-GB" sz="1600">
              <a:solidFill>
                <a:schemeClr val="accent1"/>
              </a:solidFill>
            </a:endParaRPr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>
            <a:off x="584200" y="23495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584200" y="25781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796925" y="4367213"/>
            <a:ext cx="2759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err="1">
                <a:solidFill>
                  <a:schemeClr val="accent1"/>
                </a:solidFill>
              </a:rPr>
              <a:t>Similitudes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recalculadas</a:t>
            </a:r>
            <a:r>
              <a:rPr lang="en-GB" sz="1600">
                <a:solidFill>
                  <a:schemeClr val="accent1"/>
                </a:solidFill>
              </a:rPr>
              <a:t> entre </a:t>
            </a:r>
            <a:r>
              <a:rPr lang="en-GB" sz="1600" err="1">
                <a:solidFill>
                  <a:schemeClr val="accent1"/>
                </a:solidFill>
              </a:rPr>
              <a:t>todos</a:t>
            </a:r>
            <a:r>
              <a:rPr lang="en-GB" sz="1600">
                <a:solidFill>
                  <a:schemeClr val="accent1"/>
                </a:solidFill>
              </a:rPr>
              <a:t> los </a:t>
            </a:r>
            <a:r>
              <a:rPr lang="en-GB" sz="1600" err="1">
                <a:solidFill>
                  <a:schemeClr val="accent1"/>
                </a:solidFill>
              </a:rPr>
              <a:t>sitios</a:t>
            </a:r>
            <a:r>
              <a:rPr lang="en-GB" sz="1600">
                <a:solidFill>
                  <a:schemeClr val="accent1"/>
                </a:solidFill>
              </a:rPr>
              <a:t>, </a:t>
            </a:r>
            <a:r>
              <a:rPr lang="en-GB" sz="1600" err="1">
                <a:solidFill>
                  <a:schemeClr val="accent1"/>
                </a:solidFill>
              </a:rPr>
              <a:t>ordendas</a:t>
            </a:r>
            <a:r>
              <a:rPr lang="en-GB" sz="1600">
                <a:solidFill>
                  <a:schemeClr val="accent1"/>
                </a:solidFill>
              </a:rPr>
              <a:t> de </a:t>
            </a:r>
            <a:r>
              <a:rPr lang="en-GB" sz="1600" err="1">
                <a:solidFill>
                  <a:schemeClr val="accent1"/>
                </a:solidFill>
              </a:rPr>
              <a:t>las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más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baja</a:t>
            </a:r>
            <a:r>
              <a:rPr lang="en-GB" sz="1600">
                <a:solidFill>
                  <a:schemeClr val="accent1"/>
                </a:solidFill>
              </a:rPr>
              <a:t> a la </a:t>
            </a:r>
            <a:r>
              <a:rPr lang="en-GB" sz="1600" err="1">
                <a:solidFill>
                  <a:schemeClr val="accent1"/>
                </a:solidFill>
              </a:rPr>
              <a:t>más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alta</a:t>
            </a:r>
            <a:r>
              <a:rPr lang="en-GB" sz="1600">
                <a:solidFill>
                  <a:schemeClr val="accent1"/>
                </a:solidFill>
              </a:rPr>
              <a:t>, </a:t>
            </a:r>
            <a:r>
              <a:rPr lang="en-GB" sz="1600" err="1">
                <a:solidFill>
                  <a:schemeClr val="accent1"/>
                </a:solidFill>
              </a:rPr>
              <a:t>graficada</a:t>
            </a:r>
            <a:r>
              <a:rPr lang="en-GB" sz="1600">
                <a:solidFill>
                  <a:schemeClr val="accent1"/>
                </a:solidFill>
              </a:rPr>
              <a:t> contra </a:t>
            </a:r>
            <a:r>
              <a:rPr lang="en-GB" sz="1600" err="1">
                <a:solidFill>
                  <a:schemeClr val="accent1"/>
                </a:solidFill>
              </a:rPr>
              <a:t>su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rango</a:t>
            </a:r>
            <a:endParaRPr lang="en-GB" sz="1600">
              <a:solidFill>
                <a:schemeClr val="accent1"/>
              </a:solidFill>
            </a:endParaRPr>
          </a:p>
          <a:p>
            <a:pPr eaLnBrk="1" hangingPunct="1"/>
            <a:r>
              <a:rPr lang="en-GB" sz="1600">
                <a:solidFill>
                  <a:schemeClr val="accent1"/>
                </a:solidFill>
              </a:rPr>
              <a:t>(=simulated similarity profiles)</a:t>
            </a: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 rot="-5400000">
            <a:off x="2127250" y="1663700"/>
            <a:ext cx="196850" cy="247650"/>
            <a:chOff x="411" y="1293"/>
            <a:chExt cx="402" cy="810"/>
          </a:xfrm>
        </p:grpSpPr>
        <p:sp>
          <p:nvSpPr>
            <p:cNvPr id="44" name="Arc 76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5" name="Arc 77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0" name="Group 78"/>
          <p:cNvGrpSpPr>
            <a:grpSpLocks/>
          </p:cNvGrpSpPr>
          <p:nvPr/>
        </p:nvGrpSpPr>
        <p:grpSpPr bwMode="auto">
          <a:xfrm rot="-5400000">
            <a:off x="2468563" y="1722437"/>
            <a:ext cx="196850" cy="130175"/>
            <a:chOff x="411" y="1293"/>
            <a:chExt cx="402" cy="810"/>
          </a:xfrm>
        </p:grpSpPr>
        <p:sp>
          <p:nvSpPr>
            <p:cNvPr id="47" name="Arc 79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48" name="Arc 80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1" name="Group 81"/>
          <p:cNvGrpSpPr>
            <a:grpSpLocks/>
          </p:cNvGrpSpPr>
          <p:nvPr/>
        </p:nvGrpSpPr>
        <p:grpSpPr bwMode="auto">
          <a:xfrm rot="-5400000">
            <a:off x="2449513" y="1589087"/>
            <a:ext cx="196850" cy="396875"/>
            <a:chOff x="411" y="1293"/>
            <a:chExt cx="402" cy="810"/>
          </a:xfrm>
        </p:grpSpPr>
        <p:sp>
          <p:nvSpPr>
            <p:cNvPr id="50" name="Arc 82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51" name="Arc 83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4" name="Group 84"/>
          <p:cNvGrpSpPr>
            <a:grpSpLocks/>
          </p:cNvGrpSpPr>
          <p:nvPr/>
        </p:nvGrpSpPr>
        <p:grpSpPr bwMode="auto">
          <a:xfrm rot="-5400000">
            <a:off x="2068513" y="1722437"/>
            <a:ext cx="196850" cy="130175"/>
            <a:chOff x="411" y="1293"/>
            <a:chExt cx="402" cy="810"/>
          </a:xfrm>
        </p:grpSpPr>
        <p:sp>
          <p:nvSpPr>
            <p:cNvPr id="53" name="Arc 85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54" name="Arc 86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 rot="-5400000">
            <a:off x="2201863" y="1589087"/>
            <a:ext cx="196850" cy="396875"/>
            <a:chOff x="411" y="1293"/>
            <a:chExt cx="402" cy="810"/>
          </a:xfrm>
        </p:grpSpPr>
        <p:sp>
          <p:nvSpPr>
            <p:cNvPr id="56" name="Arc 88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57" name="Arc 89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272732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280987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 flipV="1">
            <a:off x="4718050" y="3619500"/>
            <a:ext cx="177800" cy="1206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 flipV="1">
            <a:off x="4895850" y="3409950"/>
            <a:ext cx="139700" cy="209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 flipV="1">
            <a:off x="5035550" y="3384550"/>
            <a:ext cx="190500" cy="2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3" name="Line 95"/>
          <p:cNvSpPr>
            <a:spLocks noChangeShapeType="1"/>
          </p:cNvSpPr>
          <p:nvPr/>
        </p:nvSpPr>
        <p:spPr bwMode="auto">
          <a:xfrm flipV="1">
            <a:off x="5232400" y="3251200"/>
            <a:ext cx="127000" cy="127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4" name="Line 96"/>
          <p:cNvSpPr>
            <a:spLocks noChangeShapeType="1"/>
          </p:cNvSpPr>
          <p:nvPr/>
        </p:nvSpPr>
        <p:spPr bwMode="auto">
          <a:xfrm flipV="1">
            <a:off x="5359400" y="3206750"/>
            <a:ext cx="215900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5" name="Line 97"/>
          <p:cNvSpPr>
            <a:spLocks noChangeShapeType="1"/>
          </p:cNvSpPr>
          <p:nvPr/>
        </p:nvSpPr>
        <p:spPr bwMode="auto">
          <a:xfrm flipV="1">
            <a:off x="5581650" y="3079750"/>
            <a:ext cx="177800" cy="127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6" name="Line 98"/>
          <p:cNvSpPr>
            <a:spLocks noChangeShapeType="1"/>
          </p:cNvSpPr>
          <p:nvPr/>
        </p:nvSpPr>
        <p:spPr bwMode="auto">
          <a:xfrm flipV="1">
            <a:off x="5759450" y="3054350"/>
            <a:ext cx="184150" cy="2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7" name="Line 99"/>
          <p:cNvSpPr>
            <a:spLocks noChangeShapeType="1"/>
          </p:cNvSpPr>
          <p:nvPr/>
        </p:nvSpPr>
        <p:spPr bwMode="auto">
          <a:xfrm flipV="1">
            <a:off x="5943600" y="3016250"/>
            <a:ext cx="184150" cy="381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8" name="Line 100"/>
          <p:cNvSpPr>
            <a:spLocks noChangeShapeType="1"/>
          </p:cNvSpPr>
          <p:nvPr/>
        </p:nvSpPr>
        <p:spPr bwMode="auto">
          <a:xfrm flipV="1">
            <a:off x="6134100" y="2978150"/>
            <a:ext cx="158750" cy="381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69" name="Line 101"/>
          <p:cNvSpPr>
            <a:spLocks noChangeShapeType="1"/>
          </p:cNvSpPr>
          <p:nvPr/>
        </p:nvSpPr>
        <p:spPr bwMode="auto">
          <a:xfrm flipV="1">
            <a:off x="6292850" y="2895600"/>
            <a:ext cx="146050" cy="82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0" name="Line 102"/>
          <p:cNvSpPr>
            <a:spLocks noChangeShapeType="1"/>
          </p:cNvSpPr>
          <p:nvPr/>
        </p:nvSpPr>
        <p:spPr bwMode="auto">
          <a:xfrm flipV="1">
            <a:off x="6438900" y="2876550"/>
            <a:ext cx="146050" cy="190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 flipV="1">
            <a:off x="6610350" y="2825750"/>
            <a:ext cx="133350" cy="57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2" name="Line 104"/>
          <p:cNvSpPr>
            <a:spLocks noChangeShapeType="1"/>
          </p:cNvSpPr>
          <p:nvPr/>
        </p:nvSpPr>
        <p:spPr bwMode="auto">
          <a:xfrm flipV="1">
            <a:off x="6750050" y="2806700"/>
            <a:ext cx="190500" cy="190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3" name="Line 105"/>
          <p:cNvSpPr>
            <a:spLocks noChangeShapeType="1"/>
          </p:cNvSpPr>
          <p:nvPr/>
        </p:nvSpPr>
        <p:spPr bwMode="auto">
          <a:xfrm flipV="1">
            <a:off x="6940550" y="2730500"/>
            <a:ext cx="15875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4" name="Line 106"/>
          <p:cNvSpPr>
            <a:spLocks noChangeShapeType="1"/>
          </p:cNvSpPr>
          <p:nvPr/>
        </p:nvSpPr>
        <p:spPr bwMode="auto">
          <a:xfrm flipV="1">
            <a:off x="7092950" y="2705100"/>
            <a:ext cx="171450" cy="2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5" name="Line 107"/>
          <p:cNvSpPr>
            <a:spLocks noChangeShapeType="1"/>
          </p:cNvSpPr>
          <p:nvPr/>
        </p:nvSpPr>
        <p:spPr bwMode="auto">
          <a:xfrm flipV="1">
            <a:off x="7264400" y="2679700"/>
            <a:ext cx="171450" cy="2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6" name="Line 108"/>
          <p:cNvSpPr>
            <a:spLocks noChangeShapeType="1"/>
          </p:cNvSpPr>
          <p:nvPr/>
        </p:nvSpPr>
        <p:spPr bwMode="auto">
          <a:xfrm flipV="1">
            <a:off x="7435850" y="2647950"/>
            <a:ext cx="165100" cy="317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7" name="Line 109"/>
          <p:cNvSpPr>
            <a:spLocks noChangeShapeType="1"/>
          </p:cNvSpPr>
          <p:nvPr/>
        </p:nvSpPr>
        <p:spPr bwMode="auto">
          <a:xfrm flipV="1">
            <a:off x="7600950" y="2590800"/>
            <a:ext cx="165100" cy="57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8" name="Line 110"/>
          <p:cNvSpPr>
            <a:spLocks noChangeShapeType="1"/>
          </p:cNvSpPr>
          <p:nvPr/>
        </p:nvSpPr>
        <p:spPr bwMode="auto">
          <a:xfrm flipV="1">
            <a:off x="7766050" y="2463800"/>
            <a:ext cx="114300" cy="127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79" name="Line 111"/>
          <p:cNvSpPr>
            <a:spLocks noChangeShapeType="1"/>
          </p:cNvSpPr>
          <p:nvPr/>
        </p:nvSpPr>
        <p:spPr bwMode="auto">
          <a:xfrm flipV="1">
            <a:off x="7880350" y="2400300"/>
            <a:ext cx="152400" cy="69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80" name="Line 112"/>
          <p:cNvSpPr>
            <a:spLocks noChangeShapeType="1"/>
          </p:cNvSpPr>
          <p:nvPr/>
        </p:nvSpPr>
        <p:spPr bwMode="auto">
          <a:xfrm flipV="1">
            <a:off x="8032750" y="2184400"/>
            <a:ext cx="95250" cy="209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42" name="Group 113"/>
          <p:cNvGrpSpPr>
            <a:grpSpLocks/>
          </p:cNvGrpSpPr>
          <p:nvPr/>
        </p:nvGrpSpPr>
        <p:grpSpPr bwMode="auto">
          <a:xfrm>
            <a:off x="1933575" y="1884363"/>
            <a:ext cx="1130300" cy="274637"/>
            <a:chOff x="1218" y="1187"/>
            <a:chExt cx="712" cy="173"/>
          </a:xfrm>
        </p:grpSpPr>
        <p:sp>
          <p:nvSpPr>
            <p:cNvPr id="82" name="Text Box 114"/>
            <p:cNvSpPr txBox="1">
              <a:spLocks noChangeArrowheads="1"/>
            </p:cNvSpPr>
            <p:nvPr/>
          </p:nvSpPr>
          <p:spPr bwMode="auto">
            <a:xfrm>
              <a:off x="1218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1</a:t>
              </a:r>
            </a:p>
          </p:txBody>
        </p:sp>
        <p:sp>
          <p:nvSpPr>
            <p:cNvPr id="83" name="Text Box 115"/>
            <p:cNvSpPr txBox="1">
              <a:spLocks noChangeArrowheads="1"/>
            </p:cNvSpPr>
            <p:nvPr/>
          </p:nvSpPr>
          <p:spPr bwMode="auto">
            <a:xfrm>
              <a:off x="1310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2</a:t>
              </a:r>
            </a:p>
          </p:txBody>
        </p:sp>
        <p:sp>
          <p:nvSpPr>
            <p:cNvPr id="84" name="Text Box 116"/>
            <p:cNvSpPr txBox="1">
              <a:spLocks noChangeArrowheads="1"/>
            </p:cNvSpPr>
            <p:nvPr/>
          </p:nvSpPr>
          <p:spPr bwMode="auto">
            <a:xfrm>
              <a:off x="1401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3</a:t>
              </a:r>
            </a:p>
          </p:txBody>
        </p:sp>
        <p:sp>
          <p:nvSpPr>
            <p:cNvPr id="85" name="Text Box 117"/>
            <p:cNvSpPr txBox="1">
              <a:spLocks noChangeArrowheads="1"/>
            </p:cNvSpPr>
            <p:nvPr/>
          </p:nvSpPr>
          <p:spPr bwMode="auto">
            <a:xfrm>
              <a:off x="1492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4</a:t>
              </a:r>
            </a:p>
          </p:txBody>
        </p:sp>
        <p:sp>
          <p:nvSpPr>
            <p:cNvPr id="86" name="Text Box 118"/>
            <p:cNvSpPr txBox="1">
              <a:spLocks noChangeArrowheads="1"/>
            </p:cNvSpPr>
            <p:nvPr/>
          </p:nvSpPr>
          <p:spPr bwMode="auto">
            <a:xfrm>
              <a:off x="1584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87" name="Text Box 119"/>
            <p:cNvSpPr txBox="1">
              <a:spLocks noChangeArrowheads="1"/>
            </p:cNvSpPr>
            <p:nvPr/>
          </p:nvSpPr>
          <p:spPr bwMode="auto">
            <a:xfrm>
              <a:off x="1675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6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/>
          </p:nvSpPr>
          <p:spPr bwMode="auto">
            <a:xfrm>
              <a:off x="1766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7</a:t>
              </a:r>
            </a:p>
          </p:txBody>
        </p:sp>
      </p:grpSp>
      <p:grpSp>
        <p:nvGrpSpPr>
          <p:cNvPr id="43" name="Group 121"/>
          <p:cNvGrpSpPr>
            <a:grpSpLocks/>
          </p:cNvGrpSpPr>
          <p:nvPr/>
        </p:nvGrpSpPr>
        <p:grpSpPr bwMode="auto">
          <a:xfrm>
            <a:off x="4011613" y="1765300"/>
            <a:ext cx="4152900" cy="3055938"/>
            <a:chOff x="2527" y="1112"/>
            <a:chExt cx="2616" cy="1925"/>
          </a:xfrm>
        </p:grpSpPr>
        <p:grpSp>
          <p:nvGrpSpPr>
            <p:cNvPr id="46" name="Group 122"/>
            <p:cNvGrpSpPr>
              <a:grpSpLocks/>
            </p:cNvGrpSpPr>
            <p:nvPr/>
          </p:nvGrpSpPr>
          <p:grpSpPr bwMode="auto">
            <a:xfrm>
              <a:off x="2800" y="2845"/>
              <a:ext cx="2343" cy="192"/>
              <a:chOff x="2800" y="2845"/>
              <a:chExt cx="2343" cy="192"/>
            </a:xfrm>
          </p:grpSpPr>
          <p:sp>
            <p:nvSpPr>
              <p:cNvPr id="102" name="Text Box 123"/>
              <p:cNvSpPr txBox="1">
                <a:spLocks noChangeArrowheads="1"/>
              </p:cNvSpPr>
              <p:nvPr/>
            </p:nvSpPr>
            <p:spPr bwMode="auto">
              <a:xfrm>
                <a:off x="4915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20</a:t>
                </a:r>
              </a:p>
            </p:txBody>
          </p:sp>
          <p:sp>
            <p:nvSpPr>
              <p:cNvPr id="103" name="Text Box 124"/>
              <p:cNvSpPr txBox="1">
                <a:spLocks noChangeArrowheads="1"/>
              </p:cNvSpPr>
              <p:nvPr/>
            </p:nvSpPr>
            <p:spPr bwMode="auto">
              <a:xfrm>
                <a:off x="3840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10</a:t>
                </a:r>
              </a:p>
            </p:txBody>
          </p:sp>
          <p:sp>
            <p:nvSpPr>
              <p:cNvPr id="104" name="Text Box 125"/>
              <p:cNvSpPr txBox="1">
                <a:spLocks noChangeArrowheads="1"/>
              </p:cNvSpPr>
              <p:nvPr/>
            </p:nvSpPr>
            <p:spPr bwMode="auto">
              <a:xfrm>
                <a:off x="2800" y="2845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0</a:t>
                </a:r>
              </a:p>
            </p:txBody>
          </p:sp>
        </p:grpSp>
        <p:grpSp>
          <p:nvGrpSpPr>
            <p:cNvPr id="49" name="Group 126"/>
            <p:cNvGrpSpPr>
              <a:grpSpLocks/>
            </p:cNvGrpSpPr>
            <p:nvPr/>
          </p:nvGrpSpPr>
          <p:grpSpPr bwMode="auto">
            <a:xfrm>
              <a:off x="2527" y="1112"/>
              <a:ext cx="228" cy="1776"/>
              <a:chOff x="2391" y="1112"/>
              <a:chExt cx="228" cy="1776"/>
            </a:xfrm>
          </p:grpSpPr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2391" y="111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85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2391" y="128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80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2391" y="146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75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2391" y="164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70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2391" y="181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65</a:t>
                </a:r>
              </a:p>
            </p:txBody>
          </p:sp>
          <p:sp>
            <p:nvSpPr>
              <p:cNvPr id="97" name="Text Box 132"/>
              <p:cNvSpPr txBox="1">
                <a:spLocks noChangeArrowheads="1"/>
              </p:cNvSpPr>
              <p:nvPr/>
            </p:nvSpPr>
            <p:spPr bwMode="auto">
              <a:xfrm>
                <a:off x="2391" y="199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60</a:t>
                </a:r>
              </a:p>
            </p:txBody>
          </p:sp>
          <p:sp>
            <p:nvSpPr>
              <p:cNvPr id="98" name="Text Box 133"/>
              <p:cNvSpPr txBox="1">
                <a:spLocks noChangeArrowheads="1"/>
              </p:cNvSpPr>
              <p:nvPr/>
            </p:nvSpPr>
            <p:spPr bwMode="auto">
              <a:xfrm>
                <a:off x="2391" y="216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55</a:t>
                </a:r>
              </a:p>
            </p:txBody>
          </p:sp>
          <p:sp>
            <p:nvSpPr>
              <p:cNvPr id="99" name="Text Box 134"/>
              <p:cNvSpPr txBox="1">
                <a:spLocks noChangeArrowheads="1"/>
              </p:cNvSpPr>
              <p:nvPr/>
            </p:nvSpPr>
            <p:spPr bwMode="auto">
              <a:xfrm>
                <a:off x="2391" y="234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50</a:t>
                </a:r>
              </a:p>
            </p:txBody>
          </p:sp>
          <p:sp>
            <p:nvSpPr>
              <p:cNvPr id="100" name="Text Box 135"/>
              <p:cNvSpPr txBox="1">
                <a:spLocks noChangeArrowheads="1"/>
              </p:cNvSpPr>
              <p:nvPr/>
            </p:nvSpPr>
            <p:spPr bwMode="auto">
              <a:xfrm>
                <a:off x="2391" y="252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45</a:t>
                </a:r>
              </a:p>
            </p:txBody>
          </p:sp>
          <p:sp>
            <p:nvSpPr>
              <p:cNvPr id="101" name="Text Box 136"/>
              <p:cNvSpPr txBox="1">
                <a:spLocks noChangeArrowheads="1"/>
              </p:cNvSpPr>
              <p:nvPr/>
            </p:nvSpPr>
            <p:spPr bwMode="auto">
              <a:xfrm>
                <a:off x="2391" y="269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40</a:t>
                </a:r>
              </a:p>
            </p:txBody>
          </p:sp>
        </p:grpSp>
      </p:grpSp>
      <p:sp>
        <p:nvSpPr>
          <p:cNvPr id="105" name="Text Box 67"/>
          <p:cNvSpPr txBox="1">
            <a:spLocks noChangeArrowheads="1"/>
          </p:cNvSpPr>
          <p:nvPr/>
        </p:nvSpPr>
        <p:spPr bwMode="auto">
          <a:xfrm>
            <a:off x="1600200" y="1370013"/>
            <a:ext cx="18347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Muestras</a:t>
            </a:r>
            <a:r>
              <a:rPr lang="en-GB" sz="1600"/>
              <a:t> </a:t>
            </a:r>
            <a:r>
              <a:rPr lang="en-GB" sz="1600" err="1"/>
              <a:t>evaluadas</a:t>
            </a:r>
            <a:endParaRPr lang="en-GB" sz="1600"/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3962400" y="1524000"/>
            <a:ext cx="1289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Similitud</a:t>
            </a:r>
            <a:r>
              <a:rPr lang="en-GB" sz="1600"/>
              <a:t> B-C</a:t>
            </a: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5508625" y="4729163"/>
            <a:ext cx="217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Rango</a:t>
            </a:r>
            <a:r>
              <a:rPr lang="en-GB" sz="1600"/>
              <a:t> de </a:t>
            </a:r>
            <a:r>
              <a:rPr lang="en-GB" sz="1600" err="1"/>
              <a:t>las</a:t>
            </a:r>
            <a:r>
              <a:rPr lang="en-GB" sz="1600"/>
              <a:t> </a:t>
            </a:r>
            <a:r>
              <a:rPr lang="en-GB" sz="1600" err="1"/>
              <a:t>similitudes</a:t>
            </a:r>
            <a:endParaRPr lang="en-GB" sz="1600"/>
          </a:p>
        </p:txBody>
      </p:sp>
      <p:sp>
        <p:nvSpPr>
          <p:cNvPr id="108" name="Text Box 48"/>
          <p:cNvSpPr txBox="1">
            <a:spLocks noChangeArrowheads="1"/>
          </p:cNvSpPr>
          <p:nvPr/>
        </p:nvSpPr>
        <p:spPr bwMode="auto">
          <a:xfrm>
            <a:off x="4860925" y="5003800"/>
            <a:ext cx="2086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rgbClr val="FF0000"/>
                </a:solidFill>
              </a:rPr>
              <a:t>Similitudes</a:t>
            </a:r>
            <a:r>
              <a:rPr lang="en-GB" sz="1600">
                <a:solidFill>
                  <a:srgbClr val="FF0000"/>
                </a:solidFill>
              </a:rPr>
              <a:t> </a:t>
            </a:r>
            <a:r>
              <a:rPr lang="en-GB" sz="1600" err="1">
                <a:solidFill>
                  <a:srgbClr val="FF0000"/>
                </a:solidFill>
              </a:rPr>
              <a:t>observadas</a:t>
            </a:r>
            <a:endParaRPr lang="en-GB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7643" y="2624151"/>
            <a:ext cx="6193513" cy="409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12" y="571480"/>
            <a:ext cx="2628100" cy="364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98975" y="1884363"/>
            <a:ext cx="3797300" cy="2603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688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26427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9597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4375150" y="44434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4375150" y="41608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H="1">
            <a:off x="4375150" y="3884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 flipH="1">
            <a:off x="4375150" y="36020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H="1">
            <a:off x="4375150" y="33274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H="1">
            <a:off x="4375150" y="3044825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H="1">
            <a:off x="4375150" y="27686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>
            <a:off x="4375150" y="2487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H="1">
            <a:off x="4375150" y="221138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>
            <a:off x="4375150" y="19288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4568825" y="4487863"/>
            <a:ext cx="36591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4498975" y="1928813"/>
            <a:ext cx="1588" cy="2514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" name="Freeform 44"/>
          <p:cNvSpPr>
            <a:spLocks/>
          </p:cNvSpPr>
          <p:nvPr/>
        </p:nvSpPr>
        <p:spPr bwMode="auto">
          <a:xfrm>
            <a:off x="4735513" y="2000250"/>
            <a:ext cx="3392487" cy="2249488"/>
          </a:xfrm>
          <a:custGeom>
            <a:avLst/>
            <a:gdLst/>
            <a:ahLst/>
            <a:cxnLst>
              <a:cxn ang="0">
                <a:pos x="0" y="1417"/>
              </a:cxn>
              <a:cxn ang="0">
                <a:pos x="110" y="1131"/>
              </a:cxn>
              <a:cxn ang="0">
                <a:pos x="215" y="1062"/>
              </a:cxn>
              <a:cxn ang="0">
                <a:pos x="321" y="1050"/>
              </a:cxn>
              <a:cxn ang="0">
                <a:pos x="427" y="1030"/>
              </a:cxn>
              <a:cxn ang="0">
                <a:pos x="536" y="1005"/>
              </a:cxn>
              <a:cxn ang="0">
                <a:pos x="642" y="828"/>
              </a:cxn>
              <a:cxn ang="0">
                <a:pos x="748" y="795"/>
              </a:cxn>
              <a:cxn ang="0">
                <a:pos x="853" y="658"/>
              </a:cxn>
              <a:cxn ang="0">
                <a:pos x="963" y="602"/>
              </a:cxn>
              <a:cxn ang="0">
                <a:pos x="1069" y="589"/>
              </a:cxn>
              <a:cxn ang="0">
                <a:pos x="1174" y="557"/>
              </a:cxn>
              <a:cxn ang="0">
                <a:pos x="1280" y="456"/>
              </a:cxn>
              <a:cxn ang="0">
                <a:pos x="1389" y="343"/>
              </a:cxn>
              <a:cxn ang="0">
                <a:pos x="1495" y="250"/>
              </a:cxn>
              <a:cxn ang="0">
                <a:pos x="1601" y="234"/>
              </a:cxn>
              <a:cxn ang="0">
                <a:pos x="1710" y="230"/>
              </a:cxn>
              <a:cxn ang="0">
                <a:pos x="1816" y="186"/>
              </a:cxn>
              <a:cxn ang="0">
                <a:pos x="1922" y="182"/>
              </a:cxn>
              <a:cxn ang="0">
                <a:pos x="2027" y="153"/>
              </a:cxn>
              <a:cxn ang="0">
                <a:pos x="2137" y="0"/>
              </a:cxn>
            </a:cxnLst>
            <a:rect l="0" t="0" r="r" b="b"/>
            <a:pathLst>
              <a:path w="2137" h="1417">
                <a:moveTo>
                  <a:pt x="0" y="1417"/>
                </a:moveTo>
                <a:lnTo>
                  <a:pt x="110" y="1131"/>
                </a:lnTo>
                <a:lnTo>
                  <a:pt x="215" y="1062"/>
                </a:lnTo>
                <a:lnTo>
                  <a:pt x="321" y="1050"/>
                </a:lnTo>
                <a:lnTo>
                  <a:pt x="427" y="1030"/>
                </a:lnTo>
                <a:lnTo>
                  <a:pt x="536" y="1005"/>
                </a:lnTo>
                <a:lnTo>
                  <a:pt x="642" y="828"/>
                </a:lnTo>
                <a:lnTo>
                  <a:pt x="748" y="795"/>
                </a:lnTo>
                <a:lnTo>
                  <a:pt x="853" y="658"/>
                </a:lnTo>
                <a:lnTo>
                  <a:pt x="963" y="602"/>
                </a:lnTo>
                <a:lnTo>
                  <a:pt x="1069" y="589"/>
                </a:lnTo>
                <a:lnTo>
                  <a:pt x="1174" y="557"/>
                </a:lnTo>
                <a:lnTo>
                  <a:pt x="1280" y="456"/>
                </a:lnTo>
                <a:lnTo>
                  <a:pt x="1389" y="343"/>
                </a:lnTo>
                <a:lnTo>
                  <a:pt x="1495" y="250"/>
                </a:lnTo>
                <a:lnTo>
                  <a:pt x="1601" y="234"/>
                </a:lnTo>
                <a:lnTo>
                  <a:pt x="1710" y="230"/>
                </a:lnTo>
                <a:lnTo>
                  <a:pt x="1816" y="186"/>
                </a:lnTo>
                <a:lnTo>
                  <a:pt x="1922" y="182"/>
                </a:lnTo>
                <a:lnTo>
                  <a:pt x="2027" y="153"/>
                </a:lnTo>
                <a:lnTo>
                  <a:pt x="213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 flipV="1">
            <a:off x="4735513" y="3538538"/>
            <a:ext cx="49212" cy="444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 flipV="1">
            <a:off x="4816475" y="3475038"/>
            <a:ext cx="49213" cy="381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 flipV="1">
            <a:off x="4891088" y="3443288"/>
            <a:ext cx="190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 flipV="1">
            <a:off x="4910138" y="3416300"/>
            <a:ext cx="36512" cy="269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V="1">
            <a:off x="4978400" y="3371850"/>
            <a:ext cx="55563" cy="317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5065713" y="3352800"/>
            <a:ext cx="11112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7" name="Line 51"/>
          <p:cNvSpPr>
            <a:spLocks noChangeShapeType="1"/>
          </p:cNvSpPr>
          <p:nvPr/>
        </p:nvSpPr>
        <p:spPr bwMode="auto">
          <a:xfrm flipV="1">
            <a:off x="5076825" y="3327400"/>
            <a:ext cx="5080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 flipV="1">
            <a:off x="5157788" y="3295650"/>
            <a:ext cx="571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V="1">
            <a:off x="5251450" y="3255963"/>
            <a:ext cx="55563" cy="206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V="1">
            <a:off x="5345113" y="3224213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 flipV="1">
            <a:off x="5437188" y="3198813"/>
            <a:ext cx="635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 flipV="1">
            <a:off x="5537200" y="3173413"/>
            <a:ext cx="492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 flipV="1">
            <a:off x="5586413" y="3167063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4" name="Line 58"/>
          <p:cNvSpPr>
            <a:spLocks noChangeShapeType="1"/>
          </p:cNvSpPr>
          <p:nvPr/>
        </p:nvSpPr>
        <p:spPr bwMode="auto">
          <a:xfrm flipV="1">
            <a:off x="5630863" y="3141663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V="1">
            <a:off x="5729288" y="31226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V="1">
            <a:off x="5754688" y="311626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 flipV="1">
            <a:off x="5822950" y="3089275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5922963" y="307657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 flipV="1">
            <a:off x="5922963" y="3063875"/>
            <a:ext cx="555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V="1">
            <a:off x="6015038" y="3038475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 flipV="1">
            <a:off x="6115050" y="3019425"/>
            <a:ext cx="555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 flipV="1">
            <a:off x="6208713" y="3000375"/>
            <a:ext cx="555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3" name="Line 67"/>
          <p:cNvSpPr>
            <a:spLocks noChangeShapeType="1"/>
          </p:cNvSpPr>
          <p:nvPr/>
        </p:nvSpPr>
        <p:spPr bwMode="auto">
          <a:xfrm flipV="1">
            <a:off x="6264275" y="299402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4" name="Line 68"/>
          <p:cNvSpPr>
            <a:spLocks noChangeShapeType="1"/>
          </p:cNvSpPr>
          <p:nvPr/>
        </p:nvSpPr>
        <p:spPr bwMode="auto">
          <a:xfrm flipV="1">
            <a:off x="6307138" y="2974975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5" name="Line 69"/>
          <p:cNvSpPr>
            <a:spLocks noChangeShapeType="1"/>
          </p:cNvSpPr>
          <p:nvPr/>
        </p:nvSpPr>
        <p:spPr bwMode="auto">
          <a:xfrm flipV="1">
            <a:off x="6407150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6" name="Line 70"/>
          <p:cNvSpPr>
            <a:spLocks noChangeShapeType="1"/>
          </p:cNvSpPr>
          <p:nvPr/>
        </p:nvSpPr>
        <p:spPr bwMode="auto">
          <a:xfrm flipV="1">
            <a:off x="6432550" y="29559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 flipV="1">
            <a:off x="6500813" y="2928938"/>
            <a:ext cx="61912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>
            <a:off x="6599238" y="2922588"/>
            <a:ext cx="1587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6599238" y="2903538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 flipV="1">
            <a:off x="6692900" y="2884488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" name="Line 75"/>
          <p:cNvSpPr>
            <a:spLocks noChangeShapeType="1"/>
          </p:cNvSpPr>
          <p:nvPr/>
        </p:nvSpPr>
        <p:spPr bwMode="auto">
          <a:xfrm flipV="1">
            <a:off x="6792913" y="2859088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V="1">
            <a:off x="6891338" y="2840038"/>
            <a:ext cx="492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6940550" y="2840038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V="1">
            <a:off x="6985000" y="2814638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5" name="Line 79"/>
          <p:cNvSpPr>
            <a:spLocks noChangeShapeType="1"/>
          </p:cNvSpPr>
          <p:nvPr/>
        </p:nvSpPr>
        <p:spPr bwMode="auto">
          <a:xfrm flipV="1">
            <a:off x="7083425" y="27955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6" name="Line 80"/>
          <p:cNvSpPr>
            <a:spLocks noChangeShapeType="1"/>
          </p:cNvSpPr>
          <p:nvPr/>
        </p:nvSpPr>
        <p:spPr bwMode="auto">
          <a:xfrm flipV="1">
            <a:off x="7108825" y="27892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V="1">
            <a:off x="7177088" y="2762250"/>
            <a:ext cx="61912" cy="206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8" name="Line 82"/>
          <p:cNvSpPr>
            <a:spLocks noChangeShapeType="1"/>
          </p:cNvSpPr>
          <p:nvPr/>
        </p:nvSpPr>
        <p:spPr bwMode="auto">
          <a:xfrm flipV="1">
            <a:off x="7277100" y="2749550"/>
            <a:ext cx="1588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V="1">
            <a:off x="7277100" y="2736850"/>
            <a:ext cx="555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V="1">
            <a:off x="7370763" y="2711450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 flipV="1">
            <a:off x="7469188" y="2679700"/>
            <a:ext cx="5556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 flipV="1">
            <a:off x="7562850" y="2647950"/>
            <a:ext cx="5556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7618413" y="2647950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 flipV="1">
            <a:off x="7656513" y="2616200"/>
            <a:ext cx="5556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5" name="Line 89"/>
          <p:cNvSpPr>
            <a:spLocks noChangeShapeType="1"/>
          </p:cNvSpPr>
          <p:nvPr/>
        </p:nvSpPr>
        <p:spPr bwMode="auto">
          <a:xfrm flipV="1">
            <a:off x="7748588" y="2582863"/>
            <a:ext cx="381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6" name="Line 90"/>
          <p:cNvSpPr>
            <a:spLocks noChangeShapeType="1"/>
          </p:cNvSpPr>
          <p:nvPr/>
        </p:nvSpPr>
        <p:spPr bwMode="auto">
          <a:xfrm flipV="1">
            <a:off x="7786688" y="2576513"/>
            <a:ext cx="174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V="1">
            <a:off x="7842250" y="2532063"/>
            <a:ext cx="55563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8" name="Line 92"/>
          <p:cNvSpPr>
            <a:spLocks noChangeShapeType="1"/>
          </p:cNvSpPr>
          <p:nvPr/>
        </p:nvSpPr>
        <p:spPr bwMode="auto">
          <a:xfrm flipV="1">
            <a:off x="7929563" y="2500313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9" name="Line 93"/>
          <p:cNvSpPr>
            <a:spLocks noChangeShapeType="1"/>
          </p:cNvSpPr>
          <p:nvPr/>
        </p:nvSpPr>
        <p:spPr bwMode="auto">
          <a:xfrm flipV="1">
            <a:off x="7953375" y="2481263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0" name="Line 94"/>
          <p:cNvSpPr>
            <a:spLocks noChangeShapeType="1"/>
          </p:cNvSpPr>
          <p:nvPr/>
        </p:nvSpPr>
        <p:spPr bwMode="auto">
          <a:xfrm flipV="1">
            <a:off x="8010525" y="2416175"/>
            <a:ext cx="49213" cy="396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" name="Line 95"/>
          <p:cNvSpPr>
            <a:spLocks noChangeShapeType="1"/>
          </p:cNvSpPr>
          <p:nvPr/>
        </p:nvSpPr>
        <p:spPr bwMode="auto">
          <a:xfrm flipV="1">
            <a:off x="8089900" y="2365375"/>
            <a:ext cx="38100" cy="317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" name="Line 96"/>
          <p:cNvSpPr>
            <a:spLocks noChangeShapeType="1"/>
          </p:cNvSpPr>
          <p:nvPr/>
        </p:nvSpPr>
        <p:spPr bwMode="auto">
          <a:xfrm flipV="1">
            <a:off x="4735513" y="3840163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 flipV="1">
            <a:off x="4767263" y="3802063"/>
            <a:ext cx="23812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4797425" y="3762375"/>
            <a:ext cx="25400" cy="269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5" name="Line 99"/>
          <p:cNvSpPr>
            <a:spLocks noChangeShapeType="1"/>
          </p:cNvSpPr>
          <p:nvPr/>
        </p:nvSpPr>
        <p:spPr bwMode="auto">
          <a:xfrm flipV="1">
            <a:off x="4835525" y="3724275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V="1">
            <a:off x="4865688" y="3686175"/>
            <a:ext cx="190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7" name="Line 101"/>
          <p:cNvSpPr>
            <a:spLocks noChangeShapeType="1"/>
          </p:cNvSpPr>
          <p:nvPr/>
        </p:nvSpPr>
        <p:spPr bwMode="auto">
          <a:xfrm flipV="1">
            <a:off x="4897438" y="3654425"/>
            <a:ext cx="127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8" name="Line 102"/>
          <p:cNvSpPr>
            <a:spLocks noChangeShapeType="1"/>
          </p:cNvSpPr>
          <p:nvPr/>
        </p:nvSpPr>
        <p:spPr bwMode="auto">
          <a:xfrm flipV="1">
            <a:off x="4910138" y="364807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 flipV="1">
            <a:off x="4933950" y="361632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0" name="Line 104"/>
          <p:cNvSpPr>
            <a:spLocks noChangeShapeType="1"/>
          </p:cNvSpPr>
          <p:nvPr/>
        </p:nvSpPr>
        <p:spPr bwMode="auto">
          <a:xfrm flipV="1">
            <a:off x="4972050" y="3589338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1" name="Line 105"/>
          <p:cNvSpPr>
            <a:spLocks noChangeShapeType="1"/>
          </p:cNvSpPr>
          <p:nvPr/>
        </p:nvSpPr>
        <p:spPr bwMode="auto">
          <a:xfrm flipV="1">
            <a:off x="5014913" y="3557588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" name="Line 106"/>
          <p:cNvSpPr>
            <a:spLocks noChangeShapeType="1"/>
          </p:cNvSpPr>
          <p:nvPr/>
        </p:nvSpPr>
        <p:spPr bwMode="auto">
          <a:xfrm flipV="1">
            <a:off x="5059363" y="3532188"/>
            <a:ext cx="174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3" name="Line 107"/>
          <p:cNvSpPr>
            <a:spLocks noChangeShapeType="1"/>
          </p:cNvSpPr>
          <p:nvPr/>
        </p:nvSpPr>
        <p:spPr bwMode="auto">
          <a:xfrm flipV="1">
            <a:off x="5076825" y="352583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4" name="Line 108"/>
          <p:cNvSpPr>
            <a:spLocks noChangeShapeType="1"/>
          </p:cNvSpPr>
          <p:nvPr/>
        </p:nvSpPr>
        <p:spPr bwMode="auto">
          <a:xfrm flipV="1">
            <a:off x="5095875" y="3500438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5" name="Line 109"/>
          <p:cNvSpPr>
            <a:spLocks noChangeShapeType="1"/>
          </p:cNvSpPr>
          <p:nvPr/>
        </p:nvSpPr>
        <p:spPr bwMode="auto">
          <a:xfrm flipV="1">
            <a:off x="5140325" y="3475038"/>
            <a:ext cx="2381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6" name="Line 110"/>
          <p:cNvSpPr>
            <a:spLocks noChangeShapeType="1"/>
          </p:cNvSpPr>
          <p:nvPr/>
        </p:nvSpPr>
        <p:spPr bwMode="auto">
          <a:xfrm flipV="1">
            <a:off x="5183188" y="3449638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7" name="Line 111"/>
          <p:cNvSpPr>
            <a:spLocks noChangeShapeType="1"/>
          </p:cNvSpPr>
          <p:nvPr/>
        </p:nvSpPr>
        <p:spPr bwMode="auto">
          <a:xfrm flipV="1">
            <a:off x="5226050" y="3429000"/>
            <a:ext cx="19050" cy="142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8" name="Line 112"/>
          <p:cNvSpPr>
            <a:spLocks noChangeShapeType="1"/>
          </p:cNvSpPr>
          <p:nvPr/>
        </p:nvSpPr>
        <p:spPr bwMode="auto">
          <a:xfrm flipV="1">
            <a:off x="5245100" y="342265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9" name="Line 113"/>
          <p:cNvSpPr>
            <a:spLocks noChangeShapeType="1"/>
          </p:cNvSpPr>
          <p:nvPr/>
        </p:nvSpPr>
        <p:spPr bwMode="auto">
          <a:xfrm flipV="1">
            <a:off x="5270500" y="340360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0" name="Line 114"/>
          <p:cNvSpPr>
            <a:spLocks noChangeShapeType="1"/>
          </p:cNvSpPr>
          <p:nvPr/>
        </p:nvSpPr>
        <p:spPr bwMode="auto">
          <a:xfrm flipV="1">
            <a:off x="5313363" y="33845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1" name="Line 115"/>
          <p:cNvSpPr>
            <a:spLocks noChangeShapeType="1"/>
          </p:cNvSpPr>
          <p:nvPr/>
        </p:nvSpPr>
        <p:spPr bwMode="auto">
          <a:xfrm flipV="1">
            <a:off x="5362575" y="33655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" name="Line 116"/>
          <p:cNvSpPr>
            <a:spLocks noChangeShapeType="1"/>
          </p:cNvSpPr>
          <p:nvPr/>
        </p:nvSpPr>
        <p:spPr bwMode="auto">
          <a:xfrm flipV="1">
            <a:off x="5407025" y="335280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3" name="Line 117"/>
          <p:cNvSpPr>
            <a:spLocks noChangeShapeType="1"/>
          </p:cNvSpPr>
          <p:nvPr/>
        </p:nvSpPr>
        <p:spPr bwMode="auto">
          <a:xfrm flipV="1">
            <a:off x="5413375" y="3346450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4" name="Line 118"/>
          <p:cNvSpPr>
            <a:spLocks noChangeShapeType="1"/>
          </p:cNvSpPr>
          <p:nvPr/>
        </p:nvSpPr>
        <p:spPr bwMode="auto">
          <a:xfrm flipV="1">
            <a:off x="5449888" y="33210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5" name="Line 119"/>
          <p:cNvSpPr>
            <a:spLocks noChangeShapeType="1"/>
          </p:cNvSpPr>
          <p:nvPr/>
        </p:nvSpPr>
        <p:spPr bwMode="auto">
          <a:xfrm flipV="1">
            <a:off x="5500688" y="3302000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6" name="Line 120"/>
          <p:cNvSpPr>
            <a:spLocks noChangeShapeType="1"/>
          </p:cNvSpPr>
          <p:nvPr/>
        </p:nvSpPr>
        <p:spPr bwMode="auto">
          <a:xfrm flipV="1">
            <a:off x="5543550" y="328295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7" name="Line 121"/>
          <p:cNvSpPr>
            <a:spLocks noChangeShapeType="1"/>
          </p:cNvSpPr>
          <p:nvPr/>
        </p:nvSpPr>
        <p:spPr bwMode="auto">
          <a:xfrm flipV="1">
            <a:off x="5586413" y="3262313"/>
            <a:ext cx="31750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8" name="Line 122"/>
          <p:cNvSpPr>
            <a:spLocks noChangeShapeType="1"/>
          </p:cNvSpPr>
          <p:nvPr/>
        </p:nvSpPr>
        <p:spPr bwMode="auto">
          <a:xfrm flipV="1">
            <a:off x="5637213" y="32496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9" name="Line 123"/>
          <p:cNvSpPr>
            <a:spLocks noChangeShapeType="1"/>
          </p:cNvSpPr>
          <p:nvPr/>
        </p:nvSpPr>
        <p:spPr bwMode="auto">
          <a:xfrm flipV="1">
            <a:off x="5686425" y="32369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0" name="Line 124"/>
          <p:cNvSpPr>
            <a:spLocks noChangeShapeType="1"/>
          </p:cNvSpPr>
          <p:nvPr/>
        </p:nvSpPr>
        <p:spPr bwMode="auto">
          <a:xfrm flipV="1">
            <a:off x="5729288" y="32242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1" name="Line 125"/>
          <p:cNvSpPr>
            <a:spLocks noChangeShapeType="1"/>
          </p:cNvSpPr>
          <p:nvPr/>
        </p:nvSpPr>
        <p:spPr bwMode="auto">
          <a:xfrm>
            <a:off x="5754688" y="322421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" name="Line 126"/>
          <p:cNvSpPr>
            <a:spLocks noChangeShapeType="1"/>
          </p:cNvSpPr>
          <p:nvPr/>
        </p:nvSpPr>
        <p:spPr bwMode="auto">
          <a:xfrm flipV="1">
            <a:off x="5780088" y="32115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3" name="Line 127"/>
          <p:cNvSpPr>
            <a:spLocks noChangeShapeType="1"/>
          </p:cNvSpPr>
          <p:nvPr/>
        </p:nvSpPr>
        <p:spPr bwMode="auto">
          <a:xfrm flipV="1">
            <a:off x="5829300" y="31988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4" name="Line 128"/>
          <p:cNvSpPr>
            <a:spLocks noChangeShapeType="1"/>
          </p:cNvSpPr>
          <p:nvPr/>
        </p:nvSpPr>
        <p:spPr bwMode="auto">
          <a:xfrm flipV="1">
            <a:off x="5878513" y="31861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5" name="Line 129"/>
          <p:cNvSpPr>
            <a:spLocks noChangeShapeType="1"/>
          </p:cNvSpPr>
          <p:nvPr/>
        </p:nvSpPr>
        <p:spPr bwMode="auto">
          <a:xfrm flipV="1">
            <a:off x="5922963" y="31734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6" name="Line 130"/>
          <p:cNvSpPr>
            <a:spLocks noChangeShapeType="1"/>
          </p:cNvSpPr>
          <p:nvPr/>
        </p:nvSpPr>
        <p:spPr bwMode="auto">
          <a:xfrm flipV="1">
            <a:off x="5972175" y="31607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7" name="Line 131"/>
          <p:cNvSpPr>
            <a:spLocks noChangeShapeType="1"/>
          </p:cNvSpPr>
          <p:nvPr/>
        </p:nvSpPr>
        <p:spPr bwMode="auto">
          <a:xfrm flipV="1">
            <a:off x="6021388" y="31480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8" name="Line 132"/>
          <p:cNvSpPr>
            <a:spLocks noChangeShapeType="1"/>
          </p:cNvSpPr>
          <p:nvPr/>
        </p:nvSpPr>
        <p:spPr bwMode="auto">
          <a:xfrm flipV="1">
            <a:off x="6072188" y="3135313"/>
            <a:ext cx="174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9" name="Line 133"/>
          <p:cNvSpPr>
            <a:spLocks noChangeShapeType="1"/>
          </p:cNvSpPr>
          <p:nvPr/>
        </p:nvSpPr>
        <p:spPr bwMode="auto">
          <a:xfrm>
            <a:off x="6089650" y="313531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0" name="Line 134"/>
          <p:cNvSpPr>
            <a:spLocks noChangeShapeType="1"/>
          </p:cNvSpPr>
          <p:nvPr/>
        </p:nvSpPr>
        <p:spPr bwMode="auto">
          <a:xfrm flipV="1">
            <a:off x="6115050" y="31226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1" name="Line 135"/>
          <p:cNvSpPr>
            <a:spLocks noChangeShapeType="1"/>
          </p:cNvSpPr>
          <p:nvPr/>
        </p:nvSpPr>
        <p:spPr bwMode="auto">
          <a:xfrm flipV="1">
            <a:off x="6164263" y="31099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2" name="Line 136"/>
          <p:cNvSpPr>
            <a:spLocks noChangeShapeType="1"/>
          </p:cNvSpPr>
          <p:nvPr/>
        </p:nvSpPr>
        <p:spPr bwMode="auto">
          <a:xfrm flipV="1">
            <a:off x="6215063" y="30956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" name="Line 137"/>
          <p:cNvSpPr>
            <a:spLocks noChangeShapeType="1"/>
          </p:cNvSpPr>
          <p:nvPr/>
        </p:nvSpPr>
        <p:spPr bwMode="auto">
          <a:xfrm>
            <a:off x="6264275" y="3089275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4" name="Line 138"/>
          <p:cNvSpPr>
            <a:spLocks noChangeShapeType="1"/>
          </p:cNvSpPr>
          <p:nvPr/>
        </p:nvSpPr>
        <p:spPr bwMode="auto">
          <a:xfrm flipV="1">
            <a:off x="6264275" y="30829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5" name="Line 139"/>
          <p:cNvSpPr>
            <a:spLocks noChangeShapeType="1"/>
          </p:cNvSpPr>
          <p:nvPr/>
        </p:nvSpPr>
        <p:spPr bwMode="auto">
          <a:xfrm flipV="1">
            <a:off x="6313488" y="30765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6" name="Line 140"/>
          <p:cNvSpPr>
            <a:spLocks noChangeShapeType="1"/>
          </p:cNvSpPr>
          <p:nvPr/>
        </p:nvSpPr>
        <p:spPr bwMode="auto">
          <a:xfrm flipV="1">
            <a:off x="6357938" y="306387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7" name="Line 141"/>
          <p:cNvSpPr>
            <a:spLocks noChangeShapeType="1"/>
          </p:cNvSpPr>
          <p:nvPr/>
        </p:nvSpPr>
        <p:spPr bwMode="auto">
          <a:xfrm flipV="1">
            <a:off x="6407150" y="30575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8" name="Line 142"/>
          <p:cNvSpPr>
            <a:spLocks noChangeShapeType="1"/>
          </p:cNvSpPr>
          <p:nvPr/>
        </p:nvSpPr>
        <p:spPr bwMode="auto">
          <a:xfrm>
            <a:off x="6432550" y="3057525"/>
            <a:ext cx="4763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9" name="Line 143"/>
          <p:cNvSpPr>
            <a:spLocks noChangeShapeType="1"/>
          </p:cNvSpPr>
          <p:nvPr/>
        </p:nvSpPr>
        <p:spPr bwMode="auto">
          <a:xfrm flipV="1">
            <a:off x="6456363" y="3038475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0" name="Line 144"/>
          <p:cNvSpPr>
            <a:spLocks noChangeShapeType="1"/>
          </p:cNvSpPr>
          <p:nvPr/>
        </p:nvSpPr>
        <p:spPr bwMode="auto">
          <a:xfrm flipV="1">
            <a:off x="6507163" y="3025775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1" name="Line 145"/>
          <p:cNvSpPr>
            <a:spLocks noChangeShapeType="1"/>
          </p:cNvSpPr>
          <p:nvPr/>
        </p:nvSpPr>
        <p:spPr bwMode="auto">
          <a:xfrm flipV="1">
            <a:off x="6550025" y="301307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2" name="Line 146"/>
          <p:cNvSpPr>
            <a:spLocks noChangeShapeType="1"/>
          </p:cNvSpPr>
          <p:nvPr/>
        </p:nvSpPr>
        <p:spPr bwMode="auto">
          <a:xfrm>
            <a:off x="6599238" y="300672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" name="Line 147"/>
          <p:cNvSpPr>
            <a:spLocks noChangeShapeType="1"/>
          </p:cNvSpPr>
          <p:nvPr/>
        </p:nvSpPr>
        <p:spPr bwMode="auto">
          <a:xfrm flipV="1">
            <a:off x="6599238" y="30003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4" name="Line 148"/>
          <p:cNvSpPr>
            <a:spLocks noChangeShapeType="1"/>
          </p:cNvSpPr>
          <p:nvPr/>
        </p:nvSpPr>
        <p:spPr bwMode="auto">
          <a:xfrm flipV="1">
            <a:off x="6650038" y="298767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5" name="Line 149"/>
          <p:cNvSpPr>
            <a:spLocks noChangeShapeType="1"/>
          </p:cNvSpPr>
          <p:nvPr/>
        </p:nvSpPr>
        <p:spPr bwMode="auto">
          <a:xfrm flipV="1">
            <a:off x="6699250" y="29749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6" name="Line 150"/>
          <p:cNvSpPr>
            <a:spLocks noChangeShapeType="1"/>
          </p:cNvSpPr>
          <p:nvPr/>
        </p:nvSpPr>
        <p:spPr bwMode="auto">
          <a:xfrm flipV="1">
            <a:off x="6742113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7" name="Line 151"/>
          <p:cNvSpPr>
            <a:spLocks noChangeShapeType="1"/>
          </p:cNvSpPr>
          <p:nvPr/>
        </p:nvSpPr>
        <p:spPr bwMode="auto">
          <a:xfrm>
            <a:off x="6767513" y="29622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8" name="Line 152"/>
          <p:cNvSpPr>
            <a:spLocks noChangeShapeType="1"/>
          </p:cNvSpPr>
          <p:nvPr/>
        </p:nvSpPr>
        <p:spPr bwMode="auto">
          <a:xfrm flipV="1">
            <a:off x="6792913" y="29559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9" name="Line 153"/>
          <p:cNvSpPr>
            <a:spLocks noChangeShapeType="1"/>
          </p:cNvSpPr>
          <p:nvPr/>
        </p:nvSpPr>
        <p:spPr bwMode="auto">
          <a:xfrm flipV="1">
            <a:off x="6842125" y="29432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0" name="Line 154"/>
          <p:cNvSpPr>
            <a:spLocks noChangeShapeType="1"/>
          </p:cNvSpPr>
          <p:nvPr/>
        </p:nvSpPr>
        <p:spPr bwMode="auto">
          <a:xfrm flipV="1">
            <a:off x="6891338" y="29289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1" name="Line 155"/>
          <p:cNvSpPr>
            <a:spLocks noChangeShapeType="1"/>
          </p:cNvSpPr>
          <p:nvPr/>
        </p:nvSpPr>
        <p:spPr bwMode="auto">
          <a:xfrm>
            <a:off x="6940550" y="2928938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2" name="Line 156"/>
          <p:cNvSpPr>
            <a:spLocks noChangeShapeType="1"/>
          </p:cNvSpPr>
          <p:nvPr/>
        </p:nvSpPr>
        <p:spPr bwMode="auto">
          <a:xfrm flipV="1">
            <a:off x="6940550" y="29225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" name="Line 157"/>
          <p:cNvSpPr>
            <a:spLocks noChangeShapeType="1"/>
          </p:cNvSpPr>
          <p:nvPr/>
        </p:nvSpPr>
        <p:spPr bwMode="auto">
          <a:xfrm>
            <a:off x="6991350" y="2916238"/>
            <a:ext cx="2381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4" name="Line 158"/>
          <p:cNvSpPr>
            <a:spLocks noChangeShapeType="1"/>
          </p:cNvSpPr>
          <p:nvPr/>
        </p:nvSpPr>
        <p:spPr bwMode="auto">
          <a:xfrm>
            <a:off x="7034213" y="2909888"/>
            <a:ext cx="317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5" name="Line 159"/>
          <p:cNvSpPr>
            <a:spLocks noChangeShapeType="1"/>
          </p:cNvSpPr>
          <p:nvPr/>
        </p:nvSpPr>
        <p:spPr bwMode="auto">
          <a:xfrm>
            <a:off x="7083425" y="2903538"/>
            <a:ext cx="2540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6" name="Line 160"/>
          <p:cNvSpPr>
            <a:spLocks noChangeShapeType="1"/>
          </p:cNvSpPr>
          <p:nvPr/>
        </p:nvSpPr>
        <p:spPr bwMode="auto">
          <a:xfrm flipV="1">
            <a:off x="7108825" y="289718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7" name="Line 161"/>
          <p:cNvSpPr>
            <a:spLocks noChangeShapeType="1"/>
          </p:cNvSpPr>
          <p:nvPr/>
        </p:nvSpPr>
        <p:spPr bwMode="auto">
          <a:xfrm flipV="1">
            <a:off x="7134225" y="2884488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8" name="Line 162"/>
          <p:cNvSpPr>
            <a:spLocks noChangeShapeType="1"/>
          </p:cNvSpPr>
          <p:nvPr/>
        </p:nvSpPr>
        <p:spPr bwMode="auto">
          <a:xfrm flipV="1">
            <a:off x="7183438" y="28781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9" name="Line 163"/>
          <p:cNvSpPr>
            <a:spLocks noChangeShapeType="1"/>
          </p:cNvSpPr>
          <p:nvPr/>
        </p:nvSpPr>
        <p:spPr bwMode="auto">
          <a:xfrm flipV="1">
            <a:off x="7232650" y="28654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0" name="Line 164"/>
          <p:cNvSpPr>
            <a:spLocks noChangeShapeType="1"/>
          </p:cNvSpPr>
          <p:nvPr/>
        </p:nvSpPr>
        <p:spPr bwMode="auto">
          <a:xfrm flipV="1">
            <a:off x="7283450" y="2852738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1" name="Line 165"/>
          <p:cNvSpPr>
            <a:spLocks noChangeShapeType="1"/>
          </p:cNvSpPr>
          <p:nvPr/>
        </p:nvSpPr>
        <p:spPr bwMode="auto">
          <a:xfrm flipV="1">
            <a:off x="7326313" y="28463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2" name="Line 166"/>
          <p:cNvSpPr>
            <a:spLocks noChangeShapeType="1"/>
          </p:cNvSpPr>
          <p:nvPr/>
        </p:nvSpPr>
        <p:spPr bwMode="auto">
          <a:xfrm flipV="1">
            <a:off x="7375525" y="28400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" name="Line 167"/>
          <p:cNvSpPr>
            <a:spLocks noChangeShapeType="1"/>
          </p:cNvSpPr>
          <p:nvPr/>
        </p:nvSpPr>
        <p:spPr bwMode="auto">
          <a:xfrm>
            <a:off x="7426325" y="2833688"/>
            <a:ext cx="2381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" name="Line 168"/>
          <p:cNvSpPr>
            <a:spLocks noChangeShapeType="1"/>
          </p:cNvSpPr>
          <p:nvPr/>
        </p:nvSpPr>
        <p:spPr bwMode="auto">
          <a:xfrm flipV="1">
            <a:off x="7450138" y="282733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5" name="Line 169"/>
          <p:cNvSpPr>
            <a:spLocks noChangeShapeType="1"/>
          </p:cNvSpPr>
          <p:nvPr/>
        </p:nvSpPr>
        <p:spPr bwMode="auto">
          <a:xfrm flipV="1">
            <a:off x="7475538" y="2814638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6" name="Line 170"/>
          <p:cNvSpPr>
            <a:spLocks noChangeShapeType="1"/>
          </p:cNvSpPr>
          <p:nvPr/>
        </p:nvSpPr>
        <p:spPr bwMode="auto">
          <a:xfrm flipV="1">
            <a:off x="7524750" y="2801938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7" name="Line 171"/>
          <p:cNvSpPr>
            <a:spLocks noChangeShapeType="1"/>
          </p:cNvSpPr>
          <p:nvPr/>
        </p:nvSpPr>
        <p:spPr bwMode="auto">
          <a:xfrm flipV="1">
            <a:off x="7575550" y="2789238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8" name="Line 172"/>
          <p:cNvSpPr>
            <a:spLocks noChangeShapeType="1"/>
          </p:cNvSpPr>
          <p:nvPr/>
        </p:nvSpPr>
        <p:spPr bwMode="auto">
          <a:xfrm flipV="1">
            <a:off x="7618413" y="27765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9" name="Line 173"/>
          <p:cNvSpPr>
            <a:spLocks noChangeShapeType="1"/>
          </p:cNvSpPr>
          <p:nvPr/>
        </p:nvSpPr>
        <p:spPr bwMode="auto">
          <a:xfrm flipV="1">
            <a:off x="7667625" y="27559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0" name="Line 174"/>
          <p:cNvSpPr>
            <a:spLocks noChangeShapeType="1"/>
          </p:cNvSpPr>
          <p:nvPr/>
        </p:nvSpPr>
        <p:spPr bwMode="auto">
          <a:xfrm flipV="1">
            <a:off x="7712075" y="274320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1" name="Line 175"/>
          <p:cNvSpPr>
            <a:spLocks noChangeShapeType="1"/>
          </p:cNvSpPr>
          <p:nvPr/>
        </p:nvSpPr>
        <p:spPr bwMode="auto">
          <a:xfrm flipV="1">
            <a:off x="7761288" y="2730500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2" name="Line 176"/>
          <p:cNvSpPr>
            <a:spLocks noChangeShapeType="1"/>
          </p:cNvSpPr>
          <p:nvPr/>
        </p:nvSpPr>
        <p:spPr bwMode="auto">
          <a:xfrm flipV="1">
            <a:off x="7786688" y="272415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3" name="Line 177"/>
          <p:cNvSpPr>
            <a:spLocks noChangeShapeType="1"/>
          </p:cNvSpPr>
          <p:nvPr/>
        </p:nvSpPr>
        <p:spPr bwMode="auto">
          <a:xfrm flipV="1">
            <a:off x="7810500" y="27114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4" name="Line 178"/>
          <p:cNvSpPr>
            <a:spLocks noChangeShapeType="1"/>
          </p:cNvSpPr>
          <p:nvPr/>
        </p:nvSpPr>
        <p:spPr bwMode="auto">
          <a:xfrm flipV="1">
            <a:off x="7854950" y="26987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5" name="Line 179"/>
          <p:cNvSpPr>
            <a:spLocks noChangeShapeType="1"/>
          </p:cNvSpPr>
          <p:nvPr/>
        </p:nvSpPr>
        <p:spPr bwMode="auto">
          <a:xfrm flipV="1">
            <a:off x="7904163" y="26860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6" name="Line 180"/>
          <p:cNvSpPr>
            <a:spLocks noChangeShapeType="1"/>
          </p:cNvSpPr>
          <p:nvPr/>
        </p:nvSpPr>
        <p:spPr bwMode="auto">
          <a:xfrm>
            <a:off x="7953375" y="26797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7" name="Line 181"/>
          <p:cNvSpPr>
            <a:spLocks noChangeShapeType="1"/>
          </p:cNvSpPr>
          <p:nvPr/>
        </p:nvSpPr>
        <p:spPr bwMode="auto">
          <a:xfrm flipV="1">
            <a:off x="7953375" y="26670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8" name="Line 182"/>
          <p:cNvSpPr>
            <a:spLocks noChangeShapeType="1"/>
          </p:cNvSpPr>
          <p:nvPr/>
        </p:nvSpPr>
        <p:spPr bwMode="auto">
          <a:xfrm flipV="1">
            <a:off x="7997825" y="264795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9" name="Line 183"/>
          <p:cNvSpPr>
            <a:spLocks noChangeShapeType="1"/>
          </p:cNvSpPr>
          <p:nvPr/>
        </p:nvSpPr>
        <p:spPr bwMode="auto">
          <a:xfrm flipV="1">
            <a:off x="8040688" y="2622550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0" name="Line 184"/>
          <p:cNvSpPr>
            <a:spLocks noChangeShapeType="1"/>
          </p:cNvSpPr>
          <p:nvPr/>
        </p:nvSpPr>
        <p:spPr bwMode="auto">
          <a:xfrm flipV="1">
            <a:off x="8089900" y="2601913"/>
            <a:ext cx="25400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1" name="Line 185"/>
          <p:cNvSpPr>
            <a:spLocks noChangeShapeType="1"/>
          </p:cNvSpPr>
          <p:nvPr/>
        </p:nvSpPr>
        <p:spPr bwMode="auto">
          <a:xfrm flipV="1">
            <a:off x="4735513" y="33401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2" name="Line 186"/>
          <p:cNvSpPr>
            <a:spLocks noChangeShapeType="1"/>
          </p:cNvSpPr>
          <p:nvPr/>
        </p:nvSpPr>
        <p:spPr bwMode="auto">
          <a:xfrm flipV="1">
            <a:off x="4779963" y="3314700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3" name="Line 187"/>
          <p:cNvSpPr>
            <a:spLocks noChangeShapeType="1"/>
          </p:cNvSpPr>
          <p:nvPr/>
        </p:nvSpPr>
        <p:spPr bwMode="auto">
          <a:xfrm flipV="1">
            <a:off x="4822825" y="32893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" name="Line 188"/>
          <p:cNvSpPr>
            <a:spLocks noChangeShapeType="1"/>
          </p:cNvSpPr>
          <p:nvPr/>
        </p:nvSpPr>
        <p:spPr bwMode="auto">
          <a:xfrm flipV="1">
            <a:off x="4865688" y="3262313"/>
            <a:ext cx="31750" cy="206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5" name="Line 189"/>
          <p:cNvSpPr>
            <a:spLocks noChangeShapeType="1"/>
          </p:cNvSpPr>
          <p:nvPr/>
        </p:nvSpPr>
        <p:spPr bwMode="auto">
          <a:xfrm flipV="1">
            <a:off x="4910138" y="324326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6" name="Line 190"/>
          <p:cNvSpPr>
            <a:spLocks noChangeShapeType="1"/>
          </p:cNvSpPr>
          <p:nvPr/>
        </p:nvSpPr>
        <p:spPr bwMode="auto">
          <a:xfrm flipV="1">
            <a:off x="4959350" y="32242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7" name="Line 191"/>
          <p:cNvSpPr>
            <a:spLocks noChangeShapeType="1"/>
          </p:cNvSpPr>
          <p:nvPr/>
        </p:nvSpPr>
        <p:spPr bwMode="auto">
          <a:xfrm flipV="1">
            <a:off x="5008563" y="32115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8" name="Line 192"/>
          <p:cNvSpPr>
            <a:spLocks noChangeShapeType="1"/>
          </p:cNvSpPr>
          <p:nvPr/>
        </p:nvSpPr>
        <p:spPr bwMode="auto">
          <a:xfrm flipV="1">
            <a:off x="5053013" y="3192463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9" name="Line 193"/>
          <p:cNvSpPr>
            <a:spLocks noChangeShapeType="1"/>
          </p:cNvSpPr>
          <p:nvPr/>
        </p:nvSpPr>
        <p:spPr bwMode="auto">
          <a:xfrm>
            <a:off x="5076825" y="319246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0" name="Line 194"/>
          <p:cNvSpPr>
            <a:spLocks noChangeShapeType="1"/>
          </p:cNvSpPr>
          <p:nvPr/>
        </p:nvSpPr>
        <p:spPr bwMode="auto">
          <a:xfrm flipV="1">
            <a:off x="5102225" y="317976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1" name="Line 195"/>
          <p:cNvSpPr>
            <a:spLocks noChangeShapeType="1"/>
          </p:cNvSpPr>
          <p:nvPr/>
        </p:nvSpPr>
        <p:spPr bwMode="auto">
          <a:xfrm flipV="1">
            <a:off x="5145088" y="31607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2" name="Line 196"/>
          <p:cNvSpPr>
            <a:spLocks noChangeShapeType="1"/>
          </p:cNvSpPr>
          <p:nvPr/>
        </p:nvSpPr>
        <p:spPr bwMode="auto">
          <a:xfrm flipV="1">
            <a:off x="5195888" y="314801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3" name="Line 197"/>
          <p:cNvSpPr>
            <a:spLocks noChangeShapeType="1"/>
          </p:cNvSpPr>
          <p:nvPr/>
        </p:nvSpPr>
        <p:spPr bwMode="auto">
          <a:xfrm>
            <a:off x="5245100" y="3141663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" name="Line 198"/>
          <p:cNvSpPr>
            <a:spLocks noChangeShapeType="1"/>
          </p:cNvSpPr>
          <p:nvPr/>
        </p:nvSpPr>
        <p:spPr bwMode="auto">
          <a:xfrm flipV="1">
            <a:off x="5245100" y="31353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5" name="Line 199"/>
          <p:cNvSpPr>
            <a:spLocks noChangeShapeType="1"/>
          </p:cNvSpPr>
          <p:nvPr/>
        </p:nvSpPr>
        <p:spPr bwMode="auto">
          <a:xfrm flipV="1">
            <a:off x="5287963" y="31226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6" name="Line 200"/>
          <p:cNvSpPr>
            <a:spLocks noChangeShapeType="1"/>
          </p:cNvSpPr>
          <p:nvPr/>
        </p:nvSpPr>
        <p:spPr bwMode="auto">
          <a:xfrm flipV="1">
            <a:off x="5338763" y="310991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7" name="Line 201"/>
          <p:cNvSpPr>
            <a:spLocks noChangeShapeType="1"/>
          </p:cNvSpPr>
          <p:nvPr/>
        </p:nvSpPr>
        <p:spPr bwMode="auto">
          <a:xfrm flipV="1">
            <a:off x="5387975" y="3101975"/>
            <a:ext cx="25400" cy="79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8" name="Line 202"/>
          <p:cNvSpPr>
            <a:spLocks noChangeShapeType="1"/>
          </p:cNvSpPr>
          <p:nvPr/>
        </p:nvSpPr>
        <p:spPr bwMode="auto">
          <a:xfrm>
            <a:off x="5413375" y="31019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9" name="Line 203"/>
          <p:cNvSpPr>
            <a:spLocks noChangeShapeType="1"/>
          </p:cNvSpPr>
          <p:nvPr/>
        </p:nvSpPr>
        <p:spPr bwMode="auto">
          <a:xfrm flipV="1">
            <a:off x="5437188" y="30892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0" name="Line 204"/>
          <p:cNvSpPr>
            <a:spLocks noChangeShapeType="1"/>
          </p:cNvSpPr>
          <p:nvPr/>
        </p:nvSpPr>
        <p:spPr bwMode="auto">
          <a:xfrm flipV="1">
            <a:off x="5487988" y="30829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1" name="Line 205"/>
          <p:cNvSpPr>
            <a:spLocks noChangeShapeType="1"/>
          </p:cNvSpPr>
          <p:nvPr/>
        </p:nvSpPr>
        <p:spPr bwMode="auto">
          <a:xfrm flipV="1">
            <a:off x="5537200" y="30702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2" name="Line 206"/>
          <p:cNvSpPr>
            <a:spLocks noChangeShapeType="1"/>
          </p:cNvSpPr>
          <p:nvPr/>
        </p:nvSpPr>
        <p:spPr bwMode="auto">
          <a:xfrm>
            <a:off x="5580063" y="307022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3" name="Line 207"/>
          <p:cNvSpPr>
            <a:spLocks noChangeShapeType="1"/>
          </p:cNvSpPr>
          <p:nvPr/>
        </p:nvSpPr>
        <p:spPr bwMode="auto">
          <a:xfrm flipV="1">
            <a:off x="5586413" y="3057525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" name="Line 208"/>
          <p:cNvSpPr>
            <a:spLocks noChangeShapeType="1"/>
          </p:cNvSpPr>
          <p:nvPr/>
        </p:nvSpPr>
        <p:spPr bwMode="auto">
          <a:xfrm flipV="1">
            <a:off x="5630863" y="3044825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5" name="Line 209"/>
          <p:cNvSpPr>
            <a:spLocks noChangeShapeType="1"/>
          </p:cNvSpPr>
          <p:nvPr/>
        </p:nvSpPr>
        <p:spPr bwMode="auto">
          <a:xfrm flipV="1">
            <a:off x="5680075" y="30321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6" name="Line 210"/>
          <p:cNvSpPr>
            <a:spLocks noChangeShapeType="1"/>
          </p:cNvSpPr>
          <p:nvPr/>
        </p:nvSpPr>
        <p:spPr bwMode="auto">
          <a:xfrm flipV="1">
            <a:off x="5729288" y="30194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7" name="Line 211"/>
          <p:cNvSpPr>
            <a:spLocks noChangeShapeType="1"/>
          </p:cNvSpPr>
          <p:nvPr/>
        </p:nvSpPr>
        <p:spPr bwMode="auto">
          <a:xfrm>
            <a:off x="5754688" y="301942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8" name="Line 212"/>
          <p:cNvSpPr>
            <a:spLocks noChangeShapeType="1"/>
          </p:cNvSpPr>
          <p:nvPr/>
        </p:nvSpPr>
        <p:spPr bwMode="auto">
          <a:xfrm flipV="1">
            <a:off x="5773738" y="30067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9" name="Line 213"/>
          <p:cNvSpPr>
            <a:spLocks noChangeShapeType="1"/>
          </p:cNvSpPr>
          <p:nvPr/>
        </p:nvSpPr>
        <p:spPr bwMode="auto">
          <a:xfrm flipV="1">
            <a:off x="5822950" y="30003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0" name="Line 214"/>
          <p:cNvSpPr>
            <a:spLocks noChangeShapeType="1"/>
          </p:cNvSpPr>
          <p:nvPr/>
        </p:nvSpPr>
        <p:spPr bwMode="auto">
          <a:xfrm flipV="1">
            <a:off x="5872163" y="29940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1" name="Line 215"/>
          <p:cNvSpPr>
            <a:spLocks noChangeShapeType="1"/>
          </p:cNvSpPr>
          <p:nvPr/>
        </p:nvSpPr>
        <p:spPr bwMode="auto">
          <a:xfrm>
            <a:off x="5922963" y="298767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2" name="Line 216"/>
          <p:cNvSpPr>
            <a:spLocks noChangeShapeType="1"/>
          </p:cNvSpPr>
          <p:nvPr/>
        </p:nvSpPr>
        <p:spPr bwMode="auto">
          <a:xfrm flipV="1">
            <a:off x="5922963" y="29813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3" name="Line 217"/>
          <p:cNvSpPr>
            <a:spLocks noChangeShapeType="1"/>
          </p:cNvSpPr>
          <p:nvPr/>
        </p:nvSpPr>
        <p:spPr bwMode="auto">
          <a:xfrm flipV="1">
            <a:off x="5972175" y="29686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" name="Line 218"/>
          <p:cNvSpPr>
            <a:spLocks noChangeShapeType="1"/>
          </p:cNvSpPr>
          <p:nvPr/>
        </p:nvSpPr>
        <p:spPr bwMode="auto">
          <a:xfrm flipV="1">
            <a:off x="6021388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5" name="Line 219"/>
          <p:cNvSpPr>
            <a:spLocks noChangeShapeType="1"/>
          </p:cNvSpPr>
          <p:nvPr/>
        </p:nvSpPr>
        <p:spPr bwMode="auto">
          <a:xfrm flipV="1">
            <a:off x="6065838" y="2949575"/>
            <a:ext cx="2381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6" name="Line 220"/>
          <p:cNvSpPr>
            <a:spLocks noChangeShapeType="1"/>
          </p:cNvSpPr>
          <p:nvPr/>
        </p:nvSpPr>
        <p:spPr bwMode="auto">
          <a:xfrm>
            <a:off x="6089650" y="29495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7" name="Line 221"/>
          <p:cNvSpPr>
            <a:spLocks noChangeShapeType="1"/>
          </p:cNvSpPr>
          <p:nvPr/>
        </p:nvSpPr>
        <p:spPr bwMode="auto">
          <a:xfrm flipV="1">
            <a:off x="6115050" y="2935288"/>
            <a:ext cx="31750" cy="79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8" name="Line 222"/>
          <p:cNvSpPr>
            <a:spLocks noChangeShapeType="1"/>
          </p:cNvSpPr>
          <p:nvPr/>
        </p:nvSpPr>
        <p:spPr bwMode="auto">
          <a:xfrm flipV="1">
            <a:off x="6164263" y="29289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9" name="Line 223"/>
          <p:cNvSpPr>
            <a:spLocks noChangeShapeType="1"/>
          </p:cNvSpPr>
          <p:nvPr/>
        </p:nvSpPr>
        <p:spPr bwMode="auto">
          <a:xfrm flipV="1">
            <a:off x="6215063" y="2916238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0" name="Line 224"/>
          <p:cNvSpPr>
            <a:spLocks noChangeShapeType="1"/>
          </p:cNvSpPr>
          <p:nvPr/>
        </p:nvSpPr>
        <p:spPr bwMode="auto">
          <a:xfrm>
            <a:off x="6264275" y="2909888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1" name="Line 225"/>
          <p:cNvSpPr>
            <a:spLocks noChangeShapeType="1"/>
          </p:cNvSpPr>
          <p:nvPr/>
        </p:nvSpPr>
        <p:spPr bwMode="auto">
          <a:xfrm flipV="1">
            <a:off x="6264275" y="290353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2" name="Line 226"/>
          <p:cNvSpPr>
            <a:spLocks noChangeShapeType="1"/>
          </p:cNvSpPr>
          <p:nvPr/>
        </p:nvSpPr>
        <p:spPr bwMode="auto">
          <a:xfrm flipV="1">
            <a:off x="6307138" y="28908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3" name="Line 227"/>
          <p:cNvSpPr>
            <a:spLocks noChangeShapeType="1"/>
          </p:cNvSpPr>
          <p:nvPr/>
        </p:nvSpPr>
        <p:spPr bwMode="auto">
          <a:xfrm flipV="1">
            <a:off x="6357938" y="2878138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4" name="Line 228"/>
          <p:cNvSpPr>
            <a:spLocks noChangeShapeType="1"/>
          </p:cNvSpPr>
          <p:nvPr/>
        </p:nvSpPr>
        <p:spPr bwMode="auto">
          <a:xfrm flipV="1">
            <a:off x="6407150" y="28717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" name="Line 229"/>
          <p:cNvSpPr>
            <a:spLocks noChangeShapeType="1"/>
          </p:cNvSpPr>
          <p:nvPr/>
        </p:nvSpPr>
        <p:spPr bwMode="auto">
          <a:xfrm>
            <a:off x="6432550" y="2871788"/>
            <a:ext cx="476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6" name="Line 230"/>
          <p:cNvSpPr>
            <a:spLocks noChangeShapeType="1"/>
          </p:cNvSpPr>
          <p:nvPr/>
        </p:nvSpPr>
        <p:spPr bwMode="auto">
          <a:xfrm flipV="1">
            <a:off x="6456363" y="28590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7" name="Line 231"/>
          <p:cNvSpPr>
            <a:spLocks noChangeShapeType="1"/>
          </p:cNvSpPr>
          <p:nvPr/>
        </p:nvSpPr>
        <p:spPr bwMode="auto">
          <a:xfrm flipV="1">
            <a:off x="6507163" y="2846388"/>
            <a:ext cx="2381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8" name="Line 232"/>
          <p:cNvSpPr>
            <a:spLocks noChangeShapeType="1"/>
          </p:cNvSpPr>
          <p:nvPr/>
        </p:nvSpPr>
        <p:spPr bwMode="auto">
          <a:xfrm flipV="1">
            <a:off x="6550025" y="2833688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9" name="Line 233"/>
          <p:cNvSpPr>
            <a:spLocks noChangeShapeType="1"/>
          </p:cNvSpPr>
          <p:nvPr/>
        </p:nvSpPr>
        <p:spPr bwMode="auto">
          <a:xfrm>
            <a:off x="6599238" y="2827338"/>
            <a:ext cx="1587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0" name="Line 234"/>
          <p:cNvSpPr>
            <a:spLocks noChangeShapeType="1"/>
          </p:cNvSpPr>
          <p:nvPr/>
        </p:nvSpPr>
        <p:spPr bwMode="auto">
          <a:xfrm flipV="1">
            <a:off x="6599238" y="28209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1" name="Line 235"/>
          <p:cNvSpPr>
            <a:spLocks noChangeShapeType="1"/>
          </p:cNvSpPr>
          <p:nvPr/>
        </p:nvSpPr>
        <p:spPr bwMode="auto">
          <a:xfrm flipV="1">
            <a:off x="6650038" y="2808288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2" name="Line 236"/>
          <p:cNvSpPr>
            <a:spLocks noChangeShapeType="1"/>
          </p:cNvSpPr>
          <p:nvPr/>
        </p:nvSpPr>
        <p:spPr bwMode="auto">
          <a:xfrm flipV="1">
            <a:off x="6699250" y="27955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3" name="Line 237"/>
          <p:cNvSpPr>
            <a:spLocks noChangeShapeType="1"/>
          </p:cNvSpPr>
          <p:nvPr/>
        </p:nvSpPr>
        <p:spPr bwMode="auto">
          <a:xfrm flipV="1">
            <a:off x="6742113" y="27828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4" name="Line 238"/>
          <p:cNvSpPr>
            <a:spLocks noChangeShapeType="1"/>
          </p:cNvSpPr>
          <p:nvPr/>
        </p:nvSpPr>
        <p:spPr bwMode="auto">
          <a:xfrm>
            <a:off x="6767513" y="2782888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" name="Line 239"/>
          <p:cNvSpPr>
            <a:spLocks noChangeShapeType="1"/>
          </p:cNvSpPr>
          <p:nvPr/>
        </p:nvSpPr>
        <p:spPr bwMode="auto">
          <a:xfrm flipV="1">
            <a:off x="6792913" y="2768600"/>
            <a:ext cx="30162" cy="79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6" name="Line 240"/>
          <p:cNvSpPr>
            <a:spLocks noChangeShapeType="1"/>
          </p:cNvSpPr>
          <p:nvPr/>
        </p:nvSpPr>
        <p:spPr bwMode="auto">
          <a:xfrm flipV="1">
            <a:off x="6842125" y="27622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7" name="Line 241"/>
          <p:cNvSpPr>
            <a:spLocks noChangeShapeType="1"/>
          </p:cNvSpPr>
          <p:nvPr/>
        </p:nvSpPr>
        <p:spPr bwMode="auto">
          <a:xfrm flipV="1">
            <a:off x="6891338" y="27495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8" name="Line 242"/>
          <p:cNvSpPr>
            <a:spLocks noChangeShapeType="1"/>
          </p:cNvSpPr>
          <p:nvPr/>
        </p:nvSpPr>
        <p:spPr bwMode="auto">
          <a:xfrm>
            <a:off x="6940550" y="27432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9" name="Line 243"/>
          <p:cNvSpPr>
            <a:spLocks noChangeShapeType="1"/>
          </p:cNvSpPr>
          <p:nvPr/>
        </p:nvSpPr>
        <p:spPr bwMode="auto">
          <a:xfrm flipV="1">
            <a:off x="6940550" y="2736850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0" name="Line 244"/>
          <p:cNvSpPr>
            <a:spLocks noChangeShapeType="1"/>
          </p:cNvSpPr>
          <p:nvPr/>
        </p:nvSpPr>
        <p:spPr bwMode="auto">
          <a:xfrm flipV="1">
            <a:off x="6985000" y="27241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1" name="Line 245"/>
          <p:cNvSpPr>
            <a:spLocks noChangeShapeType="1"/>
          </p:cNvSpPr>
          <p:nvPr/>
        </p:nvSpPr>
        <p:spPr bwMode="auto">
          <a:xfrm flipV="1">
            <a:off x="7034213" y="27051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2" name="Line 246"/>
          <p:cNvSpPr>
            <a:spLocks noChangeShapeType="1"/>
          </p:cNvSpPr>
          <p:nvPr/>
        </p:nvSpPr>
        <p:spPr bwMode="auto">
          <a:xfrm flipV="1">
            <a:off x="7083425" y="26924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3" name="Line 247"/>
          <p:cNvSpPr>
            <a:spLocks noChangeShapeType="1"/>
          </p:cNvSpPr>
          <p:nvPr/>
        </p:nvSpPr>
        <p:spPr bwMode="auto">
          <a:xfrm>
            <a:off x="7108825" y="26924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4" name="Line 248"/>
          <p:cNvSpPr>
            <a:spLocks noChangeShapeType="1"/>
          </p:cNvSpPr>
          <p:nvPr/>
        </p:nvSpPr>
        <p:spPr bwMode="auto">
          <a:xfrm flipV="1">
            <a:off x="7127875" y="267970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5" name="Line 249"/>
          <p:cNvSpPr>
            <a:spLocks noChangeShapeType="1"/>
          </p:cNvSpPr>
          <p:nvPr/>
        </p:nvSpPr>
        <p:spPr bwMode="auto">
          <a:xfrm flipV="1">
            <a:off x="7177088" y="266700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6" name="Line 250"/>
          <p:cNvSpPr>
            <a:spLocks noChangeShapeType="1"/>
          </p:cNvSpPr>
          <p:nvPr/>
        </p:nvSpPr>
        <p:spPr bwMode="auto">
          <a:xfrm flipV="1">
            <a:off x="7227888" y="2647950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7" name="Line 251"/>
          <p:cNvSpPr>
            <a:spLocks noChangeShapeType="1"/>
          </p:cNvSpPr>
          <p:nvPr/>
        </p:nvSpPr>
        <p:spPr bwMode="auto">
          <a:xfrm flipV="1">
            <a:off x="7270750" y="264160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8" name="Line 252"/>
          <p:cNvSpPr>
            <a:spLocks noChangeShapeType="1"/>
          </p:cNvSpPr>
          <p:nvPr/>
        </p:nvSpPr>
        <p:spPr bwMode="auto">
          <a:xfrm flipV="1">
            <a:off x="7277100" y="2635250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9" name="Line 253"/>
          <p:cNvSpPr>
            <a:spLocks noChangeShapeType="1"/>
          </p:cNvSpPr>
          <p:nvPr/>
        </p:nvSpPr>
        <p:spPr bwMode="auto">
          <a:xfrm flipV="1">
            <a:off x="7319963" y="26225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0" name="Line 254"/>
          <p:cNvSpPr>
            <a:spLocks noChangeShapeType="1"/>
          </p:cNvSpPr>
          <p:nvPr/>
        </p:nvSpPr>
        <p:spPr bwMode="auto">
          <a:xfrm flipV="1">
            <a:off x="7370763" y="2601913"/>
            <a:ext cx="23812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1" name="Line 255"/>
          <p:cNvSpPr>
            <a:spLocks noChangeShapeType="1"/>
          </p:cNvSpPr>
          <p:nvPr/>
        </p:nvSpPr>
        <p:spPr bwMode="auto">
          <a:xfrm flipV="1">
            <a:off x="7413625" y="2589213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2" name="Line 256"/>
          <p:cNvSpPr>
            <a:spLocks noChangeShapeType="1"/>
          </p:cNvSpPr>
          <p:nvPr/>
        </p:nvSpPr>
        <p:spPr bwMode="auto">
          <a:xfrm flipV="1">
            <a:off x="7462838" y="2563813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3" name="Line 257"/>
          <p:cNvSpPr>
            <a:spLocks noChangeShapeType="1"/>
          </p:cNvSpPr>
          <p:nvPr/>
        </p:nvSpPr>
        <p:spPr bwMode="auto">
          <a:xfrm flipV="1">
            <a:off x="7507288" y="254476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4" name="Line 258"/>
          <p:cNvSpPr>
            <a:spLocks noChangeShapeType="1"/>
          </p:cNvSpPr>
          <p:nvPr/>
        </p:nvSpPr>
        <p:spPr bwMode="auto">
          <a:xfrm flipV="1">
            <a:off x="7550150" y="25257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5" name="Line 259"/>
          <p:cNvSpPr>
            <a:spLocks noChangeShapeType="1"/>
          </p:cNvSpPr>
          <p:nvPr/>
        </p:nvSpPr>
        <p:spPr bwMode="auto">
          <a:xfrm flipV="1">
            <a:off x="7599363" y="2513013"/>
            <a:ext cx="190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6" name="Line 260"/>
          <p:cNvSpPr>
            <a:spLocks noChangeShapeType="1"/>
          </p:cNvSpPr>
          <p:nvPr/>
        </p:nvSpPr>
        <p:spPr bwMode="auto">
          <a:xfrm flipV="1">
            <a:off x="7618413" y="2506663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7" name="Line 261"/>
          <p:cNvSpPr>
            <a:spLocks noChangeShapeType="1"/>
          </p:cNvSpPr>
          <p:nvPr/>
        </p:nvSpPr>
        <p:spPr bwMode="auto">
          <a:xfrm flipV="1">
            <a:off x="7643813" y="2481263"/>
            <a:ext cx="238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8" name="Line 262"/>
          <p:cNvSpPr>
            <a:spLocks noChangeShapeType="1"/>
          </p:cNvSpPr>
          <p:nvPr/>
        </p:nvSpPr>
        <p:spPr bwMode="auto">
          <a:xfrm flipV="1">
            <a:off x="7686675" y="24622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9" name="Line 263"/>
          <p:cNvSpPr>
            <a:spLocks noChangeShapeType="1"/>
          </p:cNvSpPr>
          <p:nvPr/>
        </p:nvSpPr>
        <p:spPr bwMode="auto">
          <a:xfrm flipV="1">
            <a:off x="7731125" y="2435225"/>
            <a:ext cx="30163" cy="206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0" name="Line 264"/>
          <p:cNvSpPr>
            <a:spLocks noChangeShapeType="1"/>
          </p:cNvSpPr>
          <p:nvPr/>
        </p:nvSpPr>
        <p:spPr bwMode="auto">
          <a:xfrm flipV="1">
            <a:off x="7773988" y="2422525"/>
            <a:ext cx="127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1" name="Line 265"/>
          <p:cNvSpPr>
            <a:spLocks noChangeShapeType="1"/>
          </p:cNvSpPr>
          <p:nvPr/>
        </p:nvSpPr>
        <p:spPr bwMode="auto">
          <a:xfrm flipV="1">
            <a:off x="7786688" y="2409825"/>
            <a:ext cx="174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2" name="Line 266"/>
          <p:cNvSpPr>
            <a:spLocks noChangeShapeType="1"/>
          </p:cNvSpPr>
          <p:nvPr/>
        </p:nvSpPr>
        <p:spPr bwMode="auto">
          <a:xfrm flipV="1">
            <a:off x="7816850" y="238442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3" name="Line 267"/>
          <p:cNvSpPr>
            <a:spLocks noChangeShapeType="1"/>
          </p:cNvSpPr>
          <p:nvPr/>
        </p:nvSpPr>
        <p:spPr bwMode="auto">
          <a:xfrm flipV="1">
            <a:off x="7861300" y="2352675"/>
            <a:ext cx="2381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4" name="Line 268"/>
          <p:cNvSpPr>
            <a:spLocks noChangeShapeType="1"/>
          </p:cNvSpPr>
          <p:nvPr/>
        </p:nvSpPr>
        <p:spPr bwMode="auto">
          <a:xfrm flipV="1">
            <a:off x="7897813" y="232727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5" name="Line 269"/>
          <p:cNvSpPr>
            <a:spLocks noChangeShapeType="1"/>
          </p:cNvSpPr>
          <p:nvPr/>
        </p:nvSpPr>
        <p:spPr bwMode="auto">
          <a:xfrm flipV="1">
            <a:off x="7942263" y="2301875"/>
            <a:ext cx="111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6" name="Line 270"/>
          <p:cNvSpPr>
            <a:spLocks noChangeShapeType="1"/>
          </p:cNvSpPr>
          <p:nvPr/>
        </p:nvSpPr>
        <p:spPr bwMode="auto">
          <a:xfrm flipV="1">
            <a:off x="7953375" y="229552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7" name="Line 271"/>
          <p:cNvSpPr>
            <a:spLocks noChangeShapeType="1"/>
          </p:cNvSpPr>
          <p:nvPr/>
        </p:nvSpPr>
        <p:spPr bwMode="auto">
          <a:xfrm flipV="1">
            <a:off x="7972425" y="2249488"/>
            <a:ext cx="19050" cy="269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8" name="Line 272"/>
          <p:cNvSpPr>
            <a:spLocks noChangeShapeType="1"/>
          </p:cNvSpPr>
          <p:nvPr/>
        </p:nvSpPr>
        <p:spPr bwMode="auto">
          <a:xfrm flipV="1">
            <a:off x="7997825" y="220503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9" name="Line 273"/>
          <p:cNvSpPr>
            <a:spLocks noChangeShapeType="1"/>
          </p:cNvSpPr>
          <p:nvPr/>
        </p:nvSpPr>
        <p:spPr bwMode="auto">
          <a:xfrm flipV="1">
            <a:off x="8027988" y="216693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0" name="Line 274"/>
          <p:cNvSpPr>
            <a:spLocks noChangeShapeType="1"/>
          </p:cNvSpPr>
          <p:nvPr/>
        </p:nvSpPr>
        <p:spPr bwMode="auto">
          <a:xfrm flipV="1">
            <a:off x="8053388" y="212248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1" name="Line 275"/>
          <p:cNvSpPr>
            <a:spLocks noChangeShapeType="1"/>
          </p:cNvSpPr>
          <p:nvPr/>
        </p:nvSpPr>
        <p:spPr bwMode="auto">
          <a:xfrm flipV="1">
            <a:off x="8085138" y="2076450"/>
            <a:ext cx="11112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2" name="Line 276"/>
          <p:cNvSpPr>
            <a:spLocks noChangeShapeType="1"/>
          </p:cNvSpPr>
          <p:nvPr/>
        </p:nvSpPr>
        <p:spPr bwMode="auto">
          <a:xfrm flipV="1">
            <a:off x="8108950" y="2038350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5" name="Text Box 279"/>
          <p:cNvSpPr txBox="1">
            <a:spLocks noChangeArrowheads="1"/>
          </p:cNvSpPr>
          <p:nvPr/>
        </p:nvSpPr>
        <p:spPr bwMode="auto">
          <a:xfrm>
            <a:off x="5448300" y="12827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/>
              <a:t>Similarity profile</a:t>
            </a:r>
          </a:p>
        </p:txBody>
      </p:sp>
      <p:sp>
        <p:nvSpPr>
          <p:cNvPr id="256" name="Line 280"/>
          <p:cNvSpPr>
            <a:spLocks noChangeShapeType="1"/>
          </p:cNvSpPr>
          <p:nvPr/>
        </p:nvSpPr>
        <p:spPr bwMode="auto">
          <a:xfrm>
            <a:off x="4038600" y="5170488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8" name="Line 282"/>
          <p:cNvSpPr>
            <a:spLocks noChangeShapeType="1"/>
          </p:cNvSpPr>
          <p:nvPr/>
        </p:nvSpPr>
        <p:spPr bwMode="auto">
          <a:xfrm>
            <a:off x="4038600" y="5424488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9" name="Text Box 283"/>
          <p:cNvSpPr txBox="1">
            <a:spLocks noChangeArrowheads="1"/>
          </p:cNvSpPr>
          <p:nvPr/>
        </p:nvSpPr>
        <p:spPr bwMode="auto">
          <a:xfrm>
            <a:off x="4860925" y="5232400"/>
            <a:ext cx="2374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Promedio</a:t>
            </a:r>
            <a:r>
              <a:rPr lang="en-GB" sz="1600">
                <a:solidFill>
                  <a:schemeClr val="accent2"/>
                </a:solidFill>
              </a:rPr>
              <a:t> de </a:t>
            </a:r>
            <a:r>
              <a:rPr lang="en-GB" sz="1600" err="1">
                <a:solidFill>
                  <a:schemeClr val="accent2"/>
                </a:solidFill>
              </a:rPr>
              <a:t>simulaciones</a:t>
            </a:r>
            <a:endParaRPr lang="en-GB" sz="1600">
              <a:solidFill>
                <a:schemeClr val="accent2"/>
              </a:solidFill>
            </a:endParaRPr>
          </a:p>
        </p:txBody>
      </p:sp>
      <p:sp>
        <p:nvSpPr>
          <p:cNvPr id="260" name="Line 284"/>
          <p:cNvSpPr>
            <a:spLocks noChangeShapeType="1"/>
          </p:cNvSpPr>
          <p:nvPr/>
        </p:nvSpPr>
        <p:spPr bwMode="auto">
          <a:xfrm>
            <a:off x="4038600" y="5665788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1" name="Text Box 285"/>
          <p:cNvSpPr txBox="1">
            <a:spLocks noChangeArrowheads="1"/>
          </p:cNvSpPr>
          <p:nvPr/>
        </p:nvSpPr>
        <p:spPr bwMode="auto">
          <a:xfrm>
            <a:off x="4860925" y="5473700"/>
            <a:ext cx="3515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Límite</a:t>
            </a:r>
            <a:r>
              <a:rPr lang="en-GB" sz="1600">
                <a:solidFill>
                  <a:schemeClr val="accent2"/>
                </a:solidFill>
              </a:rPr>
              <a:t> inferior/superior al 95% de </a:t>
            </a:r>
            <a:r>
              <a:rPr lang="en-GB" sz="1600" err="1">
                <a:solidFill>
                  <a:schemeClr val="accent2"/>
                </a:solidFill>
              </a:rPr>
              <a:t>las</a:t>
            </a:r>
            <a:endParaRPr lang="en-GB" sz="1600">
              <a:solidFill>
                <a:schemeClr val="accent2"/>
              </a:solidFill>
            </a:endParaRPr>
          </a:p>
          <a:p>
            <a:pPr eaLnBrk="1" hangingPunct="1"/>
            <a:r>
              <a:rPr lang="en-GB" sz="1600">
                <a:solidFill>
                  <a:schemeClr val="accent2"/>
                </a:solidFill>
              </a:rPr>
              <a:t> </a:t>
            </a:r>
            <a:r>
              <a:rPr lang="en-GB" sz="1600" err="1">
                <a:solidFill>
                  <a:schemeClr val="accent2"/>
                </a:solidFill>
              </a:rPr>
              <a:t>simulaciones</a:t>
            </a:r>
            <a:endParaRPr lang="en-GB" sz="1600">
              <a:solidFill>
                <a:schemeClr val="accent2"/>
              </a:solidFill>
            </a:endParaRPr>
          </a:p>
        </p:txBody>
      </p:sp>
      <p:sp>
        <p:nvSpPr>
          <p:cNvPr id="262" name="Freeform 286"/>
          <p:cNvSpPr>
            <a:spLocks/>
          </p:cNvSpPr>
          <p:nvPr/>
        </p:nvSpPr>
        <p:spPr bwMode="auto">
          <a:xfrm>
            <a:off x="1930400" y="2144713"/>
            <a:ext cx="1127125" cy="173037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0" y="0"/>
              </a:cxn>
              <a:cxn ang="0">
                <a:pos x="709" y="0"/>
              </a:cxn>
              <a:cxn ang="0">
                <a:pos x="709" y="1089"/>
              </a:cxn>
            </a:cxnLst>
            <a:rect l="0" t="0" r="r" b="b"/>
            <a:pathLst>
              <a:path w="710" h="1090">
                <a:moveTo>
                  <a:pt x="0" y="1089"/>
                </a:moveTo>
                <a:lnTo>
                  <a:pt x="0" y="0"/>
                </a:lnTo>
                <a:lnTo>
                  <a:pt x="709" y="0"/>
                </a:lnTo>
                <a:lnTo>
                  <a:pt x="709" y="1089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3" name="Freeform 287"/>
          <p:cNvSpPr>
            <a:spLocks/>
          </p:cNvSpPr>
          <p:nvPr/>
        </p:nvSpPr>
        <p:spPr bwMode="auto">
          <a:xfrm>
            <a:off x="1930400" y="3873500"/>
            <a:ext cx="1127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9" y="0"/>
              </a:cxn>
            </a:cxnLst>
            <a:rect l="0" t="0" r="r" b="b"/>
            <a:pathLst>
              <a:path w="710" h="1">
                <a:moveTo>
                  <a:pt x="0" y="0"/>
                </a:moveTo>
                <a:lnTo>
                  <a:pt x="709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2" name="Group 288"/>
          <p:cNvGrpSpPr>
            <a:grpSpLocks/>
          </p:cNvGrpSpPr>
          <p:nvPr/>
        </p:nvGrpSpPr>
        <p:grpSpPr bwMode="auto">
          <a:xfrm>
            <a:off x="2071688" y="2282825"/>
            <a:ext cx="857250" cy="1436688"/>
            <a:chOff x="1140" y="1288"/>
            <a:chExt cx="540" cy="905"/>
          </a:xfrm>
        </p:grpSpPr>
        <p:sp>
          <p:nvSpPr>
            <p:cNvPr id="265" name="Freeform 289"/>
            <p:cNvSpPr>
              <a:spLocks/>
            </p:cNvSpPr>
            <p:nvPr/>
          </p:nvSpPr>
          <p:spPr bwMode="auto">
            <a:xfrm>
              <a:off x="114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6" name="Freeform 290"/>
            <p:cNvSpPr>
              <a:spLocks/>
            </p:cNvSpPr>
            <p:nvPr/>
          </p:nvSpPr>
          <p:spPr bwMode="auto">
            <a:xfrm>
              <a:off x="123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7" name="Freeform 291"/>
            <p:cNvSpPr>
              <a:spLocks/>
            </p:cNvSpPr>
            <p:nvPr/>
          </p:nvSpPr>
          <p:spPr bwMode="auto">
            <a:xfrm>
              <a:off x="132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8" name="Freeform 292"/>
            <p:cNvSpPr>
              <a:spLocks/>
            </p:cNvSpPr>
            <p:nvPr/>
          </p:nvSpPr>
          <p:spPr bwMode="auto">
            <a:xfrm>
              <a:off x="140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9" name="Freeform 293"/>
            <p:cNvSpPr>
              <a:spLocks/>
            </p:cNvSpPr>
            <p:nvPr/>
          </p:nvSpPr>
          <p:spPr bwMode="auto">
            <a:xfrm>
              <a:off x="149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70" name="Freeform 294"/>
            <p:cNvSpPr>
              <a:spLocks/>
            </p:cNvSpPr>
            <p:nvPr/>
          </p:nvSpPr>
          <p:spPr bwMode="auto">
            <a:xfrm>
              <a:off x="158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71" name="Freeform 295"/>
            <p:cNvSpPr>
              <a:spLocks/>
            </p:cNvSpPr>
            <p:nvPr/>
          </p:nvSpPr>
          <p:spPr bwMode="auto">
            <a:xfrm>
              <a:off x="167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72" name="Text Box 296"/>
          <p:cNvSpPr txBox="1">
            <a:spLocks noChangeArrowheads="1"/>
          </p:cNvSpPr>
          <p:nvPr/>
        </p:nvSpPr>
        <p:spPr bwMode="auto">
          <a:xfrm>
            <a:off x="1482725" y="2244725"/>
            <a:ext cx="260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/>
              <a:t>1</a:t>
            </a:r>
          </a:p>
          <a:p>
            <a:pPr eaLnBrk="1" hangingPunct="1"/>
            <a:r>
              <a:rPr lang="en-GB" sz="1200"/>
              <a:t>2</a:t>
            </a:r>
          </a:p>
          <a:p>
            <a:pPr eaLnBrk="1" hangingPunct="1"/>
            <a:r>
              <a:rPr lang="en-GB" sz="1200"/>
              <a:t>3</a:t>
            </a:r>
          </a:p>
          <a:p>
            <a:pPr eaLnBrk="1" hangingPunct="1"/>
            <a:r>
              <a:rPr lang="en-GB" sz="1200"/>
              <a:t>4</a:t>
            </a:r>
          </a:p>
          <a:p>
            <a:pPr eaLnBrk="1" hangingPunct="1"/>
            <a:r>
              <a:rPr lang="en-GB" sz="1200"/>
              <a:t>5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</p:txBody>
      </p:sp>
      <p:sp>
        <p:nvSpPr>
          <p:cNvPr id="274" name="Line 298"/>
          <p:cNvSpPr>
            <a:spLocks noChangeShapeType="1"/>
          </p:cNvSpPr>
          <p:nvPr/>
        </p:nvSpPr>
        <p:spPr bwMode="auto">
          <a:xfrm>
            <a:off x="584200" y="2349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75" name="Line 299"/>
          <p:cNvSpPr>
            <a:spLocks noChangeShapeType="1"/>
          </p:cNvSpPr>
          <p:nvPr/>
        </p:nvSpPr>
        <p:spPr bwMode="auto">
          <a:xfrm>
            <a:off x="584200" y="2578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76" name="Text Box 300"/>
          <p:cNvSpPr txBox="1">
            <a:spLocks noChangeArrowheads="1"/>
          </p:cNvSpPr>
          <p:nvPr/>
        </p:nvSpPr>
        <p:spPr bwMode="auto">
          <a:xfrm>
            <a:off x="796925" y="4367213"/>
            <a:ext cx="30606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accent1"/>
                </a:solidFill>
              </a:rPr>
              <a:t>Se </a:t>
            </a:r>
            <a:r>
              <a:rPr lang="en-GB" sz="1600" err="1">
                <a:solidFill>
                  <a:schemeClr val="accent1"/>
                </a:solidFill>
              </a:rPr>
              <a:t>recalcula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las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similitudes</a:t>
            </a:r>
            <a:r>
              <a:rPr lang="en-GB" sz="1600">
                <a:solidFill>
                  <a:schemeClr val="accent1"/>
                </a:solidFill>
              </a:rPr>
              <a:t> entre </a:t>
            </a:r>
            <a:r>
              <a:rPr lang="en-GB" sz="1600" err="1">
                <a:solidFill>
                  <a:schemeClr val="accent1"/>
                </a:solidFill>
              </a:rPr>
              <a:t>todos</a:t>
            </a:r>
            <a:r>
              <a:rPr lang="en-GB" sz="1600">
                <a:solidFill>
                  <a:schemeClr val="accent1"/>
                </a:solidFill>
              </a:rPr>
              <a:t> los </a:t>
            </a:r>
            <a:r>
              <a:rPr lang="en-GB" sz="1600" err="1">
                <a:solidFill>
                  <a:schemeClr val="accent1"/>
                </a:solidFill>
              </a:rPr>
              <a:t>sitios</a:t>
            </a:r>
            <a:r>
              <a:rPr lang="en-GB" sz="1600">
                <a:solidFill>
                  <a:schemeClr val="accent1"/>
                </a:solidFill>
              </a:rPr>
              <a:t>, </a:t>
            </a:r>
            <a:r>
              <a:rPr lang="en-GB" sz="1600" err="1">
                <a:solidFill>
                  <a:schemeClr val="accent1"/>
                </a:solidFill>
              </a:rPr>
              <a:t>ordenadas</a:t>
            </a:r>
            <a:r>
              <a:rPr lang="en-GB" sz="1600">
                <a:solidFill>
                  <a:schemeClr val="accent1"/>
                </a:solidFill>
              </a:rPr>
              <a:t> de la </a:t>
            </a:r>
            <a:r>
              <a:rPr lang="en-GB" sz="1600" err="1">
                <a:solidFill>
                  <a:schemeClr val="accent1"/>
                </a:solidFill>
              </a:rPr>
              <a:t>más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baja</a:t>
            </a:r>
            <a:r>
              <a:rPr lang="en-GB" sz="1600">
                <a:solidFill>
                  <a:schemeClr val="accent1"/>
                </a:solidFill>
              </a:rPr>
              <a:t> a la </a:t>
            </a:r>
            <a:r>
              <a:rPr lang="en-GB" sz="1600" err="1">
                <a:solidFill>
                  <a:schemeClr val="accent1"/>
                </a:solidFill>
              </a:rPr>
              <a:t>más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alta</a:t>
            </a:r>
            <a:r>
              <a:rPr lang="en-GB" sz="1600">
                <a:solidFill>
                  <a:schemeClr val="accent1"/>
                </a:solidFill>
              </a:rPr>
              <a:t>, </a:t>
            </a:r>
            <a:r>
              <a:rPr lang="en-GB" sz="1600" err="1">
                <a:solidFill>
                  <a:schemeClr val="accent1"/>
                </a:solidFill>
              </a:rPr>
              <a:t>graficada</a:t>
            </a:r>
            <a:r>
              <a:rPr lang="en-GB" sz="1600">
                <a:solidFill>
                  <a:schemeClr val="accent1"/>
                </a:solidFill>
              </a:rPr>
              <a:t> contra </a:t>
            </a:r>
            <a:r>
              <a:rPr lang="en-GB" sz="1600" err="1">
                <a:solidFill>
                  <a:schemeClr val="accent1"/>
                </a:solidFill>
              </a:rPr>
              <a:t>su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rango</a:t>
            </a:r>
          </a:p>
          <a:p>
            <a:pPr eaLnBrk="1" hangingPunct="1"/>
            <a:r>
              <a:rPr lang="en-GB" sz="1600">
                <a:solidFill>
                  <a:schemeClr val="accent2"/>
                </a:solidFill>
              </a:rPr>
              <a:t>(= </a:t>
            </a:r>
            <a:r>
              <a:rPr lang="en-GB" sz="1600" err="1">
                <a:solidFill>
                  <a:schemeClr val="accent2"/>
                </a:solidFill>
              </a:rPr>
              <a:t>muchos</a:t>
            </a:r>
            <a:r>
              <a:rPr lang="en-GB" sz="1600">
                <a:solidFill>
                  <a:schemeClr val="accent2"/>
                </a:solidFill>
              </a:rPr>
              <a:t> </a:t>
            </a:r>
            <a:r>
              <a:rPr lang="en-GB" sz="1600" err="1">
                <a:solidFill>
                  <a:schemeClr val="accent2"/>
                </a:solidFill>
              </a:rPr>
              <a:t>resultados</a:t>
            </a:r>
            <a:r>
              <a:rPr lang="en-GB" sz="1600">
                <a:solidFill>
                  <a:schemeClr val="accent2"/>
                </a:solidFill>
              </a:rPr>
              <a:t> </a:t>
            </a:r>
            <a:r>
              <a:rPr lang="en-GB" sz="1600" err="1">
                <a:solidFill>
                  <a:schemeClr val="accent2"/>
                </a:solidFill>
              </a:rPr>
              <a:t>simulados</a:t>
            </a:r>
            <a:r>
              <a:rPr lang="en-GB" sz="16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3" name="Group 310"/>
          <p:cNvGrpSpPr>
            <a:grpSpLocks/>
          </p:cNvGrpSpPr>
          <p:nvPr/>
        </p:nvGrpSpPr>
        <p:grpSpPr bwMode="auto">
          <a:xfrm rot="-5400000">
            <a:off x="2127250" y="1663700"/>
            <a:ext cx="196850" cy="247650"/>
            <a:chOff x="411" y="1293"/>
            <a:chExt cx="402" cy="810"/>
          </a:xfrm>
        </p:grpSpPr>
        <p:sp>
          <p:nvSpPr>
            <p:cNvPr id="279" name="Arc 311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0" name="Arc 312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3" name="Group 313"/>
          <p:cNvGrpSpPr>
            <a:grpSpLocks/>
          </p:cNvGrpSpPr>
          <p:nvPr/>
        </p:nvGrpSpPr>
        <p:grpSpPr bwMode="auto">
          <a:xfrm rot="-5400000">
            <a:off x="2468563" y="1722437"/>
            <a:ext cx="196850" cy="130175"/>
            <a:chOff x="411" y="1293"/>
            <a:chExt cx="402" cy="810"/>
          </a:xfrm>
        </p:grpSpPr>
        <p:sp>
          <p:nvSpPr>
            <p:cNvPr id="282" name="Arc 314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3" name="Arc 315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4" name="Group 316"/>
          <p:cNvGrpSpPr>
            <a:grpSpLocks/>
          </p:cNvGrpSpPr>
          <p:nvPr/>
        </p:nvGrpSpPr>
        <p:grpSpPr bwMode="auto">
          <a:xfrm rot="-5400000">
            <a:off x="2449513" y="1589087"/>
            <a:ext cx="196850" cy="396875"/>
            <a:chOff x="411" y="1293"/>
            <a:chExt cx="402" cy="810"/>
          </a:xfrm>
        </p:grpSpPr>
        <p:sp>
          <p:nvSpPr>
            <p:cNvPr id="285" name="Arc 317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6" name="Arc 318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7" name="Group 319"/>
          <p:cNvGrpSpPr>
            <a:grpSpLocks/>
          </p:cNvGrpSpPr>
          <p:nvPr/>
        </p:nvGrpSpPr>
        <p:grpSpPr bwMode="auto">
          <a:xfrm rot="-5400000">
            <a:off x="2068513" y="1722437"/>
            <a:ext cx="196850" cy="130175"/>
            <a:chOff x="411" y="1293"/>
            <a:chExt cx="402" cy="810"/>
          </a:xfrm>
        </p:grpSpPr>
        <p:sp>
          <p:nvSpPr>
            <p:cNvPr id="288" name="Arc 320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9" name="Arc 321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64" name="Group 322"/>
          <p:cNvGrpSpPr>
            <a:grpSpLocks/>
          </p:cNvGrpSpPr>
          <p:nvPr/>
        </p:nvGrpSpPr>
        <p:grpSpPr bwMode="auto">
          <a:xfrm rot="-5400000">
            <a:off x="2201863" y="1589087"/>
            <a:ext cx="196850" cy="396875"/>
            <a:chOff x="411" y="1293"/>
            <a:chExt cx="402" cy="810"/>
          </a:xfrm>
        </p:grpSpPr>
        <p:sp>
          <p:nvSpPr>
            <p:cNvPr id="291" name="Arc 323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92" name="Arc 324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sp>
        <p:nvSpPr>
          <p:cNvPr id="293" name="Text Box 325"/>
          <p:cNvSpPr txBox="1">
            <a:spLocks noChangeArrowheads="1"/>
          </p:cNvSpPr>
          <p:nvPr/>
        </p:nvSpPr>
        <p:spPr bwMode="auto">
          <a:xfrm>
            <a:off x="272732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.</a:t>
            </a:r>
          </a:p>
        </p:txBody>
      </p:sp>
      <p:sp>
        <p:nvSpPr>
          <p:cNvPr id="294" name="Text Box 326"/>
          <p:cNvSpPr txBox="1">
            <a:spLocks noChangeArrowheads="1"/>
          </p:cNvSpPr>
          <p:nvPr/>
        </p:nvSpPr>
        <p:spPr bwMode="auto">
          <a:xfrm>
            <a:off x="280987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.</a:t>
            </a:r>
          </a:p>
        </p:txBody>
      </p:sp>
      <p:sp>
        <p:nvSpPr>
          <p:cNvPr id="295" name="Text Box 327"/>
          <p:cNvSpPr txBox="1">
            <a:spLocks noChangeArrowheads="1"/>
          </p:cNvSpPr>
          <p:nvPr/>
        </p:nvSpPr>
        <p:spPr bwMode="auto">
          <a:xfrm>
            <a:off x="796925" y="4129088"/>
            <a:ext cx="3132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Luego</a:t>
            </a:r>
            <a:r>
              <a:rPr lang="en-GB" sz="1600">
                <a:solidFill>
                  <a:schemeClr val="accent2"/>
                </a:solidFill>
              </a:rPr>
              <a:t> de </a:t>
            </a:r>
            <a:r>
              <a:rPr lang="en-GB" sz="1600" err="1">
                <a:solidFill>
                  <a:schemeClr val="accent2"/>
                </a:solidFill>
              </a:rPr>
              <a:t>repetir</a:t>
            </a:r>
            <a:r>
              <a:rPr lang="en-GB" sz="1600">
                <a:solidFill>
                  <a:schemeClr val="accent2"/>
                </a:solidFill>
              </a:rPr>
              <a:t> </a:t>
            </a:r>
            <a:r>
              <a:rPr lang="en-GB" sz="1600" err="1">
                <a:solidFill>
                  <a:schemeClr val="accent2"/>
                </a:solidFill>
              </a:rPr>
              <a:t>muchas</a:t>
            </a:r>
            <a:r>
              <a:rPr lang="en-GB" sz="1600">
                <a:solidFill>
                  <a:schemeClr val="accent2"/>
                </a:solidFill>
              </a:rPr>
              <a:t> </a:t>
            </a:r>
            <a:r>
              <a:rPr lang="en-GB" sz="1600" err="1">
                <a:solidFill>
                  <a:schemeClr val="accent2"/>
                </a:solidFill>
              </a:rPr>
              <a:t>veces</a:t>
            </a:r>
            <a:r>
              <a:rPr lang="en-GB" sz="1600">
                <a:solidFill>
                  <a:schemeClr val="accent2"/>
                </a:solidFill>
              </a:rPr>
              <a:t>:</a:t>
            </a:r>
          </a:p>
        </p:txBody>
      </p:sp>
      <p:grpSp>
        <p:nvGrpSpPr>
          <p:cNvPr id="273" name="Group 328"/>
          <p:cNvGrpSpPr>
            <a:grpSpLocks/>
          </p:cNvGrpSpPr>
          <p:nvPr/>
        </p:nvGrpSpPr>
        <p:grpSpPr bwMode="auto">
          <a:xfrm>
            <a:off x="1933575" y="1884363"/>
            <a:ext cx="1130300" cy="274637"/>
            <a:chOff x="1218" y="1187"/>
            <a:chExt cx="712" cy="173"/>
          </a:xfrm>
        </p:grpSpPr>
        <p:sp>
          <p:nvSpPr>
            <p:cNvPr id="297" name="Text Box 329"/>
            <p:cNvSpPr txBox="1">
              <a:spLocks noChangeArrowheads="1"/>
            </p:cNvSpPr>
            <p:nvPr/>
          </p:nvSpPr>
          <p:spPr bwMode="auto">
            <a:xfrm>
              <a:off x="1218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1</a:t>
              </a:r>
            </a:p>
          </p:txBody>
        </p:sp>
        <p:sp>
          <p:nvSpPr>
            <p:cNvPr id="298" name="Text Box 330"/>
            <p:cNvSpPr txBox="1">
              <a:spLocks noChangeArrowheads="1"/>
            </p:cNvSpPr>
            <p:nvPr/>
          </p:nvSpPr>
          <p:spPr bwMode="auto">
            <a:xfrm>
              <a:off x="1310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2</a:t>
              </a:r>
            </a:p>
          </p:txBody>
        </p:sp>
        <p:sp>
          <p:nvSpPr>
            <p:cNvPr id="299" name="Text Box 331"/>
            <p:cNvSpPr txBox="1">
              <a:spLocks noChangeArrowheads="1"/>
            </p:cNvSpPr>
            <p:nvPr/>
          </p:nvSpPr>
          <p:spPr bwMode="auto">
            <a:xfrm>
              <a:off x="1401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3</a:t>
              </a:r>
            </a:p>
          </p:txBody>
        </p:sp>
        <p:sp>
          <p:nvSpPr>
            <p:cNvPr id="300" name="Text Box 332"/>
            <p:cNvSpPr txBox="1">
              <a:spLocks noChangeArrowheads="1"/>
            </p:cNvSpPr>
            <p:nvPr/>
          </p:nvSpPr>
          <p:spPr bwMode="auto">
            <a:xfrm>
              <a:off x="1492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4</a:t>
              </a:r>
            </a:p>
          </p:txBody>
        </p:sp>
        <p:sp>
          <p:nvSpPr>
            <p:cNvPr id="301" name="Text Box 333"/>
            <p:cNvSpPr txBox="1">
              <a:spLocks noChangeArrowheads="1"/>
            </p:cNvSpPr>
            <p:nvPr/>
          </p:nvSpPr>
          <p:spPr bwMode="auto">
            <a:xfrm>
              <a:off x="1584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302" name="Text Box 334"/>
            <p:cNvSpPr txBox="1">
              <a:spLocks noChangeArrowheads="1"/>
            </p:cNvSpPr>
            <p:nvPr/>
          </p:nvSpPr>
          <p:spPr bwMode="auto">
            <a:xfrm>
              <a:off x="1675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6</a:t>
              </a:r>
            </a:p>
          </p:txBody>
        </p:sp>
        <p:sp>
          <p:nvSpPr>
            <p:cNvPr id="303" name="Text Box 335"/>
            <p:cNvSpPr txBox="1">
              <a:spLocks noChangeArrowheads="1"/>
            </p:cNvSpPr>
            <p:nvPr/>
          </p:nvSpPr>
          <p:spPr bwMode="auto">
            <a:xfrm>
              <a:off x="1766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7</a:t>
              </a:r>
            </a:p>
          </p:txBody>
        </p:sp>
      </p:grpSp>
      <p:grpSp>
        <p:nvGrpSpPr>
          <p:cNvPr id="277" name="Group 336"/>
          <p:cNvGrpSpPr>
            <a:grpSpLocks/>
          </p:cNvGrpSpPr>
          <p:nvPr/>
        </p:nvGrpSpPr>
        <p:grpSpPr bwMode="auto">
          <a:xfrm>
            <a:off x="4011613" y="1765300"/>
            <a:ext cx="4152900" cy="3055938"/>
            <a:chOff x="2527" y="1112"/>
            <a:chExt cx="2616" cy="1925"/>
          </a:xfrm>
        </p:grpSpPr>
        <p:grpSp>
          <p:nvGrpSpPr>
            <p:cNvPr id="278" name="Group 337"/>
            <p:cNvGrpSpPr>
              <a:grpSpLocks/>
            </p:cNvGrpSpPr>
            <p:nvPr/>
          </p:nvGrpSpPr>
          <p:grpSpPr bwMode="auto">
            <a:xfrm>
              <a:off x="2800" y="2845"/>
              <a:ext cx="2343" cy="192"/>
              <a:chOff x="2800" y="2845"/>
              <a:chExt cx="2343" cy="192"/>
            </a:xfrm>
          </p:grpSpPr>
          <p:sp>
            <p:nvSpPr>
              <p:cNvPr id="317" name="Text Box 338"/>
              <p:cNvSpPr txBox="1">
                <a:spLocks noChangeArrowheads="1"/>
              </p:cNvSpPr>
              <p:nvPr/>
            </p:nvSpPr>
            <p:spPr bwMode="auto">
              <a:xfrm>
                <a:off x="4915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20</a:t>
                </a:r>
              </a:p>
            </p:txBody>
          </p:sp>
          <p:sp>
            <p:nvSpPr>
              <p:cNvPr id="318" name="Text Box 339"/>
              <p:cNvSpPr txBox="1">
                <a:spLocks noChangeArrowheads="1"/>
              </p:cNvSpPr>
              <p:nvPr/>
            </p:nvSpPr>
            <p:spPr bwMode="auto">
              <a:xfrm>
                <a:off x="3840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10</a:t>
                </a:r>
              </a:p>
            </p:txBody>
          </p:sp>
          <p:sp>
            <p:nvSpPr>
              <p:cNvPr id="319" name="Text Box 340"/>
              <p:cNvSpPr txBox="1">
                <a:spLocks noChangeArrowheads="1"/>
              </p:cNvSpPr>
              <p:nvPr/>
            </p:nvSpPr>
            <p:spPr bwMode="auto">
              <a:xfrm>
                <a:off x="2800" y="2845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0</a:t>
                </a:r>
              </a:p>
            </p:txBody>
          </p:sp>
        </p:grpSp>
        <p:grpSp>
          <p:nvGrpSpPr>
            <p:cNvPr id="281" name="Group 341"/>
            <p:cNvGrpSpPr>
              <a:grpSpLocks/>
            </p:cNvGrpSpPr>
            <p:nvPr/>
          </p:nvGrpSpPr>
          <p:grpSpPr bwMode="auto">
            <a:xfrm>
              <a:off x="2527" y="1112"/>
              <a:ext cx="228" cy="1776"/>
              <a:chOff x="2391" y="1112"/>
              <a:chExt cx="228" cy="1776"/>
            </a:xfrm>
          </p:grpSpPr>
          <p:sp>
            <p:nvSpPr>
              <p:cNvPr id="307" name="Text Box 342"/>
              <p:cNvSpPr txBox="1">
                <a:spLocks noChangeArrowheads="1"/>
              </p:cNvSpPr>
              <p:nvPr/>
            </p:nvSpPr>
            <p:spPr bwMode="auto">
              <a:xfrm>
                <a:off x="2391" y="111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85</a:t>
                </a:r>
              </a:p>
            </p:txBody>
          </p:sp>
          <p:sp>
            <p:nvSpPr>
              <p:cNvPr id="308" name="Text Box 343"/>
              <p:cNvSpPr txBox="1">
                <a:spLocks noChangeArrowheads="1"/>
              </p:cNvSpPr>
              <p:nvPr/>
            </p:nvSpPr>
            <p:spPr bwMode="auto">
              <a:xfrm>
                <a:off x="2391" y="128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80</a:t>
                </a:r>
              </a:p>
            </p:txBody>
          </p:sp>
          <p:sp>
            <p:nvSpPr>
              <p:cNvPr id="309" name="Text Box 344"/>
              <p:cNvSpPr txBox="1">
                <a:spLocks noChangeArrowheads="1"/>
              </p:cNvSpPr>
              <p:nvPr/>
            </p:nvSpPr>
            <p:spPr bwMode="auto">
              <a:xfrm>
                <a:off x="2391" y="146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75</a:t>
                </a:r>
              </a:p>
            </p:txBody>
          </p:sp>
          <p:sp>
            <p:nvSpPr>
              <p:cNvPr id="310" name="Text Box 345"/>
              <p:cNvSpPr txBox="1">
                <a:spLocks noChangeArrowheads="1"/>
              </p:cNvSpPr>
              <p:nvPr/>
            </p:nvSpPr>
            <p:spPr bwMode="auto">
              <a:xfrm>
                <a:off x="2391" y="164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70</a:t>
                </a:r>
              </a:p>
            </p:txBody>
          </p:sp>
          <p:sp>
            <p:nvSpPr>
              <p:cNvPr id="311" name="Text Box 346"/>
              <p:cNvSpPr txBox="1">
                <a:spLocks noChangeArrowheads="1"/>
              </p:cNvSpPr>
              <p:nvPr/>
            </p:nvSpPr>
            <p:spPr bwMode="auto">
              <a:xfrm>
                <a:off x="2391" y="181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65</a:t>
                </a:r>
              </a:p>
            </p:txBody>
          </p:sp>
          <p:sp>
            <p:nvSpPr>
              <p:cNvPr id="312" name="Text Box 347"/>
              <p:cNvSpPr txBox="1">
                <a:spLocks noChangeArrowheads="1"/>
              </p:cNvSpPr>
              <p:nvPr/>
            </p:nvSpPr>
            <p:spPr bwMode="auto">
              <a:xfrm>
                <a:off x="2391" y="199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60</a:t>
                </a:r>
              </a:p>
            </p:txBody>
          </p:sp>
          <p:sp>
            <p:nvSpPr>
              <p:cNvPr id="313" name="Text Box 348"/>
              <p:cNvSpPr txBox="1">
                <a:spLocks noChangeArrowheads="1"/>
              </p:cNvSpPr>
              <p:nvPr/>
            </p:nvSpPr>
            <p:spPr bwMode="auto">
              <a:xfrm>
                <a:off x="2391" y="216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55</a:t>
                </a:r>
              </a:p>
            </p:txBody>
          </p:sp>
          <p:sp>
            <p:nvSpPr>
              <p:cNvPr id="314" name="Text Box 349"/>
              <p:cNvSpPr txBox="1">
                <a:spLocks noChangeArrowheads="1"/>
              </p:cNvSpPr>
              <p:nvPr/>
            </p:nvSpPr>
            <p:spPr bwMode="auto">
              <a:xfrm>
                <a:off x="2391" y="234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50</a:t>
                </a:r>
              </a:p>
            </p:txBody>
          </p:sp>
          <p:sp>
            <p:nvSpPr>
              <p:cNvPr id="315" name="Text Box 350"/>
              <p:cNvSpPr txBox="1">
                <a:spLocks noChangeArrowheads="1"/>
              </p:cNvSpPr>
              <p:nvPr/>
            </p:nvSpPr>
            <p:spPr bwMode="auto">
              <a:xfrm>
                <a:off x="2391" y="252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45</a:t>
                </a:r>
              </a:p>
            </p:txBody>
          </p:sp>
          <p:sp>
            <p:nvSpPr>
              <p:cNvPr id="316" name="Text Box 351"/>
              <p:cNvSpPr txBox="1">
                <a:spLocks noChangeArrowheads="1"/>
              </p:cNvSpPr>
              <p:nvPr/>
            </p:nvSpPr>
            <p:spPr bwMode="auto">
              <a:xfrm>
                <a:off x="2391" y="269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40</a:t>
                </a:r>
              </a:p>
            </p:txBody>
          </p:sp>
        </p:grpSp>
      </p:grpSp>
      <p:sp>
        <p:nvSpPr>
          <p:cNvPr id="320" name="Text Box 62"/>
          <p:cNvSpPr txBox="1">
            <a:spLocks noChangeArrowheads="1"/>
          </p:cNvSpPr>
          <p:nvPr/>
        </p:nvSpPr>
        <p:spPr bwMode="auto">
          <a:xfrm>
            <a:off x="0" y="2641600"/>
            <a:ext cx="15986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err="1"/>
              <a:t>Aleatorización</a:t>
            </a:r>
            <a:r>
              <a:rPr lang="en-GB" sz="1600"/>
              <a:t> de </a:t>
            </a:r>
            <a:r>
              <a:rPr lang="en-GB" sz="1600" err="1"/>
              <a:t>cada</a:t>
            </a:r>
            <a:r>
              <a:rPr lang="en-GB" sz="1600"/>
              <a:t> </a:t>
            </a:r>
            <a:r>
              <a:rPr lang="en-GB" sz="1600" err="1"/>
              <a:t>valor</a:t>
            </a:r>
            <a:r>
              <a:rPr lang="en-GB" sz="1600"/>
              <a:t> (</a:t>
            </a:r>
            <a:r>
              <a:rPr lang="en-GB" sz="1600" err="1"/>
              <a:t>especies</a:t>
            </a:r>
            <a:r>
              <a:rPr lang="en-GB" sz="1600"/>
              <a:t>) entre </a:t>
            </a:r>
            <a:r>
              <a:rPr lang="en-GB" sz="1600" err="1"/>
              <a:t>las</a:t>
            </a:r>
            <a:r>
              <a:rPr lang="en-GB" sz="1600"/>
              <a:t> </a:t>
            </a:r>
            <a:r>
              <a:rPr lang="en-GB" sz="1600" err="1"/>
              <a:t>muestras</a:t>
            </a:r>
            <a:endParaRPr lang="en-GB" sz="1600"/>
          </a:p>
        </p:txBody>
      </p:sp>
      <p:sp>
        <p:nvSpPr>
          <p:cNvPr id="321" name="Text Box 67"/>
          <p:cNvSpPr txBox="1">
            <a:spLocks noChangeArrowheads="1"/>
          </p:cNvSpPr>
          <p:nvPr/>
        </p:nvSpPr>
        <p:spPr bwMode="auto">
          <a:xfrm>
            <a:off x="1600200" y="1370013"/>
            <a:ext cx="18347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Muestras</a:t>
            </a:r>
            <a:r>
              <a:rPr lang="en-GB" sz="1600"/>
              <a:t> </a:t>
            </a:r>
            <a:r>
              <a:rPr lang="en-GB" sz="1600" err="1"/>
              <a:t>evaluadas</a:t>
            </a:r>
            <a:endParaRPr lang="en-GB" sz="1600"/>
          </a:p>
        </p:txBody>
      </p:sp>
      <p:sp>
        <p:nvSpPr>
          <p:cNvPr id="322" name="Text Box 44"/>
          <p:cNvSpPr txBox="1">
            <a:spLocks noChangeArrowheads="1"/>
          </p:cNvSpPr>
          <p:nvPr/>
        </p:nvSpPr>
        <p:spPr bwMode="auto">
          <a:xfrm>
            <a:off x="3962400" y="1524000"/>
            <a:ext cx="1289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Similitud</a:t>
            </a:r>
            <a:r>
              <a:rPr lang="en-GB" sz="1600"/>
              <a:t> B-C</a:t>
            </a:r>
          </a:p>
        </p:txBody>
      </p:sp>
      <p:sp>
        <p:nvSpPr>
          <p:cNvPr id="323" name="Text Box 45"/>
          <p:cNvSpPr txBox="1">
            <a:spLocks noChangeArrowheads="1"/>
          </p:cNvSpPr>
          <p:nvPr/>
        </p:nvSpPr>
        <p:spPr bwMode="auto">
          <a:xfrm>
            <a:off x="5508625" y="4729163"/>
            <a:ext cx="217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Rango</a:t>
            </a:r>
            <a:r>
              <a:rPr lang="en-GB" sz="1600"/>
              <a:t> de </a:t>
            </a:r>
            <a:r>
              <a:rPr lang="en-GB" sz="1600" err="1"/>
              <a:t>las</a:t>
            </a:r>
            <a:r>
              <a:rPr lang="en-GB" sz="1600"/>
              <a:t> </a:t>
            </a:r>
            <a:r>
              <a:rPr lang="en-GB" sz="1600" err="1"/>
              <a:t>similitudes</a:t>
            </a:r>
            <a:endParaRPr lang="en-GB" sz="1600"/>
          </a:p>
        </p:txBody>
      </p:sp>
      <p:sp>
        <p:nvSpPr>
          <p:cNvPr id="324" name="Text Box 48"/>
          <p:cNvSpPr txBox="1">
            <a:spLocks noChangeArrowheads="1"/>
          </p:cNvSpPr>
          <p:nvPr/>
        </p:nvSpPr>
        <p:spPr bwMode="auto">
          <a:xfrm>
            <a:off x="4860925" y="5003800"/>
            <a:ext cx="2086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rgbClr val="FF0000"/>
                </a:solidFill>
              </a:rPr>
              <a:t>Similitudes</a:t>
            </a:r>
            <a:r>
              <a:rPr lang="en-GB" sz="1600">
                <a:solidFill>
                  <a:srgbClr val="FF0000"/>
                </a:solidFill>
              </a:rPr>
              <a:t> </a:t>
            </a:r>
            <a:r>
              <a:rPr lang="en-GB" sz="1600" err="1">
                <a:solidFill>
                  <a:srgbClr val="FF0000"/>
                </a:solidFill>
              </a:rPr>
              <a:t>observadas</a:t>
            </a:r>
            <a:endParaRPr lang="en-GB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98975" y="1884363"/>
            <a:ext cx="3797300" cy="2603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688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26427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959725" y="448786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4375150" y="44434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4375150" y="41608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H="1">
            <a:off x="4375150" y="3884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 flipH="1">
            <a:off x="4375150" y="360203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H="1">
            <a:off x="4375150" y="33274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H="1">
            <a:off x="4375150" y="3044825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H="1">
            <a:off x="4375150" y="2768600"/>
            <a:ext cx="1238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>
            <a:off x="4375150" y="24876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H="1">
            <a:off x="4375150" y="2211388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>
            <a:off x="4375150" y="1928813"/>
            <a:ext cx="1238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4568825" y="4487863"/>
            <a:ext cx="36591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4498975" y="1928813"/>
            <a:ext cx="1588" cy="2514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" name="Freeform 44"/>
          <p:cNvSpPr>
            <a:spLocks/>
          </p:cNvSpPr>
          <p:nvPr/>
        </p:nvSpPr>
        <p:spPr bwMode="auto">
          <a:xfrm>
            <a:off x="4735513" y="2000250"/>
            <a:ext cx="3392487" cy="2249488"/>
          </a:xfrm>
          <a:custGeom>
            <a:avLst/>
            <a:gdLst/>
            <a:ahLst/>
            <a:cxnLst>
              <a:cxn ang="0">
                <a:pos x="0" y="1417"/>
              </a:cxn>
              <a:cxn ang="0">
                <a:pos x="110" y="1131"/>
              </a:cxn>
              <a:cxn ang="0">
                <a:pos x="215" y="1062"/>
              </a:cxn>
              <a:cxn ang="0">
                <a:pos x="321" y="1050"/>
              </a:cxn>
              <a:cxn ang="0">
                <a:pos x="427" y="1030"/>
              </a:cxn>
              <a:cxn ang="0">
                <a:pos x="536" y="1005"/>
              </a:cxn>
              <a:cxn ang="0">
                <a:pos x="642" y="828"/>
              </a:cxn>
              <a:cxn ang="0">
                <a:pos x="748" y="795"/>
              </a:cxn>
              <a:cxn ang="0">
                <a:pos x="853" y="658"/>
              </a:cxn>
              <a:cxn ang="0">
                <a:pos x="963" y="602"/>
              </a:cxn>
              <a:cxn ang="0">
                <a:pos x="1069" y="589"/>
              </a:cxn>
              <a:cxn ang="0">
                <a:pos x="1174" y="557"/>
              </a:cxn>
              <a:cxn ang="0">
                <a:pos x="1280" y="456"/>
              </a:cxn>
              <a:cxn ang="0">
                <a:pos x="1389" y="343"/>
              </a:cxn>
              <a:cxn ang="0">
                <a:pos x="1495" y="250"/>
              </a:cxn>
              <a:cxn ang="0">
                <a:pos x="1601" y="234"/>
              </a:cxn>
              <a:cxn ang="0">
                <a:pos x="1710" y="230"/>
              </a:cxn>
              <a:cxn ang="0">
                <a:pos x="1816" y="186"/>
              </a:cxn>
              <a:cxn ang="0">
                <a:pos x="1922" y="182"/>
              </a:cxn>
              <a:cxn ang="0">
                <a:pos x="2027" y="153"/>
              </a:cxn>
              <a:cxn ang="0">
                <a:pos x="2137" y="0"/>
              </a:cxn>
            </a:cxnLst>
            <a:rect l="0" t="0" r="r" b="b"/>
            <a:pathLst>
              <a:path w="2137" h="1417">
                <a:moveTo>
                  <a:pt x="0" y="1417"/>
                </a:moveTo>
                <a:lnTo>
                  <a:pt x="110" y="1131"/>
                </a:lnTo>
                <a:lnTo>
                  <a:pt x="215" y="1062"/>
                </a:lnTo>
                <a:lnTo>
                  <a:pt x="321" y="1050"/>
                </a:lnTo>
                <a:lnTo>
                  <a:pt x="427" y="1030"/>
                </a:lnTo>
                <a:lnTo>
                  <a:pt x="536" y="1005"/>
                </a:lnTo>
                <a:lnTo>
                  <a:pt x="642" y="828"/>
                </a:lnTo>
                <a:lnTo>
                  <a:pt x="748" y="795"/>
                </a:lnTo>
                <a:lnTo>
                  <a:pt x="853" y="658"/>
                </a:lnTo>
                <a:lnTo>
                  <a:pt x="963" y="602"/>
                </a:lnTo>
                <a:lnTo>
                  <a:pt x="1069" y="589"/>
                </a:lnTo>
                <a:lnTo>
                  <a:pt x="1174" y="557"/>
                </a:lnTo>
                <a:lnTo>
                  <a:pt x="1280" y="456"/>
                </a:lnTo>
                <a:lnTo>
                  <a:pt x="1389" y="343"/>
                </a:lnTo>
                <a:lnTo>
                  <a:pt x="1495" y="250"/>
                </a:lnTo>
                <a:lnTo>
                  <a:pt x="1601" y="234"/>
                </a:lnTo>
                <a:lnTo>
                  <a:pt x="1710" y="230"/>
                </a:lnTo>
                <a:lnTo>
                  <a:pt x="1816" y="186"/>
                </a:lnTo>
                <a:lnTo>
                  <a:pt x="1922" y="182"/>
                </a:lnTo>
                <a:lnTo>
                  <a:pt x="2027" y="153"/>
                </a:lnTo>
                <a:lnTo>
                  <a:pt x="213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 flipV="1">
            <a:off x="4735513" y="3538538"/>
            <a:ext cx="49212" cy="444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 flipV="1">
            <a:off x="4816475" y="3475038"/>
            <a:ext cx="49213" cy="381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 flipV="1">
            <a:off x="4891088" y="3443288"/>
            <a:ext cx="190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 flipV="1">
            <a:off x="4910138" y="3416300"/>
            <a:ext cx="36512" cy="269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V="1">
            <a:off x="4978400" y="3371850"/>
            <a:ext cx="55563" cy="317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5065713" y="3352800"/>
            <a:ext cx="11112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7" name="Line 51"/>
          <p:cNvSpPr>
            <a:spLocks noChangeShapeType="1"/>
          </p:cNvSpPr>
          <p:nvPr/>
        </p:nvSpPr>
        <p:spPr bwMode="auto">
          <a:xfrm flipV="1">
            <a:off x="5076825" y="3327400"/>
            <a:ext cx="5080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 flipV="1">
            <a:off x="5157788" y="3295650"/>
            <a:ext cx="571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V="1">
            <a:off x="5251450" y="3255963"/>
            <a:ext cx="55563" cy="206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V="1">
            <a:off x="5345113" y="3224213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 flipV="1">
            <a:off x="5437188" y="3198813"/>
            <a:ext cx="635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 flipV="1">
            <a:off x="5537200" y="3173413"/>
            <a:ext cx="492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 flipV="1">
            <a:off x="5586413" y="3167063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4" name="Line 58"/>
          <p:cNvSpPr>
            <a:spLocks noChangeShapeType="1"/>
          </p:cNvSpPr>
          <p:nvPr/>
        </p:nvSpPr>
        <p:spPr bwMode="auto">
          <a:xfrm flipV="1">
            <a:off x="5630863" y="3141663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V="1">
            <a:off x="5729288" y="31226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V="1">
            <a:off x="5754688" y="311626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 flipV="1">
            <a:off x="5822950" y="3089275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5922963" y="307657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 flipV="1">
            <a:off x="5922963" y="3063875"/>
            <a:ext cx="555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V="1">
            <a:off x="6015038" y="3038475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 flipV="1">
            <a:off x="6115050" y="3019425"/>
            <a:ext cx="555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 flipV="1">
            <a:off x="6208713" y="3000375"/>
            <a:ext cx="555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3" name="Line 67"/>
          <p:cNvSpPr>
            <a:spLocks noChangeShapeType="1"/>
          </p:cNvSpPr>
          <p:nvPr/>
        </p:nvSpPr>
        <p:spPr bwMode="auto">
          <a:xfrm flipV="1">
            <a:off x="6264275" y="299402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4" name="Line 68"/>
          <p:cNvSpPr>
            <a:spLocks noChangeShapeType="1"/>
          </p:cNvSpPr>
          <p:nvPr/>
        </p:nvSpPr>
        <p:spPr bwMode="auto">
          <a:xfrm flipV="1">
            <a:off x="6307138" y="2974975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5" name="Line 69"/>
          <p:cNvSpPr>
            <a:spLocks noChangeShapeType="1"/>
          </p:cNvSpPr>
          <p:nvPr/>
        </p:nvSpPr>
        <p:spPr bwMode="auto">
          <a:xfrm flipV="1">
            <a:off x="6407150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6" name="Line 70"/>
          <p:cNvSpPr>
            <a:spLocks noChangeShapeType="1"/>
          </p:cNvSpPr>
          <p:nvPr/>
        </p:nvSpPr>
        <p:spPr bwMode="auto">
          <a:xfrm flipV="1">
            <a:off x="6432550" y="29559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 flipV="1">
            <a:off x="6500813" y="2928938"/>
            <a:ext cx="61912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>
            <a:off x="6599238" y="2922588"/>
            <a:ext cx="1587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6599238" y="2903538"/>
            <a:ext cx="619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 flipV="1">
            <a:off x="6692900" y="2884488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" name="Line 75"/>
          <p:cNvSpPr>
            <a:spLocks noChangeShapeType="1"/>
          </p:cNvSpPr>
          <p:nvPr/>
        </p:nvSpPr>
        <p:spPr bwMode="auto">
          <a:xfrm flipV="1">
            <a:off x="6792913" y="2859088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V="1">
            <a:off x="6891338" y="2840038"/>
            <a:ext cx="492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6940550" y="2840038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V="1">
            <a:off x="6985000" y="2814638"/>
            <a:ext cx="6191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5" name="Line 79"/>
          <p:cNvSpPr>
            <a:spLocks noChangeShapeType="1"/>
          </p:cNvSpPr>
          <p:nvPr/>
        </p:nvSpPr>
        <p:spPr bwMode="auto">
          <a:xfrm flipV="1">
            <a:off x="7083425" y="27955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6" name="Line 80"/>
          <p:cNvSpPr>
            <a:spLocks noChangeShapeType="1"/>
          </p:cNvSpPr>
          <p:nvPr/>
        </p:nvSpPr>
        <p:spPr bwMode="auto">
          <a:xfrm flipV="1">
            <a:off x="7108825" y="27892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V="1">
            <a:off x="7177088" y="2762250"/>
            <a:ext cx="61912" cy="206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8" name="Line 82"/>
          <p:cNvSpPr>
            <a:spLocks noChangeShapeType="1"/>
          </p:cNvSpPr>
          <p:nvPr/>
        </p:nvSpPr>
        <p:spPr bwMode="auto">
          <a:xfrm flipV="1">
            <a:off x="7277100" y="2749550"/>
            <a:ext cx="1588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V="1">
            <a:off x="7277100" y="2736850"/>
            <a:ext cx="555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V="1">
            <a:off x="7370763" y="2711450"/>
            <a:ext cx="619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 flipV="1">
            <a:off x="7469188" y="2679700"/>
            <a:ext cx="5556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 flipV="1">
            <a:off x="7562850" y="2647950"/>
            <a:ext cx="5556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7618413" y="2647950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 flipV="1">
            <a:off x="7656513" y="2616200"/>
            <a:ext cx="5556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5" name="Line 89"/>
          <p:cNvSpPr>
            <a:spLocks noChangeShapeType="1"/>
          </p:cNvSpPr>
          <p:nvPr/>
        </p:nvSpPr>
        <p:spPr bwMode="auto">
          <a:xfrm flipV="1">
            <a:off x="7748588" y="2582863"/>
            <a:ext cx="381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6" name="Line 90"/>
          <p:cNvSpPr>
            <a:spLocks noChangeShapeType="1"/>
          </p:cNvSpPr>
          <p:nvPr/>
        </p:nvSpPr>
        <p:spPr bwMode="auto">
          <a:xfrm flipV="1">
            <a:off x="7786688" y="2576513"/>
            <a:ext cx="174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V="1">
            <a:off x="7842250" y="2532063"/>
            <a:ext cx="55563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8" name="Line 92"/>
          <p:cNvSpPr>
            <a:spLocks noChangeShapeType="1"/>
          </p:cNvSpPr>
          <p:nvPr/>
        </p:nvSpPr>
        <p:spPr bwMode="auto">
          <a:xfrm flipV="1">
            <a:off x="7929563" y="2500313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9" name="Line 93"/>
          <p:cNvSpPr>
            <a:spLocks noChangeShapeType="1"/>
          </p:cNvSpPr>
          <p:nvPr/>
        </p:nvSpPr>
        <p:spPr bwMode="auto">
          <a:xfrm flipV="1">
            <a:off x="7953375" y="2481263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0" name="Line 94"/>
          <p:cNvSpPr>
            <a:spLocks noChangeShapeType="1"/>
          </p:cNvSpPr>
          <p:nvPr/>
        </p:nvSpPr>
        <p:spPr bwMode="auto">
          <a:xfrm flipV="1">
            <a:off x="8010525" y="2416175"/>
            <a:ext cx="49213" cy="396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" name="Line 95"/>
          <p:cNvSpPr>
            <a:spLocks noChangeShapeType="1"/>
          </p:cNvSpPr>
          <p:nvPr/>
        </p:nvSpPr>
        <p:spPr bwMode="auto">
          <a:xfrm flipV="1">
            <a:off x="8089900" y="2365375"/>
            <a:ext cx="38100" cy="317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" name="Line 96"/>
          <p:cNvSpPr>
            <a:spLocks noChangeShapeType="1"/>
          </p:cNvSpPr>
          <p:nvPr/>
        </p:nvSpPr>
        <p:spPr bwMode="auto">
          <a:xfrm flipV="1">
            <a:off x="4735513" y="3840163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 flipV="1">
            <a:off x="4767263" y="3802063"/>
            <a:ext cx="23812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4797425" y="3762375"/>
            <a:ext cx="25400" cy="269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5" name="Line 99"/>
          <p:cNvSpPr>
            <a:spLocks noChangeShapeType="1"/>
          </p:cNvSpPr>
          <p:nvPr/>
        </p:nvSpPr>
        <p:spPr bwMode="auto">
          <a:xfrm flipV="1">
            <a:off x="4835525" y="3724275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V="1">
            <a:off x="4865688" y="3686175"/>
            <a:ext cx="190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7" name="Line 101"/>
          <p:cNvSpPr>
            <a:spLocks noChangeShapeType="1"/>
          </p:cNvSpPr>
          <p:nvPr/>
        </p:nvSpPr>
        <p:spPr bwMode="auto">
          <a:xfrm flipV="1">
            <a:off x="4897438" y="3654425"/>
            <a:ext cx="127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8" name="Line 102"/>
          <p:cNvSpPr>
            <a:spLocks noChangeShapeType="1"/>
          </p:cNvSpPr>
          <p:nvPr/>
        </p:nvSpPr>
        <p:spPr bwMode="auto">
          <a:xfrm flipV="1">
            <a:off x="4910138" y="364807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 flipV="1">
            <a:off x="4933950" y="361632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0" name="Line 104"/>
          <p:cNvSpPr>
            <a:spLocks noChangeShapeType="1"/>
          </p:cNvSpPr>
          <p:nvPr/>
        </p:nvSpPr>
        <p:spPr bwMode="auto">
          <a:xfrm flipV="1">
            <a:off x="4972050" y="3589338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1" name="Line 105"/>
          <p:cNvSpPr>
            <a:spLocks noChangeShapeType="1"/>
          </p:cNvSpPr>
          <p:nvPr/>
        </p:nvSpPr>
        <p:spPr bwMode="auto">
          <a:xfrm flipV="1">
            <a:off x="5014913" y="3557588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" name="Line 106"/>
          <p:cNvSpPr>
            <a:spLocks noChangeShapeType="1"/>
          </p:cNvSpPr>
          <p:nvPr/>
        </p:nvSpPr>
        <p:spPr bwMode="auto">
          <a:xfrm flipV="1">
            <a:off x="5059363" y="3532188"/>
            <a:ext cx="174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3" name="Line 107"/>
          <p:cNvSpPr>
            <a:spLocks noChangeShapeType="1"/>
          </p:cNvSpPr>
          <p:nvPr/>
        </p:nvSpPr>
        <p:spPr bwMode="auto">
          <a:xfrm flipV="1">
            <a:off x="5076825" y="352583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4" name="Line 108"/>
          <p:cNvSpPr>
            <a:spLocks noChangeShapeType="1"/>
          </p:cNvSpPr>
          <p:nvPr/>
        </p:nvSpPr>
        <p:spPr bwMode="auto">
          <a:xfrm flipV="1">
            <a:off x="5095875" y="3500438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5" name="Line 109"/>
          <p:cNvSpPr>
            <a:spLocks noChangeShapeType="1"/>
          </p:cNvSpPr>
          <p:nvPr/>
        </p:nvSpPr>
        <p:spPr bwMode="auto">
          <a:xfrm flipV="1">
            <a:off x="5140325" y="3475038"/>
            <a:ext cx="2381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6" name="Line 110"/>
          <p:cNvSpPr>
            <a:spLocks noChangeShapeType="1"/>
          </p:cNvSpPr>
          <p:nvPr/>
        </p:nvSpPr>
        <p:spPr bwMode="auto">
          <a:xfrm flipV="1">
            <a:off x="5183188" y="3449638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7" name="Line 111"/>
          <p:cNvSpPr>
            <a:spLocks noChangeShapeType="1"/>
          </p:cNvSpPr>
          <p:nvPr/>
        </p:nvSpPr>
        <p:spPr bwMode="auto">
          <a:xfrm flipV="1">
            <a:off x="5226050" y="3429000"/>
            <a:ext cx="19050" cy="142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8" name="Line 112"/>
          <p:cNvSpPr>
            <a:spLocks noChangeShapeType="1"/>
          </p:cNvSpPr>
          <p:nvPr/>
        </p:nvSpPr>
        <p:spPr bwMode="auto">
          <a:xfrm flipV="1">
            <a:off x="5245100" y="342265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9" name="Line 113"/>
          <p:cNvSpPr>
            <a:spLocks noChangeShapeType="1"/>
          </p:cNvSpPr>
          <p:nvPr/>
        </p:nvSpPr>
        <p:spPr bwMode="auto">
          <a:xfrm flipV="1">
            <a:off x="5270500" y="340360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0" name="Line 114"/>
          <p:cNvSpPr>
            <a:spLocks noChangeShapeType="1"/>
          </p:cNvSpPr>
          <p:nvPr/>
        </p:nvSpPr>
        <p:spPr bwMode="auto">
          <a:xfrm flipV="1">
            <a:off x="5313363" y="33845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1" name="Line 115"/>
          <p:cNvSpPr>
            <a:spLocks noChangeShapeType="1"/>
          </p:cNvSpPr>
          <p:nvPr/>
        </p:nvSpPr>
        <p:spPr bwMode="auto">
          <a:xfrm flipV="1">
            <a:off x="5362575" y="33655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" name="Line 116"/>
          <p:cNvSpPr>
            <a:spLocks noChangeShapeType="1"/>
          </p:cNvSpPr>
          <p:nvPr/>
        </p:nvSpPr>
        <p:spPr bwMode="auto">
          <a:xfrm flipV="1">
            <a:off x="5407025" y="335280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3" name="Line 117"/>
          <p:cNvSpPr>
            <a:spLocks noChangeShapeType="1"/>
          </p:cNvSpPr>
          <p:nvPr/>
        </p:nvSpPr>
        <p:spPr bwMode="auto">
          <a:xfrm flipV="1">
            <a:off x="5413375" y="3346450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4" name="Line 118"/>
          <p:cNvSpPr>
            <a:spLocks noChangeShapeType="1"/>
          </p:cNvSpPr>
          <p:nvPr/>
        </p:nvSpPr>
        <p:spPr bwMode="auto">
          <a:xfrm flipV="1">
            <a:off x="5449888" y="33210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5" name="Line 119"/>
          <p:cNvSpPr>
            <a:spLocks noChangeShapeType="1"/>
          </p:cNvSpPr>
          <p:nvPr/>
        </p:nvSpPr>
        <p:spPr bwMode="auto">
          <a:xfrm flipV="1">
            <a:off x="5500688" y="3302000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6" name="Line 120"/>
          <p:cNvSpPr>
            <a:spLocks noChangeShapeType="1"/>
          </p:cNvSpPr>
          <p:nvPr/>
        </p:nvSpPr>
        <p:spPr bwMode="auto">
          <a:xfrm flipV="1">
            <a:off x="5543550" y="328295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7" name="Line 121"/>
          <p:cNvSpPr>
            <a:spLocks noChangeShapeType="1"/>
          </p:cNvSpPr>
          <p:nvPr/>
        </p:nvSpPr>
        <p:spPr bwMode="auto">
          <a:xfrm flipV="1">
            <a:off x="5586413" y="3262313"/>
            <a:ext cx="31750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8" name="Line 122"/>
          <p:cNvSpPr>
            <a:spLocks noChangeShapeType="1"/>
          </p:cNvSpPr>
          <p:nvPr/>
        </p:nvSpPr>
        <p:spPr bwMode="auto">
          <a:xfrm flipV="1">
            <a:off x="5637213" y="32496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9" name="Line 123"/>
          <p:cNvSpPr>
            <a:spLocks noChangeShapeType="1"/>
          </p:cNvSpPr>
          <p:nvPr/>
        </p:nvSpPr>
        <p:spPr bwMode="auto">
          <a:xfrm flipV="1">
            <a:off x="5686425" y="32369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0" name="Line 124"/>
          <p:cNvSpPr>
            <a:spLocks noChangeShapeType="1"/>
          </p:cNvSpPr>
          <p:nvPr/>
        </p:nvSpPr>
        <p:spPr bwMode="auto">
          <a:xfrm flipV="1">
            <a:off x="5729288" y="32242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1" name="Line 125"/>
          <p:cNvSpPr>
            <a:spLocks noChangeShapeType="1"/>
          </p:cNvSpPr>
          <p:nvPr/>
        </p:nvSpPr>
        <p:spPr bwMode="auto">
          <a:xfrm>
            <a:off x="5754688" y="322421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2" name="Line 126"/>
          <p:cNvSpPr>
            <a:spLocks noChangeShapeType="1"/>
          </p:cNvSpPr>
          <p:nvPr/>
        </p:nvSpPr>
        <p:spPr bwMode="auto">
          <a:xfrm flipV="1">
            <a:off x="5780088" y="32115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3" name="Line 127"/>
          <p:cNvSpPr>
            <a:spLocks noChangeShapeType="1"/>
          </p:cNvSpPr>
          <p:nvPr/>
        </p:nvSpPr>
        <p:spPr bwMode="auto">
          <a:xfrm flipV="1">
            <a:off x="5829300" y="31988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4" name="Line 128"/>
          <p:cNvSpPr>
            <a:spLocks noChangeShapeType="1"/>
          </p:cNvSpPr>
          <p:nvPr/>
        </p:nvSpPr>
        <p:spPr bwMode="auto">
          <a:xfrm flipV="1">
            <a:off x="5878513" y="31861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5" name="Line 129"/>
          <p:cNvSpPr>
            <a:spLocks noChangeShapeType="1"/>
          </p:cNvSpPr>
          <p:nvPr/>
        </p:nvSpPr>
        <p:spPr bwMode="auto">
          <a:xfrm flipV="1">
            <a:off x="5922963" y="3173413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6" name="Line 130"/>
          <p:cNvSpPr>
            <a:spLocks noChangeShapeType="1"/>
          </p:cNvSpPr>
          <p:nvPr/>
        </p:nvSpPr>
        <p:spPr bwMode="auto">
          <a:xfrm flipV="1">
            <a:off x="5972175" y="31607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7" name="Line 131"/>
          <p:cNvSpPr>
            <a:spLocks noChangeShapeType="1"/>
          </p:cNvSpPr>
          <p:nvPr/>
        </p:nvSpPr>
        <p:spPr bwMode="auto">
          <a:xfrm flipV="1">
            <a:off x="6021388" y="31480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8" name="Line 132"/>
          <p:cNvSpPr>
            <a:spLocks noChangeShapeType="1"/>
          </p:cNvSpPr>
          <p:nvPr/>
        </p:nvSpPr>
        <p:spPr bwMode="auto">
          <a:xfrm flipV="1">
            <a:off x="6072188" y="3135313"/>
            <a:ext cx="174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9" name="Line 133"/>
          <p:cNvSpPr>
            <a:spLocks noChangeShapeType="1"/>
          </p:cNvSpPr>
          <p:nvPr/>
        </p:nvSpPr>
        <p:spPr bwMode="auto">
          <a:xfrm>
            <a:off x="6089650" y="313531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0" name="Line 134"/>
          <p:cNvSpPr>
            <a:spLocks noChangeShapeType="1"/>
          </p:cNvSpPr>
          <p:nvPr/>
        </p:nvSpPr>
        <p:spPr bwMode="auto">
          <a:xfrm flipV="1">
            <a:off x="6115050" y="31226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1" name="Line 135"/>
          <p:cNvSpPr>
            <a:spLocks noChangeShapeType="1"/>
          </p:cNvSpPr>
          <p:nvPr/>
        </p:nvSpPr>
        <p:spPr bwMode="auto">
          <a:xfrm flipV="1">
            <a:off x="6164263" y="31099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2" name="Line 136"/>
          <p:cNvSpPr>
            <a:spLocks noChangeShapeType="1"/>
          </p:cNvSpPr>
          <p:nvPr/>
        </p:nvSpPr>
        <p:spPr bwMode="auto">
          <a:xfrm flipV="1">
            <a:off x="6215063" y="30956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3" name="Line 137"/>
          <p:cNvSpPr>
            <a:spLocks noChangeShapeType="1"/>
          </p:cNvSpPr>
          <p:nvPr/>
        </p:nvSpPr>
        <p:spPr bwMode="auto">
          <a:xfrm>
            <a:off x="6264275" y="3089275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4" name="Line 138"/>
          <p:cNvSpPr>
            <a:spLocks noChangeShapeType="1"/>
          </p:cNvSpPr>
          <p:nvPr/>
        </p:nvSpPr>
        <p:spPr bwMode="auto">
          <a:xfrm flipV="1">
            <a:off x="6264275" y="30829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5" name="Line 139"/>
          <p:cNvSpPr>
            <a:spLocks noChangeShapeType="1"/>
          </p:cNvSpPr>
          <p:nvPr/>
        </p:nvSpPr>
        <p:spPr bwMode="auto">
          <a:xfrm flipV="1">
            <a:off x="6313488" y="30765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6" name="Line 140"/>
          <p:cNvSpPr>
            <a:spLocks noChangeShapeType="1"/>
          </p:cNvSpPr>
          <p:nvPr/>
        </p:nvSpPr>
        <p:spPr bwMode="auto">
          <a:xfrm flipV="1">
            <a:off x="6357938" y="306387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7" name="Line 141"/>
          <p:cNvSpPr>
            <a:spLocks noChangeShapeType="1"/>
          </p:cNvSpPr>
          <p:nvPr/>
        </p:nvSpPr>
        <p:spPr bwMode="auto">
          <a:xfrm flipV="1">
            <a:off x="6407150" y="30575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8" name="Line 142"/>
          <p:cNvSpPr>
            <a:spLocks noChangeShapeType="1"/>
          </p:cNvSpPr>
          <p:nvPr/>
        </p:nvSpPr>
        <p:spPr bwMode="auto">
          <a:xfrm>
            <a:off x="6432550" y="3057525"/>
            <a:ext cx="4763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19" name="Line 143"/>
          <p:cNvSpPr>
            <a:spLocks noChangeShapeType="1"/>
          </p:cNvSpPr>
          <p:nvPr/>
        </p:nvSpPr>
        <p:spPr bwMode="auto">
          <a:xfrm flipV="1">
            <a:off x="6456363" y="3038475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0" name="Line 144"/>
          <p:cNvSpPr>
            <a:spLocks noChangeShapeType="1"/>
          </p:cNvSpPr>
          <p:nvPr/>
        </p:nvSpPr>
        <p:spPr bwMode="auto">
          <a:xfrm flipV="1">
            <a:off x="6507163" y="3025775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1" name="Line 145"/>
          <p:cNvSpPr>
            <a:spLocks noChangeShapeType="1"/>
          </p:cNvSpPr>
          <p:nvPr/>
        </p:nvSpPr>
        <p:spPr bwMode="auto">
          <a:xfrm flipV="1">
            <a:off x="6550025" y="301307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2" name="Line 146"/>
          <p:cNvSpPr>
            <a:spLocks noChangeShapeType="1"/>
          </p:cNvSpPr>
          <p:nvPr/>
        </p:nvSpPr>
        <p:spPr bwMode="auto">
          <a:xfrm>
            <a:off x="6599238" y="300672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3" name="Line 147"/>
          <p:cNvSpPr>
            <a:spLocks noChangeShapeType="1"/>
          </p:cNvSpPr>
          <p:nvPr/>
        </p:nvSpPr>
        <p:spPr bwMode="auto">
          <a:xfrm flipV="1">
            <a:off x="6599238" y="30003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4" name="Line 148"/>
          <p:cNvSpPr>
            <a:spLocks noChangeShapeType="1"/>
          </p:cNvSpPr>
          <p:nvPr/>
        </p:nvSpPr>
        <p:spPr bwMode="auto">
          <a:xfrm flipV="1">
            <a:off x="6650038" y="298767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5" name="Line 149"/>
          <p:cNvSpPr>
            <a:spLocks noChangeShapeType="1"/>
          </p:cNvSpPr>
          <p:nvPr/>
        </p:nvSpPr>
        <p:spPr bwMode="auto">
          <a:xfrm flipV="1">
            <a:off x="6699250" y="29749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6" name="Line 150"/>
          <p:cNvSpPr>
            <a:spLocks noChangeShapeType="1"/>
          </p:cNvSpPr>
          <p:nvPr/>
        </p:nvSpPr>
        <p:spPr bwMode="auto">
          <a:xfrm flipV="1">
            <a:off x="6742113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7" name="Line 151"/>
          <p:cNvSpPr>
            <a:spLocks noChangeShapeType="1"/>
          </p:cNvSpPr>
          <p:nvPr/>
        </p:nvSpPr>
        <p:spPr bwMode="auto">
          <a:xfrm>
            <a:off x="6767513" y="29622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8" name="Line 152"/>
          <p:cNvSpPr>
            <a:spLocks noChangeShapeType="1"/>
          </p:cNvSpPr>
          <p:nvPr/>
        </p:nvSpPr>
        <p:spPr bwMode="auto">
          <a:xfrm flipV="1">
            <a:off x="6792913" y="29559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29" name="Line 153"/>
          <p:cNvSpPr>
            <a:spLocks noChangeShapeType="1"/>
          </p:cNvSpPr>
          <p:nvPr/>
        </p:nvSpPr>
        <p:spPr bwMode="auto">
          <a:xfrm flipV="1">
            <a:off x="6842125" y="2943225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0" name="Line 154"/>
          <p:cNvSpPr>
            <a:spLocks noChangeShapeType="1"/>
          </p:cNvSpPr>
          <p:nvPr/>
        </p:nvSpPr>
        <p:spPr bwMode="auto">
          <a:xfrm flipV="1">
            <a:off x="6891338" y="29289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1" name="Line 155"/>
          <p:cNvSpPr>
            <a:spLocks noChangeShapeType="1"/>
          </p:cNvSpPr>
          <p:nvPr/>
        </p:nvSpPr>
        <p:spPr bwMode="auto">
          <a:xfrm>
            <a:off x="6940550" y="2928938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2" name="Line 156"/>
          <p:cNvSpPr>
            <a:spLocks noChangeShapeType="1"/>
          </p:cNvSpPr>
          <p:nvPr/>
        </p:nvSpPr>
        <p:spPr bwMode="auto">
          <a:xfrm flipV="1">
            <a:off x="6940550" y="29225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3" name="Line 157"/>
          <p:cNvSpPr>
            <a:spLocks noChangeShapeType="1"/>
          </p:cNvSpPr>
          <p:nvPr/>
        </p:nvSpPr>
        <p:spPr bwMode="auto">
          <a:xfrm>
            <a:off x="6991350" y="2916238"/>
            <a:ext cx="2381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4" name="Line 158"/>
          <p:cNvSpPr>
            <a:spLocks noChangeShapeType="1"/>
          </p:cNvSpPr>
          <p:nvPr/>
        </p:nvSpPr>
        <p:spPr bwMode="auto">
          <a:xfrm>
            <a:off x="7034213" y="2909888"/>
            <a:ext cx="317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5" name="Line 159"/>
          <p:cNvSpPr>
            <a:spLocks noChangeShapeType="1"/>
          </p:cNvSpPr>
          <p:nvPr/>
        </p:nvSpPr>
        <p:spPr bwMode="auto">
          <a:xfrm>
            <a:off x="7083425" y="2903538"/>
            <a:ext cx="2540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6" name="Line 160"/>
          <p:cNvSpPr>
            <a:spLocks noChangeShapeType="1"/>
          </p:cNvSpPr>
          <p:nvPr/>
        </p:nvSpPr>
        <p:spPr bwMode="auto">
          <a:xfrm flipV="1">
            <a:off x="7108825" y="289718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7" name="Line 161"/>
          <p:cNvSpPr>
            <a:spLocks noChangeShapeType="1"/>
          </p:cNvSpPr>
          <p:nvPr/>
        </p:nvSpPr>
        <p:spPr bwMode="auto">
          <a:xfrm flipV="1">
            <a:off x="7134225" y="2884488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8" name="Line 162"/>
          <p:cNvSpPr>
            <a:spLocks noChangeShapeType="1"/>
          </p:cNvSpPr>
          <p:nvPr/>
        </p:nvSpPr>
        <p:spPr bwMode="auto">
          <a:xfrm flipV="1">
            <a:off x="7183438" y="28781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39" name="Line 163"/>
          <p:cNvSpPr>
            <a:spLocks noChangeShapeType="1"/>
          </p:cNvSpPr>
          <p:nvPr/>
        </p:nvSpPr>
        <p:spPr bwMode="auto">
          <a:xfrm flipV="1">
            <a:off x="7232650" y="28654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0" name="Line 164"/>
          <p:cNvSpPr>
            <a:spLocks noChangeShapeType="1"/>
          </p:cNvSpPr>
          <p:nvPr/>
        </p:nvSpPr>
        <p:spPr bwMode="auto">
          <a:xfrm flipV="1">
            <a:off x="7283450" y="2852738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1" name="Line 165"/>
          <p:cNvSpPr>
            <a:spLocks noChangeShapeType="1"/>
          </p:cNvSpPr>
          <p:nvPr/>
        </p:nvSpPr>
        <p:spPr bwMode="auto">
          <a:xfrm flipV="1">
            <a:off x="7326313" y="28463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2" name="Line 166"/>
          <p:cNvSpPr>
            <a:spLocks noChangeShapeType="1"/>
          </p:cNvSpPr>
          <p:nvPr/>
        </p:nvSpPr>
        <p:spPr bwMode="auto">
          <a:xfrm flipV="1">
            <a:off x="7375525" y="28400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3" name="Line 167"/>
          <p:cNvSpPr>
            <a:spLocks noChangeShapeType="1"/>
          </p:cNvSpPr>
          <p:nvPr/>
        </p:nvSpPr>
        <p:spPr bwMode="auto">
          <a:xfrm>
            <a:off x="7426325" y="2833688"/>
            <a:ext cx="2381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4" name="Line 168"/>
          <p:cNvSpPr>
            <a:spLocks noChangeShapeType="1"/>
          </p:cNvSpPr>
          <p:nvPr/>
        </p:nvSpPr>
        <p:spPr bwMode="auto">
          <a:xfrm flipV="1">
            <a:off x="7450138" y="2827338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5" name="Line 169"/>
          <p:cNvSpPr>
            <a:spLocks noChangeShapeType="1"/>
          </p:cNvSpPr>
          <p:nvPr/>
        </p:nvSpPr>
        <p:spPr bwMode="auto">
          <a:xfrm flipV="1">
            <a:off x="7475538" y="2814638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6" name="Line 170"/>
          <p:cNvSpPr>
            <a:spLocks noChangeShapeType="1"/>
          </p:cNvSpPr>
          <p:nvPr/>
        </p:nvSpPr>
        <p:spPr bwMode="auto">
          <a:xfrm flipV="1">
            <a:off x="7524750" y="2801938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7" name="Line 171"/>
          <p:cNvSpPr>
            <a:spLocks noChangeShapeType="1"/>
          </p:cNvSpPr>
          <p:nvPr/>
        </p:nvSpPr>
        <p:spPr bwMode="auto">
          <a:xfrm flipV="1">
            <a:off x="7575550" y="2789238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8" name="Line 172"/>
          <p:cNvSpPr>
            <a:spLocks noChangeShapeType="1"/>
          </p:cNvSpPr>
          <p:nvPr/>
        </p:nvSpPr>
        <p:spPr bwMode="auto">
          <a:xfrm flipV="1">
            <a:off x="7618413" y="27765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49" name="Line 173"/>
          <p:cNvSpPr>
            <a:spLocks noChangeShapeType="1"/>
          </p:cNvSpPr>
          <p:nvPr/>
        </p:nvSpPr>
        <p:spPr bwMode="auto">
          <a:xfrm flipV="1">
            <a:off x="7667625" y="27559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0" name="Line 174"/>
          <p:cNvSpPr>
            <a:spLocks noChangeShapeType="1"/>
          </p:cNvSpPr>
          <p:nvPr/>
        </p:nvSpPr>
        <p:spPr bwMode="auto">
          <a:xfrm flipV="1">
            <a:off x="7712075" y="274320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1" name="Line 175"/>
          <p:cNvSpPr>
            <a:spLocks noChangeShapeType="1"/>
          </p:cNvSpPr>
          <p:nvPr/>
        </p:nvSpPr>
        <p:spPr bwMode="auto">
          <a:xfrm flipV="1">
            <a:off x="7761288" y="2730500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2" name="Line 176"/>
          <p:cNvSpPr>
            <a:spLocks noChangeShapeType="1"/>
          </p:cNvSpPr>
          <p:nvPr/>
        </p:nvSpPr>
        <p:spPr bwMode="auto">
          <a:xfrm flipV="1">
            <a:off x="7786688" y="272415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3" name="Line 177"/>
          <p:cNvSpPr>
            <a:spLocks noChangeShapeType="1"/>
          </p:cNvSpPr>
          <p:nvPr/>
        </p:nvSpPr>
        <p:spPr bwMode="auto">
          <a:xfrm flipV="1">
            <a:off x="7810500" y="271145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4" name="Line 178"/>
          <p:cNvSpPr>
            <a:spLocks noChangeShapeType="1"/>
          </p:cNvSpPr>
          <p:nvPr/>
        </p:nvSpPr>
        <p:spPr bwMode="auto">
          <a:xfrm flipV="1">
            <a:off x="7854950" y="26987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5" name="Line 179"/>
          <p:cNvSpPr>
            <a:spLocks noChangeShapeType="1"/>
          </p:cNvSpPr>
          <p:nvPr/>
        </p:nvSpPr>
        <p:spPr bwMode="auto">
          <a:xfrm flipV="1">
            <a:off x="7904163" y="26860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6" name="Line 180"/>
          <p:cNvSpPr>
            <a:spLocks noChangeShapeType="1"/>
          </p:cNvSpPr>
          <p:nvPr/>
        </p:nvSpPr>
        <p:spPr bwMode="auto">
          <a:xfrm>
            <a:off x="7953375" y="26797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7" name="Line 181"/>
          <p:cNvSpPr>
            <a:spLocks noChangeShapeType="1"/>
          </p:cNvSpPr>
          <p:nvPr/>
        </p:nvSpPr>
        <p:spPr bwMode="auto">
          <a:xfrm flipV="1">
            <a:off x="7953375" y="26670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8" name="Line 182"/>
          <p:cNvSpPr>
            <a:spLocks noChangeShapeType="1"/>
          </p:cNvSpPr>
          <p:nvPr/>
        </p:nvSpPr>
        <p:spPr bwMode="auto">
          <a:xfrm flipV="1">
            <a:off x="7997825" y="2647950"/>
            <a:ext cx="30163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59" name="Line 183"/>
          <p:cNvSpPr>
            <a:spLocks noChangeShapeType="1"/>
          </p:cNvSpPr>
          <p:nvPr/>
        </p:nvSpPr>
        <p:spPr bwMode="auto">
          <a:xfrm flipV="1">
            <a:off x="8040688" y="2622550"/>
            <a:ext cx="3175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0" name="Line 184"/>
          <p:cNvSpPr>
            <a:spLocks noChangeShapeType="1"/>
          </p:cNvSpPr>
          <p:nvPr/>
        </p:nvSpPr>
        <p:spPr bwMode="auto">
          <a:xfrm flipV="1">
            <a:off x="8089900" y="2601913"/>
            <a:ext cx="25400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1" name="Line 185"/>
          <p:cNvSpPr>
            <a:spLocks noChangeShapeType="1"/>
          </p:cNvSpPr>
          <p:nvPr/>
        </p:nvSpPr>
        <p:spPr bwMode="auto">
          <a:xfrm flipV="1">
            <a:off x="4735513" y="33401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2" name="Line 186"/>
          <p:cNvSpPr>
            <a:spLocks noChangeShapeType="1"/>
          </p:cNvSpPr>
          <p:nvPr/>
        </p:nvSpPr>
        <p:spPr bwMode="auto">
          <a:xfrm flipV="1">
            <a:off x="4779963" y="3314700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3" name="Line 187"/>
          <p:cNvSpPr>
            <a:spLocks noChangeShapeType="1"/>
          </p:cNvSpPr>
          <p:nvPr/>
        </p:nvSpPr>
        <p:spPr bwMode="auto">
          <a:xfrm flipV="1">
            <a:off x="4822825" y="32893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4" name="Line 188"/>
          <p:cNvSpPr>
            <a:spLocks noChangeShapeType="1"/>
          </p:cNvSpPr>
          <p:nvPr/>
        </p:nvSpPr>
        <p:spPr bwMode="auto">
          <a:xfrm flipV="1">
            <a:off x="4865688" y="3262313"/>
            <a:ext cx="31750" cy="206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5" name="Line 189"/>
          <p:cNvSpPr>
            <a:spLocks noChangeShapeType="1"/>
          </p:cNvSpPr>
          <p:nvPr/>
        </p:nvSpPr>
        <p:spPr bwMode="auto">
          <a:xfrm flipV="1">
            <a:off x="4910138" y="324326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6" name="Line 190"/>
          <p:cNvSpPr>
            <a:spLocks noChangeShapeType="1"/>
          </p:cNvSpPr>
          <p:nvPr/>
        </p:nvSpPr>
        <p:spPr bwMode="auto">
          <a:xfrm flipV="1">
            <a:off x="4959350" y="32242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7" name="Line 191"/>
          <p:cNvSpPr>
            <a:spLocks noChangeShapeType="1"/>
          </p:cNvSpPr>
          <p:nvPr/>
        </p:nvSpPr>
        <p:spPr bwMode="auto">
          <a:xfrm flipV="1">
            <a:off x="5008563" y="32115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8" name="Line 192"/>
          <p:cNvSpPr>
            <a:spLocks noChangeShapeType="1"/>
          </p:cNvSpPr>
          <p:nvPr/>
        </p:nvSpPr>
        <p:spPr bwMode="auto">
          <a:xfrm flipV="1">
            <a:off x="5053013" y="3192463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69" name="Line 193"/>
          <p:cNvSpPr>
            <a:spLocks noChangeShapeType="1"/>
          </p:cNvSpPr>
          <p:nvPr/>
        </p:nvSpPr>
        <p:spPr bwMode="auto">
          <a:xfrm>
            <a:off x="5076825" y="3192463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0" name="Line 194"/>
          <p:cNvSpPr>
            <a:spLocks noChangeShapeType="1"/>
          </p:cNvSpPr>
          <p:nvPr/>
        </p:nvSpPr>
        <p:spPr bwMode="auto">
          <a:xfrm flipV="1">
            <a:off x="5102225" y="317976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1" name="Line 195"/>
          <p:cNvSpPr>
            <a:spLocks noChangeShapeType="1"/>
          </p:cNvSpPr>
          <p:nvPr/>
        </p:nvSpPr>
        <p:spPr bwMode="auto">
          <a:xfrm flipV="1">
            <a:off x="5145088" y="31607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2" name="Line 196"/>
          <p:cNvSpPr>
            <a:spLocks noChangeShapeType="1"/>
          </p:cNvSpPr>
          <p:nvPr/>
        </p:nvSpPr>
        <p:spPr bwMode="auto">
          <a:xfrm flipV="1">
            <a:off x="5195888" y="314801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3" name="Line 197"/>
          <p:cNvSpPr>
            <a:spLocks noChangeShapeType="1"/>
          </p:cNvSpPr>
          <p:nvPr/>
        </p:nvSpPr>
        <p:spPr bwMode="auto">
          <a:xfrm>
            <a:off x="5245100" y="3141663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4" name="Line 198"/>
          <p:cNvSpPr>
            <a:spLocks noChangeShapeType="1"/>
          </p:cNvSpPr>
          <p:nvPr/>
        </p:nvSpPr>
        <p:spPr bwMode="auto">
          <a:xfrm flipV="1">
            <a:off x="5245100" y="3135313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5" name="Line 199"/>
          <p:cNvSpPr>
            <a:spLocks noChangeShapeType="1"/>
          </p:cNvSpPr>
          <p:nvPr/>
        </p:nvSpPr>
        <p:spPr bwMode="auto">
          <a:xfrm flipV="1">
            <a:off x="5287963" y="3122613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6" name="Line 200"/>
          <p:cNvSpPr>
            <a:spLocks noChangeShapeType="1"/>
          </p:cNvSpPr>
          <p:nvPr/>
        </p:nvSpPr>
        <p:spPr bwMode="auto">
          <a:xfrm flipV="1">
            <a:off x="5338763" y="310991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7" name="Line 201"/>
          <p:cNvSpPr>
            <a:spLocks noChangeShapeType="1"/>
          </p:cNvSpPr>
          <p:nvPr/>
        </p:nvSpPr>
        <p:spPr bwMode="auto">
          <a:xfrm flipV="1">
            <a:off x="5387975" y="3101975"/>
            <a:ext cx="25400" cy="79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8" name="Line 202"/>
          <p:cNvSpPr>
            <a:spLocks noChangeShapeType="1"/>
          </p:cNvSpPr>
          <p:nvPr/>
        </p:nvSpPr>
        <p:spPr bwMode="auto">
          <a:xfrm>
            <a:off x="5413375" y="31019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79" name="Line 203"/>
          <p:cNvSpPr>
            <a:spLocks noChangeShapeType="1"/>
          </p:cNvSpPr>
          <p:nvPr/>
        </p:nvSpPr>
        <p:spPr bwMode="auto">
          <a:xfrm flipV="1">
            <a:off x="5437188" y="30892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0" name="Line 204"/>
          <p:cNvSpPr>
            <a:spLocks noChangeShapeType="1"/>
          </p:cNvSpPr>
          <p:nvPr/>
        </p:nvSpPr>
        <p:spPr bwMode="auto">
          <a:xfrm flipV="1">
            <a:off x="5487988" y="30829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1" name="Line 205"/>
          <p:cNvSpPr>
            <a:spLocks noChangeShapeType="1"/>
          </p:cNvSpPr>
          <p:nvPr/>
        </p:nvSpPr>
        <p:spPr bwMode="auto">
          <a:xfrm flipV="1">
            <a:off x="5537200" y="30702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2" name="Line 206"/>
          <p:cNvSpPr>
            <a:spLocks noChangeShapeType="1"/>
          </p:cNvSpPr>
          <p:nvPr/>
        </p:nvSpPr>
        <p:spPr bwMode="auto">
          <a:xfrm>
            <a:off x="5580063" y="307022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3" name="Line 207"/>
          <p:cNvSpPr>
            <a:spLocks noChangeShapeType="1"/>
          </p:cNvSpPr>
          <p:nvPr/>
        </p:nvSpPr>
        <p:spPr bwMode="auto">
          <a:xfrm flipV="1">
            <a:off x="5586413" y="3057525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4" name="Line 208"/>
          <p:cNvSpPr>
            <a:spLocks noChangeShapeType="1"/>
          </p:cNvSpPr>
          <p:nvPr/>
        </p:nvSpPr>
        <p:spPr bwMode="auto">
          <a:xfrm flipV="1">
            <a:off x="5630863" y="3044825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5" name="Line 209"/>
          <p:cNvSpPr>
            <a:spLocks noChangeShapeType="1"/>
          </p:cNvSpPr>
          <p:nvPr/>
        </p:nvSpPr>
        <p:spPr bwMode="auto">
          <a:xfrm flipV="1">
            <a:off x="5680075" y="30321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6" name="Line 210"/>
          <p:cNvSpPr>
            <a:spLocks noChangeShapeType="1"/>
          </p:cNvSpPr>
          <p:nvPr/>
        </p:nvSpPr>
        <p:spPr bwMode="auto">
          <a:xfrm flipV="1">
            <a:off x="5729288" y="301942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7" name="Line 211"/>
          <p:cNvSpPr>
            <a:spLocks noChangeShapeType="1"/>
          </p:cNvSpPr>
          <p:nvPr/>
        </p:nvSpPr>
        <p:spPr bwMode="auto">
          <a:xfrm>
            <a:off x="5754688" y="301942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8" name="Line 212"/>
          <p:cNvSpPr>
            <a:spLocks noChangeShapeType="1"/>
          </p:cNvSpPr>
          <p:nvPr/>
        </p:nvSpPr>
        <p:spPr bwMode="auto">
          <a:xfrm flipV="1">
            <a:off x="5773738" y="30067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89" name="Line 213"/>
          <p:cNvSpPr>
            <a:spLocks noChangeShapeType="1"/>
          </p:cNvSpPr>
          <p:nvPr/>
        </p:nvSpPr>
        <p:spPr bwMode="auto">
          <a:xfrm flipV="1">
            <a:off x="5822950" y="300037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0" name="Line 214"/>
          <p:cNvSpPr>
            <a:spLocks noChangeShapeType="1"/>
          </p:cNvSpPr>
          <p:nvPr/>
        </p:nvSpPr>
        <p:spPr bwMode="auto">
          <a:xfrm flipV="1">
            <a:off x="5872163" y="29940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1" name="Line 215"/>
          <p:cNvSpPr>
            <a:spLocks noChangeShapeType="1"/>
          </p:cNvSpPr>
          <p:nvPr/>
        </p:nvSpPr>
        <p:spPr bwMode="auto">
          <a:xfrm>
            <a:off x="5922963" y="2987675"/>
            <a:ext cx="1587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2" name="Line 216"/>
          <p:cNvSpPr>
            <a:spLocks noChangeShapeType="1"/>
          </p:cNvSpPr>
          <p:nvPr/>
        </p:nvSpPr>
        <p:spPr bwMode="auto">
          <a:xfrm flipV="1">
            <a:off x="5922963" y="2981325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3" name="Line 217"/>
          <p:cNvSpPr>
            <a:spLocks noChangeShapeType="1"/>
          </p:cNvSpPr>
          <p:nvPr/>
        </p:nvSpPr>
        <p:spPr bwMode="auto">
          <a:xfrm flipV="1">
            <a:off x="5972175" y="2968625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4" name="Line 218"/>
          <p:cNvSpPr>
            <a:spLocks noChangeShapeType="1"/>
          </p:cNvSpPr>
          <p:nvPr/>
        </p:nvSpPr>
        <p:spPr bwMode="auto">
          <a:xfrm flipV="1">
            <a:off x="6021388" y="2962275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5" name="Line 219"/>
          <p:cNvSpPr>
            <a:spLocks noChangeShapeType="1"/>
          </p:cNvSpPr>
          <p:nvPr/>
        </p:nvSpPr>
        <p:spPr bwMode="auto">
          <a:xfrm flipV="1">
            <a:off x="6065838" y="2949575"/>
            <a:ext cx="2381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6" name="Line 220"/>
          <p:cNvSpPr>
            <a:spLocks noChangeShapeType="1"/>
          </p:cNvSpPr>
          <p:nvPr/>
        </p:nvSpPr>
        <p:spPr bwMode="auto">
          <a:xfrm>
            <a:off x="6089650" y="2949575"/>
            <a:ext cx="6350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7" name="Line 221"/>
          <p:cNvSpPr>
            <a:spLocks noChangeShapeType="1"/>
          </p:cNvSpPr>
          <p:nvPr/>
        </p:nvSpPr>
        <p:spPr bwMode="auto">
          <a:xfrm flipV="1">
            <a:off x="6115050" y="2935288"/>
            <a:ext cx="31750" cy="79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8" name="Line 222"/>
          <p:cNvSpPr>
            <a:spLocks noChangeShapeType="1"/>
          </p:cNvSpPr>
          <p:nvPr/>
        </p:nvSpPr>
        <p:spPr bwMode="auto">
          <a:xfrm flipV="1">
            <a:off x="6164263" y="29289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99" name="Line 223"/>
          <p:cNvSpPr>
            <a:spLocks noChangeShapeType="1"/>
          </p:cNvSpPr>
          <p:nvPr/>
        </p:nvSpPr>
        <p:spPr bwMode="auto">
          <a:xfrm flipV="1">
            <a:off x="6215063" y="2916238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0" name="Line 224"/>
          <p:cNvSpPr>
            <a:spLocks noChangeShapeType="1"/>
          </p:cNvSpPr>
          <p:nvPr/>
        </p:nvSpPr>
        <p:spPr bwMode="auto">
          <a:xfrm>
            <a:off x="6264275" y="2909888"/>
            <a:ext cx="1588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1" name="Line 225"/>
          <p:cNvSpPr>
            <a:spLocks noChangeShapeType="1"/>
          </p:cNvSpPr>
          <p:nvPr/>
        </p:nvSpPr>
        <p:spPr bwMode="auto">
          <a:xfrm flipV="1">
            <a:off x="6264275" y="290353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2" name="Line 226"/>
          <p:cNvSpPr>
            <a:spLocks noChangeShapeType="1"/>
          </p:cNvSpPr>
          <p:nvPr/>
        </p:nvSpPr>
        <p:spPr bwMode="auto">
          <a:xfrm flipV="1">
            <a:off x="6307138" y="289083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3" name="Line 227"/>
          <p:cNvSpPr>
            <a:spLocks noChangeShapeType="1"/>
          </p:cNvSpPr>
          <p:nvPr/>
        </p:nvSpPr>
        <p:spPr bwMode="auto">
          <a:xfrm flipV="1">
            <a:off x="6357938" y="2878138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4" name="Line 228"/>
          <p:cNvSpPr>
            <a:spLocks noChangeShapeType="1"/>
          </p:cNvSpPr>
          <p:nvPr/>
        </p:nvSpPr>
        <p:spPr bwMode="auto">
          <a:xfrm flipV="1">
            <a:off x="6407150" y="28717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5" name="Line 229"/>
          <p:cNvSpPr>
            <a:spLocks noChangeShapeType="1"/>
          </p:cNvSpPr>
          <p:nvPr/>
        </p:nvSpPr>
        <p:spPr bwMode="auto">
          <a:xfrm>
            <a:off x="6432550" y="2871788"/>
            <a:ext cx="4763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6" name="Line 230"/>
          <p:cNvSpPr>
            <a:spLocks noChangeShapeType="1"/>
          </p:cNvSpPr>
          <p:nvPr/>
        </p:nvSpPr>
        <p:spPr bwMode="auto">
          <a:xfrm flipV="1">
            <a:off x="6456363" y="28590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7" name="Line 231"/>
          <p:cNvSpPr>
            <a:spLocks noChangeShapeType="1"/>
          </p:cNvSpPr>
          <p:nvPr/>
        </p:nvSpPr>
        <p:spPr bwMode="auto">
          <a:xfrm flipV="1">
            <a:off x="6507163" y="2846388"/>
            <a:ext cx="2381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8" name="Line 232"/>
          <p:cNvSpPr>
            <a:spLocks noChangeShapeType="1"/>
          </p:cNvSpPr>
          <p:nvPr/>
        </p:nvSpPr>
        <p:spPr bwMode="auto">
          <a:xfrm flipV="1">
            <a:off x="6550025" y="2833688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09" name="Line 233"/>
          <p:cNvSpPr>
            <a:spLocks noChangeShapeType="1"/>
          </p:cNvSpPr>
          <p:nvPr/>
        </p:nvSpPr>
        <p:spPr bwMode="auto">
          <a:xfrm>
            <a:off x="6599238" y="2827338"/>
            <a:ext cx="1587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0" name="Line 234"/>
          <p:cNvSpPr>
            <a:spLocks noChangeShapeType="1"/>
          </p:cNvSpPr>
          <p:nvPr/>
        </p:nvSpPr>
        <p:spPr bwMode="auto">
          <a:xfrm flipV="1">
            <a:off x="6599238" y="2820988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1" name="Line 235"/>
          <p:cNvSpPr>
            <a:spLocks noChangeShapeType="1"/>
          </p:cNvSpPr>
          <p:nvPr/>
        </p:nvSpPr>
        <p:spPr bwMode="auto">
          <a:xfrm flipV="1">
            <a:off x="6650038" y="2808288"/>
            <a:ext cx="30162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2" name="Line 236"/>
          <p:cNvSpPr>
            <a:spLocks noChangeShapeType="1"/>
          </p:cNvSpPr>
          <p:nvPr/>
        </p:nvSpPr>
        <p:spPr bwMode="auto">
          <a:xfrm flipV="1">
            <a:off x="6699250" y="27955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3" name="Line 237"/>
          <p:cNvSpPr>
            <a:spLocks noChangeShapeType="1"/>
          </p:cNvSpPr>
          <p:nvPr/>
        </p:nvSpPr>
        <p:spPr bwMode="auto">
          <a:xfrm flipV="1">
            <a:off x="6742113" y="2782888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4" name="Line 238"/>
          <p:cNvSpPr>
            <a:spLocks noChangeShapeType="1"/>
          </p:cNvSpPr>
          <p:nvPr/>
        </p:nvSpPr>
        <p:spPr bwMode="auto">
          <a:xfrm>
            <a:off x="6767513" y="2782888"/>
            <a:ext cx="6350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5" name="Line 239"/>
          <p:cNvSpPr>
            <a:spLocks noChangeShapeType="1"/>
          </p:cNvSpPr>
          <p:nvPr/>
        </p:nvSpPr>
        <p:spPr bwMode="auto">
          <a:xfrm flipV="1">
            <a:off x="6792913" y="2768600"/>
            <a:ext cx="30162" cy="79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6" name="Line 240"/>
          <p:cNvSpPr>
            <a:spLocks noChangeShapeType="1"/>
          </p:cNvSpPr>
          <p:nvPr/>
        </p:nvSpPr>
        <p:spPr bwMode="auto">
          <a:xfrm flipV="1">
            <a:off x="6842125" y="27622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7" name="Line 241"/>
          <p:cNvSpPr>
            <a:spLocks noChangeShapeType="1"/>
          </p:cNvSpPr>
          <p:nvPr/>
        </p:nvSpPr>
        <p:spPr bwMode="auto">
          <a:xfrm flipV="1">
            <a:off x="6891338" y="27495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8" name="Line 242"/>
          <p:cNvSpPr>
            <a:spLocks noChangeShapeType="1"/>
          </p:cNvSpPr>
          <p:nvPr/>
        </p:nvSpPr>
        <p:spPr bwMode="auto">
          <a:xfrm>
            <a:off x="6940550" y="27432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19" name="Line 243"/>
          <p:cNvSpPr>
            <a:spLocks noChangeShapeType="1"/>
          </p:cNvSpPr>
          <p:nvPr/>
        </p:nvSpPr>
        <p:spPr bwMode="auto">
          <a:xfrm flipV="1">
            <a:off x="6940550" y="2736850"/>
            <a:ext cx="254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0" name="Line 244"/>
          <p:cNvSpPr>
            <a:spLocks noChangeShapeType="1"/>
          </p:cNvSpPr>
          <p:nvPr/>
        </p:nvSpPr>
        <p:spPr bwMode="auto">
          <a:xfrm flipV="1">
            <a:off x="6985000" y="272415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1" name="Line 245"/>
          <p:cNvSpPr>
            <a:spLocks noChangeShapeType="1"/>
          </p:cNvSpPr>
          <p:nvPr/>
        </p:nvSpPr>
        <p:spPr bwMode="auto">
          <a:xfrm flipV="1">
            <a:off x="7034213" y="2705100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2" name="Line 246"/>
          <p:cNvSpPr>
            <a:spLocks noChangeShapeType="1"/>
          </p:cNvSpPr>
          <p:nvPr/>
        </p:nvSpPr>
        <p:spPr bwMode="auto">
          <a:xfrm flipV="1">
            <a:off x="7083425" y="2692400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3" name="Line 247"/>
          <p:cNvSpPr>
            <a:spLocks noChangeShapeType="1"/>
          </p:cNvSpPr>
          <p:nvPr/>
        </p:nvSpPr>
        <p:spPr bwMode="auto">
          <a:xfrm>
            <a:off x="7108825" y="2692400"/>
            <a:ext cx="1588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4" name="Line 248"/>
          <p:cNvSpPr>
            <a:spLocks noChangeShapeType="1"/>
          </p:cNvSpPr>
          <p:nvPr/>
        </p:nvSpPr>
        <p:spPr bwMode="auto">
          <a:xfrm flipV="1">
            <a:off x="7127875" y="2679700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5" name="Line 249"/>
          <p:cNvSpPr>
            <a:spLocks noChangeShapeType="1"/>
          </p:cNvSpPr>
          <p:nvPr/>
        </p:nvSpPr>
        <p:spPr bwMode="auto">
          <a:xfrm flipV="1">
            <a:off x="7177088" y="266700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6" name="Line 250"/>
          <p:cNvSpPr>
            <a:spLocks noChangeShapeType="1"/>
          </p:cNvSpPr>
          <p:nvPr/>
        </p:nvSpPr>
        <p:spPr bwMode="auto">
          <a:xfrm flipV="1">
            <a:off x="7227888" y="2647950"/>
            <a:ext cx="238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7" name="Line 251"/>
          <p:cNvSpPr>
            <a:spLocks noChangeShapeType="1"/>
          </p:cNvSpPr>
          <p:nvPr/>
        </p:nvSpPr>
        <p:spPr bwMode="auto">
          <a:xfrm flipV="1">
            <a:off x="7270750" y="2641600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8" name="Line 252"/>
          <p:cNvSpPr>
            <a:spLocks noChangeShapeType="1"/>
          </p:cNvSpPr>
          <p:nvPr/>
        </p:nvSpPr>
        <p:spPr bwMode="auto">
          <a:xfrm flipV="1">
            <a:off x="7277100" y="2635250"/>
            <a:ext cx="2381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29" name="Line 253"/>
          <p:cNvSpPr>
            <a:spLocks noChangeShapeType="1"/>
          </p:cNvSpPr>
          <p:nvPr/>
        </p:nvSpPr>
        <p:spPr bwMode="auto">
          <a:xfrm flipV="1">
            <a:off x="7319963" y="2622550"/>
            <a:ext cx="317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0" name="Line 254"/>
          <p:cNvSpPr>
            <a:spLocks noChangeShapeType="1"/>
          </p:cNvSpPr>
          <p:nvPr/>
        </p:nvSpPr>
        <p:spPr bwMode="auto">
          <a:xfrm flipV="1">
            <a:off x="7370763" y="2601913"/>
            <a:ext cx="23812" cy="142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1" name="Line 255"/>
          <p:cNvSpPr>
            <a:spLocks noChangeShapeType="1"/>
          </p:cNvSpPr>
          <p:nvPr/>
        </p:nvSpPr>
        <p:spPr bwMode="auto">
          <a:xfrm flipV="1">
            <a:off x="7413625" y="2589213"/>
            <a:ext cx="30163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2" name="Line 256"/>
          <p:cNvSpPr>
            <a:spLocks noChangeShapeType="1"/>
          </p:cNvSpPr>
          <p:nvPr/>
        </p:nvSpPr>
        <p:spPr bwMode="auto">
          <a:xfrm flipV="1">
            <a:off x="7462838" y="2563813"/>
            <a:ext cx="2540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3" name="Line 257"/>
          <p:cNvSpPr>
            <a:spLocks noChangeShapeType="1"/>
          </p:cNvSpPr>
          <p:nvPr/>
        </p:nvSpPr>
        <p:spPr bwMode="auto">
          <a:xfrm flipV="1">
            <a:off x="7507288" y="2544763"/>
            <a:ext cx="301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4" name="Line 258"/>
          <p:cNvSpPr>
            <a:spLocks noChangeShapeType="1"/>
          </p:cNvSpPr>
          <p:nvPr/>
        </p:nvSpPr>
        <p:spPr bwMode="auto">
          <a:xfrm flipV="1">
            <a:off x="7550150" y="25257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5" name="Line 259"/>
          <p:cNvSpPr>
            <a:spLocks noChangeShapeType="1"/>
          </p:cNvSpPr>
          <p:nvPr/>
        </p:nvSpPr>
        <p:spPr bwMode="auto">
          <a:xfrm flipV="1">
            <a:off x="7599363" y="2513013"/>
            <a:ext cx="190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6" name="Line 260"/>
          <p:cNvSpPr>
            <a:spLocks noChangeShapeType="1"/>
          </p:cNvSpPr>
          <p:nvPr/>
        </p:nvSpPr>
        <p:spPr bwMode="auto">
          <a:xfrm flipV="1">
            <a:off x="7618413" y="2506663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7" name="Line 261"/>
          <p:cNvSpPr>
            <a:spLocks noChangeShapeType="1"/>
          </p:cNvSpPr>
          <p:nvPr/>
        </p:nvSpPr>
        <p:spPr bwMode="auto">
          <a:xfrm flipV="1">
            <a:off x="7643813" y="2481263"/>
            <a:ext cx="23812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8" name="Line 262"/>
          <p:cNvSpPr>
            <a:spLocks noChangeShapeType="1"/>
          </p:cNvSpPr>
          <p:nvPr/>
        </p:nvSpPr>
        <p:spPr bwMode="auto">
          <a:xfrm flipV="1">
            <a:off x="7686675" y="2462213"/>
            <a:ext cx="31750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39" name="Line 263"/>
          <p:cNvSpPr>
            <a:spLocks noChangeShapeType="1"/>
          </p:cNvSpPr>
          <p:nvPr/>
        </p:nvSpPr>
        <p:spPr bwMode="auto">
          <a:xfrm flipV="1">
            <a:off x="7731125" y="2435225"/>
            <a:ext cx="30163" cy="206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0" name="Line 264"/>
          <p:cNvSpPr>
            <a:spLocks noChangeShapeType="1"/>
          </p:cNvSpPr>
          <p:nvPr/>
        </p:nvSpPr>
        <p:spPr bwMode="auto">
          <a:xfrm flipV="1">
            <a:off x="7773988" y="2422525"/>
            <a:ext cx="1270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1" name="Line 265"/>
          <p:cNvSpPr>
            <a:spLocks noChangeShapeType="1"/>
          </p:cNvSpPr>
          <p:nvPr/>
        </p:nvSpPr>
        <p:spPr bwMode="auto">
          <a:xfrm flipV="1">
            <a:off x="7786688" y="2409825"/>
            <a:ext cx="1746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2" name="Line 266"/>
          <p:cNvSpPr>
            <a:spLocks noChangeShapeType="1"/>
          </p:cNvSpPr>
          <p:nvPr/>
        </p:nvSpPr>
        <p:spPr bwMode="auto">
          <a:xfrm flipV="1">
            <a:off x="7816850" y="238442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3" name="Line 267"/>
          <p:cNvSpPr>
            <a:spLocks noChangeShapeType="1"/>
          </p:cNvSpPr>
          <p:nvPr/>
        </p:nvSpPr>
        <p:spPr bwMode="auto">
          <a:xfrm flipV="1">
            <a:off x="7861300" y="2352675"/>
            <a:ext cx="23813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4" name="Line 268"/>
          <p:cNvSpPr>
            <a:spLocks noChangeShapeType="1"/>
          </p:cNvSpPr>
          <p:nvPr/>
        </p:nvSpPr>
        <p:spPr bwMode="auto">
          <a:xfrm flipV="1">
            <a:off x="7897813" y="2327275"/>
            <a:ext cx="25400" cy="190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5" name="Line 269"/>
          <p:cNvSpPr>
            <a:spLocks noChangeShapeType="1"/>
          </p:cNvSpPr>
          <p:nvPr/>
        </p:nvSpPr>
        <p:spPr bwMode="auto">
          <a:xfrm flipV="1">
            <a:off x="7942263" y="2301875"/>
            <a:ext cx="11112" cy="127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6" name="Line 270"/>
          <p:cNvSpPr>
            <a:spLocks noChangeShapeType="1"/>
          </p:cNvSpPr>
          <p:nvPr/>
        </p:nvSpPr>
        <p:spPr bwMode="auto">
          <a:xfrm flipV="1">
            <a:off x="7953375" y="2295525"/>
            <a:ext cx="6350" cy="63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7" name="Line 271"/>
          <p:cNvSpPr>
            <a:spLocks noChangeShapeType="1"/>
          </p:cNvSpPr>
          <p:nvPr/>
        </p:nvSpPr>
        <p:spPr bwMode="auto">
          <a:xfrm flipV="1">
            <a:off x="7972425" y="2249488"/>
            <a:ext cx="19050" cy="269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8" name="Line 272"/>
          <p:cNvSpPr>
            <a:spLocks noChangeShapeType="1"/>
          </p:cNvSpPr>
          <p:nvPr/>
        </p:nvSpPr>
        <p:spPr bwMode="auto">
          <a:xfrm flipV="1">
            <a:off x="7997825" y="220503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49" name="Line 273"/>
          <p:cNvSpPr>
            <a:spLocks noChangeShapeType="1"/>
          </p:cNvSpPr>
          <p:nvPr/>
        </p:nvSpPr>
        <p:spPr bwMode="auto">
          <a:xfrm flipV="1">
            <a:off x="8027988" y="216693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0" name="Line 274"/>
          <p:cNvSpPr>
            <a:spLocks noChangeShapeType="1"/>
          </p:cNvSpPr>
          <p:nvPr/>
        </p:nvSpPr>
        <p:spPr bwMode="auto">
          <a:xfrm flipV="1">
            <a:off x="8053388" y="2122488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1" name="Line 275"/>
          <p:cNvSpPr>
            <a:spLocks noChangeShapeType="1"/>
          </p:cNvSpPr>
          <p:nvPr/>
        </p:nvSpPr>
        <p:spPr bwMode="auto">
          <a:xfrm flipV="1">
            <a:off x="8085138" y="2076450"/>
            <a:ext cx="11112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2" name="Line 276"/>
          <p:cNvSpPr>
            <a:spLocks noChangeShapeType="1"/>
          </p:cNvSpPr>
          <p:nvPr/>
        </p:nvSpPr>
        <p:spPr bwMode="auto">
          <a:xfrm flipV="1">
            <a:off x="8108950" y="2038350"/>
            <a:ext cx="19050" cy="254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55" name="Text Box 279"/>
          <p:cNvSpPr txBox="1">
            <a:spLocks noChangeArrowheads="1"/>
          </p:cNvSpPr>
          <p:nvPr/>
        </p:nvSpPr>
        <p:spPr bwMode="auto">
          <a:xfrm>
            <a:off x="5448300" y="12827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/>
              <a:t>Similarity profile</a:t>
            </a:r>
          </a:p>
        </p:txBody>
      </p:sp>
      <p:sp>
        <p:nvSpPr>
          <p:cNvPr id="256" name="Line 280"/>
          <p:cNvSpPr>
            <a:spLocks noChangeShapeType="1"/>
          </p:cNvSpPr>
          <p:nvPr/>
        </p:nvSpPr>
        <p:spPr bwMode="auto">
          <a:xfrm>
            <a:off x="4038600" y="5170488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8" name="Line 282"/>
          <p:cNvSpPr>
            <a:spLocks noChangeShapeType="1"/>
          </p:cNvSpPr>
          <p:nvPr/>
        </p:nvSpPr>
        <p:spPr bwMode="auto">
          <a:xfrm>
            <a:off x="4038600" y="5424488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0" name="Line 284"/>
          <p:cNvSpPr>
            <a:spLocks noChangeShapeType="1"/>
          </p:cNvSpPr>
          <p:nvPr/>
        </p:nvSpPr>
        <p:spPr bwMode="auto">
          <a:xfrm>
            <a:off x="4038600" y="5665788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2" name="Freeform 286"/>
          <p:cNvSpPr>
            <a:spLocks/>
          </p:cNvSpPr>
          <p:nvPr/>
        </p:nvSpPr>
        <p:spPr bwMode="auto">
          <a:xfrm>
            <a:off x="1930400" y="2144713"/>
            <a:ext cx="1127125" cy="173037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0" y="0"/>
              </a:cxn>
              <a:cxn ang="0">
                <a:pos x="709" y="0"/>
              </a:cxn>
              <a:cxn ang="0">
                <a:pos x="709" y="1089"/>
              </a:cxn>
            </a:cxnLst>
            <a:rect l="0" t="0" r="r" b="b"/>
            <a:pathLst>
              <a:path w="710" h="1090">
                <a:moveTo>
                  <a:pt x="0" y="1089"/>
                </a:moveTo>
                <a:lnTo>
                  <a:pt x="0" y="0"/>
                </a:lnTo>
                <a:lnTo>
                  <a:pt x="709" y="0"/>
                </a:lnTo>
                <a:lnTo>
                  <a:pt x="709" y="1089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63" name="Freeform 287"/>
          <p:cNvSpPr>
            <a:spLocks/>
          </p:cNvSpPr>
          <p:nvPr/>
        </p:nvSpPr>
        <p:spPr bwMode="auto">
          <a:xfrm>
            <a:off x="1930400" y="3873500"/>
            <a:ext cx="1127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9" y="0"/>
              </a:cxn>
            </a:cxnLst>
            <a:rect l="0" t="0" r="r" b="b"/>
            <a:pathLst>
              <a:path w="710" h="1">
                <a:moveTo>
                  <a:pt x="0" y="0"/>
                </a:moveTo>
                <a:lnTo>
                  <a:pt x="709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2" name="Group 288"/>
          <p:cNvGrpSpPr>
            <a:grpSpLocks/>
          </p:cNvGrpSpPr>
          <p:nvPr/>
        </p:nvGrpSpPr>
        <p:grpSpPr bwMode="auto">
          <a:xfrm>
            <a:off x="2071688" y="2282825"/>
            <a:ext cx="857250" cy="1436688"/>
            <a:chOff x="1140" y="1288"/>
            <a:chExt cx="540" cy="905"/>
          </a:xfrm>
        </p:grpSpPr>
        <p:sp>
          <p:nvSpPr>
            <p:cNvPr id="265" name="Freeform 289"/>
            <p:cNvSpPr>
              <a:spLocks/>
            </p:cNvSpPr>
            <p:nvPr/>
          </p:nvSpPr>
          <p:spPr bwMode="auto">
            <a:xfrm>
              <a:off x="114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6" name="Freeform 290"/>
            <p:cNvSpPr>
              <a:spLocks/>
            </p:cNvSpPr>
            <p:nvPr/>
          </p:nvSpPr>
          <p:spPr bwMode="auto">
            <a:xfrm>
              <a:off x="123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7" name="Freeform 291"/>
            <p:cNvSpPr>
              <a:spLocks/>
            </p:cNvSpPr>
            <p:nvPr/>
          </p:nvSpPr>
          <p:spPr bwMode="auto">
            <a:xfrm>
              <a:off x="1320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8" name="Freeform 292"/>
            <p:cNvSpPr>
              <a:spLocks/>
            </p:cNvSpPr>
            <p:nvPr/>
          </p:nvSpPr>
          <p:spPr bwMode="auto">
            <a:xfrm>
              <a:off x="140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69" name="Freeform 293"/>
            <p:cNvSpPr>
              <a:spLocks/>
            </p:cNvSpPr>
            <p:nvPr/>
          </p:nvSpPr>
          <p:spPr bwMode="auto">
            <a:xfrm>
              <a:off x="149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70" name="Freeform 294"/>
            <p:cNvSpPr>
              <a:spLocks/>
            </p:cNvSpPr>
            <p:nvPr/>
          </p:nvSpPr>
          <p:spPr bwMode="auto">
            <a:xfrm>
              <a:off x="158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271" name="Freeform 295"/>
            <p:cNvSpPr>
              <a:spLocks/>
            </p:cNvSpPr>
            <p:nvPr/>
          </p:nvSpPr>
          <p:spPr bwMode="auto">
            <a:xfrm>
              <a:off x="1679" y="1288"/>
              <a:ext cx="1" cy="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4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72" name="Text Box 296"/>
          <p:cNvSpPr txBox="1">
            <a:spLocks noChangeArrowheads="1"/>
          </p:cNvSpPr>
          <p:nvPr/>
        </p:nvSpPr>
        <p:spPr bwMode="auto">
          <a:xfrm>
            <a:off x="1482725" y="2244725"/>
            <a:ext cx="260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/>
              <a:t>1</a:t>
            </a:r>
          </a:p>
          <a:p>
            <a:pPr eaLnBrk="1" hangingPunct="1"/>
            <a:r>
              <a:rPr lang="en-GB" sz="1200"/>
              <a:t>2</a:t>
            </a:r>
          </a:p>
          <a:p>
            <a:pPr eaLnBrk="1" hangingPunct="1"/>
            <a:r>
              <a:rPr lang="en-GB" sz="1200"/>
              <a:t>3</a:t>
            </a:r>
          </a:p>
          <a:p>
            <a:pPr eaLnBrk="1" hangingPunct="1"/>
            <a:r>
              <a:rPr lang="en-GB" sz="1200"/>
              <a:t>4</a:t>
            </a:r>
          </a:p>
          <a:p>
            <a:pPr eaLnBrk="1" hangingPunct="1"/>
            <a:r>
              <a:rPr lang="en-GB" sz="1200"/>
              <a:t>5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  <a:p>
            <a:pPr eaLnBrk="1" hangingPunct="1"/>
            <a:r>
              <a:rPr lang="en-GB" sz="1200"/>
              <a:t>..</a:t>
            </a:r>
          </a:p>
        </p:txBody>
      </p:sp>
      <p:sp>
        <p:nvSpPr>
          <p:cNvPr id="274" name="Line 298"/>
          <p:cNvSpPr>
            <a:spLocks noChangeShapeType="1"/>
          </p:cNvSpPr>
          <p:nvPr/>
        </p:nvSpPr>
        <p:spPr bwMode="auto">
          <a:xfrm>
            <a:off x="584200" y="2349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75" name="Line 299"/>
          <p:cNvSpPr>
            <a:spLocks noChangeShapeType="1"/>
          </p:cNvSpPr>
          <p:nvPr/>
        </p:nvSpPr>
        <p:spPr bwMode="auto">
          <a:xfrm>
            <a:off x="584200" y="2578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77" name="Text Box 301"/>
          <p:cNvSpPr txBox="1">
            <a:spLocks noChangeArrowheads="1"/>
          </p:cNvSpPr>
          <p:nvPr/>
        </p:nvSpPr>
        <p:spPr bwMode="auto">
          <a:xfrm>
            <a:off x="-32" y="6121619"/>
            <a:ext cx="91440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err="1">
                <a:solidFill>
                  <a:schemeClr val="folHlink"/>
                </a:solidFill>
              </a:rPr>
              <a:t>Prueba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estadística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GB" sz="1400">
                <a:solidFill>
                  <a:schemeClr val="folHlink"/>
                </a:solidFill>
              </a:rPr>
              <a:t> = Suma </a:t>
            </a:r>
            <a:r>
              <a:rPr lang="en-GB" sz="1400" err="1">
                <a:solidFill>
                  <a:schemeClr val="folHlink"/>
                </a:solidFill>
              </a:rPr>
              <a:t>las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desviaciones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abslutas</a:t>
            </a:r>
            <a:r>
              <a:rPr lang="en-GB" sz="1400">
                <a:solidFill>
                  <a:schemeClr val="folHlink"/>
                </a:solidFill>
              </a:rPr>
              <a:t> de </a:t>
            </a:r>
            <a:r>
              <a:rPr lang="en-GB" sz="1400" err="1">
                <a:solidFill>
                  <a:schemeClr val="folHlink"/>
                </a:solidFill>
              </a:rPr>
              <a:t>las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similitudes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observadas</a:t>
            </a:r>
            <a:r>
              <a:rPr lang="en-GB" sz="1400">
                <a:solidFill>
                  <a:schemeClr val="folHlink"/>
                </a:solidFill>
              </a:rPr>
              <a:t> </a:t>
            </a:r>
            <a:r>
              <a:rPr lang="en-GB" sz="1400" err="1">
                <a:solidFill>
                  <a:schemeClr val="folHlink"/>
                </a:solidFill>
              </a:rPr>
              <a:t>respecto</a:t>
            </a:r>
            <a:r>
              <a:rPr lang="en-GB" sz="1400">
                <a:solidFill>
                  <a:schemeClr val="folHlink"/>
                </a:solidFill>
              </a:rPr>
              <a:t> la media </a:t>
            </a:r>
            <a:r>
              <a:rPr lang="en-GB" sz="1400" err="1">
                <a:solidFill>
                  <a:schemeClr val="folHlink"/>
                </a:solidFill>
              </a:rPr>
              <a:t>simulada</a:t>
            </a:r>
            <a:endParaRPr lang="en-GB" sz="1400">
              <a:solidFill>
                <a:schemeClr val="folHlink"/>
              </a:solidFill>
            </a:endParaRPr>
          </a:p>
        </p:txBody>
      </p:sp>
      <p:grpSp>
        <p:nvGrpSpPr>
          <p:cNvPr id="3" name="Group 311"/>
          <p:cNvGrpSpPr>
            <a:grpSpLocks/>
          </p:cNvGrpSpPr>
          <p:nvPr/>
        </p:nvGrpSpPr>
        <p:grpSpPr bwMode="auto">
          <a:xfrm rot="-5400000">
            <a:off x="2127250" y="1663700"/>
            <a:ext cx="196850" cy="247650"/>
            <a:chOff x="411" y="1293"/>
            <a:chExt cx="402" cy="810"/>
          </a:xfrm>
        </p:grpSpPr>
        <p:sp>
          <p:nvSpPr>
            <p:cNvPr id="280" name="Arc 312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1" name="Arc 313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3" name="Group 314"/>
          <p:cNvGrpSpPr>
            <a:grpSpLocks/>
          </p:cNvGrpSpPr>
          <p:nvPr/>
        </p:nvGrpSpPr>
        <p:grpSpPr bwMode="auto">
          <a:xfrm rot="-5400000">
            <a:off x="2468563" y="1722437"/>
            <a:ext cx="196850" cy="130175"/>
            <a:chOff x="411" y="1293"/>
            <a:chExt cx="402" cy="810"/>
          </a:xfrm>
        </p:grpSpPr>
        <p:sp>
          <p:nvSpPr>
            <p:cNvPr id="283" name="Arc 315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4" name="Arc 316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4" name="Group 317"/>
          <p:cNvGrpSpPr>
            <a:grpSpLocks/>
          </p:cNvGrpSpPr>
          <p:nvPr/>
        </p:nvGrpSpPr>
        <p:grpSpPr bwMode="auto">
          <a:xfrm rot="-5400000">
            <a:off x="2449513" y="1589087"/>
            <a:ext cx="196850" cy="396875"/>
            <a:chOff x="411" y="1293"/>
            <a:chExt cx="402" cy="810"/>
          </a:xfrm>
        </p:grpSpPr>
        <p:sp>
          <p:nvSpPr>
            <p:cNvPr id="286" name="Arc 318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7" name="Arc 319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7" name="Group 320"/>
          <p:cNvGrpSpPr>
            <a:grpSpLocks/>
          </p:cNvGrpSpPr>
          <p:nvPr/>
        </p:nvGrpSpPr>
        <p:grpSpPr bwMode="auto">
          <a:xfrm rot="-5400000">
            <a:off x="2068513" y="1722437"/>
            <a:ext cx="196850" cy="130175"/>
            <a:chOff x="411" y="1293"/>
            <a:chExt cx="402" cy="810"/>
          </a:xfrm>
        </p:grpSpPr>
        <p:sp>
          <p:nvSpPr>
            <p:cNvPr id="289" name="Arc 321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90" name="Arc 322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grpSp>
        <p:nvGrpSpPr>
          <p:cNvPr id="259" name="Group 323"/>
          <p:cNvGrpSpPr>
            <a:grpSpLocks/>
          </p:cNvGrpSpPr>
          <p:nvPr/>
        </p:nvGrpSpPr>
        <p:grpSpPr bwMode="auto">
          <a:xfrm rot="-5400000">
            <a:off x="2201863" y="1589087"/>
            <a:ext cx="196850" cy="396875"/>
            <a:chOff x="411" y="1293"/>
            <a:chExt cx="402" cy="810"/>
          </a:xfrm>
        </p:grpSpPr>
        <p:sp>
          <p:nvSpPr>
            <p:cNvPr id="292" name="Arc 324"/>
            <p:cNvSpPr>
              <a:spLocks/>
            </p:cNvSpPr>
            <p:nvPr/>
          </p:nvSpPr>
          <p:spPr bwMode="auto">
            <a:xfrm flipV="1">
              <a:off x="411" y="1701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93" name="Arc 325"/>
            <p:cNvSpPr>
              <a:spLocks/>
            </p:cNvSpPr>
            <p:nvPr/>
          </p:nvSpPr>
          <p:spPr bwMode="auto">
            <a:xfrm>
              <a:off x="411" y="1293"/>
              <a:ext cx="402" cy="4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VE"/>
            </a:p>
          </p:txBody>
        </p:sp>
      </p:grpSp>
      <p:sp>
        <p:nvSpPr>
          <p:cNvPr id="294" name="Text Box 326"/>
          <p:cNvSpPr txBox="1">
            <a:spLocks noChangeArrowheads="1"/>
          </p:cNvSpPr>
          <p:nvPr/>
        </p:nvSpPr>
        <p:spPr bwMode="auto">
          <a:xfrm>
            <a:off x="272732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.</a:t>
            </a:r>
          </a:p>
        </p:txBody>
      </p:sp>
      <p:sp>
        <p:nvSpPr>
          <p:cNvPr id="295" name="Text Box 327"/>
          <p:cNvSpPr txBox="1">
            <a:spLocks noChangeArrowheads="1"/>
          </p:cNvSpPr>
          <p:nvPr/>
        </p:nvSpPr>
        <p:spPr bwMode="auto">
          <a:xfrm>
            <a:off x="2809875" y="1665288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.</a:t>
            </a:r>
          </a:p>
        </p:txBody>
      </p:sp>
      <p:sp>
        <p:nvSpPr>
          <p:cNvPr id="297" name="Line 329"/>
          <p:cNvSpPr>
            <a:spLocks noChangeShapeType="1"/>
          </p:cNvSpPr>
          <p:nvPr/>
        </p:nvSpPr>
        <p:spPr bwMode="auto">
          <a:xfrm>
            <a:off x="4733925" y="3587750"/>
            <a:ext cx="0" cy="6540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98" name="Line 330"/>
          <p:cNvSpPr>
            <a:spLocks noChangeShapeType="1"/>
          </p:cNvSpPr>
          <p:nvPr/>
        </p:nvSpPr>
        <p:spPr bwMode="auto">
          <a:xfrm>
            <a:off x="4905375" y="3448050"/>
            <a:ext cx="0" cy="349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99" name="Line 331"/>
          <p:cNvSpPr>
            <a:spLocks noChangeShapeType="1"/>
          </p:cNvSpPr>
          <p:nvPr/>
        </p:nvSpPr>
        <p:spPr bwMode="auto">
          <a:xfrm>
            <a:off x="5076825" y="3359150"/>
            <a:ext cx="0" cy="3270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0" name="Line 332"/>
          <p:cNvSpPr>
            <a:spLocks noChangeShapeType="1"/>
          </p:cNvSpPr>
          <p:nvPr/>
        </p:nvSpPr>
        <p:spPr bwMode="auto">
          <a:xfrm>
            <a:off x="5251450" y="3279775"/>
            <a:ext cx="0" cy="3873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1" name="Line 333"/>
          <p:cNvSpPr>
            <a:spLocks noChangeShapeType="1"/>
          </p:cNvSpPr>
          <p:nvPr/>
        </p:nvSpPr>
        <p:spPr bwMode="auto">
          <a:xfrm>
            <a:off x="5422900" y="3216275"/>
            <a:ext cx="0" cy="4159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2" name="Line 334"/>
          <p:cNvSpPr>
            <a:spLocks noChangeShapeType="1"/>
          </p:cNvSpPr>
          <p:nvPr/>
        </p:nvSpPr>
        <p:spPr bwMode="auto">
          <a:xfrm>
            <a:off x="5591175" y="3171825"/>
            <a:ext cx="0" cy="4222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3" name="Line 335"/>
          <p:cNvSpPr>
            <a:spLocks noChangeShapeType="1"/>
          </p:cNvSpPr>
          <p:nvPr/>
        </p:nvSpPr>
        <p:spPr bwMode="auto">
          <a:xfrm>
            <a:off x="5759450" y="3124200"/>
            <a:ext cx="0" cy="1809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4" name="Line 336"/>
          <p:cNvSpPr>
            <a:spLocks noChangeShapeType="1"/>
          </p:cNvSpPr>
          <p:nvPr/>
        </p:nvSpPr>
        <p:spPr bwMode="auto">
          <a:xfrm>
            <a:off x="5927725" y="3079750"/>
            <a:ext cx="0" cy="1714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5" name="Line 337"/>
          <p:cNvSpPr>
            <a:spLocks noChangeShapeType="1"/>
          </p:cNvSpPr>
          <p:nvPr/>
        </p:nvSpPr>
        <p:spPr bwMode="auto">
          <a:xfrm>
            <a:off x="6092825" y="3025775"/>
            <a:ext cx="0" cy="190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6" name="Line 338"/>
          <p:cNvSpPr>
            <a:spLocks noChangeShapeType="1"/>
          </p:cNvSpPr>
          <p:nvPr/>
        </p:nvSpPr>
        <p:spPr bwMode="auto">
          <a:xfrm>
            <a:off x="6264275" y="2968625"/>
            <a:ext cx="0" cy="285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7" name="Line 339"/>
          <p:cNvSpPr>
            <a:spLocks noChangeShapeType="1"/>
          </p:cNvSpPr>
          <p:nvPr/>
        </p:nvSpPr>
        <p:spPr bwMode="auto">
          <a:xfrm>
            <a:off x="6432550" y="2936875"/>
            <a:ext cx="0" cy="285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8" name="Line 340"/>
          <p:cNvSpPr>
            <a:spLocks noChangeShapeType="1"/>
          </p:cNvSpPr>
          <p:nvPr/>
        </p:nvSpPr>
        <p:spPr bwMode="auto">
          <a:xfrm>
            <a:off x="6600825" y="2886075"/>
            <a:ext cx="0" cy="31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09" name="Line 341"/>
          <p:cNvSpPr>
            <a:spLocks noChangeShapeType="1"/>
          </p:cNvSpPr>
          <p:nvPr/>
        </p:nvSpPr>
        <p:spPr bwMode="auto">
          <a:xfrm>
            <a:off x="6769100" y="2724150"/>
            <a:ext cx="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0" name="Line 342"/>
          <p:cNvSpPr>
            <a:spLocks noChangeShapeType="1"/>
          </p:cNvSpPr>
          <p:nvPr/>
        </p:nvSpPr>
        <p:spPr bwMode="auto">
          <a:xfrm>
            <a:off x="6937375" y="2549525"/>
            <a:ext cx="0" cy="285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1" name="Line 343"/>
          <p:cNvSpPr>
            <a:spLocks noChangeShapeType="1"/>
          </p:cNvSpPr>
          <p:nvPr/>
        </p:nvSpPr>
        <p:spPr bwMode="auto">
          <a:xfrm>
            <a:off x="7108825" y="2413000"/>
            <a:ext cx="0" cy="3746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2" name="Line 344"/>
          <p:cNvSpPr>
            <a:spLocks noChangeShapeType="1"/>
          </p:cNvSpPr>
          <p:nvPr/>
        </p:nvSpPr>
        <p:spPr bwMode="auto">
          <a:xfrm>
            <a:off x="7277100" y="2381250"/>
            <a:ext cx="0" cy="3683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3" name="Line 345"/>
          <p:cNvSpPr>
            <a:spLocks noChangeShapeType="1"/>
          </p:cNvSpPr>
          <p:nvPr/>
        </p:nvSpPr>
        <p:spPr bwMode="auto">
          <a:xfrm>
            <a:off x="7448550" y="2378075"/>
            <a:ext cx="0" cy="3333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4" name="Line 346"/>
          <p:cNvSpPr>
            <a:spLocks noChangeShapeType="1"/>
          </p:cNvSpPr>
          <p:nvPr/>
        </p:nvSpPr>
        <p:spPr bwMode="auto">
          <a:xfrm>
            <a:off x="7616825" y="2295525"/>
            <a:ext cx="0" cy="349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5" name="Line 347"/>
          <p:cNvSpPr>
            <a:spLocks noChangeShapeType="1"/>
          </p:cNvSpPr>
          <p:nvPr/>
        </p:nvSpPr>
        <p:spPr bwMode="auto">
          <a:xfrm>
            <a:off x="7788275" y="2289175"/>
            <a:ext cx="0" cy="285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6" name="Line 348"/>
          <p:cNvSpPr>
            <a:spLocks noChangeShapeType="1"/>
          </p:cNvSpPr>
          <p:nvPr/>
        </p:nvSpPr>
        <p:spPr bwMode="auto">
          <a:xfrm>
            <a:off x="7959725" y="2247900"/>
            <a:ext cx="0" cy="2413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17" name="Line 349"/>
          <p:cNvSpPr>
            <a:spLocks noChangeShapeType="1"/>
          </p:cNvSpPr>
          <p:nvPr/>
        </p:nvSpPr>
        <p:spPr bwMode="auto">
          <a:xfrm>
            <a:off x="8128000" y="2006600"/>
            <a:ext cx="0" cy="3587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grpSp>
        <p:nvGrpSpPr>
          <p:cNvPr id="261" name="Group 350"/>
          <p:cNvGrpSpPr>
            <a:grpSpLocks/>
          </p:cNvGrpSpPr>
          <p:nvPr/>
        </p:nvGrpSpPr>
        <p:grpSpPr bwMode="auto">
          <a:xfrm>
            <a:off x="1933575" y="1884363"/>
            <a:ext cx="1130300" cy="274637"/>
            <a:chOff x="1218" y="1187"/>
            <a:chExt cx="712" cy="173"/>
          </a:xfrm>
        </p:grpSpPr>
        <p:sp>
          <p:nvSpPr>
            <p:cNvPr id="319" name="Text Box 351"/>
            <p:cNvSpPr txBox="1">
              <a:spLocks noChangeArrowheads="1"/>
            </p:cNvSpPr>
            <p:nvPr/>
          </p:nvSpPr>
          <p:spPr bwMode="auto">
            <a:xfrm>
              <a:off x="1218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1</a:t>
              </a:r>
            </a:p>
          </p:txBody>
        </p:sp>
        <p:sp>
          <p:nvSpPr>
            <p:cNvPr id="320" name="Text Box 352"/>
            <p:cNvSpPr txBox="1">
              <a:spLocks noChangeArrowheads="1"/>
            </p:cNvSpPr>
            <p:nvPr/>
          </p:nvSpPr>
          <p:spPr bwMode="auto">
            <a:xfrm>
              <a:off x="1310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2</a:t>
              </a:r>
            </a:p>
          </p:txBody>
        </p:sp>
        <p:sp>
          <p:nvSpPr>
            <p:cNvPr id="321" name="Text Box 353"/>
            <p:cNvSpPr txBox="1">
              <a:spLocks noChangeArrowheads="1"/>
            </p:cNvSpPr>
            <p:nvPr/>
          </p:nvSpPr>
          <p:spPr bwMode="auto">
            <a:xfrm>
              <a:off x="1401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3</a:t>
              </a:r>
            </a:p>
          </p:txBody>
        </p:sp>
        <p:sp>
          <p:nvSpPr>
            <p:cNvPr id="322" name="Text Box 354"/>
            <p:cNvSpPr txBox="1">
              <a:spLocks noChangeArrowheads="1"/>
            </p:cNvSpPr>
            <p:nvPr/>
          </p:nvSpPr>
          <p:spPr bwMode="auto">
            <a:xfrm>
              <a:off x="1492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4</a:t>
              </a:r>
            </a:p>
          </p:txBody>
        </p:sp>
        <p:sp>
          <p:nvSpPr>
            <p:cNvPr id="323" name="Text Box 355"/>
            <p:cNvSpPr txBox="1">
              <a:spLocks noChangeArrowheads="1"/>
            </p:cNvSpPr>
            <p:nvPr/>
          </p:nvSpPr>
          <p:spPr bwMode="auto">
            <a:xfrm>
              <a:off x="1584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324" name="Text Box 356"/>
            <p:cNvSpPr txBox="1">
              <a:spLocks noChangeArrowheads="1"/>
            </p:cNvSpPr>
            <p:nvPr/>
          </p:nvSpPr>
          <p:spPr bwMode="auto">
            <a:xfrm>
              <a:off x="1675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6</a:t>
              </a:r>
            </a:p>
          </p:txBody>
        </p:sp>
        <p:sp>
          <p:nvSpPr>
            <p:cNvPr id="325" name="Text Box 357"/>
            <p:cNvSpPr txBox="1">
              <a:spLocks noChangeArrowheads="1"/>
            </p:cNvSpPr>
            <p:nvPr/>
          </p:nvSpPr>
          <p:spPr bwMode="auto">
            <a:xfrm>
              <a:off x="1766" y="1187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/>
                <a:t>7</a:t>
              </a:r>
            </a:p>
          </p:txBody>
        </p:sp>
      </p:grpSp>
      <p:grpSp>
        <p:nvGrpSpPr>
          <p:cNvPr id="264" name="Group 358"/>
          <p:cNvGrpSpPr>
            <a:grpSpLocks/>
          </p:cNvGrpSpPr>
          <p:nvPr/>
        </p:nvGrpSpPr>
        <p:grpSpPr bwMode="auto">
          <a:xfrm>
            <a:off x="4011613" y="1765300"/>
            <a:ext cx="4152900" cy="3055938"/>
            <a:chOff x="2527" y="1112"/>
            <a:chExt cx="2616" cy="1925"/>
          </a:xfrm>
        </p:grpSpPr>
        <p:grpSp>
          <p:nvGrpSpPr>
            <p:cNvPr id="273" name="Group 359"/>
            <p:cNvGrpSpPr>
              <a:grpSpLocks/>
            </p:cNvGrpSpPr>
            <p:nvPr/>
          </p:nvGrpSpPr>
          <p:grpSpPr bwMode="auto">
            <a:xfrm>
              <a:off x="2800" y="2845"/>
              <a:ext cx="2343" cy="192"/>
              <a:chOff x="2800" y="2845"/>
              <a:chExt cx="2343" cy="192"/>
            </a:xfrm>
          </p:grpSpPr>
          <p:sp>
            <p:nvSpPr>
              <p:cNvPr id="339" name="Text Box 360"/>
              <p:cNvSpPr txBox="1">
                <a:spLocks noChangeArrowheads="1"/>
              </p:cNvSpPr>
              <p:nvPr/>
            </p:nvSpPr>
            <p:spPr bwMode="auto">
              <a:xfrm>
                <a:off x="4915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20</a:t>
                </a:r>
              </a:p>
            </p:txBody>
          </p:sp>
          <p:sp>
            <p:nvSpPr>
              <p:cNvPr id="340" name="Text Box 361"/>
              <p:cNvSpPr txBox="1">
                <a:spLocks noChangeArrowheads="1"/>
              </p:cNvSpPr>
              <p:nvPr/>
            </p:nvSpPr>
            <p:spPr bwMode="auto">
              <a:xfrm>
                <a:off x="3840" y="2845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10</a:t>
                </a:r>
              </a:p>
            </p:txBody>
          </p:sp>
          <p:sp>
            <p:nvSpPr>
              <p:cNvPr id="341" name="Text Box 362"/>
              <p:cNvSpPr txBox="1">
                <a:spLocks noChangeArrowheads="1"/>
              </p:cNvSpPr>
              <p:nvPr/>
            </p:nvSpPr>
            <p:spPr bwMode="auto">
              <a:xfrm>
                <a:off x="2800" y="2845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0</a:t>
                </a:r>
              </a:p>
            </p:txBody>
          </p:sp>
        </p:grpSp>
        <p:grpSp>
          <p:nvGrpSpPr>
            <p:cNvPr id="276" name="Group 363"/>
            <p:cNvGrpSpPr>
              <a:grpSpLocks/>
            </p:cNvGrpSpPr>
            <p:nvPr/>
          </p:nvGrpSpPr>
          <p:grpSpPr bwMode="auto">
            <a:xfrm>
              <a:off x="2527" y="1112"/>
              <a:ext cx="228" cy="1776"/>
              <a:chOff x="2391" y="1112"/>
              <a:chExt cx="228" cy="1776"/>
            </a:xfrm>
          </p:grpSpPr>
          <p:sp>
            <p:nvSpPr>
              <p:cNvPr id="329" name="Text Box 364"/>
              <p:cNvSpPr txBox="1">
                <a:spLocks noChangeArrowheads="1"/>
              </p:cNvSpPr>
              <p:nvPr/>
            </p:nvSpPr>
            <p:spPr bwMode="auto">
              <a:xfrm>
                <a:off x="2391" y="111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85</a:t>
                </a:r>
              </a:p>
            </p:txBody>
          </p:sp>
          <p:sp>
            <p:nvSpPr>
              <p:cNvPr id="330" name="Text Box 365"/>
              <p:cNvSpPr txBox="1">
                <a:spLocks noChangeArrowheads="1"/>
              </p:cNvSpPr>
              <p:nvPr/>
            </p:nvSpPr>
            <p:spPr bwMode="auto">
              <a:xfrm>
                <a:off x="2391" y="128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80</a:t>
                </a:r>
              </a:p>
            </p:txBody>
          </p:sp>
          <p:sp>
            <p:nvSpPr>
              <p:cNvPr id="331" name="Text Box 366"/>
              <p:cNvSpPr txBox="1">
                <a:spLocks noChangeArrowheads="1"/>
              </p:cNvSpPr>
              <p:nvPr/>
            </p:nvSpPr>
            <p:spPr bwMode="auto">
              <a:xfrm>
                <a:off x="2391" y="146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75</a:t>
                </a:r>
              </a:p>
            </p:txBody>
          </p:sp>
          <p:sp>
            <p:nvSpPr>
              <p:cNvPr id="332" name="Text Box 367"/>
              <p:cNvSpPr txBox="1">
                <a:spLocks noChangeArrowheads="1"/>
              </p:cNvSpPr>
              <p:nvPr/>
            </p:nvSpPr>
            <p:spPr bwMode="auto">
              <a:xfrm>
                <a:off x="2391" y="164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70</a:t>
                </a:r>
              </a:p>
            </p:txBody>
          </p:sp>
          <p:sp>
            <p:nvSpPr>
              <p:cNvPr id="333" name="Text Box 368"/>
              <p:cNvSpPr txBox="1">
                <a:spLocks noChangeArrowheads="1"/>
              </p:cNvSpPr>
              <p:nvPr/>
            </p:nvSpPr>
            <p:spPr bwMode="auto">
              <a:xfrm>
                <a:off x="2391" y="181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65</a:t>
                </a:r>
              </a:p>
            </p:txBody>
          </p:sp>
          <p:sp>
            <p:nvSpPr>
              <p:cNvPr id="334" name="Text Box 369"/>
              <p:cNvSpPr txBox="1">
                <a:spLocks noChangeArrowheads="1"/>
              </p:cNvSpPr>
              <p:nvPr/>
            </p:nvSpPr>
            <p:spPr bwMode="auto">
              <a:xfrm>
                <a:off x="2391" y="199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60</a:t>
                </a:r>
              </a:p>
            </p:txBody>
          </p:sp>
          <p:sp>
            <p:nvSpPr>
              <p:cNvPr id="335" name="Text Box 370"/>
              <p:cNvSpPr txBox="1">
                <a:spLocks noChangeArrowheads="1"/>
              </p:cNvSpPr>
              <p:nvPr/>
            </p:nvSpPr>
            <p:spPr bwMode="auto">
              <a:xfrm>
                <a:off x="2391" y="216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55</a:t>
                </a:r>
              </a:p>
            </p:txBody>
          </p:sp>
          <p:sp>
            <p:nvSpPr>
              <p:cNvPr id="336" name="Text Box 371"/>
              <p:cNvSpPr txBox="1">
                <a:spLocks noChangeArrowheads="1"/>
              </p:cNvSpPr>
              <p:nvPr/>
            </p:nvSpPr>
            <p:spPr bwMode="auto">
              <a:xfrm>
                <a:off x="2391" y="234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50</a:t>
                </a:r>
              </a:p>
            </p:txBody>
          </p:sp>
          <p:sp>
            <p:nvSpPr>
              <p:cNvPr id="337" name="Text Box 372"/>
              <p:cNvSpPr txBox="1">
                <a:spLocks noChangeArrowheads="1"/>
              </p:cNvSpPr>
              <p:nvPr/>
            </p:nvSpPr>
            <p:spPr bwMode="auto">
              <a:xfrm>
                <a:off x="2391" y="252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45</a:t>
                </a:r>
              </a:p>
            </p:txBody>
          </p:sp>
          <p:sp>
            <p:nvSpPr>
              <p:cNvPr id="338" name="Text Box 373"/>
              <p:cNvSpPr txBox="1">
                <a:spLocks noChangeArrowheads="1"/>
              </p:cNvSpPr>
              <p:nvPr/>
            </p:nvSpPr>
            <p:spPr bwMode="auto">
              <a:xfrm>
                <a:off x="2391" y="269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/>
                  <a:t>40</a:t>
                </a:r>
              </a:p>
            </p:txBody>
          </p:sp>
        </p:grpSp>
      </p:grpSp>
      <p:sp>
        <p:nvSpPr>
          <p:cNvPr id="342" name="Text Box 62"/>
          <p:cNvSpPr txBox="1">
            <a:spLocks noChangeArrowheads="1"/>
          </p:cNvSpPr>
          <p:nvPr/>
        </p:nvSpPr>
        <p:spPr bwMode="auto">
          <a:xfrm>
            <a:off x="0" y="2641600"/>
            <a:ext cx="15986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err="1"/>
              <a:t>Aleatorización</a:t>
            </a:r>
            <a:r>
              <a:rPr lang="en-GB" sz="1600"/>
              <a:t> de </a:t>
            </a:r>
            <a:r>
              <a:rPr lang="en-GB" sz="1600" err="1"/>
              <a:t>cada</a:t>
            </a:r>
            <a:r>
              <a:rPr lang="en-GB" sz="1600"/>
              <a:t> </a:t>
            </a:r>
            <a:r>
              <a:rPr lang="en-GB" sz="1600" err="1"/>
              <a:t>valor</a:t>
            </a:r>
            <a:r>
              <a:rPr lang="en-GB" sz="1600"/>
              <a:t> (</a:t>
            </a:r>
            <a:r>
              <a:rPr lang="en-GB" sz="1600" err="1"/>
              <a:t>especies</a:t>
            </a:r>
            <a:r>
              <a:rPr lang="en-GB" sz="1600"/>
              <a:t>) entre </a:t>
            </a:r>
            <a:r>
              <a:rPr lang="en-GB" sz="1600" err="1"/>
              <a:t>las</a:t>
            </a:r>
            <a:r>
              <a:rPr lang="en-GB" sz="1600"/>
              <a:t> </a:t>
            </a:r>
            <a:r>
              <a:rPr lang="en-GB" sz="1600" err="1"/>
              <a:t>muestras</a:t>
            </a:r>
            <a:endParaRPr lang="en-GB" sz="1600"/>
          </a:p>
        </p:txBody>
      </p:sp>
      <p:sp>
        <p:nvSpPr>
          <p:cNvPr id="343" name="Text Box 67"/>
          <p:cNvSpPr txBox="1">
            <a:spLocks noChangeArrowheads="1"/>
          </p:cNvSpPr>
          <p:nvPr/>
        </p:nvSpPr>
        <p:spPr bwMode="auto">
          <a:xfrm>
            <a:off x="1600200" y="1370013"/>
            <a:ext cx="18347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Muestras</a:t>
            </a:r>
            <a:r>
              <a:rPr lang="en-GB" sz="1600"/>
              <a:t> </a:t>
            </a:r>
            <a:r>
              <a:rPr lang="en-GB" sz="1600" err="1"/>
              <a:t>evaluadas</a:t>
            </a:r>
            <a:endParaRPr lang="en-GB" sz="1600"/>
          </a:p>
        </p:txBody>
      </p:sp>
      <p:sp>
        <p:nvSpPr>
          <p:cNvPr id="344" name="Text Box 44"/>
          <p:cNvSpPr txBox="1">
            <a:spLocks noChangeArrowheads="1"/>
          </p:cNvSpPr>
          <p:nvPr/>
        </p:nvSpPr>
        <p:spPr bwMode="auto">
          <a:xfrm>
            <a:off x="3962400" y="1524000"/>
            <a:ext cx="1289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Similitud</a:t>
            </a:r>
            <a:r>
              <a:rPr lang="en-GB" sz="1600"/>
              <a:t> B-C</a:t>
            </a:r>
          </a:p>
        </p:txBody>
      </p:sp>
      <p:sp>
        <p:nvSpPr>
          <p:cNvPr id="345" name="Text Box 45"/>
          <p:cNvSpPr txBox="1">
            <a:spLocks noChangeArrowheads="1"/>
          </p:cNvSpPr>
          <p:nvPr/>
        </p:nvSpPr>
        <p:spPr bwMode="auto">
          <a:xfrm>
            <a:off x="5508625" y="4729163"/>
            <a:ext cx="217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/>
              <a:t>Rango</a:t>
            </a:r>
            <a:r>
              <a:rPr lang="en-GB" sz="1600"/>
              <a:t> de </a:t>
            </a:r>
            <a:r>
              <a:rPr lang="en-GB" sz="1600" err="1"/>
              <a:t>las</a:t>
            </a:r>
            <a:r>
              <a:rPr lang="en-GB" sz="1600"/>
              <a:t> </a:t>
            </a:r>
            <a:r>
              <a:rPr lang="en-GB" sz="1600" err="1"/>
              <a:t>similitudes</a:t>
            </a:r>
            <a:endParaRPr lang="en-GB" sz="1600"/>
          </a:p>
        </p:txBody>
      </p:sp>
      <p:sp>
        <p:nvSpPr>
          <p:cNvPr id="346" name="Text Box 283"/>
          <p:cNvSpPr txBox="1">
            <a:spLocks noChangeArrowheads="1"/>
          </p:cNvSpPr>
          <p:nvPr/>
        </p:nvSpPr>
        <p:spPr bwMode="auto">
          <a:xfrm>
            <a:off x="4860925" y="5232400"/>
            <a:ext cx="2374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Promedio</a:t>
            </a:r>
            <a:r>
              <a:rPr lang="en-GB" sz="1600">
                <a:solidFill>
                  <a:schemeClr val="accent2"/>
                </a:solidFill>
              </a:rPr>
              <a:t> de </a:t>
            </a:r>
            <a:r>
              <a:rPr lang="en-GB" sz="1600" err="1">
                <a:solidFill>
                  <a:schemeClr val="accent2"/>
                </a:solidFill>
              </a:rPr>
              <a:t>simulaciones</a:t>
            </a:r>
            <a:endParaRPr lang="en-GB" sz="1600">
              <a:solidFill>
                <a:schemeClr val="accent2"/>
              </a:solidFill>
            </a:endParaRPr>
          </a:p>
        </p:txBody>
      </p:sp>
      <p:sp>
        <p:nvSpPr>
          <p:cNvPr id="347" name="Text Box 285"/>
          <p:cNvSpPr txBox="1">
            <a:spLocks noChangeArrowheads="1"/>
          </p:cNvSpPr>
          <p:nvPr/>
        </p:nvSpPr>
        <p:spPr bwMode="auto">
          <a:xfrm>
            <a:off x="4860925" y="5473700"/>
            <a:ext cx="3573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Límite</a:t>
            </a:r>
            <a:r>
              <a:rPr lang="en-GB" sz="1600">
                <a:solidFill>
                  <a:schemeClr val="accent2"/>
                </a:solidFill>
              </a:rPr>
              <a:t> inferior/superior al 95% de </a:t>
            </a:r>
            <a:r>
              <a:rPr lang="en-GB" sz="1600" err="1">
                <a:solidFill>
                  <a:schemeClr val="accent2"/>
                </a:solidFill>
              </a:rPr>
              <a:t>las</a:t>
            </a:r>
            <a:r>
              <a:rPr lang="en-GB" sz="160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sz="1600" err="1">
                <a:solidFill>
                  <a:schemeClr val="accent2"/>
                </a:solidFill>
              </a:rPr>
              <a:t>simulaciones</a:t>
            </a:r>
            <a:endParaRPr lang="en-GB" sz="1600">
              <a:solidFill>
                <a:schemeClr val="accent2"/>
              </a:solidFill>
            </a:endParaRPr>
          </a:p>
        </p:txBody>
      </p:sp>
      <p:sp>
        <p:nvSpPr>
          <p:cNvPr id="348" name="Text Box 48"/>
          <p:cNvSpPr txBox="1">
            <a:spLocks noChangeArrowheads="1"/>
          </p:cNvSpPr>
          <p:nvPr/>
        </p:nvSpPr>
        <p:spPr bwMode="auto">
          <a:xfrm>
            <a:off x="4860925" y="5003800"/>
            <a:ext cx="2086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 err="1">
                <a:solidFill>
                  <a:srgbClr val="FF0000"/>
                </a:solidFill>
              </a:rPr>
              <a:t>Similitudes</a:t>
            </a:r>
            <a:r>
              <a:rPr lang="en-GB" sz="1600">
                <a:solidFill>
                  <a:srgbClr val="FF0000"/>
                </a:solidFill>
              </a:rPr>
              <a:t> </a:t>
            </a:r>
            <a:r>
              <a:rPr lang="en-GB" sz="1600" err="1">
                <a:solidFill>
                  <a:srgbClr val="FF0000"/>
                </a:solidFill>
              </a:rPr>
              <a:t>observadas</a:t>
            </a:r>
            <a:endParaRPr lang="en-GB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106 Grupo"/>
          <p:cNvGrpSpPr/>
          <p:nvPr/>
        </p:nvGrpSpPr>
        <p:grpSpPr>
          <a:xfrm>
            <a:off x="324261" y="1073974"/>
            <a:ext cx="3814352" cy="3855224"/>
            <a:chOff x="324261" y="76204"/>
            <a:chExt cx="3814352" cy="385522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594042" y="76204"/>
              <a:ext cx="1620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FF"/>
                  </a:solidFill>
                </a:rPr>
                <a:t>Similarity profiles</a:t>
              </a:r>
              <a:endParaRPr lang="en-GB" sz="180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87425" y="3429004"/>
              <a:ext cx="308451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987425" y="3381379"/>
              <a:ext cx="1588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47863" y="3381379"/>
              <a:ext cx="1587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08300" y="3381379"/>
              <a:ext cx="1588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59213" y="3381379"/>
              <a:ext cx="1587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58850" y="3475041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GB" sz="14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62138" y="3475041"/>
              <a:ext cx="2952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GB" sz="14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84475" y="3475041"/>
              <a:ext cx="3937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1000</a:t>
              </a:r>
              <a:endParaRPr lang="en-GB" sz="14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44913" y="3475041"/>
              <a:ext cx="3937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lang="en-GB" sz="14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06563" y="3654429"/>
              <a:ext cx="5866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err="1">
                  <a:solidFill>
                    <a:srgbClr val="000000"/>
                  </a:solidFill>
                </a:rPr>
                <a:t>Rango</a:t>
              </a:r>
              <a:endParaRPr lang="en-GB" sz="18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860425" y="371479"/>
              <a:ext cx="1588" cy="3000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865188" y="3371854"/>
              <a:ext cx="936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865188" y="2773366"/>
              <a:ext cx="936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65188" y="2165354"/>
              <a:ext cx="936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865188" y="1566866"/>
              <a:ext cx="936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865188" y="968379"/>
              <a:ext cx="936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65188" y="371479"/>
              <a:ext cx="936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60388" y="3267079"/>
              <a:ext cx="2952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GB" sz="14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17538" y="2668591"/>
              <a:ext cx="1968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GB" sz="14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17538" y="2060579"/>
              <a:ext cx="1968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60</a:t>
              </a:r>
              <a:endParaRPr lang="en-GB" sz="14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17538" y="1462091"/>
              <a:ext cx="1968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GB" sz="14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17538" y="863604"/>
              <a:ext cx="1968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GB" sz="14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74688" y="265116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GB" sz="14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87425" y="361954"/>
              <a:ext cx="3062288" cy="2790825"/>
            </a:xfrm>
            <a:custGeom>
              <a:avLst/>
              <a:gdLst/>
              <a:ahLst/>
              <a:cxnLst>
                <a:cxn ang="0">
                  <a:pos x="30" y="1585"/>
                </a:cxn>
                <a:cxn ang="0">
                  <a:pos x="60" y="1501"/>
                </a:cxn>
                <a:cxn ang="0">
                  <a:pos x="90" y="1447"/>
                </a:cxn>
                <a:cxn ang="0">
                  <a:pos x="120" y="1417"/>
                </a:cxn>
                <a:cxn ang="0">
                  <a:pos x="150" y="1381"/>
                </a:cxn>
                <a:cxn ang="0">
                  <a:pos x="180" y="1357"/>
                </a:cxn>
                <a:cxn ang="0">
                  <a:pos x="210" y="1339"/>
                </a:cxn>
                <a:cxn ang="0">
                  <a:pos x="240" y="1315"/>
                </a:cxn>
                <a:cxn ang="0">
                  <a:pos x="270" y="1298"/>
                </a:cxn>
                <a:cxn ang="0">
                  <a:pos x="300" y="1286"/>
                </a:cxn>
                <a:cxn ang="0">
                  <a:pos x="330" y="1268"/>
                </a:cxn>
                <a:cxn ang="0">
                  <a:pos x="360" y="1250"/>
                </a:cxn>
                <a:cxn ang="0">
                  <a:pos x="396" y="1232"/>
                </a:cxn>
                <a:cxn ang="0">
                  <a:pos x="426" y="1214"/>
                </a:cxn>
                <a:cxn ang="0">
                  <a:pos x="455" y="1202"/>
                </a:cxn>
                <a:cxn ang="0">
                  <a:pos x="485" y="1178"/>
                </a:cxn>
                <a:cxn ang="0">
                  <a:pos x="515" y="1160"/>
                </a:cxn>
                <a:cxn ang="0">
                  <a:pos x="545" y="1142"/>
                </a:cxn>
                <a:cxn ang="0">
                  <a:pos x="575" y="1124"/>
                </a:cxn>
                <a:cxn ang="0">
                  <a:pos x="605" y="1106"/>
                </a:cxn>
                <a:cxn ang="0">
                  <a:pos x="635" y="1088"/>
                </a:cxn>
                <a:cxn ang="0">
                  <a:pos x="665" y="1070"/>
                </a:cxn>
                <a:cxn ang="0">
                  <a:pos x="695" y="1058"/>
                </a:cxn>
                <a:cxn ang="0">
                  <a:pos x="725" y="1046"/>
                </a:cxn>
                <a:cxn ang="0">
                  <a:pos x="755" y="1034"/>
                </a:cxn>
                <a:cxn ang="0">
                  <a:pos x="785" y="1016"/>
                </a:cxn>
                <a:cxn ang="0">
                  <a:pos x="815" y="998"/>
                </a:cxn>
                <a:cxn ang="0">
                  <a:pos x="845" y="975"/>
                </a:cxn>
                <a:cxn ang="0">
                  <a:pos x="875" y="963"/>
                </a:cxn>
                <a:cxn ang="0">
                  <a:pos x="905" y="945"/>
                </a:cxn>
                <a:cxn ang="0">
                  <a:pos x="935" y="921"/>
                </a:cxn>
                <a:cxn ang="0">
                  <a:pos x="964" y="903"/>
                </a:cxn>
                <a:cxn ang="0">
                  <a:pos x="994" y="891"/>
                </a:cxn>
                <a:cxn ang="0">
                  <a:pos x="1024" y="873"/>
                </a:cxn>
                <a:cxn ang="0">
                  <a:pos x="1054" y="855"/>
                </a:cxn>
                <a:cxn ang="0">
                  <a:pos x="1084" y="843"/>
                </a:cxn>
                <a:cxn ang="0">
                  <a:pos x="1114" y="825"/>
                </a:cxn>
                <a:cxn ang="0">
                  <a:pos x="1144" y="801"/>
                </a:cxn>
                <a:cxn ang="0">
                  <a:pos x="1174" y="783"/>
                </a:cxn>
                <a:cxn ang="0">
                  <a:pos x="1204" y="759"/>
                </a:cxn>
                <a:cxn ang="0">
                  <a:pos x="1240" y="741"/>
                </a:cxn>
                <a:cxn ang="0">
                  <a:pos x="1270" y="723"/>
                </a:cxn>
                <a:cxn ang="0">
                  <a:pos x="1300" y="705"/>
                </a:cxn>
                <a:cxn ang="0">
                  <a:pos x="1330" y="681"/>
                </a:cxn>
                <a:cxn ang="0">
                  <a:pos x="1360" y="658"/>
                </a:cxn>
                <a:cxn ang="0">
                  <a:pos x="1390" y="640"/>
                </a:cxn>
                <a:cxn ang="0">
                  <a:pos x="1420" y="628"/>
                </a:cxn>
                <a:cxn ang="0">
                  <a:pos x="1450" y="592"/>
                </a:cxn>
                <a:cxn ang="0">
                  <a:pos x="1479" y="568"/>
                </a:cxn>
                <a:cxn ang="0">
                  <a:pos x="1509" y="538"/>
                </a:cxn>
                <a:cxn ang="0">
                  <a:pos x="1539" y="520"/>
                </a:cxn>
                <a:cxn ang="0">
                  <a:pos x="1569" y="490"/>
                </a:cxn>
                <a:cxn ang="0">
                  <a:pos x="1599" y="460"/>
                </a:cxn>
                <a:cxn ang="0">
                  <a:pos x="1629" y="430"/>
                </a:cxn>
                <a:cxn ang="0">
                  <a:pos x="1659" y="400"/>
                </a:cxn>
                <a:cxn ang="0">
                  <a:pos x="1689" y="370"/>
                </a:cxn>
                <a:cxn ang="0">
                  <a:pos x="1719" y="346"/>
                </a:cxn>
                <a:cxn ang="0">
                  <a:pos x="1749" y="317"/>
                </a:cxn>
                <a:cxn ang="0">
                  <a:pos x="1779" y="287"/>
                </a:cxn>
                <a:cxn ang="0">
                  <a:pos x="1809" y="257"/>
                </a:cxn>
                <a:cxn ang="0">
                  <a:pos x="1839" y="221"/>
                </a:cxn>
                <a:cxn ang="0">
                  <a:pos x="1869" y="185"/>
                </a:cxn>
                <a:cxn ang="0">
                  <a:pos x="1899" y="101"/>
                </a:cxn>
              </a:cxnLst>
              <a:rect l="0" t="0" r="r" b="b"/>
              <a:pathLst>
                <a:path w="1929" h="1758">
                  <a:moveTo>
                    <a:pt x="0" y="1758"/>
                  </a:moveTo>
                  <a:lnTo>
                    <a:pt x="0" y="1734"/>
                  </a:lnTo>
                  <a:lnTo>
                    <a:pt x="6" y="1728"/>
                  </a:lnTo>
                  <a:lnTo>
                    <a:pt x="6" y="1668"/>
                  </a:lnTo>
                  <a:lnTo>
                    <a:pt x="6" y="1656"/>
                  </a:lnTo>
                  <a:lnTo>
                    <a:pt x="6" y="1650"/>
                  </a:lnTo>
                  <a:lnTo>
                    <a:pt x="6" y="1633"/>
                  </a:lnTo>
                  <a:lnTo>
                    <a:pt x="12" y="1633"/>
                  </a:lnTo>
                  <a:lnTo>
                    <a:pt x="12" y="1633"/>
                  </a:lnTo>
                  <a:lnTo>
                    <a:pt x="12" y="1627"/>
                  </a:lnTo>
                  <a:lnTo>
                    <a:pt x="12" y="1627"/>
                  </a:lnTo>
                  <a:lnTo>
                    <a:pt x="12" y="1627"/>
                  </a:lnTo>
                  <a:lnTo>
                    <a:pt x="18" y="1621"/>
                  </a:lnTo>
                  <a:lnTo>
                    <a:pt x="18" y="1615"/>
                  </a:lnTo>
                  <a:lnTo>
                    <a:pt x="18" y="1615"/>
                  </a:lnTo>
                  <a:lnTo>
                    <a:pt x="18" y="1615"/>
                  </a:lnTo>
                  <a:lnTo>
                    <a:pt x="18" y="1609"/>
                  </a:lnTo>
                  <a:lnTo>
                    <a:pt x="24" y="1609"/>
                  </a:lnTo>
                  <a:lnTo>
                    <a:pt x="24" y="1609"/>
                  </a:lnTo>
                  <a:lnTo>
                    <a:pt x="24" y="1603"/>
                  </a:lnTo>
                  <a:lnTo>
                    <a:pt x="24" y="1591"/>
                  </a:lnTo>
                  <a:lnTo>
                    <a:pt x="24" y="1591"/>
                  </a:lnTo>
                  <a:lnTo>
                    <a:pt x="30" y="1585"/>
                  </a:lnTo>
                  <a:lnTo>
                    <a:pt x="30" y="1585"/>
                  </a:lnTo>
                  <a:lnTo>
                    <a:pt x="30" y="1585"/>
                  </a:lnTo>
                  <a:lnTo>
                    <a:pt x="30" y="1573"/>
                  </a:lnTo>
                  <a:lnTo>
                    <a:pt x="30" y="1561"/>
                  </a:lnTo>
                  <a:lnTo>
                    <a:pt x="36" y="1561"/>
                  </a:lnTo>
                  <a:lnTo>
                    <a:pt x="36" y="1561"/>
                  </a:lnTo>
                  <a:lnTo>
                    <a:pt x="36" y="1549"/>
                  </a:lnTo>
                  <a:lnTo>
                    <a:pt x="36" y="1543"/>
                  </a:lnTo>
                  <a:lnTo>
                    <a:pt x="42" y="1543"/>
                  </a:lnTo>
                  <a:lnTo>
                    <a:pt x="42" y="1531"/>
                  </a:lnTo>
                  <a:lnTo>
                    <a:pt x="42" y="1531"/>
                  </a:lnTo>
                  <a:lnTo>
                    <a:pt x="42" y="1531"/>
                  </a:lnTo>
                  <a:lnTo>
                    <a:pt x="42" y="1519"/>
                  </a:lnTo>
                  <a:lnTo>
                    <a:pt x="48" y="1519"/>
                  </a:lnTo>
                  <a:lnTo>
                    <a:pt x="48" y="1519"/>
                  </a:lnTo>
                  <a:lnTo>
                    <a:pt x="48" y="1519"/>
                  </a:lnTo>
                  <a:lnTo>
                    <a:pt x="48" y="1519"/>
                  </a:lnTo>
                  <a:lnTo>
                    <a:pt x="48" y="1519"/>
                  </a:lnTo>
                  <a:lnTo>
                    <a:pt x="54" y="1519"/>
                  </a:lnTo>
                  <a:lnTo>
                    <a:pt x="54" y="1519"/>
                  </a:lnTo>
                  <a:lnTo>
                    <a:pt x="54" y="1519"/>
                  </a:lnTo>
                  <a:lnTo>
                    <a:pt x="54" y="1513"/>
                  </a:lnTo>
                  <a:lnTo>
                    <a:pt x="54" y="1513"/>
                  </a:lnTo>
                  <a:lnTo>
                    <a:pt x="60" y="1513"/>
                  </a:lnTo>
                  <a:lnTo>
                    <a:pt x="60" y="1507"/>
                  </a:lnTo>
                  <a:lnTo>
                    <a:pt x="60" y="1501"/>
                  </a:lnTo>
                  <a:lnTo>
                    <a:pt x="60" y="1501"/>
                  </a:lnTo>
                  <a:lnTo>
                    <a:pt x="60" y="1501"/>
                  </a:lnTo>
                  <a:lnTo>
                    <a:pt x="66" y="1495"/>
                  </a:lnTo>
                  <a:lnTo>
                    <a:pt x="66" y="1495"/>
                  </a:lnTo>
                  <a:lnTo>
                    <a:pt x="66" y="1489"/>
                  </a:lnTo>
                  <a:lnTo>
                    <a:pt x="66" y="1489"/>
                  </a:lnTo>
                  <a:lnTo>
                    <a:pt x="66" y="1489"/>
                  </a:lnTo>
                  <a:lnTo>
                    <a:pt x="72" y="1483"/>
                  </a:lnTo>
                  <a:lnTo>
                    <a:pt x="72" y="1483"/>
                  </a:lnTo>
                  <a:lnTo>
                    <a:pt x="72" y="1477"/>
                  </a:lnTo>
                  <a:lnTo>
                    <a:pt x="72" y="1471"/>
                  </a:lnTo>
                  <a:lnTo>
                    <a:pt x="72" y="1471"/>
                  </a:lnTo>
                  <a:lnTo>
                    <a:pt x="78" y="1465"/>
                  </a:lnTo>
                  <a:lnTo>
                    <a:pt x="78" y="1465"/>
                  </a:lnTo>
                  <a:lnTo>
                    <a:pt x="78" y="1459"/>
                  </a:lnTo>
                  <a:lnTo>
                    <a:pt x="78" y="1459"/>
                  </a:lnTo>
                  <a:lnTo>
                    <a:pt x="78" y="1459"/>
                  </a:lnTo>
                  <a:lnTo>
                    <a:pt x="84" y="1459"/>
                  </a:lnTo>
                  <a:lnTo>
                    <a:pt x="84" y="1459"/>
                  </a:lnTo>
                  <a:lnTo>
                    <a:pt x="84" y="1453"/>
                  </a:lnTo>
                  <a:lnTo>
                    <a:pt x="84" y="1453"/>
                  </a:lnTo>
                  <a:lnTo>
                    <a:pt x="84" y="1453"/>
                  </a:lnTo>
                  <a:lnTo>
                    <a:pt x="90" y="1453"/>
                  </a:lnTo>
                  <a:lnTo>
                    <a:pt x="90" y="1447"/>
                  </a:lnTo>
                  <a:lnTo>
                    <a:pt x="90" y="1447"/>
                  </a:lnTo>
                  <a:lnTo>
                    <a:pt x="90" y="1447"/>
                  </a:lnTo>
                  <a:lnTo>
                    <a:pt x="90" y="1441"/>
                  </a:lnTo>
                  <a:lnTo>
                    <a:pt x="96" y="1441"/>
                  </a:lnTo>
                  <a:lnTo>
                    <a:pt x="96" y="1435"/>
                  </a:lnTo>
                  <a:lnTo>
                    <a:pt x="96" y="1435"/>
                  </a:lnTo>
                  <a:lnTo>
                    <a:pt x="96" y="1429"/>
                  </a:lnTo>
                  <a:lnTo>
                    <a:pt x="96" y="1429"/>
                  </a:lnTo>
                  <a:lnTo>
                    <a:pt x="102" y="1429"/>
                  </a:lnTo>
                  <a:lnTo>
                    <a:pt x="102" y="1429"/>
                  </a:lnTo>
                  <a:lnTo>
                    <a:pt x="102" y="1429"/>
                  </a:lnTo>
                  <a:lnTo>
                    <a:pt x="102" y="1429"/>
                  </a:lnTo>
                  <a:lnTo>
                    <a:pt x="102" y="1423"/>
                  </a:lnTo>
                  <a:lnTo>
                    <a:pt x="108" y="1423"/>
                  </a:lnTo>
                  <a:lnTo>
                    <a:pt x="108" y="1423"/>
                  </a:lnTo>
                  <a:lnTo>
                    <a:pt x="108" y="1423"/>
                  </a:lnTo>
                  <a:lnTo>
                    <a:pt x="108" y="1423"/>
                  </a:lnTo>
                  <a:lnTo>
                    <a:pt x="108" y="1423"/>
                  </a:lnTo>
                  <a:lnTo>
                    <a:pt x="114" y="1423"/>
                  </a:lnTo>
                  <a:lnTo>
                    <a:pt x="114" y="1423"/>
                  </a:lnTo>
                  <a:lnTo>
                    <a:pt x="114" y="1423"/>
                  </a:lnTo>
                  <a:lnTo>
                    <a:pt x="114" y="1417"/>
                  </a:lnTo>
                  <a:lnTo>
                    <a:pt x="114" y="1417"/>
                  </a:lnTo>
                  <a:lnTo>
                    <a:pt x="120" y="1417"/>
                  </a:lnTo>
                  <a:lnTo>
                    <a:pt x="120" y="1417"/>
                  </a:lnTo>
                  <a:lnTo>
                    <a:pt x="120" y="1417"/>
                  </a:lnTo>
                  <a:lnTo>
                    <a:pt x="120" y="1417"/>
                  </a:lnTo>
                  <a:lnTo>
                    <a:pt x="120" y="1411"/>
                  </a:lnTo>
                  <a:lnTo>
                    <a:pt x="126" y="1411"/>
                  </a:lnTo>
                  <a:lnTo>
                    <a:pt x="126" y="1411"/>
                  </a:lnTo>
                  <a:lnTo>
                    <a:pt x="126" y="1411"/>
                  </a:lnTo>
                  <a:lnTo>
                    <a:pt x="126" y="1411"/>
                  </a:lnTo>
                  <a:lnTo>
                    <a:pt x="126" y="1405"/>
                  </a:lnTo>
                  <a:lnTo>
                    <a:pt x="132" y="1405"/>
                  </a:lnTo>
                  <a:lnTo>
                    <a:pt x="132" y="1405"/>
                  </a:lnTo>
                  <a:lnTo>
                    <a:pt x="132" y="1405"/>
                  </a:lnTo>
                  <a:lnTo>
                    <a:pt x="132" y="1405"/>
                  </a:lnTo>
                  <a:lnTo>
                    <a:pt x="132" y="1405"/>
                  </a:lnTo>
                  <a:lnTo>
                    <a:pt x="138" y="1405"/>
                  </a:lnTo>
                  <a:lnTo>
                    <a:pt x="138" y="1405"/>
                  </a:lnTo>
                  <a:lnTo>
                    <a:pt x="138" y="1405"/>
                  </a:lnTo>
                  <a:lnTo>
                    <a:pt x="138" y="1399"/>
                  </a:lnTo>
                  <a:lnTo>
                    <a:pt x="138" y="1393"/>
                  </a:lnTo>
                  <a:lnTo>
                    <a:pt x="144" y="1393"/>
                  </a:lnTo>
                  <a:lnTo>
                    <a:pt x="144" y="1393"/>
                  </a:lnTo>
                  <a:lnTo>
                    <a:pt x="144" y="1393"/>
                  </a:lnTo>
                  <a:lnTo>
                    <a:pt x="144" y="1387"/>
                  </a:lnTo>
                  <a:lnTo>
                    <a:pt x="144" y="1387"/>
                  </a:lnTo>
                  <a:lnTo>
                    <a:pt x="150" y="1387"/>
                  </a:lnTo>
                  <a:lnTo>
                    <a:pt x="150" y="1387"/>
                  </a:lnTo>
                  <a:lnTo>
                    <a:pt x="150" y="1387"/>
                  </a:lnTo>
                  <a:lnTo>
                    <a:pt x="150" y="1381"/>
                  </a:lnTo>
                  <a:lnTo>
                    <a:pt x="150" y="1381"/>
                  </a:lnTo>
                  <a:lnTo>
                    <a:pt x="156" y="1381"/>
                  </a:lnTo>
                  <a:lnTo>
                    <a:pt x="156" y="1381"/>
                  </a:lnTo>
                  <a:lnTo>
                    <a:pt x="156" y="1381"/>
                  </a:lnTo>
                  <a:lnTo>
                    <a:pt x="156" y="1381"/>
                  </a:lnTo>
                  <a:lnTo>
                    <a:pt x="156" y="1375"/>
                  </a:lnTo>
                  <a:lnTo>
                    <a:pt x="162" y="1375"/>
                  </a:lnTo>
                  <a:lnTo>
                    <a:pt x="162" y="1375"/>
                  </a:lnTo>
                  <a:lnTo>
                    <a:pt x="162" y="1375"/>
                  </a:lnTo>
                  <a:lnTo>
                    <a:pt x="162" y="1375"/>
                  </a:lnTo>
                  <a:lnTo>
                    <a:pt x="162" y="1375"/>
                  </a:lnTo>
                  <a:lnTo>
                    <a:pt x="168" y="1369"/>
                  </a:lnTo>
                  <a:lnTo>
                    <a:pt x="168" y="1369"/>
                  </a:lnTo>
                  <a:lnTo>
                    <a:pt x="168" y="1369"/>
                  </a:lnTo>
                  <a:lnTo>
                    <a:pt x="168" y="1369"/>
                  </a:lnTo>
                  <a:lnTo>
                    <a:pt x="168" y="1369"/>
                  </a:lnTo>
                  <a:lnTo>
                    <a:pt x="174" y="1369"/>
                  </a:lnTo>
                  <a:lnTo>
                    <a:pt x="174" y="1369"/>
                  </a:lnTo>
                  <a:lnTo>
                    <a:pt x="174" y="1369"/>
                  </a:lnTo>
                  <a:lnTo>
                    <a:pt x="174" y="1363"/>
                  </a:lnTo>
                  <a:lnTo>
                    <a:pt x="174" y="1363"/>
                  </a:lnTo>
                  <a:lnTo>
                    <a:pt x="180" y="1363"/>
                  </a:lnTo>
                  <a:lnTo>
                    <a:pt x="180" y="1357"/>
                  </a:lnTo>
                  <a:lnTo>
                    <a:pt x="180" y="1357"/>
                  </a:lnTo>
                  <a:lnTo>
                    <a:pt x="180" y="1357"/>
                  </a:lnTo>
                  <a:lnTo>
                    <a:pt x="180" y="1357"/>
                  </a:lnTo>
                  <a:lnTo>
                    <a:pt x="186" y="1357"/>
                  </a:lnTo>
                  <a:lnTo>
                    <a:pt x="186" y="1357"/>
                  </a:lnTo>
                  <a:lnTo>
                    <a:pt x="186" y="1357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92" y="1351"/>
                  </a:lnTo>
                  <a:lnTo>
                    <a:pt x="192" y="1351"/>
                  </a:lnTo>
                  <a:lnTo>
                    <a:pt x="192" y="1351"/>
                  </a:lnTo>
                  <a:lnTo>
                    <a:pt x="192" y="1351"/>
                  </a:lnTo>
                  <a:lnTo>
                    <a:pt x="192" y="1351"/>
                  </a:lnTo>
                  <a:lnTo>
                    <a:pt x="198" y="1351"/>
                  </a:lnTo>
                  <a:lnTo>
                    <a:pt x="198" y="1351"/>
                  </a:lnTo>
                  <a:lnTo>
                    <a:pt x="198" y="1345"/>
                  </a:lnTo>
                  <a:lnTo>
                    <a:pt x="198" y="1345"/>
                  </a:lnTo>
                  <a:lnTo>
                    <a:pt x="198" y="1345"/>
                  </a:lnTo>
                  <a:lnTo>
                    <a:pt x="204" y="1345"/>
                  </a:lnTo>
                  <a:lnTo>
                    <a:pt x="204" y="1345"/>
                  </a:lnTo>
                  <a:lnTo>
                    <a:pt x="204" y="1345"/>
                  </a:lnTo>
                  <a:lnTo>
                    <a:pt x="204" y="1345"/>
                  </a:lnTo>
                  <a:lnTo>
                    <a:pt x="210" y="1339"/>
                  </a:lnTo>
                  <a:lnTo>
                    <a:pt x="210" y="1339"/>
                  </a:lnTo>
                  <a:lnTo>
                    <a:pt x="210" y="1339"/>
                  </a:lnTo>
                  <a:lnTo>
                    <a:pt x="210" y="1339"/>
                  </a:lnTo>
                  <a:lnTo>
                    <a:pt x="210" y="1339"/>
                  </a:lnTo>
                  <a:lnTo>
                    <a:pt x="216" y="1333"/>
                  </a:lnTo>
                  <a:lnTo>
                    <a:pt x="216" y="1333"/>
                  </a:lnTo>
                  <a:lnTo>
                    <a:pt x="216" y="1333"/>
                  </a:lnTo>
                  <a:lnTo>
                    <a:pt x="216" y="1333"/>
                  </a:lnTo>
                  <a:lnTo>
                    <a:pt x="216" y="1333"/>
                  </a:lnTo>
                  <a:lnTo>
                    <a:pt x="222" y="1333"/>
                  </a:lnTo>
                  <a:lnTo>
                    <a:pt x="222" y="1327"/>
                  </a:lnTo>
                  <a:lnTo>
                    <a:pt x="222" y="1327"/>
                  </a:lnTo>
                  <a:lnTo>
                    <a:pt x="222" y="1327"/>
                  </a:lnTo>
                  <a:lnTo>
                    <a:pt x="222" y="1327"/>
                  </a:lnTo>
                  <a:lnTo>
                    <a:pt x="228" y="1327"/>
                  </a:lnTo>
                  <a:lnTo>
                    <a:pt x="228" y="1327"/>
                  </a:lnTo>
                  <a:lnTo>
                    <a:pt x="228" y="1321"/>
                  </a:lnTo>
                  <a:lnTo>
                    <a:pt x="228" y="1321"/>
                  </a:lnTo>
                  <a:lnTo>
                    <a:pt x="228" y="1321"/>
                  </a:lnTo>
                  <a:lnTo>
                    <a:pt x="234" y="1321"/>
                  </a:lnTo>
                  <a:lnTo>
                    <a:pt x="234" y="1321"/>
                  </a:lnTo>
                  <a:lnTo>
                    <a:pt x="234" y="1321"/>
                  </a:lnTo>
                  <a:lnTo>
                    <a:pt x="234" y="1321"/>
                  </a:lnTo>
                  <a:lnTo>
                    <a:pt x="234" y="1321"/>
                  </a:lnTo>
                  <a:lnTo>
                    <a:pt x="240" y="1321"/>
                  </a:lnTo>
                  <a:lnTo>
                    <a:pt x="240" y="1321"/>
                  </a:lnTo>
                  <a:lnTo>
                    <a:pt x="240" y="1315"/>
                  </a:lnTo>
                  <a:lnTo>
                    <a:pt x="240" y="1315"/>
                  </a:lnTo>
                  <a:lnTo>
                    <a:pt x="240" y="1315"/>
                  </a:lnTo>
                  <a:lnTo>
                    <a:pt x="246" y="1315"/>
                  </a:lnTo>
                  <a:lnTo>
                    <a:pt x="246" y="1315"/>
                  </a:lnTo>
                  <a:lnTo>
                    <a:pt x="246" y="1315"/>
                  </a:lnTo>
                  <a:lnTo>
                    <a:pt x="246" y="1315"/>
                  </a:lnTo>
                  <a:lnTo>
                    <a:pt x="246" y="1315"/>
                  </a:lnTo>
                  <a:lnTo>
                    <a:pt x="252" y="1315"/>
                  </a:lnTo>
                  <a:lnTo>
                    <a:pt x="252" y="1310"/>
                  </a:lnTo>
                  <a:lnTo>
                    <a:pt x="252" y="1310"/>
                  </a:lnTo>
                  <a:lnTo>
                    <a:pt x="252" y="1310"/>
                  </a:lnTo>
                  <a:lnTo>
                    <a:pt x="252" y="1310"/>
                  </a:lnTo>
                  <a:lnTo>
                    <a:pt x="258" y="1310"/>
                  </a:lnTo>
                  <a:lnTo>
                    <a:pt x="258" y="1310"/>
                  </a:lnTo>
                  <a:lnTo>
                    <a:pt x="258" y="1310"/>
                  </a:lnTo>
                  <a:lnTo>
                    <a:pt x="258" y="1310"/>
                  </a:lnTo>
                  <a:lnTo>
                    <a:pt x="258" y="1304"/>
                  </a:lnTo>
                  <a:lnTo>
                    <a:pt x="264" y="1304"/>
                  </a:lnTo>
                  <a:lnTo>
                    <a:pt x="264" y="1304"/>
                  </a:lnTo>
                  <a:lnTo>
                    <a:pt x="264" y="1304"/>
                  </a:lnTo>
                  <a:lnTo>
                    <a:pt x="264" y="1304"/>
                  </a:lnTo>
                  <a:lnTo>
                    <a:pt x="264" y="1304"/>
                  </a:lnTo>
                  <a:lnTo>
                    <a:pt x="270" y="1298"/>
                  </a:lnTo>
                  <a:lnTo>
                    <a:pt x="270" y="1298"/>
                  </a:lnTo>
                  <a:lnTo>
                    <a:pt x="270" y="1298"/>
                  </a:lnTo>
                  <a:lnTo>
                    <a:pt x="270" y="1298"/>
                  </a:lnTo>
                  <a:lnTo>
                    <a:pt x="270" y="1298"/>
                  </a:lnTo>
                  <a:lnTo>
                    <a:pt x="276" y="1298"/>
                  </a:lnTo>
                  <a:lnTo>
                    <a:pt x="276" y="1298"/>
                  </a:lnTo>
                  <a:lnTo>
                    <a:pt x="276" y="1298"/>
                  </a:lnTo>
                  <a:lnTo>
                    <a:pt x="276" y="1298"/>
                  </a:lnTo>
                  <a:lnTo>
                    <a:pt x="276" y="1298"/>
                  </a:lnTo>
                  <a:lnTo>
                    <a:pt x="282" y="1298"/>
                  </a:lnTo>
                  <a:lnTo>
                    <a:pt x="282" y="1292"/>
                  </a:lnTo>
                  <a:lnTo>
                    <a:pt x="282" y="1292"/>
                  </a:lnTo>
                  <a:lnTo>
                    <a:pt x="282" y="1292"/>
                  </a:lnTo>
                  <a:lnTo>
                    <a:pt x="282" y="1292"/>
                  </a:lnTo>
                  <a:lnTo>
                    <a:pt x="288" y="1292"/>
                  </a:lnTo>
                  <a:lnTo>
                    <a:pt x="288" y="1292"/>
                  </a:lnTo>
                  <a:lnTo>
                    <a:pt x="288" y="1292"/>
                  </a:lnTo>
                  <a:lnTo>
                    <a:pt x="288" y="1292"/>
                  </a:lnTo>
                  <a:lnTo>
                    <a:pt x="288" y="1292"/>
                  </a:lnTo>
                  <a:lnTo>
                    <a:pt x="294" y="1292"/>
                  </a:lnTo>
                  <a:lnTo>
                    <a:pt x="294" y="1292"/>
                  </a:lnTo>
                  <a:lnTo>
                    <a:pt x="294" y="1292"/>
                  </a:lnTo>
                  <a:lnTo>
                    <a:pt x="294" y="1292"/>
                  </a:lnTo>
                  <a:lnTo>
                    <a:pt x="294" y="1292"/>
                  </a:lnTo>
                  <a:lnTo>
                    <a:pt x="300" y="1292"/>
                  </a:lnTo>
                  <a:lnTo>
                    <a:pt x="300" y="1286"/>
                  </a:lnTo>
                  <a:lnTo>
                    <a:pt x="300" y="1286"/>
                  </a:lnTo>
                  <a:lnTo>
                    <a:pt x="300" y="1286"/>
                  </a:lnTo>
                  <a:lnTo>
                    <a:pt x="300" y="1286"/>
                  </a:lnTo>
                  <a:lnTo>
                    <a:pt x="306" y="1286"/>
                  </a:lnTo>
                  <a:lnTo>
                    <a:pt x="306" y="1286"/>
                  </a:lnTo>
                  <a:lnTo>
                    <a:pt x="306" y="1286"/>
                  </a:lnTo>
                  <a:lnTo>
                    <a:pt x="306" y="1286"/>
                  </a:lnTo>
                  <a:lnTo>
                    <a:pt x="306" y="1286"/>
                  </a:lnTo>
                  <a:lnTo>
                    <a:pt x="312" y="1286"/>
                  </a:lnTo>
                  <a:lnTo>
                    <a:pt x="312" y="1280"/>
                  </a:lnTo>
                  <a:lnTo>
                    <a:pt x="312" y="1280"/>
                  </a:lnTo>
                  <a:lnTo>
                    <a:pt x="312" y="1280"/>
                  </a:lnTo>
                  <a:lnTo>
                    <a:pt x="312" y="1280"/>
                  </a:lnTo>
                  <a:lnTo>
                    <a:pt x="318" y="1280"/>
                  </a:lnTo>
                  <a:lnTo>
                    <a:pt x="318" y="1274"/>
                  </a:lnTo>
                  <a:lnTo>
                    <a:pt x="318" y="1274"/>
                  </a:lnTo>
                  <a:lnTo>
                    <a:pt x="318" y="1274"/>
                  </a:lnTo>
                  <a:lnTo>
                    <a:pt x="318" y="1274"/>
                  </a:lnTo>
                  <a:lnTo>
                    <a:pt x="324" y="1274"/>
                  </a:lnTo>
                  <a:lnTo>
                    <a:pt x="324" y="1274"/>
                  </a:lnTo>
                  <a:lnTo>
                    <a:pt x="324" y="1274"/>
                  </a:lnTo>
                  <a:lnTo>
                    <a:pt x="324" y="1274"/>
                  </a:lnTo>
                  <a:lnTo>
                    <a:pt x="324" y="1274"/>
                  </a:lnTo>
                  <a:lnTo>
                    <a:pt x="330" y="1274"/>
                  </a:lnTo>
                  <a:lnTo>
                    <a:pt x="330" y="1268"/>
                  </a:lnTo>
                  <a:lnTo>
                    <a:pt x="330" y="1268"/>
                  </a:lnTo>
                  <a:lnTo>
                    <a:pt x="330" y="1268"/>
                  </a:lnTo>
                  <a:lnTo>
                    <a:pt x="330" y="1268"/>
                  </a:lnTo>
                  <a:lnTo>
                    <a:pt x="336" y="1268"/>
                  </a:lnTo>
                  <a:lnTo>
                    <a:pt x="336" y="1268"/>
                  </a:lnTo>
                  <a:lnTo>
                    <a:pt x="336" y="1268"/>
                  </a:lnTo>
                  <a:lnTo>
                    <a:pt x="336" y="1268"/>
                  </a:lnTo>
                  <a:lnTo>
                    <a:pt x="336" y="1262"/>
                  </a:lnTo>
                  <a:lnTo>
                    <a:pt x="342" y="1262"/>
                  </a:lnTo>
                  <a:lnTo>
                    <a:pt x="342" y="1262"/>
                  </a:lnTo>
                  <a:lnTo>
                    <a:pt x="342" y="1262"/>
                  </a:lnTo>
                  <a:lnTo>
                    <a:pt x="342" y="1262"/>
                  </a:lnTo>
                  <a:lnTo>
                    <a:pt x="342" y="1262"/>
                  </a:lnTo>
                  <a:lnTo>
                    <a:pt x="348" y="1262"/>
                  </a:lnTo>
                  <a:lnTo>
                    <a:pt x="348" y="1262"/>
                  </a:lnTo>
                  <a:lnTo>
                    <a:pt x="348" y="1256"/>
                  </a:lnTo>
                  <a:lnTo>
                    <a:pt x="348" y="1256"/>
                  </a:lnTo>
                  <a:lnTo>
                    <a:pt x="348" y="1256"/>
                  </a:lnTo>
                  <a:lnTo>
                    <a:pt x="354" y="1256"/>
                  </a:lnTo>
                  <a:lnTo>
                    <a:pt x="354" y="1256"/>
                  </a:lnTo>
                  <a:lnTo>
                    <a:pt x="354" y="1256"/>
                  </a:lnTo>
                  <a:lnTo>
                    <a:pt x="354" y="1256"/>
                  </a:lnTo>
                  <a:lnTo>
                    <a:pt x="354" y="1250"/>
                  </a:lnTo>
                  <a:lnTo>
                    <a:pt x="360" y="1250"/>
                  </a:lnTo>
                  <a:lnTo>
                    <a:pt x="360" y="1250"/>
                  </a:lnTo>
                  <a:lnTo>
                    <a:pt x="360" y="1250"/>
                  </a:lnTo>
                  <a:lnTo>
                    <a:pt x="360" y="1250"/>
                  </a:lnTo>
                  <a:lnTo>
                    <a:pt x="360" y="1250"/>
                  </a:lnTo>
                  <a:lnTo>
                    <a:pt x="366" y="1250"/>
                  </a:lnTo>
                  <a:lnTo>
                    <a:pt x="366" y="1250"/>
                  </a:lnTo>
                  <a:lnTo>
                    <a:pt x="366" y="1250"/>
                  </a:lnTo>
                  <a:lnTo>
                    <a:pt x="366" y="1250"/>
                  </a:lnTo>
                  <a:lnTo>
                    <a:pt x="366" y="1250"/>
                  </a:lnTo>
                  <a:lnTo>
                    <a:pt x="372" y="1250"/>
                  </a:lnTo>
                  <a:lnTo>
                    <a:pt x="372" y="1250"/>
                  </a:lnTo>
                  <a:lnTo>
                    <a:pt x="372" y="1250"/>
                  </a:lnTo>
                  <a:lnTo>
                    <a:pt x="372" y="1244"/>
                  </a:lnTo>
                  <a:lnTo>
                    <a:pt x="378" y="1244"/>
                  </a:lnTo>
                  <a:lnTo>
                    <a:pt x="378" y="1244"/>
                  </a:lnTo>
                  <a:lnTo>
                    <a:pt x="378" y="1244"/>
                  </a:lnTo>
                  <a:lnTo>
                    <a:pt x="378" y="1244"/>
                  </a:lnTo>
                  <a:lnTo>
                    <a:pt x="378" y="1244"/>
                  </a:lnTo>
                  <a:lnTo>
                    <a:pt x="384" y="1244"/>
                  </a:lnTo>
                  <a:lnTo>
                    <a:pt x="384" y="1244"/>
                  </a:lnTo>
                  <a:lnTo>
                    <a:pt x="384" y="1238"/>
                  </a:lnTo>
                  <a:lnTo>
                    <a:pt x="384" y="1238"/>
                  </a:lnTo>
                  <a:lnTo>
                    <a:pt x="384" y="1238"/>
                  </a:lnTo>
                  <a:lnTo>
                    <a:pt x="390" y="1238"/>
                  </a:lnTo>
                  <a:lnTo>
                    <a:pt x="390" y="1232"/>
                  </a:lnTo>
                  <a:lnTo>
                    <a:pt x="390" y="1232"/>
                  </a:lnTo>
                  <a:lnTo>
                    <a:pt x="390" y="1232"/>
                  </a:lnTo>
                  <a:lnTo>
                    <a:pt x="390" y="1232"/>
                  </a:lnTo>
                  <a:lnTo>
                    <a:pt x="396" y="1232"/>
                  </a:lnTo>
                  <a:lnTo>
                    <a:pt x="396" y="1232"/>
                  </a:lnTo>
                  <a:lnTo>
                    <a:pt x="396" y="1232"/>
                  </a:lnTo>
                  <a:lnTo>
                    <a:pt x="396" y="1232"/>
                  </a:lnTo>
                  <a:lnTo>
                    <a:pt x="396" y="1232"/>
                  </a:lnTo>
                  <a:lnTo>
                    <a:pt x="402" y="1226"/>
                  </a:lnTo>
                  <a:lnTo>
                    <a:pt x="402" y="1226"/>
                  </a:lnTo>
                  <a:lnTo>
                    <a:pt x="402" y="1226"/>
                  </a:lnTo>
                  <a:lnTo>
                    <a:pt x="402" y="1226"/>
                  </a:lnTo>
                  <a:lnTo>
                    <a:pt x="402" y="1226"/>
                  </a:lnTo>
                  <a:lnTo>
                    <a:pt x="408" y="1226"/>
                  </a:lnTo>
                  <a:lnTo>
                    <a:pt x="408" y="1226"/>
                  </a:lnTo>
                  <a:lnTo>
                    <a:pt x="408" y="1226"/>
                  </a:lnTo>
                  <a:lnTo>
                    <a:pt x="408" y="1226"/>
                  </a:lnTo>
                  <a:lnTo>
                    <a:pt x="408" y="1220"/>
                  </a:lnTo>
                  <a:lnTo>
                    <a:pt x="414" y="1220"/>
                  </a:lnTo>
                  <a:lnTo>
                    <a:pt x="414" y="1220"/>
                  </a:lnTo>
                  <a:lnTo>
                    <a:pt x="414" y="1220"/>
                  </a:lnTo>
                  <a:lnTo>
                    <a:pt x="414" y="1220"/>
                  </a:lnTo>
                  <a:lnTo>
                    <a:pt x="414" y="1220"/>
                  </a:lnTo>
                  <a:lnTo>
                    <a:pt x="420" y="1220"/>
                  </a:lnTo>
                  <a:lnTo>
                    <a:pt x="420" y="1214"/>
                  </a:lnTo>
                  <a:lnTo>
                    <a:pt x="420" y="1214"/>
                  </a:lnTo>
                  <a:lnTo>
                    <a:pt x="420" y="1214"/>
                  </a:lnTo>
                  <a:lnTo>
                    <a:pt x="420" y="1214"/>
                  </a:lnTo>
                  <a:lnTo>
                    <a:pt x="426" y="1214"/>
                  </a:lnTo>
                  <a:lnTo>
                    <a:pt x="426" y="1214"/>
                  </a:lnTo>
                  <a:lnTo>
                    <a:pt x="426" y="1214"/>
                  </a:lnTo>
                  <a:lnTo>
                    <a:pt x="426" y="1214"/>
                  </a:lnTo>
                  <a:lnTo>
                    <a:pt x="426" y="1214"/>
                  </a:lnTo>
                  <a:lnTo>
                    <a:pt x="432" y="1208"/>
                  </a:lnTo>
                  <a:lnTo>
                    <a:pt x="432" y="1208"/>
                  </a:lnTo>
                  <a:lnTo>
                    <a:pt x="432" y="1208"/>
                  </a:lnTo>
                  <a:lnTo>
                    <a:pt x="432" y="1208"/>
                  </a:lnTo>
                  <a:lnTo>
                    <a:pt x="432" y="1208"/>
                  </a:lnTo>
                  <a:lnTo>
                    <a:pt x="438" y="1208"/>
                  </a:lnTo>
                  <a:lnTo>
                    <a:pt x="438" y="1208"/>
                  </a:lnTo>
                  <a:lnTo>
                    <a:pt x="438" y="1208"/>
                  </a:lnTo>
                  <a:lnTo>
                    <a:pt x="438" y="1208"/>
                  </a:lnTo>
                  <a:lnTo>
                    <a:pt x="438" y="1208"/>
                  </a:lnTo>
                  <a:lnTo>
                    <a:pt x="444" y="1208"/>
                  </a:lnTo>
                  <a:lnTo>
                    <a:pt x="444" y="1208"/>
                  </a:lnTo>
                  <a:lnTo>
                    <a:pt x="444" y="1208"/>
                  </a:lnTo>
                  <a:lnTo>
                    <a:pt x="444" y="1202"/>
                  </a:lnTo>
                  <a:lnTo>
                    <a:pt x="444" y="1202"/>
                  </a:lnTo>
                  <a:lnTo>
                    <a:pt x="449" y="1202"/>
                  </a:lnTo>
                  <a:lnTo>
                    <a:pt x="449" y="1202"/>
                  </a:lnTo>
                  <a:lnTo>
                    <a:pt x="449" y="1202"/>
                  </a:lnTo>
                  <a:lnTo>
                    <a:pt x="449" y="1202"/>
                  </a:lnTo>
                  <a:lnTo>
                    <a:pt x="449" y="1202"/>
                  </a:lnTo>
                  <a:lnTo>
                    <a:pt x="455" y="1202"/>
                  </a:lnTo>
                  <a:lnTo>
                    <a:pt x="455" y="1202"/>
                  </a:lnTo>
                  <a:lnTo>
                    <a:pt x="455" y="1196"/>
                  </a:lnTo>
                  <a:lnTo>
                    <a:pt x="455" y="1196"/>
                  </a:lnTo>
                  <a:lnTo>
                    <a:pt x="455" y="1196"/>
                  </a:lnTo>
                  <a:lnTo>
                    <a:pt x="461" y="1196"/>
                  </a:lnTo>
                  <a:lnTo>
                    <a:pt x="461" y="1196"/>
                  </a:lnTo>
                  <a:lnTo>
                    <a:pt x="461" y="1190"/>
                  </a:lnTo>
                  <a:lnTo>
                    <a:pt x="461" y="1190"/>
                  </a:lnTo>
                  <a:lnTo>
                    <a:pt x="461" y="1190"/>
                  </a:lnTo>
                  <a:lnTo>
                    <a:pt x="467" y="1190"/>
                  </a:lnTo>
                  <a:lnTo>
                    <a:pt x="467" y="1190"/>
                  </a:lnTo>
                  <a:lnTo>
                    <a:pt x="467" y="1190"/>
                  </a:lnTo>
                  <a:lnTo>
                    <a:pt x="467" y="1184"/>
                  </a:lnTo>
                  <a:lnTo>
                    <a:pt x="467" y="1184"/>
                  </a:lnTo>
                  <a:lnTo>
                    <a:pt x="473" y="1184"/>
                  </a:lnTo>
                  <a:lnTo>
                    <a:pt x="473" y="1184"/>
                  </a:lnTo>
                  <a:lnTo>
                    <a:pt x="473" y="1184"/>
                  </a:lnTo>
                  <a:lnTo>
                    <a:pt x="473" y="1184"/>
                  </a:lnTo>
                  <a:lnTo>
                    <a:pt x="473" y="1184"/>
                  </a:lnTo>
                  <a:lnTo>
                    <a:pt x="479" y="1184"/>
                  </a:lnTo>
                  <a:lnTo>
                    <a:pt x="479" y="1184"/>
                  </a:lnTo>
                  <a:lnTo>
                    <a:pt x="479" y="1178"/>
                  </a:lnTo>
                  <a:lnTo>
                    <a:pt x="479" y="1178"/>
                  </a:lnTo>
                  <a:lnTo>
                    <a:pt x="479" y="1178"/>
                  </a:lnTo>
                  <a:lnTo>
                    <a:pt x="485" y="1178"/>
                  </a:lnTo>
                  <a:lnTo>
                    <a:pt x="485" y="1178"/>
                  </a:lnTo>
                  <a:lnTo>
                    <a:pt x="485" y="1178"/>
                  </a:lnTo>
                  <a:lnTo>
                    <a:pt x="485" y="1178"/>
                  </a:lnTo>
                  <a:lnTo>
                    <a:pt x="485" y="1178"/>
                  </a:lnTo>
                  <a:lnTo>
                    <a:pt x="491" y="1178"/>
                  </a:lnTo>
                  <a:lnTo>
                    <a:pt x="491" y="1178"/>
                  </a:lnTo>
                  <a:lnTo>
                    <a:pt x="491" y="1178"/>
                  </a:lnTo>
                  <a:lnTo>
                    <a:pt x="491" y="1172"/>
                  </a:lnTo>
                  <a:lnTo>
                    <a:pt x="491" y="1172"/>
                  </a:lnTo>
                  <a:lnTo>
                    <a:pt x="497" y="1172"/>
                  </a:lnTo>
                  <a:lnTo>
                    <a:pt x="497" y="1172"/>
                  </a:lnTo>
                  <a:lnTo>
                    <a:pt x="497" y="1172"/>
                  </a:lnTo>
                  <a:lnTo>
                    <a:pt x="497" y="1166"/>
                  </a:lnTo>
                  <a:lnTo>
                    <a:pt x="497" y="1166"/>
                  </a:lnTo>
                  <a:lnTo>
                    <a:pt x="503" y="1166"/>
                  </a:lnTo>
                  <a:lnTo>
                    <a:pt x="503" y="1166"/>
                  </a:lnTo>
                  <a:lnTo>
                    <a:pt x="503" y="1166"/>
                  </a:lnTo>
                  <a:lnTo>
                    <a:pt x="503" y="1166"/>
                  </a:lnTo>
                  <a:lnTo>
                    <a:pt x="503" y="1166"/>
                  </a:lnTo>
                  <a:lnTo>
                    <a:pt x="509" y="1160"/>
                  </a:lnTo>
                  <a:lnTo>
                    <a:pt x="509" y="1160"/>
                  </a:lnTo>
                  <a:lnTo>
                    <a:pt x="509" y="1160"/>
                  </a:lnTo>
                  <a:lnTo>
                    <a:pt x="509" y="1160"/>
                  </a:lnTo>
                  <a:lnTo>
                    <a:pt x="509" y="1160"/>
                  </a:lnTo>
                  <a:lnTo>
                    <a:pt x="515" y="1160"/>
                  </a:lnTo>
                  <a:lnTo>
                    <a:pt x="515" y="1160"/>
                  </a:lnTo>
                  <a:lnTo>
                    <a:pt x="515" y="1160"/>
                  </a:lnTo>
                  <a:lnTo>
                    <a:pt x="515" y="1160"/>
                  </a:lnTo>
                  <a:lnTo>
                    <a:pt x="515" y="1160"/>
                  </a:lnTo>
                  <a:lnTo>
                    <a:pt x="521" y="1160"/>
                  </a:lnTo>
                  <a:lnTo>
                    <a:pt x="521" y="1160"/>
                  </a:lnTo>
                  <a:lnTo>
                    <a:pt x="521" y="1154"/>
                  </a:lnTo>
                  <a:lnTo>
                    <a:pt x="521" y="1154"/>
                  </a:lnTo>
                  <a:lnTo>
                    <a:pt x="521" y="1154"/>
                  </a:lnTo>
                  <a:lnTo>
                    <a:pt x="527" y="1154"/>
                  </a:lnTo>
                  <a:lnTo>
                    <a:pt x="527" y="1154"/>
                  </a:lnTo>
                  <a:lnTo>
                    <a:pt x="527" y="1154"/>
                  </a:lnTo>
                  <a:lnTo>
                    <a:pt x="527" y="1154"/>
                  </a:lnTo>
                  <a:lnTo>
                    <a:pt x="527" y="1154"/>
                  </a:lnTo>
                  <a:lnTo>
                    <a:pt x="533" y="1154"/>
                  </a:lnTo>
                  <a:lnTo>
                    <a:pt x="533" y="1148"/>
                  </a:lnTo>
                  <a:lnTo>
                    <a:pt x="533" y="1148"/>
                  </a:lnTo>
                  <a:lnTo>
                    <a:pt x="533" y="1148"/>
                  </a:lnTo>
                  <a:lnTo>
                    <a:pt x="533" y="1148"/>
                  </a:lnTo>
                  <a:lnTo>
                    <a:pt x="539" y="1148"/>
                  </a:lnTo>
                  <a:lnTo>
                    <a:pt x="539" y="1148"/>
                  </a:lnTo>
                  <a:lnTo>
                    <a:pt x="539" y="1148"/>
                  </a:lnTo>
                  <a:lnTo>
                    <a:pt x="539" y="1142"/>
                  </a:lnTo>
                  <a:lnTo>
                    <a:pt x="545" y="1142"/>
                  </a:lnTo>
                  <a:lnTo>
                    <a:pt x="545" y="1142"/>
                  </a:lnTo>
                  <a:lnTo>
                    <a:pt x="545" y="1142"/>
                  </a:lnTo>
                  <a:lnTo>
                    <a:pt x="545" y="1142"/>
                  </a:lnTo>
                  <a:lnTo>
                    <a:pt x="545" y="1142"/>
                  </a:lnTo>
                  <a:lnTo>
                    <a:pt x="551" y="1136"/>
                  </a:lnTo>
                  <a:lnTo>
                    <a:pt x="551" y="1136"/>
                  </a:lnTo>
                  <a:lnTo>
                    <a:pt x="551" y="1136"/>
                  </a:lnTo>
                  <a:lnTo>
                    <a:pt x="551" y="1136"/>
                  </a:lnTo>
                  <a:lnTo>
                    <a:pt x="551" y="1136"/>
                  </a:lnTo>
                  <a:lnTo>
                    <a:pt x="557" y="1136"/>
                  </a:lnTo>
                  <a:lnTo>
                    <a:pt x="557" y="1136"/>
                  </a:lnTo>
                  <a:lnTo>
                    <a:pt x="557" y="1136"/>
                  </a:lnTo>
                  <a:lnTo>
                    <a:pt x="557" y="1136"/>
                  </a:lnTo>
                  <a:lnTo>
                    <a:pt x="557" y="1136"/>
                  </a:lnTo>
                  <a:lnTo>
                    <a:pt x="563" y="1136"/>
                  </a:lnTo>
                  <a:lnTo>
                    <a:pt x="563" y="1136"/>
                  </a:lnTo>
                  <a:lnTo>
                    <a:pt x="563" y="1136"/>
                  </a:lnTo>
                  <a:lnTo>
                    <a:pt x="563" y="1136"/>
                  </a:lnTo>
                  <a:lnTo>
                    <a:pt x="563" y="1136"/>
                  </a:lnTo>
                  <a:lnTo>
                    <a:pt x="569" y="1136"/>
                  </a:lnTo>
                  <a:lnTo>
                    <a:pt x="569" y="1130"/>
                  </a:lnTo>
                  <a:lnTo>
                    <a:pt x="569" y="1130"/>
                  </a:lnTo>
                  <a:lnTo>
                    <a:pt x="569" y="1130"/>
                  </a:lnTo>
                  <a:lnTo>
                    <a:pt x="569" y="1130"/>
                  </a:lnTo>
                  <a:lnTo>
                    <a:pt x="575" y="1130"/>
                  </a:lnTo>
                  <a:lnTo>
                    <a:pt x="575" y="1124"/>
                  </a:lnTo>
                  <a:lnTo>
                    <a:pt x="575" y="1124"/>
                  </a:lnTo>
                  <a:lnTo>
                    <a:pt x="575" y="1124"/>
                  </a:lnTo>
                  <a:lnTo>
                    <a:pt x="575" y="1124"/>
                  </a:lnTo>
                  <a:lnTo>
                    <a:pt x="581" y="1124"/>
                  </a:lnTo>
                  <a:lnTo>
                    <a:pt x="581" y="1124"/>
                  </a:lnTo>
                  <a:lnTo>
                    <a:pt x="581" y="1124"/>
                  </a:lnTo>
                  <a:lnTo>
                    <a:pt x="581" y="1124"/>
                  </a:lnTo>
                  <a:lnTo>
                    <a:pt x="581" y="1124"/>
                  </a:lnTo>
                  <a:lnTo>
                    <a:pt x="587" y="1124"/>
                  </a:lnTo>
                  <a:lnTo>
                    <a:pt x="587" y="1124"/>
                  </a:lnTo>
                  <a:lnTo>
                    <a:pt x="587" y="1118"/>
                  </a:lnTo>
                  <a:lnTo>
                    <a:pt x="587" y="1118"/>
                  </a:lnTo>
                  <a:lnTo>
                    <a:pt x="587" y="1118"/>
                  </a:lnTo>
                  <a:lnTo>
                    <a:pt x="593" y="1118"/>
                  </a:lnTo>
                  <a:lnTo>
                    <a:pt x="593" y="1112"/>
                  </a:lnTo>
                  <a:lnTo>
                    <a:pt x="593" y="1112"/>
                  </a:lnTo>
                  <a:lnTo>
                    <a:pt x="593" y="1112"/>
                  </a:lnTo>
                  <a:lnTo>
                    <a:pt x="593" y="1112"/>
                  </a:lnTo>
                  <a:lnTo>
                    <a:pt x="599" y="1112"/>
                  </a:lnTo>
                  <a:lnTo>
                    <a:pt x="599" y="1112"/>
                  </a:lnTo>
                  <a:lnTo>
                    <a:pt x="599" y="1112"/>
                  </a:lnTo>
                  <a:lnTo>
                    <a:pt x="599" y="1112"/>
                  </a:lnTo>
                  <a:lnTo>
                    <a:pt x="599" y="1106"/>
                  </a:lnTo>
                  <a:lnTo>
                    <a:pt x="605" y="1106"/>
                  </a:lnTo>
                  <a:lnTo>
                    <a:pt x="605" y="1106"/>
                  </a:lnTo>
                  <a:lnTo>
                    <a:pt x="605" y="1106"/>
                  </a:lnTo>
                  <a:lnTo>
                    <a:pt x="605" y="1106"/>
                  </a:lnTo>
                  <a:lnTo>
                    <a:pt x="605" y="1106"/>
                  </a:lnTo>
                  <a:lnTo>
                    <a:pt x="611" y="1106"/>
                  </a:lnTo>
                  <a:lnTo>
                    <a:pt x="611" y="1106"/>
                  </a:lnTo>
                  <a:lnTo>
                    <a:pt x="611" y="1106"/>
                  </a:lnTo>
                  <a:lnTo>
                    <a:pt x="611" y="1100"/>
                  </a:lnTo>
                  <a:lnTo>
                    <a:pt x="611" y="1100"/>
                  </a:lnTo>
                  <a:lnTo>
                    <a:pt x="617" y="1100"/>
                  </a:lnTo>
                  <a:lnTo>
                    <a:pt x="617" y="1100"/>
                  </a:lnTo>
                  <a:lnTo>
                    <a:pt x="617" y="1100"/>
                  </a:lnTo>
                  <a:lnTo>
                    <a:pt x="617" y="1100"/>
                  </a:lnTo>
                  <a:lnTo>
                    <a:pt x="617" y="1100"/>
                  </a:lnTo>
                  <a:lnTo>
                    <a:pt x="623" y="1100"/>
                  </a:lnTo>
                  <a:lnTo>
                    <a:pt x="623" y="1100"/>
                  </a:lnTo>
                  <a:lnTo>
                    <a:pt x="623" y="1094"/>
                  </a:lnTo>
                  <a:lnTo>
                    <a:pt x="623" y="1094"/>
                  </a:lnTo>
                  <a:lnTo>
                    <a:pt x="623" y="1094"/>
                  </a:lnTo>
                  <a:lnTo>
                    <a:pt x="629" y="1094"/>
                  </a:lnTo>
                  <a:lnTo>
                    <a:pt x="629" y="1094"/>
                  </a:lnTo>
                  <a:lnTo>
                    <a:pt x="629" y="1094"/>
                  </a:lnTo>
                  <a:lnTo>
                    <a:pt x="629" y="1094"/>
                  </a:lnTo>
                  <a:lnTo>
                    <a:pt x="629" y="1094"/>
                  </a:lnTo>
                  <a:lnTo>
                    <a:pt x="635" y="1094"/>
                  </a:lnTo>
                  <a:lnTo>
                    <a:pt x="635" y="1088"/>
                  </a:lnTo>
                  <a:lnTo>
                    <a:pt x="635" y="1088"/>
                  </a:lnTo>
                  <a:lnTo>
                    <a:pt x="635" y="1088"/>
                  </a:lnTo>
                  <a:lnTo>
                    <a:pt x="635" y="1088"/>
                  </a:lnTo>
                  <a:lnTo>
                    <a:pt x="641" y="1088"/>
                  </a:lnTo>
                  <a:lnTo>
                    <a:pt x="641" y="1088"/>
                  </a:lnTo>
                  <a:lnTo>
                    <a:pt x="641" y="1082"/>
                  </a:lnTo>
                  <a:lnTo>
                    <a:pt x="641" y="1082"/>
                  </a:lnTo>
                  <a:lnTo>
                    <a:pt x="641" y="1082"/>
                  </a:lnTo>
                  <a:lnTo>
                    <a:pt x="647" y="1082"/>
                  </a:lnTo>
                  <a:lnTo>
                    <a:pt x="647" y="1082"/>
                  </a:lnTo>
                  <a:lnTo>
                    <a:pt x="647" y="1082"/>
                  </a:lnTo>
                  <a:lnTo>
                    <a:pt x="647" y="1082"/>
                  </a:lnTo>
                  <a:lnTo>
                    <a:pt x="647" y="1082"/>
                  </a:lnTo>
                  <a:lnTo>
                    <a:pt x="653" y="1076"/>
                  </a:lnTo>
                  <a:lnTo>
                    <a:pt x="653" y="1076"/>
                  </a:lnTo>
                  <a:lnTo>
                    <a:pt x="653" y="1076"/>
                  </a:lnTo>
                  <a:lnTo>
                    <a:pt x="653" y="1076"/>
                  </a:lnTo>
                  <a:lnTo>
                    <a:pt x="653" y="1076"/>
                  </a:lnTo>
                  <a:lnTo>
                    <a:pt x="659" y="1076"/>
                  </a:lnTo>
                  <a:lnTo>
                    <a:pt x="659" y="1070"/>
                  </a:lnTo>
                  <a:lnTo>
                    <a:pt x="659" y="1070"/>
                  </a:lnTo>
                  <a:lnTo>
                    <a:pt x="659" y="1070"/>
                  </a:lnTo>
                  <a:lnTo>
                    <a:pt x="659" y="1070"/>
                  </a:lnTo>
                  <a:lnTo>
                    <a:pt x="665" y="1070"/>
                  </a:lnTo>
                  <a:lnTo>
                    <a:pt x="665" y="1070"/>
                  </a:lnTo>
                  <a:lnTo>
                    <a:pt x="665" y="1070"/>
                  </a:lnTo>
                  <a:lnTo>
                    <a:pt x="665" y="1064"/>
                  </a:lnTo>
                  <a:lnTo>
                    <a:pt x="665" y="1064"/>
                  </a:lnTo>
                  <a:lnTo>
                    <a:pt x="671" y="1064"/>
                  </a:lnTo>
                  <a:lnTo>
                    <a:pt x="671" y="1064"/>
                  </a:lnTo>
                  <a:lnTo>
                    <a:pt x="671" y="1064"/>
                  </a:lnTo>
                  <a:lnTo>
                    <a:pt x="671" y="1064"/>
                  </a:lnTo>
                  <a:lnTo>
                    <a:pt x="671" y="1064"/>
                  </a:lnTo>
                  <a:lnTo>
                    <a:pt x="677" y="1064"/>
                  </a:lnTo>
                  <a:lnTo>
                    <a:pt x="677" y="1064"/>
                  </a:lnTo>
                  <a:lnTo>
                    <a:pt x="677" y="1064"/>
                  </a:lnTo>
                  <a:lnTo>
                    <a:pt x="677" y="1058"/>
                  </a:lnTo>
                  <a:lnTo>
                    <a:pt x="677" y="1058"/>
                  </a:lnTo>
                  <a:lnTo>
                    <a:pt x="683" y="1058"/>
                  </a:lnTo>
                  <a:lnTo>
                    <a:pt x="683" y="1058"/>
                  </a:lnTo>
                  <a:lnTo>
                    <a:pt x="683" y="1058"/>
                  </a:lnTo>
                  <a:lnTo>
                    <a:pt x="683" y="1058"/>
                  </a:lnTo>
                  <a:lnTo>
                    <a:pt x="683" y="1058"/>
                  </a:lnTo>
                  <a:lnTo>
                    <a:pt x="689" y="1058"/>
                  </a:lnTo>
                  <a:lnTo>
                    <a:pt x="689" y="1058"/>
                  </a:lnTo>
                  <a:lnTo>
                    <a:pt x="689" y="1058"/>
                  </a:lnTo>
                  <a:lnTo>
                    <a:pt x="689" y="1058"/>
                  </a:lnTo>
                  <a:lnTo>
                    <a:pt x="689" y="1058"/>
                  </a:lnTo>
                  <a:lnTo>
                    <a:pt x="695" y="1058"/>
                  </a:lnTo>
                  <a:lnTo>
                    <a:pt x="695" y="1058"/>
                  </a:lnTo>
                  <a:lnTo>
                    <a:pt x="695" y="1058"/>
                  </a:lnTo>
                  <a:lnTo>
                    <a:pt x="695" y="1058"/>
                  </a:lnTo>
                  <a:lnTo>
                    <a:pt x="695" y="1052"/>
                  </a:lnTo>
                  <a:lnTo>
                    <a:pt x="701" y="1052"/>
                  </a:lnTo>
                  <a:lnTo>
                    <a:pt x="701" y="1052"/>
                  </a:lnTo>
                  <a:lnTo>
                    <a:pt x="701" y="1052"/>
                  </a:lnTo>
                  <a:lnTo>
                    <a:pt x="701" y="1052"/>
                  </a:lnTo>
                  <a:lnTo>
                    <a:pt x="701" y="1052"/>
                  </a:lnTo>
                  <a:lnTo>
                    <a:pt x="707" y="1052"/>
                  </a:lnTo>
                  <a:lnTo>
                    <a:pt x="707" y="1052"/>
                  </a:lnTo>
                  <a:lnTo>
                    <a:pt x="707" y="1052"/>
                  </a:lnTo>
                  <a:lnTo>
                    <a:pt x="707" y="1052"/>
                  </a:lnTo>
                  <a:lnTo>
                    <a:pt x="713" y="1052"/>
                  </a:lnTo>
                  <a:lnTo>
                    <a:pt x="713" y="1052"/>
                  </a:lnTo>
                  <a:lnTo>
                    <a:pt x="713" y="1052"/>
                  </a:lnTo>
                  <a:lnTo>
                    <a:pt x="713" y="1052"/>
                  </a:lnTo>
                  <a:lnTo>
                    <a:pt x="713" y="1052"/>
                  </a:lnTo>
                  <a:lnTo>
                    <a:pt x="719" y="1052"/>
                  </a:lnTo>
                  <a:lnTo>
                    <a:pt x="719" y="1052"/>
                  </a:lnTo>
                  <a:lnTo>
                    <a:pt x="719" y="1046"/>
                  </a:lnTo>
                  <a:lnTo>
                    <a:pt x="719" y="1046"/>
                  </a:lnTo>
                  <a:lnTo>
                    <a:pt x="719" y="1046"/>
                  </a:lnTo>
                  <a:lnTo>
                    <a:pt x="725" y="1046"/>
                  </a:lnTo>
                  <a:lnTo>
                    <a:pt x="725" y="1046"/>
                  </a:lnTo>
                  <a:lnTo>
                    <a:pt x="725" y="1046"/>
                  </a:lnTo>
                  <a:lnTo>
                    <a:pt x="725" y="1046"/>
                  </a:lnTo>
                  <a:lnTo>
                    <a:pt x="725" y="1046"/>
                  </a:lnTo>
                  <a:lnTo>
                    <a:pt x="731" y="1046"/>
                  </a:lnTo>
                  <a:lnTo>
                    <a:pt x="731" y="1046"/>
                  </a:lnTo>
                  <a:lnTo>
                    <a:pt x="731" y="1046"/>
                  </a:lnTo>
                  <a:lnTo>
                    <a:pt x="731" y="1046"/>
                  </a:lnTo>
                  <a:lnTo>
                    <a:pt x="731" y="1040"/>
                  </a:lnTo>
                  <a:lnTo>
                    <a:pt x="737" y="1040"/>
                  </a:lnTo>
                  <a:lnTo>
                    <a:pt x="737" y="1040"/>
                  </a:lnTo>
                  <a:lnTo>
                    <a:pt x="737" y="1040"/>
                  </a:lnTo>
                  <a:lnTo>
                    <a:pt x="737" y="1040"/>
                  </a:lnTo>
                  <a:lnTo>
                    <a:pt x="737" y="1040"/>
                  </a:lnTo>
                  <a:lnTo>
                    <a:pt x="743" y="1040"/>
                  </a:lnTo>
                  <a:lnTo>
                    <a:pt x="743" y="1040"/>
                  </a:lnTo>
                  <a:lnTo>
                    <a:pt x="743" y="1040"/>
                  </a:lnTo>
                  <a:lnTo>
                    <a:pt x="743" y="1040"/>
                  </a:lnTo>
                  <a:lnTo>
                    <a:pt x="743" y="1040"/>
                  </a:lnTo>
                  <a:lnTo>
                    <a:pt x="749" y="1034"/>
                  </a:lnTo>
                  <a:lnTo>
                    <a:pt x="749" y="1034"/>
                  </a:lnTo>
                  <a:lnTo>
                    <a:pt x="749" y="1034"/>
                  </a:lnTo>
                  <a:lnTo>
                    <a:pt x="749" y="1034"/>
                  </a:lnTo>
                  <a:lnTo>
                    <a:pt x="749" y="1034"/>
                  </a:lnTo>
                  <a:lnTo>
                    <a:pt x="755" y="1034"/>
                  </a:lnTo>
                  <a:lnTo>
                    <a:pt x="755" y="1034"/>
                  </a:lnTo>
                  <a:lnTo>
                    <a:pt x="755" y="1034"/>
                  </a:lnTo>
                  <a:lnTo>
                    <a:pt x="755" y="1034"/>
                  </a:lnTo>
                  <a:lnTo>
                    <a:pt x="755" y="1034"/>
                  </a:lnTo>
                  <a:lnTo>
                    <a:pt x="761" y="1034"/>
                  </a:lnTo>
                  <a:lnTo>
                    <a:pt x="761" y="1028"/>
                  </a:lnTo>
                  <a:lnTo>
                    <a:pt x="761" y="1028"/>
                  </a:lnTo>
                  <a:lnTo>
                    <a:pt x="761" y="1028"/>
                  </a:lnTo>
                  <a:lnTo>
                    <a:pt x="761" y="1028"/>
                  </a:lnTo>
                  <a:lnTo>
                    <a:pt x="767" y="1028"/>
                  </a:lnTo>
                  <a:lnTo>
                    <a:pt x="767" y="1028"/>
                  </a:lnTo>
                  <a:lnTo>
                    <a:pt x="767" y="1028"/>
                  </a:lnTo>
                  <a:lnTo>
                    <a:pt x="767" y="1028"/>
                  </a:lnTo>
                  <a:lnTo>
                    <a:pt x="767" y="1028"/>
                  </a:lnTo>
                  <a:lnTo>
                    <a:pt x="773" y="1028"/>
                  </a:lnTo>
                  <a:lnTo>
                    <a:pt x="773" y="1028"/>
                  </a:lnTo>
                  <a:lnTo>
                    <a:pt x="773" y="1028"/>
                  </a:lnTo>
                  <a:lnTo>
                    <a:pt x="773" y="1022"/>
                  </a:lnTo>
                  <a:lnTo>
                    <a:pt x="773" y="1022"/>
                  </a:lnTo>
                  <a:lnTo>
                    <a:pt x="779" y="1022"/>
                  </a:lnTo>
                  <a:lnTo>
                    <a:pt x="779" y="1022"/>
                  </a:lnTo>
                  <a:lnTo>
                    <a:pt x="779" y="1016"/>
                  </a:lnTo>
                  <a:lnTo>
                    <a:pt x="779" y="1016"/>
                  </a:lnTo>
                  <a:lnTo>
                    <a:pt x="779" y="1016"/>
                  </a:lnTo>
                  <a:lnTo>
                    <a:pt x="785" y="1016"/>
                  </a:lnTo>
                  <a:lnTo>
                    <a:pt x="785" y="1016"/>
                  </a:lnTo>
                  <a:lnTo>
                    <a:pt x="785" y="1016"/>
                  </a:lnTo>
                  <a:lnTo>
                    <a:pt x="785" y="1016"/>
                  </a:lnTo>
                  <a:lnTo>
                    <a:pt x="785" y="1010"/>
                  </a:lnTo>
                  <a:lnTo>
                    <a:pt x="791" y="1010"/>
                  </a:lnTo>
                  <a:lnTo>
                    <a:pt x="791" y="1010"/>
                  </a:lnTo>
                  <a:lnTo>
                    <a:pt x="791" y="1010"/>
                  </a:lnTo>
                  <a:lnTo>
                    <a:pt x="791" y="1010"/>
                  </a:lnTo>
                  <a:lnTo>
                    <a:pt x="791" y="1010"/>
                  </a:lnTo>
                  <a:lnTo>
                    <a:pt x="797" y="1010"/>
                  </a:lnTo>
                  <a:lnTo>
                    <a:pt x="797" y="1010"/>
                  </a:lnTo>
                  <a:lnTo>
                    <a:pt x="797" y="1010"/>
                  </a:lnTo>
                  <a:lnTo>
                    <a:pt x="797" y="1004"/>
                  </a:lnTo>
                  <a:lnTo>
                    <a:pt x="797" y="1004"/>
                  </a:lnTo>
                  <a:lnTo>
                    <a:pt x="803" y="1004"/>
                  </a:lnTo>
                  <a:lnTo>
                    <a:pt x="803" y="1004"/>
                  </a:lnTo>
                  <a:lnTo>
                    <a:pt x="803" y="1004"/>
                  </a:lnTo>
                  <a:lnTo>
                    <a:pt x="803" y="1004"/>
                  </a:lnTo>
                  <a:lnTo>
                    <a:pt x="803" y="998"/>
                  </a:lnTo>
                  <a:lnTo>
                    <a:pt x="809" y="998"/>
                  </a:lnTo>
                  <a:lnTo>
                    <a:pt x="809" y="998"/>
                  </a:lnTo>
                  <a:lnTo>
                    <a:pt x="809" y="998"/>
                  </a:lnTo>
                  <a:lnTo>
                    <a:pt x="809" y="998"/>
                  </a:lnTo>
                  <a:lnTo>
                    <a:pt x="809" y="998"/>
                  </a:lnTo>
                  <a:lnTo>
                    <a:pt x="815" y="998"/>
                  </a:lnTo>
                  <a:lnTo>
                    <a:pt x="815" y="998"/>
                  </a:lnTo>
                  <a:lnTo>
                    <a:pt x="815" y="998"/>
                  </a:lnTo>
                  <a:lnTo>
                    <a:pt x="815" y="992"/>
                  </a:lnTo>
                  <a:lnTo>
                    <a:pt x="815" y="992"/>
                  </a:lnTo>
                  <a:lnTo>
                    <a:pt x="821" y="992"/>
                  </a:lnTo>
                  <a:lnTo>
                    <a:pt x="821" y="992"/>
                  </a:lnTo>
                  <a:lnTo>
                    <a:pt x="821" y="992"/>
                  </a:lnTo>
                  <a:lnTo>
                    <a:pt x="821" y="992"/>
                  </a:lnTo>
                  <a:lnTo>
                    <a:pt x="821" y="992"/>
                  </a:lnTo>
                  <a:lnTo>
                    <a:pt x="827" y="992"/>
                  </a:lnTo>
                  <a:lnTo>
                    <a:pt x="827" y="987"/>
                  </a:lnTo>
                  <a:lnTo>
                    <a:pt x="827" y="987"/>
                  </a:lnTo>
                  <a:lnTo>
                    <a:pt x="827" y="987"/>
                  </a:lnTo>
                  <a:lnTo>
                    <a:pt x="827" y="987"/>
                  </a:lnTo>
                  <a:lnTo>
                    <a:pt x="833" y="987"/>
                  </a:lnTo>
                  <a:lnTo>
                    <a:pt x="833" y="987"/>
                  </a:lnTo>
                  <a:lnTo>
                    <a:pt x="833" y="987"/>
                  </a:lnTo>
                  <a:lnTo>
                    <a:pt x="833" y="987"/>
                  </a:lnTo>
                  <a:lnTo>
                    <a:pt x="833" y="981"/>
                  </a:lnTo>
                  <a:lnTo>
                    <a:pt x="839" y="981"/>
                  </a:lnTo>
                  <a:lnTo>
                    <a:pt x="839" y="981"/>
                  </a:lnTo>
                  <a:lnTo>
                    <a:pt x="839" y="981"/>
                  </a:lnTo>
                  <a:lnTo>
                    <a:pt x="839" y="981"/>
                  </a:lnTo>
                  <a:lnTo>
                    <a:pt x="839" y="975"/>
                  </a:lnTo>
                  <a:lnTo>
                    <a:pt x="845" y="975"/>
                  </a:lnTo>
                  <a:lnTo>
                    <a:pt x="845" y="975"/>
                  </a:lnTo>
                  <a:lnTo>
                    <a:pt x="845" y="975"/>
                  </a:lnTo>
                  <a:lnTo>
                    <a:pt x="845" y="975"/>
                  </a:lnTo>
                  <a:lnTo>
                    <a:pt x="845" y="975"/>
                  </a:lnTo>
                  <a:lnTo>
                    <a:pt x="851" y="975"/>
                  </a:lnTo>
                  <a:lnTo>
                    <a:pt x="851" y="975"/>
                  </a:lnTo>
                  <a:lnTo>
                    <a:pt x="851" y="975"/>
                  </a:lnTo>
                  <a:lnTo>
                    <a:pt x="851" y="969"/>
                  </a:lnTo>
                  <a:lnTo>
                    <a:pt x="851" y="969"/>
                  </a:lnTo>
                  <a:lnTo>
                    <a:pt x="857" y="969"/>
                  </a:lnTo>
                  <a:lnTo>
                    <a:pt x="857" y="969"/>
                  </a:lnTo>
                  <a:lnTo>
                    <a:pt x="857" y="969"/>
                  </a:lnTo>
                  <a:lnTo>
                    <a:pt x="857" y="969"/>
                  </a:lnTo>
                  <a:lnTo>
                    <a:pt x="857" y="963"/>
                  </a:lnTo>
                  <a:lnTo>
                    <a:pt x="863" y="963"/>
                  </a:lnTo>
                  <a:lnTo>
                    <a:pt x="863" y="963"/>
                  </a:lnTo>
                  <a:lnTo>
                    <a:pt x="863" y="963"/>
                  </a:lnTo>
                  <a:lnTo>
                    <a:pt x="863" y="963"/>
                  </a:lnTo>
                  <a:lnTo>
                    <a:pt x="863" y="963"/>
                  </a:lnTo>
                  <a:lnTo>
                    <a:pt x="869" y="963"/>
                  </a:lnTo>
                  <a:lnTo>
                    <a:pt x="869" y="963"/>
                  </a:lnTo>
                  <a:lnTo>
                    <a:pt x="869" y="963"/>
                  </a:lnTo>
                  <a:lnTo>
                    <a:pt x="869" y="963"/>
                  </a:lnTo>
                  <a:lnTo>
                    <a:pt x="869" y="963"/>
                  </a:lnTo>
                  <a:lnTo>
                    <a:pt x="875" y="963"/>
                  </a:lnTo>
                  <a:lnTo>
                    <a:pt x="875" y="963"/>
                  </a:lnTo>
                  <a:lnTo>
                    <a:pt x="875" y="963"/>
                  </a:lnTo>
                  <a:lnTo>
                    <a:pt x="875" y="963"/>
                  </a:lnTo>
                  <a:lnTo>
                    <a:pt x="881" y="963"/>
                  </a:lnTo>
                  <a:lnTo>
                    <a:pt x="881" y="957"/>
                  </a:lnTo>
                  <a:lnTo>
                    <a:pt x="881" y="957"/>
                  </a:lnTo>
                  <a:lnTo>
                    <a:pt x="881" y="957"/>
                  </a:lnTo>
                  <a:lnTo>
                    <a:pt x="881" y="957"/>
                  </a:lnTo>
                  <a:lnTo>
                    <a:pt x="887" y="957"/>
                  </a:lnTo>
                  <a:lnTo>
                    <a:pt x="887" y="957"/>
                  </a:lnTo>
                  <a:lnTo>
                    <a:pt x="887" y="957"/>
                  </a:lnTo>
                  <a:lnTo>
                    <a:pt x="887" y="957"/>
                  </a:lnTo>
                  <a:lnTo>
                    <a:pt x="887" y="957"/>
                  </a:lnTo>
                  <a:lnTo>
                    <a:pt x="893" y="951"/>
                  </a:lnTo>
                  <a:lnTo>
                    <a:pt x="893" y="951"/>
                  </a:lnTo>
                  <a:lnTo>
                    <a:pt x="893" y="951"/>
                  </a:lnTo>
                  <a:lnTo>
                    <a:pt x="893" y="951"/>
                  </a:lnTo>
                  <a:lnTo>
                    <a:pt x="893" y="951"/>
                  </a:lnTo>
                  <a:lnTo>
                    <a:pt x="899" y="951"/>
                  </a:lnTo>
                  <a:lnTo>
                    <a:pt x="899" y="951"/>
                  </a:lnTo>
                  <a:lnTo>
                    <a:pt x="899" y="951"/>
                  </a:lnTo>
                  <a:lnTo>
                    <a:pt x="899" y="945"/>
                  </a:lnTo>
                  <a:lnTo>
                    <a:pt x="899" y="945"/>
                  </a:lnTo>
                  <a:lnTo>
                    <a:pt x="905" y="945"/>
                  </a:lnTo>
                  <a:lnTo>
                    <a:pt x="905" y="945"/>
                  </a:lnTo>
                  <a:lnTo>
                    <a:pt x="905" y="945"/>
                  </a:lnTo>
                  <a:lnTo>
                    <a:pt x="905" y="945"/>
                  </a:lnTo>
                  <a:lnTo>
                    <a:pt x="905" y="945"/>
                  </a:lnTo>
                  <a:lnTo>
                    <a:pt x="911" y="945"/>
                  </a:lnTo>
                  <a:lnTo>
                    <a:pt x="911" y="945"/>
                  </a:lnTo>
                  <a:lnTo>
                    <a:pt x="911" y="945"/>
                  </a:lnTo>
                  <a:lnTo>
                    <a:pt x="911" y="939"/>
                  </a:lnTo>
                  <a:lnTo>
                    <a:pt x="911" y="939"/>
                  </a:lnTo>
                  <a:lnTo>
                    <a:pt x="917" y="939"/>
                  </a:lnTo>
                  <a:lnTo>
                    <a:pt x="917" y="939"/>
                  </a:lnTo>
                  <a:lnTo>
                    <a:pt x="917" y="933"/>
                  </a:lnTo>
                  <a:lnTo>
                    <a:pt x="917" y="933"/>
                  </a:lnTo>
                  <a:lnTo>
                    <a:pt x="917" y="933"/>
                  </a:lnTo>
                  <a:lnTo>
                    <a:pt x="923" y="933"/>
                  </a:lnTo>
                  <a:lnTo>
                    <a:pt x="923" y="933"/>
                  </a:lnTo>
                  <a:lnTo>
                    <a:pt x="923" y="927"/>
                  </a:lnTo>
                  <a:lnTo>
                    <a:pt x="923" y="927"/>
                  </a:lnTo>
                  <a:lnTo>
                    <a:pt x="923" y="927"/>
                  </a:lnTo>
                  <a:lnTo>
                    <a:pt x="929" y="927"/>
                  </a:lnTo>
                  <a:lnTo>
                    <a:pt x="929" y="927"/>
                  </a:lnTo>
                  <a:lnTo>
                    <a:pt x="929" y="927"/>
                  </a:lnTo>
                  <a:lnTo>
                    <a:pt x="929" y="927"/>
                  </a:lnTo>
                  <a:lnTo>
                    <a:pt x="929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41" y="921"/>
                  </a:lnTo>
                  <a:lnTo>
                    <a:pt x="941" y="921"/>
                  </a:lnTo>
                  <a:lnTo>
                    <a:pt x="941" y="921"/>
                  </a:lnTo>
                  <a:lnTo>
                    <a:pt x="941" y="915"/>
                  </a:lnTo>
                  <a:lnTo>
                    <a:pt x="941" y="915"/>
                  </a:lnTo>
                  <a:lnTo>
                    <a:pt x="947" y="915"/>
                  </a:lnTo>
                  <a:lnTo>
                    <a:pt x="947" y="915"/>
                  </a:lnTo>
                  <a:lnTo>
                    <a:pt x="947" y="915"/>
                  </a:lnTo>
                  <a:lnTo>
                    <a:pt x="947" y="915"/>
                  </a:lnTo>
                  <a:lnTo>
                    <a:pt x="947" y="915"/>
                  </a:lnTo>
                  <a:lnTo>
                    <a:pt x="952" y="915"/>
                  </a:lnTo>
                  <a:lnTo>
                    <a:pt x="952" y="915"/>
                  </a:lnTo>
                  <a:lnTo>
                    <a:pt x="952" y="915"/>
                  </a:lnTo>
                  <a:lnTo>
                    <a:pt x="952" y="915"/>
                  </a:lnTo>
                  <a:lnTo>
                    <a:pt x="952" y="909"/>
                  </a:lnTo>
                  <a:lnTo>
                    <a:pt x="958" y="909"/>
                  </a:lnTo>
                  <a:lnTo>
                    <a:pt x="958" y="909"/>
                  </a:lnTo>
                  <a:lnTo>
                    <a:pt x="958" y="909"/>
                  </a:lnTo>
                  <a:lnTo>
                    <a:pt x="958" y="909"/>
                  </a:lnTo>
                  <a:lnTo>
                    <a:pt x="958" y="909"/>
                  </a:lnTo>
                  <a:lnTo>
                    <a:pt x="964" y="909"/>
                  </a:lnTo>
                  <a:lnTo>
                    <a:pt x="964" y="909"/>
                  </a:lnTo>
                  <a:lnTo>
                    <a:pt x="964" y="909"/>
                  </a:lnTo>
                  <a:lnTo>
                    <a:pt x="964" y="903"/>
                  </a:lnTo>
                  <a:lnTo>
                    <a:pt x="964" y="903"/>
                  </a:lnTo>
                  <a:lnTo>
                    <a:pt x="970" y="903"/>
                  </a:lnTo>
                  <a:lnTo>
                    <a:pt x="970" y="903"/>
                  </a:lnTo>
                  <a:lnTo>
                    <a:pt x="970" y="903"/>
                  </a:lnTo>
                  <a:lnTo>
                    <a:pt x="970" y="903"/>
                  </a:lnTo>
                  <a:lnTo>
                    <a:pt x="970" y="897"/>
                  </a:lnTo>
                  <a:lnTo>
                    <a:pt x="976" y="897"/>
                  </a:lnTo>
                  <a:lnTo>
                    <a:pt x="976" y="897"/>
                  </a:lnTo>
                  <a:lnTo>
                    <a:pt x="976" y="897"/>
                  </a:lnTo>
                  <a:lnTo>
                    <a:pt x="976" y="897"/>
                  </a:lnTo>
                  <a:lnTo>
                    <a:pt x="976" y="897"/>
                  </a:lnTo>
                  <a:lnTo>
                    <a:pt x="982" y="897"/>
                  </a:lnTo>
                  <a:lnTo>
                    <a:pt x="982" y="897"/>
                  </a:lnTo>
                  <a:lnTo>
                    <a:pt x="982" y="897"/>
                  </a:lnTo>
                  <a:lnTo>
                    <a:pt x="982" y="891"/>
                  </a:lnTo>
                  <a:lnTo>
                    <a:pt x="982" y="891"/>
                  </a:lnTo>
                  <a:lnTo>
                    <a:pt x="988" y="891"/>
                  </a:lnTo>
                  <a:lnTo>
                    <a:pt x="988" y="891"/>
                  </a:lnTo>
                  <a:lnTo>
                    <a:pt x="988" y="891"/>
                  </a:lnTo>
                  <a:lnTo>
                    <a:pt x="988" y="891"/>
                  </a:lnTo>
                  <a:lnTo>
                    <a:pt x="988" y="891"/>
                  </a:lnTo>
                  <a:lnTo>
                    <a:pt x="994" y="891"/>
                  </a:lnTo>
                  <a:lnTo>
                    <a:pt x="994" y="891"/>
                  </a:lnTo>
                  <a:lnTo>
                    <a:pt x="994" y="891"/>
                  </a:lnTo>
                  <a:lnTo>
                    <a:pt x="994" y="891"/>
                  </a:lnTo>
                  <a:lnTo>
                    <a:pt x="994" y="885"/>
                  </a:lnTo>
                  <a:lnTo>
                    <a:pt x="1000" y="885"/>
                  </a:lnTo>
                  <a:lnTo>
                    <a:pt x="1000" y="885"/>
                  </a:lnTo>
                  <a:lnTo>
                    <a:pt x="1000" y="885"/>
                  </a:lnTo>
                  <a:lnTo>
                    <a:pt x="1000" y="885"/>
                  </a:lnTo>
                  <a:lnTo>
                    <a:pt x="1000" y="885"/>
                  </a:lnTo>
                  <a:lnTo>
                    <a:pt x="1006" y="885"/>
                  </a:lnTo>
                  <a:lnTo>
                    <a:pt x="1006" y="885"/>
                  </a:lnTo>
                  <a:lnTo>
                    <a:pt x="1006" y="885"/>
                  </a:lnTo>
                  <a:lnTo>
                    <a:pt x="1006" y="879"/>
                  </a:lnTo>
                  <a:lnTo>
                    <a:pt x="1006" y="879"/>
                  </a:lnTo>
                  <a:lnTo>
                    <a:pt x="1012" y="879"/>
                  </a:lnTo>
                  <a:lnTo>
                    <a:pt x="1012" y="879"/>
                  </a:lnTo>
                  <a:lnTo>
                    <a:pt x="1012" y="879"/>
                  </a:lnTo>
                  <a:lnTo>
                    <a:pt x="1012" y="879"/>
                  </a:lnTo>
                  <a:lnTo>
                    <a:pt x="1012" y="879"/>
                  </a:lnTo>
                  <a:lnTo>
                    <a:pt x="1018" y="879"/>
                  </a:lnTo>
                  <a:lnTo>
                    <a:pt x="1018" y="879"/>
                  </a:lnTo>
                  <a:lnTo>
                    <a:pt x="1018" y="879"/>
                  </a:lnTo>
                  <a:lnTo>
                    <a:pt x="1018" y="873"/>
                  </a:lnTo>
                  <a:lnTo>
                    <a:pt x="1018" y="873"/>
                  </a:lnTo>
                  <a:lnTo>
                    <a:pt x="1024" y="873"/>
                  </a:lnTo>
                  <a:lnTo>
                    <a:pt x="1024" y="873"/>
                  </a:lnTo>
                  <a:lnTo>
                    <a:pt x="1024" y="873"/>
                  </a:lnTo>
                  <a:lnTo>
                    <a:pt x="1024" y="873"/>
                  </a:lnTo>
                  <a:lnTo>
                    <a:pt x="1024" y="867"/>
                  </a:lnTo>
                  <a:lnTo>
                    <a:pt x="1030" y="867"/>
                  </a:lnTo>
                  <a:lnTo>
                    <a:pt x="1030" y="867"/>
                  </a:lnTo>
                  <a:lnTo>
                    <a:pt x="1030" y="867"/>
                  </a:lnTo>
                  <a:lnTo>
                    <a:pt x="1030" y="867"/>
                  </a:lnTo>
                  <a:lnTo>
                    <a:pt x="1030" y="867"/>
                  </a:lnTo>
                  <a:lnTo>
                    <a:pt x="1036" y="867"/>
                  </a:lnTo>
                  <a:lnTo>
                    <a:pt x="1036" y="867"/>
                  </a:lnTo>
                  <a:lnTo>
                    <a:pt x="1036" y="867"/>
                  </a:lnTo>
                  <a:lnTo>
                    <a:pt x="1036" y="867"/>
                  </a:lnTo>
                  <a:lnTo>
                    <a:pt x="1036" y="867"/>
                  </a:lnTo>
                  <a:lnTo>
                    <a:pt x="1042" y="867"/>
                  </a:lnTo>
                  <a:lnTo>
                    <a:pt x="1042" y="867"/>
                  </a:lnTo>
                  <a:lnTo>
                    <a:pt x="1042" y="867"/>
                  </a:lnTo>
                  <a:lnTo>
                    <a:pt x="1042" y="867"/>
                  </a:lnTo>
                  <a:lnTo>
                    <a:pt x="1048" y="867"/>
                  </a:lnTo>
                  <a:lnTo>
                    <a:pt x="1048" y="867"/>
                  </a:lnTo>
                  <a:lnTo>
                    <a:pt x="1048" y="861"/>
                  </a:lnTo>
                  <a:lnTo>
                    <a:pt x="1048" y="861"/>
                  </a:lnTo>
                  <a:lnTo>
                    <a:pt x="1048" y="861"/>
                  </a:lnTo>
                  <a:lnTo>
                    <a:pt x="1054" y="861"/>
                  </a:lnTo>
                  <a:lnTo>
                    <a:pt x="1054" y="861"/>
                  </a:lnTo>
                  <a:lnTo>
                    <a:pt x="1054" y="861"/>
                  </a:lnTo>
                  <a:lnTo>
                    <a:pt x="1054" y="861"/>
                  </a:lnTo>
                  <a:lnTo>
                    <a:pt x="1054" y="855"/>
                  </a:lnTo>
                  <a:lnTo>
                    <a:pt x="1060" y="855"/>
                  </a:lnTo>
                  <a:lnTo>
                    <a:pt x="1060" y="855"/>
                  </a:lnTo>
                  <a:lnTo>
                    <a:pt x="1060" y="855"/>
                  </a:lnTo>
                  <a:lnTo>
                    <a:pt x="1060" y="855"/>
                  </a:lnTo>
                  <a:lnTo>
                    <a:pt x="1060" y="855"/>
                  </a:lnTo>
                  <a:lnTo>
                    <a:pt x="1066" y="855"/>
                  </a:lnTo>
                  <a:lnTo>
                    <a:pt x="1066" y="849"/>
                  </a:lnTo>
                  <a:lnTo>
                    <a:pt x="1066" y="849"/>
                  </a:lnTo>
                  <a:lnTo>
                    <a:pt x="1066" y="849"/>
                  </a:lnTo>
                  <a:lnTo>
                    <a:pt x="1066" y="849"/>
                  </a:lnTo>
                  <a:lnTo>
                    <a:pt x="1072" y="849"/>
                  </a:lnTo>
                  <a:lnTo>
                    <a:pt x="1072" y="849"/>
                  </a:lnTo>
                  <a:lnTo>
                    <a:pt x="1072" y="849"/>
                  </a:lnTo>
                  <a:lnTo>
                    <a:pt x="1072" y="849"/>
                  </a:lnTo>
                  <a:lnTo>
                    <a:pt x="1072" y="849"/>
                  </a:lnTo>
                  <a:lnTo>
                    <a:pt x="1078" y="843"/>
                  </a:lnTo>
                  <a:lnTo>
                    <a:pt x="1078" y="843"/>
                  </a:lnTo>
                  <a:lnTo>
                    <a:pt x="1078" y="843"/>
                  </a:lnTo>
                  <a:lnTo>
                    <a:pt x="1078" y="843"/>
                  </a:lnTo>
                  <a:lnTo>
                    <a:pt x="1078" y="843"/>
                  </a:lnTo>
                  <a:lnTo>
                    <a:pt x="1084" y="843"/>
                  </a:lnTo>
                  <a:lnTo>
                    <a:pt x="1084" y="843"/>
                  </a:lnTo>
                  <a:lnTo>
                    <a:pt x="1084" y="843"/>
                  </a:lnTo>
                  <a:lnTo>
                    <a:pt x="1084" y="843"/>
                  </a:lnTo>
                  <a:lnTo>
                    <a:pt x="1084" y="843"/>
                  </a:lnTo>
                  <a:lnTo>
                    <a:pt x="1090" y="843"/>
                  </a:lnTo>
                  <a:lnTo>
                    <a:pt x="1090" y="843"/>
                  </a:lnTo>
                  <a:lnTo>
                    <a:pt x="1090" y="843"/>
                  </a:lnTo>
                  <a:lnTo>
                    <a:pt x="1090" y="843"/>
                  </a:lnTo>
                  <a:lnTo>
                    <a:pt x="1090" y="843"/>
                  </a:lnTo>
                  <a:lnTo>
                    <a:pt x="1096" y="837"/>
                  </a:lnTo>
                  <a:lnTo>
                    <a:pt x="1096" y="837"/>
                  </a:lnTo>
                  <a:lnTo>
                    <a:pt x="1096" y="837"/>
                  </a:lnTo>
                  <a:lnTo>
                    <a:pt x="1096" y="837"/>
                  </a:lnTo>
                  <a:lnTo>
                    <a:pt x="1096" y="837"/>
                  </a:lnTo>
                  <a:lnTo>
                    <a:pt x="1102" y="837"/>
                  </a:lnTo>
                  <a:lnTo>
                    <a:pt x="1102" y="837"/>
                  </a:lnTo>
                  <a:lnTo>
                    <a:pt x="1102" y="831"/>
                  </a:lnTo>
                  <a:lnTo>
                    <a:pt x="1102" y="831"/>
                  </a:lnTo>
                  <a:lnTo>
                    <a:pt x="1102" y="831"/>
                  </a:lnTo>
                  <a:lnTo>
                    <a:pt x="1108" y="831"/>
                  </a:lnTo>
                  <a:lnTo>
                    <a:pt x="1108" y="831"/>
                  </a:lnTo>
                  <a:lnTo>
                    <a:pt x="1108" y="831"/>
                  </a:lnTo>
                  <a:lnTo>
                    <a:pt x="1108" y="831"/>
                  </a:lnTo>
                  <a:lnTo>
                    <a:pt x="1108" y="831"/>
                  </a:lnTo>
                  <a:lnTo>
                    <a:pt x="1114" y="825"/>
                  </a:lnTo>
                  <a:lnTo>
                    <a:pt x="1114" y="825"/>
                  </a:lnTo>
                  <a:lnTo>
                    <a:pt x="1114" y="825"/>
                  </a:lnTo>
                  <a:lnTo>
                    <a:pt x="1114" y="825"/>
                  </a:lnTo>
                  <a:lnTo>
                    <a:pt x="1114" y="825"/>
                  </a:lnTo>
                  <a:lnTo>
                    <a:pt x="1120" y="819"/>
                  </a:lnTo>
                  <a:lnTo>
                    <a:pt x="1120" y="819"/>
                  </a:lnTo>
                  <a:lnTo>
                    <a:pt x="1120" y="819"/>
                  </a:lnTo>
                  <a:lnTo>
                    <a:pt x="1120" y="819"/>
                  </a:lnTo>
                  <a:lnTo>
                    <a:pt x="1120" y="819"/>
                  </a:lnTo>
                  <a:lnTo>
                    <a:pt x="1126" y="813"/>
                  </a:lnTo>
                  <a:lnTo>
                    <a:pt x="1126" y="813"/>
                  </a:lnTo>
                  <a:lnTo>
                    <a:pt x="1126" y="813"/>
                  </a:lnTo>
                  <a:lnTo>
                    <a:pt x="1126" y="813"/>
                  </a:lnTo>
                  <a:lnTo>
                    <a:pt x="1126" y="807"/>
                  </a:lnTo>
                  <a:lnTo>
                    <a:pt x="1132" y="807"/>
                  </a:lnTo>
                  <a:lnTo>
                    <a:pt x="1132" y="807"/>
                  </a:lnTo>
                  <a:lnTo>
                    <a:pt x="1132" y="807"/>
                  </a:lnTo>
                  <a:lnTo>
                    <a:pt x="1132" y="807"/>
                  </a:lnTo>
                  <a:lnTo>
                    <a:pt x="1132" y="807"/>
                  </a:lnTo>
                  <a:lnTo>
                    <a:pt x="1138" y="807"/>
                  </a:lnTo>
                  <a:lnTo>
                    <a:pt x="1138" y="807"/>
                  </a:lnTo>
                  <a:lnTo>
                    <a:pt x="1138" y="801"/>
                  </a:lnTo>
                  <a:lnTo>
                    <a:pt x="1138" y="801"/>
                  </a:lnTo>
                  <a:lnTo>
                    <a:pt x="1138" y="801"/>
                  </a:lnTo>
                  <a:lnTo>
                    <a:pt x="1144" y="801"/>
                  </a:lnTo>
                  <a:lnTo>
                    <a:pt x="1144" y="801"/>
                  </a:lnTo>
                  <a:lnTo>
                    <a:pt x="1144" y="801"/>
                  </a:lnTo>
                  <a:lnTo>
                    <a:pt x="1144" y="801"/>
                  </a:lnTo>
                  <a:lnTo>
                    <a:pt x="1144" y="801"/>
                  </a:lnTo>
                  <a:lnTo>
                    <a:pt x="1150" y="795"/>
                  </a:lnTo>
                  <a:lnTo>
                    <a:pt x="1150" y="795"/>
                  </a:lnTo>
                  <a:lnTo>
                    <a:pt x="1150" y="795"/>
                  </a:lnTo>
                  <a:lnTo>
                    <a:pt x="1150" y="795"/>
                  </a:lnTo>
                  <a:lnTo>
                    <a:pt x="1150" y="795"/>
                  </a:lnTo>
                  <a:lnTo>
                    <a:pt x="1156" y="795"/>
                  </a:lnTo>
                  <a:lnTo>
                    <a:pt x="1156" y="795"/>
                  </a:lnTo>
                  <a:lnTo>
                    <a:pt x="1156" y="795"/>
                  </a:lnTo>
                  <a:lnTo>
                    <a:pt x="1156" y="795"/>
                  </a:lnTo>
                  <a:lnTo>
                    <a:pt x="1156" y="795"/>
                  </a:lnTo>
                  <a:lnTo>
                    <a:pt x="1162" y="795"/>
                  </a:lnTo>
                  <a:lnTo>
                    <a:pt x="1162" y="789"/>
                  </a:lnTo>
                  <a:lnTo>
                    <a:pt x="1162" y="789"/>
                  </a:lnTo>
                  <a:lnTo>
                    <a:pt x="1162" y="789"/>
                  </a:lnTo>
                  <a:lnTo>
                    <a:pt x="1162" y="789"/>
                  </a:lnTo>
                  <a:lnTo>
                    <a:pt x="1168" y="789"/>
                  </a:lnTo>
                  <a:lnTo>
                    <a:pt x="1168" y="783"/>
                  </a:lnTo>
                  <a:lnTo>
                    <a:pt x="1168" y="783"/>
                  </a:lnTo>
                  <a:lnTo>
                    <a:pt x="1168" y="783"/>
                  </a:lnTo>
                  <a:lnTo>
                    <a:pt x="1168" y="783"/>
                  </a:lnTo>
                  <a:lnTo>
                    <a:pt x="1174" y="783"/>
                  </a:lnTo>
                  <a:lnTo>
                    <a:pt x="1174" y="783"/>
                  </a:lnTo>
                  <a:lnTo>
                    <a:pt x="1174" y="783"/>
                  </a:lnTo>
                  <a:lnTo>
                    <a:pt x="1174" y="783"/>
                  </a:lnTo>
                  <a:lnTo>
                    <a:pt x="1174" y="783"/>
                  </a:lnTo>
                  <a:lnTo>
                    <a:pt x="1180" y="777"/>
                  </a:lnTo>
                  <a:lnTo>
                    <a:pt x="1180" y="777"/>
                  </a:lnTo>
                  <a:lnTo>
                    <a:pt x="1180" y="777"/>
                  </a:lnTo>
                  <a:lnTo>
                    <a:pt x="1180" y="777"/>
                  </a:lnTo>
                  <a:lnTo>
                    <a:pt x="1180" y="777"/>
                  </a:lnTo>
                  <a:lnTo>
                    <a:pt x="1186" y="777"/>
                  </a:lnTo>
                  <a:lnTo>
                    <a:pt x="1186" y="771"/>
                  </a:lnTo>
                  <a:lnTo>
                    <a:pt x="1186" y="771"/>
                  </a:lnTo>
                  <a:lnTo>
                    <a:pt x="1186" y="771"/>
                  </a:lnTo>
                  <a:lnTo>
                    <a:pt x="1186" y="771"/>
                  </a:lnTo>
                  <a:lnTo>
                    <a:pt x="1192" y="771"/>
                  </a:lnTo>
                  <a:lnTo>
                    <a:pt x="1192" y="771"/>
                  </a:lnTo>
                  <a:lnTo>
                    <a:pt x="1192" y="771"/>
                  </a:lnTo>
                  <a:lnTo>
                    <a:pt x="1192" y="771"/>
                  </a:lnTo>
                  <a:lnTo>
                    <a:pt x="1192" y="771"/>
                  </a:lnTo>
                  <a:lnTo>
                    <a:pt x="1198" y="771"/>
                  </a:lnTo>
                  <a:lnTo>
                    <a:pt x="1198" y="765"/>
                  </a:lnTo>
                  <a:lnTo>
                    <a:pt x="1198" y="765"/>
                  </a:lnTo>
                  <a:lnTo>
                    <a:pt x="1198" y="765"/>
                  </a:lnTo>
                  <a:lnTo>
                    <a:pt x="1198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4" y="759"/>
                  </a:lnTo>
                  <a:lnTo>
                    <a:pt x="1210" y="759"/>
                  </a:lnTo>
                  <a:lnTo>
                    <a:pt x="1210" y="759"/>
                  </a:lnTo>
                  <a:lnTo>
                    <a:pt x="1210" y="759"/>
                  </a:lnTo>
                  <a:lnTo>
                    <a:pt x="1210" y="759"/>
                  </a:lnTo>
                  <a:lnTo>
                    <a:pt x="1216" y="759"/>
                  </a:lnTo>
                  <a:lnTo>
                    <a:pt x="1216" y="759"/>
                  </a:lnTo>
                  <a:lnTo>
                    <a:pt x="1216" y="759"/>
                  </a:lnTo>
                  <a:lnTo>
                    <a:pt x="1216" y="753"/>
                  </a:lnTo>
                  <a:lnTo>
                    <a:pt x="1216" y="753"/>
                  </a:lnTo>
                  <a:lnTo>
                    <a:pt x="1222" y="753"/>
                  </a:lnTo>
                  <a:lnTo>
                    <a:pt x="1222" y="753"/>
                  </a:lnTo>
                  <a:lnTo>
                    <a:pt x="1222" y="753"/>
                  </a:lnTo>
                  <a:lnTo>
                    <a:pt x="1222" y="753"/>
                  </a:lnTo>
                  <a:lnTo>
                    <a:pt x="1222" y="747"/>
                  </a:lnTo>
                  <a:lnTo>
                    <a:pt x="1228" y="747"/>
                  </a:lnTo>
                  <a:lnTo>
                    <a:pt x="1228" y="747"/>
                  </a:lnTo>
                  <a:lnTo>
                    <a:pt x="1228" y="747"/>
                  </a:lnTo>
                  <a:lnTo>
                    <a:pt x="1228" y="747"/>
                  </a:lnTo>
                  <a:lnTo>
                    <a:pt x="1228" y="747"/>
                  </a:lnTo>
                  <a:lnTo>
                    <a:pt x="1234" y="747"/>
                  </a:lnTo>
                  <a:lnTo>
                    <a:pt x="1234" y="747"/>
                  </a:lnTo>
                  <a:lnTo>
                    <a:pt x="1234" y="747"/>
                  </a:lnTo>
                  <a:lnTo>
                    <a:pt x="1234" y="747"/>
                  </a:lnTo>
                  <a:lnTo>
                    <a:pt x="1234" y="741"/>
                  </a:lnTo>
                  <a:lnTo>
                    <a:pt x="1240" y="741"/>
                  </a:lnTo>
                  <a:lnTo>
                    <a:pt x="1240" y="741"/>
                  </a:lnTo>
                  <a:lnTo>
                    <a:pt x="1240" y="741"/>
                  </a:lnTo>
                  <a:lnTo>
                    <a:pt x="1240" y="741"/>
                  </a:lnTo>
                  <a:lnTo>
                    <a:pt x="1240" y="741"/>
                  </a:lnTo>
                  <a:lnTo>
                    <a:pt x="1246" y="735"/>
                  </a:lnTo>
                  <a:lnTo>
                    <a:pt x="1246" y="735"/>
                  </a:lnTo>
                  <a:lnTo>
                    <a:pt x="1246" y="735"/>
                  </a:lnTo>
                  <a:lnTo>
                    <a:pt x="1246" y="735"/>
                  </a:lnTo>
                  <a:lnTo>
                    <a:pt x="1246" y="735"/>
                  </a:lnTo>
                  <a:lnTo>
                    <a:pt x="1252" y="735"/>
                  </a:lnTo>
                  <a:lnTo>
                    <a:pt x="1252" y="735"/>
                  </a:lnTo>
                  <a:lnTo>
                    <a:pt x="1252" y="735"/>
                  </a:lnTo>
                  <a:lnTo>
                    <a:pt x="1252" y="729"/>
                  </a:lnTo>
                  <a:lnTo>
                    <a:pt x="1252" y="729"/>
                  </a:lnTo>
                  <a:lnTo>
                    <a:pt x="1258" y="729"/>
                  </a:lnTo>
                  <a:lnTo>
                    <a:pt x="1258" y="729"/>
                  </a:lnTo>
                  <a:lnTo>
                    <a:pt x="1258" y="729"/>
                  </a:lnTo>
                  <a:lnTo>
                    <a:pt x="1258" y="729"/>
                  </a:lnTo>
                  <a:lnTo>
                    <a:pt x="1258" y="729"/>
                  </a:lnTo>
                  <a:lnTo>
                    <a:pt x="1264" y="723"/>
                  </a:lnTo>
                  <a:lnTo>
                    <a:pt x="1264" y="723"/>
                  </a:lnTo>
                  <a:lnTo>
                    <a:pt x="1264" y="723"/>
                  </a:lnTo>
                  <a:lnTo>
                    <a:pt x="1264" y="723"/>
                  </a:lnTo>
                  <a:lnTo>
                    <a:pt x="1264" y="723"/>
                  </a:lnTo>
                  <a:lnTo>
                    <a:pt x="1270" y="723"/>
                  </a:lnTo>
                  <a:lnTo>
                    <a:pt x="1270" y="723"/>
                  </a:lnTo>
                  <a:lnTo>
                    <a:pt x="1270" y="723"/>
                  </a:lnTo>
                  <a:lnTo>
                    <a:pt x="1270" y="723"/>
                  </a:lnTo>
                  <a:lnTo>
                    <a:pt x="1270" y="723"/>
                  </a:lnTo>
                  <a:lnTo>
                    <a:pt x="1276" y="717"/>
                  </a:lnTo>
                  <a:lnTo>
                    <a:pt x="1276" y="717"/>
                  </a:lnTo>
                  <a:lnTo>
                    <a:pt x="1276" y="717"/>
                  </a:lnTo>
                  <a:lnTo>
                    <a:pt x="1276" y="717"/>
                  </a:lnTo>
                  <a:lnTo>
                    <a:pt x="1276" y="717"/>
                  </a:lnTo>
                  <a:lnTo>
                    <a:pt x="1282" y="717"/>
                  </a:lnTo>
                  <a:lnTo>
                    <a:pt x="1282" y="717"/>
                  </a:lnTo>
                  <a:lnTo>
                    <a:pt x="1282" y="711"/>
                  </a:lnTo>
                  <a:lnTo>
                    <a:pt x="1282" y="711"/>
                  </a:lnTo>
                  <a:lnTo>
                    <a:pt x="1282" y="711"/>
                  </a:lnTo>
                  <a:lnTo>
                    <a:pt x="1288" y="711"/>
                  </a:lnTo>
                  <a:lnTo>
                    <a:pt x="1288" y="711"/>
                  </a:lnTo>
                  <a:lnTo>
                    <a:pt x="1288" y="711"/>
                  </a:lnTo>
                  <a:lnTo>
                    <a:pt x="1288" y="711"/>
                  </a:lnTo>
                  <a:lnTo>
                    <a:pt x="1288" y="711"/>
                  </a:lnTo>
                  <a:lnTo>
                    <a:pt x="1294" y="711"/>
                  </a:lnTo>
                  <a:lnTo>
                    <a:pt x="1294" y="711"/>
                  </a:lnTo>
                  <a:lnTo>
                    <a:pt x="1294" y="705"/>
                  </a:lnTo>
                  <a:lnTo>
                    <a:pt x="1294" y="705"/>
                  </a:lnTo>
                  <a:lnTo>
                    <a:pt x="1294" y="705"/>
                  </a:lnTo>
                  <a:lnTo>
                    <a:pt x="1300" y="705"/>
                  </a:lnTo>
                  <a:lnTo>
                    <a:pt x="1300" y="705"/>
                  </a:lnTo>
                  <a:lnTo>
                    <a:pt x="1300" y="705"/>
                  </a:lnTo>
                  <a:lnTo>
                    <a:pt x="1300" y="699"/>
                  </a:lnTo>
                  <a:lnTo>
                    <a:pt x="1300" y="693"/>
                  </a:lnTo>
                  <a:lnTo>
                    <a:pt x="1306" y="693"/>
                  </a:lnTo>
                  <a:lnTo>
                    <a:pt x="1306" y="693"/>
                  </a:lnTo>
                  <a:lnTo>
                    <a:pt x="1306" y="693"/>
                  </a:lnTo>
                  <a:lnTo>
                    <a:pt x="1306" y="693"/>
                  </a:lnTo>
                  <a:lnTo>
                    <a:pt x="1306" y="693"/>
                  </a:lnTo>
                  <a:lnTo>
                    <a:pt x="1312" y="693"/>
                  </a:lnTo>
                  <a:lnTo>
                    <a:pt x="1312" y="693"/>
                  </a:lnTo>
                  <a:lnTo>
                    <a:pt x="1312" y="693"/>
                  </a:lnTo>
                  <a:lnTo>
                    <a:pt x="1312" y="687"/>
                  </a:lnTo>
                  <a:lnTo>
                    <a:pt x="1312" y="687"/>
                  </a:lnTo>
                  <a:lnTo>
                    <a:pt x="1318" y="687"/>
                  </a:lnTo>
                  <a:lnTo>
                    <a:pt x="1318" y="687"/>
                  </a:lnTo>
                  <a:lnTo>
                    <a:pt x="1318" y="687"/>
                  </a:lnTo>
                  <a:lnTo>
                    <a:pt x="1318" y="687"/>
                  </a:lnTo>
                  <a:lnTo>
                    <a:pt x="1318" y="681"/>
                  </a:lnTo>
                  <a:lnTo>
                    <a:pt x="1324" y="681"/>
                  </a:lnTo>
                  <a:lnTo>
                    <a:pt x="1324" y="681"/>
                  </a:lnTo>
                  <a:lnTo>
                    <a:pt x="1324" y="681"/>
                  </a:lnTo>
                  <a:lnTo>
                    <a:pt x="1324" y="681"/>
                  </a:lnTo>
                  <a:lnTo>
                    <a:pt x="1324" y="681"/>
                  </a:lnTo>
                  <a:lnTo>
                    <a:pt x="1330" y="681"/>
                  </a:lnTo>
                  <a:lnTo>
                    <a:pt x="1330" y="681"/>
                  </a:lnTo>
                  <a:lnTo>
                    <a:pt x="1330" y="675"/>
                  </a:lnTo>
                  <a:lnTo>
                    <a:pt x="1330" y="675"/>
                  </a:lnTo>
                  <a:lnTo>
                    <a:pt x="1330" y="675"/>
                  </a:lnTo>
                  <a:lnTo>
                    <a:pt x="1336" y="675"/>
                  </a:lnTo>
                  <a:lnTo>
                    <a:pt x="1336" y="675"/>
                  </a:lnTo>
                  <a:lnTo>
                    <a:pt x="1336" y="675"/>
                  </a:lnTo>
                  <a:lnTo>
                    <a:pt x="1336" y="675"/>
                  </a:lnTo>
                  <a:lnTo>
                    <a:pt x="1336" y="675"/>
                  </a:lnTo>
                  <a:lnTo>
                    <a:pt x="1342" y="669"/>
                  </a:lnTo>
                  <a:lnTo>
                    <a:pt x="1342" y="669"/>
                  </a:lnTo>
                  <a:lnTo>
                    <a:pt x="1342" y="669"/>
                  </a:lnTo>
                  <a:lnTo>
                    <a:pt x="1342" y="669"/>
                  </a:lnTo>
                  <a:lnTo>
                    <a:pt x="1342" y="669"/>
                  </a:lnTo>
                  <a:lnTo>
                    <a:pt x="1348" y="669"/>
                  </a:lnTo>
                  <a:lnTo>
                    <a:pt x="1348" y="669"/>
                  </a:lnTo>
                  <a:lnTo>
                    <a:pt x="1348" y="663"/>
                  </a:lnTo>
                  <a:lnTo>
                    <a:pt x="1348" y="663"/>
                  </a:lnTo>
                  <a:lnTo>
                    <a:pt x="1348" y="663"/>
                  </a:lnTo>
                  <a:lnTo>
                    <a:pt x="1354" y="663"/>
                  </a:lnTo>
                  <a:lnTo>
                    <a:pt x="1354" y="663"/>
                  </a:lnTo>
                  <a:lnTo>
                    <a:pt x="1354" y="663"/>
                  </a:lnTo>
                  <a:lnTo>
                    <a:pt x="1354" y="663"/>
                  </a:lnTo>
                  <a:lnTo>
                    <a:pt x="1354" y="658"/>
                  </a:lnTo>
                  <a:lnTo>
                    <a:pt x="1360" y="658"/>
                  </a:lnTo>
                  <a:lnTo>
                    <a:pt x="1360" y="658"/>
                  </a:lnTo>
                  <a:lnTo>
                    <a:pt x="1360" y="658"/>
                  </a:lnTo>
                  <a:lnTo>
                    <a:pt x="1360" y="658"/>
                  </a:lnTo>
                  <a:lnTo>
                    <a:pt x="1360" y="658"/>
                  </a:lnTo>
                  <a:lnTo>
                    <a:pt x="1366" y="658"/>
                  </a:lnTo>
                  <a:lnTo>
                    <a:pt x="1366" y="658"/>
                  </a:lnTo>
                  <a:lnTo>
                    <a:pt x="1366" y="658"/>
                  </a:lnTo>
                  <a:lnTo>
                    <a:pt x="1366" y="658"/>
                  </a:lnTo>
                  <a:lnTo>
                    <a:pt x="1366" y="652"/>
                  </a:lnTo>
                  <a:lnTo>
                    <a:pt x="1372" y="652"/>
                  </a:lnTo>
                  <a:lnTo>
                    <a:pt x="1372" y="652"/>
                  </a:lnTo>
                  <a:lnTo>
                    <a:pt x="1372" y="652"/>
                  </a:lnTo>
                  <a:lnTo>
                    <a:pt x="1372" y="652"/>
                  </a:lnTo>
                  <a:lnTo>
                    <a:pt x="1378" y="652"/>
                  </a:lnTo>
                  <a:lnTo>
                    <a:pt x="1378" y="652"/>
                  </a:lnTo>
                  <a:lnTo>
                    <a:pt x="1378" y="646"/>
                  </a:lnTo>
                  <a:lnTo>
                    <a:pt x="1378" y="646"/>
                  </a:lnTo>
                  <a:lnTo>
                    <a:pt x="1378" y="646"/>
                  </a:lnTo>
                  <a:lnTo>
                    <a:pt x="1384" y="646"/>
                  </a:lnTo>
                  <a:lnTo>
                    <a:pt x="1384" y="646"/>
                  </a:lnTo>
                  <a:lnTo>
                    <a:pt x="1384" y="646"/>
                  </a:lnTo>
                  <a:lnTo>
                    <a:pt x="1384" y="646"/>
                  </a:lnTo>
                  <a:lnTo>
                    <a:pt x="1384" y="646"/>
                  </a:lnTo>
                  <a:lnTo>
                    <a:pt x="1390" y="646"/>
                  </a:lnTo>
                  <a:lnTo>
                    <a:pt x="1390" y="640"/>
                  </a:lnTo>
                  <a:lnTo>
                    <a:pt x="1390" y="640"/>
                  </a:lnTo>
                  <a:lnTo>
                    <a:pt x="1390" y="640"/>
                  </a:lnTo>
                  <a:lnTo>
                    <a:pt x="1390" y="640"/>
                  </a:lnTo>
                  <a:lnTo>
                    <a:pt x="1396" y="640"/>
                  </a:lnTo>
                  <a:lnTo>
                    <a:pt x="1396" y="640"/>
                  </a:lnTo>
                  <a:lnTo>
                    <a:pt x="1396" y="640"/>
                  </a:lnTo>
                  <a:lnTo>
                    <a:pt x="1396" y="640"/>
                  </a:lnTo>
                  <a:lnTo>
                    <a:pt x="1396" y="640"/>
                  </a:lnTo>
                  <a:lnTo>
                    <a:pt x="1402" y="640"/>
                  </a:lnTo>
                  <a:lnTo>
                    <a:pt x="1402" y="640"/>
                  </a:lnTo>
                  <a:lnTo>
                    <a:pt x="1402" y="640"/>
                  </a:lnTo>
                  <a:lnTo>
                    <a:pt x="1402" y="640"/>
                  </a:lnTo>
                  <a:lnTo>
                    <a:pt x="1402" y="640"/>
                  </a:lnTo>
                  <a:lnTo>
                    <a:pt x="1408" y="640"/>
                  </a:lnTo>
                  <a:lnTo>
                    <a:pt x="1408" y="640"/>
                  </a:lnTo>
                  <a:lnTo>
                    <a:pt x="1408" y="640"/>
                  </a:lnTo>
                  <a:lnTo>
                    <a:pt x="1408" y="634"/>
                  </a:lnTo>
                  <a:lnTo>
                    <a:pt x="1408" y="634"/>
                  </a:lnTo>
                  <a:lnTo>
                    <a:pt x="1414" y="634"/>
                  </a:lnTo>
                  <a:lnTo>
                    <a:pt x="1414" y="634"/>
                  </a:lnTo>
                  <a:lnTo>
                    <a:pt x="1414" y="634"/>
                  </a:lnTo>
                  <a:lnTo>
                    <a:pt x="1414" y="628"/>
                  </a:lnTo>
                  <a:lnTo>
                    <a:pt x="1414" y="628"/>
                  </a:lnTo>
                  <a:lnTo>
                    <a:pt x="1420" y="628"/>
                  </a:lnTo>
                  <a:lnTo>
                    <a:pt x="1420" y="628"/>
                  </a:lnTo>
                  <a:lnTo>
                    <a:pt x="1420" y="628"/>
                  </a:lnTo>
                  <a:lnTo>
                    <a:pt x="1420" y="622"/>
                  </a:lnTo>
                  <a:lnTo>
                    <a:pt x="1420" y="622"/>
                  </a:lnTo>
                  <a:lnTo>
                    <a:pt x="1426" y="622"/>
                  </a:lnTo>
                  <a:lnTo>
                    <a:pt x="1426" y="622"/>
                  </a:lnTo>
                  <a:lnTo>
                    <a:pt x="1426" y="622"/>
                  </a:lnTo>
                  <a:lnTo>
                    <a:pt x="1426" y="622"/>
                  </a:lnTo>
                  <a:lnTo>
                    <a:pt x="1426" y="622"/>
                  </a:lnTo>
                  <a:lnTo>
                    <a:pt x="1432" y="622"/>
                  </a:lnTo>
                  <a:lnTo>
                    <a:pt x="1432" y="622"/>
                  </a:lnTo>
                  <a:lnTo>
                    <a:pt x="1432" y="622"/>
                  </a:lnTo>
                  <a:lnTo>
                    <a:pt x="1432" y="616"/>
                  </a:lnTo>
                  <a:lnTo>
                    <a:pt x="1432" y="616"/>
                  </a:lnTo>
                  <a:lnTo>
                    <a:pt x="1438" y="616"/>
                  </a:lnTo>
                  <a:lnTo>
                    <a:pt x="1438" y="610"/>
                  </a:lnTo>
                  <a:lnTo>
                    <a:pt x="1438" y="610"/>
                  </a:lnTo>
                  <a:lnTo>
                    <a:pt x="1438" y="610"/>
                  </a:lnTo>
                  <a:lnTo>
                    <a:pt x="1438" y="610"/>
                  </a:lnTo>
                  <a:lnTo>
                    <a:pt x="1444" y="604"/>
                  </a:lnTo>
                  <a:lnTo>
                    <a:pt x="1444" y="598"/>
                  </a:lnTo>
                  <a:lnTo>
                    <a:pt x="1444" y="598"/>
                  </a:lnTo>
                  <a:lnTo>
                    <a:pt x="1444" y="598"/>
                  </a:lnTo>
                  <a:lnTo>
                    <a:pt x="1444" y="592"/>
                  </a:lnTo>
                  <a:lnTo>
                    <a:pt x="1450" y="592"/>
                  </a:lnTo>
                  <a:lnTo>
                    <a:pt x="1450" y="592"/>
                  </a:lnTo>
                  <a:lnTo>
                    <a:pt x="1450" y="592"/>
                  </a:lnTo>
                  <a:lnTo>
                    <a:pt x="1450" y="592"/>
                  </a:lnTo>
                  <a:lnTo>
                    <a:pt x="1450" y="592"/>
                  </a:lnTo>
                  <a:lnTo>
                    <a:pt x="1455" y="592"/>
                  </a:lnTo>
                  <a:lnTo>
                    <a:pt x="1455" y="592"/>
                  </a:lnTo>
                  <a:lnTo>
                    <a:pt x="1455" y="586"/>
                  </a:lnTo>
                  <a:lnTo>
                    <a:pt x="1455" y="586"/>
                  </a:lnTo>
                  <a:lnTo>
                    <a:pt x="1455" y="586"/>
                  </a:lnTo>
                  <a:lnTo>
                    <a:pt x="1461" y="586"/>
                  </a:lnTo>
                  <a:lnTo>
                    <a:pt x="1461" y="586"/>
                  </a:lnTo>
                  <a:lnTo>
                    <a:pt x="1461" y="586"/>
                  </a:lnTo>
                  <a:lnTo>
                    <a:pt x="1461" y="586"/>
                  </a:lnTo>
                  <a:lnTo>
                    <a:pt x="1461" y="586"/>
                  </a:lnTo>
                  <a:lnTo>
                    <a:pt x="1467" y="580"/>
                  </a:lnTo>
                  <a:lnTo>
                    <a:pt x="1467" y="580"/>
                  </a:lnTo>
                  <a:lnTo>
                    <a:pt x="1467" y="580"/>
                  </a:lnTo>
                  <a:lnTo>
                    <a:pt x="1467" y="574"/>
                  </a:lnTo>
                  <a:lnTo>
                    <a:pt x="1467" y="574"/>
                  </a:lnTo>
                  <a:lnTo>
                    <a:pt x="1473" y="574"/>
                  </a:lnTo>
                  <a:lnTo>
                    <a:pt x="1473" y="574"/>
                  </a:lnTo>
                  <a:lnTo>
                    <a:pt x="1473" y="574"/>
                  </a:lnTo>
                  <a:lnTo>
                    <a:pt x="1473" y="574"/>
                  </a:lnTo>
                  <a:lnTo>
                    <a:pt x="1473" y="568"/>
                  </a:lnTo>
                  <a:lnTo>
                    <a:pt x="1479" y="568"/>
                  </a:lnTo>
                  <a:lnTo>
                    <a:pt x="1479" y="568"/>
                  </a:lnTo>
                  <a:lnTo>
                    <a:pt x="1479" y="568"/>
                  </a:lnTo>
                  <a:lnTo>
                    <a:pt x="1479" y="568"/>
                  </a:lnTo>
                  <a:lnTo>
                    <a:pt x="1479" y="562"/>
                  </a:lnTo>
                  <a:lnTo>
                    <a:pt x="1485" y="562"/>
                  </a:lnTo>
                  <a:lnTo>
                    <a:pt x="1485" y="562"/>
                  </a:lnTo>
                  <a:lnTo>
                    <a:pt x="1485" y="562"/>
                  </a:lnTo>
                  <a:lnTo>
                    <a:pt x="1485" y="562"/>
                  </a:lnTo>
                  <a:lnTo>
                    <a:pt x="1485" y="556"/>
                  </a:lnTo>
                  <a:lnTo>
                    <a:pt x="1491" y="556"/>
                  </a:lnTo>
                  <a:lnTo>
                    <a:pt x="1491" y="556"/>
                  </a:lnTo>
                  <a:lnTo>
                    <a:pt x="1491" y="556"/>
                  </a:lnTo>
                  <a:lnTo>
                    <a:pt x="1491" y="556"/>
                  </a:lnTo>
                  <a:lnTo>
                    <a:pt x="1491" y="556"/>
                  </a:lnTo>
                  <a:lnTo>
                    <a:pt x="1497" y="550"/>
                  </a:lnTo>
                  <a:lnTo>
                    <a:pt x="1497" y="550"/>
                  </a:lnTo>
                  <a:lnTo>
                    <a:pt x="1497" y="550"/>
                  </a:lnTo>
                  <a:lnTo>
                    <a:pt x="1497" y="544"/>
                  </a:lnTo>
                  <a:lnTo>
                    <a:pt x="1497" y="544"/>
                  </a:lnTo>
                  <a:lnTo>
                    <a:pt x="1503" y="544"/>
                  </a:lnTo>
                  <a:lnTo>
                    <a:pt x="1503" y="544"/>
                  </a:lnTo>
                  <a:lnTo>
                    <a:pt x="1503" y="544"/>
                  </a:lnTo>
                  <a:lnTo>
                    <a:pt x="1503" y="538"/>
                  </a:lnTo>
                  <a:lnTo>
                    <a:pt x="1503" y="538"/>
                  </a:lnTo>
                  <a:lnTo>
                    <a:pt x="1509" y="538"/>
                  </a:lnTo>
                  <a:lnTo>
                    <a:pt x="1509" y="538"/>
                  </a:lnTo>
                  <a:lnTo>
                    <a:pt x="1509" y="538"/>
                  </a:lnTo>
                  <a:lnTo>
                    <a:pt x="1509" y="538"/>
                  </a:lnTo>
                  <a:lnTo>
                    <a:pt x="1509" y="538"/>
                  </a:lnTo>
                  <a:lnTo>
                    <a:pt x="1515" y="532"/>
                  </a:lnTo>
                  <a:lnTo>
                    <a:pt x="1515" y="532"/>
                  </a:lnTo>
                  <a:lnTo>
                    <a:pt x="1515" y="532"/>
                  </a:lnTo>
                  <a:lnTo>
                    <a:pt x="1515" y="532"/>
                  </a:lnTo>
                  <a:lnTo>
                    <a:pt x="1515" y="532"/>
                  </a:lnTo>
                  <a:lnTo>
                    <a:pt x="1521" y="532"/>
                  </a:lnTo>
                  <a:lnTo>
                    <a:pt x="1521" y="532"/>
                  </a:lnTo>
                  <a:lnTo>
                    <a:pt x="1521" y="532"/>
                  </a:lnTo>
                  <a:lnTo>
                    <a:pt x="1521" y="532"/>
                  </a:lnTo>
                  <a:lnTo>
                    <a:pt x="1521" y="526"/>
                  </a:lnTo>
                  <a:lnTo>
                    <a:pt x="1527" y="526"/>
                  </a:lnTo>
                  <a:lnTo>
                    <a:pt x="1527" y="526"/>
                  </a:lnTo>
                  <a:lnTo>
                    <a:pt x="1527" y="526"/>
                  </a:lnTo>
                  <a:lnTo>
                    <a:pt x="1527" y="526"/>
                  </a:lnTo>
                  <a:lnTo>
                    <a:pt x="1527" y="526"/>
                  </a:lnTo>
                  <a:lnTo>
                    <a:pt x="1533" y="526"/>
                  </a:lnTo>
                  <a:lnTo>
                    <a:pt x="1533" y="526"/>
                  </a:lnTo>
                  <a:lnTo>
                    <a:pt x="1533" y="526"/>
                  </a:lnTo>
                  <a:lnTo>
                    <a:pt x="1533" y="526"/>
                  </a:lnTo>
                  <a:lnTo>
                    <a:pt x="1533" y="526"/>
                  </a:lnTo>
                  <a:lnTo>
                    <a:pt x="1539" y="520"/>
                  </a:lnTo>
                  <a:lnTo>
                    <a:pt x="1539" y="520"/>
                  </a:lnTo>
                  <a:lnTo>
                    <a:pt x="1539" y="520"/>
                  </a:lnTo>
                  <a:lnTo>
                    <a:pt x="1539" y="520"/>
                  </a:lnTo>
                  <a:lnTo>
                    <a:pt x="1545" y="520"/>
                  </a:lnTo>
                  <a:lnTo>
                    <a:pt x="1545" y="520"/>
                  </a:lnTo>
                  <a:lnTo>
                    <a:pt x="1545" y="514"/>
                  </a:lnTo>
                  <a:lnTo>
                    <a:pt x="1545" y="514"/>
                  </a:lnTo>
                  <a:lnTo>
                    <a:pt x="1545" y="514"/>
                  </a:lnTo>
                  <a:lnTo>
                    <a:pt x="1551" y="514"/>
                  </a:lnTo>
                  <a:lnTo>
                    <a:pt x="1551" y="514"/>
                  </a:lnTo>
                  <a:lnTo>
                    <a:pt x="1551" y="508"/>
                  </a:lnTo>
                  <a:lnTo>
                    <a:pt x="1551" y="508"/>
                  </a:lnTo>
                  <a:lnTo>
                    <a:pt x="1551" y="508"/>
                  </a:lnTo>
                  <a:lnTo>
                    <a:pt x="1557" y="508"/>
                  </a:lnTo>
                  <a:lnTo>
                    <a:pt x="1557" y="508"/>
                  </a:lnTo>
                  <a:lnTo>
                    <a:pt x="1557" y="508"/>
                  </a:lnTo>
                  <a:lnTo>
                    <a:pt x="1557" y="508"/>
                  </a:lnTo>
                  <a:lnTo>
                    <a:pt x="1557" y="502"/>
                  </a:lnTo>
                  <a:lnTo>
                    <a:pt x="1563" y="496"/>
                  </a:lnTo>
                  <a:lnTo>
                    <a:pt x="1563" y="496"/>
                  </a:lnTo>
                  <a:lnTo>
                    <a:pt x="1563" y="496"/>
                  </a:lnTo>
                  <a:lnTo>
                    <a:pt x="1563" y="490"/>
                  </a:lnTo>
                  <a:lnTo>
                    <a:pt x="1563" y="490"/>
                  </a:lnTo>
                  <a:lnTo>
                    <a:pt x="1569" y="490"/>
                  </a:lnTo>
                  <a:lnTo>
                    <a:pt x="1569" y="490"/>
                  </a:lnTo>
                  <a:lnTo>
                    <a:pt x="1569" y="490"/>
                  </a:lnTo>
                  <a:lnTo>
                    <a:pt x="1569" y="490"/>
                  </a:lnTo>
                  <a:lnTo>
                    <a:pt x="1569" y="490"/>
                  </a:lnTo>
                  <a:lnTo>
                    <a:pt x="1575" y="490"/>
                  </a:lnTo>
                  <a:lnTo>
                    <a:pt x="1575" y="490"/>
                  </a:lnTo>
                  <a:lnTo>
                    <a:pt x="1575" y="490"/>
                  </a:lnTo>
                  <a:lnTo>
                    <a:pt x="1575" y="490"/>
                  </a:lnTo>
                  <a:lnTo>
                    <a:pt x="1575" y="490"/>
                  </a:lnTo>
                  <a:lnTo>
                    <a:pt x="1581" y="490"/>
                  </a:lnTo>
                  <a:lnTo>
                    <a:pt x="1581" y="484"/>
                  </a:lnTo>
                  <a:lnTo>
                    <a:pt x="1581" y="484"/>
                  </a:lnTo>
                  <a:lnTo>
                    <a:pt x="1581" y="484"/>
                  </a:lnTo>
                  <a:lnTo>
                    <a:pt x="1581" y="484"/>
                  </a:lnTo>
                  <a:lnTo>
                    <a:pt x="1587" y="478"/>
                  </a:lnTo>
                  <a:lnTo>
                    <a:pt x="1587" y="472"/>
                  </a:lnTo>
                  <a:lnTo>
                    <a:pt x="1587" y="472"/>
                  </a:lnTo>
                  <a:lnTo>
                    <a:pt x="1587" y="472"/>
                  </a:lnTo>
                  <a:lnTo>
                    <a:pt x="1587" y="472"/>
                  </a:lnTo>
                  <a:lnTo>
                    <a:pt x="1593" y="472"/>
                  </a:lnTo>
                  <a:lnTo>
                    <a:pt x="1593" y="472"/>
                  </a:lnTo>
                  <a:lnTo>
                    <a:pt x="1593" y="466"/>
                  </a:lnTo>
                  <a:lnTo>
                    <a:pt x="1593" y="466"/>
                  </a:lnTo>
                  <a:lnTo>
                    <a:pt x="1593" y="466"/>
                  </a:lnTo>
                  <a:lnTo>
                    <a:pt x="1599" y="466"/>
                  </a:lnTo>
                  <a:lnTo>
                    <a:pt x="1599" y="466"/>
                  </a:lnTo>
                  <a:lnTo>
                    <a:pt x="1599" y="460"/>
                  </a:lnTo>
                  <a:lnTo>
                    <a:pt x="1599" y="460"/>
                  </a:lnTo>
                  <a:lnTo>
                    <a:pt x="1599" y="460"/>
                  </a:lnTo>
                  <a:lnTo>
                    <a:pt x="1605" y="460"/>
                  </a:lnTo>
                  <a:lnTo>
                    <a:pt x="1605" y="454"/>
                  </a:lnTo>
                  <a:lnTo>
                    <a:pt x="1605" y="454"/>
                  </a:lnTo>
                  <a:lnTo>
                    <a:pt x="1605" y="454"/>
                  </a:lnTo>
                  <a:lnTo>
                    <a:pt x="1605" y="454"/>
                  </a:lnTo>
                  <a:lnTo>
                    <a:pt x="1611" y="454"/>
                  </a:lnTo>
                  <a:lnTo>
                    <a:pt x="1611" y="448"/>
                  </a:lnTo>
                  <a:lnTo>
                    <a:pt x="1611" y="448"/>
                  </a:lnTo>
                  <a:lnTo>
                    <a:pt x="1611" y="448"/>
                  </a:lnTo>
                  <a:lnTo>
                    <a:pt x="1611" y="448"/>
                  </a:lnTo>
                  <a:lnTo>
                    <a:pt x="1617" y="442"/>
                  </a:lnTo>
                  <a:lnTo>
                    <a:pt x="1617" y="442"/>
                  </a:lnTo>
                  <a:lnTo>
                    <a:pt x="1617" y="442"/>
                  </a:lnTo>
                  <a:lnTo>
                    <a:pt x="1617" y="442"/>
                  </a:lnTo>
                  <a:lnTo>
                    <a:pt x="1617" y="442"/>
                  </a:lnTo>
                  <a:lnTo>
                    <a:pt x="1623" y="436"/>
                  </a:lnTo>
                  <a:lnTo>
                    <a:pt x="1623" y="436"/>
                  </a:lnTo>
                  <a:lnTo>
                    <a:pt x="1623" y="436"/>
                  </a:lnTo>
                  <a:lnTo>
                    <a:pt x="1623" y="436"/>
                  </a:lnTo>
                  <a:lnTo>
                    <a:pt x="1623" y="436"/>
                  </a:lnTo>
                  <a:lnTo>
                    <a:pt x="1629" y="430"/>
                  </a:lnTo>
                  <a:lnTo>
                    <a:pt x="1629" y="430"/>
                  </a:lnTo>
                  <a:lnTo>
                    <a:pt x="1629" y="430"/>
                  </a:lnTo>
                  <a:lnTo>
                    <a:pt x="1629" y="430"/>
                  </a:lnTo>
                  <a:lnTo>
                    <a:pt x="1629" y="430"/>
                  </a:lnTo>
                  <a:lnTo>
                    <a:pt x="1635" y="430"/>
                  </a:lnTo>
                  <a:lnTo>
                    <a:pt x="1635" y="430"/>
                  </a:lnTo>
                  <a:lnTo>
                    <a:pt x="1635" y="424"/>
                  </a:lnTo>
                  <a:lnTo>
                    <a:pt x="1635" y="418"/>
                  </a:lnTo>
                  <a:lnTo>
                    <a:pt x="1635" y="418"/>
                  </a:lnTo>
                  <a:lnTo>
                    <a:pt x="1641" y="418"/>
                  </a:lnTo>
                  <a:lnTo>
                    <a:pt x="1641" y="418"/>
                  </a:lnTo>
                  <a:lnTo>
                    <a:pt x="1641" y="412"/>
                  </a:lnTo>
                  <a:lnTo>
                    <a:pt x="1641" y="412"/>
                  </a:lnTo>
                  <a:lnTo>
                    <a:pt x="1641" y="412"/>
                  </a:lnTo>
                  <a:lnTo>
                    <a:pt x="1647" y="412"/>
                  </a:lnTo>
                  <a:lnTo>
                    <a:pt x="1647" y="412"/>
                  </a:lnTo>
                  <a:lnTo>
                    <a:pt x="1647" y="412"/>
                  </a:lnTo>
                  <a:lnTo>
                    <a:pt x="1647" y="406"/>
                  </a:lnTo>
                  <a:lnTo>
                    <a:pt x="1647" y="406"/>
                  </a:lnTo>
                  <a:lnTo>
                    <a:pt x="1653" y="406"/>
                  </a:lnTo>
                  <a:lnTo>
                    <a:pt x="1653" y="406"/>
                  </a:lnTo>
                  <a:lnTo>
                    <a:pt x="1653" y="400"/>
                  </a:lnTo>
                  <a:lnTo>
                    <a:pt x="1653" y="400"/>
                  </a:lnTo>
                  <a:lnTo>
                    <a:pt x="1653" y="400"/>
                  </a:lnTo>
                  <a:lnTo>
                    <a:pt x="1659" y="400"/>
                  </a:lnTo>
                  <a:lnTo>
                    <a:pt x="1659" y="400"/>
                  </a:lnTo>
                  <a:lnTo>
                    <a:pt x="1659" y="400"/>
                  </a:lnTo>
                  <a:lnTo>
                    <a:pt x="1659" y="400"/>
                  </a:lnTo>
                  <a:lnTo>
                    <a:pt x="1659" y="394"/>
                  </a:lnTo>
                  <a:lnTo>
                    <a:pt x="1665" y="394"/>
                  </a:lnTo>
                  <a:lnTo>
                    <a:pt x="1665" y="394"/>
                  </a:lnTo>
                  <a:lnTo>
                    <a:pt x="1665" y="394"/>
                  </a:lnTo>
                  <a:lnTo>
                    <a:pt x="1665" y="394"/>
                  </a:lnTo>
                  <a:lnTo>
                    <a:pt x="1665" y="394"/>
                  </a:lnTo>
                  <a:lnTo>
                    <a:pt x="1671" y="394"/>
                  </a:lnTo>
                  <a:lnTo>
                    <a:pt x="1671" y="394"/>
                  </a:lnTo>
                  <a:lnTo>
                    <a:pt x="1671" y="394"/>
                  </a:lnTo>
                  <a:lnTo>
                    <a:pt x="1671" y="394"/>
                  </a:lnTo>
                  <a:lnTo>
                    <a:pt x="1671" y="388"/>
                  </a:lnTo>
                  <a:lnTo>
                    <a:pt x="1677" y="388"/>
                  </a:lnTo>
                  <a:lnTo>
                    <a:pt x="1677" y="388"/>
                  </a:lnTo>
                  <a:lnTo>
                    <a:pt x="1677" y="382"/>
                  </a:lnTo>
                  <a:lnTo>
                    <a:pt x="1677" y="382"/>
                  </a:lnTo>
                  <a:lnTo>
                    <a:pt x="1677" y="382"/>
                  </a:lnTo>
                  <a:lnTo>
                    <a:pt x="1683" y="382"/>
                  </a:lnTo>
                  <a:lnTo>
                    <a:pt x="1683" y="376"/>
                  </a:lnTo>
                  <a:lnTo>
                    <a:pt x="1683" y="376"/>
                  </a:lnTo>
                  <a:lnTo>
                    <a:pt x="1683" y="376"/>
                  </a:lnTo>
                  <a:lnTo>
                    <a:pt x="1683" y="370"/>
                  </a:lnTo>
                  <a:lnTo>
                    <a:pt x="1689" y="370"/>
                  </a:lnTo>
                  <a:lnTo>
                    <a:pt x="1689" y="370"/>
                  </a:lnTo>
                  <a:lnTo>
                    <a:pt x="1689" y="370"/>
                  </a:lnTo>
                  <a:lnTo>
                    <a:pt x="1689" y="364"/>
                  </a:lnTo>
                  <a:lnTo>
                    <a:pt x="1689" y="364"/>
                  </a:lnTo>
                  <a:lnTo>
                    <a:pt x="1695" y="364"/>
                  </a:lnTo>
                  <a:lnTo>
                    <a:pt x="1695" y="364"/>
                  </a:lnTo>
                  <a:lnTo>
                    <a:pt x="1695" y="364"/>
                  </a:lnTo>
                  <a:lnTo>
                    <a:pt x="1695" y="358"/>
                  </a:lnTo>
                  <a:lnTo>
                    <a:pt x="1695" y="358"/>
                  </a:lnTo>
                  <a:lnTo>
                    <a:pt x="1701" y="358"/>
                  </a:lnTo>
                  <a:lnTo>
                    <a:pt x="1701" y="358"/>
                  </a:lnTo>
                  <a:lnTo>
                    <a:pt x="1701" y="358"/>
                  </a:lnTo>
                  <a:lnTo>
                    <a:pt x="1701" y="358"/>
                  </a:lnTo>
                  <a:lnTo>
                    <a:pt x="1701" y="352"/>
                  </a:lnTo>
                  <a:lnTo>
                    <a:pt x="1707" y="352"/>
                  </a:lnTo>
                  <a:lnTo>
                    <a:pt x="1707" y="352"/>
                  </a:lnTo>
                  <a:lnTo>
                    <a:pt x="1707" y="352"/>
                  </a:lnTo>
                  <a:lnTo>
                    <a:pt x="1707" y="352"/>
                  </a:lnTo>
                  <a:lnTo>
                    <a:pt x="1713" y="352"/>
                  </a:lnTo>
                  <a:lnTo>
                    <a:pt x="1713" y="352"/>
                  </a:lnTo>
                  <a:lnTo>
                    <a:pt x="1713" y="352"/>
                  </a:lnTo>
                  <a:lnTo>
                    <a:pt x="1713" y="346"/>
                  </a:lnTo>
                  <a:lnTo>
                    <a:pt x="1713" y="346"/>
                  </a:lnTo>
                  <a:lnTo>
                    <a:pt x="1719" y="346"/>
                  </a:lnTo>
                  <a:lnTo>
                    <a:pt x="1719" y="346"/>
                  </a:lnTo>
                  <a:lnTo>
                    <a:pt x="1719" y="346"/>
                  </a:lnTo>
                  <a:lnTo>
                    <a:pt x="1719" y="346"/>
                  </a:lnTo>
                  <a:lnTo>
                    <a:pt x="1719" y="346"/>
                  </a:lnTo>
                  <a:lnTo>
                    <a:pt x="1725" y="346"/>
                  </a:lnTo>
                  <a:lnTo>
                    <a:pt x="1725" y="340"/>
                  </a:lnTo>
                  <a:lnTo>
                    <a:pt x="1725" y="340"/>
                  </a:lnTo>
                  <a:lnTo>
                    <a:pt x="1725" y="340"/>
                  </a:lnTo>
                  <a:lnTo>
                    <a:pt x="1725" y="340"/>
                  </a:lnTo>
                  <a:lnTo>
                    <a:pt x="1731" y="340"/>
                  </a:lnTo>
                  <a:lnTo>
                    <a:pt x="1731" y="334"/>
                  </a:lnTo>
                  <a:lnTo>
                    <a:pt x="1731" y="334"/>
                  </a:lnTo>
                  <a:lnTo>
                    <a:pt x="1731" y="334"/>
                  </a:lnTo>
                  <a:lnTo>
                    <a:pt x="1731" y="334"/>
                  </a:lnTo>
                  <a:lnTo>
                    <a:pt x="1737" y="329"/>
                  </a:lnTo>
                  <a:lnTo>
                    <a:pt x="1737" y="329"/>
                  </a:lnTo>
                  <a:lnTo>
                    <a:pt x="1737" y="329"/>
                  </a:lnTo>
                  <a:lnTo>
                    <a:pt x="1737" y="329"/>
                  </a:lnTo>
                  <a:lnTo>
                    <a:pt x="1737" y="323"/>
                  </a:lnTo>
                  <a:lnTo>
                    <a:pt x="1743" y="323"/>
                  </a:lnTo>
                  <a:lnTo>
                    <a:pt x="1743" y="323"/>
                  </a:lnTo>
                  <a:lnTo>
                    <a:pt x="1743" y="323"/>
                  </a:lnTo>
                  <a:lnTo>
                    <a:pt x="1743" y="323"/>
                  </a:lnTo>
                  <a:lnTo>
                    <a:pt x="1743" y="323"/>
                  </a:lnTo>
                  <a:lnTo>
                    <a:pt x="1749" y="317"/>
                  </a:lnTo>
                  <a:lnTo>
                    <a:pt x="1749" y="317"/>
                  </a:lnTo>
                  <a:lnTo>
                    <a:pt x="1749" y="317"/>
                  </a:lnTo>
                  <a:lnTo>
                    <a:pt x="1749" y="317"/>
                  </a:lnTo>
                  <a:lnTo>
                    <a:pt x="1749" y="317"/>
                  </a:lnTo>
                  <a:lnTo>
                    <a:pt x="1755" y="317"/>
                  </a:lnTo>
                  <a:lnTo>
                    <a:pt x="1755" y="317"/>
                  </a:lnTo>
                  <a:lnTo>
                    <a:pt x="1755" y="317"/>
                  </a:lnTo>
                  <a:lnTo>
                    <a:pt x="1755" y="317"/>
                  </a:lnTo>
                  <a:lnTo>
                    <a:pt x="1755" y="317"/>
                  </a:lnTo>
                  <a:lnTo>
                    <a:pt x="1761" y="311"/>
                  </a:lnTo>
                  <a:lnTo>
                    <a:pt x="1761" y="311"/>
                  </a:lnTo>
                  <a:lnTo>
                    <a:pt x="1761" y="311"/>
                  </a:lnTo>
                  <a:lnTo>
                    <a:pt x="1761" y="311"/>
                  </a:lnTo>
                  <a:lnTo>
                    <a:pt x="1761" y="305"/>
                  </a:lnTo>
                  <a:lnTo>
                    <a:pt x="1767" y="305"/>
                  </a:lnTo>
                  <a:lnTo>
                    <a:pt x="1767" y="299"/>
                  </a:lnTo>
                  <a:lnTo>
                    <a:pt x="1767" y="299"/>
                  </a:lnTo>
                  <a:lnTo>
                    <a:pt x="1767" y="299"/>
                  </a:lnTo>
                  <a:lnTo>
                    <a:pt x="1767" y="299"/>
                  </a:lnTo>
                  <a:lnTo>
                    <a:pt x="1773" y="299"/>
                  </a:lnTo>
                  <a:lnTo>
                    <a:pt x="1773" y="293"/>
                  </a:lnTo>
                  <a:lnTo>
                    <a:pt x="1773" y="293"/>
                  </a:lnTo>
                  <a:lnTo>
                    <a:pt x="1773" y="293"/>
                  </a:lnTo>
                  <a:lnTo>
                    <a:pt x="1773" y="293"/>
                  </a:lnTo>
                  <a:lnTo>
                    <a:pt x="1779" y="293"/>
                  </a:lnTo>
                  <a:lnTo>
                    <a:pt x="1779" y="293"/>
                  </a:lnTo>
                  <a:lnTo>
                    <a:pt x="1779" y="293"/>
                  </a:lnTo>
                  <a:lnTo>
                    <a:pt x="1779" y="287"/>
                  </a:lnTo>
                  <a:lnTo>
                    <a:pt x="1779" y="287"/>
                  </a:lnTo>
                  <a:lnTo>
                    <a:pt x="1785" y="287"/>
                  </a:lnTo>
                  <a:lnTo>
                    <a:pt x="1785" y="287"/>
                  </a:lnTo>
                  <a:lnTo>
                    <a:pt x="1785" y="287"/>
                  </a:lnTo>
                  <a:lnTo>
                    <a:pt x="1785" y="281"/>
                  </a:lnTo>
                  <a:lnTo>
                    <a:pt x="1785" y="281"/>
                  </a:lnTo>
                  <a:lnTo>
                    <a:pt x="1791" y="281"/>
                  </a:lnTo>
                  <a:lnTo>
                    <a:pt x="1791" y="281"/>
                  </a:lnTo>
                  <a:lnTo>
                    <a:pt x="1791" y="281"/>
                  </a:lnTo>
                  <a:lnTo>
                    <a:pt x="1791" y="281"/>
                  </a:lnTo>
                  <a:lnTo>
                    <a:pt x="1791" y="281"/>
                  </a:lnTo>
                  <a:lnTo>
                    <a:pt x="1797" y="275"/>
                  </a:lnTo>
                  <a:lnTo>
                    <a:pt x="1797" y="275"/>
                  </a:lnTo>
                  <a:lnTo>
                    <a:pt x="1797" y="275"/>
                  </a:lnTo>
                  <a:lnTo>
                    <a:pt x="1797" y="269"/>
                  </a:lnTo>
                  <a:lnTo>
                    <a:pt x="1797" y="269"/>
                  </a:lnTo>
                  <a:lnTo>
                    <a:pt x="1803" y="269"/>
                  </a:lnTo>
                  <a:lnTo>
                    <a:pt x="1803" y="269"/>
                  </a:lnTo>
                  <a:lnTo>
                    <a:pt x="1803" y="263"/>
                  </a:lnTo>
                  <a:lnTo>
                    <a:pt x="1803" y="263"/>
                  </a:lnTo>
                  <a:lnTo>
                    <a:pt x="1803" y="263"/>
                  </a:lnTo>
                  <a:lnTo>
                    <a:pt x="1809" y="263"/>
                  </a:lnTo>
                  <a:lnTo>
                    <a:pt x="1809" y="257"/>
                  </a:lnTo>
                  <a:lnTo>
                    <a:pt x="1809" y="257"/>
                  </a:lnTo>
                  <a:lnTo>
                    <a:pt x="1809" y="257"/>
                  </a:lnTo>
                  <a:lnTo>
                    <a:pt x="1809" y="257"/>
                  </a:lnTo>
                  <a:lnTo>
                    <a:pt x="1815" y="251"/>
                  </a:lnTo>
                  <a:lnTo>
                    <a:pt x="1815" y="251"/>
                  </a:lnTo>
                  <a:lnTo>
                    <a:pt x="1815" y="251"/>
                  </a:lnTo>
                  <a:lnTo>
                    <a:pt x="1815" y="251"/>
                  </a:lnTo>
                  <a:lnTo>
                    <a:pt x="1815" y="251"/>
                  </a:lnTo>
                  <a:lnTo>
                    <a:pt x="1821" y="245"/>
                  </a:lnTo>
                  <a:lnTo>
                    <a:pt x="1821" y="245"/>
                  </a:lnTo>
                  <a:lnTo>
                    <a:pt x="1821" y="245"/>
                  </a:lnTo>
                  <a:lnTo>
                    <a:pt x="1821" y="245"/>
                  </a:lnTo>
                  <a:lnTo>
                    <a:pt x="1821" y="245"/>
                  </a:lnTo>
                  <a:lnTo>
                    <a:pt x="1827" y="245"/>
                  </a:lnTo>
                  <a:lnTo>
                    <a:pt x="1827" y="239"/>
                  </a:lnTo>
                  <a:lnTo>
                    <a:pt x="1827" y="239"/>
                  </a:lnTo>
                  <a:lnTo>
                    <a:pt x="1827" y="239"/>
                  </a:lnTo>
                  <a:lnTo>
                    <a:pt x="1827" y="239"/>
                  </a:lnTo>
                  <a:lnTo>
                    <a:pt x="1833" y="239"/>
                  </a:lnTo>
                  <a:lnTo>
                    <a:pt x="1833" y="233"/>
                  </a:lnTo>
                  <a:lnTo>
                    <a:pt x="1833" y="233"/>
                  </a:lnTo>
                  <a:lnTo>
                    <a:pt x="1833" y="227"/>
                  </a:lnTo>
                  <a:lnTo>
                    <a:pt x="1833" y="227"/>
                  </a:lnTo>
                  <a:lnTo>
                    <a:pt x="1839" y="221"/>
                  </a:lnTo>
                  <a:lnTo>
                    <a:pt x="1839" y="221"/>
                  </a:lnTo>
                  <a:lnTo>
                    <a:pt x="1839" y="221"/>
                  </a:lnTo>
                  <a:lnTo>
                    <a:pt x="1839" y="221"/>
                  </a:lnTo>
                  <a:lnTo>
                    <a:pt x="1839" y="221"/>
                  </a:lnTo>
                  <a:lnTo>
                    <a:pt x="1845" y="215"/>
                  </a:lnTo>
                  <a:lnTo>
                    <a:pt x="1845" y="215"/>
                  </a:lnTo>
                  <a:lnTo>
                    <a:pt x="1845" y="215"/>
                  </a:lnTo>
                  <a:lnTo>
                    <a:pt x="1845" y="215"/>
                  </a:lnTo>
                  <a:lnTo>
                    <a:pt x="1845" y="215"/>
                  </a:lnTo>
                  <a:lnTo>
                    <a:pt x="1851" y="215"/>
                  </a:lnTo>
                  <a:lnTo>
                    <a:pt x="1851" y="215"/>
                  </a:lnTo>
                  <a:lnTo>
                    <a:pt x="1851" y="215"/>
                  </a:lnTo>
                  <a:lnTo>
                    <a:pt x="1851" y="215"/>
                  </a:lnTo>
                  <a:lnTo>
                    <a:pt x="1851" y="209"/>
                  </a:lnTo>
                  <a:lnTo>
                    <a:pt x="1857" y="209"/>
                  </a:lnTo>
                  <a:lnTo>
                    <a:pt x="1857" y="209"/>
                  </a:lnTo>
                  <a:lnTo>
                    <a:pt x="1857" y="203"/>
                  </a:lnTo>
                  <a:lnTo>
                    <a:pt x="1857" y="197"/>
                  </a:lnTo>
                  <a:lnTo>
                    <a:pt x="1857" y="197"/>
                  </a:lnTo>
                  <a:lnTo>
                    <a:pt x="1863" y="197"/>
                  </a:lnTo>
                  <a:lnTo>
                    <a:pt x="1863" y="197"/>
                  </a:lnTo>
                  <a:lnTo>
                    <a:pt x="1863" y="191"/>
                  </a:lnTo>
                  <a:lnTo>
                    <a:pt x="1863" y="191"/>
                  </a:lnTo>
                  <a:lnTo>
                    <a:pt x="1863" y="191"/>
                  </a:lnTo>
                  <a:lnTo>
                    <a:pt x="1869" y="191"/>
                  </a:lnTo>
                  <a:lnTo>
                    <a:pt x="1869" y="185"/>
                  </a:lnTo>
                  <a:lnTo>
                    <a:pt x="1869" y="185"/>
                  </a:lnTo>
                  <a:lnTo>
                    <a:pt x="1869" y="185"/>
                  </a:lnTo>
                  <a:lnTo>
                    <a:pt x="1869" y="179"/>
                  </a:lnTo>
                  <a:lnTo>
                    <a:pt x="1875" y="179"/>
                  </a:lnTo>
                  <a:lnTo>
                    <a:pt x="1875" y="173"/>
                  </a:lnTo>
                  <a:lnTo>
                    <a:pt x="1875" y="173"/>
                  </a:lnTo>
                  <a:lnTo>
                    <a:pt x="1875" y="173"/>
                  </a:lnTo>
                  <a:lnTo>
                    <a:pt x="1881" y="173"/>
                  </a:lnTo>
                  <a:lnTo>
                    <a:pt x="1881" y="173"/>
                  </a:lnTo>
                  <a:lnTo>
                    <a:pt x="1881" y="167"/>
                  </a:lnTo>
                  <a:lnTo>
                    <a:pt x="1881" y="167"/>
                  </a:lnTo>
                  <a:lnTo>
                    <a:pt x="1881" y="167"/>
                  </a:lnTo>
                  <a:lnTo>
                    <a:pt x="1887" y="167"/>
                  </a:lnTo>
                  <a:lnTo>
                    <a:pt x="1887" y="161"/>
                  </a:lnTo>
                  <a:lnTo>
                    <a:pt x="1887" y="161"/>
                  </a:lnTo>
                  <a:lnTo>
                    <a:pt x="1887" y="155"/>
                  </a:lnTo>
                  <a:lnTo>
                    <a:pt x="1887" y="155"/>
                  </a:lnTo>
                  <a:lnTo>
                    <a:pt x="1893" y="149"/>
                  </a:lnTo>
                  <a:lnTo>
                    <a:pt x="1893" y="143"/>
                  </a:lnTo>
                  <a:lnTo>
                    <a:pt x="1893" y="143"/>
                  </a:lnTo>
                  <a:lnTo>
                    <a:pt x="1893" y="143"/>
                  </a:lnTo>
                  <a:lnTo>
                    <a:pt x="1893" y="137"/>
                  </a:lnTo>
                  <a:lnTo>
                    <a:pt x="1899" y="137"/>
                  </a:lnTo>
                  <a:lnTo>
                    <a:pt x="1899" y="125"/>
                  </a:lnTo>
                  <a:lnTo>
                    <a:pt x="1899" y="125"/>
                  </a:lnTo>
                  <a:lnTo>
                    <a:pt x="1899" y="119"/>
                  </a:lnTo>
                  <a:lnTo>
                    <a:pt x="1899" y="101"/>
                  </a:lnTo>
                  <a:lnTo>
                    <a:pt x="1905" y="101"/>
                  </a:lnTo>
                  <a:lnTo>
                    <a:pt x="1905" y="95"/>
                  </a:lnTo>
                  <a:lnTo>
                    <a:pt x="1905" y="95"/>
                  </a:lnTo>
                  <a:lnTo>
                    <a:pt x="1905" y="83"/>
                  </a:lnTo>
                  <a:lnTo>
                    <a:pt x="1905" y="77"/>
                  </a:lnTo>
                  <a:lnTo>
                    <a:pt x="1911" y="77"/>
                  </a:lnTo>
                  <a:lnTo>
                    <a:pt x="1911" y="71"/>
                  </a:lnTo>
                  <a:lnTo>
                    <a:pt x="1911" y="0"/>
                  </a:lnTo>
                  <a:lnTo>
                    <a:pt x="1911" y="0"/>
                  </a:lnTo>
                  <a:lnTo>
                    <a:pt x="1911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9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87425" y="436566"/>
              <a:ext cx="3062288" cy="2403475"/>
            </a:xfrm>
            <a:custGeom>
              <a:avLst/>
              <a:gdLst/>
              <a:ahLst/>
              <a:cxnLst>
                <a:cxn ang="0">
                  <a:pos x="30" y="1316"/>
                </a:cxn>
                <a:cxn ang="0">
                  <a:pos x="60" y="1257"/>
                </a:cxn>
                <a:cxn ang="0">
                  <a:pos x="90" y="1221"/>
                </a:cxn>
                <a:cxn ang="0">
                  <a:pos x="120" y="1197"/>
                </a:cxn>
                <a:cxn ang="0">
                  <a:pos x="150" y="1173"/>
                </a:cxn>
                <a:cxn ang="0">
                  <a:pos x="180" y="1149"/>
                </a:cxn>
                <a:cxn ang="0">
                  <a:pos x="210" y="1131"/>
                </a:cxn>
                <a:cxn ang="0">
                  <a:pos x="240" y="1113"/>
                </a:cxn>
                <a:cxn ang="0">
                  <a:pos x="270" y="1101"/>
                </a:cxn>
                <a:cxn ang="0">
                  <a:pos x="300" y="1083"/>
                </a:cxn>
                <a:cxn ang="0">
                  <a:pos x="330" y="1071"/>
                </a:cxn>
                <a:cxn ang="0">
                  <a:pos x="360" y="1059"/>
                </a:cxn>
                <a:cxn ang="0">
                  <a:pos x="396" y="1047"/>
                </a:cxn>
                <a:cxn ang="0">
                  <a:pos x="426" y="1035"/>
                </a:cxn>
                <a:cxn ang="0">
                  <a:pos x="455" y="1023"/>
                </a:cxn>
                <a:cxn ang="0">
                  <a:pos x="485" y="1011"/>
                </a:cxn>
                <a:cxn ang="0">
                  <a:pos x="515" y="999"/>
                </a:cxn>
                <a:cxn ang="0">
                  <a:pos x="545" y="987"/>
                </a:cxn>
                <a:cxn ang="0">
                  <a:pos x="575" y="975"/>
                </a:cxn>
                <a:cxn ang="0">
                  <a:pos x="605" y="969"/>
                </a:cxn>
                <a:cxn ang="0">
                  <a:pos x="635" y="957"/>
                </a:cxn>
                <a:cxn ang="0">
                  <a:pos x="665" y="945"/>
                </a:cxn>
                <a:cxn ang="0">
                  <a:pos x="695" y="940"/>
                </a:cxn>
                <a:cxn ang="0">
                  <a:pos x="725" y="928"/>
                </a:cxn>
                <a:cxn ang="0">
                  <a:pos x="755" y="916"/>
                </a:cxn>
                <a:cxn ang="0">
                  <a:pos x="785" y="910"/>
                </a:cxn>
                <a:cxn ang="0">
                  <a:pos x="815" y="898"/>
                </a:cxn>
                <a:cxn ang="0">
                  <a:pos x="845" y="892"/>
                </a:cxn>
                <a:cxn ang="0">
                  <a:pos x="875" y="880"/>
                </a:cxn>
                <a:cxn ang="0">
                  <a:pos x="905" y="868"/>
                </a:cxn>
                <a:cxn ang="0">
                  <a:pos x="935" y="862"/>
                </a:cxn>
                <a:cxn ang="0">
                  <a:pos x="964" y="850"/>
                </a:cxn>
                <a:cxn ang="0">
                  <a:pos x="994" y="844"/>
                </a:cxn>
                <a:cxn ang="0">
                  <a:pos x="1024" y="832"/>
                </a:cxn>
                <a:cxn ang="0">
                  <a:pos x="1054" y="820"/>
                </a:cxn>
                <a:cxn ang="0">
                  <a:pos x="1084" y="814"/>
                </a:cxn>
                <a:cxn ang="0">
                  <a:pos x="1114" y="802"/>
                </a:cxn>
                <a:cxn ang="0">
                  <a:pos x="1144" y="790"/>
                </a:cxn>
                <a:cxn ang="0">
                  <a:pos x="1174" y="784"/>
                </a:cxn>
                <a:cxn ang="0">
                  <a:pos x="1204" y="772"/>
                </a:cxn>
                <a:cxn ang="0">
                  <a:pos x="1240" y="760"/>
                </a:cxn>
                <a:cxn ang="0">
                  <a:pos x="1270" y="748"/>
                </a:cxn>
                <a:cxn ang="0">
                  <a:pos x="1300" y="742"/>
                </a:cxn>
                <a:cxn ang="0">
                  <a:pos x="1330" y="730"/>
                </a:cxn>
                <a:cxn ang="0">
                  <a:pos x="1360" y="718"/>
                </a:cxn>
                <a:cxn ang="0">
                  <a:pos x="1390" y="706"/>
                </a:cxn>
                <a:cxn ang="0">
                  <a:pos x="1420" y="694"/>
                </a:cxn>
                <a:cxn ang="0">
                  <a:pos x="1450" y="682"/>
                </a:cxn>
                <a:cxn ang="0">
                  <a:pos x="1479" y="664"/>
                </a:cxn>
                <a:cxn ang="0">
                  <a:pos x="1509" y="652"/>
                </a:cxn>
                <a:cxn ang="0">
                  <a:pos x="1539" y="640"/>
                </a:cxn>
                <a:cxn ang="0">
                  <a:pos x="1569" y="622"/>
                </a:cxn>
                <a:cxn ang="0">
                  <a:pos x="1599" y="611"/>
                </a:cxn>
                <a:cxn ang="0">
                  <a:pos x="1629" y="593"/>
                </a:cxn>
                <a:cxn ang="0">
                  <a:pos x="1659" y="575"/>
                </a:cxn>
                <a:cxn ang="0">
                  <a:pos x="1689" y="551"/>
                </a:cxn>
                <a:cxn ang="0">
                  <a:pos x="1719" y="533"/>
                </a:cxn>
                <a:cxn ang="0">
                  <a:pos x="1749" y="509"/>
                </a:cxn>
                <a:cxn ang="0">
                  <a:pos x="1779" y="479"/>
                </a:cxn>
                <a:cxn ang="0">
                  <a:pos x="1809" y="443"/>
                </a:cxn>
                <a:cxn ang="0">
                  <a:pos x="1839" y="407"/>
                </a:cxn>
                <a:cxn ang="0">
                  <a:pos x="1869" y="347"/>
                </a:cxn>
                <a:cxn ang="0">
                  <a:pos x="1899" y="264"/>
                </a:cxn>
              </a:cxnLst>
              <a:rect l="0" t="0" r="r" b="b"/>
              <a:pathLst>
                <a:path w="1929" h="1514">
                  <a:moveTo>
                    <a:pt x="0" y="1514"/>
                  </a:moveTo>
                  <a:lnTo>
                    <a:pt x="0" y="1466"/>
                  </a:lnTo>
                  <a:lnTo>
                    <a:pt x="6" y="1448"/>
                  </a:lnTo>
                  <a:lnTo>
                    <a:pt x="6" y="1430"/>
                  </a:lnTo>
                  <a:lnTo>
                    <a:pt x="6" y="1418"/>
                  </a:lnTo>
                  <a:lnTo>
                    <a:pt x="6" y="1406"/>
                  </a:lnTo>
                  <a:lnTo>
                    <a:pt x="6" y="1400"/>
                  </a:lnTo>
                  <a:lnTo>
                    <a:pt x="12" y="1388"/>
                  </a:lnTo>
                  <a:lnTo>
                    <a:pt x="12" y="1382"/>
                  </a:lnTo>
                  <a:lnTo>
                    <a:pt x="12" y="1376"/>
                  </a:lnTo>
                  <a:lnTo>
                    <a:pt x="12" y="1370"/>
                  </a:lnTo>
                  <a:lnTo>
                    <a:pt x="12" y="1364"/>
                  </a:lnTo>
                  <a:lnTo>
                    <a:pt x="18" y="1358"/>
                  </a:lnTo>
                  <a:lnTo>
                    <a:pt x="18" y="1352"/>
                  </a:lnTo>
                  <a:lnTo>
                    <a:pt x="18" y="1352"/>
                  </a:lnTo>
                  <a:lnTo>
                    <a:pt x="18" y="1346"/>
                  </a:lnTo>
                  <a:lnTo>
                    <a:pt x="18" y="1340"/>
                  </a:lnTo>
                  <a:lnTo>
                    <a:pt x="24" y="1334"/>
                  </a:lnTo>
                  <a:lnTo>
                    <a:pt x="24" y="1334"/>
                  </a:lnTo>
                  <a:lnTo>
                    <a:pt x="24" y="1328"/>
                  </a:lnTo>
                  <a:lnTo>
                    <a:pt x="24" y="1328"/>
                  </a:lnTo>
                  <a:lnTo>
                    <a:pt x="24" y="1322"/>
                  </a:lnTo>
                  <a:lnTo>
                    <a:pt x="30" y="1322"/>
                  </a:lnTo>
                  <a:lnTo>
                    <a:pt x="30" y="1316"/>
                  </a:lnTo>
                  <a:lnTo>
                    <a:pt x="30" y="1316"/>
                  </a:lnTo>
                  <a:lnTo>
                    <a:pt x="30" y="1310"/>
                  </a:lnTo>
                  <a:lnTo>
                    <a:pt x="30" y="1310"/>
                  </a:lnTo>
                  <a:lnTo>
                    <a:pt x="36" y="1304"/>
                  </a:lnTo>
                  <a:lnTo>
                    <a:pt x="36" y="1304"/>
                  </a:lnTo>
                  <a:lnTo>
                    <a:pt x="36" y="1298"/>
                  </a:lnTo>
                  <a:lnTo>
                    <a:pt x="36" y="1298"/>
                  </a:lnTo>
                  <a:lnTo>
                    <a:pt x="42" y="1292"/>
                  </a:lnTo>
                  <a:lnTo>
                    <a:pt x="42" y="1292"/>
                  </a:lnTo>
                  <a:lnTo>
                    <a:pt x="42" y="1292"/>
                  </a:lnTo>
                  <a:lnTo>
                    <a:pt x="42" y="1286"/>
                  </a:lnTo>
                  <a:lnTo>
                    <a:pt x="42" y="1286"/>
                  </a:lnTo>
                  <a:lnTo>
                    <a:pt x="48" y="1280"/>
                  </a:lnTo>
                  <a:lnTo>
                    <a:pt x="48" y="1280"/>
                  </a:lnTo>
                  <a:lnTo>
                    <a:pt x="48" y="1280"/>
                  </a:lnTo>
                  <a:lnTo>
                    <a:pt x="48" y="1274"/>
                  </a:lnTo>
                  <a:lnTo>
                    <a:pt x="48" y="1274"/>
                  </a:lnTo>
                  <a:lnTo>
                    <a:pt x="54" y="1274"/>
                  </a:lnTo>
                  <a:lnTo>
                    <a:pt x="54" y="1268"/>
                  </a:lnTo>
                  <a:lnTo>
                    <a:pt x="54" y="1268"/>
                  </a:lnTo>
                  <a:lnTo>
                    <a:pt x="54" y="1268"/>
                  </a:lnTo>
                  <a:lnTo>
                    <a:pt x="54" y="1263"/>
                  </a:lnTo>
                  <a:lnTo>
                    <a:pt x="60" y="1263"/>
                  </a:lnTo>
                  <a:lnTo>
                    <a:pt x="60" y="1263"/>
                  </a:lnTo>
                  <a:lnTo>
                    <a:pt x="60" y="1263"/>
                  </a:lnTo>
                  <a:lnTo>
                    <a:pt x="60" y="1257"/>
                  </a:lnTo>
                  <a:lnTo>
                    <a:pt x="60" y="1257"/>
                  </a:lnTo>
                  <a:lnTo>
                    <a:pt x="66" y="1257"/>
                  </a:lnTo>
                  <a:lnTo>
                    <a:pt x="66" y="1251"/>
                  </a:lnTo>
                  <a:lnTo>
                    <a:pt x="66" y="1251"/>
                  </a:lnTo>
                  <a:lnTo>
                    <a:pt x="66" y="1251"/>
                  </a:lnTo>
                  <a:lnTo>
                    <a:pt x="66" y="1251"/>
                  </a:lnTo>
                  <a:lnTo>
                    <a:pt x="72" y="1245"/>
                  </a:lnTo>
                  <a:lnTo>
                    <a:pt x="72" y="1245"/>
                  </a:lnTo>
                  <a:lnTo>
                    <a:pt x="72" y="1245"/>
                  </a:lnTo>
                  <a:lnTo>
                    <a:pt x="72" y="1245"/>
                  </a:lnTo>
                  <a:lnTo>
                    <a:pt x="72" y="1239"/>
                  </a:lnTo>
                  <a:lnTo>
                    <a:pt x="78" y="1239"/>
                  </a:lnTo>
                  <a:lnTo>
                    <a:pt x="78" y="1239"/>
                  </a:lnTo>
                  <a:lnTo>
                    <a:pt x="78" y="1239"/>
                  </a:lnTo>
                  <a:lnTo>
                    <a:pt x="78" y="1233"/>
                  </a:lnTo>
                  <a:lnTo>
                    <a:pt x="78" y="1233"/>
                  </a:lnTo>
                  <a:lnTo>
                    <a:pt x="84" y="1233"/>
                  </a:lnTo>
                  <a:lnTo>
                    <a:pt x="84" y="1233"/>
                  </a:lnTo>
                  <a:lnTo>
                    <a:pt x="84" y="1233"/>
                  </a:lnTo>
                  <a:lnTo>
                    <a:pt x="84" y="1227"/>
                  </a:lnTo>
                  <a:lnTo>
                    <a:pt x="84" y="1227"/>
                  </a:lnTo>
                  <a:lnTo>
                    <a:pt x="90" y="1227"/>
                  </a:lnTo>
                  <a:lnTo>
                    <a:pt x="90" y="1227"/>
                  </a:lnTo>
                  <a:lnTo>
                    <a:pt x="90" y="1221"/>
                  </a:lnTo>
                  <a:lnTo>
                    <a:pt x="90" y="1221"/>
                  </a:lnTo>
                  <a:lnTo>
                    <a:pt x="90" y="1221"/>
                  </a:lnTo>
                  <a:lnTo>
                    <a:pt x="96" y="1221"/>
                  </a:lnTo>
                  <a:lnTo>
                    <a:pt x="96" y="1221"/>
                  </a:lnTo>
                  <a:lnTo>
                    <a:pt x="96" y="1215"/>
                  </a:lnTo>
                  <a:lnTo>
                    <a:pt x="96" y="1215"/>
                  </a:lnTo>
                  <a:lnTo>
                    <a:pt x="96" y="1215"/>
                  </a:lnTo>
                  <a:lnTo>
                    <a:pt x="102" y="1215"/>
                  </a:lnTo>
                  <a:lnTo>
                    <a:pt x="102" y="1215"/>
                  </a:lnTo>
                  <a:lnTo>
                    <a:pt x="102" y="1209"/>
                  </a:lnTo>
                  <a:lnTo>
                    <a:pt x="102" y="1209"/>
                  </a:lnTo>
                  <a:lnTo>
                    <a:pt x="102" y="1209"/>
                  </a:lnTo>
                  <a:lnTo>
                    <a:pt x="108" y="1209"/>
                  </a:lnTo>
                  <a:lnTo>
                    <a:pt x="108" y="1209"/>
                  </a:lnTo>
                  <a:lnTo>
                    <a:pt x="108" y="1209"/>
                  </a:lnTo>
                  <a:lnTo>
                    <a:pt x="108" y="1203"/>
                  </a:lnTo>
                  <a:lnTo>
                    <a:pt x="108" y="1203"/>
                  </a:lnTo>
                  <a:lnTo>
                    <a:pt x="114" y="1203"/>
                  </a:lnTo>
                  <a:lnTo>
                    <a:pt x="114" y="1203"/>
                  </a:lnTo>
                  <a:lnTo>
                    <a:pt x="114" y="1203"/>
                  </a:lnTo>
                  <a:lnTo>
                    <a:pt x="114" y="1197"/>
                  </a:lnTo>
                  <a:lnTo>
                    <a:pt x="114" y="1197"/>
                  </a:lnTo>
                  <a:lnTo>
                    <a:pt x="120" y="1197"/>
                  </a:lnTo>
                  <a:lnTo>
                    <a:pt x="120" y="1197"/>
                  </a:lnTo>
                  <a:lnTo>
                    <a:pt x="120" y="1197"/>
                  </a:lnTo>
                  <a:lnTo>
                    <a:pt x="120" y="1197"/>
                  </a:lnTo>
                  <a:lnTo>
                    <a:pt x="120" y="1191"/>
                  </a:lnTo>
                  <a:lnTo>
                    <a:pt x="126" y="1191"/>
                  </a:lnTo>
                  <a:lnTo>
                    <a:pt x="126" y="1191"/>
                  </a:lnTo>
                  <a:lnTo>
                    <a:pt x="126" y="1191"/>
                  </a:lnTo>
                  <a:lnTo>
                    <a:pt x="126" y="1191"/>
                  </a:lnTo>
                  <a:lnTo>
                    <a:pt x="126" y="1191"/>
                  </a:lnTo>
                  <a:lnTo>
                    <a:pt x="132" y="1185"/>
                  </a:lnTo>
                  <a:lnTo>
                    <a:pt x="132" y="1185"/>
                  </a:lnTo>
                  <a:lnTo>
                    <a:pt x="132" y="1185"/>
                  </a:lnTo>
                  <a:lnTo>
                    <a:pt x="132" y="1185"/>
                  </a:lnTo>
                  <a:lnTo>
                    <a:pt x="132" y="1185"/>
                  </a:lnTo>
                  <a:lnTo>
                    <a:pt x="138" y="1185"/>
                  </a:lnTo>
                  <a:lnTo>
                    <a:pt x="138" y="1179"/>
                  </a:lnTo>
                  <a:lnTo>
                    <a:pt x="138" y="1179"/>
                  </a:lnTo>
                  <a:lnTo>
                    <a:pt x="138" y="1179"/>
                  </a:lnTo>
                  <a:lnTo>
                    <a:pt x="138" y="1179"/>
                  </a:lnTo>
                  <a:lnTo>
                    <a:pt x="144" y="1179"/>
                  </a:lnTo>
                  <a:lnTo>
                    <a:pt x="144" y="1179"/>
                  </a:lnTo>
                  <a:lnTo>
                    <a:pt x="144" y="1179"/>
                  </a:lnTo>
                  <a:lnTo>
                    <a:pt x="144" y="1173"/>
                  </a:lnTo>
                  <a:lnTo>
                    <a:pt x="144" y="1173"/>
                  </a:lnTo>
                  <a:lnTo>
                    <a:pt x="150" y="1173"/>
                  </a:lnTo>
                  <a:lnTo>
                    <a:pt x="150" y="1173"/>
                  </a:lnTo>
                  <a:lnTo>
                    <a:pt x="150" y="1173"/>
                  </a:lnTo>
                  <a:lnTo>
                    <a:pt x="150" y="1173"/>
                  </a:lnTo>
                  <a:lnTo>
                    <a:pt x="150" y="1167"/>
                  </a:lnTo>
                  <a:lnTo>
                    <a:pt x="156" y="1167"/>
                  </a:lnTo>
                  <a:lnTo>
                    <a:pt x="156" y="1167"/>
                  </a:lnTo>
                  <a:lnTo>
                    <a:pt x="156" y="1167"/>
                  </a:lnTo>
                  <a:lnTo>
                    <a:pt x="156" y="1167"/>
                  </a:lnTo>
                  <a:lnTo>
                    <a:pt x="156" y="1167"/>
                  </a:lnTo>
                  <a:lnTo>
                    <a:pt x="162" y="1167"/>
                  </a:lnTo>
                  <a:lnTo>
                    <a:pt x="162" y="1161"/>
                  </a:lnTo>
                  <a:lnTo>
                    <a:pt x="162" y="1161"/>
                  </a:lnTo>
                  <a:lnTo>
                    <a:pt x="162" y="1161"/>
                  </a:lnTo>
                  <a:lnTo>
                    <a:pt x="162" y="1161"/>
                  </a:lnTo>
                  <a:lnTo>
                    <a:pt x="168" y="1161"/>
                  </a:lnTo>
                  <a:lnTo>
                    <a:pt x="168" y="1161"/>
                  </a:lnTo>
                  <a:lnTo>
                    <a:pt x="168" y="1161"/>
                  </a:lnTo>
                  <a:lnTo>
                    <a:pt x="168" y="1161"/>
                  </a:lnTo>
                  <a:lnTo>
                    <a:pt x="168" y="1155"/>
                  </a:lnTo>
                  <a:lnTo>
                    <a:pt x="174" y="1155"/>
                  </a:lnTo>
                  <a:lnTo>
                    <a:pt x="174" y="1155"/>
                  </a:lnTo>
                  <a:lnTo>
                    <a:pt x="174" y="1155"/>
                  </a:lnTo>
                  <a:lnTo>
                    <a:pt x="174" y="1155"/>
                  </a:lnTo>
                  <a:lnTo>
                    <a:pt x="174" y="1155"/>
                  </a:lnTo>
                  <a:lnTo>
                    <a:pt x="180" y="1155"/>
                  </a:lnTo>
                  <a:lnTo>
                    <a:pt x="180" y="1149"/>
                  </a:lnTo>
                  <a:lnTo>
                    <a:pt x="180" y="1149"/>
                  </a:lnTo>
                  <a:lnTo>
                    <a:pt x="180" y="1149"/>
                  </a:lnTo>
                  <a:lnTo>
                    <a:pt x="180" y="1149"/>
                  </a:lnTo>
                  <a:lnTo>
                    <a:pt x="186" y="1149"/>
                  </a:lnTo>
                  <a:lnTo>
                    <a:pt x="186" y="1149"/>
                  </a:lnTo>
                  <a:lnTo>
                    <a:pt x="186" y="1149"/>
                  </a:lnTo>
                  <a:lnTo>
                    <a:pt x="186" y="1149"/>
                  </a:lnTo>
                  <a:lnTo>
                    <a:pt x="186" y="1143"/>
                  </a:lnTo>
                  <a:lnTo>
                    <a:pt x="192" y="1143"/>
                  </a:lnTo>
                  <a:lnTo>
                    <a:pt x="192" y="1143"/>
                  </a:lnTo>
                  <a:lnTo>
                    <a:pt x="192" y="1143"/>
                  </a:lnTo>
                  <a:lnTo>
                    <a:pt x="192" y="1143"/>
                  </a:lnTo>
                  <a:lnTo>
                    <a:pt x="192" y="1143"/>
                  </a:lnTo>
                  <a:lnTo>
                    <a:pt x="198" y="1143"/>
                  </a:lnTo>
                  <a:lnTo>
                    <a:pt x="198" y="1143"/>
                  </a:lnTo>
                  <a:lnTo>
                    <a:pt x="198" y="1137"/>
                  </a:lnTo>
                  <a:lnTo>
                    <a:pt x="198" y="1137"/>
                  </a:lnTo>
                  <a:lnTo>
                    <a:pt x="198" y="1137"/>
                  </a:lnTo>
                  <a:lnTo>
                    <a:pt x="204" y="1137"/>
                  </a:lnTo>
                  <a:lnTo>
                    <a:pt x="204" y="1137"/>
                  </a:lnTo>
                  <a:lnTo>
                    <a:pt x="204" y="1137"/>
                  </a:lnTo>
                  <a:lnTo>
                    <a:pt x="204" y="1137"/>
                  </a:lnTo>
                  <a:lnTo>
                    <a:pt x="210" y="1137"/>
                  </a:lnTo>
                  <a:lnTo>
                    <a:pt x="210" y="1131"/>
                  </a:lnTo>
                  <a:lnTo>
                    <a:pt x="210" y="1131"/>
                  </a:lnTo>
                  <a:lnTo>
                    <a:pt x="210" y="1131"/>
                  </a:lnTo>
                  <a:lnTo>
                    <a:pt x="210" y="1131"/>
                  </a:lnTo>
                  <a:lnTo>
                    <a:pt x="216" y="1131"/>
                  </a:lnTo>
                  <a:lnTo>
                    <a:pt x="216" y="1131"/>
                  </a:lnTo>
                  <a:lnTo>
                    <a:pt x="216" y="1131"/>
                  </a:lnTo>
                  <a:lnTo>
                    <a:pt x="216" y="1131"/>
                  </a:lnTo>
                  <a:lnTo>
                    <a:pt x="216" y="1131"/>
                  </a:lnTo>
                  <a:lnTo>
                    <a:pt x="222" y="1125"/>
                  </a:lnTo>
                  <a:lnTo>
                    <a:pt x="222" y="1125"/>
                  </a:lnTo>
                  <a:lnTo>
                    <a:pt x="222" y="1125"/>
                  </a:lnTo>
                  <a:lnTo>
                    <a:pt x="222" y="1125"/>
                  </a:lnTo>
                  <a:lnTo>
                    <a:pt x="222" y="1125"/>
                  </a:lnTo>
                  <a:lnTo>
                    <a:pt x="228" y="1125"/>
                  </a:lnTo>
                  <a:lnTo>
                    <a:pt x="228" y="1125"/>
                  </a:lnTo>
                  <a:lnTo>
                    <a:pt x="228" y="1125"/>
                  </a:lnTo>
                  <a:lnTo>
                    <a:pt x="228" y="1125"/>
                  </a:lnTo>
                  <a:lnTo>
                    <a:pt x="228" y="1119"/>
                  </a:lnTo>
                  <a:lnTo>
                    <a:pt x="234" y="1119"/>
                  </a:lnTo>
                  <a:lnTo>
                    <a:pt x="234" y="1119"/>
                  </a:lnTo>
                  <a:lnTo>
                    <a:pt x="234" y="1119"/>
                  </a:lnTo>
                  <a:lnTo>
                    <a:pt x="234" y="1119"/>
                  </a:lnTo>
                  <a:lnTo>
                    <a:pt x="234" y="1119"/>
                  </a:lnTo>
                  <a:lnTo>
                    <a:pt x="240" y="1119"/>
                  </a:lnTo>
                  <a:lnTo>
                    <a:pt x="240" y="1119"/>
                  </a:lnTo>
                  <a:lnTo>
                    <a:pt x="240" y="1119"/>
                  </a:lnTo>
                  <a:lnTo>
                    <a:pt x="240" y="1113"/>
                  </a:lnTo>
                  <a:lnTo>
                    <a:pt x="240" y="1113"/>
                  </a:lnTo>
                  <a:lnTo>
                    <a:pt x="246" y="1113"/>
                  </a:lnTo>
                  <a:lnTo>
                    <a:pt x="246" y="1113"/>
                  </a:lnTo>
                  <a:lnTo>
                    <a:pt x="246" y="1113"/>
                  </a:lnTo>
                  <a:lnTo>
                    <a:pt x="246" y="1113"/>
                  </a:lnTo>
                  <a:lnTo>
                    <a:pt x="246" y="1113"/>
                  </a:lnTo>
                  <a:lnTo>
                    <a:pt x="252" y="1113"/>
                  </a:lnTo>
                  <a:lnTo>
                    <a:pt x="252" y="1113"/>
                  </a:lnTo>
                  <a:lnTo>
                    <a:pt x="252" y="1107"/>
                  </a:lnTo>
                  <a:lnTo>
                    <a:pt x="252" y="1107"/>
                  </a:lnTo>
                  <a:lnTo>
                    <a:pt x="252" y="1107"/>
                  </a:lnTo>
                  <a:lnTo>
                    <a:pt x="258" y="1107"/>
                  </a:lnTo>
                  <a:lnTo>
                    <a:pt x="258" y="1107"/>
                  </a:lnTo>
                  <a:lnTo>
                    <a:pt x="258" y="1107"/>
                  </a:lnTo>
                  <a:lnTo>
                    <a:pt x="258" y="1107"/>
                  </a:lnTo>
                  <a:lnTo>
                    <a:pt x="258" y="1107"/>
                  </a:lnTo>
                  <a:lnTo>
                    <a:pt x="264" y="1107"/>
                  </a:lnTo>
                  <a:lnTo>
                    <a:pt x="264" y="1107"/>
                  </a:lnTo>
                  <a:lnTo>
                    <a:pt x="264" y="1101"/>
                  </a:lnTo>
                  <a:lnTo>
                    <a:pt x="264" y="1101"/>
                  </a:lnTo>
                  <a:lnTo>
                    <a:pt x="264" y="1101"/>
                  </a:lnTo>
                  <a:lnTo>
                    <a:pt x="270" y="1101"/>
                  </a:lnTo>
                  <a:lnTo>
                    <a:pt x="270" y="1101"/>
                  </a:lnTo>
                  <a:lnTo>
                    <a:pt x="270" y="1101"/>
                  </a:lnTo>
                  <a:lnTo>
                    <a:pt x="270" y="1101"/>
                  </a:lnTo>
                  <a:lnTo>
                    <a:pt x="270" y="1101"/>
                  </a:lnTo>
                  <a:lnTo>
                    <a:pt x="276" y="1101"/>
                  </a:lnTo>
                  <a:lnTo>
                    <a:pt x="276" y="1101"/>
                  </a:lnTo>
                  <a:lnTo>
                    <a:pt x="276" y="1095"/>
                  </a:lnTo>
                  <a:lnTo>
                    <a:pt x="276" y="1095"/>
                  </a:lnTo>
                  <a:lnTo>
                    <a:pt x="276" y="1095"/>
                  </a:lnTo>
                  <a:lnTo>
                    <a:pt x="282" y="1095"/>
                  </a:lnTo>
                  <a:lnTo>
                    <a:pt x="282" y="1095"/>
                  </a:lnTo>
                  <a:lnTo>
                    <a:pt x="282" y="1095"/>
                  </a:lnTo>
                  <a:lnTo>
                    <a:pt x="282" y="1095"/>
                  </a:lnTo>
                  <a:lnTo>
                    <a:pt x="282" y="1095"/>
                  </a:lnTo>
                  <a:lnTo>
                    <a:pt x="288" y="1095"/>
                  </a:lnTo>
                  <a:lnTo>
                    <a:pt x="288" y="1095"/>
                  </a:lnTo>
                  <a:lnTo>
                    <a:pt x="288" y="1089"/>
                  </a:lnTo>
                  <a:lnTo>
                    <a:pt x="288" y="1089"/>
                  </a:lnTo>
                  <a:lnTo>
                    <a:pt x="288" y="1089"/>
                  </a:lnTo>
                  <a:lnTo>
                    <a:pt x="294" y="1089"/>
                  </a:lnTo>
                  <a:lnTo>
                    <a:pt x="294" y="1089"/>
                  </a:lnTo>
                  <a:lnTo>
                    <a:pt x="294" y="1089"/>
                  </a:lnTo>
                  <a:lnTo>
                    <a:pt x="294" y="1089"/>
                  </a:lnTo>
                  <a:lnTo>
                    <a:pt x="294" y="1089"/>
                  </a:lnTo>
                  <a:lnTo>
                    <a:pt x="300" y="1089"/>
                  </a:lnTo>
                  <a:lnTo>
                    <a:pt x="300" y="1089"/>
                  </a:lnTo>
                  <a:lnTo>
                    <a:pt x="300" y="1083"/>
                  </a:lnTo>
                  <a:lnTo>
                    <a:pt x="300" y="1083"/>
                  </a:lnTo>
                  <a:lnTo>
                    <a:pt x="300" y="1083"/>
                  </a:lnTo>
                  <a:lnTo>
                    <a:pt x="306" y="1083"/>
                  </a:lnTo>
                  <a:lnTo>
                    <a:pt x="306" y="1083"/>
                  </a:lnTo>
                  <a:lnTo>
                    <a:pt x="306" y="1083"/>
                  </a:lnTo>
                  <a:lnTo>
                    <a:pt x="306" y="1083"/>
                  </a:lnTo>
                  <a:lnTo>
                    <a:pt x="306" y="1083"/>
                  </a:lnTo>
                  <a:lnTo>
                    <a:pt x="312" y="1083"/>
                  </a:lnTo>
                  <a:lnTo>
                    <a:pt x="312" y="1083"/>
                  </a:lnTo>
                  <a:lnTo>
                    <a:pt x="312" y="1083"/>
                  </a:lnTo>
                  <a:lnTo>
                    <a:pt x="312" y="1077"/>
                  </a:lnTo>
                  <a:lnTo>
                    <a:pt x="312" y="1077"/>
                  </a:lnTo>
                  <a:lnTo>
                    <a:pt x="318" y="1077"/>
                  </a:lnTo>
                  <a:lnTo>
                    <a:pt x="318" y="1077"/>
                  </a:lnTo>
                  <a:lnTo>
                    <a:pt x="318" y="1077"/>
                  </a:lnTo>
                  <a:lnTo>
                    <a:pt x="318" y="1077"/>
                  </a:lnTo>
                  <a:lnTo>
                    <a:pt x="318" y="1077"/>
                  </a:lnTo>
                  <a:lnTo>
                    <a:pt x="324" y="1077"/>
                  </a:lnTo>
                  <a:lnTo>
                    <a:pt x="324" y="1077"/>
                  </a:lnTo>
                  <a:lnTo>
                    <a:pt x="324" y="1077"/>
                  </a:lnTo>
                  <a:lnTo>
                    <a:pt x="324" y="1077"/>
                  </a:lnTo>
                  <a:lnTo>
                    <a:pt x="324" y="1071"/>
                  </a:lnTo>
                  <a:lnTo>
                    <a:pt x="330" y="1071"/>
                  </a:lnTo>
                  <a:lnTo>
                    <a:pt x="330" y="1071"/>
                  </a:lnTo>
                  <a:lnTo>
                    <a:pt x="330" y="1071"/>
                  </a:lnTo>
                  <a:lnTo>
                    <a:pt x="330" y="1071"/>
                  </a:lnTo>
                  <a:lnTo>
                    <a:pt x="330" y="1071"/>
                  </a:lnTo>
                  <a:lnTo>
                    <a:pt x="336" y="1071"/>
                  </a:lnTo>
                  <a:lnTo>
                    <a:pt x="336" y="1071"/>
                  </a:lnTo>
                  <a:lnTo>
                    <a:pt x="336" y="1071"/>
                  </a:lnTo>
                  <a:lnTo>
                    <a:pt x="336" y="1071"/>
                  </a:lnTo>
                  <a:lnTo>
                    <a:pt x="336" y="1071"/>
                  </a:lnTo>
                  <a:lnTo>
                    <a:pt x="342" y="1065"/>
                  </a:lnTo>
                  <a:lnTo>
                    <a:pt x="342" y="1065"/>
                  </a:lnTo>
                  <a:lnTo>
                    <a:pt x="342" y="1065"/>
                  </a:lnTo>
                  <a:lnTo>
                    <a:pt x="342" y="1065"/>
                  </a:lnTo>
                  <a:lnTo>
                    <a:pt x="342" y="1065"/>
                  </a:lnTo>
                  <a:lnTo>
                    <a:pt x="348" y="1065"/>
                  </a:lnTo>
                  <a:lnTo>
                    <a:pt x="348" y="1065"/>
                  </a:lnTo>
                  <a:lnTo>
                    <a:pt x="348" y="1065"/>
                  </a:lnTo>
                  <a:lnTo>
                    <a:pt x="348" y="1065"/>
                  </a:lnTo>
                  <a:lnTo>
                    <a:pt x="348" y="1065"/>
                  </a:lnTo>
                  <a:lnTo>
                    <a:pt x="354" y="1065"/>
                  </a:lnTo>
                  <a:lnTo>
                    <a:pt x="354" y="1059"/>
                  </a:lnTo>
                  <a:lnTo>
                    <a:pt x="354" y="1059"/>
                  </a:lnTo>
                  <a:lnTo>
                    <a:pt x="354" y="1059"/>
                  </a:lnTo>
                  <a:lnTo>
                    <a:pt x="354" y="1059"/>
                  </a:lnTo>
                  <a:lnTo>
                    <a:pt x="360" y="1059"/>
                  </a:lnTo>
                  <a:lnTo>
                    <a:pt x="360" y="1059"/>
                  </a:lnTo>
                  <a:lnTo>
                    <a:pt x="360" y="1059"/>
                  </a:lnTo>
                  <a:lnTo>
                    <a:pt x="360" y="1059"/>
                  </a:lnTo>
                  <a:lnTo>
                    <a:pt x="360" y="1059"/>
                  </a:lnTo>
                  <a:lnTo>
                    <a:pt x="366" y="1059"/>
                  </a:lnTo>
                  <a:lnTo>
                    <a:pt x="366" y="1059"/>
                  </a:lnTo>
                  <a:lnTo>
                    <a:pt x="366" y="1059"/>
                  </a:lnTo>
                  <a:lnTo>
                    <a:pt x="366" y="1053"/>
                  </a:lnTo>
                  <a:lnTo>
                    <a:pt x="366" y="1053"/>
                  </a:lnTo>
                  <a:lnTo>
                    <a:pt x="372" y="1053"/>
                  </a:lnTo>
                  <a:lnTo>
                    <a:pt x="372" y="1053"/>
                  </a:lnTo>
                  <a:lnTo>
                    <a:pt x="372" y="1053"/>
                  </a:lnTo>
                  <a:lnTo>
                    <a:pt x="372" y="1053"/>
                  </a:lnTo>
                  <a:lnTo>
                    <a:pt x="378" y="1053"/>
                  </a:lnTo>
                  <a:lnTo>
                    <a:pt x="378" y="1053"/>
                  </a:lnTo>
                  <a:lnTo>
                    <a:pt x="378" y="1053"/>
                  </a:lnTo>
                  <a:lnTo>
                    <a:pt x="378" y="1053"/>
                  </a:lnTo>
                  <a:lnTo>
                    <a:pt x="378" y="1053"/>
                  </a:lnTo>
                  <a:lnTo>
                    <a:pt x="384" y="1053"/>
                  </a:lnTo>
                  <a:lnTo>
                    <a:pt x="384" y="1047"/>
                  </a:lnTo>
                  <a:lnTo>
                    <a:pt x="384" y="1047"/>
                  </a:lnTo>
                  <a:lnTo>
                    <a:pt x="384" y="1047"/>
                  </a:lnTo>
                  <a:lnTo>
                    <a:pt x="384" y="1047"/>
                  </a:lnTo>
                  <a:lnTo>
                    <a:pt x="390" y="1047"/>
                  </a:lnTo>
                  <a:lnTo>
                    <a:pt x="390" y="1047"/>
                  </a:lnTo>
                  <a:lnTo>
                    <a:pt x="390" y="1047"/>
                  </a:lnTo>
                  <a:lnTo>
                    <a:pt x="390" y="1047"/>
                  </a:lnTo>
                  <a:lnTo>
                    <a:pt x="390" y="1047"/>
                  </a:lnTo>
                  <a:lnTo>
                    <a:pt x="396" y="1047"/>
                  </a:lnTo>
                  <a:lnTo>
                    <a:pt x="396" y="1047"/>
                  </a:lnTo>
                  <a:lnTo>
                    <a:pt x="396" y="1047"/>
                  </a:lnTo>
                  <a:lnTo>
                    <a:pt x="396" y="1041"/>
                  </a:lnTo>
                  <a:lnTo>
                    <a:pt x="396" y="1041"/>
                  </a:lnTo>
                  <a:lnTo>
                    <a:pt x="402" y="1041"/>
                  </a:lnTo>
                  <a:lnTo>
                    <a:pt x="402" y="1041"/>
                  </a:lnTo>
                  <a:lnTo>
                    <a:pt x="402" y="1041"/>
                  </a:lnTo>
                  <a:lnTo>
                    <a:pt x="402" y="1041"/>
                  </a:lnTo>
                  <a:lnTo>
                    <a:pt x="402" y="1041"/>
                  </a:lnTo>
                  <a:lnTo>
                    <a:pt x="408" y="1041"/>
                  </a:lnTo>
                  <a:lnTo>
                    <a:pt x="408" y="1041"/>
                  </a:lnTo>
                  <a:lnTo>
                    <a:pt x="408" y="1041"/>
                  </a:lnTo>
                  <a:lnTo>
                    <a:pt x="408" y="1041"/>
                  </a:lnTo>
                  <a:lnTo>
                    <a:pt x="408" y="1041"/>
                  </a:lnTo>
                  <a:lnTo>
                    <a:pt x="414" y="1035"/>
                  </a:lnTo>
                  <a:lnTo>
                    <a:pt x="414" y="1035"/>
                  </a:lnTo>
                  <a:lnTo>
                    <a:pt x="414" y="1035"/>
                  </a:lnTo>
                  <a:lnTo>
                    <a:pt x="414" y="1035"/>
                  </a:lnTo>
                  <a:lnTo>
                    <a:pt x="414" y="1035"/>
                  </a:lnTo>
                  <a:lnTo>
                    <a:pt x="420" y="1035"/>
                  </a:lnTo>
                  <a:lnTo>
                    <a:pt x="420" y="1035"/>
                  </a:lnTo>
                  <a:lnTo>
                    <a:pt x="420" y="1035"/>
                  </a:lnTo>
                  <a:lnTo>
                    <a:pt x="420" y="1035"/>
                  </a:lnTo>
                  <a:lnTo>
                    <a:pt x="420" y="1035"/>
                  </a:lnTo>
                  <a:lnTo>
                    <a:pt x="426" y="1035"/>
                  </a:lnTo>
                  <a:lnTo>
                    <a:pt x="426" y="1035"/>
                  </a:lnTo>
                  <a:lnTo>
                    <a:pt x="426" y="1035"/>
                  </a:lnTo>
                  <a:lnTo>
                    <a:pt x="426" y="1029"/>
                  </a:lnTo>
                  <a:lnTo>
                    <a:pt x="426" y="1029"/>
                  </a:lnTo>
                  <a:lnTo>
                    <a:pt x="432" y="1029"/>
                  </a:lnTo>
                  <a:lnTo>
                    <a:pt x="432" y="1029"/>
                  </a:lnTo>
                  <a:lnTo>
                    <a:pt x="432" y="1029"/>
                  </a:lnTo>
                  <a:lnTo>
                    <a:pt x="432" y="1029"/>
                  </a:lnTo>
                  <a:lnTo>
                    <a:pt x="432" y="1029"/>
                  </a:lnTo>
                  <a:lnTo>
                    <a:pt x="438" y="1029"/>
                  </a:lnTo>
                  <a:lnTo>
                    <a:pt x="438" y="1029"/>
                  </a:lnTo>
                  <a:lnTo>
                    <a:pt x="438" y="1029"/>
                  </a:lnTo>
                  <a:lnTo>
                    <a:pt x="438" y="1029"/>
                  </a:lnTo>
                  <a:lnTo>
                    <a:pt x="438" y="1029"/>
                  </a:lnTo>
                  <a:lnTo>
                    <a:pt x="444" y="1029"/>
                  </a:lnTo>
                  <a:lnTo>
                    <a:pt x="444" y="1023"/>
                  </a:lnTo>
                  <a:lnTo>
                    <a:pt x="444" y="1023"/>
                  </a:lnTo>
                  <a:lnTo>
                    <a:pt x="444" y="1023"/>
                  </a:lnTo>
                  <a:lnTo>
                    <a:pt x="444" y="1023"/>
                  </a:lnTo>
                  <a:lnTo>
                    <a:pt x="449" y="1023"/>
                  </a:lnTo>
                  <a:lnTo>
                    <a:pt x="449" y="1023"/>
                  </a:lnTo>
                  <a:lnTo>
                    <a:pt x="449" y="1023"/>
                  </a:lnTo>
                  <a:lnTo>
                    <a:pt x="449" y="1023"/>
                  </a:lnTo>
                  <a:lnTo>
                    <a:pt x="449" y="1023"/>
                  </a:lnTo>
                  <a:lnTo>
                    <a:pt x="455" y="1023"/>
                  </a:lnTo>
                  <a:lnTo>
                    <a:pt x="455" y="1023"/>
                  </a:lnTo>
                  <a:lnTo>
                    <a:pt x="455" y="1023"/>
                  </a:lnTo>
                  <a:lnTo>
                    <a:pt x="455" y="1023"/>
                  </a:lnTo>
                  <a:lnTo>
                    <a:pt x="455" y="1017"/>
                  </a:lnTo>
                  <a:lnTo>
                    <a:pt x="461" y="1017"/>
                  </a:lnTo>
                  <a:lnTo>
                    <a:pt x="461" y="1017"/>
                  </a:lnTo>
                  <a:lnTo>
                    <a:pt x="461" y="1017"/>
                  </a:lnTo>
                  <a:lnTo>
                    <a:pt x="461" y="1017"/>
                  </a:lnTo>
                  <a:lnTo>
                    <a:pt x="461" y="1017"/>
                  </a:lnTo>
                  <a:lnTo>
                    <a:pt x="467" y="1017"/>
                  </a:lnTo>
                  <a:lnTo>
                    <a:pt x="467" y="1017"/>
                  </a:lnTo>
                  <a:lnTo>
                    <a:pt x="467" y="1017"/>
                  </a:lnTo>
                  <a:lnTo>
                    <a:pt x="467" y="1017"/>
                  </a:lnTo>
                  <a:lnTo>
                    <a:pt x="467" y="1017"/>
                  </a:lnTo>
                  <a:lnTo>
                    <a:pt x="473" y="1017"/>
                  </a:lnTo>
                  <a:lnTo>
                    <a:pt x="473" y="1017"/>
                  </a:lnTo>
                  <a:lnTo>
                    <a:pt x="473" y="1011"/>
                  </a:lnTo>
                  <a:lnTo>
                    <a:pt x="473" y="1011"/>
                  </a:lnTo>
                  <a:lnTo>
                    <a:pt x="473" y="1011"/>
                  </a:lnTo>
                  <a:lnTo>
                    <a:pt x="479" y="1011"/>
                  </a:lnTo>
                  <a:lnTo>
                    <a:pt x="479" y="1011"/>
                  </a:lnTo>
                  <a:lnTo>
                    <a:pt x="479" y="1011"/>
                  </a:lnTo>
                  <a:lnTo>
                    <a:pt x="479" y="1011"/>
                  </a:lnTo>
                  <a:lnTo>
                    <a:pt x="479" y="1011"/>
                  </a:lnTo>
                  <a:lnTo>
                    <a:pt x="485" y="1011"/>
                  </a:lnTo>
                  <a:lnTo>
                    <a:pt x="485" y="1011"/>
                  </a:lnTo>
                  <a:lnTo>
                    <a:pt x="485" y="1011"/>
                  </a:lnTo>
                  <a:lnTo>
                    <a:pt x="485" y="1011"/>
                  </a:lnTo>
                  <a:lnTo>
                    <a:pt x="485" y="1011"/>
                  </a:lnTo>
                  <a:lnTo>
                    <a:pt x="491" y="1005"/>
                  </a:lnTo>
                  <a:lnTo>
                    <a:pt x="491" y="1005"/>
                  </a:lnTo>
                  <a:lnTo>
                    <a:pt x="491" y="1005"/>
                  </a:lnTo>
                  <a:lnTo>
                    <a:pt x="491" y="1005"/>
                  </a:lnTo>
                  <a:lnTo>
                    <a:pt x="491" y="1005"/>
                  </a:lnTo>
                  <a:lnTo>
                    <a:pt x="497" y="1005"/>
                  </a:lnTo>
                  <a:lnTo>
                    <a:pt x="497" y="1005"/>
                  </a:lnTo>
                  <a:lnTo>
                    <a:pt x="497" y="1005"/>
                  </a:lnTo>
                  <a:lnTo>
                    <a:pt x="497" y="1005"/>
                  </a:lnTo>
                  <a:lnTo>
                    <a:pt x="497" y="1005"/>
                  </a:lnTo>
                  <a:lnTo>
                    <a:pt x="503" y="1005"/>
                  </a:lnTo>
                  <a:lnTo>
                    <a:pt x="503" y="1005"/>
                  </a:lnTo>
                  <a:lnTo>
                    <a:pt x="503" y="1005"/>
                  </a:lnTo>
                  <a:lnTo>
                    <a:pt x="503" y="1005"/>
                  </a:lnTo>
                  <a:lnTo>
                    <a:pt x="503" y="999"/>
                  </a:lnTo>
                  <a:lnTo>
                    <a:pt x="509" y="999"/>
                  </a:lnTo>
                  <a:lnTo>
                    <a:pt x="509" y="999"/>
                  </a:lnTo>
                  <a:lnTo>
                    <a:pt x="509" y="999"/>
                  </a:lnTo>
                  <a:lnTo>
                    <a:pt x="509" y="999"/>
                  </a:lnTo>
                  <a:lnTo>
                    <a:pt x="509" y="999"/>
                  </a:lnTo>
                  <a:lnTo>
                    <a:pt x="515" y="999"/>
                  </a:lnTo>
                  <a:lnTo>
                    <a:pt x="515" y="999"/>
                  </a:lnTo>
                  <a:lnTo>
                    <a:pt x="515" y="999"/>
                  </a:lnTo>
                  <a:lnTo>
                    <a:pt x="515" y="999"/>
                  </a:lnTo>
                  <a:lnTo>
                    <a:pt x="515" y="999"/>
                  </a:lnTo>
                  <a:lnTo>
                    <a:pt x="521" y="999"/>
                  </a:lnTo>
                  <a:lnTo>
                    <a:pt x="521" y="999"/>
                  </a:lnTo>
                  <a:lnTo>
                    <a:pt x="521" y="999"/>
                  </a:lnTo>
                  <a:lnTo>
                    <a:pt x="521" y="993"/>
                  </a:lnTo>
                  <a:lnTo>
                    <a:pt x="521" y="993"/>
                  </a:lnTo>
                  <a:lnTo>
                    <a:pt x="527" y="993"/>
                  </a:lnTo>
                  <a:lnTo>
                    <a:pt x="527" y="993"/>
                  </a:lnTo>
                  <a:lnTo>
                    <a:pt x="527" y="993"/>
                  </a:lnTo>
                  <a:lnTo>
                    <a:pt x="527" y="993"/>
                  </a:lnTo>
                  <a:lnTo>
                    <a:pt x="527" y="993"/>
                  </a:lnTo>
                  <a:lnTo>
                    <a:pt x="533" y="993"/>
                  </a:lnTo>
                  <a:lnTo>
                    <a:pt x="533" y="993"/>
                  </a:lnTo>
                  <a:lnTo>
                    <a:pt x="533" y="993"/>
                  </a:lnTo>
                  <a:lnTo>
                    <a:pt x="533" y="993"/>
                  </a:lnTo>
                  <a:lnTo>
                    <a:pt x="533" y="993"/>
                  </a:lnTo>
                  <a:lnTo>
                    <a:pt x="539" y="993"/>
                  </a:lnTo>
                  <a:lnTo>
                    <a:pt x="539" y="993"/>
                  </a:lnTo>
                  <a:lnTo>
                    <a:pt x="539" y="987"/>
                  </a:lnTo>
                  <a:lnTo>
                    <a:pt x="539" y="987"/>
                  </a:lnTo>
                  <a:lnTo>
                    <a:pt x="545" y="987"/>
                  </a:lnTo>
                  <a:lnTo>
                    <a:pt x="545" y="987"/>
                  </a:lnTo>
                  <a:lnTo>
                    <a:pt x="545" y="987"/>
                  </a:lnTo>
                  <a:lnTo>
                    <a:pt x="545" y="987"/>
                  </a:lnTo>
                  <a:lnTo>
                    <a:pt x="545" y="987"/>
                  </a:lnTo>
                  <a:lnTo>
                    <a:pt x="551" y="987"/>
                  </a:lnTo>
                  <a:lnTo>
                    <a:pt x="551" y="987"/>
                  </a:lnTo>
                  <a:lnTo>
                    <a:pt x="551" y="987"/>
                  </a:lnTo>
                  <a:lnTo>
                    <a:pt x="551" y="987"/>
                  </a:lnTo>
                  <a:lnTo>
                    <a:pt x="551" y="987"/>
                  </a:lnTo>
                  <a:lnTo>
                    <a:pt x="557" y="987"/>
                  </a:lnTo>
                  <a:lnTo>
                    <a:pt x="557" y="987"/>
                  </a:lnTo>
                  <a:lnTo>
                    <a:pt x="557" y="981"/>
                  </a:lnTo>
                  <a:lnTo>
                    <a:pt x="557" y="981"/>
                  </a:lnTo>
                  <a:lnTo>
                    <a:pt x="557" y="981"/>
                  </a:lnTo>
                  <a:lnTo>
                    <a:pt x="563" y="981"/>
                  </a:lnTo>
                  <a:lnTo>
                    <a:pt x="563" y="981"/>
                  </a:lnTo>
                  <a:lnTo>
                    <a:pt x="563" y="981"/>
                  </a:lnTo>
                  <a:lnTo>
                    <a:pt x="563" y="981"/>
                  </a:lnTo>
                  <a:lnTo>
                    <a:pt x="563" y="981"/>
                  </a:lnTo>
                  <a:lnTo>
                    <a:pt x="569" y="981"/>
                  </a:lnTo>
                  <a:lnTo>
                    <a:pt x="569" y="981"/>
                  </a:lnTo>
                  <a:lnTo>
                    <a:pt x="569" y="981"/>
                  </a:lnTo>
                  <a:lnTo>
                    <a:pt x="569" y="981"/>
                  </a:lnTo>
                  <a:lnTo>
                    <a:pt x="569" y="981"/>
                  </a:lnTo>
                  <a:lnTo>
                    <a:pt x="575" y="981"/>
                  </a:lnTo>
                  <a:lnTo>
                    <a:pt x="575" y="975"/>
                  </a:lnTo>
                  <a:lnTo>
                    <a:pt x="575" y="975"/>
                  </a:lnTo>
                  <a:lnTo>
                    <a:pt x="575" y="975"/>
                  </a:lnTo>
                  <a:lnTo>
                    <a:pt x="575" y="975"/>
                  </a:lnTo>
                  <a:lnTo>
                    <a:pt x="581" y="975"/>
                  </a:lnTo>
                  <a:lnTo>
                    <a:pt x="581" y="975"/>
                  </a:lnTo>
                  <a:lnTo>
                    <a:pt x="581" y="975"/>
                  </a:lnTo>
                  <a:lnTo>
                    <a:pt x="581" y="975"/>
                  </a:lnTo>
                  <a:lnTo>
                    <a:pt x="581" y="975"/>
                  </a:lnTo>
                  <a:lnTo>
                    <a:pt x="587" y="975"/>
                  </a:lnTo>
                  <a:lnTo>
                    <a:pt x="587" y="975"/>
                  </a:lnTo>
                  <a:lnTo>
                    <a:pt x="587" y="975"/>
                  </a:lnTo>
                  <a:lnTo>
                    <a:pt x="587" y="975"/>
                  </a:lnTo>
                  <a:lnTo>
                    <a:pt x="587" y="975"/>
                  </a:lnTo>
                  <a:lnTo>
                    <a:pt x="593" y="975"/>
                  </a:lnTo>
                  <a:lnTo>
                    <a:pt x="593" y="969"/>
                  </a:lnTo>
                  <a:lnTo>
                    <a:pt x="593" y="969"/>
                  </a:lnTo>
                  <a:lnTo>
                    <a:pt x="593" y="969"/>
                  </a:lnTo>
                  <a:lnTo>
                    <a:pt x="593" y="969"/>
                  </a:lnTo>
                  <a:lnTo>
                    <a:pt x="599" y="969"/>
                  </a:lnTo>
                  <a:lnTo>
                    <a:pt x="599" y="969"/>
                  </a:lnTo>
                  <a:lnTo>
                    <a:pt x="599" y="969"/>
                  </a:lnTo>
                  <a:lnTo>
                    <a:pt x="599" y="969"/>
                  </a:lnTo>
                  <a:lnTo>
                    <a:pt x="599" y="969"/>
                  </a:lnTo>
                  <a:lnTo>
                    <a:pt x="605" y="969"/>
                  </a:lnTo>
                  <a:lnTo>
                    <a:pt x="605" y="969"/>
                  </a:lnTo>
                  <a:lnTo>
                    <a:pt x="605" y="969"/>
                  </a:lnTo>
                  <a:lnTo>
                    <a:pt x="605" y="969"/>
                  </a:lnTo>
                  <a:lnTo>
                    <a:pt x="605" y="969"/>
                  </a:lnTo>
                  <a:lnTo>
                    <a:pt x="611" y="963"/>
                  </a:lnTo>
                  <a:lnTo>
                    <a:pt x="611" y="963"/>
                  </a:lnTo>
                  <a:lnTo>
                    <a:pt x="611" y="963"/>
                  </a:lnTo>
                  <a:lnTo>
                    <a:pt x="611" y="963"/>
                  </a:lnTo>
                  <a:lnTo>
                    <a:pt x="611" y="963"/>
                  </a:lnTo>
                  <a:lnTo>
                    <a:pt x="617" y="963"/>
                  </a:lnTo>
                  <a:lnTo>
                    <a:pt x="617" y="963"/>
                  </a:lnTo>
                  <a:lnTo>
                    <a:pt x="617" y="963"/>
                  </a:lnTo>
                  <a:lnTo>
                    <a:pt x="617" y="963"/>
                  </a:lnTo>
                  <a:lnTo>
                    <a:pt x="617" y="963"/>
                  </a:lnTo>
                  <a:lnTo>
                    <a:pt x="623" y="963"/>
                  </a:lnTo>
                  <a:lnTo>
                    <a:pt x="623" y="963"/>
                  </a:lnTo>
                  <a:lnTo>
                    <a:pt x="623" y="963"/>
                  </a:lnTo>
                  <a:lnTo>
                    <a:pt x="623" y="963"/>
                  </a:lnTo>
                  <a:lnTo>
                    <a:pt x="623" y="963"/>
                  </a:lnTo>
                  <a:lnTo>
                    <a:pt x="629" y="957"/>
                  </a:lnTo>
                  <a:lnTo>
                    <a:pt x="629" y="957"/>
                  </a:lnTo>
                  <a:lnTo>
                    <a:pt x="629" y="957"/>
                  </a:lnTo>
                  <a:lnTo>
                    <a:pt x="629" y="957"/>
                  </a:lnTo>
                  <a:lnTo>
                    <a:pt x="629" y="957"/>
                  </a:lnTo>
                  <a:lnTo>
                    <a:pt x="635" y="957"/>
                  </a:lnTo>
                  <a:lnTo>
                    <a:pt x="635" y="957"/>
                  </a:lnTo>
                  <a:lnTo>
                    <a:pt x="635" y="957"/>
                  </a:lnTo>
                  <a:lnTo>
                    <a:pt x="635" y="957"/>
                  </a:lnTo>
                  <a:lnTo>
                    <a:pt x="635" y="957"/>
                  </a:lnTo>
                  <a:lnTo>
                    <a:pt x="641" y="957"/>
                  </a:lnTo>
                  <a:lnTo>
                    <a:pt x="641" y="957"/>
                  </a:lnTo>
                  <a:lnTo>
                    <a:pt x="641" y="957"/>
                  </a:lnTo>
                  <a:lnTo>
                    <a:pt x="641" y="957"/>
                  </a:lnTo>
                  <a:lnTo>
                    <a:pt x="641" y="957"/>
                  </a:lnTo>
                  <a:lnTo>
                    <a:pt x="647" y="951"/>
                  </a:lnTo>
                  <a:lnTo>
                    <a:pt x="647" y="951"/>
                  </a:lnTo>
                  <a:lnTo>
                    <a:pt x="647" y="951"/>
                  </a:lnTo>
                  <a:lnTo>
                    <a:pt x="647" y="951"/>
                  </a:lnTo>
                  <a:lnTo>
                    <a:pt x="647" y="951"/>
                  </a:lnTo>
                  <a:lnTo>
                    <a:pt x="653" y="951"/>
                  </a:lnTo>
                  <a:lnTo>
                    <a:pt x="653" y="951"/>
                  </a:lnTo>
                  <a:lnTo>
                    <a:pt x="653" y="951"/>
                  </a:lnTo>
                  <a:lnTo>
                    <a:pt x="653" y="951"/>
                  </a:lnTo>
                  <a:lnTo>
                    <a:pt x="653" y="951"/>
                  </a:lnTo>
                  <a:lnTo>
                    <a:pt x="659" y="951"/>
                  </a:lnTo>
                  <a:lnTo>
                    <a:pt x="659" y="951"/>
                  </a:lnTo>
                  <a:lnTo>
                    <a:pt x="659" y="951"/>
                  </a:lnTo>
                  <a:lnTo>
                    <a:pt x="659" y="951"/>
                  </a:lnTo>
                  <a:lnTo>
                    <a:pt x="659" y="951"/>
                  </a:lnTo>
                  <a:lnTo>
                    <a:pt x="665" y="945"/>
                  </a:lnTo>
                  <a:lnTo>
                    <a:pt x="665" y="945"/>
                  </a:lnTo>
                  <a:lnTo>
                    <a:pt x="665" y="945"/>
                  </a:lnTo>
                  <a:lnTo>
                    <a:pt x="665" y="945"/>
                  </a:lnTo>
                  <a:lnTo>
                    <a:pt x="665" y="945"/>
                  </a:lnTo>
                  <a:lnTo>
                    <a:pt x="671" y="945"/>
                  </a:lnTo>
                  <a:lnTo>
                    <a:pt x="671" y="945"/>
                  </a:lnTo>
                  <a:lnTo>
                    <a:pt x="671" y="945"/>
                  </a:lnTo>
                  <a:lnTo>
                    <a:pt x="671" y="945"/>
                  </a:lnTo>
                  <a:lnTo>
                    <a:pt x="671" y="945"/>
                  </a:lnTo>
                  <a:lnTo>
                    <a:pt x="677" y="945"/>
                  </a:lnTo>
                  <a:lnTo>
                    <a:pt x="677" y="945"/>
                  </a:lnTo>
                  <a:lnTo>
                    <a:pt x="677" y="945"/>
                  </a:lnTo>
                  <a:lnTo>
                    <a:pt x="677" y="945"/>
                  </a:lnTo>
                  <a:lnTo>
                    <a:pt x="677" y="945"/>
                  </a:lnTo>
                  <a:lnTo>
                    <a:pt x="683" y="940"/>
                  </a:lnTo>
                  <a:lnTo>
                    <a:pt x="683" y="940"/>
                  </a:lnTo>
                  <a:lnTo>
                    <a:pt x="683" y="940"/>
                  </a:lnTo>
                  <a:lnTo>
                    <a:pt x="683" y="940"/>
                  </a:lnTo>
                  <a:lnTo>
                    <a:pt x="683" y="940"/>
                  </a:lnTo>
                  <a:lnTo>
                    <a:pt x="689" y="940"/>
                  </a:lnTo>
                  <a:lnTo>
                    <a:pt x="689" y="940"/>
                  </a:lnTo>
                  <a:lnTo>
                    <a:pt x="689" y="940"/>
                  </a:lnTo>
                  <a:lnTo>
                    <a:pt x="689" y="940"/>
                  </a:lnTo>
                  <a:lnTo>
                    <a:pt x="689" y="940"/>
                  </a:lnTo>
                  <a:lnTo>
                    <a:pt x="695" y="940"/>
                  </a:lnTo>
                  <a:lnTo>
                    <a:pt x="695" y="940"/>
                  </a:lnTo>
                  <a:lnTo>
                    <a:pt x="695" y="940"/>
                  </a:lnTo>
                  <a:lnTo>
                    <a:pt x="695" y="940"/>
                  </a:lnTo>
                  <a:lnTo>
                    <a:pt x="695" y="940"/>
                  </a:lnTo>
                  <a:lnTo>
                    <a:pt x="701" y="934"/>
                  </a:lnTo>
                  <a:lnTo>
                    <a:pt x="701" y="934"/>
                  </a:lnTo>
                  <a:lnTo>
                    <a:pt x="701" y="934"/>
                  </a:lnTo>
                  <a:lnTo>
                    <a:pt x="701" y="934"/>
                  </a:lnTo>
                  <a:lnTo>
                    <a:pt x="701" y="934"/>
                  </a:lnTo>
                  <a:lnTo>
                    <a:pt x="707" y="934"/>
                  </a:lnTo>
                  <a:lnTo>
                    <a:pt x="707" y="934"/>
                  </a:lnTo>
                  <a:lnTo>
                    <a:pt x="707" y="934"/>
                  </a:lnTo>
                  <a:lnTo>
                    <a:pt x="707" y="934"/>
                  </a:lnTo>
                  <a:lnTo>
                    <a:pt x="713" y="934"/>
                  </a:lnTo>
                  <a:lnTo>
                    <a:pt x="713" y="934"/>
                  </a:lnTo>
                  <a:lnTo>
                    <a:pt x="713" y="934"/>
                  </a:lnTo>
                  <a:lnTo>
                    <a:pt x="713" y="934"/>
                  </a:lnTo>
                  <a:lnTo>
                    <a:pt x="713" y="934"/>
                  </a:lnTo>
                  <a:lnTo>
                    <a:pt x="719" y="934"/>
                  </a:lnTo>
                  <a:lnTo>
                    <a:pt x="719" y="928"/>
                  </a:lnTo>
                  <a:lnTo>
                    <a:pt x="719" y="928"/>
                  </a:lnTo>
                  <a:lnTo>
                    <a:pt x="719" y="928"/>
                  </a:lnTo>
                  <a:lnTo>
                    <a:pt x="719" y="928"/>
                  </a:lnTo>
                  <a:lnTo>
                    <a:pt x="725" y="928"/>
                  </a:lnTo>
                  <a:lnTo>
                    <a:pt x="725" y="928"/>
                  </a:lnTo>
                  <a:lnTo>
                    <a:pt x="725" y="928"/>
                  </a:lnTo>
                  <a:lnTo>
                    <a:pt x="725" y="928"/>
                  </a:lnTo>
                  <a:lnTo>
                    <a:pt x="725" y="928"/>
                  </a:lnTo>
                  <a:lnTo>
                    <a:pt x="731" y="928"/>
                  </a:lnTo>
                  <a:lnTo>
                    <a:pt x="731" y="928"/>
                  </a:lnTo>
                  <a:lnTo>
                    <a:pt x="731" y="928"/>
                  </a:lnTo>
                  <a:lnTo>
                    <a:pt x="731" y="928"/>
                  </a:lnTo>
                  <a:lnTo>
                    <a:pt x="731" y="928"/>
                  </a:lnTo>
                  <a:lnTo>
                    <a:pt x="737" y="928"/>
                  </a:lnTo>
                  <a:lnTo>
                    <a:pt x="737" y="928"/>
                  </a:lnTo>
                  <a:lnTo>
                    <a:pt x="737" y="922"/>
                  </a:lnTo>
                  <a:lnTo>
                    <a:pt x="737" y="922"/>
                  </a:lnTo>
                  <a:lnTo>
                    <a:pt x="737" y="922"/>
                  </a:lnTo>
                  <a:lnTo>
                    <a:pt x="743" y="922"/>
                  </a:lnTo>
                  <a:lnTo>
                    <a:pt x="743" y="922"/>
                  </a:lnTo>
                  <a:lnTo>
                    <a:pt x="743" y="922"/>
                  </a:lnTo>
                  <a:lnTo>
                    <a:pt x="743" y="922"/>
                  </a:lnTo>
                  <a:lnTo>
                    <a:pt x="743" y="922"/>
                  </a:lnTo>
                  <a:lnTo>
                    <a:pt x="749" y="922"/>
                  </a:lnTo>
                  <a:lnTo>
                    <a:pt x="749" y="922"/>
                  </a:lnTo>
                  <a:lnTo>
                    <a:pt x="749" y="922"/>
                  </a:lnTo>
                  <a:lnTo>
                    <a:pt x="749" y="922"/>
                  </a:lnTo>
                  <a:lnTo>
                    <a:pt x="749" y="922"/>
                  </a:lnTo>
                  <a:lnTo>
                    <a:pt x="755" y="922"/>
                  </a:lnTo>
                  <a:lnTo>
                    <a:pt x="755" y="922"/>
                  </a:lnTo>
                  <a:lnTo>
                    <a:pt x="755" y="916"/>
                  </a:lnTo>
                  <a:lnTo>
                    <a:pt x="755" y="916"/>
                  </a:lnTo>
                  <a:lnTo>
                    <a:pt x="755" y="916"/>
                  </a:lnTo>
                  <a:lnTo>
                    <a:pt x="761" y="916"/>
                  </a:lnTo>
                  <a:lnTo>
                    <a:pt x="761" y="916"/>
                  </a:lnTo>
                  <a:lnTo>
                    <a:pt x="761" y="916"/>
                  </a:lnTo>
                  <a:lnTo>
                    <a:pt x="761" y="916"/>
                  </a:lnTo>
                  <a:lnTo>
                    <a:pt x="761" y="916"/>
                  </a:lnTo>
                  <a:lnTo>
                    <a:pt x="767" y="916"/>
                  </a:lnTo>
                  <a:lnTo>
                    <a:pt x="767" y="916"/>
                  </a:lnTo>
                  <a:lnTo>
                    <a:pt x="767" y="916"/>
                  </a:lnTo>
                  <a:lnTo>
                    <a:pt x="767" y="916"/>
                  </a:lnTo>
                  <a:lnTo>
                    <a:pt x="767" y="916"/>
                  </a:lnTo>
                  <a:lnTo>
                    <a:pt x="773" y="916"/>
                  </a:lnTo>
                  <a:lnTo>
                    <a:pt x="773" y="916"/>
                  </a:lnTo>
                  <a:lnTo>
                    <a:pt x="773" y="910"/>
                  </a:lnTo>
                  <a:lnTo>
                    <a:pt x="773" y="910"/>
                  </a:lnTo>
                  <a:lnTo>
                    <a:pt x="773" y="910"/>
                  </a:lnTo>
                  <a:lnTo>
                    <a:pt x="779" y="910"/>
                  </a:lnTo>
                  <a:lnTo>
                    <a:pt x="779" y="910"/>
                  </a:lnTo>
                  <a:lnTo>
                    <a:pt x="779" y="910"/>
                  </a:lnTo>
                  <a:lnTo>
                    <a:pt x="779" y="910"/>
                  </a:lnTo>
                  <a:lnTo>
                    <a:pt x="779" y="910"/>
                  </a:lnTo>
                  <a:lnTo>
                    <a:pt x="785" y="910"/>
                  </a:lnTo>
                  <a:lnTo>
                    <a:pt x="785" y="910"/>
                  </a:lnTo>
                  <a:lnTo>
                    <a:pt x="785" y="910"/>
                  </a:lnTo>
                  <a:lnTo>
                    <a:pt x="785" y="910"/>
                  </a:lnTo>
                  <a:lnTo>
                    <a:pt x="785" y="910"/>
                  </a:lnTo>
                  <a:lnTo>
                    <a:pt x="791" y="910"/>
                  </a:lnTo>
                  <a:lnTo>
                    <a:pt x="791" y="910"/>
                  </a:lnTo>
                  <a:lnTo>
                    <a:pt x="791" y="910"/>
                  </a:lnTo>
                  <a:lnTo>
                    <a:pt x="791" y="904"/>
                  </a:lnTo>
                  <a:lnTo>
                    <a:pt x="791" y="904"/>
                  </a:lnTo>
                  <a:lnTo>
                    <a:pt x="797" y="904"/>
                  </a:lnTo>
                  <a:lnTo>
                    <a:pt x="797" y="904"/>
                  </a:lnTo>
                  <a:lnTo>
                    <a:pt x="797" y="904"/>
                  </a:lnTo>
                  <a:lnTo>
                    <a:pt x="797" y="904"/>
                  </a:lnTo>
                  <a:lnTo>
                    <a:pt x="797" y="904"/>
                  </a:lnTo>
                  <a:lnTo>
                    <a:pt x="803" y="904"/>
                  </a:lnTo>
                  <a:lnTo>
                    <a:pt x="803" y="904"/>
                  </a:lnTo>
                  <a:lnTo>
                    <a:pt x="803" y="904"/>
                  </a:lnTo>
                  <a:lnTo>
                    <a:pt x="803" y="904"/>
                  </a:lnTo>
                  <a:lnTo>
                    <a:pt x="803" y="904"/>
                  </a:lnTo>
                  <a:lnTo>
                    <a:pt x="809" y="904"/>
                  </a:lnTo>
                  <a:lnTo>
                    <a:pt x="809" y="904"/>
                  </a:lnTo>
                  <a:lnTo>
                    <a:pt x="809" y="904"/>
                  </a:lnTo>
                  <a:lnTo>
                    <a:pt x="809" y="904"/>
                  </a:lnTo>
                  <a:lnTo>
                    <a:pt x="809" y="898"/>
                  </a:lnTo>
                  <a:lnTo>
                    <a:pt x="815" y="898"/>
                  </a:lnTo>
                  <a:lnTo>
                    <a:pt x="815" y="898"/>
                  </a:lnTo>
                  <a:lnTo>
                    <a:pt x="815" y="898"/>
                  </a:lnTo>
                  <a:lnTo>
                    <a:pt x="815" y="898"/>
                  </a:lnTo>
                  <a:lnTo>
                    <a:pt x="815" y="898"/>
                  </a:lnTo>
                  <a:lnTo>
                    <a:pt x="821" y="898"/>
                  </a:lnTo>
                  <a:lnTo>
                    <a:pt x="821" y="898"/>
                  </a:lnTo>
                  <a:lnTo>
                    <a:pt x="821" y="898"/>
                  </a:lnTo>
                  <a:lnTo>
                    <a:pt x="821" y="898"/>
                  </a:lnTo>
                  <a:lnTo>
                    <a:pt x="821" y="898"/>
                  </a:lnTo>
                  <a:lnTo>
                    <a:pt x="827" y="898"/>
                  </a:lnTo>
                  <a:lnTo>
                    <a:pt x="827" y="898"/>
                  </a:lnTo>
                  <a:lnTo>
                    <a:pt x="827" y="898"/>
                  </a:lnTo>
                  <a:lnTo>
                    <a:pt x="827" y="898"/>
                  </a:lnTo>
                  <a:lnTo>
                    <a:pt x="827" y="892"/>
                  </a:lnTo>
                  <a:lnTo>
                    <a:pt x="833" y="892"/>
                  </a:lnTo>
                  <a:lnTo>
                    <a:pt x="833" y="892"/>
                  </a:lnTo>
                  <a:lnTo>
                    <a:pt x="833" y="892"/>
                  </a:lnTo>
                  <a:lnTo>
                    <a:pt x="833" y="892"/>
                  </a:lnTo>
                  <a:lnTo>
                    <a:pt x="833" y="892"/>
                  </a:lnTo>
                  <a:lnTo>
                    <a:pt x="839" y="892"/>
                  </a:lnTo>
                  <a:lnTo>
                    <a:pt x="839" y="892"/>
                  </a:lnTo>
                  <a:lnTo>
                    <a:pt x="839" y="892"/>
                  </a:lnTo>
                  <a:lnTo>
                    <a:pt x="839" y="892"/>
                  </a:lnTo>
                  <a:lnTo>
                    <a:pt x="839" y="892"/>
                  </a:lnTo>
                  <a:lnTo>
                    <a:pt x="845" y="892"/>
                  </a:lnTo>
                  <a:lnTo>
                    <a:pt x="845" y="892"/>
                  </a:lnTo>
                  <a:lnTo>
                    <a:pt x="845" y="892"/>
                  </a:lnTo>
                  <a:lnTo>
                    <a:pt x="845" y="892"/>
                  </a:lnTo>
                  <a:lnTo>
                    <a:pt x="845" y="886"/>
                  </a:lnTo>
                  <a:lnTo>
                    <a:pt x="851" y="886"/>
                  </a:lnTo>
                  <a:lnTo>
                    <a:pt x="851" y="886"/>
                  </a:lnTo>
                  <a:lnTo>
                    <a:pt x="851" y="886"/>
                  </a:lnTo>
                  <a:lnTo>
                    <a:pt x="851" y="886"/>
                  </a:lnTo>
                  <a:lnTo>
                    <a:pt x="851" y="886"/>
                  </a:lnTo>
                  <a:lnTo>
                    <a:pt x="857" y="886"/>
                  </a:lnTo>
                  <a:lnTo>
                    <a:pt x="857" y="886"/>
                  </a:lnTo>
                  <a:lnTo>
                    <a:pt x="857" y="886"/>
                  </a:lnTo>
                  <a:lnTo>
                    <a:pt x="857" y="886"/>
                  </a:lnTo>
                  <a:lnTo>
                    <a:pt x="857" y="886"/>
                  </a:lnTo>
                  <a:lnTo>
                    <a:pt x="863" y="886"/>
                  </a:lnTo>
                  <a:lnTo>
                    <a:pt x="863" y="886"/>
                  </a:lnTo>
                  <a:lnTo>
                    <a:pt x="863" y="886"/>
                  </a:lnTo>
                  <a:lnTo>
                    <a:pt x="863" y="886"/>
                  </a:lnTo>
                  <a:lnTo>
                    <a:pt x="863" y="886"/>
                  </a:lnTo>
                  <a:lnTo>
                    <a:pt x="869" y="880"/>
                  </a:lnTo>
                  <a:lnTo>
                    <a:pt x="869" y="880"/>
                  </a:lnTo>
                  <a:lnTo>
                    <a:pt x="869" y="880"/>
                  </a:lnTo>
                  <a:lnTo>
                    <a:pt x="869" y="880"/>
                  </a:lnTo>
                  <a:lnTo>
                    <a:pt x="869" y="880"/>
                  </a:lnTo>
                  <a:lnTo>
                    <a:pt x="875" y="880"/>
                  </a:lnTo>
                  <a:lnTo>
                    <a:pt x="875" y="880"/>
                  </a:lnTo>
                  <a:lnTo>
                    <a:pt x="875" y="880"/>
                  </a:lnTo>
                  <a:lnTo>
                    <a:pt x="875" y="880"/>
                  </a:lnTo>
                  <a:lnTo>
                    <a:pt x="881" y="880"/>
                  </a:lnTo>
                  <a:lnTo>
                    <a:pt x="881" y="880"/>
                  </a:lnTo>
                  <a:lnTo>
                    <a:pt x="881" y="880"/>
                  </a:lnTo>
                  <a:lnTo>
                    <a:pt x="881" y="880"/>
                  </a:lnTo>
                  <a:lnTo>
                    <a:pt x="881" y="880"/>
                  </a:lnTo>
                  <a:lnTo>
                    <a:pt x="887" y="880"/>
                  </a:lnTo>
                  <a:lnTo>
                    <a:pt x="887" y="880"/>
                  </a:lnTo>
                  <a:lnTo>
                    <a:pt x="887" y="874"/>
                  </a:lnTo>
                  <a:lnTo>
                    <a:pt x="887" y="874"/>
                  </a:lnTo>
                  <a:lnTo>
                    <a:pt x="887" y="874"/>
                  </a:lnTo>
                  <a:lnTo>
                    <a:pt x="893" y="874"/>
                  </a:lnTo>
                  <a:lnTo>
                    <a:pt x="893" y="874"/>
                  </a:lnTo>
                  <a:lnTo>
                    <a:pt x="893" y="874"/>
                  </a:lnTo>
                  <a:lnTo>
                    <a:pt x="893" y="874"/>
                  </a:lnTo>
                  <a:lnTo>
                    <a:pt x="893" y="874"/>
                  </a:lnTo>
                  <a:lnTo>
                    <a:pt x="899" y="874"/>
                  </a:lnTo>
                  <a:lnTo>
                    <a:pt x="899" y="874"/>
                  </a:lnTo>
                  <a:lnTo>
                    <a:pt x="899" y="874"/>
                  </a:lnTo>
                  <a:lnTo>
                    <a:pt x="899" y="874"/>
                  </a:lnTo>
                  <a:lnTo>
                    <a:pt x="899" y="874"/>
                  </a:lnTo>
                  <a:lnTo>
                    <a:pt x="905" y="874"/>
                  </a:lnTo>
                  <a:lnTo>
                    <a:pt x="905" y="874"/>
                  </a:lnTo>
                  <a:lnTo>
                    <a:pt x="905" y="868"/>
                  </a:lnTo>
                  <a:lnTo>
                    <a:pt x="905" y="868"/>
                  </a:lnTo>
                  <a:lnTo>
                    <a:pt x="905" y="868"/>
                  </a:lnTo>
                  <a:lnTo>
                    <a:pt x="911" y="868"/>
                  </a:lnTo>
                  <a:lnTo>
                    <a:pt x="911" y="868"/>
                  </a:lnTo>
                  <a:lnTo>
                    <a:pt x="911" y="868"/>
                  </a:lnTo>
                  <a:lnTo>
                    <a:pt x="911" y="868"/>
                  </a:lnTo>
                  <a:lnTo>
                    <a:pt x="911" y="868"/>
                  </a:lnTo>
                  <a:lnTo>
                    <a:pt x="917" y="868"/>
                  </a:lnTo>
                  <a:lnTo>
                    <a:pt x="917" y="868"/>
                  </a:lnTo>
                  <a:lnTo>
                    <a:pt x="917" y="868"/>
                  </a:lnTo>
                  <a:lnTo>
                    <a:pt x="917" y="868"/>
                  </a:lnTo>
                  <a:lnTo>
                    <a:pt x="917" y="868"/>
                  </a:lnTo>
                  <a:lnTo>
                    <a:pt x="923" y="868"/>
                  </a:lnTo>
                  <a:lnTo>
                    <a:pt x="923" y="868"/>
                  </a:lnTo>
                  <a:lnTo>
                    <a:pt x="923" y="868"/>
                  </a:lnTo>
                  <a:lnTo>
                    <a:pt x="923" y="862"/>
                  </a:lnTo>
                  <a:lnTo>
                    <a:pt x="923" y="862"/>
                  </a:lnTo>
                  <a:lnTo>
                    <a:pt x="929" y="862"/>
                  </a:lnTo>
                  <a:lnTo>
                    <a:pt x="929" y="862"/>
                  </a:lnTo>
                  <a:lnTo>
                    <a:pt x="929" y="862"/>
                  </a:lnTo>
                  <a:lnTo>
                    <a:pt x="929" y="862"/>
                  </a:lnTo>
                  <a:lnTo>
                    <a:pt x="929" y="862"/>
                  </a:lnTo>
                  <a:lnTo>
                    <a:pt x="935" y="862"/>
                  </a:lnTo>
                  <a:lnTo>
                    <a:pt x="935" y="862"/>
                  </a:lnTo>
                  <a:lnTo>
                    <a:pt x="935" y="862"/>
                  </a:lnTo>
                  <a:lnTo>
                    <a:pt x="935" y="862"/>
                  </a:lnTo>
                  <a:lnTo>
                    <a:pt x="935" y="862"/>
                  </a:lnTo>
                  <a:lnTo>
                    <a:pt x="941" y="862"/>
                  </a:lnTo>
                  <a:lnTo>
                    <a:pt x="941" y="862"/>
                  </a:lnTo>
                  <a:lnTo>
                    <a:pt x="941" y="862"/>
                  </a:lnTo>
                  <a:lnTo>
                    <a:pt x="941" y="862"/>
                  </a:lnTo>
                  <a:lnTo>
                    <a:pt x="941" y="856"/>
                  </a:lnTo>
                  <a:lnTo>
                    <a:pt x="947" y="856"/>
                  </a:lnTo>
                  <a:lnTo>
                    <a:pt x="947" y="856"/>
                  </a:lnTo>
                  <a:lnTo>
                    <a:pt x="947" y="856"/>
                  </a:lnTo>
                  <a:lnTo>
                    <a:pt x="947" y="856"/>
                  </a:lnTo>
                  <a:lnTo>
                    <a:pt x="947" y="856"/>
                  </a:lnTo>
                  <a:lnTo>
                    <a:pt x="952" y="856"/>
                  </a:lnTo>
                  <a:lnTo>
                    <a:pt x="952" y="856"/>
                  </a:lnTo>
                  <a:lnTo>
                    <a:pt x="952" y="856"/>
                  </a:lnTo>
                  <a:lnTo>
                    <a:pt x="952" y="856"/>
                  </a:lnTo>
                  <a:lnTo>
                    <a:pt x="952" y="856"/>
                  </a:lnTo>
                  <a:lnTo>
                    <a:pt x="958" y="856"/>
                  </a:lnTo>
                  <a:lnTo>
                    <a:pt x="958" y="856"/>
                  </a:lnTo>
                  <a:lnTo>
                    <a:pt x="958" y="856"/>
                  </a:lnTo>
                  <a:lnTo>
                    <a:pt x="958" y="856"/>
                  </a:lnTo>
                  <a:lnTo>
                    <a:pt x="958" y="850"/>
                  </a:lnTo>
                  <a:lnTo>
                    <a:pt x="964" y="850"/>
                  </a:lnTo>
                  <a:lnTo>
                    <a:pt x="964" y="850"/>
                  </a:lnTo>
                  <a:lnTo>
                    <a:pt x="964" y="850"/>
                  </a:lnTo>
                  <a:lnTo>
                    <a:pt x="964" y="850"/>
                  </a:lnTo>
                  <a:lnTo>
                    <a:pt x="964" y="850"/>
                  </a:lnTo>
                  <a:lnTo>
                    <a:pt x="970" y="850"/>
                  </a:lnTo>
                  <a:lnTo>
                    <a:pt x="970" y="850"/>
                  </a:lnTo>
                  <a:lnTo>
                    <a:pt x="970" y="850"/>
                  </a:lnTo>
                  <a:lnTo>
                    <a:pt x="970" y="850"/>
                  </a:lnTo>
                  <a:lnTo>
                    <a:pt x="970" y="850"/>
                  </a:lnTo>
                  <a:lnTo>
                    <a:pt x="976" y="850"/>
                  </a:lnTo>
                  <a:lnTo>
                    <a:pt x="976" y="850"/>
                  </a:lnTo>
                  <a:lnTo>
                    <a:pt x="976" y="850"/>
                  </a:lnTo>
                  <a:lnTo>
                    <a:pt x="976" y="850"/>
                  </a:lnTo>
                  <a:lnTo>
                    <a:pt x="976" y="850"/>
                  </a:lnTo>
                  <a:lnTo>
                    <a:pt x="982" y="844"/>
                  </a:lnTo>
                  <a:lnTo>
                    <a:pt x="982" y="844"/>
                  </a:lnTo>
                  <a:lnTo>
                    <a:pt x="982" y="844"/>
                  </a:lnTo>
                  <a:lnTo>
                    <a:pt x="982" y="844"/>
                  </a:lnTo>
                  <a:lnTo>
                    <a:pt x="982" y="844"/>
                  </a:lnTo>
                  <a:lnTo>
                    <a:pt x="988" y="844"/>
                  </a:lnTo>
                  <a:lnTo>
                    <a:pt x="988" y="844"/>
                  </a:lnTo>
                  <a:lnTo>
                    <a:pt x="988" y="844"/>
                  </a:lnTo>
                  <a:lnTo>
                    <a:pt x="988" y="844"/>
                  </a:lnTo>
                  <a:lnTo>
                    <a:pt x="988" y="844"/>
                  </a:lnTo>
                  <a:lnTo>
                    <a:pt x="994" y="844"/>
                  </a:lnTo>
                  <a:lnTo>
                    <a:pt x="994" y="844"/>
                  </a:lnTo>
                  <a:lnTo>
                    <a:pt x="994" y="844"/>
                  </a:lnTo>
                  <a:lnTo>
                    <a:pt x="994" y="844"/>
                  </a:lnTo>
                  <a:lnTo>
                    <a:pt x="994" y="844"/>
                  </a:lnTo>
                  <a:lnTo>
                    <a:pt x="1000" y="838"/>
                  </a:lnTo>
                  <a:lnTo>
                    <a:pt x="1000" y="838"/>
                  </a:lnTo>
                  <a:lnTo>
                    <a:pt x="1000" y="838"/>
                  </a:lnTo>
                  <a:lnTo>
                    <a:pt x="1000" y="838"/>
                  </a:lnTo>
                  <a:lnTo>
                    <a:pt x="1000" y="838"/>
                  </a:lnTo>
                  <a:lnTo>
                    <a:pt x="1006" y="838"/>
                  </a:lnTo>
                  <a:lnTo>
                    <a:pt x="1006" y="838"/>
                  </a:lnTo>
                  <a:lnTo>
                    <a:pt x="1006" y="838"/>
                  </a:lnTo>
                  <a:lnTo>
                    <a:pt x="1006" y="838"/>
                  </a:lnTo>
                  <a:lnTo>
                    <a:pt x="1006" y="838"/>
                  </a:lnTo>
                  <a:lnTo>
                    <a:pt x="1012" y="838"/>
                  </a:lnTo>
                  <a:lnTo>
                    <a:pt x="1012" y="838"/>
                  </a:lnTo>
                  <a:lnTo>
                    <a:pt x="1012" y="838"/>
                  </a:lnTo>
                  <a:lnTo>
                    <a:pt x="1012" y="838"/>
                  </a:lnTo>
                  <a:lnTo>
                    <a:pt x="1012" y="838"/>
                  </a:lnTo>
                  <a:lnTo>
                    <a:pt x="1018" y="838"/>
                  </a:lnTo>
                  <a:lnTo>
                    <a:pt x="1018" y="832"/>
                  </a:lnTo>
                  <a:lnTo>
                    <a:pt x="1018" y="832"/>
                  </a:lnTo>
                  <a:lnTo>
                    <a:pt x="1018" y="832"/>
                  </a:lnTo>
                  <a:lnTo>
                    <a:pt x="1018" y="832"/>
                  </a:lnTo>
                  <a:lnTo>
                    <a:pt x="1024" y="832"/>
                  </a:lnTo>
                  <a:lnTo>
                    <a:pt x="1024" y="832"/>
                  </a:lnTo>
                  <a:lnTo>
                    <a:pt x="1024" y="832"/>
                  </a:lnTo>
                  <a:lnTo>
                    <a:pt x="1024" y="832"/>
                  </a:lnTo>
                  <a:lnTo>
                    <a:pt x="1024" y="832"/>
                  </a:lnTo>
                  <a:lnTo>
                    <a:pt x="1030" y="832"/>
                  </a:lnTo>
                  <a:lnTo>
                    <a:pt x="1030" y="832"/>
                  </a:lnTo>
                  <a:lnTo>
                    <a:pt x="1030" y="832"/>
                  </a:lnTo>
                  <a:lnTo>
                    <a:pt x="1030" y="832"/>
                  </a:lnTo>
                  <a:lnTo>
                    <a:pt x="1030" y="832"/>
                  </a:lnTo>
                  <a:lnTo>
                    <a:pt x="1036" y="832"/>
                  </a:lnTo>
                  <a:lnTo>
                    <a:pt x="1036" y="826"/>
                  </a:lnTo>
                  <a:lnTo>
                    <a:pt x="1036" y="826"/>
                  </a:lnTo>
                  <a:lnTo>
                    <a:pt x="1036" y="826"/>
                  </a:lnTo>
                  <a:lnTo>
                    <a:pt x="1036" y="826"/>
                  </a:lnTo>
                  <a:lnTo>
                    <a:pt x="1042" y="826"/>
                  </a:lnTo>
                  <a:lnTo>
                    <a:pt x="1042" y="826"/>
                  </a:lnTo>
                  <a:lnTo>
                    <a:pt x="1042" y="826"/>
                  </a:lnTo>
                  <a:lnTo>
                    <a:pt x="1042" y="826"/>
                  </a:lnTo>
                  <a:lnTo>
                    <a:pt x="1048" y="826"/>
                  </a:lnTo>
                  <a:lnTo>
                    <a:pt x="1048" y="826"/>
                  </a:lnTo>
                  <a:lnTo>
                    <a:pt x="1048" y="826"/>
                  </a:lnTo>
                  <a:lnTo>
                    <a:pt x="1048" y="826"/>
                  </a:lnTo>
                  <a:lnTo>
                    <a:pt x="1048" y="826"/>
                  </a:lnTo>
                  <a:lnTo>
                    <a:pt x="1054" y="826"/>
                  </a:lnTo>
                  <a:lnTo>
                    <a:pt x="1054" y="826"/>
                  </a:lnTo>
                  <a:lnTo>
                    <a:pt x="1054" y="826"/>
                  </a:lnTo>
                  <a:lnTo>
                    <a:pt x="1054" y="820"/>
                  </a:lnTo>
                  <a:lnTo>
                    <a:pt x="1054" y="820"/>
                  </a:lnTo>
                  <a:lnTo>
                    <a:pt x="1060" y="820"/>
                  </a:lnTo>
                  <a:lnTo>
                    <a:pt x="1060" y="820"/>
                  </a:lnTo>
                  <a:lnTo>
                    <a:pt x="1060" y="820"/>
                  </a:lnTo>
                  <a:lnTo>
                    <a:pt x="1060" y="820"/>
                  </a:lnTo>
                  <a:lnTo>
                    <a:pt x="1060" y="820"/>
                  </a:lnTo>
                  <a:lnTo>
                    <a:pt x="1066" y="820"/>
                  </a:lnTo>
                  <a:lnTo>
                    <a:pt x="1066" y="820"/>
                  </a:lnTo>
                  <a:lnTo>
                    <a:pt x="1066" y="820"/>
                  </a:lnTo>
                  <a:lnTo>
                    <a:pt x="1066" y="820"/>
                  </a:lnTo>
                  <a:lnTo>
                    <a:pt x="1066" y="820"/>
                  </a:lnTo>
                  <a:lnTo>
                    <a:pt x="1072" y="820"/>
                  </a:lnTo>
                  <a:lnTo>
                    <a:pt x="1072" y="820"/>
                  </a:lnTo>
                  <a:lnTo>
                    <a:pt x="1072" y="820"/>
                  </a:lnTo>
                  <a:lnTo>
                    <a:pt x="1072" y="814"/>
                  </a:lnTo>
                  <a:lnTo>
                    <a:pt x="1072" y="814"/>
                  </a:lnTo>
                  <a:lnTo>
                    <a:pt x="1078" y="814"/>
                  </a:lnTo>
                  <a:lnTo>
                    <a:pt x="1078" y="814"/>
                  </a:lnTo>
                  <a:lnTo>
                    <a:pt x="1078" y="814"/>
                  </a:lnTo>
                  <a:lnTo>
                    <a:pt x="1078" y="814"/>
                  </a:lnTo>
                  <a:lnTo>
                    <a:pt x="1078" y="814"/>
                  </a:lnTo>
                  <a:lnTo>
                    <a:pt x="1084" y="814"/>
                  </a:lnTo>
                  <a:lnTo>
                    <a:pt x="1084" y="814"/>
                  </a:lnTo>
                  <a:lnTo>
                    <a:pt x="1084" y="814"/>
                  </a:lnTo>
                  <a:lnTo>
                    <a:pt x="1084" y="814"/>
                  </a:lnTo>
                  <a:lnTo>
                    <a:pt x="1084" y="814"/>
                  </a:lnTo>
                  <a:lnTo>
                    <a:pt x="1090" y="814"/>
                  </a:lnTo>
                  <a:lnTo>
                    <a:pt x="1090" y="814"/>
                  </a:lnTo>
                  <a:lnTo>
                    <a:pt x="1090" y="814"/>
                  </a:lnTo>
                  <a:lnTo>
                    <a:pt x="1090" y="808"/>
                  </a:lnTo>
                  <a:lnTo>
                    <a:pt x="1090" y="808"/>
                  </a:lnTo>
                  <a:lnTo>
                    <a:pt x="1096" y="808"/>
                  </a:lnTo>
                  <a:lnTo>
                    <a:pt x="1096" y="808"/>
                  </a:lnTo>
                  <a:lnTo>
                    <a:pt x="1096" y="808"/>
                  </a:lnTo>
                  <a:lnTo>
                    <a:pt x="1096" y="808"/>
                  </a:lnTo>
                  <a:lnTo>
                    <a:pt x="1096" y="808"/>
                  </a:lnTo>
                  <a:lnTo>
                    <a:pt x="1102" y="808"/>
                  </a:lnTo>
                  <a:lnTo>
                    <a:pt x="1102" y="808"/>
                  </a:lnTo>
                  <a:lnTo>
                    <a:pt x="1102" y="808"/>
                  </a:lnTo>
                  <a:lnTo>
                    <a:pt x="1102" y="808"/>
                  </a:lnTo>
                  <a:lnTo>
                    <a:pt x="1102" y="808"/>
                  </a:lnTo>
                  <a:lnTo>
                    <a:pt x="1108" y="808"/>
                  </a:lnTo>
                  <a:lnTo>
                    <a:pt x="1108" y="808"/>
                  </a:lnTo>
                  <a:lnTo>
                    <a:pt x="1108" y="808"/>
                  </a:lnTo>
                  <a:lnTo>
                    <a:pt x="1108" y="802"/>
                  </a:lnTo>
                  <a:lnTo>
                    <a:pt x="1108" y="802"/>
                  </a:lnTo>
                  <a:lnTo>
                    <a:pt x="1114" y="802"/>
                  </a:lnTo>
                  <a:lnTo>
                    <a:pt x="1114" y="802"/>
                  </a:lnTo>
                  <a:lnTo>
                    <a:pt x="1114" y="802"/>
                  </a:lnTo>
                  <a:lnTo>
                    <a:pt x="1114" y="802"/>
                  </a:lnTo>
                  <a:lnTo>
                    <a:pt x="1114" y="802"/>
                  </a:lnTo>
                  <a:lnTo>
                    <a:pt x="1120" y="802"/>
                  </a:lnTo>
                  <a:lnTo>
                    <a:pt x="1120" y="802"/>
                  </a:lnTo>
                  <a:lnTo>
                    <a:pt x="1120" y="802"/>
                  </a:lnTo>
                  <a:lnTo>
                    <a:pt x="1120" y="802"/>
                  </a:lnTo>
                  <a:lnTo>
                    <a:pt x="1120" y="802"/>
                  </a:lnTo>
                  <a:lnTo>
                    <a:pt x="1126" y="802"/>
                  </a:lnTo>
                  <a:lnTo>
                    <a:pt x="1126" y="802"/>
                  </a:lnTo>
                  <a:lnTo>
                    <a:pt x="1126" y="802"/>
                  </a:lnTo>
                  <a:lnTo>
                    <a:pt x="1126" y="796"/>
                  </a:lnTo>
                  <a:lnTo>
                    <a:pt x="1126" y="796"/>
                  </a:lnTo>
                  <a:lnTo>
                    <a:pt x="1132" y="796"/>
                  </a:lnTo>
                  <a:lnTo>
                    <a:pt x="1132" y="796"/>
                  </a:lnTo>
                  <a:lnTo>
                    <a:pt x="1132" y="796"/>
                  </a:lnTo>
                  <a:lnTo>
                    <a:pt x="1132" y="796"/>
                  </a:lnTo>
                  <a:lnTo>
                    <a:pt x="1132" y="796"/>
                  </a:lnTo>
                  <a:lnTo>
                    <a:pt x="1138" y="796"/>
                  </a:lnTo>
                  <a:lnTo>
                    <a:pt x="1138" y="796"/>
                  </a:lnTo>
                  <a:lnTo>
                    <a:pt x="1138" y="796"/>
                  </a:lnTo>
                  <a:lnTo>
                    <a:pt x="1138" y="796"/>
                  </a:lnTo>
                  <a:lnTo>
                    <a:pt x="1138" y="796"/>
                  </a:lnTo>
                  <a:lnTo>
                    <a:pt x="1144" y="796"/>
                  </a:lnTo>
                  <a:lnTo>
                    <a:pt x="1144" y="796"/>
                  </a:lnTo>
                  <a:lnTo>
                    <a:pt x="1144" y="796"/>
                  </a:lnTo>
                  <a:lnTo>
                    <a:pt x="1144" y="790"/>
                  </a:lnTo>
                  <a:lnTo>
                    <a:pt x="1144" y="790"/>
                  </a:lnTo>
                  <a:lnTo>
                    <a:pt x="1150" y="790"/>
                  </a:lnTo>
                  <a:lnTo>
                    <a:pt x="1150" y="790"/>
                  </a:lnTo>
                  <a:lnTo>
                    <a:pt x="1150" y="790"/>
                  </a:lnTo>
                  <a:lnTo>
                    <a:pt x="1150" y="790"/>
                  </a:lnTo>
                  <a:lnTo>
                    <a:pt x="1150" y="790"/>
                  </a:lnTo>
                  <a:lnTo>
                    <a:pt x="1156" y="790"/>
                  </a:lnTo>
                  <a:lnTo>
                    <a:pt x="1156" y="790"/>
                  </a:lnTo>
                  <a:lnTo>
                    <a:pt x="1156" y="790"/>
                  </a:lnTo>
                  <a:lnTo>
                    <a:pt x="1156" y="790"/>
                  </a:lnTo>
                  <a:lnTo>
                    <a:pt x="1156" y="790"/>
                  </a:lnTo>
                  <a:lnTo>
                    <a:pt x="1162" y="790"/>
                  </a:lnTo>
                  <a:lnTo>
                    <a:pt x="1162" y="790"/>
                  </a:lnTo>
                  <a:lnTo>
                    <a:pt x="1162" y="790"/>
                  </a:lnTo>
                  <a:lnTo>
                    <a:pt x="1162" y="784"/>
                  </a:lnTo>
                  <a:lnTo>
                    <a:pt x="1162" y="784"/>
                  </a:lnTo>
                  <a:lnTo>
                    <a:pt x="1168" y="784"/>
                  </a:lnTo>
                  <a:lnTo>
                    <a:pt x="1168" y="784"/>
                  </a:lnTo>
                  <a:lnTo>
                    <a:pt x="1168" y="784"/>
                  </a:lnTo>
                  <a:lnTo>
                    <a:pt x="1168" y="784"/>
                  </a:lnTo>
                  <a:lnTo>
                    <a:pt x="1168" y="784"/>
                  </a:lnTo>
                  <a:lnTo>
                    <a:pt x="1174" y="784"/>
                  </a:lnTo>
                  <a:lnTo>
                    <a:pt x="1174" y="784"/>
                  </a:lnTo>
                  <a:lnTo>
                    <a:pt x="1174" y="784"/>
                  </a:lnTo>
                  <a:lnTo>
                    <a:pt x="1174" y="784"/>
                  </a:lnTo>
                  <a:lnTo>
                    <a:pt x="1174" y="784"/>
                  </a:lnTo>
                  <a:lnTo>
                    <a:pt x="1180" y="784"/>
                  </a:lnTo>
                  <a:lnTo>
                    <a:pt x="1180" y="784"/>
                  </a:lnTo>
                  <a:lnTo>
                    <a:pt x="1180" y="778"/>
                  </a:lnTo>
                  <a:lnTo>
                    <a:pt x="1180" y="778"/>
                  </a:lnTo>
                  <a:lnTo>
                    <a:pt x="1180" y="778"/>
                  </a:lnTo>
                  <a:lnTo>
                    <a:pt x="1186" y="778"/>
                  </a:lnTo>
                  <a:lnTo>
                    <a:pt x="1186" y="778"/>
                  </a:lnTo>
                  <a:lnTo>
                    <a:pt x="1186" y="778"/>
                  </a:lnTo>
                  <a:lnTo>
                    <a:pt x="1186" y="778"/>
                  </a:lnTo>
                  <a:lnTo>
                    <a:pt x="1186" y="778"/>
                  </a:lnTo>
                  <a:lnTo>
                    <a:pt x="1192" y="778"/>
                  </a:lnTo>
                  <a:lnTo>
                    <a:pt x="1192" y="778"/>
                  </a:lnTo>
                  <a:lnTo>
                    <a:pt x="1192" y="778"/>
                  </a:lnTo>
                  <a:lnTo>
                    <a:pt x="1192" y="778"/>
                  </a:lnTo>
                  <a:lnTo>
                    <a:pt x="1192" y="778"/>
                  </a:lnTo>
                  <a:lnTo>
                    <a:pt x="1198" y="778"/>
                  </a:lnTo>
                  <a:lnTo>
                    <a:pt x="1198" y="778"/>
                  </a:lnTo>
                  <a:lnTo>
                    <a:pt x="1198" y="772"/>
                  </a:lnTo>
                  <a:lnTo>
                    <a:pt x="1198" y="772"/>
                  </a:lnTo>
                  <a:lnTo>
                    <a:pt x="1198" y="772"/>
                  </a:lnTo>
                  <a:lnTo>
                    <a:pt x="1204" y="772"/>
                  </a:lnTo>
                  <a:lnTo>
                    <a:pt x="1204" y="772"/>
                  </a:lnTo>
                  <a:lnTo>
                    <a:pt x="1204" y="772"/>
                  </a:lnTo>
                  <a:lnTo>
                    <a:pt x="1204" y="772"/>
                  </a:lnTo>
                  <a:lnTo>
                    <a:pt x="1204" y="772"/>
                  </a:lnTo>
                  <a:lnTo>
                    <a:pt x="1210" y="772"/>
                  </a:lnTo>
                  <a:lnTo>
                    <a:pt x="1210" y="772"/>
                  </a:lnTo>
                  <a:lnTo>
                    <a:pt x="1210" y="772"/>
                  </a:lnTo>
                  <a:lnTo>
                    <a:pt x="1210" y="772"/>
                  </a:lnTo>
                  <a:lnTo>
                    <a:pt x="1216" y="772"/>
                  </a:lnTo>
                  <a:lnTo>
                    <a:pt x="1216" y="772"/>
                  </a:lnTo>
                  <a:lnTo>
                    <a:pt x="1216" y="766"/>
                  </a:lnTo>
                  <a:lnTo>
                    <a:pt x="1216" y="766"/>
                  </a:lnTo>
                  <a:lnTo>
                    <a:pt x="1216" y="766"/>
                  </a:lnTo>
                  <a:lnTo>
                    <a:pt x="1222" y="766"/>
                  </a:lnTo>
                  <a:lnTo>
                    <a:pt x="1222" y="766"/>
                  </a:lnTo>
                  <a:lnTo>
                    <a:pt x="1222" y="766"/>
                  </a:lnTo>
                  <a:lnTo>
                    <a:pt x="1222" y="766"/>
                  </a:lnTo>
                  <a:lnTo>
                    <a:pt x="1222" y="766"/>
                  </a:lnTo>
                  <a:lnTo>
                    <a:pt x="1228" y="766"/>
                  </a:lnTo>
                  <a:lnTo>
                    <a:pt x="1228" y="766"/>
                  </a:lnTo>
                  <a:lnTo>
                    <a:pt x="1228" y="766"/>
                  </a:lnTo>
                  <a:lnTo>
                    <a:pt x="1228" y="766"/>
                  </a:lnTo>
                  <a:lnTo>
                    <a:pt x="1228" y="766"/>
                  </a:lnTo>
                  <a:lnTo>
                    <a:pt x="1234" y="766"/>
                  </a:lnTo>
                  <a:lnTo>
                    <a:pt x="1234" y="760"/>
                  </a:lnTo>
                  <a:lnTo>
                    <a:pt x="1234" y="760"/>
                  </a:lnTo>
                  <a:lnTo>
                    <a:pt x="1234" y="760"/>
                  </a:lnTo>
                  <a:lnTo>
                    <a:pt x="1234" y="760"/>
                  </a:lnTo>
                  <a:lnTo>
                    <a:pt x="1240" y="760"/>
                  </a:lnTo>
                  <a:lnTo>
                    <a:pt x="1240" y="760"/>
                  </a:lnTo>
                  <a:lnTo>
                    <a:pt x="1240" y="760"/>
                  </a:lnTo>
                  <a:lnTo>
                    <a:pt x="1240" y="760"/>
                  </a:lnTo>
                  <a:lnTo>
                    <a:pt x="1240" y="760"/>
                  </a:lnTo>
                  <a:lnTo>
                    <a:pt x="1246" y="760"/>
                  </a:lnTo>
                  <a:lnTo>
                    <a:pt x="1246" y="760"/>
                  </a:lnTo>
                  <a:lnTo>
                    <a:pt x="1246" y="760"/>
                  </a:lnTo>
                  <a:lnTo>
                    <a:pt x="1246" y="760"/>
                  </a:lnTo>
                  <a:lnTo>
                    <a:pt x="1246" y="760"/>
                  </a:lnTo>
                  <a:lnTo>
                    <a:pt x="1252" y="754"/>
                  </a:lnTo>
                  <a:lnTo>
                    <a:pt x="1252" y="754"/>
                  </a:lnTo>
                  <a:lnTo>
                    <a:pt x="1252" y="754"/>
                  </a:lnTo>
                  <a:lnTo>
                    <a:pt x="1252" y="754"/>
                  </a:lnTo>
                  <a:lnTo>
                    <a:pt x="1252" y="754"/>
                  </a:lnTo>
                  <a:lnTo>
                    <a:pt x="1258" y="754"/>
                  </a:lnTo>
                  <a:lnTo>
                    <a:pt x="1258" y="754"/>
                  </a:lnTo>
                  <a:lnTo>
                    <a:pt x="1258" y="754"/>
                  </a:lnTo>
                  <a:lnTo>
                    <a:pt x="1258" y="754"/>
                  </a:lnTo>
                  <a:lnTo>
                    <a:pt x="1258" y="754"/>
                  </a:lnTo>
                  <a:lnTo>
                    <a:pt x="1264" y="754"/>
                  </a:lnTo>
                  <a:lnTo>
                    <a:pt x="1264" y="754"/>
                  </a:lnTo>
                  <a:lnTo>
                    <a:pt x="1264" y="754"/>
                  </a:lnTo>
                  <a:lnTo>
                    <a:pt x="1264" y="754"/>
                  </a:lnTo>
                  <a:lnTo>
                    <a:pt x="1264" y="748"/>
                  </a:lnTo>
                  <a:lnTo>
                    <a:pt x="1270" y="748"/>
                  </a:lnTo>
                  <a:lnTo>
                    <a:pt x="1270" y="748"/>
                  </a:lnTo>
                  <a:lnTo>
                    <a:pt x="1270" y="748"/>
                  </a:lnTo>
                  <a:lnTo>
                    <a:pt x="1270" y="748"/>
                  </a:lnTo>
                  <a:lnTo>
                    <a:pt x="1270" y="748"/>
                  </a:lnTo>
                  <a:lnTo>
                    <a:pt x="1276" y="748"/>
                  </a:lnTo>
                  <a:lnTo>
                    <a:pt x="1276" y="748"/>
                  </a:lnTo>
                  <a:lnTo>
                    <a:pt x="1276" y="748"/>
                  </a:lnTo>
                  <a:lnTo>
                    <a:pt x="1276" y="748"/>
                  </a:lnTo>
                  <a:lnTo>
                    <a:pt x="1276" y="748"/>
                  </a:lnTo>
                  <a:lnTo>
                    <a:pt x="1282" y="748"/>
                  </a:lnTo>
                  <a:lnTo>
                    <a:pt x="1282" y="748"/>
                  </a:lnTo>
                  <a:lnTo>
                    <a:pt x="1282" y="748"/>
                  </a:lnTo>
                  <a:lnTo>
                    <a:pt x="1282" y="742"/>
                  </a:lnTo>
                  <a:lnTo>
                    <a:pt x="1282" y="742"/>
                  </a:lnTo>
                  <a:lnTo>
                    <a:pt x="1288" y="742"/>
                  </a:lnTo>
                  <a:lnTo>
                    <a:pt x="1288" y="742"/>
                  </a:lnTo>
                  <a:lnTo>
                    <a:pt x="1288" y="742"/>
                  </a:lnTo>
                  <a:lnTo>
                    <a:pt x="1288" y="742"/>
                  </a:lnTo>
                  <a:lnTo>
                    <a:pt x="1288" y="742"/>
                  </a:lnTo>
                  <a:lnTo>
                    <a:pt x="1294" y="742"/>
                  </a:lnTo>
                  <a:lnTo>
                    <a:pt x="1294" y="742"/>
                  </a:lnTo>
                  <a:lnTo>
                    <a:pt x="1294" y="742"/>
                  </a:lnTo>
                  <a:lnTo>
                    <a:pt x="1294" y="742"/>
                  </a:lnTo>
                  <a:lnTo>
                    <a:pt x="1294" y="742"/>
                  </a:lnTo>
                  <a:lnTo>
                    <a:pt x="1300" y="742"/>
                  </a:lnTo>
                  <a:lnTo>
                    <a:pt x="1300" y="736"/>
                  </a:lnTo>
                  <a:lnTo>
                    <a:pt x="1300" y="736"/>
                  </a:lnTo>
                  <a:lnTo>
                    <a:pt x="1300" y="736"/>
                  </a:lnTo>
                  <a:lnTo>
                    <a:pt x="1300" y="736"/>
                  </a:lnTo>
                  <a:lnTo>
                    <a:pt x="1306" y="736"/>
                  </a:lnTo>
                  <a:lnTo>
                    <a:pt x="1306" y="736"/>
                  </a:lnTo>
                  <a:lnTo>
                    <a:pt x="1306" y="736"/>
                  </a:lnTo>
                  <a:lnTo>
                    <a:pt x="1306" y="736"/>
                  </a:lnTo>
                  <a:lnTo>
                    <a:pt x="1306" y="736"/>
                  </a:lnTo>
                  <a:lnTo>
                    <a:pt x="1312" y="736"/>
                  </a:lnTo>
                  <a:lnTo>
                    <a:pt x="1312" y="736"/>
                  </a:lnTo>
                  <a:lnTo>
                    <a:pt x="1312" y="736"/>
                  </a:lnTo>
                  <a:lnTo>
                    <a:pt x="1312" y="736"/>
                  </a:lnTo>
                  <a:lnTo>
                    <a:pt x="1312" y="736"/>
                  </a:lnTo>
                  <a:lnTo>
                    <a:pt x="1318" y="730"/>
                  </a:lnTo>
                  <a:lnTo>
                    <a:pt x="1318" y="730"/>
                  </a:lnTo>
                  <a:lnTo>
                    <a:pt x="1318" y="730"/>
                  </a:lnTo>
                  <a:lnTo>
                    <a:pt x="1318" y="730"/>
                  </a:lnTo>
                  <a:lnTo>
                    <a:pt x="1318" y="730"/>
                  </a:lnTo>
                  <a:lnTo>
                    <a:pt x="1324" y="730"/>
                  </a:lnTo>
                  <a:lnTo>
                    <a:pt x="1324" y="730"/>
                  </a:lnTo>
                  <a:lnTo>
                    <a:pt x="1324" y="730"/>
                  </a:lnTo>
                  <a:lnTo>
                    <a:pt x="1324" y="730"/>
                  </a:lnTo>
                  <a:lnTo>
                    <a:pt x="1324" y="730"/>
                  </a:lnTo>
                  <a:lnTo>
                    <a:pt x="1330" y="730"/>
                  </a:lnTo>
                  <a:lnTo>
                    <a:pt x="1330" y="730"/>
                  </a:lnTo>
                  <a:lnTo>
                    <a:pt x="1330" y="730"/>
                  </a:lnTo>
                  <a:lnTo>
                    <a:pt x="1330" y="724"/>
                  </a:lnTo>
                  <a:lnTo>
                    <a:pt x="1330" y="724"/>
                  </a:lnTo>
                  <a:lnTo>
                    <a:pt x="1336" y="724"/>
                  </a:lnTo>
                  <a:lnTo>
                    <a:pt x="1336" y="724"/>
                  </a:lnTo>
                  <a:lnTo>
                    <a:pt x="1336" y="724"/>
                  </a:lnTo>
                  <a:lnTo>
                    <a:pt x="1336" y="724"/>
                  </a:lnTo>
                  <a:lnTo>
                    <a:pt x="1336" y="724"/>
                  </a:lnTo>
                  <a:lnTo>
                    <a:pt x="1342" y="724"/>
                  </a:lnTo>
                  <a:lnTo>
                    <a:pt x="1342" y="724"/>
                  </a:lnTo>
                  <a:lnTo>
                    <a:pt x="1342" y="724"/>
                  </a:lnTo>
                  <a:lnTo>
                    <a:pt x="1342" y="724"/>
                  </a:lnTo>
                  <a:lnTo>
                    <a:pt x="1342" y="724"/>
                  </a:lnTo>
                  <a:lnTo>
                    <a:pt x="1348" y="724"/>
                  </a:lnTo>
                  <a:lnTo>
                    <a:pt x="1348" y="718"/>
                  </a:lnTo>
                  <a:lnTo>
                    <a:pt x="1348" y="718"/>
                  </a:lnTo>
                  <a:lnTo>
                    <a:pt x="1348" y="718"/>
                  </a:lnTo>
                  <a:lnTo>
                    <a:pt x="1348" y="718"/>
                  </a:lnTo>
                  <a:lnTo>
                    <a:pt x="1354" y="718"/>
                  </a:lnTo>
                  <a:lnTo>
                    <a:pt x="1354" y="718"/>
                  </a:lnTo>
                  <a:lnTo>
                    <a:pt x="1354" y="718"/>
                  </a:lnTo>
                  <a:lnTo>
                    <a:pt x="1354" y="718"/>
                  </a:lnTo>
                  <a:lnTo>
                    <a:pt x="1354" y="718"/>
                  </a:lnTo>
                  <a:lnTo>
                    <a:pt x="1360" y="718"/>
                  </a:lnTo>
                  <a:lnTo>
                    <a:pt x="1360" y="718"/>
                  </a:lnTo>
                  <a:lnTo>
                    <a:pt x="1360" y="718"/>
                  </a:lnTo>
                  <a:lnTo>
                    <a:pt x="1360" y="718"/>
                  </a:lnTo>
                  <a:lnTo>
                    <a:pt x="1360" y="712"/>
                  </a:lnTo>
                  <a:lnTo>
                    <a:pt x="1366" y="712"/>
                  </a:lnTo>
                  <a:lnTo>
                    <a:pt x="1366" y="712"/>
                  </a:lnTo>
                  <a:lnTo>
                    <a:pt x="1366" y="712"/>
                  </a:lnTo>
                  <a:lnTo>
                    <a:pt x="1366" y="712"/>
                  </a:lnTo>
                  <a:lnTo>
                    <a:pt x="1366" y="712"/>
                  </a:lnTo>
                  <a:lnTo>
                    <a:pt x="1372" y="712"/>
                  </a:lnTo>
                  <a:lnTo>
                    <a:pt x="1372" y="712"/>
                  </a:lnTo>
                  <a:lnTo>
                    <a:pt x="1372" y="712"/>
                  </a:lnTo>
                  <a:lnTo>
                    <a:pt x="1372" y="712"/>
                  </a:lnTo>
                  <a:lnTo>
                    <a:pt x="1378" y="712"/>
                  </a:lnTo>
                  <a:lnTo>
                    <a:pt x="1378" y="712"/>
                  </a:lnTo>
                  <a:lnTo>
                    <a:pt x="1378" y="712"/>
                  </a:lnTo>
                  <a:lnTo>
                    <a:pt x="1378" y="706"/>
                  </a:lnTo>
                  <a:lnTo>
                    <a:pt x="1378" y="706"/>
                  </a:lnTo>
                  <a:lnTo>
                    <a:pt x="1384" y="706"/>
                  </a:lnTo>
                  <a:lnTo>
                    <a:pt x="1384" y="706"/>
                  </a:lnTo>
                  <a:lnTo>
                    <a:pt x="1384" y="706"/>
                  </a:lnTo>
                  <a:lnTo>
                    <a:pt x="1384" y="706"/>
                  </a:lnTo>
                  <a:lnTo>
                    <a:pt x="1384" y="706"/>
                  </a:lnTo>
                  <a:lnTo>
                    <a:pt x="1390" y="706"/>
                  </a:lnTo>
                  <a:lnTo>
                    <a:pt x="1390" y="706"/>
                  </a:lnTo>
                  <a:lnTo>
                    <a:pt x="1390" y="706"/>
                  </a:lnTo>
                  <a:lnTo>
                    <a:pt x="1390" y="706"/>
                  </a:lnTo>
                  <a:lnTo>
                    <a:pt x="1390" y="706"/>
                  </a:lnTo>
                  <a:lnTo>
                    <a:pt x="1396" y="700"/>
                  </a:lnTo>
                  <a:lnTo>
                    <a:pt x="1396" y="700"/>
                  </a:lnTo>
                  <a:lnTo>
                    <a:pt x="1396" y="700"/>
                  </a:lnTo>
                  <a:lnTo>
                    <a:pt x="1396" y="700"/>
                  </a:lnTo>
                  <a:lnTo>
                    <a:pt x="1396" y="700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2" y="700"/>
                  </a:lnTo>
                  <a:lnTo>
                    <a:pt x="1408" y="700"/>
                  </a:lnTo>
                  <a:lnTo>
                    <a:pt x="1408" y="700"/>
                  </a:lnTo>
                  <a:lnTo>
                    <a:pt x="1408" y="694"/>
                  </a:lnTo>
                  <a:lnTo>
                    <a:pt x="1408" y="694"/>
                  </a:lnTo>
                  <a:lnTo>
                    <a:pt x="1408" y="694"/>
                  </a:lnTo>
                  <a:lnTo>
                    <a:pt x="1414" y="694"/>
                  </a:lnTo>
                  <a:lnTo>
                    <a:pt x="1414" y="694"/>
                  </a:lnTo>
                  <a:lnTo>
                    <a:pt x="1414" y="694"/>
                  </a:lnTo>
                  <a:lnTo>
                    <a:pt x="1414" y="694"/>
                  </a:lnTo>
                  <a:lnTo>
                    <a:pt x="1414" y="694"/>
                  </a:lnTo>
                  <a:lnTo>
                    <a:pt x="1420" y="694"/>
                  </a:lnTo>
                  <a:lnTo>
                    <a:pt x="1420" y="694"/>
                  </a:lnTo>
                  <a:lnTo>
                    <a:pt x="1420" y="694"/>
                  </a:lnTo>
                  <a:lnTo>
                    <a:pt x="1420" y="694"/>
                  </a:lnTo>
                  <a:lnTo>
                    <a:pt x="1420" y="688"/>
                  </a:lnTo>
                  <a:lnTo>
                    <a:pt x="1426" y="688"/>
                  </a:lnTo>
                  <a:lnTo>
                    <a:pt x="1426" y="688"/>
                  </a:lnTo>
                  <a:lnTo>
                    <a:pt x="1426" y="688"/>
                  </a:lnTo>
                  <a:lnTo>
                    <a:pt x="1426" y="688"/>
                  </a:lnTo>
                  <a:lnTo>
                    <a:pt x="1426" y="688"/>
                  </a:lnTo>
                  <a:lnTo>
                    <a:pt x="1432" y="688"/>
                  </a:lnTo>
                  <a:lnTo>
                    <a:pt x="1432" y="688"/>
                  </a:lnTo>
                  <a:lnTo>
                    <a:pt x="1432" y="688"/>
                  </a:lnTo>
                  <a:lnTo>
                    <a:pt x="1432" y="688"/>
                  </a:lnTo>
                  <a:lnTo>
                    <a:pt x="1432" y="688"/>
                  </a:lnTo>
                  <a:lnTo>
                    <a:pt x="1438" y="688"/>
                  </a:lnTo>
                  <a:lnTo>
                    <a:pt x="1438" y="682"/>
                  </a:lnTo>
                  <a:lnTo>
                    <a:pt x="1438" y="682"/>
                  </a:lnTo>
                  <a:lnTo>
                    <a:pt x="1438" y="682"/>
                  </a:lnTo>
                  <a:lnTo>
                    <a:pt x="1438" y="682"/>
                  </a:lnTo>
                  <a:lnTo>
                    <a:pt x="1444" y="682"/>
                  </a:lnTo>
                  <a:lnTo>
                    <a:pt x="1444" y="682"/>
                  </a:lnTo>
                  <a:lnTo>
                    <a:pt x="1444" y="682"/>
                  </a:lnTo>
                  <a:lnTo>
                    <a:pt x="1444" y="682"/>
                  </a:lnTo>
                  <a:lnTo>
                    <a:pt x="1444" y="682"/>
                  </a:lnTo>
                  <a:lnTo>
                    <a:pt x="1450" y="682"/>
                  </a:lnTo>
                  <a:lnTo>
                    <a:pt x="1450" y="682"/>
                  </a:lnTo>
                  <a:lnTo>
                    <a:pt x="1450" y="682"/>
                  </a:lnTo>
                  <a:lnTo>
                    <a:pt x="1450" y="676"/>
                  </a:lnTo>
                  <a:lnTo>
                    <a:pt x="1450" y="676"/>
                  </a:lnTo>
                  <a:lnTo>
                    <a:pt x="1455" y="676"/>
                  </a:lnTo>
                  <a:lnTo>
                    <a:pt x="1455" y="676"/>
                  </a:lnTo>
                  <a:lnTo>
                    <a:pt x="1455" y="676"/>
                  </a:lnTo>
                  <a:lnTo>
                    <a:pt x="1455" y="676"/>
                  </a:lnTo>
                  <a:lnTo>
                    <a:pt x="1455" y="676"/>
                  </a:lnTo>
                  <a:lnTo>
                    <a:pt x="1461" y="676"/>
                  </a:lnTo>
                  <a:lnTo>
                    <a:pt x="1461" y="676"/>
                  </a:lnTo>
                  <a:lnTo>
                    <a:pt x="1461" y="676"/>
                  </a:lnTo>
                  <a:lnTo>
                    <a:pt x="1461" y="676"/>
                  </a:lnTo>
                  <a:lnTo>
                    <a:pt x="1461" y="676"/>
                  </a:lnTo>
                  <a:lnTo>
                    <a:pt x="1467" y="670"/>
                  </a:lnTo>
                  <a:lnTo>
                    <a:pt x="1467" y="670"/>
                  </a:lnTo>
                  <a:lnTo>
                    <a:pt x="1467" y="670"/>
                  </a:lnTo>
                  <a:lnTo>
                    <a:pt x="1467" y="670"/>
                  </a:lnTo>
                  <a:lnTo>
                    <a:pt x="1467" y="670"/>
                  </a:lnTo>
                  <a:lnTo>
                    <a:pt x="1473" y="670"/>
                  </a:lnTo>
                  <a:lnTo>
                    <a:pt x="1473" y="670"/>
                  </a:lnTo>
                  <a:lnTo>
                    <a:pt x="1473" y="670"/>
                  </a:lnTo>
                  <a:lnTo>
                    <a:pt x="1473" y="670"/>
                  </a:lnTo>
                  <a:lnTo>
                    <a:pt x="1473" y="670"/>
                  </a:lnTo>
                  <a:lnTo>
                    <a:pt x="1479" y="670"/>
                  </a:lnTo>
                  <a:lnTo>
                    <a:pt x="1479" y="664"/>
                  </a:lnTo>
                  <a:lnTo>
                    <a:pt x="1479" y="664"/>
                  </a:lnTo>
                  <a:lnTo>
                    <a:pt x="1479" y="664"/>
                  </a:lnTo>
                  <a:lnTo>
                    <a:pt x="1479" y="664"/>
                  </a:lnTo>
                  <a:lnTo>
                    <a:pt x="1485" y="664"/>
                  </a:lnTo>
                  <a:lnTo>
                    <a:pt x="1485" y="664"/>
                  </a:lnTo>
                  <a:lnTo>
                    <a:pt x="1485" y="664"/>
                  </a:lnTo>
                  <a:lnTo>
                    <a:pt x="1485" y="664"/>
                  </a:lnTo>
                  <a:lnTo>
                    <a:pt x="1485" y="664"/>
                  </a:lnTo>
                  <a:lnTo>
                    <a:pt x="1491" y="664"/>
                  </a:lnTo>
                  <a:lnTo>
                    <a:pt x="1491" y="664"/>
                  </a:lnTo>
                  <a:lnTo>
                    <a:pt x="1491" y="658"/>
                  </a:lnTo>
                  <a:lnTo>
                    <a:pt x="1491" y="658"/>
                  </a:lnTo>
                  <a:lnTo>
                    <a:pt x="1491" y="658"/>
                  </a:lnTo>
                  <a:lnTo>
                    <a:pt x="1497" y="658"/>
                  </a:lnTo>
                  <a:lnTo>
                    <a:pt x="1497" y="658"/>
                  </a:lnTo>
                  <a:lnTo>
                    <a:pt x="1497" y="658"/>
                  </a:lnTo>
                  <a:lnTo>
                    <a:pt x="1497" y="658"/>
                  </a:lnTo>
                  <a:lnTo>
                    <a:pt x="1497" y="658"/>
                  </a:lnTo>
                  <a:lnTo>
                    <a:pt x="1503" y="658"/>
                  </a:lnTo>
                  <a:lnTo>
                    <a:pt x="1503" y="658"/>
                  </a:lnTo>
                  <a:lnTo>
                    <a:pt x="1503" y="658"/>
                  </a:lnTo>
                  <a:lnTo>
                    <a:pt x="1503" y="652"/>
                  </a:lnTo>
                  <a:lnTo>
                    <a:pt x="1503" y="652"/>
                  </a:lnTo>
                  <a:lnTo>
                    <a:pt x="1509" y="652"/>
                  </a:lnTo>
                  <a:lnTo>
                    <a:pt x="1509" y="652"/>
                  </a:lnTo>
                  <a:lnTo>
                    <a:pt x="1509" y="652"/>
                  </a:lnTo>
                  <a:lnTo>
                    <a:pt x="1509" y="652"/>
                  </a:lnTo>
                  <a:lnTo>
                    <a:pt x="1509" y="652"/>
                  </a:lnTo>
                  <a:lnTo>
                    <a:pt x="1515" y="652"/>
                  </a:lnTo>
                  <a:lnTo>
                    <a:pt x="1515" y="652"/>
                  </a:lnTo>
                  <a:lnTo>
                    <a:pt x="1515" y="652"/>
                  </a:lnTo>
                  <a:lnTo>
                    <a:pt x="1515" y="652"/>
                  </a:lnTo>
                  <a:lnTo>
                    <a:pt x="1515" y="646"/>
                  </a:lnTo>
                  <a:lnTo>
                    <a:pt x="1521" y="646"/>
                  </a:lnTo>
                  <a:lnTo>
                    <a:pt x="1521" y="646"/>
                  </a:lnTo>
                  <a:lnTo>
                    <a:pt x="1521" y="646"/>
                  </a:lnTo>
                  <a:lnTo>
                    <a:pt x="1521" y="646"/>
                  </a:lnTo>
                  <a:lnTo>
                    <a:pt x="1521" y="646"/>
                  </a:lnTo>
                  <a:lnTo>
                    <a:pt x="1527" y="646"/>
                  </a:lnTo>
                  <a:lnTo>
                    <a:pt x="1527" y="646"/>
                  </a:lnTo>
                  <a:lnTo>
                    <a:pt x="1527" y="646"/>
                  </a:lnTo>
                  <a:lnTo>
                    <a:pt x="1527" y="646"/>
                  </a:lnTo>
                  <a:lnTo>
                    <a:pt x="1527" y="640"/>
                  </a:lnTo>
                  <a:lnTo>
                    <a:pt x="1533" y="640"/>
                  </a:lnTo>
                  <a:lnTo>
                    <a:pt x="1533" y="640"/>
                  </a:lnTo>
                  <a:lnTo>
                    <a:pt x="1533" y="640"/>
                  </a:lnTo>
                  <a:lnTo>
                    <a:pt x="1533" y="640"/>
                  </a:lnTo>
                  <a:lnTo>
                    <a:pt x="1533" y="640"/>
                  </a:lnTo>
                  <a:lnTo>
                    <a:pt x="1539" y="640"/>
                  </a:lnTo>
                  <a:lnTo>
                    <a:pt x="1539" y="640"/>
                  </a:lnTo>
                  <a:lnTo>
                    <a:pt x="1539" y="640"/>
                  </a:lnTo>
                  <a:lnTo>
                    <a:pt x="1539" y="640"/>
                  </a:lnTo>
                  <a:lnTo>
                    <a:pt x="1545" y="634"/>
                  </a:lnTo>
                  <a:lnTo>
                    <a:pt x="1545" y="634"/>
                  </a:lnTo>
                  <a:lnTo>
                    <a:pt x="1545" y="634"/>
                  </a:lnTo>
                  <a:lnTo>
                    <a:pt x="1545" y="634"/>
                  </a:lnTo>
                  <a:lnTo>
                    <a:pt x="1545" y="634"/>
                  </a:lnTo>
                  <a:lnTo>
                    <a:pt x="1551" y="634"/>
                  </a:lnTo>
                  <a:lnTo>
                    <a:pt x="1551" y="634"/>
                  </a:lnTo>
                  <a:lnTo>
                    <a:pt x="1551" y="634"/>
                  </a:lnTo>
                  <a:lnTo>
                    <a:pt x="1551" y="634"/>
                  </a:lnTo>
                  <a:lnTo>
                    <a:pt x="1551" y="634"/>
                  </a:lnTo>
                  <a:lnTo>
                    <a:pt x="1557" y="628"/>
                  </a:lnTo>
                  <a:lnTo>
                    <a:pt x="1557" y="628"/>
                  </a:lnTo>
                  <a:lnTo>
                    <a:pt x="1557" y="628"/>
                  </a:lnTo>
                  <a:lnTo>
                    <a:pt x="1557" y="628"/>
                  </a:lnTo>
                  <a:lnTo>
                    <a:pt x="1557" y="628"/>
                  </a:lnTo>
                  <a:lnTo>
                    <a:pt x="1563" y="628"/>
                  </a:lnTo>
                  <a:lnTo>
                    <a:pt x="1563" y="628"/>
                  </a:lnTo>
                  <a:lnTo>
                    <a:pt x="1563" y="628"/>
                  </a:lnTo>
                  <a:lnTo>
                    <a:pt x="1563" y="628"/>
                  </a:lnTo>
                  <a:lnTo>
                    <a:pt x="1563" y="628"/>
                  </a:lnTo>
                  <a:lnTo>
                    <a:pt x="1569" y="622"/>
                  </a:lnTo>
                  <a:lnTo>
                    <a:pt x="1569" y="622"/>
                  </a:lnTo>
                  <a:lnTo>
                    <a:pt x="1569" y="622"/>
                  </a:lnTo>
                  <a:lnTo>
                    <a:pt x="1569" y="622"/>
                  </a:lnTo>
                  <a:lnTo>
                    <a:pt x="1569" y="622"/>
                  </a:lnTo>
                  <a:lnTo>
                    <a:pt x="1575" y="622"/>
                  </a:lnTo>
                  <a:lnTo>
                    <a:pt x="1575" y="622"/>
                  </a:lnTo>
                  <a:lnTo>
                    <a:pt x="1575" y="622"/>
                  </a:lnTo>
                  <a:lnTo>
                    <a:pt x="1575" y="622"/>
                  </a:lnTo>
                  <a:lnTo>
                    <a:pt x="1575" y="622"/>
                  </a:lnTo>
                  <a:lnTo>
                    <a:pt x="1581" y="616"/>
                  </a:lnTo>
                  <a:lnTo>
                    <a:pt x="1581" y="616"/>
                  </a:lnTo>
                  <a:lnTo>
                    <a:pt x="1581" y="616"/>
                  </a:lnTo>
                  <a:lnTo>
                    <a:pt x="1581" y="616"/>
                  </a:lnTo>
                  <a:lnTo>
                    <a:pt x="1581" y="616"/>
                  </a:lnTo>
                  <a:lnTo>
                    <a:pt x="1587" y="616"/>
                  </a:lnTo>
                  <a:lnTo>
                    <a:pt x="1587" y="616"/>
                  </a:lnTo>
                  <a:lnTo>
                    <a:pt x="1587" y="616"/>
                  </a:lnTo>
                  <a:lnTo>
                    <a:pt x="1587" y="616"/>
                  </a:lnTo>
                  <a:lnTo>
                    <a:pt x="1587" y="611"/>
                  </a:lnTo>
                  <a:lnTo>
                    <a:pt x="1593" y="611"/>
                  </a:lnTo>
                  <a:lnTo>
                    <a:pt x="1593" y="611"/>
                  </a:lnTo>
                  <a:lnTo>
                    <a:pt x="1593" y="611"/>
                  </a:lnTo>
                  <a:lnTo>
                    <a:pt x="1593" y="611"/>
                  </a:lnTo>
                  <a:lnTo>
                    <a:pt x="1593" y="611"/>
                  </a:lnTo>
                  <a:lnTo>
                    <a:pt x="1599" y="611"/>
                  </a:lnTo>
                  <a:lnTo>
                    <a:pt x="1599" y="611"/>
                  </a:lnTo>
                  <a:lnTo>
                    <a:pt x="1599" y="611"/>
                  </a:lnTo>
                  <a:lnTo>
                    <a:pt x="1599" y="605"/>
                  </a:lnTo>
                  <a:lnTo>
                    <a:pt x="1599" y="605"/>
                  </a:lnTo>
                  <a:lnTo>
                    <a:pt x="1605" y="605"/>
                  </a:lnTo>
                  <a:lnTo>
                    <a:pt x="1605" y="605"/>
                  </a:lnTo>
                  <a:lnTo>
                    <a:pt x="1605" y="605"/>
                  </a:lnTo>
                  <a:lnTo>
                    <a:pt x="1605" y="605"/>
                  </a:lnTo>
                  <a:lnTo>
                    <a:pt x="1605" y="605"/>
                  </a:lnTo>
                  <a:lnTo>
                    <a:pt x="1611" y="605"/>
                  </a:lnTo>
                  <a:lnTo>
                    <a:pt x="1611" y="605"/>
                  </a:lnTo>
                  <a:lnTo>
                    <a:pt x="1611" y="599"/>
                  </a:lnTo>
                  <a:lnTo>
                    <a:pt x="1611" y="599"/>
                  </a:lnTo>
                  <a:lnTo>
                    <a:pt x="1611" y="599"/>
                  </a:lnTo>
                  <a:lnTo>
                    <a:pt x="1617" y="599"/>
                  </a:lnTo>
                  <a:lnTo>
                    <a:pt x="1617" y="599"/>
                  </a:lnTo>
                  <a:lnTo>
                    <a:pt x="1617" y="599"/>
                  </a:lnTo>
                  <a:lnTo>
                    <a:pt x="1617" y="599"/>
                  </a:lnTo>
                  <a:lnTo>
                    <a:pt x="1617" y="599"/>
                  </a:lnTo>
                  <a:lnTo>
                    <a:pt x="1623" y="599"/>
                  </a:lnTo>
                  <a:lnTo>
                    <a:pt x="1623" y="593"/>
                  </a:lnTo>
                  <a:lnTo>
                    <a:pt x="1623" y="593"/>
                  </a:lnTo>
                  <a:lnTo>
                    <a:pt x="1623" y="593"/>
                  </a:lnTo>
                  <a:lnTo>
                    <a:pt x="1623" y="593"/>
                  </a:lnTo>
                  <a:lnTo>
                    <a:pt x="1629" y="593"/>
                  </a:lnTo>
                  <a:lnTo>
                    <a:pt x="1629" y="593"/>
                  </a:lnTo>
                  <a:lnTo>
                    <a:pt x="1629" y="593"/>
                  </a:lnTo>
                  <a:lnTo>
                    <a:pt x="1629" y="593"/>
                  </a:lnTo>
                  <a:lnTo>
                    <a:pt x="1629" y="587"/>
                  </a:lnTo>
                  <a:lnTo>
                    <a:pt x="1635" y="587"/>
                  </a:lnTo>
                  <a:lnTo>
                    <a:pt x="1635" y="587"/>
                  </a:lnTo>
                  <a:lnTo>
                    <a:pt x="1635" y="587"/>
                  </a:lnTo>
                  <a:lnTo>
                    <a:pt x="1635" y="587"/>
                  </a:lnTo>
                  <a:lnTo>
                    <a:pt x="1635" y="587"/>
                  </a:lnTo>
                  <a:lnTo>
                    <a:pt x="1641" y="587"/>
                  </a:lnTo>
                  <a:lnTo>
                    <a:pt x="1641" y="587"/>
                  </a:lnTo>
                  <a:lnTo>
                    <a:pt x="1641" y="587"/>
                  </a:lnTo>
                  <a:lnTo>
                    <a:pt x="1641" y="581"/>
                  </a:lnTo>
                  <a:lnTo>
                    <a:pt x="1641" y="581"/>
                  </a:lnTo>
                  <a:lnTo>
                    <a:pt x="1647" y="581"/>
                  </a:lnTo>
                  <a:lnTo>
                    <a:pt x="1647" y="581"/>
                  </a:lnTo>
                  <a:lnTo>
                    <a:pt x="1647" y="581"/>
                  </a:lnTo>
                  <a:lnTo>
                    <a:pt x="1647" y="581"/>
                  </a:lnTo>
                  <a:lnTo>
                    <a:pt x="1647" y="581"/>
                  </a:lnTo>
                  <a:lnTo>
                    <a:pt x="1653" y="581"/>
                  </a:lnTo>
                  <a:lnTo>
                    <a:pt x="1653" y="575"/>
                  </a:lnTo>
                  <a:lnTo>
                    <a:pt x="1653" y="575"/>
                  </a:lnTo>
                  <a:lnTo>
                    <a:pt x="1653" y="575"/>
                  </a:lnTo>
                  <a:lnTo>
                    <a:pt x="1653" y="575"/>
                  </a:lnTo>
                  <a:lnTo>
                    <a:pt x="1659" y="575"/>
                  </a:lnTo>
                  <a:lnTo>
                    <a:pt x="1659" y="575"/>
                  </a:lnTo>
                  <a:lnTo>
                    <a:pt x="1659" y="575"/>
                  </a:lnTo>
                  <a:lnTo>
                    <a:pt x="1659" y="575"/>
                  </a:lnTo>
                  <a:lnTo>
                    <a:pt x="1659" y="569"/>
                  </a:lnTo>
                  <a:lnTo>
                    <a:pt x="1665" y="569"/>
                  </a:lnTo>
                  <a:lnTo>
                    <a:pt x="1665" y="569"/>
                  </a:lnTo>
                  <a:lnTo>
                    <a:pt x="1665" y="569"/>
                  </a:lnTo>
                  <a:lnTo>
                    <a:pt x="1665" y="569"/>
                  </a:lnTo>
                  <a:lnTo>
                    <a:pt x="1665" y="569"/>
                  </a:lnTo>
                  <a:lnTo>
                    <a:pt x="1671" y="569"/>
                  </a:lnTo>
                  <a:lnTo>
                    <a:pt x="1671" y="569"/>
                  </a:lnTo>
                  <a:lnTo>
                    <a:pt x="1671" y="563"/>
                  </a:lnTo>
                  <a:lnTo>
                    <a:pt x="1671" y="563"/>
                  </a:lnTo>
                  <a:lnTo>
                    <a:pt x="1671" y="563"/>
                  </a:lnTo>
                  <a:lnTo>
                    <a:pt x="1677" y="563"/>
                  </a:lnTo>
                  <a:lnTo>
                    <a:pt x="1677" y="563"/>
                  </a:lnTo>
                  <a:lnTo>
                    <a:pt x="1677" y="563"/>
                  </a:lnTo>
                  <a:lnTo>
                    <a:pt x="1677" y="563"/>
                  </a:lnTo>
                  <a:lnTo>
                    <a:pt x="1677" y="557"/>
                  </a:lnTo>
                  <a:lnTo>
                    <a:pt x="1683" y="557"/>
                  </a:lnTo>
                  <a:lnTo>
                    <a:pt x="1683" y="557"/>
                  </a:lnTo>
                  <a:lnTo>
                    <a:pt x="1683" y="557"/>
                  </a:lnTo>
                  <a:lnTo>
                    <a:pt x="1683" y="557"/>
                  </a:lnTo>
                  <a:lnTo>
                    <a:pt x="1683" y="557"/>
                  </a:lnTo>
                  <a:lnTo>
                    <a:pt x="1689" y="557"/>
                  </a:lnTo>
                  <a:lnTo>
                    <a:pt x="1689" y="551"/>
                  </a:lnTo>
                  <a:lnTo>
                    <a:pt x="1689" y="551"/>
                  </a:lnTo>
                  <a:lnTo>
                    <a:pt x="1689" y="551"/>
                  </a:lnTo>
                  <a:lnTo>
                    <a:pt x="1689" y="551"/>
                  </a:lnTo>
                  <a:lnTo>
                    <a:pt x="1695" y="551"/>
                  </a:lnTo>
                  <a:lnTo>
                    <a:pt x="1695" y="551"/>
                  </a:lnTo>
                  <a:lnTo>
                    <a:pt x="1695" y="551"/>
                  </a:lnTo>
                  <a:lnTo>
                    <a:pt x="1695" y="545"/>
                  </a:lnTo>
                  <a:lnTo>
                    <a:pt x="1695" y="545"/>
                  </a:lnTo>
                  <a:lnTo>
                    <a:pt x="1701" y="545"/>
                  </a:lnTo>
                  <a:lnTo>
                    <a:pt x="1701" y="545"/>
                  </a:lnTo>
                  <a:lnTo>
                    <a:pt x="1701" y="545"/>
                  </a:lnTo>
                  <a:lnTo>
                    <a:pt x="1701" y="545"/>
                  </a:lnTo>
                  <a:lnTo>
                    <a:pt x="1701" y="545"/>
                  </a:lnTo>
                  <a:lnTo>
                    <a:pt x="1707" y="539"/>
                  </a:lnTo>
                  <a:lnTo>
                    <a:pt x="1707" y="539"/>
                  </a:lnTo>
                  <a:lnTo>
                    <a:pt x="1707" y="539"/>
                  </a:lnTo>
                  <a:lnTo>
                    <a:pt x="1707" y="539"/>
                  </a:lnTo>
                  <a:lnTo>
                    <a:pt x="1713" y="539"/>
                  </a:lnTo>
                  <a:lnTo>
                    <a:pt x="1713" y="539"/>
                  </a:lnTo>
                  <a:lnTo>
                    <a:pt x="1713" y="539"/>
                  </a:lnTo>
                  <a:lnTo>
                    <a:pt x="1713" y="533"/>
                  </a:lnTo>
                  <a:lnTo>
                    <a:pt x="1713" y="533"/>
                  </a:lnTo>
                  <a:lnTo>
                    <a:pt x="1719" y="533"/>
                  </a:lnTo>
                  <a:lnTo>
                    <a:pt x="1719" y="533"/>
                  </a:lnTo>
                  <a:lnTo>
                    <a:pt x="1719" y="533"/>
                  </a:lnTo>
                  <a:lnTo>
                    <a:pt x="1719" y="533"/>
                  </a:lnTo>
                  <a:lnTo>
                    <a:pt x="1719" y="533"/>
                  </a:lnTo>
                  <a:lnTo>
                    <a:pt x="1725" y="527"/>
                  </a:lnTo>
                  <a:lnTo>
                    <a:pt x="1725" y="527"/>
                  </a:lnTo>
                  <a:lnTo>
                    <a:pt x="1725" y="527"/>
                  </a:lnTo>
                  <a:lnTo>
                    <a:pt x="1725" y="527"/>
                  </a:lnTo>
                  <a:lnTo>
                    <a:pt x="1725" y="527"/>
                  </a:lnTo>
                  <a:lnTo>
                    <a:pt x="1731" y="527"/>
                  </a:lnTo>
                  <a:lnTo>
                    <a:pt x="1731" y="521"/>
                  </a:lnTo>
                  <a:lnTo>
                    <a:pt x="1731" y="521"/>
                  </a:lnTo>
                  <a:lnTo>
                    <a:pt x="1731" y="521"/>
                  </a:lnTo>
                  <a:lnTo>
                    <a:pt x="1731" y="521"/>
                  </a:lnTo>
                  <a:lnTo>
                    <a:pt x="1737" y="521"/>
                  </a:lnTo>
                  <a:lnTo>
                    <a:pt x="1737" y="521"/>
                  </a:lnTo>
                  <a:lnTo>
                    <a:pt x="1737" y="515"/>
                  </a:lnTo>
                  <a:lnTo>
                    <a:pt x="1737" y="515"/>
                  </a:lnTo>
                  <a:lnTo>
                    <a:pt x="1737" y="515"/>
                  </a:lnTo>
                  <a:lnTo>
                    <a:pt x="1743" y="515"/>
                  </a:lnTo>
                  <a:lnTo>
                    <a:pt x="1743" y="515"/>
                  </a:lnTo>
                  <a:lnTo>
                    <a:pt x="1743" y="515"/>
                  </a:lnTo>
                  <a:lnTo>
                    <a:pt x="1743" y="509"/>
                  </a:lnTo>
                  <a:lnTo>
                    <a:pt x="1743" y="509"/>
                  </a:lnTo>
                  <a:lnTo>
                    <a:pt x="1749" y="509"/>
                  </a:lnTo>
                  <a:lnTo>
                    <a:pt x="1749" y="509"/>
                  </a:lnTo>
                  <a:lnTo>
                    <a:pt x="1749" y="509"/>
                  </a:lnTo>
                  <a:lnTo>
                    <a:pt x="1749" y="509"/>
                  </a:lnTo>
                  <a:lnTo>
                    <a:pt x="1749" y="503"/>
                  </a:lnTo>
                  <a:lnTo>
                    <a:pt x="1755" y="503"/>
                  </a:lnTo>
                  <a:lnTo>
                    <a:pt x="1755" y="503"/>
                  </a:lnTo>
                  <a:lnTo>
                    <a:pt x="1755" y="503"/>
                  </a:lnTo>
                  <a:lnTo>
                    <a:pt x="1755" y="503"/>
                  </a:lnTo>
                  <a:lnTo>
                    <a:pt x="1755" y="503"/>
                  </a:lnTo>
                  <a:lnTo>
                    <a:pt x="1761" y="497"/>
                  </a:lnTo>
                  <a:lnTo>
                    <a:pt x="1761" y="497"/>
                  </a:lnTo>
                  <a:lnTo>
                    <a:pt x="1761" y="497"/>
                  </a:lnTo>
                  <a:lnTo>
                    <a:pt x="1761" y="497"/>
                  </a:lnTo>
                  <a:lnTo>
                    <a:pt x="1761" y="497"/>
                  </a:lnTo>
                  <a:lnTo>
                    <a:pt x="1767" y="491"/>
                  </a:lnTo>
                  <a:lnTo>
                    <a:pt x="1767" y="491"/>
                  </a:lnTo>
                  <a:lnTo>
                    <a:pt x="1767" y="491"/>
                  </a:lnTo>
                  <a:lnTo>
                    <a:pt x="1767" y="491"/>
                  </a:lnTo>
                  <a:lnTo>
                    <a:pt x="1767" y="491"/>
                  </a:lnTo>
                  <a:lnTo>
                    <a:pt x="1773" y="485"/>
                  </a:lnTo>
                  <a:lnTo>
                    <a:pt x="1773" y="485"/>
                  </a:lnTo>
                  <a:lnTo>
                    <a:pt x="1773" y="485"/>
                  </a:lnTo>
                  <a:lnTo>
                    <a:pt x="1773" y="485"/>
                  </a:lnTo>
                  <a:lnTo>
                    <a:pt x="1773" y="485"/>
                  </a:lnTo>
                  <a:lnTo>
                    <a:pt x="1779" y="485"/>
                  </a:lnTo>
                  <a:lnTo>
                    <a:pt x="1779" y="479"/>
                  </a:lnTo>
                  <a:lnTo>
                    <a:pt x="1779" y="479"/>
                  </a:lnTo>
                  <a:lnTo>
                    <a:pt x="1779" y="479"/>
                  </a:lnTo>
                  <a:lnTo>
                    <a:pt x="1779" y="479"/>
                  </a:lnTo>
                  <a:lnTo>
                    <a:pt x="1785" y="473"/>
                  </a:lnTo>
                  <a:lnTo>
                    <a:pt x="1785" y="473"/>
                  </a:lnTo>
                  <a:lnTo>
                    <a:pt x="1785" y="473"/>
                  </a:lnTo>
                  <a:lnTo>
                    <a:pt x="1785" y="473"/>
                  </a:lnTo>
                  <a:lnTo>
                    <a:pt x="1785" y="473"/>
                  </a:lnTo>
                  <a:lnTo>
                    <a:pt x="1791" y="467"/>
                  </a:lnTo>
                  <a:lnTo>
                    <a:pt x="1791" y="467"/>
                  </a:lnTo>
                  <a:lnTo>
                    <a:pt x="1791" y="467"/>
                  </a:lnTo>
                  <a:lnTo>
                    <a:pt x="1791" y="467"/>
                  </a:lnTo>
                  <a:lnTo>
                    <a:pt x="1791" y="467"/>
                  </a:lnTo>
                  <a:lnTo>
                    <a:pt x="1797" y="461"/>
                  </a:lnTo>
                  <a:lnTo>
                    <a:pt x="1797" y="461"/>
                  </a:lnTo>
                  <a:lnTo>
                    <a:pt x="1797" y="461"/>
                  </a:lnTo>
                  <a:lnTo>
                    <a:pt x="1797" y="461"/>
                  </a:lnTo>
                  <a:lnTo>
                    <a:pt x="1797" y="461"/>
                  </a:lnTo>
                  <a:lnTo>
                    <a:pt x="1803" y="455"/>
                  </a:lnTo>
                  <a:lnTo>
                    <a:pt x="1803" y="455"/>
                  </a:lnTo>
                  <a:lnTo>
                    <a:pt x="1803" y="455"/>
                  </a:lnTo>
                  <a:lnTo>
                    <a:pt x="1803" y="455"/>
                  </a:lnTo>
                  <a:lnTo>
                    <a:pt x="1803" y="449"/>
                  </a:lnTo>
                  <a:lnTo>
                    <a:pt x="1809" y="449"/>
                  </a:lnTo>
                  <a:lnTo>
                    <a:pt x="1809" y="449"/>
                  </a:lnTo>
                  <a:lnTo>
                    <a:pt x="1809" y="449"/>
                  </a:lnTo>
                  <a:lnTo>
                    <a:pt x="1809" y="443"/>
                  </a:lnTo>
                  <a:lnTo>
                    <a:pt x="1809" y="443"/>
                  </a:lnTo>
                  <a:lnTo>
                    <a:pt x="1815" y="443"/>
                  </a:lnTo>
                  <a:lnTo>
                    <a:pt x="1815" y="443"/>
                  </a:lnTo>
                  <a:lnTo>
                    <a:pt x="1815" y="437"/>
                  </a:lnTo>
                  <a:lnTo>
                    <a:pt x="1815" y="437"/>
                  </a:lnTo>
                  <a:lnTo>
                    <a:pt x="1815" y="437"/>
                  </a:lnTo>
                  <a:lnTo>
                    <a:pt x="1821" y="437"/>
                  </a:lnTo>
                  <a:lnTo>
                    <a:pt x="1821" y="431"/>
                  </a:lnTo>
                  <a:lnTo>
                    <a:pt x="1821" y="431"/>
                  </a:lnTo>
                  <a:lnTo>
                    <a:pt x="1821" y="431"/>
                  </a:lnTo>
                  <a:lnTo>
                    <a:pt x="1821" y="431"/>
                  </a:lnTo>
                  <a:lnTo>
                    <a:pt x="1827" y="425"/>
                  </a:lnTo>
                  <a:lnTo>
                    <a:pt x="1827" y="425"/>
                  </a:lnTo>
                  <a:lnTo>
                    <a:pt x="1827" y="425"/>
                  </a:lnTo>
                  <a:lnTo>
                    <a:pt x="1827" y="425"/>
                  </a:lnTo>
                  <a:lnTo>
                    <a:pt x="1827" y="419"/>
                  </a:lnTo>
                  <a:lnTo>
                    <a:pt x="1833" y="419"/>
                  </a:lnTo>
                  <a:lnTo>
                    <a:pt x="1833" y="419"/>
                  </a:lnTo>
                  <a:lnTo>
                    <a:pt x="1833" y="413"/>
                  </a:lnTo>
                  <a:lnTo>
                    <a:pt x="1833" y="413"/>
                  </a:lnTo>
                  <a:lnTo>
                    <a:pt x="1833" y="413"/>
                  </a:lnTo>
                  <a:lnTo>
                    <a:pt x="1839" y="413"/>
                  </a:lnTo>
                  <a:lnTo>
                    <a:pt x="1839" y="407"/>
                  </a:lnTo>
                  <a:lnTo>
                    <a:pt x="1839" y="407"/>
                  </a:lnTo>
                  <a:lnTo>
                    <a:pt x="1839" y="407"/>
                  </a:lnTo>
                  <a:lnTo>
                    <a:pt x="1839" y="401"/>
                  </a:lnTo>
                  <a:lnTo>
                    <a:pt x="1845" y="401"/>
                  </a:lnTo>
                  <a:lnTo>
                    <a:pt x="1845" y="401"/>
                  </a:lnTo>
                  <a:lnTo>
                    <a:pt x="1845" y="395"/>
                  </a:lnTo>
                  <a:lnTo>
                    <a:pt x="1845" y="395"/>
                  </a:lnTo>
                  <a:lnTo>
                    <a:pt x="1845" y="395"/>
                  </a:lnTo>
                  <a:lnTo>
                    <a:pt x="1851" y="389"/>
                  </a:lnTo>
                  <a:lnTo>
                    <a:pt x="1851" y="389"/>
                  </a:lnTo>
                  <a:lnTo>
                    <a:pt x="1851" y="389"/>
                  </a:lnTo>
                  <a:lnTo>
                    <a:pt x="1851" y="383"/>
                  </a:lnTo>
                  <a:lnTo>
                    <a:pt x="1851" y="383"/>
                  </a:lnTo>
                  <a:lnTo>
                    <a:pt x="1857" y="383"/>
                  </a:lnTo>
                  <a:lnTo>
                    <a:pt x="1857" y="377"/>
                  </a:lnTo>
                  <a:lnTo>
                    <a:pt x="1857" y="377"/>
                  </a:lnTo>
                  <a:lnTo>
                    <a:pt x="1857" y="377"/>
                  </a:lnTo>
                  <a:lnTo>
                    <a:pt x="1857" y="371"/>
                  </a:lnTo>
                  <a:lnTo>
                    <a:pt x="1863" y="371"/>
                  </a:lnTo>
                  <a:lnTo>
                    <a:pt x="1863" y="365"/>
                  </a:lnTo>
                  <a:lnTo>
                    <a:pt x="1863" y="365"/>
                  </a:lnTo>
                  <a:lnTo>
                    <a:pt x="1863" y="365"/>
                  </a:lnTo>
                  <a:lnTo>
                    <a:pt x="1863" y="359"/>
                  </a:lnTo>
                  <a:lnTo>
                    <a:pt x="1869" y="359"/>
                  </a:lnTo>
                  <a:lnTo>
                    <a:pt x="1869" y="353"/>
                  </a:lnTo>
                  <a:lnTo>
                    <a:pt x="1869" y="353"/>
                  </a:lnTo>
                  <a:lnTo>
                    <a:pt x="1869" y="347"/>
                  </a:lnTo>
                  <a:lnTo>
                    <a:pt x="1869" y="347"/>
                  </a:lnTo>
                  <a:lnTo>
                    <a:pt x="1875" y="347"/>
                  </a:lnTo>
                  <a:lnTo>
                    <a:pt x="1875" y="341"/>
                  </a:lnTo>
                  <a:lnTo>
                    <a:pt x="1875" y="341"/>
                  </a:lnTo>
                  <a:lnTo>
                    <a:pt x="1875" y="335"/>
                  </a:lnTo>
                  <a:lnTo>
                    <a:pt x="1881" y="335"/>
                  </a:lnTo>
                  <a:lnTo>
                    <a:pt x="1881" y="329"/>
                  </a:lnTo>
                  <a:lnTo>
                    <a:pt x="1881" y="329"/>
                  </a:lnTo>
                  <a:lnTo>
                    <a:pt x="1881" y="323"/>
                  </a:lnTo>
                  <a:lnTo>
                    <a:pt x="1881" y="323"/>
                  </a:lnTo>
                  <a:lnTo>
                    <a:pt x="1887" y="317"/>
                  </a:lnTo>
                  <a:lnTo>
                    <a:pt x="1887" y="317"/>
                  </a:lnTo>
                  <a:lnTo>
                    <a:pt x="1887" y="311"/>
                  </a:lnTo>
                  <a:lnTo>
                    <a:pt x="1887" y="311"/>
                  </a:lnTo>
                  <a:lnTo>
                    <a:pt x="1887" y="305"/>
                  </a:lnTo>
                  <a:lnTo>
                    <a:pt x="1893" y="299"/>
                  </a:lnTo>
                  <a:lnTo>
                    <a:pt x="1893" y="299"/>
                  </a:lnTo>
                  <a:lnTo>
                    <a:pt x="1893" y="293"/>
                  </a:lnTo>
                  <a:lnTo>
                    <a:pt x="1893" y="287"/>
                  </a:lnTo>
                  <a:lnTo>
                    <a:pt x="1893" y="287"/>
                  </a:lnTo>
                  <a:lnTo>
                    <a:pt x="1899" y="282"/>
                  </a:lnTo>
                  <a:lnTo>
                    <a:pt x="1899" y="276"/>
                  </a:lnTo>
                  <a:lnTo>
                    <a:pt x="1899" y="276"/>
                  </a:lnTo>
                  <a:lnTo>
                    <a:pt x="1899" y="270"/>
                  </a:lnTo>
                  <a:lnTo>
                    <a:pt x="1899" y="264"/>
                  </a:lnTo>
                  <a:lnTo>
                    <a:pt x="1905" y="258"/>
                  </a:lnTo>
                  <a:lnTo>
                    <a:pt x="1905" y="252"/>
                  </a:lnTo>
                  <a:lnTo>
                    <a:pt x="1905" y="252"/>
                  </a:lnTo>
                  <a:lnTo>
                    <a:pt x="1905" y="246"/>
                  </a:lnTo>
                  <a:lnTo>
                    <a:pt x="1905" y="240"/>
                  </a:lnTo>
                  <a:lnTo>
                    <a:pt x="1911" y="234"/>
                  </a:lnTo>
                  <a:lnTo>
                    <a:pt x="1911" y="228"/>
                  </a:lnTo>
                  <a:lnTo>
                    <a:pt x="1911" y="216"/>
                  </a:lnTo>
                  <a:lnTo>
                    <a:pt x="1911" y="210"/>
                  </a:lnTo>
                  <a:lnTo>
                    <a:pt x="1911" y="204"/>
                  </a:lnTo>
                  <a:lnTo>
                    <a:pt x="1917" y="192"/>
                  </a:lnTo>
                  <a:lnTo>
                    <a:pt x="1917" y="186"/>
                  </a:lnTo>
                  <a:lnTo>
                    <a:pt x="1917" y="174"/>
                  </a:lnTo>
                  <a:lnTo>
                    <a:pt x="1917" y="162"/>
                  </a:lnTo>
                  <a:lnTo>
                    <a:pt x="1917" y="150"/>
                  </a:lnTo>
                  <a:lnTo>
                    <a:pt x="1923" y="138"/>
                  </a:lnTo>
                  <a:lnTo>
                    <a:pt x="1923" y="120"/>
                  </a:lnTo>
                  <a:lnTo>
                    <a:pt x="1923" y="96"/>
                  </a:lnTo>
                  <a:lnTo>
                    <a:pt x="1923" y="72"/>
                  </a:lnTo>
                  <a:lnTo>
                    <a:pt x="1923" y="42"/>
                  </a:lnTo>
                  <a:lnTo>
                    <a:pt x="1929" y="0"/>
                  </a:lnTo>
                </a:path>
              </a:pathLst>
            </a:custGeom>
            <a:noFill/>
            <a:ln w="9525">
              <a:solidFill>
                <a:srgbClr val="00008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987425" y="361954"/>
              <a:ext cx="3062288" cy="2325687"/>
            </a:xfrm>
            <a:custGeom>
              <a:avLst/>
              <a:gdLst/>
              <a:ahLst/>
              <a:cxnLst>
                <a:cxn ang="0">
                  <a:pos x="24" y="1357"/>
                </a:cxn>
                <a:cxn ang="0">
                  <a:pos x="36" y="1310"/>
                </a:cxn>
                <a:cxn ang="0">
                  <a:pos x="66" y="1280"/>
                </a:cxn>
                <a:cxn ang="0">
                  <a:pos x="84" y="1244"/>
                </a:cxn>
                <a:cxn ang="0">
                  <a:pos x="102" y="1232"/>
                </a:cxn>
                <a:cxn ang="0">
                  <a:pos x="126" y="1208"/>
                </a:cxn>
                <a:cxn ang="0">
                  <a:pos x="162" y="1184"/>
                </a:cxn>
                <a:cxn ang="0">
                  <a:pos x="192" y="1160"/>
                </a:cxn>
                <a:cxn ang="0">
                  <a:pos x="228" y="1142"/>
                </a:cxn>
                <a:cxn ang="0">
                  <a:pos x="264" y="1130"/>
                </a:cxn>
                <a:cxn ang="0">
                  <a:pos x="294" y="1118"/>
                </a:cxn>
                <a:cxn ang="0">
                  <a:pos x="330" y="1100"/>
                </a:cxn>
                <a:cxn ang="0">
                  <a:pos x="372" y="1088"/>
                </a:cxn>
                <a:cxn ang="0">
                  <a:pos x="396" y="1076"/>
                </a:cxn>
                <a:cxn ang="0">
                  <a:pos x="438" y="1052"/>
                </a:cxn>
                <a:cxn ang="0">
                  <a:pos x="467" y="1040"/>
                </a:cxn>
                <a:cxn ang="0">
                  <a:pos x="509" y="1034"/>
                </a:cxn>
                <a:cxn ang="0">
                  <a:pos x="551" y="1028"/>
                </a:cxn>
                <a:cxn ang="0">
                  <a:pos x="569" y="1016"/>
                </a:cxn>
                <a:cxn ang="0">
                  <a:pos x="605" y="992"/>
                </a:cxn>
                <a:cxn ang="0">
                  <a:pos x="647" y="987"/>
                </a:cxn>
                <a:cxn ang="0">
                  <a:pos x="683" y="975"/>
                </a:cxn>
                <a:cxn ang="0">
                  <a:pos x="719" y="963"/>
                </a:cxn>
                <a:cxn ang="0">
                  <a:pos x="743" y="951"/>
                </a:cxn>
                <a:cxn ang="0">
                  <a:pos x="791" y="945"/>
                </a:cxn>
                <a:cxn ang="0">
                  <a:pos x="821" y="933"/>
                </a:cxn>
                <a:cxn ang="0">
                  <a:pos x="851" y="915"/>
                </a:cxn>
                <a:cxn ang="0">
                  <a:pos x="893" y="903"/>
                </a:cxn>
                <a:cxn ang="0">
                  <a:pos x="929" y="891"/>
                </a:cxn>
                <a:cxn ang="0">
                  <a:pos x="958" y="885"/>
                </a:cxn>
                <a:cxn ang="0">
                  <a:pos x="1000" y="879"/>
                </a:cxn>
                <a:cxn ang="0">
                  <a:pos x="1030" y="861"/>
                </a:cxn>
                <a:cxn ang="0">
                  <a:pos x="1072" y="849"/>
                </a:cxn>
                <a:cxn ang="0">
                  <a:pos x="1102" y="837"/>
                </a:cxn>
                <a:cxn ang="0">
                  <a:pos x="1150" y="825"/>
                </a:cxn>
                <a:cxn ang="0">
                  <a:pos x="1180" y="807"/>
                </a:cxn>
                <a:cxn ang="0">
                  <a:pos x="1210" y="801"/>
                </a:cxn>
                <a:cxn ang="0">
                  <a:pos x="1252" y="777"/>
                </a:cxn>
                <a:cxn ang="0">
                  <a:pos x="1276" y="771"/>
                </a:cxn>
                <a:cxn ang="0">
                  <a:pos x="1318" y="753"/>
                </a:cxn>
                <a:cxn ang="0">
                  <a:pos x="1354" y="735"/>
                </a:cxn>
                <a:cxn ang="0">
                  <a:pos x="1384" y="723"/>
                </a:cxn>
                <a:cxn ang="0">
                  <a:pos x="1414" y="717"/>
                </a:cxn>
                <a:cxn ang="0">
                  <a:pos x="1455" y="693"/>
                </a:cxn>
                <a:cxn ang="0">
                  <a:pos x="1485" y="669"/>
                </a:cxn>
                <a:cxn ang="0">
                  <a:pos x="1515" y="663"/>
                </a:cxn>
                <a:cxn ang="0">
                  <a:pos x="1545" y="640"/>
                </a:cxn>
                <a:cxn ang="0">
                  <a:pos x="1581" y="628"/>
                </a:cxn>
                <a:cxn ang="0">
                  <a:pos x="1611" y="610"/>
                </a:cxn>
                <a:cxn ang="0">
                  <a:pos x="1641" y="586"/>
                </a:cxn>
                <a:cxn ang="0">
                  <a:pos x="1665" y="562"/>
                </a:cxn>
                <a:cxn ang="0">
                  <a:pos x="1689" y="538"/>
                </a:cxn>
                <a:cxn ang="0">
                  <a:pos x="1719" y="526"/>
                </a:cxn>
                <a:cxn ang="0">
                  <a:pos x="1731" y="502"/>
                </a:cxn>
                <a:cxn ang="0">
                  <a:pos x="1767" y="472"/>
                </a:cxn>
                <a:cxn ang="0">
                  <a:pos x="1785" y="442"/>
                </a:cxn>
                <a:cxn ang="0">
                  <a:pos x="1803" y="400"/>
                </a:cxn>
                <a:cxn ang="0">
                  <a:pos x="1821" y="370"/>
                </a:cxn>
                <a:cxn ang="0">
                  <a:pos x="1851" y="317"/>
                </a:cxn>
                <a:cxn ang="0">
                  <a:pos x="1863" y="239"/>
                </a:cxn>
                <a:cxn ang="0">
                  <a:pos x="1875" y="179"/>
                </a:cxn>
                <a:cxn ang="0">
                  <a:pos x="1893" y="119"/>
                </a:cxn>
                <a:cxn ang="0">
                  <a:pos x="1911" y="41"/>
                </a:cxn>
              </a:cxnLst>
              <a:rect l="0" t="0" r="r" b="b"/>
              <a:pathLst>
                <a:path w="1929" h="1465">
                  <a:moveTo>
                    <a:pt x="0" y="1465"/>
                  </a:moveTo>
                  <a:lnTo>
                    <a:pt x="0" y="1435"/>
                  </a:lnTo>
                  <a:lnTo>
                    <a:pt x="6" y="1429"/>
                  </a:lnTo>
                  <a:lnTo>
                    <a:pt x="6" y="1429"/>
                  </a:lnTo>
                  <a:lnTo>
                    <a:pt x="6" y="1417"/>
                  </a:lnTo>
                  <a:lnTo>
                    <a:pt x="12" y="1417"/>
                  </a:lnTo>
                  <a:lnTo>
                    <a:pt x="12" y="1429"/>
                  </a:lnTo>
                  <a:lnTo>
                    <a:pt x="0" y="1435"/>
                  </a:lnTo>
                  <a:lnTo>
                    <a:pt x="6" y="1435"/>
                  </a:lnTo>
                  <a:lnTo>
                    <a:pt x="6" y="1465"/>
                  </a:lnTo>
                  <a:lnTo>
                    <a:pt x="0" y="1465"/>
                  </a:lnTo>
                  <a:close/>
                  <a:moveTo>
                    <a:pt x="6" y="1405"/>
                  </a:moveTo>
                  <a:lnTo>
                    <a:pt x="6" y="1393"/>
                  </a:lnTo>
                  <a:lnTo>
                    <a:pt x="6" y="1381"/>
                  </a:lnTo>
                  <a:lnTo>
                    <a:pt x="12" y="1381"/>
                  </a:lnTo>
                  <a:lnTo>
                    <a:pt x="12" y="1393"/>
                  </a:lnTo>
                  <a:lnTo>
                    <a:pt x="12" y="1405"/>
                  </a:lnTo>
                  <a:lnTo>
                    <a:pt x="6" y="1405"/>
                  </a:lnTo>
                  <a:close/>
                  <a:moveTo>
                    <a:pt x="12" y="1375"/>
                  </a:moveTo>
                  <a:lnTo>
                    <a:pt x="12" y="1369"/>
                  </a:lnTo>
                  <a:lnTo>
                    <a:pt x="12" y="1363"/>
                  </a:lnTo>
                  <a:lnTo>
                    <a:pt x="18" y="1363"/>
                  </a:lnTo>
                  <a:lnTo>
                    <a:pt x="18" y="1369"/>
                  </a:lnTo>
                  <a:lnTo>
                    <a:pt x="18" y="1375"/>
                  </a:lnTo>
                  <a:lnTo>
                    <a:pt x="12" y="1375"/>
                  </a:lnTo>
                  <a:close/>
                  <a:moveTo>
                    <a:pt x="12" y="1363"/>
                  </a:moveTo>
                  <a:lnTo>
                    <a:pt x="18" y="1357"/>
                  </a:lnTo>
                  <a:lnTo>
                    <a:pt x="18" y="1357"/>
                  </a:lnTo>
                  <a:lnTo>
                    <a:pt x="18" y="1351"/>
                  </a:lnTo>
                  <a:lnTo>
                    <a:pt x="24" y="1351"/>
                  </a:lnTo>
                  <a:lnTo>
                    <a:pt x="24" y="1357"/>
                  </a:lnTo>
                  <a:lnTo>
                    <a:pt x="12" y="1363"/>
                  </a:lnTo>
                  <a:lnTo>
                    <a:pt x="12" y="1363"/>
                  </a:lnTo>
                  <a:close/>
                  <a:moveTo>
                    <a:pt x="18" y="1339"/>
                  </a:moveTo>
                  <a:lnTo>
                    <a:pt x="24" y="1339"/>
                  </a:lnTo>
                  <a:lnTo>
                    <a:pt x="24" y="1339"/>
                  </a:lnTo>
                  <a:lnTo>
                    <a:pt x="24" y="1345"/>
                  </a:lnTo>
                  <a:lnTo>
                    <a:pt x="18" y="1339"/>
                  </a:lnTo>
                  <a:close/>
                  <a:moveTo>
                    <a:pt x="24" y="1339"/>
                  </a:moveTo>
                  <a:lnTo>
                    <a:pt x="24" y="1333"/>
                  </a:lnTo>
                  <a:lnTo>
                    <a:pt x="30" y="1333"/>
                  </a:lnTo>
                  <a:lnTo>
                    <a:pt x="30" y="1339"/>
                  </a:lnTo>
                  <a:lnTo>
                    <a:pt x="24" y="1339"/>
                  </a:lnTo>
                  <a:close/>
                  <a:moveTo>
                    <a:pt x="24" y="1333"/>
                  </a:moveTo>
                  <a:lnTo>
                    <a:pt x="24" y="1327"/>
                  </a:lnTo>
                  <a:lnTo>
                    <a:pt x="30" y="1321"/>
                  </a:lnTo>
                  <a:lnTo>
                    <a:pt x="30" y="1321"/>
                  </a:lnTo>
                  <a:lnTo>
                    <a:pt x="24" y="1327"/>
                  </a:lnTo>
                  <a:lnTo>
                    <a:pt x="30" y="1327"/>
                  </a:lnTo>
                  <a:lnTo>
                    <a:pt x="30" y="1333"/>
                  </a:lnTo>
                  <a:lnTo>
                    <a:pt x="24" y="1333"/>
                  </a:lnTo>
                  <a:close/>
                  <a:moveTo>
                    <a:pt x="30" y="1321"/>
                  </a:moveTo>
                  <a:lnTo>
                    <a:pt x="30" y="1315"/>
                  </a:lnTo>
                  <a:lnTo>
                    <a:pt x="30" y="1310"/>
                  </a:lnTo>
                  <a:lnTo>
                    <a:pt x="36" y="1310"/>
                  </a:lnTo>
                  <a:lnTo>
                    <a:pt x="36" y="1315"/>
                  </a:lnTo>
                  <a:lnTo>
                    <a:pt x="30" y="1315"/>
                  </a:lnTo>
                  <a:lnTo>
                    <a:pt x="36" y="1310"/>
                  </a:lnTo>
                  <a:lnTo>
                    <a:pt x="36" y="1315"/>
                  </a:lnTo>
                  <a:lnTo>
                    <a:pt x="36" y="1321"/>
                  </a:lnTo>
                  <a:lnTo>
                    <a:pt x="30" y="1321"/>
                  </a:lnTo>
                  <a:close/>
                  <a:moveTo>
                    <a:pt x="36" y="1310"/>
                  </a:moveTo>
                  <a:lnTo>
                    <a:pt x="36" y="1304"/>
                  </a:lnTo>
                  <a:lnTo>
                    <a:pt x="42" y="1304"/>
                  </a:lnTo>
                  <a:lnTo>
                    <a:pt x="42" y="1310"/>
                  </a:lnTo>
                  <a:lnTo>
                    <a:pt x="36" y="1310"/>
                  </a:lnTo>
                  <a:close/>
                  <a:moveTo>
                    <a:pt x="42" y="1298"/>
                  </a:moveTo>
                  <a:lnTo>
                    <a:pt x="42" y="1298"/>
                  </a:lnTo>
                  <a:lnTo>
                    <a:pt x="48" y="1298"/>
                  </a:lnTo>
                  <a:lnTo>
                    <a:pt x="48" y="1298"/>
                  </a:lnTo>
                  <a:lnTo>
                    <a:pt x="42" y="1298"/>
                  </a:lnTo>
                  <a:close/>
                  <a:moveTo>
                    <a:pt x="42" y="1298"/>
                  </a:moveTo>
                  <a:lnTo>
                    <a:pt x="48" y="1292"/>
                  </a:lnTo>
                  <a:lnTo>
                    <a:pt x="48" y="1292"/>
                  </a:lnTo>
                  <a:lnTo>
                    <a:pt x="42" y="1298"/>
                  </a:lnTo>
                  <a:lnTo>
                    <a:pt x="42" y="1298"/>
                  </a:lnTo>
                  <a:close/>
                  <a:moveTo>
                    <a:pt x="48" y="1292"/>
                  </a:moveTo>
                  <a:lnTo>
                    <a:pt x="48" y="1286"/>
                  </a:lnTo>
                  <a:lnTo>
                    <a:pt x="54" y="1286"/>
                  </a:lnTo>
                  <a:lnTo>
                    <a:pt x="54" y="1292"/>
                  </a:lnTo>
                  <a:lnTo>
                    <a:pt x="48" y="1292"/>
                  </a:lnTo>
                  <a:lnTo>
                    <a:pt x="54" y="1286"/>
                  </a:lnTo>
                  <a:lnTo>
                    <a:pt x="54" y="1292"/>
                  </a:lnTo>
                  <a:lnTo>
                    <a:pt x="48" y="1292"/>
                  </a:lnTo>
                  <a:close/>
                  <a:moveTo>
                    <a:pt x="54" y="1286"/>
                  </a:moveTo>
                  <a:lnTo>
                    <a:pt x="54" y="1286"/>
                  </a:lnTo>
                  <a:lnTo>
                    <a:pt x="60" y="1286"/>
                  </a:lnTo>
                  <a:lnTo>
                    <a:pt x="60" y="1286"/>
                  </a:lnTo>
                  <a:lnTo>
                    <a:pt x="54" y="1286"/>
                  </a:lnTo>
                  <a:close/>
                  <a:moveTo>
                    <a:pt x="60" y="1280"/>
                  </a:moveTo>
                  <a:lnTo>
                    <a:pt x="60" y="1274"/>
                  </a:lnTo>
                  <a:lnTo>
                    <a:pt x="66" y="1274"/>
                  </a:lnTo>
                  <a:lnTo>
                    <a:pt x="66" y="1280"/>
                  </a:lnTo>
                  <a:lnTo>
                    <a:pt x="60" y="1280"/>
                  </a:lnTo>
                  <a:close/>
                  <a:moveTo>
                    <a:pt x="60" y="1274"/>
                  </a:moveTo>
                  <a:lnTo>
                    <a:pt x="66" y="1268"/>
                  </a:lnTo>
                  <a:lnTo>
                    <a:pt x="66" y="1268"/>
                  </a:lnTo>
                  <a:lnTo>
                    <a:pt x="60" y="1274"/>
                  </a:lnTo>
                  <a:lnTo>
                    <a:pt x="60" y="1274"/>
                  </a:lnTo>
                  <a:close/>
                  <a:moveTo>
                    <a:pt x="66" y="1268"/>
                  </a:moveTo>
                  <a:lnTo>
                    <a:pt x="72" y="1268"/>
                  </a:lnTo>
                  <a:lnTo>
                    <a:pt x="72" y="1268"/>
                  </a:lnTo>
                  <a:lnTo>
                    <a:pt x="72" y="1262"/>
                  </a:lnTo>
                  <a:lnTo>
                    <a:pt x="78" y="1262"/>
                  </a:lnTo>
                  <a:lnTo>
                    <a:pt x="78" y="1274"/>
                  </a:lnTo>
                  <a:lnTo>
                    <a:pt x="66" y="1274"/>
                  </a:lnTo>
                  <a:lnTo>
                    <a:pt x="66" y="1268"/>
                  </a:lnTo>
                  <a:close/>
                  <a:moveTo>
                    <a:pt x="72" y="1262"/>
                  </a:moveTo>
                  <a:lnTo>
                    <a:pt x="72" y="1262"/>
                  </a:lnTo>
                  <a:lnTo>
                    <a:pt x="78" y="1262"/>
                  </a:lnTo>
                  <a:lnTo>
                    <a:pt x="78" y="1262"/>
                  </a:lnTo>
                  <a:lnTo>
                    <a:pt x="72" y="1262"/>
                  </a:lnTo>
                  <a:close/>
                  <a:moveTo>
                    <a:pt x="78" y="1256"/>
                  </a:moveTo>
                  <a:lnTo>
                    <a:pt x="78" y="1250"/>
                  </a:lnTo>
                  <a:lnTo>
                    <a:pt x="84" y="1250"/>
                  </a:lnTo>
                  <a:lnTo>
                    <a:pt x="84" y="1256"/>
                  </a:lnTo>
                  <a:lnTo>
                    <a:pt x="78" y="1256"/>
                  </a:lnTo>
                  <a:close/>
                  <a:moveTo>
                    <a:pt x="78" y="1250"/>
                  </a:moveTo>
                  <a:lnTo>
                    <a:pt x="84" y="1250"/>
                  </a:lnTo>
                  <a:lnTo>
                    <a:pt x="84" y="1256"/>
                  </a:lnTo>
                  <a:lnTo>
                    <a:pt x="78" y="1256"/>
                  </a:lnTo>
                  <a:lnTo>
                    <a:pt x="78" y="1250"/>
                  </a:lnTo>
                  <a:close/>
                  <a:moveTo>
                    <a:pt x="84" y="1250"/>
                  </a:moveTo>
                  <a:lnTo>
                    <a:pt x="84" y="1244"/>
                  </a:lnTo>
                  <a:lnTo>
                    <a:pt x="90" y="1244"/>
                  </a:lnTo>
                  <a:lnTo>
                    <a:pt x="90" y="1250"/>
                  </a:lnTo>
                  <a:lnTo>
                    <a:pt x="84" y="1250"/>
                  </a:lnTo>
                  <a:close/>
                  <a:moveTo>
                    <a:pt x="84" y="1244"/>
                  </a:moveTo>
                  <a:lnTo>
                    <a:pt x="90" y="1244"/>
                  </a:lnTo>
                  <a:lnTo>
                    <a:pt x="90" y="1250"/>
                  </a:lnTo>
                  <a:lnTo>
                    <a:pt x="84" y="1250"/>
                  </a:lnTo>
                  <a:lnTo>
                    <a:pt x="84" y="1244"/>
                  </a:lnTo>
                  <a:close/>
                  <a:moveTo>
                    <a:pt x="90" y="1244"/>
                  </a:moveTo>
                  <a:lnTo>
                    <a:pt x="90" y="1238"/>
                  </a:lnTo>
                  <a:lnTo>
                    <a:pt x="96" y="1238"/>
                  </a:lnTo>
                  <a:lnTo>
                    <a:pt x="96" y="1244"/>
                  </a:lnTo>
                  <a:lnTo>
                    <a:pt x="90" y="1244"/>
                  </a:lnTo>
                  <a:close/>
                  <a:moveTo>
                    <a:pt x="90" y="1238"/>
                  </a:moveTo>
                  <a:lnTo>
                    <a:pt x="96" y="1238"/>
                  </a:lnTo>
                  <a:lnTo>
                    <a:pt x="96" y="1238"/>
                  </a:lnTo>
                  <a:lnTo>
                    <a:pt x="96" y="1232"/>
                  </a:lnTo>
                  <a:lnTo>
                    <a:pt x="102" y="1232"/>
                  </a:lnTo>
                  <a:lnTo>
                    <a:pt x="102" y="1244"/>
                  </a:lnTo>
                  <a:lnTo>
                    <a:pt x="90" y="1244"/>
                  </a:lnTo>
                  <a:lnTo>
                    <a:pt x="90" y="1238"/>
                  </a:lnTo>
                  <a:close/>
                  <a:moveTo>
                    <a:pt x="96" y="1232"/>
                  </a:moveTo>
                  <a:lnTo>
                    <a:pt x="102" y="1232"/>
                  </a:lnTo>
                  <a:lnTo>
                    <a:pt x="102" y="1238"/>
                  </a:lnTo>
                  <a:lnTo>
                    <a:pt x="96" y="1238"/>
                  </a:lnTo>
                  <a:lnTo>
                    <a:pt x="96" y="1232"/>
                  </a:lnTo>
                  <a:close/>
                  <a:moveTo>
                    <a:pt x="102" y="1232"/>
                  </a:moveTo>
                  <a:lnTo>
                    <a:pt x="102" y="1232"/>
                  </a:lnTo>
                  <a:lnTo>
                    <a:pt x="108" y="1232"/>
                  </a:lnTo>
                  <a:lnTo>
                    <a:pt x="108" y="1232"/>
                  </a:lnTo>
                  <a:lnTo>
                    <a:pt x="102" y="1232"/>
                  </a:lnTo>
                  <a:close/>
                  <a:moveTo>
                    <a:pt x="108" y="1226"/>
                  </a:moveTo>
                  <a:lnTo>
                    <a:pt x="108" y="1220"/>
                  </a:lnTo>
                  <a:lnTo>
                    <a:pt x="114" y="1220"/>
                  </a:lnTo>
                  <a:lnTo>
                    <a:pt x="114" y="1226"/>
                  </a:lnTo>
                  <a:lnTo>
                    <a:pt x="108" y="1226"/>
                  </a:lnTo>
                  <a:close/>
                  <a:moveTo>
                    <a:pt x="108" y="1220"/>
                  </a:moveTo>
                  <a:lnTo>
                    <a:pt x="114" y="1220"/>
                  </a:lnTo>
                  <a:lnTo>
                    <a:pt x="114" y="1226"/>
                  </a:lnTo>
                  <a:lnTo>
                    <a:pt x="108" y="1226"/>
                  </a:lnTo>
                  <a:lnTo>
                    <a:pt x="108" y="1220"/>
                  </a:lnTo>
                  <a:close/>
                  <a:moveTo>
                    <a:pt x="114" y="1220"/>
                  </a:moveTo>
                  <a:lnTo>
                    <a:pt x="114" y="1214"/>
                  </a:lnTo>
                  <a:lnTo>
                    <a:pt x="120" y="1214"/>
                  </a:lnTo>
                  <a:lnTo>
                    <a:pt x="120" y="1220"/>
                  </a:lnTo>
                  <a:lnTo>
                    <a:pt x="114" y="1220"/>
                  </a:lnTo>
                  <a:lnTo>
                    <a:pt x="120" y="1214"/>
                  </a:lnTo>
                  <a:lnTo>
                    <a:pt x="120" y="1220"/>
                  </a:lnTo>
                  <a:lnTo>
                    <a:pt x="114" y="1220"/>
                  </a:lnTo>
                  <a:close/>
                  <a:moveTo>
                    <a:pt x="120" y="1214"/>
                  </a:moveTo>
                  <a:lnTo>
                    <a:pt x="120" y="1214"/>
                  </a:lnTo>
                  <a:lnTo>
                    <a:pt x="120" y="1220"/>
                  </a:lnTo>
                  <a:lnTo>
                    <a:pt x="120" y="1220"/>
                  </a:lnTo>
                  <a:lnTo>
                    <a:pt x="120" y="1214"/>
                  </a:lnTo>
                  <a:close/>
                  <a:moveTo>
                    <a:pt x="126" y="1208"/>
                  </a:moveTo>
                  <a:lnTo>
                    <a:pt x="132" y="1208"/>
                  </a:lnTo>
                  <a:lnTo>
                    <a:pt x="132" y="1208"/>
                  </a:lnTo>
                  <a:lnTo>
                    <a:pt x="132" y="1202"/>
                  </a:lnTo>
                  <a:lnTo>
                    <a:pt x="138" y="1202"/>
                  </a:lnTo>
                  <a:lnTo>
                    <a:pt x="138" y="1214"/>
                  </a:lnTo>
                  <a:lnTo>
                    <a:pt x="126" y="1214"/>
                  </a:lnTo>
                  <a:lnTo>
                    <a:pt x="126" y="1208"/>
                  </a:lnTo>
                  <a:close/>
                  <a:moveTo>
                    <a:pt x="132" y="1202"/>
                  </a:moveTo>
                  <a:lnTo>
                    <a:pt x="138" y="1202"/>
                  </a:lnTo>
                  <a:lnTo>
                    <a:pt x="138" y="1208"/>
                  </a:lnTo>
                  <a:lnTo>
                    <a:pt x="132" y="1208"/>
                  </a:lnTo>
                  <a:lnTo>
                    <a:pt x="132" y="1202"/>
                  </a:lnTo>
                  <a:close/>
                  <a:moveTo>
                    <a:pt x="138" y="1202"/>
                  </a:moveTo>
                  <a:lnTo>
                    <a:pt x="138" y="1196"/>
                  </a:lnTo>
                  <a:lnTo>
                    <a:pt x="144" y="1196"/>
                  </a:lnTo>
                  <a:lnTo>
                    <a:pt x="144" y="1202"/>
                  </a:lnTo>
                  <a:lnTo>
                    <a:pt x="138" y="1202"/>
                  </a:lnTo>
                  <a:close/>
                  <a:moveTo>
                    <a:pt x="138" y="1196"/>
                  </a:moveTo>
                  <a:lnTo>
                    <a:pt x="138" y="1196"/>
                  </a:lnTo>
                  <a:lnTo>
                    <a:pt x="138" y="1202"/>
                  </a:lnTo>
                  <a:lnTo>
                    <a:pt x="138" y="1202"/>
                  </a:lnTo>
                  <a:lnTo>
                    <a:pt x="138" y="1196"/>
                  </a:lnTo>
                  <a:close/>
                  <a:moveTo>
                    <a:pt x="144" y="1190"/>
                  </a:moveTo>
                  <a:lnTo>
                    <a:pt x="150" y="1190"/>
                  </a:lnTo>
                  <a:lnTo>
                    <a:pt x="150" y="1196"/>
                  </a:lnTo>
                  <a:lnTo>
                    <a:pt x="144" y="1196"/>
                  </a:lnTo>
                  <a:lnTo>
                    <a:pt x="144" y="1190"/>
                  </a:lnTo>
                  <a:close/>
                  <a:moveTo>
                    <a:pt x="150" y="1190"/>
                  </a:moveTo>
                  <a:lnTo>
                    <a:pt x="156" y="1184"/>
                  </a:lnTo>
                  <a:lnTo>
                    <a:pt x="156" y="1184"/>
                  </a:lnTo>
                  <a:lnTo>
                    <a:pt x="150" y="1190"/>
                  </a:lnTo>
                  <a:lnTo>
                    <a:pt x="150" y="1190"/>
                  </a:lnTo>
                  <a:close/>
                  <a:moveTo>
                    <a:pt x="156" y="1184"/>
                  </a:moveTo>
                  <a:lnTo>
                    <a:pt x="162" y="1184"/>
                  </a:lnTo>
                  <a:lnTo>
                    <a:pt x="162" y="1190"/>
                  </a:lnTo>
                  <a:lnTo>
                    <a:pt x="156" y="1190"/>
                  </a:lnTo>
                  <a:lnTo>
                    <a:pt x="156" y="1184"/>
                  </a:lnTo>
                  <a:close/>
                  <a:moveTo>
                    <a:pt x="162" y="1184"/>
                  </a:moveTo>
                  <a:lnTo>
                    <a:pt x="162" y="1178"/>
                  </a:lnTo>
                  <a:lnTo>
                    <a:pt x="168" y="1178"/>
                  </a:lnTo>
                  <a:lnTo>
                    <a:pt x="168" y="1184"/>
                  </a:lnTo>
                  <a:lnTo>
                    <a:pt x="162" y="1184"/>
                  </a:lnTo>
                  <a:close/>
                  <a:moveTo>
                    <a:pt x="162" y="1178"/>
                  </a:moveTo>
                  <a:lnTo>
                    <a:pt x="168" y="1178"/>
                  </a:lnTo>
                  <a:lnTo>
                    <a:pt x="168" y="1184"/>
                  </a:lnTo>
                  <a:lnTo>
                    <a:pt x="162" y="1184"/>
                  </a:lnTo>
                  <a:lnTo>
                    <a:pt x="162" y="1178"/>
                  </a:lnTo>
                  <a:close/>
                  <a:moveTo>
                    <a:pt x="168" y="1178"/>
                  </a:moveTo>
                  <a:lnTo>
                    <a:pt x="174" y="1178"/>
                  </a:lnTo>
                  <a:lnTo>
                    <a:pt x="174" y="1184"/>
                  </a:lnTo>
                  <a:lnTo>
                    <a:pt x="168" y="1184"/>
                  </a:lnTo>
                  <a:lnTo>
                    <a:pt x="168" y="1178"/>
                  </a:lnTo>
                  <a:close/>
                  <a:moveTo>
                    <a:pt x="174" y="1178"/>
                  </a:moveTo>
                  <a:lnTo>
                    <a:pt x="174" y="1172"/>
                  </a:lnTo>
                  <a:lnTo>
                    <a:pt x="180" y="1172"/>
                  </a:lnTo>
                  <a:lnTo>
                    <a:pt x="180" y="1178"/>
                  </a:lnTo>
                  <a:lnTo>
                    <a:pt x="174" y="1178"/>
                  </a:lnTo>
                  <a:close/>
                  <a:moveTo>
                    <a:pt x="174" y="1172"/>
                  </a:moveTo>
                  <a:lnTo>
                    <a:pt x="180" y="1172"/>
                  </a:lnTo>
                  <a:lnTo>
                    <a:pt x="180" y="1178"/>
                  </a:lnTo>
                  <a:lnTo>
                    <a:pt x="174" y="1178"/>
                  </a:lnTo>
                  <a:lnTo>
                    <a:pt x="174" y="1172"/>
                  </a:lnTo>
                  <a:close/>
                  <a:moveTo>
                    <a:pt x="186" y="1166"/>
                  </a:moveTo>
                  <a:lnTo>
                    <a:pt x="192" y="1166"/>
                  </a:lnTo>
                  <a:lnTo>
                    <a:pt x="192" y="1172"/>
                  </a:lnTo>
                  <a:lnTo>
                    <a:pt x="186" y="1172"/>
                  </a:lnTo>
                  <a:lnTo>
                    <a:pt x="186" y="1166"/>
                  </a:lnTo>
                  <a:close/>
                  <a:moveTo>
                    <a:pt x="192" y="1166"/>
                  </a:moveTo>
                  <a:lnTo>
                    <a:pt x="192" y="1160"/>
                  </a:lnTo>
                  <a:lnTo>
                    <a:pt x="198" y="1160"/>
                  </a:lnTo>
                  <a:lnTo>
                    <a:pt x="198" y="1166"/>
                  </a:lnTo>
                  <a:lnTo>
                    <a:pt x="192" y="1166"/>
                  </a:lnTo>
                  <a:close/>
                  <a:moveTo>
                    <a:pt x="192" y="1160"/>
                  </a:moveTo>
                  <a:lnTo>
                    <a:pt x="198" y="1160"/>
                  </a:lnTo>
                  <a:lnTo>
                    <a:pt x="198" y="1166"/>
                  </a:lnTo>
                  <a:lnTo>
                    <a:pt x="192" y="1166"/>
                  </a:lnTo>
                  <a:lnTo>
                    <a:pt x="192" y="1160"/>
                  </a:lnTo>
                  <a:close/>
                  <a:moveTo>
                    <a:pt x="198" y="1160"/>
                  </a:moveTo>
                  <a:lnTo>
                    <a:pt x="204" y="1154"/>
                  </a:lnTo>
                  <a:lnTo>
                    <a:pt x="204" y="1160"/>
                  </a:lnTo>
                  <a:lnTo>
                    <a:pt x="198" y="1160"/>
                  </a:lnTo>
                  <a:lnTo>
                    <a:pt x="198" y="1160"/>
                  </a:lnTo>
                  <a:close/>
                  <a:moveTo>
                    <a:pt x="216" y="1154"/>
                  </a:moveTo>
                  <a:lnTo>
                    <a:pt x="216" y="1154"/>
                  </a:lnTo>
                  <a:lnTo>
                    <a:pt x="216" y="1160"/>
                  </a:lnTo>
                  <a:lnTo>
                    <a:pt x="216" y="1160"/>
                  </a:lnTo>
                  <a:lnTo>
                    <a:pt x="216" y="1154"/>
                  </a:lnTo>
                  <a:close/>
                  <a:moveTo>
                    <a:pt x="216" y="1154"/>
                  </a:moveTo>
                  <a:lnTo>
                    <a:pt x="216" y="1148"/>
                  </a:lnTo>
                  <a:lnTo>
                    <a:pt x="222" y="1148"/>
                  </a:lnTo>
                  <a:lnTo>
                    <a:pt x="222" y="1154"/>
                  </a:lnTo>
                  <a:lnTo>
                    <a:pt x="216" y="1154"/>
                  </a:lnTo>
                  <a:close/>
                  <a:moveTo>
                    <a:pt x="216" y="1148"/>
                  </a:moveTo>
                  <a:lnTo>
                    <a:pt x="222" y="1148"/>
                  </a:lnTo>
                  <a:lnTo>
                    <a:pt x="222" y="1154"/>
                  </a:lnTo>
                  <a:lnTo>
                    <a:pt x="216" y="1154"/>
                  </a:lnTo>
                  <a:lnTo>
                    <a:pt x="216" y="1148"/>
                  </a:lnTo>
                  <a:close/>
                  <a:moveTo>
                    <a:pt x="222" y="1148"/>
                  </a:moveTo>
                  <a:lnTo>
                    <a:pt x="228" y="1142"/>
                  </a:lnTo>
                  <a:lnTo>
                    <a:pt x="228" y="1142"/>
                  </a:lnTo>
                  <a:lnTo>
                    <a:pt x="222" y="1148"/>
                  </a:lnTo>
                  <a:lnTo>
                    <a:pt x="222" y="1148"/>
                  </a:lnTo>
                  <a:close/>
                  <a:moveTo>
                    <a:pt x="228" y="1142"/>
                  </a:moveTo>
                  <a:lnTo>
                    <a:pt x="234" y="1142"/>
                  </a:lnTo>
                  <a:lnTo>
                    <a:pt x="234" y="1148"/>
                  </a:lnTo>
                  <a:lnTo>
                    <a:pt x="228" y="1148"/>
                  </a:lnTo>
                  <a:lnTo>
                    <a:pt x="228" y="1142"/>
                  </a:lnTo>
                  <a:close/>
                  <a:moveTo>
                    <a:pt x="240" y="1136"/>
                  </a:moveTo>
                  <a:lnTo>
                    <a:pt x="246" y="1136"/>
                  </a:lnTo>
                  <a:lnTo>
                    <a:pt x="246" y="1142"/>
                  </a:lnTo>
                  <a:lnTo>
                    <a:pt x="240" y="1142"/>
                  </a:lnTo>
                  <a:lnTo>
                    <a:pt x="240" y="1136"/>
                  </a:lnTo>
                  <a:close/>
                  <a:moveTo>
                    <a:pt x="246" y="1136"/>
                  </a:moveTo>
                  <a:lnTo>
                    <a:pt x="252" y="1136"/>
                  </a:lnTo>
                  <a:lnTo>
                    <a:pt x="252" y="1136"/>
                  </a:lnTo>
                  <a:lnTo>
                    <a:pt x="252" y="1130"/>
                  </a:lnTo>
                  <a:lnTo>
                    <a:pt x="258" y="1130"/>
                  </a:lnTo>
                  <a:lnTo>
                    <a:pt x="258" y="1142"/>
                  </a:lnTo>
                  <a:lnTo>
                    <a:pt x="246" y="1142"/>
                  </a:lnTo>
                  <a:lnTo>
                    <a:pt x="246" y="1136"/>
                  </a:lnTo>
                  <a:close/>
                  <a:moveTo>
                    <a:pt x="252" y="1130"/>
                  </a:moveTo>
                  <a:lnTo>
                    <a:pt x="258" y="1130"/>
                  </a:lnTo>
                  <a:lnTo>
                    <a:pt x="258" y="1136"/>
                  </a:lnTo>
                  <a:lnTo>
                    <a:pt x="252" y="1136"/>
                  </a:lnTo>
                  <a:lnTo>
                    <a:pt x="252" y="1130"/>
                  </a:lnTo>
                  <a:close/>
                  <a:moveTo>
                    <a:pt x="258" y="1130"/>
                  </a:moveTo>
                  <a:lnTo>
                    <a:pt x="264" y="1130"/>
                  </a:lnTo>
                  <a:lnTo>
                    <a:pt x="264" y="1136"/>
                  </a:lnTo>
                  <a:lnTo>
                    <a:pt x="258" y="1136"/>
                  </a:lnTo>
                  <a:lnTo>
                    <a:pt x="258" y="1130"/>
                  </a:lnTo>
                  <a:close/>
                  <a:moveTo>
                    <a:pt x="264" y="1130"/>
                  </a:moveTo>
                  <a:lnTo>
                    <a:pt x="264" y="1124"/>
                  </a:lnTo>
                  <a:lnTo>
                    <a:pt x="270" y="1124"/>
                  </a:lnTo>
                  <a:lnTo>
                    <a:pt x="270" y="1130"/>
                  </a:lnTo>
                  <a:lnTo>
                    <a:pt x="264" y="1130"/>
                  </a:lnTo>
                  <a:lnTo>
                    <a:pt x="270" y="1124"/>
                  </a:lnTo>
                  <a:lnTo>
                    <a:pt x="270" y="1130"/>
                  </a:lnTo>
                  <a:lnTo>
                    <a:pt x="264" y="1130"/>
                  </a:lnTo>
                  <a:close/>
                  <a:moveTo>
                    <a:pt x="270" y="1124"/>
                  </a:moveTo>
                  <a:lnTo>
                    <a:pt x="276" y="1124"/>
                  </a:lnTo>
                  <a:lnTo>
                    <a:pt x="276" y="1130"/>
                  </a:lnTo>
                  <a:lnTo>
                    <a:pt x="270" y="1130"/>
                  </a:lnTo>
                  <a:lnTo>
                    <a:pt x="270" y="1124"/>
                  </a:lnTo>
                  <a:close/>
                  <a:moveTo>
                    <a:pt x="276" y="1124"/>
                  </a:moveTo>
                  <a:lnTo>
                    <a:pt x="276" y="1124"/>
                  </a:lnTo>
                  <a:lnTo>
                    <a:pt x="282" y="1124"/>
                  </a:lnTo>
                  <a:lnTo>
                    <a:pt x="282" y="1124"/>
                  </a:lnTo>
                  <a:lnTo>
                    <a:pt x="276" y="1124"/>
                  </a:lnTo>
                  <a:close/>
                  <a:moveTo>
                    <a:pt x="282" y="1118"/>
                  </a:moveTo>
                  <a:lnTo>
                    <a:pt x="288" y="1118"/>
                  </a:lnTo>
                  <a:lnTo>
                    <a:pt x="288" y="1124"/>
                  </a:lnTo>
                  <a:lnTo>
                    <a:pt x="282" y="1124"/>
                  </a:lnTo>
                  <a:lnTo>
                    <a:pt x="282" y="1118"/>
                  </a:lnTo>
                  <a:close/>
                  <a:moveTo>
                    <a:pt x="288" y="1118"/>
                  </a:moveTo>
                  <a:lnTo>
                    <a:pt x="294" y="1112"/>
                  </a:lnTo>
                  <a:lnTo>
                    <a:pt x="294" y="1112"/>
                  </a:lnTo>
                  <a:lnTo>
                    <a:pt x="288" y="1118"/>
                  </a:lnTo>
                  <a:lnTo>
                    <a:pt x="288" y="1118"/>
                  </a:lnTo>
                  <a:close/>
                  <a:moveTo>
                    <a:pt x="294" y="1112"/>
                  </a:moveTo>
                  <a:lnTo>
                    <a:pt x="300" y="1112"/>
                  </a:lnTo>
                  <a:lnTo>
                    <a:pt x="300" y="1118"/>
                  </a:lnTo>
                  <a:lnTo>
                    <a:pt x="294" y="1118"/>
                  </a:lnTo>
                  <a:lnTo>
                    <a:pt x="294" y="1112"/>
                  </a:lnTo>
                  <a:close/>
                  <a:moveTo>
                    <a:pt x="300" y="1112"/>
                  </a:moveTo>
                  <a:lnTo>
                    <a:pt x="300" y="1106"/>
                  </a:lnTo>
                  <a:lnTo>
                    <a:pt x="306" y="1106"/>
                  </a:lnTo>
                  <a:lnTo>
                    <a:pt x="306" y="1112"/>
                  </a:lnTo>
                  <a:lnTo>
                    <a:pt x="300" y="1112"/>
                  </a:lnTo>
                  <a:close/>
                  <a:moveTo>
                    <a:pt x="312" y="1106"/>
                  </a:moveTo>
                  <a:lnTo>
                    <a:pt x="312" y="1106"/>
                  </a:lnTo>
                  <a:lnTo>
                    <a:pt x="312" y="1112"/>
                  </a:lnTo>
                  <a:lnTo>
                    <a:pt x="312" y="1112"/>
                  </a:lnTo>
                  <a:lnTo>
                    <a:pt x="312" y="1106"/>
                  </a:lnTo>
                  <a:close/>
                  <a:moveTo>
                    <a:pt x="312" y="1106"/>
                  </a:moveTo>
                  <a:lnTo>
                    <a:pt x="318" y="1100"/>
                  </a:lnTo>
                  <a:lnTo>
                    <a:pt x="318" y="1100"/>
                  </a:lnTo>
                  <a:lnTo>
                    <a:pt x="312" y="1106"/>
                  </a:lnTo>
                  <a:lnTo>
                    <a:pt x="312" y="1106"/>
                  </a:lnTo>
                  <a:close/>
                  <a:moveTo>
                    <a:pt x="318" y="1100"/>
                  </a:moveTo>
                  <a:lnTo>
                    <a:pt x="324" y="1100"/>
                  </a:lnTo>
                  <a:lnTo>
                    <a:pt x="324" y="1106"/>
                  </a:lnTo>
                  <a:lnTo>
                    <a:pt x="318" y="1106"/>
                  </a:lnTo>
                  <a:lnTo>
                    <a:pt x="318" y="1100"/>
                  </a:lnTo>
                  <a:close/>
                  <a:moveTo>
                    <a:pt x="324" y="1100"/>
                  </a:moveTo>
                  <a:lnTo>
                    <a:pt x="330" y="1100"/>
                  </a:lnTo>
                  <a:lnTo>
                    <a:pt x="330" y="1106"/>
                  </a:lnTo>
                  <a:lnTo>
                    <a:pt x="324" y="1106"/>
                  </a:lnTo>
                  <a:lnTo>
                    <a:pt x="324" y="1100"/>
                  </a:lnTo>
                  <a:close/>
                  <a:moveTo>
                    <a:pt x="330" y="1100"/>
                  </a:moveTo>
                  <a:lnTo>
                    <a:pt x="330" y="1100"/>
                  </a:lnTo>
                  <a:lnTo>
                    <a:pt x="336" y="1100"/>
                  </a:lnTo>
                  <a:lnTo>
                    <a:pt x="336" y="1100"/>
                  </a:lnTo>
                  <a:lnTo>
                    <a:pt x="330" y="1100"/>
                  </a:lnTo>
                  <a:close/>
                  <a:moveTo>
                    <a:pt x="336" y="1094"/>
                  </a:moveTo>
                  <a:lnTo>
                    <a:pt x="342" y="1094"/>
                  </a:lnTo>
                  <a:lnTo>
                    <a:pt x="342" y="1100"/>
                  </a:lnTo>
                  <a:lnTo>
                    <a:pt x="336" y="1100"/>
                  </a:lnTo>
                  <a:lnTo>
                    <a:pt x="336" y="1094"/>
                  </a:lnTo>
                  <a:close/>
                  <a:moveTo>
                    <a:pt x="342" y="1094"/>
                  </a:moveTo>
                  <a:lnTo>
                    <a:pt x="348" y="1088"/>
                  </a:lnTo>
                  <a:lnTo>
                    <a:pt x="348" y="1088"/>
                  </a:lnTo>
                  <a:lnTo>
                    <a:pt x="342" y="1094"/>
                  </a:lnTo>
                  <a:lnTo>
                    <a:pt x="342" y="1094"/>
                  </a:lnTo>
                  <a:close/>
                  <a:moveTo>
                    <a:pt x="348" y="1088"/>
                  </a:moveTo>
                  <a:lnTo>
                    <a:pt x="354" y="1088"/>
                  </a:lnTo>
                  <a:lnTo>
                    <a:pt x="354" y="1094"/>
                  </a:lnTo>
                  <a:lnTo>
                    <a:pt x="348" y="1094"/>
                  </a:lnTo>
                  <a:lnTo>
                    <a:pt x="348" y="1088"/>
                  </a:lnTo>
                  <a:close/>
                  <a:moveTo>
                    <a:pt x="354" y="1088"/>
                  </a:moveTo>
                  <a:lnTo>
                    <a:pt x="360" y="1088"/>
                  </a:lnTo>
                  <a:lnTo>
                    <a:pt x="360" y="1088"/>
                  </a:lnTo>
                  <a:lnTo>
                    <a:pt x="360" y="1082"/>
                  </a:lnTo>
                  <a:lnTo>
                    <a:pt x="366" y="1082"/>
                  </a:lnTo>
                  <a:lnTo>
                    <a:pt x="366" y="1094"/>
                  </a:lnTo>
                  <a:lnTo>
                    <a:pt x="354" y="1094"/>
                  </a:lnTo>
                  <a:lnTo>
                    <a:pt x="354" y="1088"/>
                  </a:lnTo>
                  <a:close/>
                  <a:moveTo>
                    <a:pt x="360" y="1082"/>
                  </a:moveTo>
                  <a:lnTo>
                    <a:pt x="366" y="1082"/>
                  </a:lnTo>
                  <a:lnTo>
                    <a:pt x="366" y="1088"/>
                  </a:lnTo>
                  <a:lnTo>
                    <a:pt x="360" y="1088"/>
                  </a:lnTo>
                  <a:lnTo>
                    <a:pt x="360" y="1082"/>
                  </a:lnTo>
                  <a:close/>
                  <a:moveTo>
                    <a:pt x="366" y="1082"/>
                  </a:moveTo>
                  <a:lnTo>
                    <a:pt x="372" y="1082"/>
                  </a:lnTo>
                  <a:lnTo>
                    <a:pt x="372" y="1088"/>
                  </a:lnTo>
                  <a:lnTo>
                    <a:pt x="366" y="1088"/>
                  </a:lnTo>
                  <a:lnTo>
                    <a:pt x="366" y="1082"/>
                  </a:lnTo>
                  <a:close/>
                  <a:moveTo>
                    <a:pt x="372" y="1082"/>
                  </a:moveTo>
                  <a:lnTo>
                    <a:pt x="372" y="1076"/>
                  </a:lnTo>
                  <a:lnTo>
                    <a:pt x="378" y="1076"/>
                  </a:lnTo>
                  <a:lnTo>
                    <a:pt x="378" y="1082"/>
                  </a:lnTo>
                  <a:lnTo>
                    <a:pt x="372" y="1082"/>
                  </a:lnTo>
                  <a:close/>
                  <a:moveTo>
                    <a:pt x="384" y="1076"/>
                  </a:moveTo>
                  <a:lnTo>
                    <a:pt x="384" y="1076"/>
                  </a:lnTo>
                  <a:lnTo>
                    <a:pt x="384" y="1082"/>
                  </a:lnTo>
                  <a:lnTo>
                    <a:pt x="384" y="1082"/>
                  </a:lnTo>
                  <a:lnTo>
                    <a:pt x="384" y="1076"/>
                  </a:lnTo>
                  <a:close/>
                  <a:moveTo>
                    <a:pt x="384" y="1076"/>
                  </a:moveTo>
                  <a:lnTo>
                    <a:pt x="390" y="1076"/>
                  </a:lnTo>
                  <a:lnTo>
                    <a:pt x="390" y="1082"/>
                  </a:lnTo>
                  <a:lnTo>
                    <a:pt x="384" y="1082"/>
                  </a:lnTo>
                  <a:lnTo>
                    <a:pt x="384" y="1076"/>
                  </a:lnTo>
                  <a:close/>
                  <a:moveTo>
                    <a:pt x="390" y="1076"/>
                  </a:moveTo>
                  <a:lnTo>
                    <a:pt x="390" y="1070"/>
                  </a:lnTo>
                  <a:lnTo>
                    <a:pt x="396" y="1070"/>
                  </a:lnTo>
                  <a:lnTo>
                    <a:pt x="396" y="1076"/>
                  </a:lnTo>
                  <a:lnTo>
                    <a:pt x="390" y="1076"/>
                  </a:lnTo>
                  <a:close/>
                  <a:moveTo>
                    <a:pt x="390" y="1070"/>
                  </a:moveTo>
                  <a:lnTo>
                    <a:pt x="396" y="1070"/>
                  </a:lnTo>
                  <a:lnTo>
                    <a:pt x="396" y="1076"/>
                  </a:lnTo>
                  <a:lnTo>
                    <a:pt x="390" y="1076"/>
                  </a:lnTo>
                  <a:lnTo>
                    <a:pt x="390" y="1070"/>
                  </a:lnTo>
                  <a:close/>
                  <a:moveTo>
                    <a:pt x="396" y="1070"/>
                  </a:moveTo>
                  <a:lnTo>
                    <a:pt x="402" y="1070"/>
                  </a:lnTo>
                  <a:lnTo>
                    <a:pt x="402" y="1076"/>
                  </a:lnTo>
                  <a:lnTo>
                    <a:pt x="396" y="1076"/>
                  </a:lnTo>
                  <a:lnTo>
                    <a:pt x="396" y="1070"/>
                  </a:lnTo>
                  <a:close/>
                  <a:moveTo>
                    <a:pt x="408" y="1064"/>
                  </a:moveTo>
                  <a:lnTo>
                    <a:pt x="408" y="1064"/>
                  </a:lnTo>
                  <a:lnTo>
                    <a:pt x="414" y="1064"/>
                  </a:lnTo>
                  <a:lnTo>
                    <a:pt x="414" y="1064"/>
                  </a:lnTo>
                  <a:lnTo>
                    <a:pt x="408" y="1064"/>
                  </a:lnTo>
                  <a:close/>
                  <a:moveTo>
                    <a:pt x="408" y="1064"/>
                  </a:moveTo>
                  <a:lnTo>
                    <a:pt x="414" y="1064"/>
                  </a:lnTo>
                  <a:lnTo>
                    <a:pt x="414" y="1070"/>
                  </a:lnTo>
                  <a:lnTo>
                    <a:pt x="408" y="1070"/>
                  </a:lnTo>
                  <a:lnTo>
                    <a:pt x="408" y="1064"/>
                  </a:lnTo>
                  <a:close/>
                  <a:moveTo>
                    <a:pt x="414" y="1064"/>
                  </a:moveTo>
                  <a:lnTo>
                    <a:pt x="420" y="1064"/>
                  </a:lnTo>
                  <a:lnTo>
                    <a:pt x="420" y="1070"/>
                  </a:lnTo>
                  <a:lnTo>
                    <a:pt x="414" y="1070"/>
                  </a:lnTo>
                  <a:lnTo>
                    <a:pt x="414" y="1064"/>
                  </a:lnTo>
                  <a:close/>
                  <a:moveTo>
                    <a:pt x="420" y="1064"/>
                  </a:moveTo>
                  <a:lnTo>
                    <a:pt x="420" y="1058"/>
                  </a:lnTo>
                  <a:lnTo>
                    <a:pt x="426" y="1058"/>
                  </a:lnTo>
                  <a:lnTo>
                    <a:pt x="426" y="1064"/>
                  </a:lnTo>
                  <a:lnTo>
                    <a:pt x="420" y="1064"/>
                  </a:lnTo>
                  <a:lnTo>
                    <a:pt x="426" y="1058"/>
                  </a:lnTo>
                  <a:lnTo>
                    <a:pt x="426" y="1064"/>
                  </a:lnTo>
                  <a:lnTo>
                    <a:pt x="420" y="1064"/>
                  </a:lnTo>
                  <a:close/>
                  <a:moveTo>
                    <a:pt x="432" y="1052"/>
                  </a:moveTo>
                  <a:lnTo>
                    <a:pt x="432" y="1052"/>
                  </a:lnTo>
                  <a:lnTo>
                    <a:pt x="438" y="1052"/>
                  </a:lnTo>
                  <a:lnTo>
                    <a:pt x="438" y="1058"/>
                  </a:lnTo>
                  <a:lnTo>
                    <a:pt x="432" y="1058"/>
                  </a:lnTo>
                  <a:lnTo>
                    <a:pt x="438" y="1052"/>
                  </a:lnTo>
                  <a:lnTo>
                    <a:pt x="438" y="1052"/>
                  </a:lnTo>
                  <a:lnTo>
                    <a:pt x="432" y="1052"/>
                  </a:lnTo>
                  <a:close/>
                  <a:moveTo>
                    <a:pt x="438" y="1052"/>
                  </a:moveTo>
                  <a:lnTo>
                    <a:pt x="444" y="1052"/>
                  </a:lnTo>
                  <a:lnTo>
                    <a:pt x="444" y="1058"/>
                  </a:lnTo>
                  <a:lnTo>
                    <a:pt x="438" y="1058"/>
                  </a:lnTo>
                  <a:lnTo>
                    <a:pt x="438" y="1052"/>
                  </a:lnTo>
                  <a:close/>
                  <a:moveTo>
                    <a:pt x="444" y="1052"/>
                  </a:moveTo>
                  <a:lnTo>
                    <a:pt x="449" y="1052"/>
                  </a:lnTo>
                  <a:lnTo>
                    <a:pt x="449" y="1058"/>
                  </a:lnTo>
                  <a:lnTo>
                    <a:pt x="444" y="1058"/>
                  </a:lnTo>
                  <a:lnTo>
                    <a:pt x="444" y="1052"/>
                  </a:lnTo>
                  <a:close/>
                  <a:moveTo>
                    <a:pt x="449" y="1052"/>
                  </a:moveTo>
                  <a:lnTo>
                    <a:pt x="449" y="1046"/>
                  </a:lnTo>
                  <a:lnTo>
                    <a:pt x="455" y="1046"/>
                  </a:lnTo>
                  <a:lnTo>
                    <a:pt x="455" y="1052"/>
                  </a:lnTo>
                  <a:lnTo>
                    <a:pt x="449" y="1052"/>
                  </a:lnTo>
                  <a:lnTo>
                    <a:pt x="455" y="1046"/>
                  </a:lnTo>
                  <a:lnTo>
                    <a:pt x="455" y="1052"/>
                  </a:lnTo>
                  <a:lnTo>
                    <a:pt x="449" y="1052"/>
                  </a:lnTo>
                  <a:close/>
                  <a:moveTo>
                    <a:pt x="455" y="1046"/>
                  </a:moveTo>
                  <a:lnTo>
                    <a:pt x="461" y="1046"/>
                  </a:lnTo>
                  <a:lnTo>
                    <a:pt x="461" y="1052"/>
                  </a:lnTo>
                  <a:lnTo>
                    <a:pt x="455" y="1052"/>
                  </a:lnTo>
                  <a:lnTo>
                    <a:pt x="455" y="1046"/>
                  </a:lnTo>
                  <a:close/>
                  <a:moveTo>
                    <a:pt x="461" y="1046"/>
                  </a:moveTo>
                  <a:lnTo>
                    <a:pt x="467" y="1046"/>
                  </a:lnTo>
                  <a:lnTo>
                    <a:pt x="467" y="1052"/>
                  </a:lnTo>
                  <a:lnTo>
                    <a:pt x="461" y="1052"/>
                  </a:lnTo>
                  <a:lnTo>
                    <a:pt x="461" y="1046"/>
                  </a:lnTo>
                  <a:close/>
                  <a:moveTo>
                    <a:pt x="467" y="1046"/>
                  </a:moveTo>
                  <a:lnTo>
                    <a:pt x="467" y="1040"/>
                  </a:lnTo>
                  <a:lnTo>
                    <a:pt x="473" y="1040"/>
                  </a:lnTo>
                  <a:lnTo>
                    <a:pt x="473" y="1046"/>
                  </a:lnTo>
                  <a:lnTo>
                    <a:pt x="467" y="1046"/>
                  </a:lnTo>
                  <a:close/>
                  <a:moveTo>
                    <a:pt x="479" y="1040"/>
                  </a:moveTo>
                  <a:lnTo>
                    <a:pt x="479" y="1040"/>
                  </a:lnTo>
                  <a:lnTo>
                    <a:pt x="479" y="1046"/>
                  </a:lnTo>
                  <a:lnTo>
                    <a:pt x="479" y="1046"/>
                  </a:lnTo>
                  <a:lnTo>
                    <a:pt x="479" y="1040"/>
                  </a:lnTo>
                  <a:close/>
                  <a:moveTo>
                    <a:pt x="479" y="1040"/>
                  </a:moveTo>
                  <a:lnTo>
                    <a:pt x="485" y="1040"/>
                  </a:lnTo>
                  <a:lnTo>
                    <a:pt x="485" y="1046"/>
                  </a:lnTo>
                  <a:lnTo>
                    <a:pt x="479" y="1046"/>
                  </a:lnTo>
                  <a:lnTo>
                    <a:pt x="479" y="1040"/>
                  </a:lnTo>
                  <a:close/>
                  <a:moveTo>
                    <a:pt x="485" y="1040"/>
                  </a:moveTo>
                  <a:lnTo>
                    <a:pt x="491" y="1034"/>
                  </a:lnTo>
                  <a:lnTo>
                    <a:pt x="491" y="1034"/>
                  </a:lnTo>
                  <a:lnTo>
                    <a:pt x="485" y="1040"/>
                  </a:lnTo>
                  <a:lnTo>
                    <a:pt x="485" y="1040"/>
                  </a:lnTo>
                  <a:close/>
                  <a:moveTo>
                    <a:pt x="491" y="1034"/>
                  </a:moveTo>
                  <a:lnTo>
                    <a:pt x="497" y="1034"/>
                  </a:lnTo>
                  <a:lnTo>
                    <a:pt x="497" y="1040"/>
                  </a:lnTo>
                  <a:lnTo>
                    <a:pt x="491" y="1040"/>
                  </a:lnTo>
                  <a:lnTo>
                    <a:pt x="491" y="1034"/>
                  </a:lnTo>
                  <a:close/>
                  <a:moveTo>
                    <a:pt x="497" y="1034"/>
                  </a:moveTo>
                  <a:lnTo>
                    <a:pt x="497" y="1034"/>
                  </a:lnTo>
                  <a:lnTo>
                    <a:pt x="497" y="1040"/>
                  </a:lnTo>
                  <a:lnTo>
                    <a:pt x="497" y="1040"/>
                  </a:lnTo>
                  <a:lnTo>
                    <a:pt x="497" y="1034"/>
                  </a:lnTo>
                  <a:close/>
                  <a:moveTo>
                    <a:pt x="503" y="1028"/>
                  </a:moveTo>
                  <a:lnTo>
                    <a:pt x="509" y="1028"/>
                  </a:lnTo>
                  <a:lnTo>
                    <a:pt x="509" y="1034"/>
                  </a:lnTo>
                  <a:lnTo>
                    <a:pt x="503" y="1034"/>
                  </a:lnTo>
                  <a:lnTo>
                    <a:pt x="503" y="1028"/>
                  </a:lnTo>
                  <a:close/>
                  <a:moveTo>
                    <a:pt x="509" y="1028"/>
                  </a:moveTo>
                  <a:lnTo>
                    <a:pt x="515" y="1028"/>
                  </a:lnTo>
                  <a:lnTo>
                    <a:pt x="515" y="1034"/>
                  </a:lnTo>
                  <a:lnTo>
                    <a:pt x="509" y="1034"/>
                  </a:lnTo>
                  <a:lnTo>
                    <a:pt x="509" y="1028"/>
                  </a:lnTo>
                  <a:close/>
                  <a:moveTo>
                    <a:pt x="515" y="1028"/>
                  </a:moveTo>
                  <a:lnTo>
                    <a:pt x="521" y="1028"/>
                  </a:lnTo>
                  <a:lnTo>
                    <a:pt x="521" y="1034"/>
                  </a:lnTo>
                  <a:lnTo>
                    <a:pt x="515" y="1034"/>
                  </a:lnTo>
                  <a:lnTo>
                    <a:pt x="515" y="1028"/>
                  </a:lnTo>
                  <a:close/>
                  <a:moveTo>
                    <a:pt x="521" y="1028"/>
                  </a:moveTo>
                  <a:lnTo>
                    <a:pt x="521" y="1022"/>
                  </a:lnTo>
                  <a:lnTo>
                    <a:pt x="521" y="1022"/>
                  </a:lnTo>
                  <a:lnTo>
                    <a:pt x="521" y="1028"/>
                  </a:lnTo>
                  <a:lnTo>
                    <a:pt x="521" y="1028"/>
                  </a:lnTo>
                  <a:lnTo>
                    <a:pt x="527" y="1022"/>
                  </a:lnTo>
                  <a:lnTo>
                    <a:pt x="527" y="1028"/>
                  </a:lnTo>
                  <a:lnTo>
                    <a:pt x="521" y="1028"/>
                  </a:lnTo>
                  <a:close/>
                  <a:moveTo>
                    <a:pt x="533" y="1022"/>
                  </a:moveTo>
                  <a:lnTo>
                    <a:pt x="539" y="1022"/>
                  </a:lnTo>
                  <a:lnTo>
                    <a:pt x="539" y="1028"/>
                  </a:lnTo>
                  <a:lnTo>
                    <a:pt x="533" y="1028"/>
                  </a:lnTo>
                  <a:lnTo>
                    <a:pt x="533" y="1022"/>
                  </a:lnTo>
                  <a:close/>
                  <a:moveTo>
                    <a:pt x="539" y="1022"/>
                  </a:moveTo>
                  <a:lnTo>
                    <a:pt x="545" y="1022"/>
                  </a:lnTo>
                  <a:lnTo>
                    <a:pt x="545" y="1022"/>
                  </a:lnTo>
                  <a:lnTo>
                    <a:pt x="545" y="1016"/>
                  </a:lnTo>
                  <a:lnTo>
                    <a:pt x="551" y="1016"/>
                  </a:lnTo>
                  <a:lnTo>
                    <a:pt x="551" y="1028"/>
                  </a:lnTo>
                  <a:lnTo>
                    <a:pt x="539" y="1028"/>
                  </a:lnTo>
                  <a:lnTo>
                    <a:pt x="539" y="1022"/>
                  </a:lnTo>
                  <a:close/>
                  <a:moveTo>
                    <a:pt x="545" y="1016"/>
                  </a:moveTo>
                  <a:lnTo>
                    <a:pt x="551" y="1016"/>
                  </a:lnTo>
                  <a:lnTo>
                    <a:pt x="551" y="1022"/>
                  </a:lnTo>
                  <a:lnTo>
                    <a:pt x="545" y="1022"/>
                  </a:lnTo>
                  <a:lnTo>
                    <a:pt x="545" y="1016"/>
                  </a:lnTo>
                  <a:close/>
                  <a:moveTo>
                    <a:pt x="551" y="1016"/>
                  </a:moveTo>
                  <a:lnTo>
                    <a:pt x="557" y="1016"/>
                  </a:lnTo>
                  <a:lnTo>
                    <a:pt x="557" y="1022"/>
                  </a:lnTo>
                  <a:lnTo>
                    <a:pt x="551" y="1022"/>
                  </a:lnTo>
                  <a:lnTo>
                    <a:pt x="551" y="1016"/>
                  </a:lnTo>
                  <a:close/>
                  <a:moveTo>
                    <a:pt x="557" y="1016"/>
                  </a:moveTo>
                  <a:lnTo>
                    <a:pt x="557" y="1010"/>
                  </a:lnTo>
                  <a:lnTo>
                    <a:pt x="563" y="1010"/>
                  </a:lnTo>
                  <a:lnTo>
                    <a:pt x="563" y="1016"/>
                  </a:lnTo>
                  <a:lnTo>
                    <a:pt x="557" y="1016"/>
                  </a:lnTo>
                  <a:close/>
                  <a:moveTo>
                    <a:pt x="557" y="1010"/>
                  </a:moveTo>
                  <a:lnTo>
                    <a:pt x="563" y="1010"/>
                  </a:lnTo>
                  <a:lnTo>
                    <a:pt x="563" y="1016"/>
                  </a:lnTo>
                  <a:lnTo>
                    <a:pt x="557" y="1016"/>
                  </a:lnTo>
                  <a:lnTo>
                    <a:pt x="557" y="1010"/>
                  </a:lnTo>
                  <a:close/>
                  <a:moveTo>
                    <a:pt x="563" y="1010"/>
                  </a:moveTo>
                  <a:lnTo>
                    <a:pt x="569" y="1010"/>
                  </a:lnTo>
                  <a:lnTo>
                    <a:pt x="569" y="1016"/>
                  </a:lnTo>
                  <a:lnTo>
                    <a:pt x="563" y="1016"/>
                  </a:lnTo>
                  <a:lnTo>
                    <a:pt x="563" y="1010"/>
                  </a:lnTo>
                  <a:close/>
                  <a:moveTo>
                    <a:pt x="569" y="1010"/>
                  </a:moveTo>
                  <a:lnTo>
                    <a:pt x="569" y="1010"/>
                  </a:lnTo>
                  <a:lnTo>
                    <a:pt x="569" y="1016"/>
                  </a:lnTo>
                  <a:lnTo>
                    <a:pt x="569" y="1016"/>
                  </a:lnTo>
                  <a:lnTo>
                    <a:pt x="569" y="1010"/>
                  </a:lnTo>
                  <a:close/>
                  <a:moveTo>
                    <a:pt x="575" y="1004"/>
                  </a:moveTo>
                  <a:lnTo>
                    <a:pt x="581" y="1004"/>
                  </a:lnTo>
                  <a:lnTo>
                    <a:pt x="581" y="1010"/>
                  </a:lnTo>
                  <a:lnTo>
                    <a:pt x="575" y="1010"/>
                  </a:lnTo>
                  <a:lnTo>
                    <a:pt x="575" y="1004"/>
                  </a:lnTo>
                  <a:close/>
                  <a:moveTo>
                    <a:pt x="581" y="1004"/>
                  </a:moveTo>
                  <a:lnTo>
                    <a:pt x="587" y="1004"/>
                  </a:lnTo>
                  <a:lnTo>
                    <a:pt x="587" y="1010"/>
                  </a:lnTo>
                  <a:lnTo>
                    <a:pt x="581" y="1010"/>
                  </a:lnTo>
                  <a:lnTo>
                    <a:pt x="581" y="1004"/>
                  </a:lnTo>
                  <a:close/>
                  <a:moveTo>
                    <a:pt x="587" y="1004"/>
                  </a:moveTo>
                  <a:lnTo>
                    <a:pt x="593" y="998"/>
                  </a:lnTo>
                  <a:lnTo>
                    <a:pt x="593" y="998"/>
                  </a:lnTo>
                  <a:lnTo>
                    <a:pt x="587" y="1004"/>
                  </a:lnTo>
                  <a:lnTo>
                    <a:pt x="587" y="1004"/>
                  </a:lnTo>
                  <a:close/>
                  <a:moveTo>
                    <a:pt x="593" y="998"/>
                  </a:moveTo>
                  <a:lnTo>
                    <a:pt x="599" y="998"/>
                  </a:lnTo>
                  <a:lnTo>
                    <a:pt x="599" y="1004"/>
                  </a:lnTo>
                  <a:lnTo>
                    <a:pt x="593" y="1004"/>
                  </a:lnTo>
                  <a:lnTo>
                    <a:pt x="593" y="998"/>
                  </a:lnTo>
                  <a:close/>
                  <a:moveTo>
                    <a:pt x="605" y="992"/>
                  </a:moveTo>
                  <a:lnTo>
                    <a:pt x="605" y="992"/>
                  </a:lnTo>
                  <a:lnTo>
                    <a:pt x="611" y="992"/>
                  </a:lnTo>
                  <a:lnTo>
                    <a:pt x="611" y="992"/>
                  </a:lnTo>
                  <a:lnTo>
                    <a:pt x="605" y="992"/>
                  </a:lnTo>
                  <a:close/>
                  <a:moveTo>
                    <a:pt x="605" y="992"/>
                  </a:moveTo>
                  <a:lnTo>
                    <a:pt x="611" y="992"/>
                  </a:lnTo>
                  <a:lnTo>
                    <a:pt x="611" y="998"/>
                  </a:lnTo>
                  <a:lnTo>
                    <a:pt x="605" y="998"/>
                  </a:lnTo>
                  <a:lnTo>
                    <a:pt x="605" y="992"/>
                  </a:lnTo>
                  <a:close/>
                  <a:moveTo>
                    <a:pt x="611" y="992"/>
                  </a:moveTo>
                  <a:lnTo>
                    <a:pt x="617" y="992"/>
                  </a:lnTo>
                  <a:lnTo>
                    <a:pt x="617" y="998"/>
                  </a:lnTo>
                  <a:lnTo>
                    <a:pt x="611" y="998"/>
                  </a:lnTo>
                  <a:lnTo>
                    <a:pt x="611" y="992"/>
                  </a:lnTo>
                  <a:close/>
                  <a:moveTo>
                    <a:pt x="617" y="992"/>
                  </a:moveTo>
                  <a:lnTo>
                    <a:pt x="623" y="992"/>
                  </a:lnTo>
                  <a:lnTo>
                    <a:pt x="623" y="992"/>
                  </a:lnTo>
                  <a:lnTo>
                    <a:pt x="623" y="987"/>
                  </a:lnTo>
                  <a:lnTo>
                    <a:pt x="629" y="987"/>
                  </a:lnTo>
                  <a:lnTo>
                    <a:pt x="629" y="998"/>
                  </a:lnTo>
                  <a:lnTo>
                    <a:pt x="617" y="998"/>
                  </a:lnTo>
                  <a:lnTo>
                    <a:pt x="617" y="992"/>
                  </a:lnTo>
                  <a:close/>
                  <a:moveTo>
                    <a:pt x="635" y="987"/>
                  </a:moveTo>
                  <a:lnTo>
                    <a:pt x="635" y="987"/>
                  </a:lnTo>
                  <a:lnTo>
                    <a:pt x="635" y="992"/>
                  </a:lnTo>
                  <a:lnTo>
                    <a:pt x="635" y="992"/>
                  </a:lnTo>
                  <a:lnTo>
                    <a:pt x="635" y="987"/>
                  </a:lnTo>
                  <a:close/>
                  <a:moveTo>
                    <a:pt x="635" y="987"/>
                  </a:moveTo>
                  <a:lnTo>
                    <a:pt x="641" y="987"/>
                  </a:lnTo>
                  <a:lnTo>
                    <a:pt x="641" y="992"/>
                  </a:lnTo>
                  <a:lnTo>
                    <a:pt x="635" y="992"/>
                  </a:lnTo>
                  <a:lnTo>
                    <a:pt x="635" y="987"/>
                  </a:lnTo>
                  <a:close/>
                  <a:moveTo>
                    <a:pt x="641" y="987"/>
                  </a:moveTo>
                  <a:lnTo>
                    <a:pt x="641" y="981"/>
                  </a:lnTo>
                  <a:lnTo>
                    <a:pt x="647" y="981"/>
                  </a:lnTo>
                  <a:lnTo>
                    <a:pt x="647" y="987"/>
                  </a:lnTo>
                  <a:lnTo>
                    <a:pt x="641" y="987"/>
                  </a:lnTo>
                  <a:close/>
                  <a:moveTo>
                    <a:pt x="641" y="981"/>
                  </a:moveTo>
                  <a:lnTo>
                    <a:pt x="647" y="981"/>
                  </a:lnTo>
                  <a:lnTo>
                    <a:pt x="647" y="987"/>
                  </a:lnTo>
                  <a:lnTo>
                    <a:pt x="641" y="987"/>
                  </a:lnTo>
                  <a:lnTo>
                    <a:pt x="641" y="981"/>
                  </a:lnTo>
                  <a:close/>
                  <a:moveTo>
                    <a:pt x="647" y="981"/>
                  </a:moveTo>
                  <a:lnTo>
                    <a:pt x="653" y="981"/>
                  </a:lnTo>
                  <a:lnTo>
                    <a:pt x="653" y="987"/>
                  </a:lnTo>
                  <a:lnTo>
                    <a:pt x="647" y="987"/>
                  </a:lnTo>
                  <a:lnTo>
                    <a:pt x="647" y="981"/>
                  </a:lnTo>
                  <a:close/>
                  <a:moveTo>
                    <a:pt x="653" y="981"/>
                  </a:moveTo>
                  <a:lnTo>
                    <a:pt x="659" y="981"/>
                  </a:lnTo>
                  <a:lnTo>
                    <a:pt x="659" y="987"/>
                  </a:lnTo>
                  <a:lnTo>
                    <a:pt x="653" y="987"/>
                  </a:lnTo>
                  <a:lnTo>
                    <a:pt x="653" y="981"/>
                  </a:lnTo>
                  <a:close/>
                  <a:moveTo>
                    <a:pt x="659" y="981"/>
                  </a:moveTo>
                  <a:lnTo>
                    <a:pt x="665" y="981"/>
                  </a:lnTo>
                  <a:lnTo>
                    <a:pt x="665" y="981"/>
                  </a:lnTo>
                  <a:lnTo>
                    <a:pt x="665" y="975"/>
                  </a:lnTo>
                  <a:lnTo>
                    <a:pt x="671" y="975"/>
                  </a:lnTo>
                  <a:lnTo>
                    <a:pt x="671" y="987"/>
                  </a:lnTo>
                  <a:lnTo>
                    <a:pt x="659" y="987"/>
                  </a:lnTo>
                  <a:lnTo>
                    <a:pt x="659" y="981"/>
                  </a:lnTo>
                  <a:close/>
                  <a:moveTo>
                    <a:pt x="665" y="975"/>
                  </a:moveTo>
                  <a:lnTo>
                    <a:pt x="671" y="975"/>
                  </a:lnTo>
                  <a:lnTo>
                    <a:pt x="671" y="981"/>
                  </a:lnTo>
                  <a:lnTo>
                    <a:pt x="665" y="981"/>
                  </a:lnTo>
                  <a:lnTo>
                    <a:pt x="665" y="975"/>
                  </a:lnTo>
                  <a:close/>
                  <a:moveTo>
                    <a:pt x="683" y="975"/>
                  </a:moveTo>
                  <a:lnTo>
                    <a:pt x="683" y="975"/>
                  </a:lnTo>
                  <a:lnTo>
                    <a:pt x="683" y="981"/>
                  </a:lnTo>
                  <a:lnTo>
                    <a:pt x="683" y="981"/>
                  </a:lnTo>
                  <a:lnTo>
                    <a:pt x="683" y="975"/>
                  </a:lnTo>
                  <a:close/>
                  <a:moveTo>
                    <a:pt x="683" y="975"/>
                  </a:moveTo>
                  <a:lnTo>
                    <a:pt x="683" y="969"/>
                  </a:lnTo>
                  <a:lnTo>
                    <a:pt x="689" y="969"/>
                  </a:lnTo>
                  <a:lnTo>
                    <a:pt x="689" y="975"/>
                  </a:lnTo>
                  <a:lnTo>
                    <a:pt x="683" y="975"/>
                  </a:lnTo>
                  <a:close/>
                  <a:moveTo>
                    <a:pt x="683" y="969"/>
                  </a:moveTo>
                  <a:lnTo>
                    <a:pt x="689" y="969"/>
                  </a:lnTo>
                  <a:lnTo>
                    <a:pt x="689" y="975"/>
                  </a:lnTo>
                  <a:lnTo>
                    <a:pt x="683" y="975"/>
                  </a:lnTo>
                  <a:lnTo>
                    <a:pt x="683" y="969"/>
                  </a:lnTo>
                  <a:close/>
                  <a:moveTo>
                    <a:pt x="689" y="969"/>
                  </a:moveTo>
                  <a:lnTo>
                    <a:pt x="695" y="969"/>
                  </a:lnTo>
                  <a:lnTo>
                    <a:pt x="695" y="975"/>
                  </a:lnTo>
                  <a:lnTo>
                    <a:pt x="689" y="975"/>
                  </a:lnTo>
                  <a:lnTo>
                    <a:pt x="689" y="969"/>
                  </a:lnTo>
                  <a:close/>
                  <a:moveTo>
                    <a:pt x="695" y="969"/>
                  </a:moveTo>
                  <a:lnTo>
                    <a:pt x="695" y="963"/>
                  </a:lnTo>
                  <a:lnTo>
                    <a:pt x="701" y="963"/>
                  </a:lnTo>
                  <a:lnTo>
                    <a:pt x="701" y="969"/>
                  </a:lnTo>
                  <a:lnTo>
                    <a:pt x="695" y="969"/>
                  </a:lnTo>
                  <a:close/>
                  <a:moveTo>
                    <a:pt x="707" y="963"/>
                  </a:moveTo>
                  <a:lnTo>
                    <a:pt x="707" y="963"/>
                  </a:lnTo>
                  <a:lnTo>
                    <a:pt x="707" y="969"/>
                  </a:lnTo>
                  <a:lnTo>
                    <a:pt x="707" y="969"/>
                  </a:lnTo>
                  <a:lnTo>
                    <a:pt x="707" y="963"/>
                  </a:lnTo>
                  <a:close/>
                  <a:moveTo>
                    <a:pt x="707" y="963"/>
                  </a:moveTo>
                  <a:lnTo>
                    <a:pt x="713" y="963"/>
                  </a:lnTo>
                  <a:lnTo>
                    <a:pt x="713" y="969"/>
                  </a:lnTo>
                  <a:lnTo>
                    <a:pt x="707" y="969"/>
                  </a:lnTo>
                  <a:lnTo>
                    <a:pt x="707" y="963"/>
                  </a:lnTo>
                  <a:close/>
                  <a:moveTo>
                    <a:pt x="713" y="963"/>
                  </a:moveTo>
                  <a:lnTo>
                    <a:pt x="719" y="963"/>
                  </a:lnTo>
                  <a:lnTo>
                    <a:pt x="719" y="963"/>
                  </a:lnTo>
                  <a:lnTo>
                    <a:pt x="719" y="957"/>
                  </a:lnTo>
                  <a:lnTo>
                    <a:pt x="725" y="957"/>
                  </a:lnTo>
                  <a:lnTo>
                    <a:pt x="725" y="969"/>
                  </a:lnTo>
                  <a:lnTo>
                    <a:pt x="713" y="969"/>
                  </a:lnTo>
                  <a:lnTo>
                    <a:pt x="713" y="963"/>
                  </a:lnTo>
                  <a:close/>
                  <a:moveTo>
                    <a:pt x="719" y="957"/>
                  </a:moveTo>
                  <a:lnTo>
                    <a:pt x="725" y="957"/>
                  </a:lnTo>
                  <a:lnTo>
                    <a:pt x="725" y="963"/>
                  </a:lnTo>
                  <a:lnTo>
                    <a:pt x="719" y="963"/>
                  </a:lnTo>
                  <a:lnTo>
                    <a:pt x="719" y="957"/>
                  </a:lnTo>
                  <a:close/>
                  <a:moveTo>
                    <a:pt x="737" y="957"/>
                  </a:moveTo>
                  <a:lnTo>
                    <a:pt x="737" y="957"/>
                  </a:lnTo>
                  <a:lnTo>
                    <a:pt x="737" y="963"/>
                  </a:lnTo>
                  <a:lnTo>
                    <a:pt x="737" y="963"/>
                  </a:lnTo>
                  <a:lnTo>
                    <a:pt x="737" y="957"/>
                  </a:lnTo>
                  <a:close/>
                  <a:moveTo>
                    <a:pt x="737" y="957"/>
                  </a:moveTo>
                  <a:lnTo>
                    <a:pt x="737" y="951"/>
                  </a:lnTo>
                  <a:lnTo>
                    <a:pt x="743" y="951"/>
                  </a:lnTo>
                  <a:lnTo>
                    <a:pt x="743" y="957"/>
                  </a:lnTo>
                  <a:lnTo>
                    <a:pt x="737" y="957"/>
                  </a:lnTo>
                  <a:close/>
                  <a:moveTo>
                    <a:pt x="737" y="951"/>
                  </a:moveTo>
                  <a:lnTo>
                    <a:pt x="743" y="951"/>
                  </a:lnTo>
                  <a:lnTo>
                    <a:pt x="743" y="957"/>
                  </a:lnTo>
                  <a:lnTo>
                    <a:pt x="737" y="957"/>
                  </a:lnTo>
                  <a:lnTo>
                    <a:pt x="737" y="951"/>
                  </a:lnTo>
                  <a:close/>
                  <a:moveTo>
                    <a:pt x="743" y="951"/>
                  </a:moveTo>
                  <a:lnTo>
                    <a:pt x="749" y="951"/>
                  </a:lnTo>
                  <a:lnTo>
                    <a:pt x="749" y="957"/>
                  </a:lnTo>
                  <a:lnTo>
                    <a:pt x="743" y="957"/>
                  </a:lnTo>
                  <a:lnTo>
                    <a:pt x="743" y="951"/>
                  </a:lnTo>
                  <a:close/>
                  <a:moveTo>
                    <a:pt x="749" y="951"/>
                  </a:moveTo>
                  <a:lnTo>
                    <a:pt x="755" y="951"/>
                  </a:lnTo>
                  <a:lnTo>
                    <a:pt x="755" y="957"/>
                  </a:lnTo>
                  <a:lnTo>
                    <a:pt x="749" y="957"/>
                  </a:lnTo>
                  <a:lnTo>
                    <a:pt x="749" y="951"/>
                  </a:lnTo>
                  <a:close/>
                  <a:moveTo>
                    <a:pt x="755" y="951"/>
                  </a:moveTo>
                  <a:lnTo>
                    <a:pt x="761" y="945"/>
                  </a:lnTo>
                  <a:lnTo>
                    <a:pt x="761" y="945"/>
                  </a:lnTo>
                  <a:lnTo>
                    <a:pt x="755" y="951"/>
                  </a:lnTo>
                  <a:lnTo>
                    <a:pt x="755" y="951"/>
                  </a:lnTo>
                  <a:close/>
                  <a:moveTo>
                    <a:pt x="761" y="945"/>
                  </a:moveTo>
                  <a:lnTo>
                    <a:pt x="767" y="945"/>
                  </a:lnTo>
                  <a:lnTo>
                    <a:pt x="767" y="951"/>
                  </a:lnTo>
                  <a:lnTo>
                    <a:pt x="761" y="951"/>
                  </a:lnTo>
                  <a:lnTo>
                    <a:pt x="761" y="945"/>
                  </a:lnTo>
                  <a:close/>
                  <a:moveTo>
                    <a:pt x="767" y="945"/>
                  </a:moveTo>
                  <a:lnTo>
                    <a:pt x="773" y="945"/>
                  </a:lnTo>
                  <a:lnTo>
                    <a:pt x="773" y="945"/>
                  </a:lnTo>
                  <a:lnTo>
                    <a:pt x="773" y="945"/>
                  </a:lnTo>
                  <a:lnTo>
                    <a:pt x="779" y="945"/>
                  </a:lnTo>
                  <a:lnTo>
                    <a:pt x="779" y="951"/>
                  </a:lnTo>
                  <a:lnTo>
                    <a:pt x="767" y="951"/>
                  </a:lnTo>
                  <a:lnTo>
                    <a:pt x="767" y="945"/>
                  </a:lnTo>
                  <a:close/>
                  <a:moveTo>
                    <a:pt x="785" y="939"/>
                  </a:moveTo>
                  <a:lnTo>
                    <a:pt x="785" y="939"/>
                  </a:lnTo>
                  <a:lnTo>
                    <a:pt x="785" y="945"/>
                  </a:lnTo>
                  <a:lnTo>
                    <a:pt x="785" y="945"/>
                  </a:lnTo>
                  <a:lnTo>
                    <a:pt x="785" y="939"/>
                  </a:lnTo>
                  <a:close/>
                  <a:moveTo>
                    <a:pt x="785" y="939"/>
                  </a:moveTo>
                  <a:lnTo>
                    <a:pt x="791" y="939"/>
                  </a:lnTo>
                  <a:lnTo>
                    <a:pt x="791" y="945"/>
                  </a:lnTo>
                  <a:lnTo>
                    <a:pt x="785" y="945"/>
                  </a:lnTo>
                  <a:lnTo>
                    <a:pt x="785" y="939"/>
                  </a:lnTo>
                  <a:close/>
                  <a:moveTo>
                    <a:pt x="791" y="939"/>
                  </a:moveTo>
                  <a:lnTo>
                    <a:pt x="791" y="933"/>
                  </a:lnTo>
                  <a:lnTo>
                    <a:pt x="797" y="933"/>
                  </a:lnTo>
                  <a:lnTo>
                    <a:pt x="797" y="939"/>
                  </a:lnTo>
                  <a:lnTo>
                    <a:pt x="791" y="939"/>
                  </a:lnTo>
                  <a:close/>
                  <a:moveTo>
                    <a:pt x="791" y="933"/>
                  </a:moveTo>
                  <a:lnTo>
                    <a:pt x="797" y="933"/>
                  </a:lnTo>
                  <a:lnTo>
                    <a:pt x="797" y="939"/>
                  </a:lnTo>
                  <a:lnTo>
                    <a:pt x="791" y="939"/>
                  </a:lnTo>
                  <a:lnTo>
                    <a:pt x="791" y="933"/>
                  </a:lnTo>
                  <a:close/>
                  <a:moveTo>
                    <a:pt x="797" y="933"/>
                  </a:moveTo>
                  <a:lnTo>
                    <a:pt x="803" y="933"/>
                  </a:lnTo>
                  <a:lnTo>
                    <a:pt x="803" y="939"/>
                  </a:lnTo>
                  <a:lnTo>
                    <a:pt x="797" y="939"/>
                  </a:lnTo>
                  <a:lnTo>
                    <a:pt x="797" y="933"/>
                  </a:lnTo>
                  <a:close/>
                  <a:moveTo>
                    <a:pt x="809" y="927"/>
                  </a:moveTo>
                  <a:lnTo>
                    <a:pt x="815" y="927"/>
                  </a:lnTo>
                  <a:lnTo>
                    <a:pt x="815" y="927"/>
                  </a:lnTo>
                  <a:lnTo>
                    <a:pt x="815" y="933"/>
                  </a:lnTo>
                  <a:lnTo>
                    <a:pt x="809" y="927"/>
                  </a:lnTo>
                  <a:close/>
                  <a:moveTo>
                    <a:pt x="815" y="927"/>
                  </a:moveTo>
                  <a:lnTo>
                    <a:pt x="821" y="927"/>
                  </a:lnTo>
                  <a:lnTo>
                    <a:pt x="821" y="933"/>
                  </a:lnTo>
                  <a:lnTo>
                    <a:pt x="815" y="933"/>
                  </a:lnTo>
                  <a:lnTo>
                    <a:pt x="815" y="927"/>
                  </a:lnTo>
                  <a:close/>
                  <a:moveTo>
                    <a:pt x="821" y="927"/>
                  </a:moveTo>
                  <a:lnTo>
                    <a:pt x="827" y="927"/>
                  </a:lnTo>
                  <a:lnTo>
                    <a:pt x="827" y="933"/>
                  </a:lnTo>
                  <a:lnTo>
                    <a:pt x="821" y="933"/>
                  </a:lnTo>
                  <a:lnTo>
                    <a:pt x="821" y="927"/>
                  </a:lnTo>
                  <a:close/>
                  <a:moveTo>
                    <a:pt x="827" y="927"/>
                  </a:moveTo>
                  <a:lnTo>
                    <a:pt x="833" y="927"/>
                  </a:lnTo>
                  <a:lnTo>
                    <a:pt x="833" y="933"/>
                  </a:lnTo>
                  <a:lnTo>
                    <a:pt x="827" y="933"/>
                  </a:lnTo>
                  <a:lnTo>
                    <a:pt x="827" y="927"/>
                  </a:lnTo>
                  <a:close/>
                  <a:moveTo>
                    <a:pt x="833" y="927"/>
                  </a:moveTo>
                  <a:lnTo>
                    <a:pt x="833" y="927"/>
                  </a:lnTo>
                  <a:lnTo>
                    <a:pt x="839" y="927"/>
                  </a:lnTo>
                  <a:lnTo>
                    <a:pt x="839" y="927"/>
                  </a:lnTo>
                  <a:lnTo>
                    <a:pt x="833" y="927"/>
                  </a:lnTo>
                  <a:close/>
                  <a:moveTo>
                    <a:pt x="839" y="921"/>
                  </a:moveTo>
                  <a:lnTo>
                    <a:pt x="845" y="921"/>
                  </a:lnTo>
                  <a:lnTo>
                    <a:pt x="845" y="927"/>
                  </a:lnTo>
                  <a:lnTo>
                    <a:pt x="839" y="927"/>
                  </a:lnTo>
                  <a:lnTo>
                    <a:pt x="839" y="921"/>
                  </a:lnTo>
                  <a:close/>
                  <a:moveTo>
                    <a:pt x="845" y="921"/>
                  </a:moveTo>
                  <a:lnTo>
                    <a:pt x="851" y="921"/>
                  </a:lnTo>
                  <a:lnTo>
                    <a:pt x="851" y="927"/>
                  </a:lnTo>
                  <a:lnTo>
                    <a:pt x="845" y="927"/>
                  </a:lnTo>
                  <a:lnTo>
                    <a:pt x="845" y="921"/>
                  </a:lnTo>
                  <a:close/>
                  <a:moveTo>
                    <a:pt x="851" y="921"/>
                  </a:moveTo>
                  <a:lnTo>
                    <a:pt x="851" y="915"/>
                  </a:lnTo>
                  <a:lnTo>
                    <a:pt x="857" y="915"/>
                  </a:lnTo>
                  <a:lnTo>
                    <a:pt x="857" y="921"/>
                  </a:lnTo>
                  <a:lnTo>
                    <a:pt x="851" y="921"/>
                  </a:lnTo>
                  <a:close/>
                  <a:moveTo>
                    <a:pt x="851" y="915"/>
                  </a:moveTo>
                  <a:lnTo>
                    <a:pt x="857" y="915"/>
                  </a:lnTo>
                  <a:lnTo>
                    <a:pt x="857" y="921"/>
                  </a:lnTo>
                  <a:lnTo>
                    <a:pt x="851" y="921"/>
                  </a:lnTo>
                  <a:lnTo>
                    <a:pt x="851" y="915"/>
                  </a:lnTo>
                  <a:close/>
                  <a:moveTo>
                    <a:pt x="857" y="915"/>
                  </a:moveTo>
                  <a:lnTo>
                    <a:pt x="863" y="915"/>
                  </a:lnTo>
                  <a:lnTo>
                    <a:pt x="863" y="921"/>
                  </a:lnTo>
                  <a:lnTo>
                    <a:pt x="857" y="921"/>
                  </a:lnTo>
                  <a:lnTo>
                    <a:pt x="857" y="915"/>
                  </a:lnTo>
                  <a:close/>
                  <a:moveTo>
                    <a:pt x="863" y="915"/>
                  </a:moveTo>
                  <a:lnTo>
                    <a:pt x="869" y="915"/>
                  </a:lnTo>
                  <a:lnTo>
                    <a:pt x="869" y="921"/>
                  </a:lnTo>
                  <a:lnTo>
                    <a:pt x="863" y="921"/>
                  </a:lnTo>
                  <a:lnTo>
                    <a:pt x="863" y="915"/>
                  </a:lnTo>
                  <a:close/>
                  <a:moveTo>
                    <a:pt x="869" y="915"/>
                  </a:moveTo>
                  <a:lnTo>
                    <a:pt x="869" y="909"/>
                  </a:lnTo>
                  <a:lnTo>
                    <a:pt x="875" y="909"/>
                  </a:lnTo>
                  <a:lnTo>
                    <a:pt x="875" y="915"/>
                  </a:lnTo>
                  <a:lnTo>
                    <a:pt x="869" y="915"/>
                  </a:lnTo>
                  <a:close/>
                  <a:moveTo>
                    <a:pt x="869" y="909"/>
                  </a:moveTo>
                  <a:lnTo>
                    <a:pt x="875" y="909"/>
                  </a:lnTo>
                  <a:lnTo>
                    <a:pt x="875" y="915"/>
                  </a:lnTo>
                  <a:lnTo>
                    <a:pt x="869" y="915"/>
                  </a:lnTo>
                  <a:lnTo>
                    <a:pt x="869" y="909"/>
                  </a:lnTo>
                  <a:close/>
                  <a:moveTo>
                    <a:pt x="875" y="909"/>
                  </a:moveTo>
                  <a:lnTo>
                    <a:pt x="875" y="909"/>
                  </a:lnTo>
                  <a:lnTo>
                    <a:pt x="875" y="915"/>
                  </a:lnTo>
                  <a:lnTo>
                    <a:pt x="875" y="915"/>
                  </a:lnTo>
                  <a:lnTo>
                    <a:pt x="875" y="909"/>
                  </a:lnTo>
                  <a:close/>
                  <a:moveTo>
                    <a:pt x="887" y="909"/>
                  </a:moveTo>
                  <a:lnTo>
                    <a:pt x="893" y="903"/>
                  </a:lnTo>
                  <a:lnTo>
                    <a:pt x="893" y="903"/>
                  </a:lnTo>
                  <a:lnTo>
                    <a:pt x="893" y="909"/>
                  </a:lnTo>
                  <a:lnTo>
                    <a:pt x="887" y="909"/>
                  </a:lnTo>
                  <a:close/>
                  <a:moveTo>
                    <a:pt x="893" y="903"/>
                  </a:moveTo>
                  <a:lnTo>
                    <a:pt x="899" y="903"/>
                  </a:lnTo>
                  <a:lnTo>
                    <a:pt x="899" y="909"/>
                  </a:lnTo>
                  <a:lnTo>
                    <a:pt x="893" y="909"/>
                  </a:lnTo>
                  <a:lnTo>
                    <a:pt x="893" y="903"/>
                  </a:lnTo>
                  <a:close/>
                  <a:moveTo>
                    <a:pt x="899" y="903"/>
                  </a:moveTo>
                  <a:lnTo>
                    <a:pt x="905" y="903"/>
                  </a:lnTo>
                  <a:lnTo>
                    <a:pt x="905" y="909"/>
                  </a:lnTo>
                  <a:lnTo>
                    <a:pt x="899" y="909"/>
                  </a:lnTo>
                  <a:lnTo>
                    <a:pt x="899" y="903"/>
                  </a:lnTo>
                  <a:close/>
                  <a:moveTo>
                    <a:pt x="905" y="903"/>
                  </a:moveTo>
                  <a:lnTo>
                    <a:pt x="911" y="903"/>
                  </a:lnTo>
                  <a:lnTo>
                    <a:pt x="911" y="909"/>
                  </a:lnTo>
                  <a:lnTo>
                    <a:pt x="905" y="909"/>
                  </a:lnTo>
                  <a:lnTo>
                    <a:pt x="905" y="903"/>
                  </a:lnTo>
                  <a:close/>
                  <a:moveTo>
                    <a:pt x="917" y="897"/>
                  </a:moveTo>
                  <a:lnTo>
                    <a:pt x="917" y="897"/>
                  </a:lnTo>
                  <a:lnTo>
                    <a:pt x="917" y="903"/>
                  </a:lnTo>
                  <a:lnTo>
                    <a:pt x="917" y="903"/>
                  </a:lnTo>
                  <a:lnTo>
                    <a:pt x="917" y="897"/>
                  </a:lnTo>
                  <a:close/>
                  <a:moveTo>
                    <a:pt x="917" y="897"/>
                  </a:moveTo>
                  <a:lnTo>
                    <a:pt x="923" y="897"/>
                  </a:lnTo>
                  <a:lnTo>
                    <a:pt x="923" y="903"/>
                  </a:lnTo>
                  <a:lnTo>
                    <a:pt x="917" y="903"/>
                  </a:lnTo>
                  <a:lnTo>
                    <a:pt x="917" y="897"/>
                  </a:lnTo>
                  <a:close/>
                  <a:moveTo>
                    <a:pt x="923" y="897"/>
                  </a:moveTo>
                  <a:lnTo>
                    <a:pt x="929" y="897"/>
                  </a:lnTo>
                  <a:lnTo>
                    <a:pt x="929" y="903"/>
                  </a:lnTo>
                  <a:lnTo>
                    <a:pt x="923" y="903"/>
                  </a:lnTo>
                  <a:lnTo>
                    <a:pt x="923" y="897"/>
                  </a:lnTo>
                  <a:close/>
                  <a:moveTo>
                    <a:pt x="929" y="897"/>
                  </a:moveTo>
                  <a:lnTo>
                    <a:pt x="929" y="891"/>
                  </a:lnTo>
                  <a:lnTo>
                    <a:pt x="935" y="891"/>
                  </a:lnTo>
                  <a:lnTo>
                    <a:pt x="935" y="897"/>
                  </a:lnTo>
                  <a:lnTo>
                    <a:pt x="929" y="897"/>
                  </a:lnTo>
                  <a:close/>
                  <a:moveTo>
                    <a:pt x="929" y="891"/>
                  </a:moveTo>
                  <a:lnTo>
                    <a:pt x="935" y="891"/>
                  </a:lnTo>
                  <a:lnTo>
                    <a:pt x="935" y="897"/>
                  </a:lnTo>
                  <a:lnTo>
                    <a:pt x="929" y="897"/>
                  </a:lnTo>
                  <a:lnTo>
                    <a:pt x="929" y="891"/>
                  </a:lnTo>
                  <a:close/>
                  <a:moveTo>
                    <a:pt x="947" y="891"/>
                  </a:moveTo>
                  <a:lnTo>
                    <a:pt x="947" y="891"/>
                  </a:lnTo>
                  <a:lnTo>
                    <a:pt x="947" y="891"/>
                  </a:lnTo>
                  <a:lnTo>
                    <a:pt x="947" y="885"/>
                  </a:lnTo>
                  <a:lnTo>
                    <a:pt x="952" y="885"/>
                  </a:lnTo>
                  <a:lnTo>
                    <a:pt x="952" y="897"/>
                  </a:lnTo>
                  <a:lnTo>
                    <a:pt x="947" y="897"/>
                  </a:lnTo>
                  <a:lnTo>
                    <a:pt x="947" y="891"/>
                  </a:lnTo>
                  <a:close/>
                  <a:moveTo>
                    <a:pt x="947" y="885"/>
                  </a:moveTo>
                  <a:lnTo>
                    <a:pt x="952" y="885"/>
                  </a:lnTo>
                  <a:lnTo>
                    <a:pt x="952" y="891"/>
                  </a:lnTo>
                  <a:lnTo>
                    <a:pt x="947" y="891"/>
                  </a:lnTo>
                  <a:lnTo>
                    <a:pt x="947" y="885"/>
                  </a:lnTo>
                  <a:close/>
                  <a:moveTo>
                    <a:pt x="952" y="885"/>
                  </a:moveTo>
                  <a:lnTo>
                    <a:pt x="958" y="885"/>
                  </a:lnTo>
                  <a:lnTo>
                    <a:pt x="958" y="891"/>
                  </a:lnTo>
                  <a:lnTo>
                    <a:pt x="952" y="891"/>
                  </a:lnTo>
                  <a:lnTo>
                    <a:pt x="952" y="885"/>
                  </a:lnTo>
                  <a:close/>
                  <a:moveTo>
                    <a:pt x="958" y="885"/>
                  </a:moveTo>
                  <a:lnTo>
                    <a:pt x="958" y="879"/>
                  </a:lnTo>
                  <a:lnTo>
                    <a:pt x="964" y="879"/>
                  </a:lnTo>
                  <a:lnTo>
                    <a:pt x="964" y="885"/>
                  </a:lnTo>
                  <a:lnTo>
                    <a:pt x="958" y="885"/>
                  </a:lnTo>
                  <a:lnTo>
                    <a:pt x="964" y="879"/>
                  </a:lnTo>
                  <a:lnTo>
                    <a:pt x="964" y="885"/>
                  </a:lnTo>
                  <a:lnTo>
                    <a:pt x="958" y="885"/>
                  </a:lnTo>
                  <a:close/>
                  <a:moveTo>
                    <a:pt x="964" y="879"/>
                  </a:moveTo>
                  <a:lnTo>
                    <a:pt x="970" y="879"/>
                  </a:lnTo>
                  <a:lnTo>
                    <a:pt x="970" y="885"/>
                  </a:lnTo>
                  <a:lnTo>
                    <a:pt x="964" y="885"/>
                  </a:lnTo>
                  <a:lnTo>
                    <a:pt x="964" y="879"/>
                  </a:lnTo>
                  <a:close/>
                  <a:moveTo>
                    <a:pt x="970" y="879"/>
                  </a:moveTo>
                  <a:lnTo>
                    <a:pt x="976" y="879"/>
                  </a:lnTo>
                  <a:lnTo>
                    <a:pt x="976" y="885"/>
                  </a:lnTo>
                  <a:lnTo>
                    <a:pt x="970" y="885"/>
                  </a:lnTo>
                  <a:lnTo>
                    <a:pt x="970" y="879"/>
                  </a:lnTo>
                  <a:close/>
                  <a:moveTo>
                    <a:pt x="976" y="879"/>
                  </a:moveTo>
                  <a:lnTo>
                    <a:pt x="982" y="879"/>
                  </a:lnTo>
                  <a:lnTo>
                    <a:pt x="982" y="885"/>
                  </a:lnTo>
                  <a:lnTo>
                    <a:pt x="976" y="885"/>
                  </a:lnTo>
                  <a:lnTo>
                    <a:pt x="976" y="879"/>
                  </a:lnTo>
                  <a:close/>
                  <a:moveTo>
                    <a:pt x="988" y="873"/>
                  </a:moveTo>
                  <a:lnTo>
                    <a:pt x="988" y="873"/>
                  </a:lnTo>
                  <a:lnTo>
                    <a:pt x="988" y="879"/>
                  </a:lnTo>
                  <a:lnTo>
                    <a:pt x="988" y="879"/>
                  </a:lnTo>
                  <a:lnTo>
                    <a:pt x="988" y="873"/>
                  </a:lnTo>
                  <a:close/>
                  <a:moveTo>
                    <a:pt x="988" y="873"/>
                  </a:moveTo>
                  <a:lnTo>
                    <a:pt x="994" y="873"/>
                  </a:lnTo>
                  <a:lnTo>
                    <a:pt x="994" y="879"/>
                  </a:lnTo>
                  <a:lnTo>
                    <a:pt x="988" y="879"/>
                  </a:lnTo>
                  <a:lnTo>
                    <a:pt x="988" y="873"/>
                  </a:lnTo>
                  <a:close/>
                  <a:moveTo>
                    <a:pt x="994" y="873"/>
                  </a:moveTo>
                  <a:lnTo>
                    <a:pt x="1000" y="873"/>
                  </a:lnTo>
                  <a:lnTo>
                    <a:pt x="1000" y="879"/>
                  </a:lnTo>
                  <a:lnTo>
                    <a:pt x="994" y="879"/>
                  </a:lnTo>
                  <a:lnTo>
                    <a:pt x="994" y="873"/>
                  </a:lnTo>
                  <a:close/>
                  <a:moveTo>
                    <a:pt x="1000" y="873"/>
                  </a:moveTo>
                  <a:lnTo>
                    <a:pt x="1000" y="867"/>
                  </a:lnTo>
                  <a:lnTo>
                    <a:pt x="1006" y="867"/>
                  </a:lnTo>
                  <a:lnTo>
                    <a:pt x="1006" y="873"/>
                  </a:lnTo>
                  <a:lnTo>
                    <a:pt x="1000" y="873"/>
                  </a:lnTo>
                  <a:close/>
                  <a:moveTo>
                    <a:pt x="1000" y="867"/>
                  </a:moveTo>
                  <a:lnTo>
                    <a:pt x="1006" y="867"/>
                  </a:lnTo>
                  <a:lnTo>
                    <a:pt x="1006" y="873"/>
                  </a:lnTo>
                  <a:lnTo>
                    <a:pt x="1000" y="873"/>
                  </a:lnTo>
                  <a:lnTo>
                    <a:pt x="1000" y="867"/>
                  </a:lnTo>
                  <a:close/>
                  <a:moveTo>
                    <a:pt x="1018" y="867"/>
                  </a:moveTo>
                  <a:lnTo>
                    <a:pt x="1018" y="867"/>
                  </a:lnTo>
                  <a:lnTo>
                    <a:pt x="1018" y="873"/>
                  </a:lnTo>
                  <a:lnTo>
                    <a:pt x="1018" y="873"/>
                  </a:lnTo>
                  <a:lnTo>
                    <a:pt x="1018" y="867"/>
                  </a:lnTo>
                  <a:close/>
                  <a:moveTo>
                    <a:pt x="1018" y="867"/>
                  </a:moveTo>
                  <a:lnTo>
                    <a:pt x="1018" y="861"/>
                  </a:lnTo>
                  <a:lnTo>
                    <a:pt x="1024" y="861"/>
                  </a:lnTo>
                  <a:lnTo>
                    <a:pt x="1024" y="867"/>
                  </a:lnTo>
                  <a:lnTo>
                    <a:pt x="1018" y="867"/>
                  </a:lnTo>
                  <a:lnTo>
                    <a:pt x="1024" y="861"/>
                  </a:lnTo>
                  <a:lnTo>
                    <a:pt x="1024" y="867"/>
                  </a:lnTo>
                  <a:lnTo>
                    <a:pt x="1018" y="867"/>
                  </a:lnTo>
                  <a:close/>
                  <a:moveTo>
                    <a:pt x="1024" y="861"/>
                  </a:moveTo>
                  <a:lnTo>
                    <a:pt x="1030" y="861"/>
                  </a:lnTo>
                  <a:lnTo>
                    <a:pt x="1030" y="867"/>
                  </a:lnTo>
                  <a:lnTo>
                    <a:pt x="1024" y="867"/>
                  </a:lnTo>
                  <a:lnTo>
                    <a:pt x="1024" y="861"/>
                  </a:lnTo>
                  <a:close/>
                  <a:moveTo>
                    <a:pt x="1030" y="861"/>
                  </a:moveTo>
                  <a:lnTo>
                    <a:pt x="1036" y="861"/>
                  </a:lnTo>
                  <a:lnTo>
                    <a:pt x="1036" y="867"/>
                  </a:lnTo>
                  <a:lnTo>
                    <a:pt x="1030" y="867"/>
                  </a:lnTo>
                  <a:lnTo>
                    <a:pt x="1030" y="861"/>
                  </a:lnTo>
                  <a:close/>
                  <a:moveTo>
                    <a:pt x="1042" y="855"/>
                  </a:moveTo>
                  <a:lnTo>
                    <a:pt x="1042" y="855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2" y="855"/>
                  </a:lnTo>
                  <a:close/>
                  <a:moveTo>
                    <a:pt x="1042" y="855"/>
                  </a:moveTo>
                  <a:lnTo>
                    <a:pt x="1048" y="855"/>
                  </a:lnTo>
                  <a:lnTo>
                    <a:pt x="1048" y="861"/>
                  </a:lnTo>
                  <a:lnTo>
                    <a:pt x="1042" y="861"/>
                  </a:lnTo>
                  <a:lnTo>
                    <a:pt x="1042" y="855"/>
                  </a:lnTo>
                  <a:close/>
                  <a:moveTo>
                    <a:pt x="1048" y="855"/>
                  </a:moveTo>
                  <a:lnTo>
                    <a:pt x="1054" y="855"/>
                  </a:lnTo>
                  <a:lnTo>
                    <a:pt x="1054" y="861"/>
                  </a:lnTo>
                  <a:lnTo>
                    <a:pt x="1048" y="861"/>
                  </a:lnTo>
                  <a:lnTo>
                    <a:pt x="1048" y="855"/>
                  </a:lnTo>
                  <a:close/>
                  <a:moveTo>
                    <a:pt x="1054" y="855"/>
                  </a:moveTo>
                  <a:lnTo>
                    <a:pt x="1060" y="849"/>
                  </a:lnTo>
                  <a:lnTo>
                    <a:pt x="1060" y="849"/>
                  </a:lnTo>
                  <a:lnTo>
                    <a:pt x="1054" y="855"/>
                  </a:lnTo>
                  <a:lnTo>
                    <a:pt x="1054" y="855"/>
                  </a:lnTo>
                  <a:close/>
                  <a:moveTo>
                    <a:pt x="1060" y="849"/>
                  </a:moveTo>
                  <a:lnTo>
                    <a:pt x="1066" y="849"/>
                  </a:lnTo>
                  <a:lnTo>
                    <a:pt x="1066" y="855"/>
                  </a:lnTo>
                  <a:lnTo>
                    <a:pt x="1060" y="855"/>
                  </a:lnTo>
                  <a:lnTo>
                    <a:pt x="1060" y="849"/>
                  </a:lnTo>
                  <a:close/>
                  <a:moveTo>
                    <a:pt x="1066" y="849"/>
                  </a:moveTo>
                  <a:lnTo>
                    <a:pt x="1072" y="849"/>
                  </a:lnTo>
                  <a:lnTo>
                    <a:pt x="1072" y="855"/>
                  </a:lnTo>
                  <a:lnTo>
                    <a:pt x="1066" y="855"/>
                  </a:lnTo>
                  <a:lnTo>
                    <a:pt x="1066" y="849"/>
                  </a:lnTo>
                  <a:close/>
                  <a:moveTo>
                    <a:pt x="1072" y="849"/>
                  </a:moveTo>
                  <a:lnTo>
                    <a:pt x="1072" y="843"/>
                  </a:lnTo>
                  <a:lnTo>
                    <a:pt x="1078" y="843"/>
                  </a:lnTo>
                  <a:lnTo>
                    <a:pt x="1078" y="849"/>
                  </a:lnTo>
                  <a:lnTo>
                    <a:pt x="1072" y="849"/>
                  </a:lnTo>
                  <a:lnTo>
                    <a:pt x="1078" y="843"/>
                  </a:lnTo>
                  <a:lnTo>
                    <a:pt x="1078" y="849"/>
                  </a:lnTo>
                  <a:lnTo>
                    <a:pt x="1072" y="849"/>
                  </a:lnTo>
                  <a:close/>
                  <a:moveTo>
                    <a:pt x="1078" y="843"/>
                  </a:moveTo>
                  <a:lnTo>
                    <a:pt x="1078" y="843"/>
                  </a:lnTo>
                  <a:lnTo>
                    <a:pt x="1078" y="849"/>
                  </a:lnTo>
                  <a:lnTo>
                    <a:pt x="1078" y="849"/>
                  </a:lnTo>
                  <a:lnTo>
                    <a:pt x="1078" y="843"/>
                  </a:lnTo>
                  <a:close/>
                  <a:moveTo>
                    <a:pt x="1090" y="837"/>
                  </a:moveTo>
                  <a:lnTo>
                    <a:pt x="1096" y="837"/>
                  </a:lnTo>
                  <a:lnTo>
                    <a:pt x="1096" y="837"/>
                  </a:lnTo>
                  <a:lnTo>
                    <a:pt x="1096" y="843"/>
                  </a:lnTo>
                  <a:lnTo>
                    <a:pt x="1090" y="837"/>
                  </a:lnTo>
                  <a:close/>
                  <a:moveTo>
                    <a:pt x="1096" y="837"/>
                  </a:moveTo>
                  <a:lnTo>
                    <a:pt x="1102" y="837"/>
                  </a:lnTo>
                  <a:lnTo>
                    <a:pt x="1102" y="843"/>
                  </a:lnTo>
                  <a:lnTo>
                    <a:pt x="1096" y="843"/>
                  </a:lnTo>
                  <a:lnTo>
                    <a:pt x="1096" y="837"/>
                  </a:lnTo>
                  <a:close/>
                  <a:moveTo>
                    <a:pt x="1102" y="837"/>
                  </a:moveTo>
                  <a:lnTo>
                    <a:pt x="1108" y="837"/>
                  </a:lnTo>
                  <a:lnTo>
                    <a:pt x="1108" y="843"/>
                  </a:lnTo>
                  <a:lnTo>
                    <a:pt x="1102" y="843"/>
                  </a:lnTo>
                  <a:lnTo>
                    <a:pt x="1102" y="837"/>
                  </a:lnTo>
                  <a:close/>
                  <a:moveTo>
                    <a:pt x="1108" y="837"/>
                  </a:moveTo>
                  <a:lnTo>
                    <a:pt x="1108" y="831"/>
                  </a:lnTo>
                  <a:lnTo>
                    <a:pt x="1114" y="831"/>
                  </a:lnTo>
                  <a:lnTo>
                    <a:pt x="1114" y="837"/>
                  </a:lnTo>
                  <a:lnTo>
                    <a:pt x="1108" y="837"/>
                  </a:lnTo>
                  <a:close/>
                  <a:moveTo>
                    <a:pt x="1120" y="831"/>
                  </a:moveTo>
                  <a:lnTo>
                    <a:pt x="1120" y="831"/>
                  </a:lnTo>
                  <a:lnTo>
                    <a:pt x="1120" y="837"/>
                  </a:lnTo>
                  <a:lnTo>
                    <a:pt x="1120" y="837"/>
                  </a:lnTo>
                  <a:lnTo>
                    <a:pt x="1120" y="831"/>
                  </a:lnTo>
                  <a:close/>
                  <a:moveTo>
                    <a:pt x="1120" y="831"/>
                  </a:moveTo>
                  <a:lnTo>
                    <a:pt x="1126" y="831"/>
                  </a:lnTo>
                  <a:lnTo>
                    <a:pt x="1126" y="831"/>
                  </a:lnTo>
                  <a:lnTo>
                    <a:pt x="1126" y="825"/>
                  </a:lnTo>
                  <a:lnTo>
                    <a:pt x="1132" y="825"/>
                  </a:lnTo>
                  <a:lnTo>
                    <a:pt x="1132" y="837"/>
                  </a:lnTo>
                  <a:lnTo>
                    <a:pt x="1120" y="837"/>
                  </a:lnTo>
                  <a:lnTo>
                    <a:pt x="1120" y="831"/>
                  </a:lnTo>
                  <a:close/>
                  <a:moveTo>
                    <a:pt x="1126" y="825"/>
                  </a:moveTo>
                  <a:lnTo>
                    <a:pt x="1132" y="825"/>
                  </a:lnTo>
                  <a:lnTo>
                    <a:pt x="1132" y="831"/>
                  </a:lnTo>
                  <a:lnTo>
                    <a:pt x="1126" y="831"/>
                  </a:lnTo>
                  <a:lnTo>
                    <a:pt x="1126" y="825"/>
                  </a:lnTo>
                  <a:close/>
                  <a:moveTo>
                    <a:pt x="1132" y="825"/>
                  </a:moveTo>
                  <a:lnTo>
                    <a:pt x="1138" y="825"/>
                  </a:lnTo>
                  <a:lnTo>
                    <a:pt x="1138" y="831"/>
                  </a:lnTo>
                  <a:lnTo>
                    <a:pt x="1132" y="831"/>
                  </a:lnTo>
                  <a:lnTo>
                    <a:pt x="1132" y="825"/>
                  </a:lnTo>
                  <a:close/>
                  <a:moveTo>
                    <a:pt x="1150" y="819"/>
                  </a:moveTo>
                  <a:lnTo>
                    <a:pt x="1150" y="819"/>
                  </a:lnTo>
                  <a:lnTo>
                    <a:pt x="1150" y="825"/>
                  </a:lnTo>
                  <a:lnTo>
                    <a:pt x="1150" y="825"/>
                  </a:lnTo>
                  <a:lnTo>
                    <a:pt x="1150" y="819"/>
                  </a:lnTo>
                  <a:close/>
                  <a:moveTo>
                    <a:pt x="1150" y="819"/>
                  </a:moveTo>
                  <a:lnTo>
                    <a:pt x="1156" y="819"/>
                  </a:lnTo>
                  <a:lnTo>
                    <a:pt x="1156" y="825"/>
                  </a:lnTo>
                  <a:lnTo>
                    <a:pt x="1150" y="825"/>
                  </a:lnTo>
                  <a:lnTo>
                    <a:pt x="1150" y="819"/>
                  </a:lnTo>
                  <a:close/>
                  <a:moveTo>
                    <a:pt x="1156" y="819"/>
                  </a:moveTo>
                  <a:lnTo>
                    <a:pt x="1162" y="819"/>
                  </a:lnTo>
                  <a:lnTo>
                    <a:pt x="1162" y="819"/>
                  </a:lnTo>
                  <a:lnTo>
                    <a:pt x="1162" y="813"/>
                  </a:lnTo>
                  <a:lnTo>
                    <a:pt x="1168" y="813"/>
                  </a:lnTo>
                  <a:lnTo>
                    <a:pt x="1168" y="825"/>
                  </a:lnTo>
                  <a:lnTo>
                    <a:pt x="1156" y="825"/>
                  </a:lnTo>
                  <a:lnTo>
                    <a:pt x="1156" y="819"/>
                  </a:lnTo>
                  <a:close/>
                  <a:moveTo>
                    <a:pt x="1162" y="813"/>
                  </a:moveTo>
                  <a:lnTo>
                    <a:pt x="1168" y="813"/>
                  </a:lnTo>
                  <a:lnTo>
                    <a:pt x="1168" y="819"/>
                  </a:lnTo>
                  <a:lnTo>
                    <a:pt x="1162" y="819"/>
                  </a:lnTo>
                  <a:lnTo>
                    <a:pt x="1162" y="813"/>
                  </a:lnTo>
                  <a:close/>
                  <a:moveTo>
                    <a:pt x="1168" y="813"/>
                  </a:moveTo>
                  <a:lnTo>
                    <a:pt x="1174" y="813"/>
                  </a:lnTo>
                  <a:lnTo>
                    <a:pt x="1174" y="819"/>
                  </a:lnTo>
                  <a:lnTo>
                    <a:pt x="1168" y="819"/>
                  </a:lnTo>
                  <a:lnTo>
                    <a:pt x="1168" y="813"/>
                  </a:lnTo>
                  <a:close/>
                  <a:moveTo>
                    <a:pt x="1174" y="813"/>
                  </a:moveTo>
                  <a:lnTo>
                    <a:pt x="1180" y="807"/>
                  </a:lnTo>
                  <a:lnTo>
                    <a:pt x="1180" y="807"/>
                  </a:lnTo>
                  <a:lnTo>
                    <a:pt x="1174" y="813"/>
                  </a:lnTo>
                  <a:lnTo>
                    <a:pt x="1174" y="813"/>
                  </a:lnTo>
                  <a:close/>
                  <a:moveTo>
                    <a:pt x="1180" y="807"/>
                  </a:moveTo>
                  <a:lnTo>
                    <a:pt x="1186" y="807"/>
                  </a:lnTo>
                  <a:lnTo>
                    <a:pt x="1186" y="813"/>
                  </a:lnTo>
                  <a:lnTo>
                    <a:pt x="1180" y="813"/>
                  </a:lnTo>
                  <a:lnTo>
                    <a:pt x="1180" y="807"/>
                  </a:lnTo>
                  <a:close/>
                  <a:moveTo>
                    <a:pt x="1186" y="807"/>
                  </a:moveTo>
                  <a:lnTo>
                    <a:pt x="1186" y="807"/>
                  </a:lnTo>
                  <a:lnTo>
                    <a:pt x="1186" y="807"/>
                  </a:lnTo>
                  <a:lnTo>
                    <a:pt x="1186" y="807"/>
                  </a:lnTo>
                  <a:lnTo>
                    <a:pt x="1186" y="807"/>
                  </a:lnTo>
                  <a:close/>
                  <a:moveTo>
                    <a:pt x="1198" y="801"/>
                  </a:moveTo>
                  <a:lnTo>
                    <a:pt x="1198" y="801"/>
                  </a:lnTo>
                  <a:lnTo>
                    <a:pt x="1198" y="807"/>
                  </a:lnTo>
                  <a:lnTo>
                    <a:pt x="1198" y="807"/>
                  </a:lnTo>
                  <a:lnTo>
                    <a:pt x="1198" y="801"/>
                  </a:lnTo>
                  <a:close/>
                  <a:moveTo>
                    <a:pt x="1198" y="801"/>
                  </a:moveTo>
                  <a:lnTo>
                    <a:pt x="1204" y="801"/>
                  </a:lnTo>
                  <a:lnTo>
                    <a:pt x="1204" y="801"/>
                  </a:lnTo>
                  <a:lnTo>
                    <a:pt x="1204" y="795"/>
                  </a:lnTo>
                  <a:lnTo>
                    <a:pt x="1210" y="795"/>
                  </a:lnTo>
                  <a:lnTo>
                    <a:pt x="1210" y="807"/>
                  </a:lnTo>
                  <a:lnTo>
                    <a:pt x="1198" y="807"/>
                  </a:lnTo>
                  <a:lnTo>
                    <a:pt x="1198" y="801"/>
                  </a:lnTo>
                  <a:close/>
                  <a:moveTo>
                    <a:pt x="1204" y="795"/>
                  </a:moveTo>
                  <a:lnTo>
                    <a:pt x="1210" y="795"/>
                  </a:lnTo>
                  <a:lnTo>
                    <a:pt x="1210" y="801"/>
                  </a:lnTo>
                  <a:lnTo>
                    <a:pt x="1204" y="801"/>
                  </a:lnTo>
                  <a:lnTo>
                    <a:pt x="1204" y="795"/>
                  </a:lnTo>
                  <a:close/>
                  <a:moveTo>
                    <a:pt x="1210" y="795"/>
                  </a:moveTo>
                  <a:lnTo>
                    <a:pt x="1216" y="795"/>
                  </a:lnTo>
                  <a:lnTo>
                    <a:pt x="1216" y="801"/>
                  </a:lnTo>
                  <a:lnTo>
                    <a:pt x="1210" y="801"/>
                  </a:lnTo>
                  <a:lnTo>
                    <a:pt x="1210" y="795"/>
                  </a:lnTo>
                  <a:close/>
                  <a:moveTo>
                    <a:pt x="1222" y="789"/>
                  </a:moveTo>
                  <a:lnTo>
                    <a:pt x="1222" y="789"/>
                  </a:lnTo>
                  <a:lnTo>
                    <a:pt x="1228" y="789"/>
                  </a:lnTo>
                  <a:lnTo>
                    <a:pt x="1228" y="795"/>
                  </a:lnTo>
                  <a:lnTo>
                    <a:pt x="1222" y="795"/>
                  </a:lnTo>
                  <a:lnTo>
                    <a:pt x="1228" y="789"/>
                  </a:lnTo>
                  <a:lnTo>
                    <a:pt x="1228" y="789"/>
                  </a:lnTo>
                  <a:lnTo>
                    <a:pt x="1222" y="789"/>
                  </a:lnTo>
                  <a:close/>
                  <a:moveTo>
                    <a:pt x="1228" y="789"/>
                  </a:moveTo>
                  <a:lnTo>
                    <a:pt x="1234" y="789"/>
                  </a:lnTo>
                  <a:lnTo>
                    <a:pt x="1234" y="795"/>
                  </a:lnTo>
                  <a:lnTo>
                    <a:pt x="1228" y="795"/>
                  </a:lnTo>
                  <a:lnTo>
                    <a:pt x="1228" y="789"/>
                  </a:lnTo>
                  <a:close/>
                  <a:moveTo>
                    <a:pt x="1234" y="789"/>
                  </a:moveTo>
                  <a:lnTo>
                    <a:pt x="1234" y="783"/>
                  </a:lnTo>
                  <a:lnTo>
                    <a:pt x="1240" y="783"/>
                  </a:lnTo>
                  <a:lnTo>
                    <a:pt x="1240" y="789"/>
                  </a:lnTo>
                  <a:lnTo>
                    <a:pt x="1234" y="789"/>
                  </a:lnTo>
                  <a:close/>
                  <a:moveTo>
                    <a:pt x="1234" y="783"/>
                  </a:moveTo>
                  <a:lnTo>
                    <a:pt x="1240" y="783"/>
                  </a:lnTo>
                  <a:lnTo>
                    <a:pt x="1240" y="789"/>
                  </a:lnTo>
                  <a:lnTo>
                    <a:pt x="1234" y="789"/>
                  </a:lnTo>
                  <a:lnTo>
                    <a:pt x="1234" y="783"/>
                  </a:lnTo>
                  <a:close/>
                  <a:moveTo>
                    <a:pt x="1252" y="783"/>
                  </a:moveTo>
                  <a:lnTo>
                    <a:pt x="1252" y="783"/>
                  </a:lnTo>
                  <a:lnTo>
                    <a:pt x="1252" y="789"/>
                  </a:lnTo>
                  <a:lnTo>
                    <a:pt x="1252" y="789"/>
                  </a:lnTo>
                  <a:lnTo>
                    <a:pt x="1252" y="783"/>
                  </a:lnTo>
                  <a:close/>
                  <a:moveTo>
                    <a:pt x="1252" y="783"/>
                  </a:moveTo>
                  <a:lnTo>
                    <a:pt x="1252" y="777"/>
                  </a:lnTo>
                  <a:lnTo>
                    <a:pt x="1258" y="777"/>
                  </a:lnTo>
                  <a:lnTo>
                    <a:pt x="1258" y="783"/>
                  </a:lnTo>
                  <a:lnTo>
                    <a:pt x="1252" y="783"/>
                  </a:lnTo>
                  <a:close/>
                  <a:moveTo>
                    <a:pt x="1252" y="777"/>
                  </a:moveTo>
                  <a:lnTo>
                    <a:pt x="1258" y="777"/>
                  </a:lnTo>
                  <a:lnTo>
                    <a:pt x="1258" y="783"/>
                  </a:lnTo>
                  <a:lnTo>
                    <a:pt x="1252" y="783"/>
                  </a:lnTo>
                  <a:lnTo>
                    <a:pt x="1252" y="777"/>
                  </a:lnTo>
                  <a:close/>
                  <a:moveTo>
                    <a:pt x="1258" y="777"/>
                  </a:moveTo>
                  <a:lnTo>
                    <a:pt x="1264" y="777"/>
                  </a:lnTo>
                  <a:lnTo>
                    <a:pt x="1264" y="783"/>
                  </a:lnTo>
                  <a:lnTo>
                    <a:pt x="1258" y="783"/>
                  </a:lnTo>
                  <a:lnTo>
                    <a:pt x="1258" y="777"/>
                  </a:lnTo>
                  <a:close/>
                  <a:moveTo>
                    <a:pt x="1264" y="777"/>
                  </a:moveTo>
                  <a:lnTo>
                    <a:pt x="1264" y="771"/>
                  </a:lnTo>
                  <a:lnTo>
                    <a:pt x="1270" y="771"/>
                  </a:lnTo>
                  <a:lnTo>
                    <a:pt x="1270" y="777"/>
                  </a:lnTo>
                  <a:lnTo>
                    <a:pt x="1264" y="777"/>
                  </a:lnTo>
                  <a:lnTo>
                    <a:pt x="1270" y="771"/>
                  </a:lnTo>
                  <a:lnTo>
                    <a:pt x="1270" y="777"/>
                  </a:lnTo>
                  <a:lnTo>
                    <a:pt x="1264" y="777"/>
                  </a:lnTo>
                  <a:close/>
                  <a:moveTo>
                    <a:pt x="1270" y="771"/>
                  </a:moveTo>
                  <a:lnTo>
                    <a:pt x="1276" y="771"/>
                  </a:lnTo>
                  <a:lnTo>
                    <a:pt x="1276" y="777"/>
                  </a:lnTo>
                  <a:lnTo>
                    <a:pt x="1270" y="777"/>
                  </a:lnTo>
                  <a:lnTo>
                    <a:pt x="1270" y="771"/>
                  </a:lnTo>
                  <a:close/>
                  <a:moveTo>
                    <a:pt x="1276" y="771"/>
                  </a:moveTo>
                  <a:lnTo>
                    <a:pt x="1282" y="771"/>
                  </a:lnTo>
                  <a:lnTo>
                    <a:pt x="1282" y="777"/>
                  </a:lnTo>
                  <a:lnTo>
                    <a:pt x="1276" y="777"/>
                  </a:lnTo>
                  <a:lnTo>
                    <a:pt x="1276" y="771"/>
                  </a:lnTo>
                  <a:close/>
                  <a:moveTo>
                    <a:pt x="1282" y="771"/>
                  </a:moveTo>
                  <a:lnTo>
                    <a:pt x="1282" y="765"/>
                  </a:lnTo>
                  <a:lnTo>
                    <a:pt x="1288" y="765"/>
                  </a:lnTo>
                  <a:lnTo>
                    <a:pt x="1288" y="771"/>
                  </a:lnTo>
                  <a:lnTo>
                    <a:pt x="1282" y="771"/>
                  </a:lnTo>
                  <a:close/>
                  <a:moveTo>
                    <a:pt x="1294" y="765"/>
                  </a:moveTo>
                  <a:lnTo>
                    <a:pt x="1294" y="765"/>
                  </a:lnTo>
                  <a:lnTo>
                    <a:pt x="1294" y="771"/>
                  </a:lnTo>
                  <a:lnTo>
                    <a:pt x="1294" y="771"/>
                  </a:lnTo>
                  <a:lnTo>
                    <a:pt x="1294" y="765"/>
                  </a:lnTo>
                  <a:close/>
                  <a:moveTo>
                    <a:pt x="1294" y="765"/>
                  </a:moveTo>
                  <a:lnTo>
                    <a:pt x="1300" y="765"/>
                  </a:lnTo>
                  <a:lnTo>
                    <a:pt x="1300" y="771"/>
                  </a:lnTo>
                  <a:lnTo>
                    <a:pt x="1294" y="771"/>
                  </a:lnTo>
                  <a:lnTo>
                    <a:pt x="1294" y="765"/>
                  </a:lnTo>
                  <a:close/>
                  <a:moveTo>
                    <a:pt x="1300" y="765"/>
                  </a:moveTo>
                  <a:lnTo>
                    <a:pt x="1300" y="759"/>
                  </a:lnTo>
                  <a:lnTo>
                    <a:pt x="1306" y="759"/>
                  </a:lnTo>
                  <a:lnTo>
                    <a:pt x="1306" y="765"/>
                  </a:lnTo>
                  <a:lnTo>
                    <a:pt x="1300" y="765"/>
                  </a:lnTo>
                  <a:close/>
                  <a:moveTo>
                    <a:pt x="1300" y="759"/>
                  </a:moveTo>
                  <a:lnTo>
                    <a:pt x="1306" y="759"/>
                  </a:lnTo>
                  <a:lnTo>
                    <a:pt x="1306" y="765"/>
                  </a:lnTo>
                  <a:lnTo>
                    <a:pt x="1300" y="765"/>
                  </a:lnTo>
                  <a:lnTo>
                    <a:pt x="1300" y="759"/>
                  </a:lnTo>
                  <a:close/>
                  <a:moveTo>
                    <a:pt x="1306" y="759"/>
                  </a:moveTo>
                  <a:lnTo>
                    <a:pt x="1312" y="759"/>
                  </a:lnTo>
                  <a:lnTo>
                    <a:pt x="1312" y="765"/>
                  </a:lnTo>
                  <a:lnTo>
                    <a:pt x="1306" y="765"/>
                  </a:lnTo>
                  <a:lnTo>
                    <a:pt x="1306" y="759"/>
                  </a:lnTo>
                  <a:close/>
                  <a:moveTo>
                    <a:pt x="1318" y="753"/>
                  </a:moveTo>
                  <a:lnTo>
                    <a:pt x="1318" y="753"/>
                  </a:lnTo>
                  <a:lnTo>
                    <a:pt x="1318" y="759"/>
                  </a:lnTo>
                  <a:lnTo>
                    <a:pt x="1318" y="759"/>
                  </a:lnTo>
                  <a:lnTo>
                    <a:pt x="1318" y="753"/>
                  </a:lnTo>
                  <a:close/>
                  <a:moveTo>
                    <a:pt x="1318" y="753"/>
                  </a:moveTo>
                  <a:lnTo>
                    <a:pt x="1324" y="753"/>
                  </a:lnTo>
                  <a:lnTo>
                    <a:pt x="1324" y="759"/>
                  </a:lnTo>
                  <a:lnTo>
                    <a:pt x="1318" y="759"/>
                  </a:lnTo>
                  <a:lnTo>
                    <a:pt x="1318" y="753"/>
                  </a:lnTo>
                  <a:close/>
                  <a:moveTo>
                    <a:pt x="1324" y="753"/>
                  </a:moveTo>
                  <a:lnTo>
                    <a:pt x="1330" y="747"/>
                  </a:lnTo>
                  <a:lnTo>
                    <a:pt x="1330" y="747"/>
                  </a:lnTo>
                  <a:lnTo>
                    <a:pt x="1324" y="753"/>
                  </a:lnTo>
                  <a:lnTo>
                    <a:pt x="1324" y="753"/>
                  </a:lnTo>
                  <a:close/>
                  <a:moveTo>
                    <a:pt x="1330" y="747"/>
                  </a:moveTo>
                  <a:lnTo>
                    <a:pt x="1336" y="747"/>
                  </a:lnTo>
                  <a:lnTo>
                    <a:pt x="1336" y="753"/>
                  </a:lnTo>
                  <a:lnTo>
                    <a:pt x="1330" y="753"/>
                  </a:lnTo>
                  <a:lnTo>
                    <a:pt x="1330" y="747"/>
                  </a:lnTo>
                  <a:close/>
                  <a:moveTo>
                    <a:pt x="1336" y="747"/>
                  </a:moveTo>
                  <a:lnTo>
                    <a:pt x="1336" y="747"/>
                  </a:lnTo>
                  <a:lnTo>
                    <a:pt x="1336" y="753"/>
                  </a:lnTo>
                  <a:lnTo>
                    <a:pt x="1336" y="753"/>
                  </a:lnTo>
                  <a:lnTo>
                    <a:pt x="1336" y="747"/>
                  </a:lnTo>
                  <a:close/>
                  <a:moveTo>
                    <a:pt x="1342" y="741"/>
                  </a:moveTo>
                  <a:lnTo>
                    <a:pt x="1348" y="741"/>
                  </a:lnTo>
                  <a:lnTo>
                    <a:pt x="1348" y="747"/>
                  </a:lnTo>
                  <a:lnTo>
                    <a:pt x="1342" y="747"/>
                  </a:lnTo>
                  <a:lnTo>
                    <a:pt x="1342" y="741"/>
                  </a:lnTo>
                  <a:close/>
                  <a:moveTo>
                    <a:pt x="1348" y="741"/>
                  </a:moveTo>
                  <a:lnTo>
                    <a:pt x="1354" y="735"/>
                  </a:lnTo>
                  <a:lnTo>
                    <a:pt x="1354" y="735"/>
                  </a:lnTo>
                  <a:lnTo>
                    <a:pt x="1348" y="741"/>
                  </a:lnTo>
                  <a:lnTo>
                    <a:pt x="1348" y="741"/>
                  </a:lnTo>
                  <a:close/>
                  <a:moveTo>
                    <a:pt x="1354" y="735"/>
                  </a:moveTo>
                  <a:lnTo>
                    <a:pt x="1360" y="735"/>
                  </a:lnTo>
                  <a:lnTo>
                    <a:pt x="1360" y="741"/>
                  </a:lnTo>
                  <a:lnTo>
                    <a:pt x="1354" y="741"/>
                  </a:lnTo>
                  <a:lnTo>
                    <a:pt x="1354" y="735"/>
                  </a:lnTo>
                  <a:close/>
                  <a:moveTo>
                    <a:pt x="1360" y="735"/>
                  </a:moveTo>
                  <a:lnTo>
                    <a:pt x="1366" y="735"/>
                  </a:lnTo>
                  <a:lnTo>
                    <a:pt x="1366" y="741"/>
                  </a:lnTo>
                  <a:lnTo>
                    <a:pt x="1360" y="741"/>
                  </a:lnTo>
                  <a:lnTo>
                    <a:pt x="1360" y="735"/>
                  </a:lnTo>
                  <a:close/>
                  <a:moveTo>
                    <a:pt x="1366" y="735"/>
                  </a:moveTo>
                  <a:lnTo>
                    <a:pt x="1366" y="729"/>
                  </a:lnTo>
                  <a:lnTo>
                    <a:pt x="1372" y="729"/>
                  </a:lnTo>
                  <a:lnTo>
                    <a:pt x="1372" y="735"/>
                  </a:lnTo>
                  <a:lnTo>
                    <a:pt x="1366" y="735"/>
                  </a:lnTo>
                  <a:close/>
                  <a:moveTo>
                    <a:pt x="1366" y="729"/>
                  </a:moveTo>
                  <a:lnTo>
                    <a:pt x="1372" y="729"/>
                  </a:lnTo>
                  <a:lnTo>
                    <a:pt x="1372" y="735"/>
                  </a:lnTo>
                  <a:lnTo>
                    <a:pt x="1366" y="735"/>
                  </a:lnTo>
                  <a:lnTo>
                    <a:pt x="1366" y="729"/>
                  </a:lnTo>
                  <a:close/>
                  <a:moveTo>
                    <a:pt x="1372" y="729"/>
                  </a:moveTo>
                  <a:lnTo>
                    <a:pt x="1378" y="729"/>
                  </a:lnTo>
                  <a:lnTo>
                    <a:pt x="1378" y="735"/>
                  </a:lnTo>
                  <a:lnTo>
                    <a:pt x="1372" y="735"/>
                  </a:lnTo>
                  <a:lnTo>
                    <a:pt x="1372" y="729"/>
                  </a:lnTo>
                  <a:close/>
                  <a:moveTo>
                    <a:pt x="1378" y="729"/>
                  </a:moveTo>
                  <a:lnTo>
                    <a:pt x="1378" y="723"/>
                  </a:lnTo>
                  <a:lnTo>
                    <a:pt x="1384" y="723"/>
                  </a:lnTo>
                  <a:lnTo>
                    <a:pt x="1384" y="729"/>
                  </a:lnTo>
                  <a:lnTo>
                    <a:pt x="1378" y="729"/>
                  </a:lnTo>
                  <a:close/>
                  <a:moveTo>
                    <a:pt x="1390" y="723"/>
                  </a:moveTo>
                  <a:lnTo>
                    <a:pt x="1390" y="723"/>
                  </a:lnTo>
                  <a:lnTo>
                    <a:pt x="1390" y="729"/>
                  </a:lnTo>
                  <a:lnTo>
                    <a:pt x="1390" y="729"/>
                  </a:lnTo>
                  <a:lnTo>
                    <a:pt x="1390" y="723"/>
                  </a:lnTo>
                  <a:close/>
                  <a:moveTo>
                    <a:pt x="1390" y="723"/>
                  </a:moveTo>
                  <a:lnTo>
                    <a:pt x="1390" y="717"/>
                  </a:lnTo>
                  <a:lnTo>
                    <a:pt x="1396" y="717"/>
                  </a:lnTo>
                  <a:lnTo>
                    <a:pt x="1396" y="723"/>
                  </a:lnTo>
                  <a:lnTo>
                    <a:pt x="1390" y="723"/>
                  </a:lnTo>
                  <a:close/>
                  <a:moveTo>
                    <a:pt x="1390" y="717"/>
                  </a:moveTo>
                  <a:lnTo>
                    <a:pt x="1396" y="717"/>
                  </a:lnTo>
                  <a:lnTo>
                    <a:pt x="1396" y="723"/>
                  </a:lnTo>
                  <a:lnTo>
                    <a:pt x="1390" y="723"/>
                  </a:lnTo>
                  <a:lnTo>
                    <a:pt x="1390" y="717"/>
                  </a:lnTo>
                  <a:close/>
                  <a:moveTo>
                    <a:pt x="1396" y="717"/>
                  </a:moveTo>
                  <a:lnTo>
                    <a:pt x="1402" y="717"/>
                  </a:lnTo>
                  <a:lnTo>
                    <a:pt x="1402" y="723"/>
                  </a:lnTo>
                  <a:lnTo>
                    <a:pt x="1396" y="723"/>
                  </a:lnTo>
                  <a:lnTo>
                    <a:pt x="1396" y="717"/>
                  </a:lnTo>
                  <a:close/>
                  <a:moveTo>
                    <a:pt x="1402" y="717"/>
                  </a:moveTo>
                  <a:lnTo>
                    <a:pt x="1408" y="717"/>
                  </a:lnTo>
                  <a:lnTo>
                    <a:pt x="1408" y="723"/>
                  </a:lnTo>
                  <a:lnTo>
                    <a:pt x="1402" y="723"/>
                  </a:lnTo>
                  <a:lnTo>
                    <a:pt x="1402" y="717"/>
                  </a:lnTo>
                  <a:close/>
                  <a:moveTo>
                    <a:pt x="1414" y="711"/>
                  </a:moveTo>
                  <a:lnTo>
                    <a:pt x="1414" y="711"/>
                  </a:lnTo>
                  <a:lnTo>
                    <a:pt x="1414" y="717"/>
                  </a:lnTo>
                  <a:lnTo>
                    <a:pt x="1414" y="717"/>
                  </a:lnTo>
                  <a:lnTo>
                    <a:pt x="1414" y="711"/>
                  </a:lnTo>
                  <a:close/>
                  <a:moveTo>
                    <a:pt x="1414" y="711"/>
                  </a:moveTo>
                  <a:lnTo>
                    <a:pt x="1414" y="705"/>
                  </a:lnTo>
                  <a:lnTo>
                    <a:pt x="1420" y="705"/>
                  </a:lnTo>
                  <a:lnTo>
                    <a:pt x="1420" y="711"/>
                  </a:lnTo>
                  <a:lnTo>
                    <a:pt x="1414" y="711"/>
                  </a:lnTo>
                  <a:lnTo>
                    <a:pt x="1420" y="705"/>
                  </a:lnTo>
                  <a:lnTo>
                    <a:pt x="1420" y="711"/>
                  </a:lnTo>
                  <a:lnTo>
                    <a:pt x="1414" y="711"/>
                  </a:lnTo>
                  <a:close/>
                  <a:moveTo>
                    <a:pt x="1420" y="705"/>
                  </a:moveTo>
                  <a:lnTo>
                    <a:pt x="1426" y="705"/>
                  </a:lnTo>
                  <a:lnTo>
                    <a:pt x="1426" y="711"/>
                  </a:lnTo>
                  <a:lnTo>
                    <a:pt x="1420" y="711"/>
                  </a:lnTo>
                  <a:lnTo>
                    <a:pt x="1420" y="705"/>
                  </a:lnTo>
                  <a:close/>
                  <a:moveTo>
                    <a:pt x="1426" y="705"/>
                  </a:moveTo>
                  <a:lnTo>
                    <a:pt x="1426" y="699"/>
                  </a:lnTo>
                  <a:lnTo>
                    <a:pt x="1432" y="705"/>
                  </a:lnTo>
                  <a:lnTo>
                    <a:pt x="1426" y="705"/>
                  </a:lnTo>
                  <a:lnTo>
                    <a:pt x="1426" y="705"/>
                  </a:lnTo>
                  <a:close/>
                  <a:moveTo>
                    <a:pt x="1438" y="693"/>
                  </a:moveTo>
                  <a:lnTo>
                    <a:pt x="1444" y="693"/>
                  </a:lnTo>
                  <a:lnTo>
                    <a:pt x="1444" y="693"/>
                  </a:lnTo>
                  <a:lnTo>
                    <a:pt x="1444" y="699"/>
                  </a:lnTo>
                  <a:lnTo>
                    <a:pt x="1438" y="693"/>
                  </a:lnTo>
                  <a:close/>
                  <a:moveTo>
                    <a:pt x="1444" y="693"/>
                  </a:moveTo>
                  <a:lnTo>
                    <a:pt x="1450" y="693"/>
                  </a:lnTo>
                  <a:lnTo>
                    <a:pt x="1450" y="699"/>
                  </a:lnTo>
                  <a:lnTo>
                    <a:pt x="1444" y="699"/>
                  </a:lnTo>
                  <a:lnTo>
                    <a:pt x="1444" y="693"/>
                  </a:lnTo>
                  <a:close/>
                  <a:moveTo>
                    <a:pt x="1450" y="693"/>
                  </a:moveTo>
                  <a:lnTo>
                    <a:pt x="1455" y="693"/>
                  </a:lnTo>
                  <a:lnTo>
                    <a:pt x="1455" y="693"/>
                  </a:lnTo>
                  <a:lnTo>
                    <a:pt x="1455" y="687"/>
                  </a:lnTo>
                  <a:lnTo>
                    <a:pt x="1461" y="687"/>
                  </a:lnTo>
                  <a:lnTo>
                    <a:pt x="1461" y="699"/>
                  </a:lnTo>
                  <a:lnTo>
                    <a:pt x="1450" y="699"/>
                  </a:lnTo>
                  <a:lnTo>
                    <a:pt x="1450" y="693"/>
                  </a:lnTo>
                  <a:close/>
                  <a:moveTo>
                    <a:pt x="1455" y="687"/>
                  </a:moveTo>
                  <a:lnTo>
                    <a:pt x="1461" y="687"/>
                  </a:lnTo>
                  <a:lnTo>
                    <a:pt x="1461" y="693"/>
                  </a:lnTo>
                  <a:lnTo>
                    <a:pt x="1455" y="693"/>
                  </a:lnTo>
                  <a:lnTo>
                    <a:pt x="1455" y="687"/>
                  </a:lnTo>
                  <a:close/>
                  <a:moveTo>
                    <a:pt x="1461" y="687"/>
                  </a:moveTo>
                  <a:lnTo>
                    <a:pt x="1467" y="687"/>
                  </a:lnTo>
                  <a:lnTo>
                    <a:pt x="1467" y="687"/>
                  </a:lnTo>
                  <a:lnTo>
                    <a:pt x="1467" y="681"/>
                  </a:lnTo>
                  <a:lnTo>
                    <a:pt x="1473" y="681"/>
                  </a:lnTo>
                  <a:lnTo>
                    <a:pt x="1473" y="693"/>
                  </a:lnTo>
                  <a:lnTo>
                    <a:pt x="1461" y="693"/>
                  </a:lnTo>
                  <a:lnTo>
                    <a:pt x="1461" y="687"/>
                  </a:lnTo>
                  <a:close/>
                  <a:moveTo>
                    <a:pt x="1467" y="681"/>
                  </a:moveTo>
                  <a:lnTo>
                    <a:pt x="1473" y="681"/>
                  </a:lnTo>
                  <a:lnTo>
                    <a:pt x="1473" y="687"/>
                  </a:lnTo>
                  <a:lnTo>
                    <a:pt x="1467" y="687"/>
                  </a:lnTo>
                  <a:lnTo>
                    <a:pt x="1467" y="681"/>
                  </a:lnTo>
                  <a:close/>
                  <a:moveTo>
                    <a:pt x="1485" y="675"/>
                  </a:moveTo>
                  <a:lnTo>
                    <a:pt x="1485" y="675"/>
                  </a:lnTo>
                  <a:lnTo>
                    <a:pt x="1485" y="681"/>
                  </a:lnTo>
                  <a:lnTo>
                    <a:pt x="1485" y="681"/>
                  </a:lnTo>
                  <a:lnTo>
                    <a:pt x="1485" y="675"/>
                  </a:lnTo>
                  <a:close/>
                  <a:moveTo>
                    <a:pt x="1485" y="675"/>
                  </a:moveTo>
                  <a:lnTo>
                    <a:pt x="1485" y="669"/>
                  </a:lnTo>
                  <a:lnTo>
                    <a:pt x="1491" y="669"/>
                  </a:lnTo>
                  <a:lnTo>
                    <a:pt x="1491" y="675"/>
                  </a:lnTo>
                  <a:lnTo>
                    <a:pt x="1485" y="675"/>
                  </a:lnTo>
                  <a:close/>
                  <a:moveTo>
                    <a:pt x="1485" y="669"/>
                  </a:moveTo>
                  <a:lnTo>
                    <a:pt x="1491" y="669"/>
                  </a:lnTo>
                  <a:lnTo>
                    <a:pt x="1491" y="675"/>
                  </a:lnTo>
                  <a:lnTo>
                    <a:pt x="1485" y="675"/>
                  </a:lnTo>
                  <a:lnTo>
                    <a:pt x="1485" y="669"/>
                  </a:lnTo>
                  <a:close/>
                  <a:moveTo>
                    <a:pt x="1491" y="669"/>
                  </a:moveTo>
                  <a:lnTo>
                    <a:pt x="1497" y="669"/>
                  </a:lnTo>
                  <a:lnTo>
                    <a:pt x="1497" y="675"/>
                  </a:lnTo>
                  <a:lnTo>
                    <a:pt x="1491" y="675"/>
                  </a:lnTo>
                  <a:lnTo>
                    <a:pt x="1491" y="669"/>
                  </a:lnTo>
                  <a:close/>
                  <a:moveTo>
                    <a:pt x="1497" y="669"/>
                  </a:moveTo>
                  <a:lnTo>
                    <a:pt x="1497" y="663"/>
                  </a:lnTo>
                  <a:lnTo>
                    <a:pt x="1503" y="663"/>
                  </a:lnTo>
                  <a:lnTo>
                    <a:pt x="1503" y="669"/>
                  </a:lnTo>
                  <a:lnTo>
                    <a:pt x="1497" y="669"/>
                  </a:lnTo>
                  <a:close/>
                  <a:moveTo>
                    <a:pt x="1509" y="663"/>
                  </a:moveTo>
                  <a:lnTo>
                    <a:pt x="1509" y="663"/>
                  </a:lnTo>
                  <a:lnTo>
                    <a:pt x="1509" y="669"/>
                  </a:lnTo>
                  <a:lnTo>
                    <a:pt x="1509" y="669"/>
                  </a:lnTo>
                  <a:lnTo>
                    <a:pt x="1509" y="663"/>
                  </a:lnTo>
                  <a:close/>
                  <a:moveTo>
                    <a:pt x="1509" y="663"/>
                  </a:moveTo>
                  <a:lnTo>
                    <a:pt x="1509" y="658"/>
                  </a:lnTo>
                  <a:lnTo>
                    <a:pt x="1515" y="658"/>
                  </a:lnTo>
                  <a:lnTo>
                    <a:pt x="1515" y="663"/>
                  </a:lnTo>
                  <a:lnTo>
                    <a:pt x="1509" y="663"/>
                  </a:lnTo>
                  <a:close/>
                  <a:moveTo>
                    <a:pt x="1509" y="658"/>
                  </a:moveTo>
                  <a:lnTo>
                    <a:pt x="1515" y="658"/>
                  </a:lnTo>
                  <a:lnTo>
                    <a:pt x="1515" y="663"/>
                  </a:lnTo>
                  <a:lnTo>
                    <a:pt x="1509" y="663"/>
                  </a:lnTo>
                  <a:lnTo>
                    <a:pt x="1509" y="658"/>
                  </a:lnTo>
                  <a:close/>
                  <a:moveTo>
                    <a:pt x="1515" y="658"/>
                  </a:moveTo>
                  <a:lnTo>
                    <a:pt x="1521" y="658"/>
                  </a:lnTo>
                  <a:lnTo>
                    <a:pt x="1521" y="663"/>
                  </a:lnTo>
                  <a:lnTo>
                    <a:pt x="1515" y="663"/>
                  </a:lnTo>
                  <a:lnTo>
                    <a:pt x="1515" y="658"/>
                  </a:lnTo>
                  <a:close/>
                  <a:moveTo>
                    <a:pt x="1521" y="658"/>
                  </a:moveTo>
                  <a:lnTo>
                    <a:pt x="1521" y="652"/>
                  </a:lnTo>
                  <a:lnTo>
                    <a:pt x="1527" y="652"/>
                  </a:lnTo>
                  <a:lnTo>
                    <a:pt x="1527" y="658"/>
                  </a:lnTo>
                  <a:lnTo>
                    <a:pt x="1521" y="658"/>
                  </a:lnTo>
                  <a:close/>
                  <a:moveTo>
                    <a:pt x="1527" y="646"/>
                  </a:moveTo>
                  <a:lnTo>
                    <a:pt x="1533" y="646"/>
                  </a:lnTo>
                  <a:lnTo>
                    <a:pt x="1533" y="646"/>
                  </a:lnTo>
                  <a:lnTo>
                    <a:pt x="1533" y="652"/>
                  </a:lnTo>
                  <a:lnTo>
                    <a:pt x="1527" y="646"/>
                  </a:lnTo>
                  <a:close/>
                  <a:moveTo>
                    <a:pt x="1533" y="646"/>
                  </a:moveTo>
                  <a:lnTo>
                    <a:pt x="1539" y="646"/>
                  </a:lnTo>
                  <a:lnTo>
                    <a:pt x="1539" y="652"/>
                  </a:lnTo>
                  <a:lnTo>
                    <a:pt x="1533" y="652"/>
                  </a:lnTo>
                  <a:lnTo>
                    <a:pt x="1533" y="646"/>
                  </a:lnTo>
                  <a:close/>
                  <a:moveTo>
                    <a:pt x="1539" y="646"/>
                  </a:moveTo>
                  <a:lnTo>
                    <a:pt x="1539" y="640"/>
                  </a:lnTo>
                  <a:lnTo>
                    <a:pt x="1545" y="640"/>
                  </a:lnTo>
                  <a:lnTo>
                    <a:pt x="1545" y="646"/>
                  </a:lnTo>
                  <a:lnTo>
                    <a:pt x="1539" y="646"/>
                  </a:lnTo>
                  <a:lnTo>
                    <a:pt x="1545" y="640"/>
                  </a:lnTo>
                  <a:lnTo>
                    <a:pt x="1545" y="646"/>
                  </a:lnTo>
                  <a:lnTo>
                    <a:pt x="1539" y="646"/>
                  </a:lnTo>
                  <a:close/>
                  <a:moveTo>
                    <a:pt x="1545" y="640"/>
                  </a:moveTo>
                  <a:lnTo>
                    <a:pt x="1551" y="640"/>
                  </a:lnTo>
                  <a:lnTo>
                    <a:pt x="1551" y="646"/>
                  </a:lnTo>
                  <a:lnTo>
                    <a:pt x="1545" y="646"/>
                  </a:lnTo>
                  <a:lnTo>
                    <a:pt x="1545" y="640"/>
                  </a:lnTo>
                  <a:close/>
                  <a:moveTo>
                    <a:pt x="1551" y="640"/>
                  </a:moveTo>
                  <a:lnTo>
                    <a:pt x="1551" y="634"/>
                  </a:lnTo>
                  <a:lnTo>
                    <a:pt x="1557" y="634"/>
                  </a:lnTo>
                  <a:lnTo>
                    <a:pt x="1557" y="640"/>
                  </a:lnTo>
                  <a:lnTo>
                    <a:pt x="1551" y="640"/>
                  </a:lnTo>
                  <a:lnTo>
                    <a:pt x="1557" y="634"/>
                  </a:lnTo>
                  <a:lnTo>
                    <a:pt x="1557" y="640"/>
                  </a:lnTo>
                  <a:lnTo>
                    <a:pt x="1551" y="640"/>
                  </a:lnTo>
                  <a:close/>
                  <a:moveTo>
                    <a:pt x="1557" y="634"/>
                  </a:moveTo>
                  <a:lnTo>
                    <a:pt x="1563" y="634"/>
                  </a:lnTo>
                  <a:lnTo>
                    <a:pt x="1563" y="640"/>
                  </a:lnTo>
                  <a:lnTo>
                    <a:pt x="1557" y="640"/>
                  </a:lnTo>
                  <a:lnTo>
                    <a:pt x="1557" y="634"/>
                  </a:lnTo>
                  <a:close/>
                  <a:moveTo>
                    <a:pt x="1563" y="634"/>
                  </a:moveTo>
                  <a:lnTo>
                    <a:pt x="1563" y="634"/>
                  </a:lnTo>
                  <a:lnTo>
                    <a:pt x="1563" y="640"/>
                  </a:lnTo>
                  <a:lnTo>
                    <a:pt x="1563" y="640"/>
                  </a:lnTo>
                  <a:lnTo>
                    <a:pt x="1563" y="634"/>
                  </a:lnTo>
                  <a:close/>
                  <a:moveTo>
                    <a:pt x="1569" y="628"/>
                  </a:moveTo>
                  <a:lnTo>
                    <a:pt x="1575" y="628"/>
                  </a:lnTo>
                  <a:lnTo>
                    <a:pt x="1575" y="634"/>
                  </a:lnTo>
                  <a:lnTo>
                    <a:pt x="1569" y="634"/>
                  </a:lnTo>
                  <a:lnTo>
                    <a:pt x="1569" y="628"/>
                  </a:lnTo>
                  <a:close/>
                  <a:moveTo>
                    <a:pt x="1575" y="628"/>
                  </a:moveTo>
                  <a:lnTo>
                    <a:pt x="1575" y="622"/>
                  </a:lnTo>
                  <a:lnTo>
                    <a:pt x="1581" y="622"/>
                  </a:lnTo>
                  <a:lnTo>
                    <a:pt x="1581" y="628"/>
                  </a:lnTo>
                  <a:lnTo>
                    <a:pt x="1575" y="628"/>
                  </a:lnTo>
                  <a:lnTo>
                    <a:pt x="1581" y="622"/>
                  </a:lnTo>
                  <a:lnTo>
                    <a:pt x="1581" y="628"/>
                  </a:lnTo>
                  <a:lnTo>
                    <a:pt x="1575" y="628"/>
                  </a:lnTo>
                  <a:close/>
                  <a:moveTo>
                    <a:pt x="1581" y="622"/>
                  </a:moveTo>
                  <a:lnTo>
                    <a:pt x="1587" y="622"/>
                  </a:lnTo>
                  <a:lnTo>
                    <a:pt x="1587" y="628"/>
                  </a:lnTo>
                  <a:lnTo>
                    <a:pt x="1581" y="628"/>
                  </a:lnTo>
                  <a:lnTo>
                    <a:pt x="1581" y="622"/>
                  </a:lnTo>
                  <a:close/>
                  <a:moveTo>
                    <a:pt x="1587" y="622"/>
                  </a:moveTo>
                  <a:lnTo>
                    <a:pt x="1587" y="622"/>
                  </a:lnTo>
                  <a:lnTo>
                    <a:pt x="1593" y="622"/>
                  </a:lnTo>
                  <a:lnTo>
                    <a:pt x="1593" y="622"/>
                  </a:lnTo>
                  <a:lnTo>
                    <a:pt x="1587" y="622"/>
                  </a:lnTo>
                  <a:close/>
                  <a:moveTo>
                    <a:pt x="1593" y="616"/>
                  </a:moveTo>
                  <a:lnTo>
                    <a:pt x="1599" y="616"/>
                  </a:lnTo>
                  <a:lnTo>
                    <a:pt x="1599" y="622"/>
                  </a:lnTo>
                  <a:lnTo>
                    <a:pt x="1593" y="622"/>
                  </a:lnTo>
                  <a:lnTo>
                    <a:pt x="1593" y="616"/>
                  </a:lnTo>
                  <a:close/>
                  <a:moveTo>
                    <a:pt x="1599" y="616"/>
                  </a:moveTo>
                  <a:lnTo>
                    <a:pt x="1599" y="610"/>
                  </a:lnTo>
                  <a:lnTo>
                    <a:pt x="1605" y="610"/>
                  </a:lnTo>
                  <a:lnTo>
                    <a:pt x="1605" y="616"/>
                  </a:lnTo>
                  <a:lnTo>
                    <a:pt x="1599" y="616"/>
                  </a:lnTo>
                  <a:close/>
                  <a:moveTo>
                    <a:pt x="1599" y="610"/>
                  </a:moveTo>
                  <a:lnTo>
                    <a:pt x="1605" y="610"/>
                  </a:lnTo>
                  <a:lnTo>
                    <a:pt x="1605" y="616"/>
                  </a:lnTo>
                  <a:lnTo>
                    <a:pt x="1599" y="616"/>
                  </a:lnTo>
                  <a:lnTo>
                    <a:pt x="1599" y="610"/>
                  </a:lnTo>
                  <a:close/>
                  <a:moveTo>
                    <a:pt x="1605" y="610"/>
                  </a:moveTo>
                  <a:lnTo>
                    <a:pt x="1611" y="610"/>
                  </a:lnTo>
                  <a:lnTo>
                    <a:pt x="1611" y="610"/>
                  </a:lnTo>
                  <a:lnTo>
                    <a:pt x="1611" y="610"/>
                  </a:lnTo>
                  <a:lnTo>
                    <a:pt x="1617" y="610"/>
                  </a:lnTo>
                  <a:lnTo>
                    <a:pt x="1617" y="616"/>
                  </a:lnTo>
                  <a:lnTo>
                    <a:pt x="1605" y="616"/>
                  </a:lnTo>
                  <a:lnTo>
                    <a:pt x="1605" y="610"/>
                  </a:lnTo>
                  <a:close/>
                  <a:moveTo>
                    <a:pt x="1617" y="604"/>
                  </a:moveTo>
                  <a:lnTo>
                    <a:pt x="1617" y="598"/>
                  </a:lnTo>
                  <a:lnTo>
                    <a:pt x="1623" y="598"/>
                  </a:lnTo>
                  <a:lnTo>
                    <a:pt x="1623" y="604"/>
                  </a:lnTo>
                  <a:lnTo>
                    <a:pt x="1617" y="604"/>
                  </a:lnTo>
                  <a:close/>
                  <a:moveTo>
                    <a:pt x="1617" y="598"/>
                  </a:moveTo>
                  <a:lnTo>
                    <a:pt x="1623" y="598"/>
                  </a:lnTo>
                  <a:lnTo>
                    <a:pt x="1623" y="604"/>
                  </a:lnTo>
                  <a:lnTo>
                    <a:pt x="1617" y="604"/>
                  </a:lnTo>
                  <a:lnTo>
                    <a:pt x="1617" y="598"/>
                  </a:lnTo>
                  <a:close/>
                  <a:moveTo>
                    <a:pt x="1623" y="598"/>
                  </a:moveTo>
                  <a:lnTo>
                    <a:pt x="1623" y="592"/>
                  </a:lnTo>
                  <a:lnTo>
                    <a:pt x="1629" y="592"/>
                  </a:lnTo>
                  <a:lnTo>
                    <a:pt x="1629" y="598"/>
                  </a:lnTo>
                  <a:lnTo>
                    <a:pt x="1623" y="598"/>
                  </a:lnTo>
                  <a:lnTo>
                    <a:pt x="1629" y="592"/>
                  </a:lnTo>
                  <a:lnTo>
                    <a:pt x="1629" y="598"/>
                  </a:lnTo>
                  <a:lnTo>
                    <a:pt x="1623" y="598"/>
                  </a:lnTo>
                  <a:close/>
                  <a:moveTo>
                    <a:pt x="1629" y="592"/>
                  </a:moveTo>
                  <a:lnTo>
                    <a:pt x="1635" y="586"/>
                  </a:lnTo>
                  <a:lnTo>
                    <a:pt x="1635" y="586"/>
                  </a:lnTo>
                  <a:lnTo>
                    <a:pt x="1629" y="592"/>
                  </a:lnTo>
                  <a:lnTo>
                    <a:pt x="1629" y="592"/>
                  </a:lnTo>
                  <a:close/>
                  <a:moveTo>
                    <a:pt x="1635" y="586"/>
                  </a:moveTo>
                  <a:lnTo>
                    <a:pt x="1641" y="586"/>
                  </a:lnTo>
                  <a:lnTo>
                    <a:pt x="1641" y="592"/>
                  </a:lnTo>
                  <a:lnTo>
                    <a:pt x="1635" y="592"/>
                  </a:lnTo>
                  <a:lnTo>
                    <a:pt x="1635" y="586"/>
                  </a:lnTo>
                  <a:close/>
                  <a:moveTo>
                    <a:pt x="1641" y="586"/>
                  </a:moveTo>
                  <a:lnTo>
                    <a:pt x="1641" y="580"/>
                  </a:lnTo>
                  <a:lnTo>
                    <a:pt x="1647" y="580"/>
                  </a:lnTo>
                  <a:lnTo>
                    <a:pt x="1647" y="586"/>
                  </a:lnTo>
                  <a:lnTo>
                    <a:pt x="1641" y="586"/>
                  </a:lnTo>
                  <a:close/>
                  <a:moveTo>
                    <a:pt x="1641" y="580"/>
                  </a:moveTo>
                  <a:lnTo>
                    <a:pt x="1647" y="580"/>
                  </a:lnTo>
                  <a:lnTo>
                    <a:pt x="1647" y="586"/>
                  </a:lnTo>
                  <a:lnTo>
                    <a:pt x="1641" y="586"/>
                  </a:lnTo>
                  <a:lnTo>
                    <a:pt x="1641" y="580"/>
                  </a:lnTo>
                  <a:close/>
                  <a:moveTo>
                    <a:pt x="1653" y="574"/>
                  </a:moveTo>
                  <a:lnTo>
                    <a:pt x="1653" y="574"/>
                  </a:lnTo>
                  <a:lnTo>
                    <a:pt x="1653" y="580"/>
                  </a:lnTo>
                  <a:lnTo>
                    <a:pt x="1653" y="580"/>
                  </a:lnTo>
                  <a:lnTo>
                    <a:pt x="1653" y="574"/>
                  </a:lnTo>
                  <a:close/>
                  <a:moveTo>
                    <a:pt x="1653" y="574"/>
                  </a:moveTo>
                  <a:lnTo>
                    <a:pt x="1653" y="568"/>
                  </a:lnTo>
                  <a:lnTo>
                    <a:pt x="1659" y="568"/>
                  </a:lnTo>
                  <a:lnTo>
                    <a:pt x="1659" y="574"/>
                  </a:lnTo>
                  <a:lnTo>
                    <a:pt x="1653" y="574"/>
                  </a:lnTo>
                  <a:close/>
                  <a:moveTo>
                    <a:pt x="1653" y="568"/>
                  </a:moveTo>
                  <a:lnTo>
                    <a:pt x="1659" y="568"/>
                  </a:lnTo>
                  <a:lnTo>
                    <a:pt x="1659" y="574"/>
                  </a:lnTo>
                  <a:lnTo>
                    <a:pt x="1653" y="574"/>
                  </a:lnTo>
                  <a:lnTo>
                    <a:pt x="1653" y="568"/>
                  </a:lnTo>
                  <a:close/>
                  <a:moveTo>
                    <a:pt x="1659" y="568"/>
                  </a:moveTo>
                  <a:lnTo>
                    <a:pt x="1665" y="562"/>
                  </a:lnTo>
                  <a:lnTo>
                    <a:pt x="1665" y="562"/>
                  </a:lnTo>
                  <a:lnTo>
                    <a:pt x="1659" y="568"/>
                  </a:lnTo>
                  <a:lnTo>
                    <a:pt x="1659" y="568"/>
                  </a:lnTo>
                  <a:close/>
                  <a:moveTo>
                    <a:pt x="1665" y="562"/>
                  </a:moveTo>
                  <a:lnTo>
                    <a:pt x="1665" y="562"/>
                  </a:lnTo>
                  <a:lnTo>
                    <a:pt x="1665" y="568"/>
                  </a:lnTo>
                  <a:lnTo>
                    <a:pt x="1665" y="568"/>
                  </a:lnTo>
                  <a:lnTo>
                    <a:pt x="1665" y="562"/>
                  </a:lnTo>
                  <a:close/>
                  <a:moveTo>
                    <a:pt x="1671" y="556"/>
                  </a:moveTo>
                  <a:lnTo>
                    <a:pt x="1677" y="556"/>
                  </a:lnTo>
                  <a:lnTo>
                    <a:pt x="1677" y="562"/>
                  </a:lnTo>
                  <a:lnTo>
                    <a:pt x="1671" y="562"/>
                  </a:lnTo>
                  <a:lnTo>
                    <a:pt x="1671" y="556"/>
                  </a:lnTo>
                  <a:close/>
                  <a:moveTo>
                    <a:pt x="1677" y="556"/>
                  </a:moveTo>
                  <a:lnTo>
                    <a:pt x="1677" y="550"/>
                  </a:lnTo>
                  <a:lnTo>
                    <a:pt x="1683" y="550"/>
                  </a:lnTo>
                  <a:lnTo>
                    <a:pt x="1683" y="556"/>
                  </a:lnTo>
                  <a:lnTo>
                    <a:pt x="1677" y="556"/>
                  </a:lnTo>
                  <a:close/>
                  <a:moveTo>
                    <a:pt x="1677" y="550"/>
                  </a:moveTo>
                  <a:lnTo>
                    <a:pt x="1683" y="550"/>
                  </a:lnTo>
                  <a:lnTo>
                    <a:pt x="1683" y="550"/>
                  </a:lnTo>
                  <a:lnTo>
                    <a:pt x="1683" y="544"/>
                  </a:lnTo>
                  <a:lnTo>
                    <a:pt x="1689" y="544"/>
                  </a:lnTo>
                  <a:lnTo>
                    <a:pt x="1689" y="556"/>
                  </a:lnTo>
                  <a:lnTo>
                    <a:pt x="1677" y="556"/>
                  </a:lnTo>
                  <a:lnTo>
                    <a:pt x="1677" y="550"/>
                  </a:lnTo>
                  <a:close/>
                  <a:moveTo>
                    <a:pt x="1683" y="544"/>
                  </a:moveTo>
                  <a:lnTo>
                    <a:pt x="1683" y="544"/>
                  </a:lnTo>
                  <a:lnTo>
                    <a:pt x="1683" y="550"/>
                  </a:lnTo>
                  <a:lnTo>
                    <a:pt x="1683" y="550"/>
                  </a:lnTo>
                  <a:lnTo>
                    <a:pt x="1683" y="544"/>
                  </a:lnTo>
                  <a:close/>
                  <a:moveTo>
                    <a:pt x="1689" y="538"/>
                  </a:moveTo>
                  <a:lnTo>
                    <a:pt x="1695" y="538"/>
                  </a:lnTo>
                  <a:lnTo>
                    <a:pt x="1695" y="544"/>
                  </a:lnTo>
                  <a:lnTo>
                    <a:pt x="1689" y="544"/>
                  </a:lnTo>
                  <a:lnTo>
                    <a:pt x="1689" y="538"/>
                  </a:lnTo>
                  <a:close/>
                  <a:moveTo>
                    <a:pt x="1695" y="538"/>
                  </a:moveTo>
                  <a:lnTo>
                    <a:pt x="1695" y="532"/>
                  </a:lnTo>
                  <a:lnTo>
                    <a:pt x="1701" y="532"/>
                  </a:lnTo>
                  <a:lnTo>
                    <a:pt x="1701" y="538"/>
                  </a:lnTo>
                  <a:lnTo>
                    <a:pt x="1695" y="538"/>
                  </a:lnTo>
                  <a:lnTo>
                    <a:pt x="1701" y="532"/>
                  </a:lnTo>
                  <a:lnTo>
                    <a:pt x="1701" y="538"/>
                  </a:lnTo>
                  <a:lnTo>
                    <a:pt x="1695" y="538"/>
                  </a:lnTo>
                  <a:close/>
                  <a:moveTo>
                    <a:pt x="1701" y="532"/>
                  </a:moveTo>
                  <a:lnTo>
                    <a:pt x="1707" y="532"/>
                  </a:lnTo>
                  <a:lnTo>
                    <a:pt x="1707" y="538"/>
                  </a:lnTo>
                  <a:lnTo>
                    <a:pt x="1701" y="538"/>
                  </a:lnTo>
                  <a:lnTo>
                    <a:pt x="1701" y="532"/>
                  </a:lnTo>
                  <a:close/>
                  <a:moveTo>
                    <a:pt x="1707" y="532"/>
                  </a:moveTo>
                  <a:lnTo>
                    <a:pt x="1707" y="526"/>
                  </a:lnTo>
                  <a:lnTo>
                    <a:pt x="1713" y="526"/>
                  </a:lnTo>
                  <a:lnTo>
                    <a:pt x="1713" y="532"/>
                  </a:lnTo>
                  <a:lnTo>
                    <a:pt x="1707" y="532"/>
                  </a:lnTo>
                  <a:close/>
                  <a:moveTo>
                    <a:pt x="1707" y="526"/>
                  </a:moveTo>
                  <a:lnTo>
                    <a:pt x="1713" y="526"/>
                  </a:lnTo>
                  <a:lnTo>
                    <a:pt x="1713" y="532"/>
                  </a:lnTo>
                  <a:lnTo>
                    <a:pt x="1707" y="532"/>
                  </a:lnTo>
                  <a:lnTo>
                    <a:pt x="1707" y="526"/>
                  </a:lnTo>
                  <a:close/>
                  <a:moveTo>
                    <a:pt x="1713" y="526"/>
                  </a:moveTo>
                  <a:lnTo>
                    <a:pt x="1713" y="520"/>
                  </a:lnTo>
                  <a:lnTo>
                    <a:pt x="1719" y="520"/>
                  </a:lnTo>
                  <a:lnTo>
                    <a:pt x="1719" y="526"/>
                  </a:lnTo>
                  <a:lnTo>
                    <a:pt x="1713" y="526"/>
                  </a:lnTo>
                  <a:close/>
                  <a:moveTo>
                    <a:pt x="1713" y="520"/>
                  </a:moveTo>
                  <a:lnTo>
                    <a:pt x="1719" y="520"/>
                  </a:lnTo>
                  <a:lnTo>
                    <a:pt x="1719" y="526"/>
                  </a:lnTo>
                  <a:lnTo>
                    <a:pt x="1713" y="526"/>
                  </a:lnTo>
                  <a:lnTo>
                    <a:pt x="1713" y="520"/>
                  </a:lnTo>
                  <a:close/>
                  <a:moveTo>
                    <a:pt x="1719" y="520"/>
                  </a:moveTo>
                  <a:lnTo>
                    <a:pt x="1719" y="520"/>
                  </a:lnTo>
                  <a:lnTo>
                    <a:pt x="1725" y="520"/>
                  </a:lnTo>
                  <a:lnTo>
                    <a:pt x="1725" y="520"/>
                  </a:lnTo>
                  <a:lnTo>
                    <a:pt x="1719" y="520"/>
                  </a:lnTo>
                  <a:close/>
                  <a:moveTo>
                    <a:pt x="1725" y="514"/>
                  </a:moveTo>
                  <a:lnTo>
                    <a:pt x="1725" y="508"/>
                  </a:lnTo>
                  <a:lnTo>
                    <a:pt x="1731" y="508"/>
                  </a:lnTo>
                  <a:lnTo>
                    <a:pt x="1731" y="514"/>
                  </a:lnTo>
                  <a:lnTo>
                    <a:pt x="1725" y="514"/>
                  </a:lnTo>
                  <a:close/>
                  <a:moveTo>
                    <a:pt x="1725" y="508"/>
                  </a:moveTo>
                  <a:lnTo>
                    <a:pt x="1731" y="508"/>
                  </a:lnTo>
                  <a:lnTo>
                    <a:pt x="1731" y="514"/>
                  </a:lnTo>
                  <a:lnTo>
                    <a:pt x="1725" y="514"/>
                  </a:lnTo>
                  <a:lnTo>
                    <a:pt x="1725" y="508"/>
                  </a:lnTo>
                  <a:close/>
                  <a:moveTo>
                    <a:pt x="1731" y="508"/>
                  </a:moveTo>
                  <a:lnTo>
                    <a:pt x="1731" y="502"/>
                  </a:lnTo>
                  <a:lnTo>
                    <a:pt x="1737" y="502"/>
                  </a:lnTo>
                  <a:lnTo>
                    <a:pt x="1737" y="508"/>
                  </a:lnTo>
                  <a:lnTo>
                    <a:pt x="1731" y="508"/>
                  </a:lnTo>
                  <a:close/>
                  <a:moveTo>
                    <a:pt x="1731" y="502"/>
                  </a:moveTo>
                  <a:lnTo>
                    <a:pt x="1737" y="502"/>
                  </a:lnTo>
                  <a:lnTo>
                    <a:pt x="1737" y="508"/>
                  </a:lnTo>
                  <a:lnTo>
                    <a:pt x="1731" y="508"/>
                  </a:lnTo>
                  <a:lnTo>
                    <a:pt x="1731" y="502"/>
                  </a:lnTo>
                  <a:close/>
                  <a:moveTo>
                    <a:pt x="1737" y="502"/>
                  </a:moveTo>
                  <a:lnTo>
                    <a:pt x="1737" y="502"/>
                  </a:lnTo>
                  <a:lnTo>
                    <a:pt x="1743" y="502"/>
                  </a:lnTo>
                  <a:lnTo>
                    <a:pt x="1743" y="502"/>
                  </a:lnTo>
                  <a:lnTo>
                    <a:pt x="1737" y="502"/>
                  </a:lnTo>
                  <a:close/>
                  <a:moveTo>
                    <a:pt x="1743" y="496"/>
                  </a:moveTo>
                  <a:lnTo>
                    <a:pt x="1743" y="490"/>
                  </a:lnTo>
                  <a:lnTo>
                    <a:pt x="1749" y="490"/>
                  </a:lnTo>
                  <a:lnTo>
                    <a:pt x="1749" y="496"/>
                  </a:lnTo>
                  <a:lnTo>
                    <a:pt x="1743" y="496"/>
                  </a:lnTo>
                  <a:close/>
                  <a:moveTo>
                    <a:pt x="1743" y="490"/>
                  </a:moveTo>
                  <a:lnTo>
                    <a:pt x="1749" y="484"/>
                  </a:lnTo>
                  <a:lnTo>
                    <a:pt x="1749" y="484"/>
                  </a:lnTo>
                  <a:lnTo>
                    <a:pt x="1743" y="490"/>
                  </a:lnTo>
                  <a:lnTo>
                    <a:pt x="1743" y="490"/>
                  </a:lnTo>
                  <a:close/>
                  <a:moveTo>
                    <a:pt x="1749" y="484"/>
                  </a:moveTo>
                  <a:lnTo>
                    <a:pt x="1749" y="478"/>
                  </a:lnTo>
                  <a:lnTo>
                    <a:pt x="1755" y="478"/>
                  </a:lnTo>
                  <a:lnTo>
                    <a:pt x="1755" y="484"/>
                  </a:lnTo>
                  <a:lnTo>
                    <a:pt x="1749" y="484"/>
                  </a:lnTo>
                  <a:lnTo>
                    <a:pt x="1755" y="478"/>
                  </a:lnTo>
                  <a:lnTo>
                    <a:pt x="1755" y="484"/>
                  </a:lnTo>
                  <a:lnTo>
                    <a:pt x="1749" y="484"/>
                  </a:lnTo>
                  <a:close/>
                  <a:moveTo>
                    <a:pt x="1761" y="472"/>
                  </a:moveTo>
                  <a:lnTo>
                    <a:pt x="1761" y="466"/>
                  </a:lnTo>
                  <a:lnTo>
                    <a:pt x="1767" y="466"/>
                  </a:lnTo>
                  <a:lnTo>
                    <a:pt x="1767" y="472"/>
                  </a:lnTo>
                  <a:lnTo>
                    <a:pt x="1761" y="472"/>
                  </a:lnTo>
                  <a:close/>
                  <a:moveTo>
                    <a:pt x="1761" y="466"/>
                  </a:moveTo>
                  <a:lnTo>
                    <a:pt x="1767" y="466"/>
                  </a:lnTo>
                  <a:lnTo>
                    <a:pt x="1767" y="472"/>
                  </a:lnTo>
                  <a:lnTo>
                    <a:pt x="1761" y="472"/>
                  </a:lnTo>
                  <a:lnTo>
                    <a:pt x="1761" y="466"/>
                  </a:lnTo>
                  <a:close/>
                  <a:moveTo>
                    <a:pt x="1767" y="466"/>
                  </a:moveTo>
                  <a:lnTo>
                    <a:pt x="1767" y="460"/>
                  </a:lnTo>
                  <a:lnTo>
                    <a:pt x="1773" y="460"/>
                  </a:lnTo>
                  <a:lnTo>
                    <a:pt x="1773" y="466"/>
                  </a:lnTo>
                  <a:lnTo>
                    <a:pt x="1767" y="466"/>
                  </a:lnTo>
                  <a:close/>
                  <a:moveTo>
                    <a:pt x="1767" y="460"/>
                  </a:moveTo>
                  <a:lnTo>
                    <a:pt x="1773" y="460"/>
                  </a:lnTo>
                  <a:lnTo>
                    <a:pt x="1773" y="460"/>
                  </a:lnTo>
                  <a:lnTo>
                    <a:pt x="1773" y="454"/>
                  </a:lnTo>
                  <a:lnTo>
                    <a:pt x="1779" y="454"/>
                  </a:lnTo>
                  <a:lnTo>
                    <a:pt x="1779" y="466"/>
                  </a:lnTo>
                  <a:lnTo>
                    <a:pt x="1767" y="466"/>
                  </a:lnTo>
                  <a:lnTo>
                    <a:pt x="1767" y="460"/>
                  </a:lnTo>
                  <a:close/>
                  <a:moveTo>
                    <a:pt x="1773" y="454"/>
                  </a:moveTo>
                  <a:lnTo>
                    <a:pt x="1773" y="448"/>
                  </a:lnTo>
                  <a:lnTo>
                    <a:pt x="1779" y="448"/>
                  </a:lnTo>
                  <a:lnTo>
                    <a:pt x="1779" y="454"/>
                  </a:lnTo>
                  <a:lnTo>
                    <a:pt x="1773" y="454"/>
                  </a:lnTo>
                  <a:lnTo>
                    <a:pt x="1779" y="448"/>
                  </a:lnTo>
                  <a:lnTo>
                    <a:pt x="1779" y="454"/>
                  </a:lnTo>
                  <a:lnTo>
                    <a:pt x="1773" y="454"/>
                  </a:lnTo>
                  <a:close/>
                  <a:moveTo>
                    <a:pt x="1779" y="448"/>
                  </a:moveTo>
                  <a:lnTo>
                    <a:pt x="1779" y="442"/>
                  </a:lnTo>
                  <a:lnTo>
                    <a:pt x="1785" y="442"/>
                  </a:lnTo>
                  <a:lnTo>
                    <a:pt x="1785" y="448"/>
                  </a:lnTo>
                  <a:lnTo>
                    <a:pt x="1779" y="448"/>
                  </a:lnTo>
                  <a:close/>
                  <a:moveTo>
                    <a:pt x="1779" y="442"/>
                  </a:moveTo>
                  <a:lnTo>
                    <a:pt x="1779" y="436"/>
                  </a:lnTo>
                  <a:lnTo>
                    <a:pt x="1785" y="442"/>
                  </a:lnTo>
                  <a:lnTo>
                    <a:pt x="1779" y="442"/>
                  </a:lnTo>
                  <a:lnTo>
                    <a:pt x="1779" y="442"/>
                  </a:lnTo>
                  <a:close/>
                  <a:moveTo>
                    <a:pt x="1785" y="430"/>
                  </a:moveTo>
                  <a:lnTo>
                    <a:pt x="1791" y="430"/>
                  </a:lnTo>
                  <a:lnTo>
                    <a:pt x="1791" y="430"/>
                  </a:lnTo>
                  <a:lnTo>
                    <a:pt x="1791" y="436"/>
                  </a:lnTo>
                  <a:lnTo>
                    <a:pt x="1785" y="430"/>
                  </a:lnTo>
                  <a:close/>
                  <a:moveTo>
                    <a:pt x="1791" y="430"/>
                  </a:moveTo>
                  <a:lnTo>
                    <a:pt x="1791" y="424"/>
                  </a:lnTo>
                  <a:lnTo>
                    <a:pt x="1797" y="418"/>
                  </a:lnTo>
                  <a:lnTo>
                    <a:pt x="1797" y="418"/>
                  </a:lnTo>
                  <a:lnTo>
                    <a:pt x="1791" y="424"/>
                  </a:lnTo>
                  <a:lnTo>
                    <a:pt x="1797" y="424"/>
                  </a:lnTo>
                  <a:lnTo>
                    <a:pt x="1797" y="430"/>
                  </a:lnTo>
                  <a:lnTo>
                    <a:pt x="1791" y="430"/>
                  </a:lnTo>
                  <a:close/>
                  <a:moveTo>
                    <a:pt x="1797" y="418"/>
                  </a:moveTo>
                  <a:lnTo>
                    <a:pt x="1797" y="412"/>
                  </a:lnTo>
                  <a:lnTo>
                    <a:pt x="1803" y="412"/>
                  </a:lnTo>
                  <a:lnTo>
                    <a:pt x="1803" y="418"/>
                  </a:lnTo>
                  <a:lnTo>
                    <a:pt x="1797" y="418"/>
                  </a:lnTo>
                  <a:close/>
                  <a:moveTo>
                    <a:pt x="1797" y="412"/>
                  </a:moveTo>
                  <a:lnTo>
                    <a:pt x="1797" y="412"/>
                  </a:lnTo>
                  <a:lnTo>
                    <a:pt x="1803" y="412"/>
                  </a:lnTo>
                  <a:lnTo>
                    <a:pt x="1797" y="412"/>
                  </a:lnTo>
                  <a:lnTo>
                    <a:pt x="1797" y="412"/>
                  </a:lnTo>
                  <a:close/>
                  <a:moveTo>
                    <a:pt x="1803" y="400"/>
                  </a:moveTo>
                  <a:lnTo>
                    <a:pt x="1803" y="400"/>
                  </a:lnTo>
                  <a:lnTo>
                    <a:pt x="1809" y="400"/>
                  </a:lnTo>
                  <a:lnTo>
                    <a:pt x="1809" y="400"/>
                  </a:lnTo>
                  <a:lnTo>
                    <a:pt x="1803" y="400"/>
                  </a:lnTo>
                  <a:close/>
                  <a:moveTo>
                    <a:pt x="1803" y="400"/>
                  </a:moveTo>
                  <a:lnTo>
                    <a:pt x="1809" y="400"/>
                  </a:lnTo>
                  <a:lnTo>
                    <a:pt x="1809" y="400"/>
                  </a:lnTo>
                  <a:lnTo>
                    <a:pt x="1809" y="394"/>
                  </a:lnTo>
                  <a:lnTo>
                    <a:pt x="1815" y="394"/>
                  </a:lnTo>
                  <a:lnTo>
                    <a:pt x="1815" y="406"/>
                  </a:lnTo>
                  <a:lnTo>
                    <a:pt x="1803" y="406"/>
                  </a:lnTo>
                  <a:lnTo>
                    <a:pt x="1803" y="400"/>
                  </a:lnTo>
                  <a:close/>
                  <a:moveTo>
                    <a:pt x="1809" y="394"/>
                  </a:moveTo>
                  <a:lnTo>
                    <a:pt x="1809" y="388"/>
                  </a:lnTo>
                  <a:lnTo>
                    <a:pt x="1815" y="388"/>
                  </a:lnTo>
                  <a:lnTo>
                    <a:pt x="1815" y="394"/>
                  </a:lnTo>
                  <a:lnTo>
                    <a:pt x="1809" y="394"/>
                  </a:lnTo>
                  <a:lnTo>
                    <a:pt x="1815" y="388"/>
                  </a:lnTo>
                  <a:lnTo>
                    <a:pt x="1815" y="394"/>
                  </a:lnTo>
                  <a:lnTo>
                    <a:pt x="1809" y="394"/>
                  </a:lnTo>
                  <a:close/>
                  <a:moveTo>
                    <a:pt x="1815" y="376"/>
                  </a:moveTo>
                  <a:lnTo>
                    <a:pt x="1815" y="376"/>
                  </a:lnTo>
                  <a:lnTo>
                    <a:pt x="1821" y="370"/>
                  </a:lnTo>
                  <a:lnTo>
                    <a:pt x="1821" y="370"/>
                  </a:lnTo>
                  <a:lnTo>
                    <a:pt x="1815" y="376"/>
                  </a:lnTo>
                  <a:lnTo>
                    <a:pt x="1821" y="376"/>
                  </a:lnTo>
                  <a:lnTo>
                    <a:pt x="1821" y="376"/>
                  </a:lnTo>
                  <a:lnTo>
                    <a:pt x="1815" y="376"/>
                  </a:lnTo>
                  <a:close/>
                  <a:moveTo>
                    <a:pt x="1821" y="370"/>
                  </a:moveTo>
                  <a:lnTo>
                    <a:pt x="1821" y="364"/>
                  </a:lnTo>
                  <a:lnTo>
                    <a:pt x="1827" y="364"/>
                  </a:lnTo>
                  <a:lnTo>
                    <a:pt x="1827" y="364"/>
                  </a:lnTo>
                  <a:lnTo>
                    <a:pt x="1827" y="358"/>
                  </a:lnTo>
                  <a:lnTo>
                    <a:pt x="1833" y="358"/>
                  </a:lnTo>
                  <a:lnTo>
                    <a:pt x="1833" y="370"/>
                  </a:lnTo>
                  <a:lnTo>
                    <a:pt x="1821" y="370"/>
                  </a:lnTo>
                  <a:lnTo>
                    <a:pt x="1827" y="364"/>
                  </a:lnTo>
                  <a:lnTo>
                    <a:pt x="1827" y="370"/>
                  </a:lnTo>
                  <a:lnTo>
                    <a:pt x="1821" y="370"/>
                  </a:lnTo>
                  <a:close/>
                  <a:moveTo>
                    <a:pt x="1827" y="358"/>
                  </a:moveTo>
                  <a:lnTo>
                    <a:pt x="1827" y="352"/>
                  </a:lnTo>
                  <a:lnTo>
                    <a:pt x="1833" y="352"/>
                  </a:lnTo>
                  <a:lnTo>
                    <a:pt x="1833" y="352"/>
                  </a:lnTo>
                  <a:lnTo>
                    <a:pt x="1833" y="346"/>
                  </a:lnTo>
                  <a:lnTo>
                    <a:pt x="1839" y="346"/>
                  </a:lnTo>
                  <a:lnTo>
                    <a:pt x="1839" y="358"/>
                  </a:lnTo>
                  <a:lnTo>
                    <a:pt x="1827" y="358"/>
                  </a:lnTo>
                  <a:lnTo>
                    <a:pt x="1833" y="352"/>
                  </a:lnTo>
                  <a:lnTo>
                    <a:pt x="1833" y="358"/>
                  </a:lnTo>
                  <a:lnTo>
                    <a:pt x="1827" y="358"/>
                  </a:lnTo>
                  <a:close/>
                  <a:moveTo>
                    <a:pt x="1833" y="346"/>
                  </a:moveTo>
                  <a:lnTo>
                    <a:pt x="1833" y="346"/>
                  </a:lnTo>
                  <a:lnTo>
                    <a:pt x="1839" y="346"/>
                  </a:lnTo>
                  <a:lnTo>
                    <a:pt x="1839" y="346"/>
                  </a:lnTo>
                  <a:lnTo>
                    <a:pt x="1833" y="346"/>
                  </a:lnTo>
                  <a:close/>
                  <a:moveTo>
                    <a:pt x="1839" y="340"/>
                  </a:moveTo>
                  <a:lnTo>
                    <a:pt x="1839" y="334"/>
                  </a:lnTo>
                  <a:lnTo>
                    <a:pt x="1839" y="329"/>
                  </a:lnTo>
                  <a:lnTo>
                    <a:pt x="1845" y="329"/>
                  </a:lnTo>
                  <a:lnTo>
                    <a:pt x="1845" y="334"/>
                  </a:lnTo>
                  <a:lnTo>
                    <a:pt x="1845" y="340"/>
                  </a:lnTo>
                  <a:lnTo>
                    <a:pt x="1839" y="340"/>
                  </a:lnTo>
                  <a:close/>
                  <a:moveTo>
                    <a:pt x="1839" y="329"/>
                  </a:moveTo>
                  <a:lnTo>
                    <a:pt x="1845" y="317"/>
                  </a:lnTo>
                  <a:lnTo>
                    <a:pt x="1845" y="317"/>
                  </a:lnTo>
                  <a:lnTo>
                    <a:pt x="1845" y="317"/>
                  </a:lnTo>
                  <a:lnTo>
                    <a:pt x="1851" y="317"/>
                  </a:lnTo>
                  <a:lnTo>
                    <a:pt x="1851" y="317"/>
                  </a:lnTo>
                  <a:lnTo>
                    <a:pt x="1845" y="329"/>
                  </a:lnTo>
                  <a:lnTo>
                    <a:pt x="1839" y="329"/>
                  </a:lnTo>
                  <a:close/>
                  <a:moveTo>
                    <a:pt x="1845" y="305"/>
                  </a:moveTo>
                  <a:lnTo>
                    <a:pt x="1845" y="299"/>
                  </a:lnTo>
                  <a:lnTo>
                    <a:pt x="1851" y="293"/>
                  </a:lnTo>
                  <a:lnTo>
                    <a:pt x="1851" y="293"/>
                  </a:lnTo>
                  <a:lnTo>
                    <a:pt x="1845" y="299"/>
                  </a:lnTo>
                  <a:lnTo>
                    <a:pt x="1851" y="299"/>
                  </a:lnTo>
                  <a:lnTo>
                    <a:pt x="1851" y="305"/>
                  </a:lnTo>
                  <a:lnTo>
                    <a:pt x="1845" y="305"/>
                  </a:lnTo>
                  <a:close/>
                  <a:moveTo>
                    <a:pt x="1851" y="293"/>
                  </a:moveTo>
                  <a:lnTo>
                    <a:pt x="1851" y="287"/>
                  </a:lnTo>
                  <a:lnTo>
                    <a:pt x="1851" y="281"/>
                  </a:lnTo>
                  <a:lnTo>
                    <a:pt x="1857" y="281"/>
                  </a:lnTo>
                  <a:lnTo>
                    <a:pt x="1857" y="287"/>
                  </a:lnTo>
                  <a:lnTo>
                    <a:pt x="1857" y="293"/>
                  </a:lnTo>
                  <a:lnTo>
                    <a:pt x="1851" y="293"/>
                  </a:lnTo>
                  <a:close/>
                  <a:moveTo>
                    <a:pt x="1851" y="269"/>
                  </a:moveTo>
                  <a:lnTo>
                    <a:pt x="1857" y="263"/>
                  </a:lnTo>
                  <a:lnTo>
                    <a:pt x="1863" y="263"/>
                  </a:lnTo>
                  <a:lnTo>
                    <a:pt x="1857" y="275"/>
                  </a:lnTo>
                  <a:lnTo>
                    <a:pt x="1851" y="269"/>
                  </a:lnTo>
                  <a:close/>
                  <a:moveTo>
                    <a:pt x="1857" y="263"/>
                  </a:moveTo>
                  <a:lnTo>
                    <a:pt x="1857" y="251"/>
                  </a:lnTo>
                  <a:lnTo>
                    <a:pt x="1863" y="251"/>
                  </a:lnTo>
                  <a:lnTo>
                    <a:pt x="1863" y="263"/>
                  </a:lnTo>
                  <a:lnTo>
                    <a:pt x="1857" y="263"/>
                  </a:lnTo>
                  <a:close/>
                  <a:moveTo>
                    <a:pt x="1857" y="251"/>
                  </a:moveTo>
                  <a:lnTo>
                    <a:pt x="1857" y="245"/>
                  </a:lnTo>
                  <a:lnTo>
                    <a:pt x="1863" y="239"/>
                  </a:lnTo>
                  <a:lnTo>
                    <a:pt x="1863" y="239"/>
                  </a:lnTo>
                  <a:lnTo>
                    <a:pt x="1863" y="233"/>
                  </a:lnTo>
                  <a:lnTo>
                    <a:pt x="1869" y="233"/>
                  </a:lnTo>
                  <a:lnTo>
                    <a:pt x="1869" y="239"/>
                  </a:lnTo>
                  <a:lnTo>
                    <a:pt x="1857" y="245"/>
                  </a:lnTo>
                  <a:lnTo>
                    <a:pt x="1863" y="245"/>
                  </a:lnTo>
                  <a:lnTo>
                    <a:pt x="1863" y="251"/>
                  </a:lnTo>
                  <a:lnTo>
                    <a:pt x="1857" y="251"/>
                  </a:lnTo>
                  <a:close/>
                  <a:moveTo>
                    <a:pt x="1863" y="233"/>
                  </a:moveTo>
                  <a:lnTo>
                    <a:pt x="1863" y="227"/>
                  </a:lnTo>
                  <a:lnTo>
                    <a:pt x="1863" y="227"/>
                  </a:lnTo>
                  <a:lnTo>
                    <a:pt x="1869" y="227"/>
                  </a:lnTo>
                  <a:lnTo>
                    <a:pt x="1863" y="227"/>
                  </a:lnTo>
                  <a:lnTo>
                    <a:pt x="1869" y="227"/>
                  </a:lnTo>
                  <a:lnTo>
                    <a:pt x="1869" y="233"/>
                  </a:lnTo>
                  <a:lnTo>
                    <a:pt x="1863" y="233"/>
                  </a:lnTo>
                  <a:close/>
                  <a:moveTo>
                    <a:pt x="1869" y="215"/>
                  </a:moveTo>
                  <a:lnTo>
                    <a:pt x="1869" y="215"/>
                  </a:lnTo>
                  <a:lnTo>
                    <a:pt x="1869" y="209"/>
                  </a:lnTo>
                  <a:lnTo>
                    <a:pt x="1869" y="203"/>
                  </a:lnTo>
                  <a:lnTo>
                    <a:pt x="1869" y="197"/>
                  </a:lnTo>
                  <a:lnTo>
                    <a:pt x="1869" y="191"/>
                  </a:lnTo>
                  <a:lnTo>
                    <a:pt x="1875" y="197"/>
                  </a:lnTo>
                  <a:lnTo>
                    <a:pt x="1869" y="197"/>
                  </a:lnTo>
                  <a:lnTo>
                    <a:pt x="1875" y="197"/>
                  </a:lnTo>
                  <a:lnTo>
                    <a:pt x="1875" y="203"/>
                  </a:lnTo>
                  <a:lnTo>
                    <a:pt x="1875" y="209"/>
                  </a:lnTo>
                  <a:lnTo>
                    <a:pt x="1875" y="215"/>
                  </a:lnTo>
                  <a:lnTo>
                    <a:pt x="1875" y="215"/>
                  </a:lnTo>
                  <a:lnTo>
                    <a:pt x="1869" y="215"/>
                  </a:lnTo>
                  <a:close/>
                  <a:moveTo>
                    <a:pt x="1875" y="179"/>
                  </a:moveTo>
                  <a:lnTo>
                    <a:pt x="1881" y="179"/>
                  </a:lnTo>
                  <a:lnTo>
                    <a:pt x="1881" y="179"/>
                  </a:lnTo>
                  <a:lnTo>
                    <a:pt x="1881" y="173"/>
                  </a:lnTo>
                  <a:lnTo>
                    <a:pt x="1887" y="173"/>
                  </a:lnTo>
                  <a:lnTo>
                    <a:pt x="1887" y="179"/>
                  </a:lnTo>
                  <a:lnTo>
                    <a:pt x="1881" y="185"/>
                  </a:lnTo>
                  <a:lnTo>
                    <a:pt x="1875" y="179"/>
                  </a:lnTo>
                  <a:close/>
                  <a:moveTo>
                    <a:pt x="1881" y="173"/>
                  </a:moveTo>
                  <a:lnTo>
                    <a:pt x="1881" y="167"/>
                  </a:lnTo>
                  <a:lnTo>
                    <a:pt x="1881" y="161"/>
                  </a:lnTo>
                  <a:lnTo>
                    <a:pt x="1887" y="161"/>
                  </a:lnTo>
                  <a:lnTo>
                    <a:pt x="1887" y="167"/>
                  </a:lnTo>
                  <a:lnTo>
                    <a:pt x="1887" y="173"/>
                  </a:lnTo>
                  <a:lnTo>
                    <a:pt x="1881" y="173"/>
                  </a:lnTo>
                  <a:close/>
                  <a:moveTo>
                    <a:pt x="1887" y="155"/>
                  </a:moveTo>
                  <a:lnTo>
                    <a:pt x="1887" y="149"/>
                  </a:lnTo>
                  <a:lnTo>
                    <a:pt x="1893" y="149"/>
                  </a:lnTo>
                  <a:lnTo>
                    <a:pt x="1893" y="155"/>
                  </a:lnTo>
                  <a:lnTo>
                    <a:pt x="1887" y="155"/>
                  </a:lnTo>
                  <a:close/>
                  <a:moveTo>
                    <a:pt x="1887" y="149"/>
                  </a:moveTo>
                  <a:lnTo>
                    <a:pt x="1887" y="143"/>
                  </a:lnTo>
                  <a:lnTo>
                    <a:pt x="1887" y="137"/>
                  </a:lnTo>
                  <a:lnTo>
                    <a:pt x="1893" y="131"/>
                  </a:lnTo>
                  <a:lnTo>
                    <a:pt x="1893" y="131"/>
                  </a:lnTo>
                  <a:lnTo>
                    <a:pt x="1887" y="137"/>
                  </a:lnTo>
                  <a:lnTo>
                    <a:pt x="1893" y="137"/>
                  </a:lnTo>
                  <a:lnTo>
                    <a:pt x="1893" y="143"/>
                  </a:lnTo>
                  <a:lnTo>
                    <a:pt x="1893" y="149"/>
                  </a:lnTo>
                  <a:lnTo>
                    <a:pt x="1887" y="149"/>
                  </a:lnTo>
                  <a:close/>
                  <a:moveTo>
                    <a:pt x="1893" y="131"/>
                  </a:moveTo>
                  <a:lnTo>
                    <a:pt x="1893" y="119"/>
                  </a:lnTo>
                  <a:lnTo>
                    <a:pt x="1899" y="119"/>
                  </a:lnTo>
                  <a:lnTo>
                    <a:pt x="1899" y="131"/>
                  </a:lnTo>
                  <a:lnTo>
                    <a:pt x="1893" y="131"/>
                  </a:lnTo>
                  <a:close/>
                  <a:moveTo>
                    <a:pt x="1893" y="119"/>
                  </a:moveTo>
                  <a:lnTo>
                    <a:pt x="1899" y="113"/>
                  </a:lnTo>
                  <a:lnTo>
                    <a:pt x="1899" y="113"/>
                  </a:lnTo>
                  <a:lnTo>
                    <a:pt x="1893" y="119"/>
                  </a:lnTo>
                  <a:lnTo>
                    <a:pt x="1893" y="119"/>
                  </a:lnTo>
                  <a:close/>
                  <a:moveTo>
                    <a:pt x="1899" y="113"/>
                  </a:moveTo>
                  <a:lnTo>
                    <a:pt x="1899" y="107"/>
                  </a:lnTo>
                  <a:lnTo>
                    <a:pt x="1905" y="107"/>
                  </a:lnTo>
                  <a:lnTo>
                    <a:pt x="1905" y="113"/>
                  </a:lnTo>
                  <a:lnTo>
                    <a:pt x="1899" y="113"/>
                  </a:lnTo>
                  <a:close/>
                  <a:moveTo>
                    <a:pt x="1905" y="101"/>
                  </a:moveTo>
                  <a:lnTo>
                    <a:pt x="1905" y="101"/>
                  </a:lnTo>
                  <a:lnTo>
                    <a:pt x="1905" y="107"/>
                  </a:lnTo>
                  <a:lnTo>
                    <a:pt x="1905" y="107"/>
                  </a:lnTo>
                  <a:lnTo>
                    <a:pt x="1905" y="101"/>
                  </a:lnTo>
                  <a:close/>
                  <a:moveTo>
                    <a:pt x="1905" y="101"/>
                  </a:moveTo>
                  <a:lnTo>
                    <a:pt x="1905" y="95"/>
                  </a:lnTo>
                  <a:lnTo>
                    <a:pt x="1911" y="95"/>
                  </a:lnTo>
                  <a:lnTo>
                    <a:pt x="1911" y="101"/>
                  </a:lnTo>
                  <a:lnTo>
                    <a:pt x="1905" y="101"/>
                  </a:lnTo>
                  <a:close/>
                  <a:moveTo>
                    <a:pt x="1905" y="95"/>
                  </a:moveTo>
                  <a:lnTo>
                    <a:pt x="1905" y="77"/>
                  </a:lnTo>
                  <a:lnTo>
                    <a:pt x="1911" y="77"/>
                  </a:lnTo>
                  <a:lnTo>
                    <a:pt x="1911" y="95"/>
                  </a:lnTo>
                  <a:lnTo>
                    <a:pt x="1905" y="95"/>
                  </a:lnTo>
                  <a:close/>
                  <a:moveTo>
                    <a:pt x="1905" y="65"/>
                  </a:moveTo>
                  <a:lnTo>
                    <a:pt x="1905" y="41"/>
                  </a:lnTo>
                  <a:lnTo>
                    <a:pt x="1911" y="41"/>
                  </a:lnTo>
                  <a:lnTo>
                    <a:pt x="1911" y="65"/>
                  </a:lnTo>
                  <a:lnTo>
                    <a:pt x="1905" y="65"/>
                  </a:lnTo>
                  <a:close/>
                  <a:moveTo>
                    <a:pt x="1905" y="29"/>
                  </a:moveTo>
                  <a:lnTo>
                    <a:pt x="1911" y="0"/>
                  </a:lnTo>
                  <a:lnTo>
                    <a:pt x="1917" y="0"/>
                  </a:lnTo>
                  <a:lnTo>
                    <a:pt x="1911" y="29"/>
                  </a:lnTo>
                  <a:lnTo>
                    <a:pt x="1905" y="29"/>
                  </a:lnTo>
                  <a:close/>
                  <a:moveTo>
                    <a:pt x="1911" y="0"/>
                  </a:moveTo>
                  <a:lnTo>
                    <a:pt x="1917" y="0"/>
                  </a:lnTo>
                  <a:lnTo>
                    <a:pt x="1917" y="6"/>
                  </a:lnTo>
                  <a:lnTo>
                    <a:pt x="1911" y="6"/>
                  </a:lnTo>
                  <a:lnTo>
                    <a:pt x="1911" y="0"/>
                  </a:lnTo>
                  <a:close/>
                  <a:moveTo>
                    <a:pt x="1917" y="0"/>
                  </a:moveTo>
                  <a:lnTo>
                    <a:pt x="1923" y="0"/>
                  </a:lnTo>
                  <a:lnTo>
                    <a:pt x="1923" y="6"/>
                  </a:lnTo>
                  <a:lnTo>
                    <a:pt x="1917" y="6"/>
                  </a:lnTo>
                  <a:lnTo>
                    <a:pt x="1917" y="0"/>
                  </a:lnTo>
                  <a:close/>
                  <a:moveTo>
                    <a:pt x="1923" y="0"/>
                  </a:moveTo>
                  <a:lnTo>
                    <a:pt x="1929" y="0"/>
                  </a:lnTo>
                  <a:lnTo>
                    <a:pt x="1929" y="6"/>
                  </a:lnTo>
                  <a:lnTo>
                    <a:pt x="1923" y="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987425" y="731841"/>
              <a:ext cx="3071813" cy="2344738"/>
            </a:xfrm>
            <a:custGeom>
              <a:avLst/>
              <a:gdLst/>
              <a:ahLst/>
              <a:cxnLst>
                <a:cxn ang="0">
                  <a:pos x="12" y="1268"/>
                </a:cxn>
                <a:cxn ang="0">
                  <a:pos x="24" y="1208"/>
                </a:cxn>
                <a:cxn ang="0">
                  <a:pos x="42" y="1154"/>
                </a:cxn>
                <a:cxn ang="0">
                  <a:pos x="60" y="1112"/>
                </a:cxn>
                <a:cxn ang="0">
                  <a:pos x="78" y="1088"/>
                </a:cxn>
                <a:cxn ang="0">
                  <a:pos x="108" y="1053"/>
                </a:cxn>
                <a:cxn ang="0">
                  <a:pos x="138" y="1029"/>
                </a:cxn>
                <a:cxn ang="0">
                  <a:pos x="162" y="1011"/>
                </a:cxn>
                <a:cxn ang="0">
                  <a:pos x="186" y="993"/>
                </a:cxn>
                <a:cxn ang="0">
                  <a:pos x="222" y="975"/>
                </a:cxn>
                <a:cxn ang="0">
                  <a:pos x="252" y="957"/>
                </a:cxn>
                <a:cxn ang="0">
                  <a:pos x="270" y="939"/>
                </a:cxn>
                <a:cxn ang="0">
                  <a:pos x="300" y="927"/>
                </a:cxn>
                <a:cxn ang="0">
                  <a:pos x="336" y="909"/>
                </a:cxn>
                <a:cxn ang="0">
                  <a:pos x="372" y="891"/>
                </a:cxn>
                <a:cxn ang="0">
                  <a:pos x="408" y="879"/>
                </a:cxn>
                <a:cxn ang="0">
                  <a:pos x="432" y="867"/>
                </a:cxn>
                <a:cxn ang="0">
                  <a:pos x="479" y="855"/>
                </a:cxn>
                <a:cxn ang="0">
                  <a:pos x="509" y="843"/>
                </a:cxn>
                <a:cxn ang="0">
                  <a:pos x="539" y="825"/>
                </a:cxn>
                <a:cxn ang="0">
                  <a:pos x="563" y="819"/>
                </a:cxn>
                <a:cxn ang="0">
                  <a:pos x="605" y="801"/>
                </a:cxn>
                <a:cxn ang="0">
                  <a:pos x="641" y="789"/>
                </a:cxn>
                <a:cxn ang="0">
                  <a:pos x="677" y="777"/>
                </a:cxn>
                <a:cxn ang="0">
                  <a:pos x="713" y="765"/>
                </a:cxn>
                <a:cxn ang="0">
                  <a:pos x="743" y="759"/>
                </a:cxn>
                <a:cxn ang="0">
                  <a:pos x="785" y="742"/>
                </a:cxn>
                <a:cxn ang="0">
                  <a:pos x="821" y="736"/>
                </a:cxn>
                <a:cxn ang="0">
                  <a:pos x="863" y="718"/>
                </a:cxn>
                <a:cxn ang="0">
                  <a:pos x="893" y="706"/>
                </a:cxn>
                <a:cxn ang="0">
                  <a:pos x="935" y="700"/>
                </a:cxn>
                <a:cxn ang="0">
                  <a:pos x="964" y="688"/>
                </a:cxn>
                <a:cxn ang="0">
                  <a:pos x="1006" y="670"/>
                </a:cxn>
                <a:cxn ang="0">
                  <a:pos x="1036" y="664"/>
                </a:cxn>
                <a:cxn ang="0">
                  <a:pos x="1066" y="646"/>
                </a:cxn>
                <a:cxn ang="0">
                  <a:pos x="1102" y="634"/>
                </a:cxn>
                <a:cxn ang="0">
                  <a:pos x="1132" y="628"/>
                </a:cxn>
                <a:cxn ang="0">
                  <a:pos x="1168" y="616"/>
                </a:cxn>
                <a:cxn ang="0">
                  <a:pos x="1204" y="604"/>
                </a:cxn>
                <a:cxn ang="0">
                  <a:pos x="1246" y="592"/>
                </a:cxn>
                <a:cxn ang="0">
                  <a:pos x="1282" y="574"/>
                </a:cxn>
                <a:cxn ang="0">
                  <a:pos x="1330" y="574"/>
                </a:cxn>
                <a:cxn ang="0">
                  <a:pos x="1360" y="556"/>
                </a:cxn>
                <a:cxn ang="0">
                  <a:pos x="1396" y="538"/>
                </a:cxn>
                <a:cxn ang="0">
                  <a:pos x="1426" y="526"/>
                </a:cxn>
                <a:cxn ang="0">
                  <a:pos x="1450" y="520"/>
                </a:cxn>
                <a:cxn ang="0">
                  <a:pos x="1497" y="502"/>
                </a:cxn>
                <a:cxn ang="0">
                  <a:pos x="1515" y="490"/>
                </a:cxn>
                <a:cxn ang="0">
                  <a:pos x="1563" y="472"/>
                </a:cxn>
                <a:cxn ang="0">
                  <a:pos x="1593" y="454"/>
                </a:cxn>
                <a:cxn ang="0">
                  <a:pos x="1623" y="448"/>
                </a:cxn>
                <a:cxn ang="0">
                  <a:pos x="1659" y="430"/>
                </a:cxn>
                <a:cxn ang="0">
                  <a:pos x="1695" y="413"/>
                </a:cxn>
                <a:cxn ang="0">
                  <a:pos x="1725" y="395"/>
                </a:cxn>
                <a:cxn ang="0">
                  <a:pos x="1749" y="377"/>
                </a:cxn>
                <a:cxn ang="0">
                  <a:pos x="1785" y="341"/>
                </a:cxn>
                <a:cxn ang="0">
                  <a:pos x="1815" y="317"/>
                </a:cxn>
                <a:cxn ang="0">
                  <a:pos x="1833" y="299"/>
                </a:cxn>
                <a:cxn ang="0">
                  <a:pos x="1857" y="263"/>
                </a:cxn>
                <a:cxn ang="0">
                  <a:pos x="1893" y="215"/>
                </a:cxn>
                <a:cxn ang="0">
                  <a:pos x="1905" y="173"/>
                </a:cxn>
                <a:cxn ang="0">
                  <a:pos x="1917" y="113"/>
                </a:cxn>
              </a:cxnLst>
              <a:rect l="0" t="0" r="r" b="b"/>
              <a:pathLst>
                <a:path w="1935" h="1477">
                  <a:moveTo>
                    <a:pt x="0" y="1477"/>
                  </a:moveTo>
                  <a:lnTo>
                    <a:pt x="0" y="1429"/>
                  </a:lnTo>
                  <a:lnTo>
                    <a:pt x="6" y="1429"/>
                  </a:lnTo>
                  <a:lnTo>
                    <a:pt x="6" y="1477"/>
                  </a:lnTo>
                  <a:lnTo>
                    <a:pt x="0" y="1477"/>
                  </a:lnTo>
                  <a:close/>
                  <a:moveTo>
                    <a:pt x="0" y="1417"/>
                  </a:moveTo>
                  <a:lnTo>
                    <a:pt x="0" y="1394"/>
                  </a:lnTo>
                  <a:lnTo>
                    <a:pt x="6" y="1394"/>
                  </a:lnTo>
                  <a:lnTo>
                    <a:pt x="6" y="1417"/>
                  </a:lnTo>
                  <a:lnTo>
                    <a:pt x="0" y="1417"/>
                  </a:lnTo>
                  <a:close/>
                  <a:moveTo>
                    <a:pt x="0" y="1382"/>
                  </a:moveTo>
                  <a:lnTo>
                    <a:pt x="0" y="1358"/>
                  </a:lnTo>
                  <a:lnTo>
                    <a:pt x="6" y="1358"/>
                  </a:lnTo>
                  <a:lnTo>
                    <a:pt x="6" y="1382"/>
                  </a:lnTo>
                  <a:lnTo>
                    <a:pt x="0" y="1382"/>
                  </a:lnTo>
                  <a:close/>
                  <a:moveTo>
                    <a:pt x="6" y="1346"/>
                  </a:moveTo>
                  <a:lnTo>
                    <a:pt x="6" y="1346"/>
                  </a:lnTo>
                  <a:lnTo>
                    <a:pt x="6" y="1346"/>
                  </a:lnTo>
                  <a:lnTo>
                    <a:pt x="6" y="1322"/>
                  </a:lnTo>
                  <a:lnTo>
                    <a:pt x="6" y="1304"/>
                  </a:lnTo>
                  <a:lnTo>
                    <a:pt x="6" y="1298"/>
                  </a:lnTo>
                  <a:lnTo>
                    <a:pt x="12" y="1298"/>
                  </a:lnTo>
                  <a:lnTo>
                    <a:pt x="12" y="1304"/>
                  </a:lnTo>
                  <a:lnTo>
                    <a:pt x="12" y="1322"/>
                  </a:lnTo>
                  <a:lnTo>
                    <a:pt x="12" y="1346"/>
                  </a:lnTo>
                  <a:lnTo>
                    <a:pt x="12" y="1346"/>
                  </a:lnTo>
                  <a:lnTo>
                    <a:pt x="6" y="1346"/>
                  </a:lnTo>
                  <a:close/>
                  <a:moveTo>
                    <a:pt x="6" y="1286"/>
                  </a:moveTo>
                  <a:lnTo>
                    <a:pt x="6" y="1274"/>
                  </a:lnTo>
                  <a:lnTo>
                    <a:pt x="6" y="1262"/>
                  </a:lnTo>
                  <a:lnTo>
                    <a:pt x="12" y="1268"/>
                  </a:lnTo>
                  <a:lnTo>
                    <a:pt x="12" y="1274"/>
                  </a:lnTo>
                  <a:lnTo>
                    <a:pt x="12" y="1274"/>
                  </a:lnTo>
                  <a:lnTo>
                    <a:pt x="12" y="1286"/>
                  </a:lnTo>
                  <a:lnTo>
                    <a:pt x="6" y="1286"/>
                  </a:lnTo>
                  <a:close/>
                  <a:moveTo>
                    <a:pt x="12" y="1250"/>
                  </a:moveTo>
                  <a:lnTo>
                    <a:pt x="12" y="1250"/>
                  </a:lnTo>
                  <a:lnTo>
                    <a:pt x="18" y="1250"/>
                  </a:lnTo>
                  <a:lnTo>
                    <a:pt x="18" y="1250"/>
                  </a:lnTo>
                  <a:lnTo>
                    <a:pt x="12" y="1250"/>
                  </a:lnTo>
                  <a:close/>
                  <a:moveTo>
                    <a:pt x="12" y="1250"/>
                  </a:moveTo>
                  <a:lnTo>
                    <a:pt x="12" y="1244"/>
                  </a:lnTo>
                  <a:lnTo>
                    <a:pt x="12" y="1238"/>
                  </a:lnTo>
                  <a:lnTo>
                    <a:pt x="18" y="1232"/>
                  </a:lnTo>
                  <a:lnTo>
                    <a:pt x="18" y="1232"/>
                  </a:lnTo>
                  <a:lnTo>
                    <a:pt x="18" y="1232"/>
                  </a:lnTo>
                  <a:lnTo>
                    <a:pt x="24" y="1232"/>
                  </a:lnTo>
                  <a:lnTo>
                    <a:pt x="24" y="1232"/>
                  </a:lnTo>
                  <a:lnTo>
                    <a:pt x="12" y="1238"/>
                  </a:lnTo>
                  <a:lnTo>
                    <a:pt x="18" y="1238"/>
                  </a:lnTo>
                  <a:lnTo>
                    <a:pt x="18" y="1244"/>
                  </a:lnTo>
                  <a:lnTo>
                    <a:pt x="18" y="1250"/>
                  </a:lnTo>
                  <a:lnTo>
                    <a:pt x="12" y="1250"/>
                  </a:lnTo>
                  <a:close/>
                  <a:moveTo>
                    <a:pt x="18" y="1220"/>
                  </a:moveTo>
                  <a:lnTo>
                    <a:pt x="18" y="1214"/>
                  </a:lnTo>
                  <a:lnTo>
                    <a:pt x="18" y="1208"/>
                  </a:lnTo>
                  <a:lnTo>
                    <a:pt x="18" y="1202"/>
                  </a:lnTo>
                  <a:lnTo>
                    <a:pt x="24" y="1196"/>
                  </a:lnTo>
                  <a:lnTo>
                    <a:pt x="24" y="1196"/>
                  </a:lnTo>
                  <a:lnTo>
                    <a:pt x="18" y="1202"/>
                  </a:lnTo>
                  <a:lnTo>
                    <a:pt x="24" y="1202"/>
                  </a:lnTo>
                  <a:lnTo>
                    <a:pt x="24" y="1208"/>
                  </a:lnTo>
                  <a:lnTo>
                    <a:pt x="24" y="1214"/>
                  </a:lnTo>
                  <a:lnTo>
                    <a:pt x="24" y="1220"/>
                  </a:lnTo>
                  <a:lnTo>
                    <a:pt x="18" y="1220"/>
                  </a:lnTo>
                  <a:close/>
                  <a:moveTo>
                    <a:pt x="24" y="1196"/>
                  </a:moveTo>
                  <a:lnTo>
                    <a:pt x="24" y="1190"/>
                  </a:lnTo>
                  <a:lnTo>
                    <a:pt x="24" y="1184"/>
                  </a:lnTo>
                  <a:lnTo>
                    <a:pt x="30" y="1184"/>
                  </a:lnTo>
                  <a:lnTo>
                    <a:pt x="30" y="1190"/>
                  </a:lnTo>
                  <a:lnTo>
                    <a:pt x="30" y="1196"/>
                  </a:lnTo>
                  <a:lnTo>
                    <a:pt x="24" y="1196"/>
                  </a:lnTo>
                  <a:close/>
                  <a:moveTo>
                    <a:pt x="24" y="1184"/>
                  </a:moveTo>
                  <a:lnTo>
                    <a:pt x="30" y="1178"/>
                  </a:lnTo>
                  <a:lnTo>
                    <a:pt x="30" y="1178"/>
                  </a:lnTo>
                  <a:lnTo>
                    <a:pt x="24" y="1184"/>
                  </a:lnTo>
                  <a:lnTo>
                    <a:pt x="24" y="1184"/>
                  </a:lnTo>
                  <a:close/>
                  <a:moveTo>
                    <a:pt x="30" y="1178"/>
                  </a:moveTo>
                  <a:lnTo>
                    <a:pt x="30" y="1178"/>
                  </a:lnTo>
                  <a:lnTo>
                    <a:pt x="36" y="1178"/>
                  </a:lnTo>
                  <a:lnTo>
                    <a:pt x="36" y="1178"/>
                  </a:lnTo>
                  <a:lnTo>
                    <a:pt x="30" y="1178"/>
                  </a:lnTo>
                  <a:close/>
                  <a:moveTo>
                    <a:pt x="30" y="1166"/>
                  </a:moveTo>
                  <a:lnTo>
                    <a:pt x="36" y="1166"/>
                  </a:lnTo>
                  <a:lnTo>
                    <a:pt x="36" y="1166"/>
                  </a:lnTo>
                  <a:lnTo>
                    <a:pt x="36" y="1160"/>
                  </a:lnTo>
                  <a:lnTo>
                    <a:pt x="42" y="1160"/>
                  </a:lnTo>
                  <a:lnTo>
                    <a:pt x="42" y="1172"/>
                  </a:lnTo>
                  <a:lnTo>
                    <a:pt x="30" y="1172"/>
                  </a:lnTo>
                  <a:lnTo>
                    <a:pt x="30" y="1166"/>
                  </a:lnTo>
                  <a:close/>
                  <a:moveTo>
                    <a:pt x="36" y="1160"/>
                  </a:moveTo>
                  <a:lnTo>
                    <a:pt x="36" y="1154"/>
                  </a:lnTo>
                  <a:lnTo>
                    <a:pt x="42" y="1154"/>
                  </a:lnTo>
                  <a:lnTo>
                    <a:pt x="42" y="1154"/>
                  </a:lnTo>
                  <a:lnTo>
                    <a:pt x="42" y="1154"/>
                  </a:lnTo>
                  <a:lnTo>
                    <a:pt x="48" y="1154"/>
                  </a:lnTo>
                  <a:lnTo>
                    <a:pt x="48" y="1160"/>
                  </a:lnTo>
                  <a:lnTo>
                    <a:pt x="36" y="1160"/>
                  </a:lnTo>
                  <a:lnTo>
                    <a:pt x="42" y="1154"/>
                  </a:lnTo>
                  <a:lnTo>
                    <a:pt x="42" y="1160"/>
                  </a:lnTo>
                  <a:lnTo>
                    <a:pt x="36" y="1160"/>
                  </a:lnTo>
                  <a:close/>
                  <a:moveTo>
                    <a:pt x="42" y="1136"/>
                  </a:moveTo>
                  <a:lnTo>
                    <a:pt x="48" y="1136"/>
                  </a:lnTo>
                  <a:lnTo>
                    <a:pt x="48" y="1136"/>
                  </a:lnTo>
                  <a:lnTo>
                    <a:pt x="48" y="1130"/>
                  </a:lnTo>
                  <a:lnTo>
                    <a:pt x="54" y="1130"/>
                  </a:lnTo>
                  <a:lnTo>
                    <a:pt x="54" y="1136"/>
                  </a:lnTo>
                  <a:lnTo>
                    <a:pt x="48" y="1142"/>
                  </a:lnTo>
                  <a:lnTo>
                    <a:pt x="42" y="1136"/>
                  </a:lnTo>
                  <a:close/>
                  <a:moveTo>
                    <a:pt x="48" y="1130"/>
                  </a:moveTo>
                  <a:lnTo>
                    <a:pt x="54" y="1124"/>
                  </a:lnTo>
                  <a:lnTo>
                    <a:pt x="54" y="1124"/>
                  </a:lnTo>
                  <a:lnTo>
                    <a:pt x="48" y="1130"/>
                  </a:lnTo>
                  <a:lnTo>
                    <a:pt x="48" y="1130"/>
                  </a:lnTo>
                  <a:close/>
                  <a:moveTo>
                    <a:pt x="54" y="1124"/>
                  </a:moveTo>
                  <a:lnTo>
                    <a:pt x="54" y="1118"/>
                  </a:lnTo>
                  <a:lnTo>
                    <a:pt x="60" y="1118"/>
                  </a:lnTo>
                  <a:lnTo>
                    <a:pt x="60" y="1124"/>
                  </a:lnTo>
                  <a:lnTo>
                    <a:pt x="54" y="1124"/>
                  </a:lnTo>
                  <a:close/>
                  <a:moveTo>
                    <a:pt x="60" y="1112"/>
                  </a:moveTo>
                  <a:lnTo>
                    <a:pt x="60" y="1106"/>
                  </a:lnTo>
                  <a:lnTo>
                    <a:pt x="66" y="1106"/>
                  </a:lnTo>
                  <a:lnTo>
                    <a:pt x="66" y="1112"/>
                  </a:lnTo>
                  <a:lnTo>
                    <a:pt x="60" y="1112"/>
                  </a:lnTo>
                  <a:close/>
                  <a:moveTo>
                    <a:pt x="60" y="1106"/>
                  </a:moveTo>
                  <a:lnTo>
                    <a:pt x="66" y="1106"/>
                  </a:lnTo>
                  <a:lnTo>
                    <a:pt x="66" y="1112"/>
                  </a:lnTo>
                  <a:lnTo>
                    <a:pt x="60" y="1112"/>
                  </a:lnTo>
                  <a:lnTo>
                    <a:pt x="60" y="1106"/>
                  </a:lnTo>
                  <a:close/>
                  <a:moveTo>
                    <a:pt x="66" y="1106"/>
                  </a:moveTo>
                  <a:lnTo>
                    <a:pt x="66" y="1100"/>
                  </a:lnTo>
                  <a:lnTo>
                    <a:pt x="72" y="1100"/>
                  </a:lnTo>
                  <a:lnTo>
                    <a:pt x="72" y="1106"/>
                  </a:lnTo>
                  <a:lnTo>
                    <a:pt x="66" y="1106"/>
                  </a:lnTo>
                  <a:close/>
                  <a:moveTo>
                    <a:pt x="66" y="1100"/>
                  </a:moveTo>
                  <a:lnTo>
                    <a:pt x="72" y="1100"/>
                  </a:lnTo>
                  <a:lnTo>
                    <a:pt x="72" y="1100"/>
                  </a:lnTo>
                  <a:lnTo>
                    <a:pt x="72" y="1094"/>
                  </a:lnTo>
                  <a:lnTo>
                    <a:pt x="78" y="1094"/>
                  </a:lnTo>
                  <a:lnTo>
                    <a:pt x="78" y="1106"/>
                  </a:lnTo>
                  <a:lnTo>
                    <a:pt x="66" y="1106"/>
                  </a:lnTo>
                  <a:lnTo>
                    <a:pt x="66" y="1100"/>
                  </a:lnTo>
                  <a:close/>
                  <a:moveTo>
                    <a:pt x="72" y="1094"/>
                  </a:moveTo>
                  <a:lnTo>
                    <a:pt x="78" y="1088"/>
                  </a:lnTo>
                  <a:lnTo>
                    <a:pt x="78" y="1088"/>
                  </a:lnTo>
                  <a:lnTo>
                    <a:pt x="72" y="1094"/>
                  </a:lnTo>
                  <a:lnTo>
                    <a:pt x="72" y="1094"/>
                  </a:lnTo>
                  <a:close/>
                  <a:moveTo>
                    <a:pt x="78" y="1088"/>
                  </a:moveTo>
                  <a:lnTo>
                    <a:pt x="78" y="1082"/>
                  </a:lnTo>
                  <a:lnTo>
                    <a:pt x="84" y="1082"/>
                  </a:lnTo>
                  <a:lnTo>
                    <a:pt x="84" y="1088"/>
                  </a:lnTo>
                  <a:lnTo>
                    <a:pt x="78" y="1088"/>
                  </a:lnTo>
                  <a:lnTo>
                    <a:pt x="84" y="1082"/>
                  </a:lnTo>
                  <a:lnTo>
                    <a:pt x="84" y="1088"/>
                  </a:lnTo>
                  <a:lnTo>
                    <a:pt x="78" y="1088"/>
                  </a:lnTo>
                  <a:close/>
                  <a:moveTo>
                    <a:pt x="90" y="1077"/>
                  </a:moveTo>
                  <a:lnTo>
                    <a:pt x="90" y="1077"/>
                  </a:lnTo>
                  <a:lnTo>
                    <a:pt x="90" y="1077"/>
                  </a:lnTo>
                  <a:lnTo>
                    <a:pt x="90" y="1071"/>
                  </a:lnTo>
                  <a:lnTo>
                    <a:pt x="96" y="1071"/>
                  </a:lnTo>
                  <a:lnTo>
                    <a:pt x="96" y="1082"/>
                  </a:lnTo>
                  <a:lnTo>
                    <a:pt x="90" y="1082"/>
                  </a:lnTo>
                  <a:lnTo>
                    <a:pt x="90" y="1077"/>
                  </a:lnTo>
                  <a:close/>
                  <a:moveTo>
                    <a:pt x="90" y="1071"/>
                  </a:moveTo>
                  <a:lnTo>
                    <a:pt x="96" y="1071"/>
                  </a:lnTo>
                  <a:lnTo>
                    <a:pt x="96" y="1071"/>
                  </a:lnTo>
                  <a:lnTo>
                    <a:pt x="96" y="1065"/>
                  </a:lnTo>
                  <a:lnTo>
                    <a:pt x="102" y="1065"/>
                  </a:lnTo>
                  <a:lnTo>
                    <a:pt x="102" y="1077"/>
                  </a:lnTo>
                  <a:lnTo>
                    <a:pt x="90" y="1077"/>
                  </a:lnTo>
                  <a:lnTo>
                    <a:pt x="90" y="1071"/>
                  </a:lnTo>
                  <a:close/>
                  <a:moveTo>
                    <a:pt x="96" y="1065"/>
                  </a:moveTo>
                  <a:lnTo>
                    <a:pt x="96" y="1059"/>
                  </a:lnTo>
                  <a:lnTo>
                    <a:pt x="102" y="1065"/>
                  </a:lnTo>
                  <a:lnTo>
                    <a:pt x="96" y="1065"/>
                  </a:lnTo>
                  <a:lnTo>
                    <a:pt x="96" y="1065"/>
                  </a:lnTo>
                  <a:close/>
                  <a:moveTo>
                    <a:pt x="108" y="1059"/>
                  </a:moveTo>
                  <a:lnTo>
                    <a:pt x="108" y="1053"/>
                  </a:lnTo>
                  <a:lnTo>
                    <a:pt x="114" y="1053"/>
                  </a:lnTo>
                  <a:lnTo>
                    <a:pt x="114" y="1059"/>
                  </a:lnTo>
                  <a:lnTo>
                    <a:pt x="108" y="1059"/>
                  </a:lnTo>
                  <a:close/>
                  <a:moveTo>
                    <a:pt x="108" y="1053"/>
                  </a:moveTo>
                  <a:lnTo>
                    <a:pt x="114" y="1053"/>
                  </a:lnTo>
                  <a:lnTo>
                    <a:pt x="114" y="1059"/>
                  </a:lnTo>
                  <a:lnTo>
                    <a:pt x="108" y="1059"/>
                  </a:lnTo>
                  <a:lnTo>
                    <a:pt x="108" y="1053"/>
                  </a:lnTo>
                  <a:close/>
                  <a:moveTo>
                    <a:pt x="114" y="1053"/>
                  </a:moveTo>
                  <a:lnTo>
                    <a:pt x="114" y="1047"/>
                  </a:lnTo>
                  <a:lnTo>
                    <a:pt x="120" y="1047"/>
                  </a:lnTo>
                  <a:lnTo>
                    <a:pt x="120" y="1053"/>
                  </a:lnTo>
                  <a:lnTo>
                    <a:pt x="114" y="1053"/>
                  </a:lnTo>
                  <a:close/>
                  <a:moveTo>
                    <a:pt x="114" y="1047"/>
                  </a:moveTo>
                  <a:lnTo>
                    <a:pt x="120" y="1047"/>
                  </a:lnTo>
                  <a:lnTo>
                    <a:pt x="120" y="1053"/>
                  </a:lnTo>
                  <a:lnTo>
                    <a:pt x="114" y="1053"/>
                  </a:lnTo>
                  <a:lnTo>
                    <a:pt x="114" y="1047"/>
                  </a:lnTo>
                  <a:close/>
                  <a:moveTo>
                    <a:pt x="120" y="1047"/>
                  </a:moveTo>
                  <a:lnTo>
                    <a:pt x="120" y="1047"/>
                  </a:lnTo>
                  <a:lnTo>
                    <a:pt x="126" y="1047"/>
                  </a:lnTo>
                  <a:lnTo>
                    <a:pt x="126" y="1047"/>
                  </a:lnTo>
                  <a:lnTo>
                    <a:pt x="120" y="1047"/>
                  </a:lnTo>
                  <a:close/>
                  <a:moveTo>
                    <a:pt x="126" y="1041"/>
                  </a:moveTo>
                  <a:lnTo>
                    <a:pt x="126" y="1035"/>
                  </a:lnTo>
                  <a:lnTo>
                    <a:pt x="132" y="1035"/>
                  </a:lnTo>
                  <a:lnTo>
                    <a:pt x="132" y="1041"/>
                  </a:lnTo>
                  <a:lnTo>
                    <a:pt x="126" y="1041"/>
                  </a:lnTo>
                  <a:close/>
                  <a:moveTo>
                    <a:pt x="126" y="1035"/>
                  </a:moveTo>
                  <a:lnTo>
                    <a:pt x="132" y="1035"/>
                  </a:lnTo>
                  <a:lnTo>
                    <a:pt x="132" y="1041"/>
                  </a:lnTo>
                  <a:lnTo>
                    <a:pt x="126" y="1041"/>
                  </a:lnTo>
                  <a:lnTo>
                    <a:pt x="126" y="1035"/>
                  </a:lnTo>
                  <a:close/>
                  <a:moveTo>
                    <a:pt x="132" y="1035"/>
                  </a:moveTo>
                  <a:lnTo>
                    <a:pt x="132" y="1029"/>
                  </a:lnTo>
                  <a:lnTo>
                    <a:pt x="138" y="1029"/>
                  </a:lnTo>
                  <a:lnTo>
                    <a:pt x="138" y="1035"/>
                  </a:lnTo>
                  <a:lnTo>
                    <a:pt x="132" y="1035"/>
                  </a:lnTo>
                  <a:lnTo>
                    <a:pt x="138" y="1029"/>
                  </a:lnTo>
                  <a:lnTo>
                    <a:pt x="138" y="1035"/>
                  </a:lnTo>
                  <a:lnTo>
                    <a:pt x="132" y="1035"/>
                  </a:lnTo>
                  <a:close/>
                  <a:moveTo>
                    <a:pt x="138" y="1029"/>
                  </a:moveTo>
                  <a:lnTo>
                    <a:pt x="138" y="1023"/>
                  </a:lnTo>
                  <a:lnTo>
                    <a:pt x="144" y="1023"/>
                  </a:lnTo>
                  <a:lnTo>
                    <a:pt x="144" y="1029"/>
                  </a:lnTo>
                  <a:lnTo>
                    <a:pt x="138" y="1029"/>
                  </a:lnTo>
                  <a:close/>
                  <a:moveTo>
                    <a:pt x="138" y="1023"/>
                  </a:moveTo>
                  <a:lnTo>
                    <a:pt x="144" y="1023"/>
                  </a:lnTo>
                  <a:lnTo>
                    <a:pt x="144" y="1029"/>
                  </a:lnTo>
                  <a:lnTo>
                    <a:pt x="138" y="1029"/>
                  </a:lnTo>
                  <a:lnTo>
                    <a:pt x="138" y="1023"/>
                  </a:lnTo>
                  <a:close/>
                  <a:moveTo>
                    <a:pt x="144" y="1023"/>
                  </a:moveTo>
                  <a:lnTo>
                    <a:pt x="144" y="1017"/>
                  </a:lnTo>
                  <a:lnTo>
                    <a:pt x="150" y="1017"/>
                  </a:lnTo>
                  <a:lnTo>
                    <a:pt x="150" y="1023"/>
                  </a:lnTo>
                  <a:lnTo>
                    <a:pt x="144" y="1023"/>
                  </a:lnTo>
                  <a:close/>
                  <a:moveTo>
                    <a:pt x="144" y="1017"/>
                  </a:moveTo>
                  <a:lnTo>
                    <a:pt x="150" y="1017"/>
                  </a:lnTo>
                  <a:lnTo>
                    <a:pt x="150" y="1023"/>
                  </a:lnTo>
                  <a:lnTo>
                    <a:pt x="144" y="1023"/>
                  </a:lnTo>
                  <a:lnTo>
                    <a:pt x="144" y="1017"/>
                  </a:lnTo>
                  <a:close/>
                  <a:moveTo>
                    <a:pt x="150" y="1017"/>
                  </a:moveTo>
                  <a:lnTo>
                    <a:pt x="150" y="1011"/>
                  </a:lnTo>
                  <a:lnTo>
                    <a:pt x="156" y="1017"/>
                  </a:lnTo>
                  <a:lnTo>
                    <a:pt x="150" y="1017"/>
                  </a:lnTo>
                  <a:lnTo>
                    <a:pt x="150" y="1017"/>
                  </a:lnTo>
                  <a:close/>
                  <a:moveTo>
                    <a:pt x="156" y="1005"/>
                  </a:moveTo>
                  <a:lnTo>
                    <a:pt x="162" y="1005"/>
                  </a:lnTo>
                  <a:lnTo>
                    <a:pt x="162" y="1005"/>
                  </a:lnTo>
                  <a:lnTo>
                    <a:pt x="162" y="1011"/>
                  </a:lnTo>
                  <a:lnTo>
                    <a:pt x="156" y="1005"/>
                  </a:lnTo>
                  <a:close/>
                  <a:moveTo>
                    <a:pt x="162" y="1005"/>
                  </a:moveTo>
                  <a:lnTo>
                    <a:pt x="168" y="1005"/>
                  </a:lnTo>
                  <a:lnTo>
                    <a:pt x="168" y="1011"/>
                  </a:lnTo>
                  <a:lnTo>
                    <a:pt x="162" y="1011"/>
                  </a:lnTo>
                  <a:lnTo>
                    <a:pt x="162" y="1005"/>
                  </a:lnTo>
                  <a:close/>
                  <a:moveTo>
                    <a:pt x="168" y="1005"/>
                  </a:moveTo>
                  <a:lnTo>
                    <a:pt x="168" y="999"/>
                  </a:lnTo>
                  <a:lnTo>
                    <a:pt x="174" y="999"/>
                  </a:lnTo>
                  <a:lnTo>
                    <a:pt x="174" y="1005"/>
                  </a:lnTo>
                  <a:lnTo>
                    <a:pt x="168" y="1005"/>
                  </a:lnTo>
                  <a:close/>
                  <a:moveTo>
                    <a:pt x="168" y="999"/>
                  </a:moveTo>
                  <a:lnTo>
                    <a:pt x="174" y="999"/>
                  </a:lnTo>
                  <a:lnTo>
                    <a:pt x="174" y="1005"/>
                  </a:lnTo>
                  <a:lnTo>
                    <a:pt x="168" y="1005"/>
                  </a:lnTo>
                  <a:lnTo>
                    <a:pt x="168" y="999"/>
                  </a:lnTo>
                  <a:close/>
                  <a:moveTo>
                    <a:pt x="174" y="999"/>
                  </a:moveTo>
                  <a:lnTo>
                    <a:pt x="180" y="999"/>
                  </a:lnTo>
                  <a:lnTo>
                    <a:pt x="180" y="1005"/>
                  </a:lnTo>
                  <a:lnTo>
                    <a:pt x="174" y="1005"/>
                  </a:lnTo>
                  <a:lnTo>
                    <a:pt x="174" y="999"/>
                  </a:lnTo>
                  <a:close/>
                  <a:moveTo>
                    <a:pt x="186" y="993"/>
                  </a:moveTo>
                  <a:lnTo>
                    <a:pt x="186" y="993"/>
                  </a:lnTo>
                  <a:lnTo>
                    <a:pt x="186" y="999"/>
                  </a:lnTo>
                  <a:lnTo>
                    <a:pt x="186" y="999"/>
                  </a:lnTo>
                  <a:lnTo>
                    <a:pt x="186" y="993"/>
                  </a:lnTo>
                  <a:close/>
                  <a:moveTo>
                    <a:pt x="186" y="993"/>
                  </a:moveTo>
                  <a:lnTo>
                    <a:pt x="186" y="987"/>
                  </a:lnTo>
                  <a:lnTo>
                    <a:pt x="192" y="987"/>
                  </a:lnTo>
                  <a:lnTo>
                    <a:pt x="192" y="993"/>
                  </a:lnTo>
                  <a:lnTo>
                    <a:pt x="186" y="993"/>
                  </a:lnTo>
                  <a:close/>
                  <a:moveTo>
                    <a:pt x="186" y="987"/>
                  </a:moveTo>
                  <a:lnTo>
                    <a:pt x="192" y="987"/>
                  </a:lnTo>
                  <a:lnTo>
                    <a:pt x="192" y="993"/>
                  </a:lnTo>
                  <a:lnTo>
                    <a:pt x="186" y="993"/>
                  </a:lnTo>
                  <a:lnTo>
                    <a:pt x="186" y="987"/>
                  </a:lnTo>
                  <a:close/>
                  <a:moveTo>
                    <a:pt x="192" y="987"/>
                  </a:moveTo>
                  <a:lnTo>
                    <a:pt x="198" y="987"/>
                  </a:lnTo>
                  <a:lnTo>
                    <a:pt x="198" y="993"/>
                  </a:lnTo>
                  <a:lnTo>
                    <a:pt x="192" y="993"/>
                  </a:lnTo>
                  <a:lnTo>
                    <a:pt x="192" y="987"/>
                  </a:lnTo>
                  <a:close/>
                  <a:moveTo>
                    <a:pt x="198" y="987"/>
                  </a:moveTo>
                  <a:lnTo>
                    <a:pt x="204" y="987"/>
                  </a:lnTo>
                  <a:lnTo>
                    <a:pt x="204" y="993"/>
                  </a:lnTo>
                  <a:lnTo>
                    <a:pt x="198" y="993"/>
                  </a:lnTo>
                  <a:lnTo>
                    <a:pt x="198" y="987"/>
                  </a:lnTo>
                  <a:close/>
                  <a:moveTo>
                    <a:pt x="210" y="981"/>
                  </a:moveTo>
                  <a:lnTo>
                    <a:pt x="210" y="981"/>
                  </a:lnTo>
                  <a:lnTo>
                    <a:pt x="210" y="987"/>
                  </a:lnTo>
                  <a:lnTo>
                    <a:pt x="210" y="987"/>
                  </a:lnTo>
                  <a:lnTo>
                    <a:pt x="210" y="981"/>
                  </a:lnTo>
                  <a:close/>
                  <a:moveTo>
                    <a:pt x="210" y="981"/>
                  </a:moveTo>
                  <a:lnTo>
                    <a:pt x="216" y="975"/>
                  </a:lnTo>
                  <a:lnTo>
                    <a:pt x="216" y="975"/>
                  </a:lnTo>
                  <a:lnTo>
                    <a:pt x="210" y="981"/>
                  </a:lnTo>
                  <a:lnTo>
                    <a:pt x="210" y="981"/>
                  </a:lnTo>
                  <a:close/>
                  <a:moveTo>
                    <a:pt x="216" y="975"/>
                  </a:moveTo>
                  <a:lnTo>
                    <a:pt x="222" y="975"/>
                  </a:lnTo>
                  <a:lnTo>
                    <a:pt x="222" y="981"/>
                  </a:lnTo>
                  <a:lnTo>
                    <a:pt x="216" y="981"/>
                  </a:lnTo>
                  <a:lnTo>
                    <a:pt x="216" y="975"/>
                  </a:lnTo>
                  <a:close/>
                  <a:moveTo>
                    <a:pt x="222" y="975"/>
                  </a:moveTo>
                  <a:lnTo>
                    <a:pt x="222" y="969"/>
                  </a:lnTo>
                  <a:lnTo>
                    <a:pt x="228" y="969"/>
                  </a:lnTo>
                  <a:lnTo>
                    <a:pt x="228" y="975"/>
                  </a:lnTo>
                  <a:lnTo>
                    <a:pt x="222" y="975"/>
                  </a:lnTo>
                  <a:close/>
                  <a:moveTo>
                    <a:pt x="222" y="969"/>
                  </a:moveTo>
                  <a:lnTo>
                    <a:pt x="228" y="969"/>
                  </a:lnTo>
                  <a:lnTo>
                    <a:pt x="228" y="975"/>
                  </a:lnTo>
                  <a:lnTo>
                    <a:pt x="222" y="975"/>
                  </a:lnTo>
                  <a:lnTo>
                    <a:pt x="222" y="969"/>
                  </a:lnTo>
                  <a:close/>
                  <a:moveTo>
                    <a:pt x="228" y="969"/>
                  </a:moveTo>
                  <a:lnTo>
                    <a:pt x="228" y="963"/>
                  </a:lnTo>
                  <a:lnTo>
                    <a:pt x="234" y="963"/>
                  </a:lnTo>
                  <a:lnTo>
                    <a:pt x="234" y="969"/>
                  </a:lnTo>
                  <a:lnTo>
                    <a:pt x="228" y="969"/>
                  </a:lnTo>
                  <a:close/>
                  <a:moveTo>
                    <a:pt x="228" y="963"/>
                  </a:moveTo>
                  <a:lnTo>
                    <a:pt x="234" y="963"/>
                  </a:lnTo>
                  <a:lnTo>
                    <a:pt x="234" y="969"/>
                  </a:lnTo>
                  <a:lnTo>
                    <a:pt x="228" y="969"/>
                  </a:lnTo>
                  <a:lnTo>
                    <a:pt x="228" y="963"/>
                  </a:lnTo>
                  <a:close/>
                  <a:moveTo>
                    <a:pt x="234" y="963"/>
                  </a:moveTo>
                  <a:lnTo>
                    <a:pt x="234" y="957"/>
                  </a:lnTo>
                  <a:lnTo>
                    <a:pt x="234" y="957"/>
                  </a:lnTo>
                  <a:lnTo>
                    <a:pt x="234" y="963"/>
                  </a:lnTo>
                  <a:lnTo>
                    <a:pt x="234" y="963"/>
                  </a:lnTo>
                  <a:lnTo>
                    <a:pt x="240" y="957"/>
                  </a:lnTo>
                  <a:lnTo>
                    <a:pt x="240" y="963"/>
                  </a:lnTo>
                  <a:lnTo>
                    <a:pt x="234" y="963"/>
                  </a:lnTo>
                  <a:close/>
                  <a:moveTo>
                    <a:pt x="246" y="957"/>
                  </a:moveTo>
                  <a:lnTo>
                    <a:pt x="246" y="951"/>
                  </a:lnTo>
                  <a:lnTo>
                    <a:pt x="252" y="951"/>
                  </a:lnTo>
                  <a:lnTo>
                    <a:pt x="252" y="957"/>
                  </a:lnTo>
                  <a:lnTo>
                    <a:pt x="246" y="957"/>
                  </a:lnTo>
                  <a:close/>
                  <a:moveTo>
                    <a:pt x="246" y="951"/>
                  </a:moveTo>
                  <a:lnTo>
                    <a:pt x="252" y="951"/>
                  </a:lnTo>
                  <a:lnTo>
                    <a:pt x="252" y="957"/>
                  </a:lnTo>
                  <a:lnTo>
                    <a:pt x="246" y="957"/>
                  </a:lnTo>
                  <a:lnTo>
                    <a:pt x="246" y="951"/>
                  </a:lnTo>
                  <a:close/>
                  <a:moveTo>
                    <a:pt x="252" y="951"/>
                  </a:moveTo>
                  <a:lnTo>
                    <a:pt x="258" y="951"/>
                  </a:lnTo>
                  <a:lnTo>
                    <a:pt x="258" y="957"/>
                  </a:lnTo>
                  <a:lnTo>
                    <a:pt x="252" y="957"/>
                  </a:lnTo>
                  <a:lnTo>
                    <a:pt x="252" y="951"/>
                  </a:lnTo>
                  <a:close/>
                  <a:moveTo>
                    <a:pt x="258" y="951"/>
                  </a:moveTo>
                  <a:lnTo>
                    <a:pt x="258" y="945"/>
                  </a:lnTo>
                  <a:lnTo>
                    <a:pt x="264" y="945"/>
                  </a:lnTo>
                  <a:lnTo>
                    <a:pt x="264" y="951"/>
                  </a:lnTo>
                  <a:lnTo>
                    <a:pt x="258" y="951"/>
                  </a:lnTo>
                  <a:close/>
                  <a:moveTo>
                    <a:pt x="258" y="945"/>
                  </a:moveTo>
                  <a:lnTo>
                    <a:pt x="258" y="945"/>
                  </a:lnTo>
                  <a:lnTo>
                    <a:pt x="258" y="951"/>
                  </a:lnTo>
                  <a:lnTo>
                    <a:pt x="258" y="951"/>
                  </a:lnTo>
                  <a:lnTo>
                    <a:pt x="258" y="945"/>
                  </a:lnTo>
                  <a:close/>
                  <a:moveTo>
                    <a:pt x="270" y="945"/>
                  </a:moveTo>
                  <a:lnTo>
                    <a:pt x="270" y="939"/>
                  </a:lnTo>
                  <a:lnTo>
                    <a:pt x="276" y="939"/>
                  </a:lnTo>
                  <a:lnTo>
                    <a:pt x="276" y="945"/>
                  </a:lnTo>
                  <a:lnTo>
                    <a:pt x="270" y="945"/>
                  </a:lnTo>
                  <a:close/>
                  <a:moveTo>
                    <a:pt x="270" y="939"/>
                  </a:moveTo>
                  <a:lnTo>
                    <a:pt x="276" y="939"/>
                  </a:lnTo>
                  <a:lnTo>
                    <a:pt x="276" y="945"/>
                  </a:lnTo>
                  <a:lnTo>
                    <a:pt x="270" y="945"/>
                  </a:lnTo>
                  <a:lnTo>
                    <a:pt x="270" y="939"/>
                  </a:lnTo>
                  <a:close/>
                  <a:moveTo>
                    <a:pt x="276" y="939"/>
                  </a:moveTo>
                  <a:lnTo>
                    <a:pt x="282" y="939"/>
                  </a:lnTo>
                  <a:lnTo>
                    <a:pt x="282" y="939"/>
                  </a:lnTo>
                  <a:lnTo>
                    <a:pt x="282" y="933"/>
                  </a:lnTo>
                  <a:lnTo>
                    <a:pt x="288" y="933"/>
                  </a:lnTo>
                  <a:lnTo>
                    <a:pt x="288" y="945"/>
                  </a:lnTo>
                  <a:lnTo>
                    <a:pt x="276" y="945"/>
                  </a:lnTo>
                  <a:lnTo>
                    <a:pt x="276" y="939"/>
                  </a:lnTo>
                  <a:close/>
                  <a:moveTo>
                    <a:pt x="282" y="933"/>
                  </a:moveTo>
                  <a:lnTo>
                    <a:pt x="282" y="933"/>
                  </a:lnTo>
                  <a:lnTo>
                    <a:pt x="282" y="939"/>
                  </a:lnTo>
                  <a:lnTo>
                    <a:pt x="282" y="939"/>
                  </a:lnTo>
                  <a:lnTo>
                    <a:pt x="282" y="933"/>
                  </a:lnTo>
                  <a:close/>
                  <a:moveTo>
                    <a:pt x="294" y="933"/>
                  </a:moveTo>
                  <a:lnTo>
                    <a:pt x="294" y="927"/>
                  </a:lnTo>
                  <a:lnTo>
                    <a:pt x="300" y="927"/>
                  </a:lnTo>
                  <a:lnTo>
                    <a:pt x="300" y="933"/>
                  </a:lnTo>
                  <a:lnTo>
                    <a:pt x="294" y="933"/>
                  </a:lnTo>
                  <a:close/>
                  <a:moveTo>
                    <a:pt x="294" y="927"/>
                  </a:moveTo>
                  <a:lnTo>
                    <a:pt x="300" y="927"/>
                  </a:lnTo>
                  <a:lnTo>
                    <a:pt x="300" y="933"/>
                  </a:lnTo>
                  <a:lnTo>
                    <a:pt x="294" y="933"/>
                  </a:lnTo>
                  <a:lnTo>
                    <a:pt x="294" y="927"/>
                  </a:lnTo>
                  <a:close/>
                  <a:moveTo>
                    <a:pt x="300" y="927"/>
                  </a:moveTo>
                  <a:lnTo>
                    <a:pt x="300" y="921"/>
                  </a:lnTo>
                  <a:lnTo>
                    <a:pt x="306" y="921"/>
                  </a:lnTo>
                  <a:lnTo>
                    <a:pt x="306" y="927"/>
                  </a:lnTo>
                  <a:lnTo>
                    <a:pt x="300" y="927"/>
                  </a:lnTo>
                  <a:lnTo>
                    <a:pt x="306" y="921"/>
                  </a:lnTo>
                  <a:lnTo>
                    <a:pt x="306" y="927"/>
                  </a:lnTo>
                  <a:lnTo>
                    <a:pt x="300" y="927"/>
                  </a:lnTo>
                  <a:close/>
                  <a:moveTo>
                    <a:pt x="306" y="921"/>
                  </a:moveTo>
                  <a:lnTo>
                    <a:pt x="312" y="921"/>
                  </a:lnTo>
                  <a:lnTo>
                    <a:pt x="312" y="927"/>
                  </a:lnTo>
                  <a:lnTo>
                    <a:pt x="306" y="927"/>
                  </a:lnTo>
                  <a:lnTo>
                    <a:pt x="306" y="921"/>
                  </a:lnTo>
                  <a:close/>
                  <a:moveTo>
                    <a:pt x="312" y="921"/>
                  </a:moveTo>
                  <a:lnTo>
                    <a:pt x="318" y="921"/>
                  </a:lnTo>
                  <a:lnTo>
                    <a:pt x="318" y="927"/>
                  </a:lnTo>
                  <a:lnTo>
                    <a:pt x="312" y="927"/>
                  </a:lnTo>
                  <a:lnTo>
                    <a:pt x="312" y="921"/>
                  </a:lnTo>
                  <a:close/>
                  <a:moveTo>
                    <a:pt x="318" y="921"/>
                  </a:moveTo>
                  <a:lnTo>
                    <a:pt x="318" y="915"/>
                  </a:lnTo>
                  <a:lnTo>
                    <a:pt x="324" y="915"/>
                  </a:lnTo>
                  <a:lnTo>
                    <a:pt x="324" y="921"/>
                  </a:lnTo>
                  <a:lnTo>
                    <a:pt x="318" y="921"/>
                  </a:lnTo>
                  <a:close/>
                  <a:moveTo>
                    <a:pt x="318" y="915"/>
                  </a:moveTo>
                  <a:lnTo>
                    <a:pt x="324" y="915"/>
                  </a:lnTo>
                  <a:lnTo>
                    <a:pt x="324" y="921"/>
                  </a:lnTo>
                  <a:lnTo>
                    <a:pt x="318" y="921"/>
                  </a:lnTo>
                  <a:lnTo>
                    <a:pt x="318" y="915"/>
                  </a:lnTo>
                  <a:close/>
                  <a:moveTo>
                    <a:pt x="324" y="915"/>
                  </a:moveTo>
                  <a:lnTo>
                    <a:pt x="324" y="915"/>
                  </a:lnTo>
                  <a:lnTo>
                    <a:pt x="324" y="921"/>
                  </a:lnTo>
                  <a:lnTo>
                    <a:pt x="324" y="921"/>
                  </a:lnTo>
                  <a:lnTo>
                    <a:pt x="324" y="915"/>
                  </a:lnTo>
                  <a:close/>
                  <a:moveTo>
                    <a:pt x="330" y="909"/>
                  </a:moveTo>
                  <a:lnTo>
                    <a:pt x="336" y="909"/>
                  </a:lnTo>
                  <a:lnTo>
                    <a:pt x="336" y="915"/>
                  </a:lnTo>
                  <a:lnTo>
                    <a:pt x="330" y="915"/>
                  </a:lnTo>
                  <a:lnTo>
                    <a:pt x="330" y="909"/>
                  </a:lnTo>
                  <a:close/>
                  <a:moveTo>
                    <a:pt x="336" y="909"/>
                  </a:moveTo>
                  <a:lnTo>
                    <a:pt x="342" y="909"/>
                  </a:lnTo>
                  <a:lnTo>
                    <a:pt x="342" y="915"/>
                  </a:lnTo>
                  <a:lnTo>
                    <a:pt x="336" y="915"/>
                  </a:lnTo>
                  <a:lnTo>
                    <a:pt x="336" y="909"/>
                  </a:lnTo>
                  <a:close/>
                  <a:moveTo>
                    <a:pt x="342" y="909"/>
                  </a:moveTo>
                  <a:lnTo>
                    <a:pt x="342" y="903"/>
                  </a:lnTo>
                  <a:lnTo>
                    <a:pt x="348" y="903"/>
                  </a:lnTo>
                  <a:lnTo>
                    <a:pt x="348" y="909"/>
                  </a:lnTo>
                  <a:lnTo>
                    <a:pt x="342" y="909"/>
                  </a:lnTo>
                  <a:lnTo>
                    <a:pt x="348" y="903"/>
                  </a:lnTo>
                  <a:lnTo>
                    <a:pt x="348" y="909"/>
                  </a:lnTo>
                  <a:lnTo>
                    <a:pt x="342" y="909"/>
                  </a:lnTo>
                  <a:close/>
                  <a:moveTo>
                    <a:pt x="348" y="903"/>
                  </a:moveTo>
                  <a:lnTo>
                    <a:pt x="348" y="903"/>
                  </a:lnTo>
                  <a:lnTo>
                    <a:pt x="348" y="909"/>
                  </a:lnTo>
                  <a:lnTo>
                    <a:pt x="348" y="909"/>
                  </a:lnTo>
                  <a:lnTo>
                    <a:pt x="348" y="903"/>
                  </a:lnTo>
                  <a:close/>
                  <a:moveTo>
                    <a:pt x="354" y="897"/>
                  </a:moveTo>
                  <a:lnTo>
                    <a:pt x="360" y="897"/>
                  </a:lnTo>
                  <a:lnTo>
                    <a:pt x="360" y="903"/>
                  </a:lnTo>
                  <a:lnTo>
                    <a:pt x="354" y="903"/>
                  </a:lnTo>
                  <a:lnTo>
                    <a:pt x="354" y="897"/>
                  </a:lnTo>
                  <a:close/>
                  <a:moveTo>
                    <a:pt x="360" y="897"/>
                  </a:moveTo>
                  <a:lnTo>
                    <a:pt x="366" y="897"/>
                  </a:lnTo>
                  <a:lnTo>
                    <a:pt x="366" y="903"/>
                  </a:lnTo>
                  <a:lnTo>
                    <a:pt x="360" y="903"/>
                  </a:lnTo>
                  <a:lnTo>
                    <a:pt x="360" y="897"/>
                  </a:lnTo>
                  <a:close/>
                  <a:moveTo>
                    <a:pt x="366" y="897"/>
                  </a:moveTo>
                  <a:lnTo>
                    <a:pt x="372" y="897"/>
                  </a:lnTo>
                  <a:lnTo>
                    <a:pt x="372" y="897"/>
                  </a:lnTo>
                  <a:lnTo>
                    <a:pt x="372" y="891"/>
                  </a:lnTo>
                  <a:lnTo>
                    <a:pt x="378" y="891"/>
                  </a:lnTo>
                  <a:lnTo>
                    <a:pt x="378" y="903"/>
                  </a:lnTo>
                  <a:lnTo>
                    <a:pt x="366" y="903"/>
                  </a:lnTo>
                  <a:lnTo>
                    <a:pt x="366" y="897"/>
                  </a:lnTo>
                  <a:close/>
                  <a:moveTo>
                    <a:pt x="372" y="891"/>
                  </a:moveTo>
                  <a:lnTo>
                    <a:pt x="372" y="891"/>
                  </a:lnTo>
                  <a:lnTo>
                    <a:pt x="372" y="897"/>
                  </a:lnTo>
                  <a:lnTo>
                    <a:pt x="372" y="897"/>
                  </a:lnTo>
                  <a:lnTo>
                    <a:pt x="372" y="891"/>
                  </a:lnTo>
                  <a:close/>
                  <a:moveTo>
                    <a:pt x="384" y="891"/>
                  </a:moveTo>
                  <a:lnTo>
                    <a:pt x="390" y="885"/>
                  </a:lnTo>
                  <a:lnTo>
                    <a:pt x="390" y="885"/>
                  </a:lnTo>
                  <a:lnTo>
                    <a:pt x="390" y="891"/>
                  </a:lnTo>
                  <a:lnTo>
                    <a:pt x="384" y="891"/>
                  </a:lnTo>
                  <a:close/>
                  <a:moveTo>
                    <a:pt x="390" y="885"/>
                  </a:moveTo>
                  <a:lnTo>
                    <a:pt x="396" y="885"/>
                  </a:lnTo>
                  <a:lnTo>
                    <a:pt x="396" y="891"/>
                  </a:lnTo>
                  <a:lnTo>
                    <a:pt x="390" y="891"/>
                  </a:lnTo>
                  <a:lnTo>
                    <a:pt x="390" y="885"/>
                  </a:lnTo>
                  <a:close/>
                  <a:moveTo>
                    <a:pt x="396" y="885"/>
                  </a:moveTo>
                  <a:lnTo>
                    <a:pt x="396" y="879"/>
                  </a:lnTo>
                  <a:lnTo>
                    <a:pt x="402" y="879"/>
                  </a:lnTo>
                  <a:lnTo>
                    <a:pt x="402" y="885"/>
                  </a:lnTo>
                  <a:lnTo>
                    <a:pt x="396" y="885"/>
                  </a:lnTo>
                  <a:close/>
                  <a:moveTo>
                    <a:pt x="396" y="879"/>
                  </a:moveTo>
                  <a:lnTo>
                    <a:pt x="402" y="879"/>
                  </a:lnTo>
                  <a:lnTo>
                    <a:pt x="402" y="885"/>
                  </a:lnTo>
                  <a:lnTo>
                    <a:pt x="396" y="885"/>
                  </a:lnTo>
                  <a:lnTo>
                    <a:pt x="396" y="879"/>
                  </a:lnTo>
                  <a:close/>
                  <a:moveTo>
                    <a:pt x="402" y="879"/>
                  </a:moveTo>
                  <a:lnTo>
                    <a:pt x="408" y="879"/>
                  </a:lnTo>
                  <a:lnTo>
                    <a:pt x="408" y="885"/>
                  </a:lnTo>
                  <a:lnTo>
                    <a:pt x="402" y="885"/>
                  </a:lnTo>
                  <a:lnTo>
                    <a:pt x="402" y="879"/>
                  </a:lnTo>
                  <a:close/>
                  <a:moveTo>
                    <a:pt x="408" y="879"/>
                  </a:moveTo>
                  <a:lnTo>
                    <a:pt x="414" y="879"/>
                  </a:lnTo>
                  <a:lnTo>
                    <a:pt x="414" y="885"/>
                  </a:lnTo>
                  <a:lnTo>
                    <a:pt x="408" y="885"/>
                  </a:lnTo>
                  <a:lnTo>
                    <a:pt x="408" y="879"/>
                  </a:lnTo>
                  <a:close/>
                  <a:moveTo>
                    <a:pt x="414" y="879"/>
                  </a:moveTo>
                  <a:lnTo>
                    <a:pt x="414" y="873"/>
                  </a:lnTo>
                  <a:lnTo>
                    <a:pt x="420" y="873"/>
                  </a:lnTo>
                  <a:lnTo>
                    <a:pt x="420" y="879"/>
                  </a:lnTo>
                  <a:lnTo>
                    <a:pt x="414" y="879"/>
                  </a:lnTo>
                  <a:close/>
                  <a:moveTo>
                    <a:pt x="414" y="873"/>
                  </a:moveTo>
                  <a:lnTo>
                    <a:pt x="420" y="873"/>
                  </a:lnTo>
                  <a:lnTo>
                    <a:pt x="420" y="879"/>
                  </a:lnTo>
                  <a:lnTo>
                    <a:pt x="414" y="879"/>
                  </a:lnTo>
                  <a:lnTo>
                    <a:pt x="414" y="873"/>
                  </a:lnTo>
                  <a:close/>
                  <a:moveTo>
                    <a:pt x="432" y="873"/>
                  </a:moveTo>
                  <a:lnTo>
                    <a:pt x="432" y="873"/>
                  </a:lnTo>
                  <a:lnTo>
                    <a:pt x="432" y="873"/>
                  </a:lnTo>
                  <a:lnTo>
                    <a:pt x="432" y="867"/>
                  </a:lnTo>
                  <a:lnTo>
                    <a:pt x="438" y="867"/>
                  </a:lnTo>
                  <a:lnTo>
                    <a:pt x="438" y="879"/>
                  </a:lnTo>
                  <a:lnTo>
                    <a:pt x="432" y="879"/>
                  </a:lnTo>
                  <a:lnTo>
                    <a:pt x="432" y="873"/>
                  </a:lnTo>
                  <a:close/>
                  <a:moveTo>
                    <a:pt x="432" y="867"/>
                  </a:moveTo>
                  <a:lnTo>
                    <a:pt x="438" y="867"/>
                  </a:lnTo>
                  <a:lnTo>
                    <a:pt x="438" y="873"/>
                  </a:lnTo>
                  <a:lnTo>
                    <a:pt x="432" y="873"/>
                  </a:lnTo>
                  <a:lnTo>
                    <a:pt x="432" y="867"/>
                  </a:lnTo>
                  <a:close/>
                  <a:moveTo>
                    <a:pt x="438" y="867"/>
                  </a:moveTo>
                  <a:lnTo>
                    <a:pt x="444" y="867"/>
                  </a:lnTo>
                  <a:lnTo>
                    <a:pt x="444" y="873"/>
                  </a:lnTo>
                  <a:lnTo>
                    <a:pt x="438" y="873"/>
                  </a:lnTo>
                  <a:lnTo>
                    <a:pt x="438" y="867"/>
                  </a:lnTo>
                  <a:close/>
                  <a:moveTo>
                    <a:pt x="444" y="867"/>
                  </a:moveTo>
                  <a:lnTo>
                    <a:pt x="444" y="861"/>
                  </a:lnTo>
                  <a:lnTo>
                    <a:pt x="449" y="867"/>
                  </a:lnTo>
                  <a:lnTo>
                    <a:pt x="444" y="867"/>
                  </a:lnTo>
                  <a:lnTo>
                    <a:pt x="444" y="867"/>
                  </a:lnTo>
                  <a:close/>
                  <a:moveTo>
                    <a:pt x="455" y="861"/>
                  </a:moveTo>
                  <a:lnTo>
                    <a:pt x="455" y="855"/>
                  </a:lnTo>
                  <a:lnTo>
                    <a:pt x="461" y="855"/>
                  </a:lnTo>
                  <a:lnTo>
                    <a:pt x="461" y="861"/>
                  </a:lnTo>
                  <a:lnTo>
                    <a:pt x="455" y="861"/>
                  </a:lnTo>
                  <a:lnTo>
                    <a:pt x="461" y="855"/>
                  </a:lnTo>
                  <a:lnTo>
                    <a:pt x="461" y="861"/>
                  </a:lnTo>
                  <a:lnTo>
                    <a:pt x="455" y="861"/>
                  </a:lnTo>
                  <a:close/>
                  <a:moveTo>
                    <a:pt x="461" y="855"/>
                  </a:moveTo>
                  <a:lnTo>
                    <a:pt x="467" y="855"/>
                  </a:lnTo>
                  <a:lnTo>
                    <a:pt x="467" y="861"/>
                  </a:lnTo>
                  <a:lnTo>
                    <a:pt x="461" y="861"/>
                  </a:lnTo>
                  <a:lnTo>
                    <a:pt x="461" y="855"/>
                  </a:lnTo>
                  <a:close/>
                  <a:moveTo>
                    <a:pt x="467" y="855"/>
                  </a:moveTo>
                  <a:lnTo>
                    <a:pt x="473" y="855"/>
                  </a:lnTo>
                  <a:lnTo>
                    <a:pt x="473" y="861"/>
                  </a:lnTo>
                  <a:lnTo>
                    <a:pt x="467" y="861"/>
                  </a:lnTo>
                  <a:lnTo>
                    <a:pt x="467" y="855"/>
                  </a:lnTo>
                  <a:close/>
                  <a:moveTo>
                    <a:pt x="473" y="855"/>
                  </a:moveTo>
                  <a:lnTo>
                    <a:pt x="473" y="855"/>
                  </a:lnTo>
                  <a:lnTo>
                    <a:pt x="479" y="855"/>
                  </a:lnTo>
                  <a:lnTo>
                    <a:pt x="479" y="855"/>
                  </a:lnTo>
                  <a:lnTo>
                    <a:pt x="473" y="855"/>
                  </a:lnTo>
                  <a:close/>
                  <a:moveTo>
                    <a:pt x="479" y="849"/>
                  </a:moveTo>
                  <a:lnTo>
                    <a:pt x="485" y="849"/>
                  </a:lnTo>
                  <a:lnTo>
                    <a:pt x="485" y="855"/>
                  </a:lnTo>
                  <a:lnTo>
                    <a:pt x="479" y="855"/>
                  </a:lnTo>
                  <a:lnTo>
                    <a:pt x="479" y="849"/>
                  </a:lnTo>
                  <a:close/>
                  <a:moveTo>
                    <a:pt x="485" y="849"/>
                  </a:moveTo>
                  <a:lnTo>
                    <a:pt x="485" y="843"/>
                  </a:lnTo>
                  <a:lnTo>
                    <a:pt x="491" y="843"/>
                  </a:lnTo>
                  <a:lnTo>
                    <a:pt x="491" y="849"/>
                  </a:lnTo>
                  <a:lnTo>
                    <a:pt x="485" y="849"/>
                  </a:lnTo>
                  <a:close/>
                  <a:moveTo>
                    <a:pt x="485" y="843"/>
                  </a:moveTo>
                  <a:lnTo>
                    <a:pt x="491" y="843"/>
                  </a:lnTo>
                  <a:lnTo>
                    <a:pt x="491" y="849"/>
                  </a:lnTo>
                  <a:lnTo>
                    <a:pt x="485" y="849"/>
                  </a:lnTo>
                  <a:lnTo>
                    <a:pt x="485" y="843"/>
                  </a:lnTo>
                  <a:close/>
                  <a:moveTo>
                    <a:pt x="491" y="843"/>
                  </a:moveTo>
                  <a:lnTo>
                    <a:pt x="497" y="843"/>
                  </a:lnTo>
                  <a:lnTo>
                    <a:pt x="497" y="849"/>
                  </a:lnTo>
                  <a:lnTo>
                    <a:pt x="491" y="849"/>
                  </a:lnTo>
                  <a:lnTo>
                    <a:pt x="491" y="843"/>
                  </a:lnTo>
                  <a:close/>
                  <a:moveTo>
                    <a:pt x="497" y="843"/>
                  </a:moveTo>
                  <a:lnTo>
                    <a:pt x="503" y="843"/>
                  </a:lnTo>
                  <a:lnTo>
                    <a:pt x="503" y="849"/>
                  </a:lnTo>
                  <a:lnTo>
                    <a:pt x="497" y="849"/>
                  </a:lnTo>
                  <a:lnTo>
                    <a:pt x="497" y="843"/>
                  </a:lnTo>
                  <a:close/>
                  <a:moveTo>
                    <a:pt x="503" y="843"/>
                  </a:moveTo>
                  <a:lnTo>
                    <a:pt x="503" y="837"/>
                  </a:lnTo>
                  <a:lnTo>
                    <a:pt x="509" y="837"/>
                  </a:lnTo>
                  <a:lnTo>
                    <a:pt x="509" y="843"/>
                  </a:lnTo>
                  <a:lnTo>
                    <a:pt x="503" y="843"/>
                  </a:lnTo>
                  <a:close/>
                  <a:moveTo>
                    <a:pt x="503" y="837"/>
                  </a:moveTo>
                  <a:lnTo>
                    <a:pt x="509" y="837"/>
                  </a:lnTo>
                  <a:lnTo>
                    <a:pt x="509" y="843"/>
                  </a:lnTo>
                  <a:lnTo>
                    <a:pt x="503" y="843"/>
                  </a:lnTo>
                  <a:lnTo>
                    <a:pt x="503" y="837"/>
                  </a:lnTo>
                  <a:close/>
                  <a:moveTo>
                    <a:pt x="509" y="837"/>
                  </a:moveTo>
                  <a:lnTo>
                    <a:pt x="515" y="837"/>
                  </a:lnTo>
                  <a:lnTo>
                    <a:pt x="515" y="843"/>
                  </a:lnTo>
                  <a:lnTo>
                    <a:pt x="509" y="843"/>
                  </a:lnTo>
                  <a:lnTo>
                    <a:pt x="509" y="837"/>
                  </a:lnTo>
                  <a:close/>
                  <a:moveTo>
                    <a:pt x="515" y="837"/>
                  </a:moveTo>
                  <a:lnTo>
                    <a:pt x="515" y="837"/>
                  </a:lnTo>
                  <a:lnTo>
                    <a:pt x="521" y="837"/>
                  </a:lnTo>
                  <a:lnTo>
                    <a:pt x="521" y="837"/>
                  </a:lnTo>
                  <a:lnTo>
                    <a:pt x="515" y="837"/>
                  </a:lnTo>
                  <a:close/>
                  <a:moveTo>
                    <a:pt x="521" y="831"/>
                  </a:moveTo>
                  <a:lnTo>
                    <a:pt x="527" y="831"/>
                  </a:lnTo>
                  <a:lnTo>
                    <a:pt x="527" y="837"/>
                  </a:lnTo>
                  <a:lnTo>
                    <a:pt x="521" y="837"/>
                  </a:lnTo>
                  <a:lnTo>
                    <a:pt x="521" y="831"/>
                  </a:lnTo>
                  <a:close/>
                  <a:moveTo>
                    <a:pt x="527" y="831"/>
                  </a:moveTo>
                  <a:lnTo>
                    <a:pt x="527" y="825"/>
                  </a:lnTo>
                  <a:lnTo>
                    <a:pt x="533" y="825"/>
                  </a:lnTo>
                  <a:lnTo>
                    <a:pt x="533" y="831"/>
                  </a:lnTo>
                  <a:lnTo>
                    <a:pt x="527" y="831"/>
                  </a:lnTo>
                  <a:lnTo>
                    <a:pt x="533" y="825"/>
                  </a:lnTo>
                  <a:lnTo>
                    <a:pt x="533" y="831"/>
                  </a:lnTo>
                  <a:lnTo>
                    <a:pt x="527" y="831"/>
                  </a:lnTo>
                  <a:close/>
                  <a:moveTo>
                    <a:pt x="533" y="825"/>
                  </a:moveTo>
                  <a:lnTo>
                    <a:pt x="539" y="825"/>
                  </a:lnTo>
                  <a:lnTo>
                    <a:pt x="539" y="831"/>
                  </a:lnTo>
                  <a:lnTo>
                    <a:pt x="533" y="831"/>
                  </a:lnTo>
                  <a:lnTo>
                    <a:pt x="533" y="825"/>
                  </a:lnTo>
                  <a:close/>
                  <a:moveTo>
                    <a:pt x="539" y="825"/>
                  </a:moveTo>
                  <a:lnTo>
                    <a:pt x="539" y="825"/>
                  </a:lnTo>
                  <a:lnTo>
                    <a:pt x="539" y="831"/>
                  </a:lnTo>
                  <a:lnTo>
                    <a:pt x="539" y="831"/>
                  </a:lnTo>
                  <a:lnTo>
                    <a:pt x="539" y="825"/>
                  </a:lnTo>
                  <a:close/>
                  <a:moveTo>
                    <a:pt x="545" y="819"/>
                  </a:moveTo>
                  <a:lnTo>
                    <a:pt x="551" y="819"/>
                  </a:lnTo>
                  <a:lnTo>
                    <a:pt x="551" y="825"/>
                  </a:lnTo>
                  <a:lnTo>
                    <a:pt x="545" y="825"/>
                  </a:lnTo>
                  <a:lnTo>
                    <a:pt x="545" y="819"/>
                  </a:lnTo>
                  <a:close/>
                  <a:moveTo>
                    <a:pt x="551" y="819"/>
                  </a:moveTo>
                  <a:lnTo>
                    <a:pt x="557" y="819"/>
                  </a:lnTo>
                  <a:lnTo>
                    <a:pt x="557" y="825"/>
                  </a:lnTo>
                  <a:lnTo>
                    <a:pt x="551" y="825"/>
                  </a:lnTo>
                  <a:lnTo>
                    <a:pt x="551" y="819"/>
                  </a:lnTo>
                  <a:close/>
                  <a:moveTo>
                    <a:pt x="557" y="819"/>
                  </a:moveTo>
                  <a:lnTo>
                    <a:pt x="563" y="819"/>
                  </a:lnTo>
                  <a:lnTo>
                    <a:pt x="563" y="825"/>
                  </a:lnTo>
                  <a:lnTo>
                    <a:pt x="557" y="825"/>
                  </a:lnTo>
                  <a:lnTo>
                    <a:pt x="557" y="819"/>
                  </a:lnTo>
                  <a:close/>
                  <a:moveTo>
                    <a:pt x="563" y="819"/>
                  </a:moveTo>
                  <a:lnTo>
                    <a:pt x="563" y="813"/>
                  </a:lnTo>
                  <a:lnTo>
                    <a:pt x="563" y="813"/>
                  </a:lnTo>
                  <a:lnTo>
                    <a:pt x="563" y="819"/>
                  </a:lnTo>
                  <a:lnTo>
                    <a:pt x="563" y="819"/>
                  </a:lnTo>
                  <a:lnTo>
                    <a:pt x="569" y="813"/>
                  </a:lnTo>
                  <a:lnTo>
                    <a:pt x="569" y="819"/>
                  </a:lnTo>
                  <a:lnTo>
                    <a:pt x="563" y="819"/>
                  </a:lnTo>
                  <a:close/>
                  <a:moveTo>
                    <a:pt x="575" y="813"/>
                  </a:moveTo>
                  <a:lnTo>
                    <a:pt x="581" y="813"/>
                  </a:lnTo>
                  <a:lnTo>
                    <a:pt x="581" y="819"/>
                  </a:lnTo>
                  <a:lnTo>
                    <a:pt x="575" y="819"/>
                  </a:lnTo>
                  <a:lnTo>
                    <a:pt x="575" y="813"/>
                  </a:lnTo>
                  <a:close/>
                  <a:moveTo>
                    <a:pt x="581" y="813"/>
                  </a:moveTo>
                  <a:lnTo>
                    <a:pt x="587" y="813"/>
                  </a:lnTo>
                  <a:lnTo>
                    <a:pt x="587" y="819"/>
                  </a:lnTo>
                  <a:lnTo>
                    <a:pt x="581" y="819"/>
                  </a:lnTo>
                  <a:lnTo>
                    <a:pt x="581" y="813"/>
                  </a:lnTo>
                  <a:close/>
                  <a:moveTo>
                    <a:pt x="587" y="813"/>
                  </a:moveTo>
                  <a:lnTo>
                    <a:pt x="587" y="807"/>
                  </a:lnTo>
                  <a:lnTo>
                    <a:pt x="593" y="807"/>
                  </a:lnTo>
                  <a:lnTo>
                    <a:pt x="593" y="813"/>
                  </a:lnTo>
                  <a:lnTo>
                    <a:pt x="587" y="813"/>
                  </a:lnTo>
                  <a:close/>
                  <a:moveTo>
                    <a:pt x="587" y="807"/>
                  </a:moveTo>
                  <a:lnTo>
                    <a:pt x="593" y="807"/>
                  </a:lnTo>
                  <a:lnTo>
                    <a:pt x="593" y="813"/>
                  </a:lnTo>
                  <a:lnTo>
                    <a:pt x="587" y="813"/>
                  </a:lnTo>
                  <a:lnTo>
                    <a:pt x="587" y="807"/>
                  </a:lnTo>
                  <a:close/>
                  <a:moveTo>
                    <a:pt x="593" y="807"/>
                  </a:moveTo>
                  <a:lnTo>
                    <a:pt x="599" y="807"/>
                  </a:lnTo>
                  <a:lnTo>
                    <a:pt x="599" y="813"/>
                  </a:lnTo>
                  <a:lnTo>
                    <a:pt x="593" y="813"/>
                  </a:lnTo>
                  <a:lnTo>
                    <a:pt x="593" y="807"/>
                  </a:lnTo>
                  <a:close/>
                  <a:moveTo>
                    <a:pt x="599" y="807"/>
                  </a:moveTo>
                  <a:lnTo>
                    <a:pt x="605" y="801"/>
                  </a:lnTo>
                  <a:lnTo>
                    <a:pt x="605" y="801"/>
                  </a:lnTo>
                  <a:lnTo>
                    <a:pt x="599" y="807"/>
                  </a:lnTo>
                  <a:lnTo>
                    <a:pt x="599" y="807"/>
                  </a:lnTo>
                  <a:close/>
                  <a:moveTo>
                    <a:pt x="605" y="801"/>
                  </a:moveTo>
                  <a:lnTo>
                    <a:pt x="611" y="801"/>
                  </a:lnTo>
                  <a:lnTo>
                    <a:pt x="611" y="807"/>
                  </a:lnTo>
                  <a:lnTo>
                    <a:pt x="605" y="807"/>
                  </a:lnTo>
                  <a:lnTo>
                    <a:pt x="605" y="801"/>
                  </a:lnTo>
                  <a:close/>
                  <a:moveTo>
                    <a:pt x="611" y="801"/>
                  </a:moveTo>
                  <a:lnTo>
                    <a:pt x="617" y="801"/>
                  </a:lnTo>
                  <a:lnTo>
                    <a:pt x="617" y="807"/>
                  </a:lnTo>
                  <a:lnTo>
                    <a:pt x="611" y="807"/>
                  </a:lnTo>
                  <a:lnTo>
                    <a:pt x="611" y="801"/>
                  </a:lnTo>
                  <a:close/>
                  <a:moveTo>
                    <a:pt x="623" y="795"/>
                  </a:moveTo>
                  <a:lnTo>
                    <a:pt x="623" y="795"/>
                  </a:lnTo>
                  <a:lnTo>
                    <a:pt x="623" y="801"/>
                  </a:lnTo>
                  <a:lnTo>
                    <a:pt x="623" y="801"/>
                  </a:lnTo>
                  <a:lnTo>
                    <a:pt x="623" y="795"/>
                  </a:lnTo>
                  <a:close/>
                  <a:moveTo>
                    <a:pt x="623" y="795"/>
                  </a:moveTo>
                  <a:lnTo>
                    <a:pt x="629" y="795"/>
                  </a:lnTo>
                  <a:lnTo>
                    <a:pt x="629" y="801"/>
                  </a:lnTo>
                  <a:lnTo>
                    <a:pt x="623" y="801"/>
                  </a:lnTo>
                  <a:lnTo>
                    <a:pt x="623" y="795"/>
                  </a:lnTo>
                  <a:close/>
                  <a:moveTo>
                    <a:pt x="629" y="795"/>
                  </a:moveTo>
                  <a:lnTo>
                    <a:pt x="629" y="789"/>
                  </a:lnTo>
                  <a:lnTo>
                    <a:pt x="635" y="789"/>
                  </a:lnTo>
                  <a:lnTo>
                    <a:pt x="635" y="795"/>
                  </a:lnTo>
                  <a:lnTo>
                    <a:pt x="629" y="795"/>
                  </a:lnTo>
                  <a:close/>
                  <a:moveTo>
                    <a:pt x="629" y="789"/>
                  </a:moveTo>
                  <a:lnTo>
                    <a:pt x="635" y="789"/>
                  </a:lnTo>
                  <a:lnTo>
                    <a:pt x="635" y="795"/>
                  </a:lnTo>
                  <a:lnTo>
                    <a:pt x="629" y="795"/>
                  </a:lnTo>
                  <a:lnTo>
                    <a:pt x="629" y="789"/>
                  </a:lnTo>
                  <a:close/>
                  <a:moveTo>
                    <a:pt x="635" y="789"/>
                  </a:moveTo>
                  <a:lnTo>
                    <a:pt x="641" y="789"/>
                  </a:lnTo>
                  <a:lnTo>
                    <a:pt x="641" y="795"/>
                  </a:lnTo>
                  <a:lnTo>
                    <a:pt x="635" y="795"/>
                  </a:lnTo>
                  <a:lnTo>
                    <a:pt x="635" y="789"/>
                  </a:lnTo>
                  <a:close/>
                  <a:moveTo>
                    <a:pt x="647" y="783"/>
                  </a:moveTo>
                  <a:lnTo>
                    <a:pt x="647" y="783"/>
                  </a:lnTo>
                  <a:lnTo>
                    <a:pt x="653" y="783"/>
                  </a:lnTo>
                  <a:lnTo>
                    <a:pt x="653" y="783"/>
                  </a:lnTo>
                  <a:lnTo>
                    <a:pt x="647" y="783"/>
                  </a:lnTo>
                  <a:close/>
                  <a:moveTo>
                    <a:pt x="647" y="783"/>
                  </a:moveTo>
                  <a:lnTo>
                    <a:pt x="653" y="783"/>
                  </a:lnTo>
                  <a:lnTo>
                    <a:pt x="653" y="789"/>
                  </a:lnTo>
                  <a:lnTo>
                    <a:pt x="647" y="789"/>
                  </a:lnTo>
                  <a:lnTo>
                    <a:pt x="647" y="783"/>
                  </a:lnTo>
                  <a:close/>
                  <a:moveTo>
                    <a:pt x="653" y="783"/>
                  </a:moveTo>
                  <a:lnTo>
                    <a:pt x="659" y="783"/>
                  </a:lnTo>
                  <a:lnTo>
                    <a:pt x="659" y="789"/>
                  </a:lnTo>
                  <a:lnTo>
                    <a:pt x="653" y="789"/>
                  </a:lnTo>
                  <a:lnTo>
                    <a:pt x="653" y="783"/>
                  </a:lnTo>
                  <a:close/>
                  <a:moveTo>
                    <a:pt x="659" y="783"/>
                  </a:moveTo>
                  <a:lnTo>
                    <a:pt x="659" y="777"/>
                  </a:lnTo>
                  <a:lnTo>
                    <a:pt x="665" y="777"/>
                  </a:lnTo>
                  <a:lnTo>
                    <a:pt x="665" y="783"/>
                  </a:lnTo>
                  <a:lnTo>
                    <a:pt x="659" y="783"/>
                  </a:lnTo>
                  <a:lnTo>
                    <a:pt x="665" y="777"/>
                  </a:lnTo>
                  <a:lnTo>
                    <a:pt x="665" y="783"/>
                  </a:lnTo>
                  <a:lnTo>
                    <a:pt x="659" y="783"/>
                  </a:lnTo>
                  <a:close/>
                  <a:moveTo>
                    <a:pt x="677" y="777"/>
                  </a:moveTo>
                  <a:lnTo>
                    <a:pt x="677" y="777"/>
                  </a:lnTo>
                  <a:lnTo>
                    <a:pt x="677" y="783"/>
                  </a:lnTo>
                  <a:lnTo>
                    <a:pt x="677" y="783"/>
                  </a:lnTo>
                  <a:lnTo>
                    <a:pt x="677" y="777"/>
                  </a:lnTo>
                  <a:close/>
                  <a:moveTo>
                    <a:pt x="677" y="777"/>
                  </a:moveTo>
                  <a:lnTo>
                    <a:pt x="683" y="771"/>
                  </a:lnTo>
                  <a:lnTo>
                    <a:pt x="683" y="771"/>
                  </a:lnTo>
                  <a:lnTo>
                    <a:pt x="677" y="777"/>
                  </a:lnTo>
                  <a:lnTo>
                    <a:pt x="677" y="777"/>
                  </a:lnTo>
                  <a:close/>
                  <a:moveTo>
                    <a:pt x="683" y="771"/>
                  </a:moveTo>
                  <a:lnTo>
                    <a:pt x="689" y="771"/>
                  </a:lnTo>
                  <a:lnTo>
                    <a:pt x="689" y="777"/>
                  </a:lnTo>
                  <a:lnTo>
                    <a:pt x="683" y="777"/>
                  </a:lnTo>
                  <a:lnTo>
                    <a:pt x="683" y="771"/>
                  </a:lnTo>
                  <a:close/>
                  <a:moveTo>
                    <a:pt x="689" y="771"/>
                  </a:moveTo>
                  <a:lnTo>
                    <a:pt x="695" y="771"/>
                  </a:lnTo>
                  <a:lnTo>
                    <a:pt x="695" y="777"/>
                  </a:lnTo>
                  <a:lnTo>
                    <a:pt x="689" y="777"/>
                  </a:lnTo>
                  <a:lnTo>
                    <a:pt x="689" y="771"/>
                  </a:lnTo>
                  <a:close/>
                  <a:moveTo>
                    <a:pt x="695" y="771"/>
                  </a:moveTo>
                  <a:lnTo>
                    <a:pt x="701" y="765"/>
                  </a:lnTo>
                  <a:lnTo>
                    <a:pt x="701" y="765"/>
                  </a:lnTo>
                  <a:lnTo>
                    <a:pt x="695" y="771"/>
                  </a:lnTo>
                  <a:lnTo>
                    <a:pt x="695" y="771"/>
                  </a:lnTo>
                  <a:close/>
                  <a:moveTo>
                    <a:pt x="701" y="765"/>
                  </a:moveTo>
                  <a:lnTo>
                    <a:pt x="707" y="765"/>
                  </a:lnTo>
                  <a:lnTo>
                    <a:pt x="707" y="771"/>
                  </a:lnTo>
                  <a:lnTo>
                    <a:pt x="701" y="771"/>
                  </a:lnTo>
                  <a:lnTo>
                    <a:pt x="701" y="765"/>
                  </a:lnTo>
                  <a:close/>
                  <a:moveTo>
                    <a:pt x="707" y="765"/>
                  </a:moveTo>
                  <a:lnTo>
                    <a:pt x="713" y="765"/>
                  </a:lnTo>
                  <a:lnTo>
                    <a:pt x="713" y="771"/>
                  </a:lnTo>
                  <a:lnTo>
                    <a:pt x="707" y="771"/>
                  </a:lnTo>
                  <a:lnTo>
                    <a:pt x="707" y="765"/>
                  </a:lnTo>
                  <a:close/>
                  <a:moveTo>
                    <a:pt x="713" y="765"/>
                  </a:moveTo>
                  <a:lnTo>
                    <a:pt x="719" y="765"/>
                  </a:lnTo>
                  <a:lnTo>
                    <a:pt x="719" y="765"/>
                  </a:lnTo>
                  <a:lnTo>
                    <a:pt x="719" y="765"/>
                  </a:lnTo>
                  <a:lnTo>
                    <a:pt x="725" y="765"/>
                  </a:lnTo>
                  <a:lnTo>
                    <a:pt x="725" y="771"/>
                  </a:lnTo>
                  <a:lnTo>
                    <a:pt x="713" y="771"/>
                  </a:lnTo>
                  <a:lnTo>
                    <a:pt x="713" y="765"/>
                  </a:lnTo>
                  <a:close/>
                  <a:moveTo>
                    <a:pt x="725" y="759"/>
                  </a:moveTo>
                  <a:lnTo>
                    <a:pt x="731" y="759"/>
                  </a:lnTo>
                  <a:lnTo>
                    <a:pt x="731" y="765"/>
                  </a:lnTo>
                  <a:lnTo>
                    <a:pt x="725" y="765"/>
                  </a:lnTo>
                  <a:lnTo>
                    <a:pt x="725" y="759"/>
                  </a:lnTo>
                  <a:close/>
                  <a:moveTo>
                    <a:pt x="731" y="759"/>
                  </a:moveTo>
                  <a:lnTo>
                    <a:pt x="737" y="759"/>
                  </a:lnTo>
                  <a:lnTo>
                    <a:pt x="737" y="765"/>
                  </a:lnTo>
                  <a:lnTo>
                    <a:pt x="731" y="765"/>
                  </a:lnTo>
                  <a:lnTo>
                    <a:pt x="731" y="759"/>
                  </a:lnTo>
                  <a:close/>
                  <a:moveTo>
                    <a:pt x="737" y="759"/>
                  </a:moveTo>
                  <a:lnTo>
                    <a:pt x="737" y="754"/>
                  </a:lnTo>
                  <a:lnTo>
                    <a:pt x="743" y="754"/>
                  </a:lnTo>
                  <a:lnTo>
                    <a:pt x="743" y="759"/>
                  </a:lnTo>
                  <a:lnTo>
                    <a:pt x="737" y="759"/>
                  </a:lnTo>
                  <a:close/>
                  <a:moveTo>
                    <a:pt x="737" y="754"/>
                  </a:moveTo>
                  <a:lnTo>
                    <a:pt x="743" y="754"/>
                  </a:lnTo>
                  <a:lnTo>
                    <a:pt x="743" y="759"/>
                  </a:lnTo>
                  <a:lnTo>
                    <a:pt x="737" y="759"/>
                  </a:lnTo>
                  <a:lnTo>
                    <a:pt x="737" y="754"/>
                  </a:lnTo>
                  <a:close/>
                  <a:moveTo>
                    <a:pt x="743" y="754"/>
                  </a:moveTo>
                  <a:lnTo>
                    <a:pt x="743" y="754"/>
                  </a:lnTo>
                  <a:lnTo>
                    <a:pt x="743" y="759"/>
                  </a:lnTo>
                  <a:lnTo>
                    <a:pt x="743" y="759"/>
                  </a:lnTo>
                  <a:lnTo>
                    <a:pt x="743" y="754"/>
                  </a:lnTo>
                  <a:close/>
                  <a:moveTo>
                    <a:pt x="755" y="754"/>
                  </a:moveTo>
                  <a:lnTo>
                    <a:pt x="761" y="748"/>
                  </a:lnTo>
                  <a:lnTo>
                    <a:pt x="761" y="748"/>
                  </a:lnTo>
                  <a:lnTo>
                    <a:pt x="755" y="754"/>
                  </a:lnTo>
                  <a:lnTo>
                    <a:pt x="755" y="754"/>
                  </a:lnTo>
                  <a:close/>
                  <a:moveTo>
                    <a:pt x="761" y="748"/>
                  </a:moveTo>
                  <a:lnTo>
                    <a:pt x="767" y="748"/>
                  </a:lnTo>
                  <a:lnTo>
                    <a:pt x="767" y="754"/>
                  </a:lnTo>
                  <a:lnTo>
                    <a:pt x="761" y="754"/>
                  </a:lnTo>
                  <a:lnTo>
                    <a:pt x="761" y="748"/>
                  </a:lnTo>
                  <a:close/>
                  <a:moveTo>
                    <a:pt x="767" y="748"/>
                  </a:moveTo>
                  <a:lnTo>
                    <a:pt x="773" y="748"/>
                  </a:lnTo>
                  <a:lnTo>
                    <a:pt x="773" y="754"/>
                  </a:lnTo>
                  <a:lnTo>
                    <a:pt x="767" y="754"/>
                  </a:lnTo>
                  <a:lnTo>
                    <a:pt x="767" y="748"/>
                  </a:lnTo>
                  <a:close/>
                  <a:moveTo>
                    <a:pt x="773" y="748"/>
                  </a:moveTo>
                  <a:lnTo>
                    <a:pt x="773" y="742"/>
                  </a:lnTo>
                  <a:lnTo>
                    <a:pt x="779" y="742"/>
                  </a:lnTo>
                  <a:lnTo>
                    <a:pt x="779" y="748"/>
                  </a:lnTo>
                  <a:lnTo>
                    <a:pt x="773" y="748"/>
                  </a:lnTo>
                  <a:close/>
                  <a:moveTo>
                    <a:pt x="785" y="742"/>
                  </a:moveTo>
                  <a:lnTo>
                    <a:pt x="785" y="742"/>
                  </a:lnTo>
                  <a:lnTo>
                    <a:pt x="785" y="748"/>
                  </a:lnTo>
                  <a:lnTo>
                    <a:pt x="785" y="748"/>
                  </a:lnTo>
                  <a:lnTo>
                    <a:pt x="785" y="742"/>
                  </a:lnTo>
                  <a:close/>
                  <a:moveTo>
                    <a:pt x="785" y="742"/>
                  </a:moveTo>
                  <a:lnTo>
                    <a:pt x="791" y="742"/>
                  </a:lnTo>
                  <a:lnTo>
                    <a:pt x="791" y="748"/>
                  </a:lnTo>
                  <a:lnTo>
                    <a:pt x="785" y="748"/>
                  </a:lnTo>
                  <a:lnTo>
                    <a:pt x="785" y="742"/>
                  </a:lnTo>
                  <a:close/>
                  <a:moveTo>
                    <a:pt x="791" y="742"/>
                  </a:moveTo>
                  <a:lnTo>
                    <a:pt x="791" y="736"/>
                  </a:lnTo>
                  <a:lnTo>
                    <a:pt x="797" y="736"/>
                  </a:lnTo>
                  <a:lnTo>
                    <a:pt x="797" y="742"/>
                  </a:lnTo>
                  <a:lnTo>
                    <a:pt x="791" y="742"/>
                  </a:lnTo>
                  <a:lnTo>
                    <a:pt x="797" y="736"/>
                  </a:lnTo>
                  <a:lnTo>
                    <a:pt x="797" y="742"/>
                  </a:lnTo>
                  <a:lnTo>
                    <a:pt x="791" y="742"/>
                  </a:lnTo>
                  <a:close/>
                  <a:moveTo>
                    <a:pt x="797" y="736"/>
                  </a:moveTo>
                  <a:lnTo>
                    <a:pt x="803" y="736"/>
                  </a:lnTo>
                  <a:lnTo>
                    <a:pt x="803" y="742"/>
                  </a:lnTo>
                  <a:lnTo>
                    <a:pt x="797" y="742"/>
                  </a:lnTo>
                  <a:lnTo>
                    <a:pt x="797" y="736"/>
                  </a:lnTo>
                  <a:close/>
                  <a:moveTo>
                    <a:pt x="803" y="736"/>
                  </a:moveTo>
                  <a:lnTo>
                    <a:pt x="803" y="730"/>
                  </a:lnTo>
                  <a:lnTo>
                    <a:pt x="809" y="730"/>
                  </a:lnTo>
                  <a:lnTo>
                    <a:pt x="809" y="736"/>
                  </a:lnTo>
                  <a:lnTo>
                    <a:pt x="803" y="736"/>
                  </a:lnTo>
                  <a:close/>
                  <a:moveTo>
                    <a:pt x="803" y="730"/>
                  </a:moveTo>
                  <a:lnTo>
                    <a:pt x="809" y="730"/>
                  </a:lnTo>
                  <a:lnTo>
                    <a:pt x="809" y="736"/>
                  </a:lnTo>
                  <a:lnTo>
                    <a:pt x="803" y="736"/>
                  </a:lnTo>
                  <a:lnTo>
                    <a:pt x="803" y="730"/>
                  </a:lnTo>
                  <a:close/>
                  <a:moveTo>
                    <a:pt x="809" y="730"/>
                  </a:moveTo>
                  <a:lnTo>
                    <a:pt x="815" y="730"/>
                  </a:lnTo>
                  <a:lnTo>
                    <a:pt x="815" y="736"/>
                  </a:lnTo>
                  <a:lnTo>
                    <a:pt x="809" y="736"/>
                  </a:lnTo>
                  <a:lnTo>
                    <a:pt x="809" y="730"/>
                  </a:lnTo>
                  <a:close/>
                  <a:moveTo>
                    <a:pt x="815" y="730"/>
                  </a:moveTo>
                  <a:lnTo>
                    <a:pt x="821" y="730"/>
                  </a:lnTo>
                  <a:lnTo>
                    <a:pt x="821" y="736"/>
                  </a:lnTo>
                  <a:lnTo>
                    <a:pt x="815" y="736"/>
                  </a:lnTo>
                  <a:lnTo>
                    <a:pt x="815" y="730"/>
                  </a:lnTo>
                  <a:close/>
                  <a:moveTo>
                    <a:pt x="827" y="724"/>
                  </a:moveTo>
                  <a:lnTo>
                    <a:pt x="827" y="724"/>
                  </a:lnTo>
                  <a:lnTo>
                    <a:pt x="827" y="730"/>
                  </a:lnTo>
                  <a:lnTo>
                    <a:pt x="827" y="730"/>
                  </a:lnTo>
                  <a:lnTo>
                    <a:pt x="827" y="724"/>
                  </a:lnTo>
                  <a:close/>
                  <a:moveTo>
                    <a:pt x="827" y="724"/>
                  </a:moveTo>
                  <a:lnTo>
                    <a:pt x="833" y="724"/>
                  </a:lnTo>
                  <a:lnTo>
                    <a:pt x="833" y="730"/>
                  </a:lnTo>
                  <a:lnTo>
                    <a:pt x="827" y="730"/>
                  </a:lnTo>
                  <a:lnTo>
                    <a:pt x="827" y="724"/>
                  </a:lnTo>
                  <a:close/>
                  <a:moveTo>
                    <a:pt x="833" y="724"/>
                  </a:moveTo>
                  <a:lnTo>
                    <a:pt x="839" y="724"/>
                  </a:lnTo>
                  <a:lnTo>
                    <a:pt x="839" y="730"/>
                  </a:lnTo>
                  <a:lnTo>
                    <a:pt x="833" y="730"/>
                  </a:lnTo>
                  <a:lnTo>
                    <a:pt x="833" y="724"/>
                  </a:lnTo>
                  <a:close/>
                  <a:moveTo>
                    <a:pt x="839" y="724"/>
                  </a:moveTo>
                  <a:lnTo>
                    <a:pt x="845" y="718"/>
                  </a:lnTo>
                  <a:lnTo>
                    <a:pt x="845" y="718"/>
                  </a:lnTo>
                  <a:lnTo>
                    <a:pt x="839" y="724"/>
                  </a:lnTo>
                  <a:lnTo>
                    <a:pt x="839" y="724"/>
                  </a:lnTo>
                  <a:close/>
                  <a:moveTo>
                    <a:pt x="845" y="718"/>
                  </a:moveTo>
                  <a:lnTo>
                    <a:pt x="845" y="718"/>
                  </a:lnTo>
                  <a:lnTo>
                    <a:pt x="845" y="724"/>
                  </a:lnTo>
                  <a:lnTo>
                    <a:pt x="845" y="724"/>
                  </a:lnTo>
                  <a:lnTo>
                    <a:pt x="845" y="718"/>
                  </a:lnTo>
                  <a:close/>
                  <a:moveTo>
                    <a:pt x="857" y="718"/>
                  </a:moveTo>
                  <a:lnTo>
                    <a:pt x="863" y="712"/>
                  </a:lnTo>
                  <a:lnTo>
                    <a:pt x="863" y="712"/>
                  </a:lnTo>
                  <a:lnTo>
                    <a:pt x="863" y="718"/>
                  </a:lnTo>
                  <a:lnTo>
                    <a:pt x="857" y="718"/>
                  </a:lnTo>
                  <a:close/>
                  <a:moveTo>
                    <a:pt x="863" y="712"/>
                  </a:moveTo>
                  <a:lnTo>
                    <a:pt x="869" y="712"/>
                  </a:lnTo>
                  <a:lnTo>
                    <a:pt x="869" y="718"/>
                  </a:lnTo>
                  <a:lnTo>
                    <a:pt x="863" y="718"/>
                  </a:lnTo>
                  <a:lnTo>
                    <a:pt x="863" y="712"/>
                  </a:lnTo>
                  <a:close/>
                  <a:moveTo>
                    <a:pt x="869" y="712"/>
                  </a:moveTo>
                  <a:lnTo>
                    <a:pt x="875" y="712"/>
                  </a:lnTo>
                  <a:lnTo>
                    <a:pt x="875" y="718"/>
                  </a:lnTo>
                  <a:lnTo>
                    <a:pt x="869" y="718"/>
                  </a:lnTo>
                  <a:lnTo>
                    <a:pt x="869" y="712"/>
                  </a:lnTo>
                  <a:close/>
                  <a:moveTo>
                    <a:pt x="875" y="712"/>
                  </a:moveTo>
                  <a:lnTo>
                    <a:pt x="881" y="712"/>
                  </a:lnTo>
                  <a:lnTo>
                    <a:pt x="881" y="718"/>
                  </a:lnTo>
                  <a:lnTo>
                    <a:pt x="875" y="718"/>
                  </a:lnTo>
                  <a:lnTo>
                    <a:pt x="875" y="712"/>
                  </a:lnTo>
                  <a:close/>
                  <a:moveTo>
                    <a:pt x="887" y="706"/>
                  </a:moveTo>
                  <a:lnTo>
                    <a:pt x="887" y="706"/>
                  </a:lnTo>
                  <a:lnTo>
                    <a:pt x="887" y="712"/>
                  </a:lnTo>
                  <a:lnTo>
                    <a:pt x="887" y="712"/>
                  </a:lnTo>
                  <a:lnTo>
                    <a:pt x="887" y="706"/>
                  </a:lnTo>
                  <a:close/>
                  <a:moveTo>
                    <a:pt x="887" y="706"/>
                  </a:moveTo>
                  <a:lnTo>
                    <a:pt x="893" y="706"/>
                  </a:lnTo>
                  <a:lnTo>
                    <a:pt x="893" y="712"/>
                  </a:lnTo>
                  <a:lnTo>
                    <a:pt x="887" y="712"/>
                  </a:lnTo>
                  <a:lnTo>
                    <a:pt x="887" y="706"/>
                  </a:lnTo>
                  <a:close/>
                  <a:moveTo>
                    <a:pt x="893" y="706"/>
                  </a:moveTo>
                  <a:lnTo>
                    <a:pt x="899" y="706"/>
                  </a:lnTo>
                  <a:lnTo>
                    <a:pt x="899" y="712"/>
                  </a:lnTo>
                  <a:lnTo>
                    <a:pt x="893" y="712"/>
                  </a:lnTo>
                  <a:lnTo>
                    <a:pt x="893" y="706"/>
                  </a:lnTo>
                  <a:close/>
                  <a:moveTo>
                    <a:pt x="899" y="706"/>
                  </a:moveTo>
                  <a:lnTo>
                    <a:pt x="899" y="700"/>
                  </a:lnTo>
                  <a:lnTo>
                    <a:pt x="905" y="700"/>
                  </a:lnTo>
                  <a:lnTo>
                    <a:pt x="905" y="706"/>
                  </a:lnTo>
                  <a:lnTo>
                    <a:pt x="899" y="706"/>
                  </a:lnTo>
                  <a:close/>
                  <a:moveTo>
                    <a:pt x="899" y="700"/>
                  </a:moveTo>
                  <a:lnTo>
                    <a:pt x="905" y="700"/>
                  </a:lnTo>
                  <a:lnTo>
                    <a:pt x="905" y="706"/>
                  </a:lnTo>
                  <a:lnTo>
                    <a:pt x="899" y="706"/>
                  </a:lnTo>
                  <a:lnTo>
                    <a:pt x="899" y="700"/>
                  </a:lnTo>
                  <a:close/>
                  <a:moveTo>
                    <a:pt x="905" y="700"/>
                  </a:moveTo>
                  <a:lnTo>
                    <a:pt x="911" y="700"/>
                  </a:lnTo>
                  <a:lnTo>
                    <a:pt x="911" y="706"/>
                  </a:lnTo>
                  <a:lnTo>
                    <a:pt x="905" y="706"/>
                  </a:lnTo>
                  <a:lnTo>
                    <a:pt x="905" y="700"/>
                  </a:lnTo>
                  <a:close/>
                  <a:moveTo>
                    <a:pt x="911" y="700"/>
                  </a:moveTo>
                  <a:lnTo>
                    <a:pt x="917" y="700"/>
                  </a:lnTo>
                  <a:lnTo>
                    <a:pt x="917" y="700"/>
                  </a:lnTo>
                  <a:lnTo>
                    <a:pt x="917" y="694"/>
                  </a:lnTo>
                  <a:lnTo>
                    <a:pt x="923" y="694"/>
                  </a:lnTo>
                  <a:lnTo>
                    <a:pt x="923" y="706"/>
                  </a:lnTo>
                  <a:lnTo>
                    <a:pt x="911" y="706"/>
                  </a:lnTo>
                  <a:lnTo>
                    <a:pt x="911" y="700"/>
                  </a:lnTo>
                  <a:close/>
                  <a:moveTo>
                    <a:pt x="917" y="694"/>
                  </a:moveTo>
                  <a:lnTo>
                    <a:pt x="923" y="694"/>
                  </a:lnTo>
                  <a:lnTo>
                    <a:pt x="923" y="700"/>
                  </a:lnTo>
                  <a:lnTo>
                    <a:pt x="917" y="700"/>
                  </a:lnTo>
                  <a:lnTo>
                    <a:pt x="917" y="694"/>
                  </a:lnTo>
                  <a:close/>
                  <a:moveTo>
                    <a:pt x="935" y="694"/>
                  </a:moveTo>
                  <a:lnTo>
                    <a:pt x="935" y="694"/>
                  </a:lnTo>
                  <a:lnTo>
                    <a:pt x="935" y="700"/>
                  </a:lnTo>
                  <a:lnTo>
                    <a:pt x="935" y="700"/>
                  </a:lnTo>
                  <a:lnTo>
                    <a:pt x="935" y="694"/>
                  </a:lnTo>
                  <a:close/>
                  <a:moveTo>
                    <a:pt x="935" y="694"/>
                  </a:moveTo>
                  <a:lnTo>
                    <a:pt x="941" y="688"/>
                  </a:lnTo>
                  <a:lnTo>
                    <a:pt x="941" y="688"/>
                  </a:lnTo>
                  <a:lnTo>
                    <a:pt x="935" y="694"/>
                  </a:lnTo>
                  <a:lnTo>
                    <a:pt x="935" y="694"/>
                  </a:lnTo>
                  <a:close/>
                  <a:moveTo>
                    <a:pt x="941" y="688"/>
                  </a:moveTo>
                  <a:lnTo>
                    <a:pt x="947" y="688"/>
                  </a:lnTo>
                  <a:lnTo>
                    <a:pt x="947" y="694"/>
                  </a:lnTo>
                  <a:lnTo>
                    <a:pt x="941" y="694"/>
                  </a:lnTo>
                  <a:lnTo>
                    <a:pt x="941" y="688"/>
                  </a:lnTo>
                  <a:close/>
                  <a:moveTo>
                    <a:pt x="947" y="688"/>
                  </a:moveTo>
                  <a:lnTo>
                    <a:pt x="952" y="688"/>
                  </a:lnTo>
                  <a:lnTo>
                    <a:pt x="952" y="694"/>
                  </a:lnTo>
                  <a:lnTo>
                    <a:pt x="947" y="694"/>
                  </a:lnTo>
                  <a:lnTo>
                    <a:pt x="947" y="688"/>
                  </a:lnTo>
                  <a:close/>
                  <a:moveTo>
                    <a:pt x="952" y="688"/>
                  </a:moveTo>
                  <a:lnTo>
                    <a:pt x="952" y="688"/>
                  </a:lnTo>
                  <a:lnTo>
                    <a:pt x="958" y="688"/>
                  </a:lnTo>
                  <a:lnTo>
                    <a:pt x="958" y="688"/>
                  </a:lnTo>
                  <a:lnTo>
                    <a:pt x="952" y="688"/>
                  </a:lnTo>
                  <a:close/>
                  <a:moveTo>
                    <a:pt x="958" y="682"/>
                  </a:moveTo>
                  <a:lnTo>
                    <a:pt x="964" y="682"/>
                  </a:lnTo>
                  <a:lnTo>
                    <a:pt x="964" y="688"/>
                  </a:lnTo>
                  <a:lnTo>
                    <a:pt x="958" y="688"/>
                  </a:lnTo>
                  <a:lnTo>
                    <a:pt x="958" y="682"/>
                  </a:lnTo>
                  <a:close/>
                  <a:moveTo>
                    <a:pt x="964" y="682"/>
                  </a:moveTo>
                  <a:lnTo>
                    <a:pt x="970" y="682"/>
                  </a:lnTo>
                  <a:lnTo>
                    <a:pt x="970" y="688"/>
                  </a:lnTo>
                  <a:lnTo>
                    <a:pt x="964" y="688"/>
                  </a:lnTo>
                  <a:lnTo>
                    <a:pt x="964" y="682"/>
                  </a:lnTo>
                  <a:close/>
                  <a:moveTo>
                    <a:pt x="970" y="682"/>
                  </a:moveTo>
                  <a:lnTo>
                    <a:pt x="970" y="676"/>
                  </a:lnTo>
                  <a:lnTo>
                    <a:pt x="976" y="676"/>
                  </a:lnTo>
                  <a:lnTo>
                    <a:pt x="976" y="682"/>
                  </a:lnTo>
                  <a:lnTo>
                    <a:pt x="970" y="682"/>
                  </a:lnTo>
                  <a:close/>
                  <a:moveTo>
                    <a:pt x="970" y="676"/>
                  </a:moveTo>
                  <a:lnTo>
                    <a:pt x="976" y="676"/>
                  </a:lnTo>
                  <a:lnTo>
                    <a:pt x="976" y="682"/>
                  </a:lnTo>
                  <a:lnTo>
                    <a:pt x="970" y="682"/>
                  </a:lnTo>
                  <a:lnTo>
                    <a:pt x="970" y="676"/>
                  </a:lnTo>
                  <a:close/>
                  <a:moveTo>
                    <a:pt x="976" y="676"/>
                  </a:moveTo>
                  <a:lnTo>
                    <a:pt x="976" y="676"/>
                  </a:lnTo>
                  <a:lnTo>
                    <a:pt x="976" y="682"/>
                  </a:lnTo>
                  <a:lnTo>
                    <a:pt x="976" y="682"/>
                  </a:lnTo>
                  <a:lnTo>
                    <a:pt x="976" y="676"/>
                  </a:lnTo>
                  <a:close/>
                  <a:moveTo>
                    <a:pt x="988" y="676"/>
                  </a:moveTo>
                  <a:lnTo>
                    <a:pt x="988" y="670"/>
                  </a:lnTo>
                  <a:lnTo>
                    <a:pt x="994" y="670"/>
                  </a:lnTo>
                  <a:lnTo>
                    <a:pt x="994" y="676"/>
                  </a:lnTo>
                  <a:lnTo>
                    <a:pt x="988" y="676"/>
                  </a:lnTo>
                  <a:lnTo>
                    <a:pt x="994" y="670"/>
                  </a:lnTo>
                  <a:lnTo>
                    <a:pt x="994" y="676"/>
                  </a:lnTo>
                  <a:lnTo>
                    <a:pt x="988" y="676"/>
                  </a:lnTo>
                  <a:close/>
                  <a:moveTo>
                    <a:pt x="994" y="670"/>
                  </a:moveTo>
                  <a:lnTo>
                    <a:pt x="1000" y="670"/>
                  </a:lnTo>
                  <a:lnTo>
                    <a:pt x="1000" y="676"/>
                  </a:lnTo>
                  <a:lnTo>
                    <a:pt x="994" y="676"/>
                  </a:lnTo>
                  <a:lnTo>
                    <a:pt x="994" y="670"/>
                  </a:lnTo>
                  <a:close/>
                  <a:moveTo>
                    <a:pt x="1000" y="670"/>
                  </a:moveTo>
                  <a:lnTo>
                    <a:pt x="1006" y="670"/>
                  </a:lnTo>
                  <a:lnTo>
                    <a:pt x="1006" y="676"/>
                  </a:lnTo>
                  <a:lnTo>
                    <a:pt x="1000" y="676"/>
                  </a:lnTo>
                  <a:lnTo>
                    <a:pt x="1000" y="670"/>
                  </a:lnTo>
                  <a:close/>
                  <a:moveTo>
                    <a:pt x="1006" y="670"/>
                  </a:moveTo>
                  <a:lnTo>
                    <a:pt x="1006" y="664"/>
                  </a:lnTo>
                  <a:lnTo>
                    <a:pt x="1012" y="664"/>
                  </a:lnTo>
                  <a:lnTo>
                    <a:pt x="1012" y="670"/>
                  </a:lnTo>
                  <a:lnTo>
                    <a:pt x="1006" y="670"/>
                  </a:lnTo>
                  <a:close/>
                  <a:moveTo>
                    <a:pt x="1006" y="664"/>
                  </a:moveTo>
                  <a:lnTo>
                    <a:pt x="1012" y="664"/>
                  </a:lnTo>
                  <a:lnTo>
                    <a:pt x="1012" y="670"/>
                  </a:lnTo>
                  <a:lnTo>
                    <a:pt x="1006" y="670"/>
                  </a:lnTo>
                  <a:lnTo>
                    <a:pt x="1006" y="664"/>
                  </a:lnTo>
                  <a:close/>
                  <a:moveTo>
                    <a:pt x="1012" y="664"/>
                  </a:moveTo>
                  <a:lnTo>
                    <a:pt x="1018" y="664"/>
                  </a:lnTo>
                  <a:lnTo>
                    <a:pt x="1018" y="670"/>
                  </a:lnTo>
                  <a:lnTo>
                    <a:pt x="1012" y="670"/>
                  </a:lnTo>
                  <a:lnTo>
                    <a:pt x="1012" y="664"/>
                  </a:lnTo>
                  <a:close/>
                  <a:moveTo>
                    <a:pt x="1018" y="664"/>
                  </a:moveTo>
                  <a:lnTo>
                    <a:pt x="1024" y="664"/>
                  </a:lnTo>
                  <a:lnTo>
                    <a:pt x="1024" y="670"/>
                  </a:lnTo>
                  <a:lnTo>
                    <a:pt x="1018" y="670"/>
                  </a:lnTo>
                  <a:lnTo>
                    <a:pt x="1018" y="664"/>
                  </a:lnTo>
                  <a:close/>
                  <a:moveTo>
                    <a:pt x="1024" y="664"/>
                  </a:moveTo>
                  <a:lnTo>
                    <a:pt x="1024" y="664"/>
                  </a:lnTo>
                  <a:lnTo>
                    <a:pt x="1030" y="664"/>
                  </a:lnTo>
                  <a:lnTo>
                    <a:pt x="1030" y="664"/>
                  </a:lnTo>
                  <a:lnTo>
                    <a:pt x="1024" y="664"/>
                  </a:lnTo>
                  <a:close/>
                  <a:moveTo>
                    <a:pt x="1030" y="658"/>
                  </a:moveTo>
                  <a:lnTo>
                    <a:pt x="1036" y="658"/>
                  </a:lnTo>
                  <a:lnTo>
                    <a:pt x="1036" y="664"/>
                  </a:lnTo>
                  <a:lnTo>
                    <a:pt x="1030" y="664"/>
                  </a:lnTo>
                  <a:lnTo>
                    <a:pt x="1030" y="658"/>
                  </a:lnTo>
                  <a:close/>
                  <a:moveTo>
                    <a:pt x="1036" y="658"/>
                  </a:moveTo>
                  <a:lnTo>
                    <a:pt x="1042" y="658"/>
                  </a:lnTo>
                  <a:lnTo>
                    <a:pt x="1042" y="664"/>
                  </a:lnTo>
                  <a:lnTo>
                    <a:pt x="1036" y="664"/>
                  </a:lnTo>
                  <a:lnTo>
                    <a:pt x="1036" y="658"/>
                  </a:lnTo>
                  <a:close/>
                  <a:moveTo>
                    <a:pt x="1042" y="658"/>
                  </a:moveTo>
                  <a:lnTo>
                    <a:pt x="1048" y="658"/>
                  </a:lnTo>
                  <a:lnTo>
                    <a:pt x="1048" y="664"/>
                  </a:lnTo>
                  <a:lnTo>
                    <a:pt x="1042" y="664"/>
                  </a:lnTo>
                  <a:lnTo>
                    <a:pt x="1042" y="658"/>
                  </a:lnTo>
                  <a:close/>
                  <a:moveTo>
                    <a:pt x="1048" y="658"/>
                  </a:moveTo>
                  <a:lnTo>
                    <a:pt x="1048" y="652"/>
                  </a:lnTo>
                  <a:lnTo>
                    <a:pt x="1054" y="652"/>
                  </a:lnTo>
                  <a:lnTo>
                    <a:pt x="1054" y="658"/>
                  </a:lnTo>
                  <a:lnTo>
                    <a:pt x="1048" y="658"/>
                  </a:lnTo>
                  <a:close/>
                  <a:moveTo>
                    <a:pt x="1048" y="652"/>
                  </a:moveTo>
                  <a:lnTo>
                    <a:pt x="1048" y="652"/>
                  </a:lnTo>
                  <a:lnTo>
                    <a:pt x="1048" y="658"/>
                  </a:lnTo>
                  <a:lnTo>
                    <a:pt x="1048" y="658"/>
                  </a:lnTo>
                  <a:lnTo>
                    <a:pt x="1048" y="652"/>
                  </a:lnTo>
                  <a:close/>
                  <a:moveTo>
                    <a:pt x="1060" y="652"/>
                  </a:moveTo>
                  <a:lnTo>
                    <a:pt x="1066" y="652"/>
                  </a:lnTo>
                  <a:lnTo>
                    <a:pt x="1066" y="652"/>
                  </a:lnTo>
                  <a:lnTo>
                    <a:pt x="1066" y="646"/>
                  </a:lnTo>
                  <a:lnTo>
                    <a:pt x="1072" y="646"/>
                  </a:lnTo>
                  <a:lnTo>
                    <a:pt x="1072" y="658"/>
                  </a:lnTo>
                  <a:lnTo>
                    <a:pt x="1060" y="658"/>
                  </a:lnTo>
                  <a:lnTo>
                    <a:pt x="1060" y="652"/>
                  </a:lnTo>
                  <a:close/>
                  <a:moveTo>
                    <a:pt x="1066" y="646"/>
                  </a:moveTo>
                  <a:lnTo>
                    <a:pt x="1072" y="646"/>
                  </a:lnTo>
                  <a:lnTo>
                    <a:pt x="1072" y="652"/>
                  </a:lnTo>
                  <a:lnTo>
                    <a:pt x="1066" y="652"/>
                  </a:lnTo>
                  <a:lnTo>
                    <a:pt x="1066" y="646"/>
                  </a:lnTo>
                  <a:close/>
                  <a:moveTo>
                    <a:pt x="1072" y="646"/>
                  </a:moveTo>
                  <a:lnTo>
                    <a:pt x="1078" y="646"/>
                  </a:lnTo>
                  <a:lnTo>
                    <a:pt x="1078" y="652"/>
                  </a:lnTo>
                  <a:lnTo>
                    <a:pt x="1072" y="652"/>
                  </a:lnTo>
                  <a:lnTo>
                    <a:pt x="1072" y="646"/>
                  </a:lnTo>
                  <a:close/>
                  <a:moveTo>
                    <a:pt x="1078" y="646"/>
                  </a:moveTo>
                  <a:lnTo>
                    <a:pt x="1078" y="646"/>
                  </a:lnTo>
                  <a:lnTo>
                    <a:pt x="1078" y="652"/>
                  </a:lnTo>
                  <a:lnTo>
                    <a:pt x="1078" y="652"/>
                  </a:lnTo>
                  <a:lnTo>
                    <a:pt x="1078" y="646"/>
                  </a:lnTo>
                  <a:close/>
                  <a:moveTo>
                    <a:pt x="1084" y="640"/>
                  </a:moveTo>
                  <a:lnTo>
                    <a:pt x="1090" y="640"/>
                  </a:lnTo>
                  <a:lnTo>
                    <a:pt x="1090" y="646"/>
                  </a:lnTo>
                  <a:lnTo>
                    <a:pt x="1084" y="646"/>
                  </a:lnTo>
                  <a:lnTo>
                    <a:pt x="1084" y="640"/>
                  </a:lnTo>
                  <a:close/>
                  <a:moveTo>
                    <a:pt x="1090" y="640"/>
                  </a:moveTo>
                  <a:lnTo>
                    <a:pt x="1096" y="640"/>
                  </a:lnTo>
                  <a:lnTo>
                    <a:pt x="1096" y="646"/>
                  </a:lnTo>
                  <a:lnTo>
                    <a:pt x="1090" y="646"/>
                  </a:lnTo>
                  <a:lnTo>
                    <a:pt x="1090" y="640"/>
                  </a:lnTo>
                  <a:close/>
                  <a:moveTo>
                    <a:pt x="1096" y="640"/>
                  </a:moveTo>
                  <a:lnTo>
                    <a:pt x="1102" y="640"/>
                  </a:lnTo>
                  <a:lnTo>
                    <a:pt x="1102" y="646"/>
                  </a:lnTo>
                  <a:lnTo>
                    <a:pt x="1096" y="646"/>
                  </a:lnTo>
                  <a:lnTo>
                    <a:pt x="1096" y="640"/>
                  </a:lnTo>
                  <a:close/>
                  <a:moveTo>
                    <a:pt x="1102" y="640"/>
                  </a:moveTo>
                  <a:lnTo>
                    <a:pt x="1102" y="634"/>
                  </a:lnTo>
                  <a:lnTo>
                    <a:pt x="1108" y="634"/>
                  </a:lnTo>
                  <a:lnTo>
                    <a:pt x="1108" y="640"/>
                  </a:lnTo>
                  <a:lnTo>
                    <a:pt x="1102" y="640"/>
                  </a:lnTo>
                  <a:lnTo>
                    <a:pt x="1108" y="634"/>
                  </a:lnTo>
                  <a:lnTo>
                    <a:pt x="1108" y="640"/>
                  </a:lnTo>
                  <a:lnTo>
                    <a:pt x="1102" y="640"/>
                  </a:lnTo>
                  <a:close/>
                  <a:moveTo>
                    <a:pt x="1108" y="634"/>
                  </a:moveTo>
                  <a:lnTo>
                    <a:pt x="1114" y="634"/>
                  </a:lnTo>
                  <a:lnTo>
                    <a:pt x="1114" y="640"/>
                  </a:lnTo>
                  <a:lnTo>
                    <a:pt x="1108" y="640"/>
                  </a:lnTo>
                  <a:lnTo>
                    <a:pt x="1108" y="634"/>
                  </a:lnTo>
                  <a:close/>
                  <a:moveTo>
                    <a:pt x="1114" y="634"/>
                  </a:moveTo>
                  <a:lnTo>
                    <a:pt x="1120" y="634"/>
                  </a:lnTo>
                  <a:lnTo>
                    <a:pt x="1120" y="640"/>
                  </a:lnTo>
                  <a:lnTo>
                    <a:pt x="1114" y="640"/>
                  </a:lnTo>
                  <a:lnTo>
                    <a:pt x="1114" y="634"/>
                  </a:lnTo>
                  <a:close/>
                  <a:moveTo>
                    <a:pt x="1120" y="634"/>
                  </a:moveTo>
                  <a:lnTo>
                    <a:pt x="1120" y="628"/>
                  </a:lnTo>
                  <a:lnTo>
                    <a:pt x="1126" y="628"/>
                  </a:lnTo>
                  <a:lnTo>
                    <a:pt x="1126" y="634"/>
                  </a:lnTo>
                  <a:lnTo>
                    <a:pt x="1120" y="634"/>
                  </a:lnTo>
                  <a:close/>
                  <a:moveTo>
                    <a:pt x="1120" y="628"/>
                  </a:moveTo>
                  <a:lnTo>
                    <a:pt x="1120" y="628"/>
                  </a:lnTo>
                  <a:lnTo>
                    <a:pt x="1120" y="634"/>
                  </a:lnTo>
                  <a:lnTo>
                    <a:pt x="1120" y="634"/>
                  </a:lnTo>
                  <a:lnTo>
                    <a:pt x="1120" y="628"/>
                  </a:lnTo>
                  <a:close/>
                  <a:moveTo>
                    <a:pt x="1132" y="628"/>
                  </a:moveTo>
                  <a:lnTo>
                    <a:pt x="1138" y="628"/>
                  </a:lnTo>
                  <a:lnTo>
                    <a:pt x="1138" y="634"/>
                  </a:lnTo>
                  <a:lnTo>
                    <a:pt x="1132" y="634"/>
                  </a:lnTo>
                  <a:lnTo>
                    <a:pt x="1132" y="628"/>
                  </a:lnTo>
                  <a:close/>
                  <a:moveTo>
                    <a:pt x="1138" y="628"/>
                  </a:moveTo>
                  <a:lnTo>
                    <a:pt x="1138" y="622"/>
                  </a:lnTo>
                  <a:lnTo>
                    <a:pt x="1144" y="622"/>
                  </a:lnTo>
                  <a:lnTo>
                    <a:pt x="1144" y="628"/>
                  </a:lnTo>
                  <a:lnTo>
                    <a:pt x="1138" y="628"/>
                  </a:lnTo>
                  <a:close/>
                  <a:moveTo>
                    <a:pt x="1138" y="622"/>
                  </a:moveTo>
                  <a:lnTo>
                    <a:pt x="1144" y="622"/>
                  </a:lnTo>
                  <a:lnTo>
                    <a:pt x="1144" y="628"/>
                  </a:lnTo>
                  <a:lnTo>
                    <a:pt x="1138" y="628"/>
                  </a:lnTo>
                  <a:lnTo>
                    <a:pt x="1138" y="622"/>
                  </a:lnTo>
                  <a:close/>
                  <a:moveTo>
                    <a:pt x="1144" y="622"/>
                  </a:moveTo>
                  <a:lnTo>
                    <a:pt x="1150" y="622"/>
                  </a:lnTo>
                  <a:lnTo>
                    <a:pt x="1150" y="628"/>
                  </a:lnTo>
                  <a:lnTo>
                    <a:pt x="1144" y="628"/>
                  </a:lnTo>
                  <a:lnTo>
                    <a:pt x="1144" y="622"/>
                  </a:lnTo>
                  <a:close/>
                  <a:moveTo>
                    <a:pt x="1150" y="622"/>
                  </a:moveTo>
                  <a:lnTo>
                    <a:pt x="1150" y="622"/>
                  </a:lnTo>
                  <a:lnTo>
                    <a:pt x="1150" y="628"/>
                  </a:lnTo>
                  <a:lnTo>
                    <a:pt x="1150" y="628"/>
                  </a:lnTo>
                  <a:lnTo>
                    <a:pt x="1150" y="622"/>
                  </a:lnTo>
                  <a:close/>
                  <a:moveTo>
                    <a:pt x="1156" y="616"/>
                  </a:moveTo>
                  <a:lnTo>
                    <a:pt x="1162" y="616"/>
                  </a:lnTo>
                  <a:lnTo>
                    <a:pt x="1162" y="622"/>
                  </a:lnTo>
                  <a:lnTo>
                    <a:pt x="1156" y="622"/>
                  </a:lnTo>
                  <a:lnTo>
                    <a:pt x="1156" y="616"/>
                  </a:lnTo>
                  <a:close/>
                  <a:moveTo>
                    <a:pt x="1162" y="616"/>
                  </a:moveTo>
                  <a:lnTo>
                    <a:pt x="1168" y="616"/>
                  </a:lnTo>
                  <a:lnTo>
                    <a:pt x="1168" y="622"/>
                  </a:lnTo>
                  <a:lnTo>
                    <a:pt x="1162" y="622"/>
                  </a:lnTo>
                  <a:lnTo>
                    <a:pt x="1162" y="616"/>
                  </a:lnTo>
                  <a:close/>
                  <a:moveTo>
                    <a:pt x="1168" y="616"/>
                  </a:moveTo>
                  <a:lnTo>
                    <a:pt x="1174" y="616"/>
                  </a:lnTo>
                  <a:lnTo>
                    <a:pt x="1174" y="622"/>
                  </a:lnTo>
                  <a:lnTo>
                    <a:pt x="1168" y="622"/>
                  </a:lnTo>
                  <a:lnTo>
                    <a:pt x="1168" y="616"/>
                  </a:lnTo>
                  <a:close/>
                  <a:moveTo>
                    <a:pt x="1174" y="616"/>
                  </a:moveTo>
                  <a:lnTo>
                    <a:pt x="1174" y="610"/>
                  </a:lnTo>
                  <a:lnTo>
                    <a:pt x="1174" y="610"/>
                  </a:lnTo>
                  <a:lnTo>
                    <a:pt x="1174" y="616"/>
                  </a:lnTo>
                  <a:lnTo>
                    <a:pt x="1174" y="616"/>
                  </a:lnTo>
                  <a:lnTo>
                    <a:pt x="1180" y="610"/>
                  </a:lnTo>
                  <a:lnTo>
                    <a:pt x="1180" y="616"/>
                  </a:lnTo>
                  <a:lnTo>
                    <a:pt x="1174" y="616"/>
                  </a:lnTo>
                  <a:close/>
                  <a:moveTo>
                    <a:pt x="1186" y="610"/>
                  </a:moveTo>
                  <a:lnTo>
                    <a:pt x="1186" y="604"/>
                  </a:lnTo>
                  <a:lnTo>
                    <a:pt x="1192" y="604"/>
                  </a:lnTo>
                  <a:lnTo>
                    <a:pt x="1192" y="610"/>
                  </a:lnTo>
                  <a:lnTo>
                    <a:pt x="1186" y="610"/>
                  </a:lnTo>
                  <a:lnTo>
                    <a:pt x="1192" y="604"/>
                  </a:lnTo>
                  <a:lnTo>
                    <a:pt x="1192" y="610"/>
                  </a:lnTo>
                  <a:lnTo>
                    <a:pt x="1186" y="610"/>
                  </a:lnTo>
                  <a:close/>
                  <a:moveTo>
                    <a:pt x="1192" y="604"/>
                  </a:moveTo>
                  <a:lnTo>
                    <a:pt x="1198" y="604"/>
                  </a:lnTo>
                  <a:lnTo>
                    <a:pt x="1198" y="610"/>
                  </a:lnTo>
                  <a:lnTo>
                    <a:pt x="1192" y="610"/>
                  </a:lnTo>
                  <a:lnTo>
                    <a:pt x="1192" y="604"/>
                  </a:lnTo>
                  <a:close/>
                  <a:moveTo>
                    <a:pt x="1198" y="604"/>
                  </a:moveTo>
                  <a:lnTo>
                    <a:pt x="1204" y="604"/>
                  </a:lnTo>
                  <a:lnTo>
                    <a:pt x="1204" y="610"/>
                  </a:lnTo>
                  <a:lnTo>
                    <a:pt x="1198" y="610"/>
                  </a:lnTo>
                  <a:lnTo>
                    <a:pt x="1198" y="604"/>
                  </a:lnTo>
                  <a:close/>
                  <a:moveTo>
                    <a:pt x="1204" y="604"/>
                  </a:moveTo>
                  <a:lnTo>
                    <a:pt x="1210" y="598"/>
                  </a:lnTo>
                  <a:lnTo>
                    <a:pt x="1210" y="598"/>
                  </a:lnTo>
                  <a:lnTo>
                    <a:pt x="1204" y="604"/>
                  </a:lnTo>
                  <a:lnTo>
                    <a:pt x="1204" y="604"/>
                  </a:lnTo>
                  <a:close/>
                  <a:moveTo>
                    <a:pt x="1210" y="598"/>
                  </a:moveTo>
                  <a:lnTo>
                    <a:pt x="1216" y="598"/>
                  </a:lnTo>
                  <a:lnTo>
                    <a:pt x="1216" y="604"/>
                  </a:lnTo>
                  <a:lnTo>
                    <a:pt x="1210" y="604"/>
                  </a:lnTo>
                  <a:lnTo>
                    <a:pt x="1210" y="598"/>
                  </a:lnTo>
                  <a:close/>
                  <a:moveTo>
                    <a:pt x="1216" y="598"/>
                  </a:moveTo>
                  <a:lnTo>
                    <a:pt x="1222" y="598"/>
                  </a:lnTo>
                  <a:lnTo>
                    <a:pt x="1222" y="604"/>
                  </a:lnTo>
                  <a:lnTo>
                    <a:pt x="1216" y="604"/>
                  </a:lnTo>
                  <a:lnTo>
                    <a:pt x="1216" y="598"/>
                  </a:lnTo>
                  <a:close/>
                  <a:moveTo>
                    <a:pt x="1222" y="598"/>
                  </a:moveTo>
                  <a:lnTo>
                    <a:pt x="1228" y="598"/>
                  </a:lnTo>
                  <a:lnTo>
                    <a:pt x="1228" y="604"/>
                  </a:lnTo>
                  <a:lnTo>
                    <a:pt x="1222" y="604"/>
                  </a:lnTo>
                  <a:lnTo>
                    <a:pt x="1222" y="598"/>
                  </a:lnTo>
                  <a:close/>
                  <a:moveTo>
                    <a:pt x="1234" y="592"/>
                  </a:moveTo>
                  <a:lnTo>
                    <a:pt x="1234" y="592"/>
                  </a:lnTo>
                  <a:lnTo>
                    <a:pt x="1234" y="598"/>
                  </a:lnTo>
                  <a:lnTo>
                    <a:pt x="1234" y="598"/>
                  </a:lnTo>
                  <a:lnTo>
                    <a:pt x="1234" y="592"/>
                  </a:lnTo>
                  <a:close/>
                  <a:moveTo>
                    <a:pt x="1234" y="592"/>
                  </a:moveTo>
                  <a:lnTo>
                    <a:pt x="1240" y="592"/>
                  </a:lnTo>
                  <a:lnTo>
                    <a:pt x="1240" y="598"/>
                  </a:lnTo>
                  <a:lnTo>
                    <a:pt x="1234" y="598"/>
                  </a:lnTo>
                  <a:lnTo>
                    <a:pt x="1234" y="592"/>
                  </a:lnTo>
                  <a:close/>
                  <a:moveTo>
                    <a:pt x="1240" y="592"/>
                  </a:moveTo>
                  <a:lnTo>
                    <a:pt x="1246" y="592"/>
                  </a:lnTo>
                  <a:lnTo>
                    <a:pt x="1246" y="598"/>
                  </a:lnTo>
                  <a:lnTo>
                    <a:pt x="1240" y="598"/>
                  </a:lnTo>
                  <a:lnTo>
                    <a:pt x="1240" y="592"/>
                  </a:lnTo>
                  <a:close/>
                  <a:moveTo>
                    <a:pt x="1246" y="592"/>
                  </a:moveTo>
                  <a:lnTo>
                    <a:pt x="1252" y="586"/>
                  </a:lnTo>
                  <a:lnTo>
                    <a:pt x="1252" y="586"/>
                  </a:lnTo>
                  <a:lnTo>
                    <a:pt x="1246" y="592"/>
                  </a:lnTo>
                  <a:lnTo>
                    <a:pt x="1246" y="592"/>
                  </a:lnTo>
                  <a:close/>
                  <a:moveTo>
                    <a:pt x="1252" y="586"/>
                  </a:moveTo>
                  <a:lnTo>
                    <a:pt x="1258" y="586"/>
                  </a:lnTo>
                  <a:lnTo>
                    <a:pt x="1258" y="592"/>
                  </a:lnTo>
                  <a:lnTo>
                    <a:pt x="1252" y="592"/>
                  </a:lnTo>
                  <a:lnTo>
                    <a:pt x="1252" y="586"/>
                  </a:lnTo>
                  <a:close/>
                  <a:moveTo>
                    <a:pt x="1264" y="580"/>
                  </a:moveTo>
                  <a:lnTo>
                    <a:pt x="1270" y="580"/>
                  </a:lnTo>
                  <a:lnTo>
                    <a:pt x="1270" y="580"/>
                  </a:lnTo>
                  <a:lnTo>
                    <a:pt x="1270" y="586"/>
                  </a:lnTo>
                  <a:lnTo>
                    <a:pt x="1264" y="580"/>
                  </a:lnTo>
                  <a:close/>
                  <a:moveTo>
                    <a:pt x="1270" y="580"/>
                  </a:moveTo>
                  <a:lnTo>
                    <a:pt x="1276" y="580"/>
                  </a:lnTo>
                  <a:lnTo>
                    <a:pt x="1276" y="586"/>
                  </a:lnTo>
                  <a:lnTo>
                    <a:pt x="1270" y="586"/>
                  </a:lnTo>
                  <a:lnTo>
                    <a:pt x="1270" y="580"/>
                  </a:lnTo>
                  <a:close/>
                  <a:moveTo>
                    <a:pt x="1276" y="580"/>
                  </a:moveTo>
                  <a:lnTo>
                    <a:pt x="1282" y="580"/>
                  </a:lnTo>
                  <a:lnTo>
                    <a:pt x="1282" y="586"/>
                  </a:lnTo>
                  <a:lnTo>
                    <a:pt x="1276" y="586"/>
                  </a:lnTo>
                  <a:lnTo>
                    <a:pt x="1276" y="580"/>
                  </a:lnTo>
                  <a:close/>
                  <a:moveTo>
                    <a:pt x="1282" y="580"/>
                  </a:moveTo>
                  <a:lnTo>
                    <a:pt x="1282" y="574"/>
                  </a:lnTo>
                  <a:lnTo>
                    <a:pt x="1282" y="574"/>
                  </a:lnTo>
                  <a:lnTo>
                    <a:pt x="1282" y="580"/>
                  </a:lnTo>
                  <a:lnTo>
                    <a:pt x="1282" y="580"/>
                  </a:lnTo>
                  <a:lnTo>
                    <a:pt x="1288" y="574"/>
                  </a:lnTo>
                  <a:lnTo>
                    <a:pt x="1288" y="580"/>
                  </a:lnTo>
                  <a:lnTo>
                    <a:pt x="1282" y="580"/>
                  </a:lnTo>
                  <a:close/>
                  <a:moveTo>
                    <a:pt x="1294" y="574"/>
                  </a:moveTo>
                  <a:lnTo>
                    <a:pt x="1300" y="574"/>
                  </a:lnTo>
                  <a:lnTo>
                    <a:pt x="1300" y="580"/>
                  </a:lnTo>
                  <a:lnTo>
                    <a:pt x="1294" y="580"/>
                  </a:lnTo>
                  <a:lnTo>
                    <a:pt x="1294" y="574"/>
                  </a:lnTo>
                  <a:close/>
                  <a:moveTo>
                    <a:pt x="1300" y="574"/>
                  </a:moveTo>
                  <a:lnTo>
                    <a:pt x="1306" y="568"/>
                  </a:lnTo>
                  <a:lnTo>
                    <a:pt x="1306" y="568"/>
                  </a:lnTo>
                  <a:lnTo>
                    <a:pt x="1300" y="574"/>
                  </a:lnTo>
                  <a:lnTo>
                    <a:pt x="1300" y="574"/>
                  </a:lnTo>
                  <a:close/>
                  <a:moveTo>
                    <a:pt x="1306" y="568"/>
                  </a:moveTo>
                  <a:lnTo>
                    <a:pt x="1312" y="568"/>
                  </a:lnTo>
                  <a:lnTo>
                    <a:pt x="1312" y="574"/>
                  </a:lnTo>
                  <a:lnTo>
                    <a:pt x="1306" y="574"/>
                  </a:lnTo>
                  <a:lnTo>
                    <a:pt x="1306" y="568"/>
                  </a:lnTo>
                  <a:close/>
                  <a:moveTo>
                    <a:pt x="1312" y="568"/>
                  </a:moveTo>
                  <a:lnTo>
                    <a:pt x="1318" y="568"/>
                  </a:lnTo>
                  <a:lnTo>
                    <a:pt x="1318" y="574"/>
                  </a:lnTo>
                  <a:lnTo>
                    <a:pt x="1312" y="574"/>
                  </a:lnTo>
                  <a:lnTo>
                    <a:pt x="1312" y="568"/>
                  </a:lnTo>
                  <a:close/>
                  <a:moveTo>
                    <a:pt x="1318" y="568"/>
                  </a:moveTo>
                  <a:lnTo>
                    <a:pt x="1324" y="568"/>
                  </a:lnTo>
                  <a:lnTo>
                    <a:pt x="1324" y="568"/>
                  </a:lnTo>
                  <a:lnTo>
                    <a:pt x="1324" y="562"/>
                  </a:lnTo>
                  <a:lnTo>
                    <a:pt x="1330" y="562"/>
                  </a:lnTo>
                  <a:lnTo>
                    <a:pt x="1330" y="574"/>
                  </a:lnTo>
                  <a:lnTo>
                    <a:pt x="1318" y="574"/>
                  </a:lnTo>
                  <a:lnTo>
                    <a:pt x="1318" y="568"/>
                  </a:lnTo>
                  <a:close/>
                  <a:moveTo>
                    <a:pt x="1324" y="562"/>
                  </a:moveTo>
                  <a:lnTo>
                    <a:pt x="1330" y="562"/>
                  </a:lnTo>
                  <a:lnTo>
                    <a:pt x="1330" y="568"/>
                  </a:lnTo>
                  <a:lnTo>
                    <a:pt x="1324" y="568"/>
                  </a:lnTo>
                  <a:lnTo>
                    <a:pt x="1324" y="562"/>
                  </a:lnTo>
                  <a:close/>
                  <a:moveTo>
                    <a:pt x="1330" y="562"/>
                  </a:moveTo>
                  <a:lnTo>
                    <a:pt x="1336" y="562"/>
                  </a:lnTo>
                  <a:lnTo>
                    <a:pt x="1336" y="568"/>
                  </a:lnTo>
                  <a:lnTo>
                    <a:pt x="1330" y="568"/>
                  </a:lnTo>
                  <a:lnTo>
                    <a:pt x="1330" y="562"/>
                  </a:lnTo>
                  <a:close/>
                  <a:moveTo>
                    <a:pt x="1342" y="556"/>
                  </a:moveTo>
                  <a:lnTo>
                    <a:pt x="1342" y="556"/>
                  </a:lnTo>
                  <a:lnTo>
                    <a:pt x="1342" y="562"/>
                  </a:lnTo>
                  <a:lnTo>
                    <a:pt x="1342" y="562"/>
                  </a:lnTo>
                  <a:lnTo>
                    <a:pt x="1342" y="556"/>
                  </a:lnTo>
                  <a:close/>
                  <a:moveTo>
                    <a:pt x="1342" y="556"/>
                  </a:moveTo>
                  <a:lnTo>
                    <a:pt x="1348" y="556"/>
                  </a:lnTo>
                  <a:lnTo>
                    <a:pt x="1348" y="562"/>
                  </a:lnTo>
                  <a:lnTo>
                    <a:pt x="1342" y="562"/>
                  </a:lnTo>
                  <a:lnTo>
                    <a:pt x="1342" y="556"/>
                  </a:lnTo>
                  <a:close/>
                  <a:moveTo>
                    <a:pt x="1348" y="556"/>
                  </a:moveTo>
                  <a:lnTo>
                    <a:pt x="1354" y="556"/>
                  </a:lnTo>
                  <a:lnTo>
                    <a:pt x="1354" y="562"/>
                  </a:lnTo>
                  <a:lnTo>
                    <a:pt x="1348" y="562"/>
                  </a:lnTo>
                  <a:lnTo>
                    <a:pt x="1348" y="556"/>
                  </a:lnTo>
                  <a:close/>
                  <a:moveTo>
                    <a:pt x="1354" y="556"/>
                  </a:moveTo>
                  <a:lnTo>
                    <a:pt x="1354" y="550"/>
                  </a:lnTo>
                  <a:lnTo>
                    <a:pt x="1360" y="550"/>
                  </a:lnTo>
                  <a:lnTo>
                    <a:pt x="1360" y="556"/>
                  </a:lnTo>
                  <a:lnTo>
                    <a:pt x="1354" y="556"/>
                  </a:lnTo>
                  <a:close/>
                  <a:moveTo>
                    <a:pt x="1354" y="550"/>
                  </a:moveTo>
                  <a:lnTo>
                    <a:pt x="1360" y="550"/>
                  </a:lnTo>
                  <a:lnTo>
                    <a:pt x="1360" y="556"/>
                  </a:lnTo>
                  <a:lnTo>
                    <a:pt x="1354" y="556"/>
                  </a:lnTo>
                  <a:lnTo>
                    <a:pt x="1354" y="550"/>
                  </a:lnTo>
                  <a:close/>
                  <a:moveTo>
                    <a:pt x="1372" y="550"/>
                  </a:moveTo>
                  <a:lnTo>
                    <a:pt x="1372" y="550"/>
                  </a:lnTo>
                  <a:lnTo>
                    <a:pt x="1372" y="556"/>
                  </a:lnTo>
                  <a:lnTo>
                    <a:pt x="1372" y="556"/>
                  </a:lnTo>
                  <a:lnTo>
                    <a:pt x="1372" y="550"/>
                  </a:lnTo>
                  <a:close/>
                  <a:moveTo>
                    <a:pt x="1372" y="550"/>
                  </a:moveTo>
                  <a:lnTo>
                    <a:pt x="1372" y="544"/>
                  </a:lnTo>
                  <a:lnTo>
                    <a:pt x="1378" y="544"/>
                  </a:lnTo>
                  <a:lnTo>
                    <a:pt x="1378" y="550"/>
                  </a:lnTo>
                  <a:lnTo>
                    <a:pt x="1372" y="550"/>
                  </a:lnTo>
                  <a:lnTo>
                    <a:pt x="1378" y="544"/>
                  </a:lnTo>
                  <a:lnTo>
                    <a:pt x="1378" y="550"/>
                  </a:lnTo>
                  <a:lnTo>
                    <a:pt x="1372" y="550"/>
                  </a:lnTo>
                  <a:close/>
                  <a:moveTo>
                    <a:pt x="1378" y="544"/>
                  </a:moveTo>
                  <a:lnTo>
                    <a:pt x="1384" y="544"/>
                  </a:lnTo>
                  <a:lnTo>
                    <a:pt x="1384" y="550"/>
                  </a:lnTo>
                  <a:lnTo>
                    <a:pt x="1378" y="550"/>
                  </a:lnTo>
                  <a:lnTo>
                    <a:pt x="1378" y="544"/>
                  </a:lnTo>
                  <a:close/>
                  <a:moveTo>
                    <a:pt x="1384" y="544"/>
                  </a:moveTo>
                  <a:lnTo>
                    <a:pt x="1390" y="544"/>
                  </a:lnTo>
                  <a:lnTo>
                    <a:pt x="1390" y="550"/>
                  </a:lnTo>
                  <a:lnTo>
                    <a:pt x="1384" y="550"/>
                  </a:lnTo>
                  <a:lnTo>
                    <a:pt x="1384" y="544"/>
                  </a:lnTo>
                  <a:close/>
                  <a:moveTo>
                    <a:pt x="1396" y="538"/>
                  </a:moveTo>
                  <a:lnTo>
                    <a:pt x="1396" y="538"/>
                  </a:lnTo>
                  <a:lnTo>
                    <a:pt x="1396" y="544"/>
                  </a:lnTo>
                  <a:lnTo>
                    <a:pt x="1396" y="544"/>
                  </a:lnTo>
                  <a:lnTo>
                    <a:pt x="1396" y="538"/>
                  </a:lnTo>
                  <a:close/>
                  <a:moveTo>
                    <a:pt x="1396" y="538"/>
                  </a:moveTo>
                  <a:lnTo>
                    <a:pt x="1402" y="538"/>
                  </a:lnTo>
                  <a:lnTo>
                    <a:pt x="1402" y="544"/>
                  </a:lnTo>
                  <a:lnTo>
                    <a:pt x="1396" y="544"/>
                  </a:lnTo>
                  <a:lnTo>
                    <a:pt x="1396" y="538"/>
                  </a:lnTo>
                  <a:close/>
                  <a:moveTo>
                    <a:pt x="1402" y="538"/>
                  </a:moveTo>
                  <a:lnTo>
                    <a:pt x="1408" y="538"/>
                  </a:lnTo>
                  <a:lnTo>
                    <a:pt x="1408" y="544"/>
                  </a:lnTo>
                  <a:lnTo>
                    <a:pt x="1402" y="544"/>
                  </a:lnTo>
                  <a:lnTo>
                    <a:pt x="1402" y="538"/>
                  </a:lnTo>
                  <a:close/>
                  <a:moveTo>
                    <a:pt x="1408" y="538"/>
                  </a:moveTo>
                  <a:lnTo>
                    <a:pt x="1408" y="532"/>
                  </a:lnTo>
                  <a:lnTo>
                    <a:pt x="1414" y="532"/>
                  </a:lnTo>
                  <a:lnTo>
                    <a:pt x="1414" y="538"/>
                  </a:lnTo>
                  <a:lnTo>
                    <a:pt x="1408" y="538"/>
                  </a:lnTo>
                  <a:close/>
                  <a:moveTo>
                    <a:pt x="1408" y="532"/>
                  </a:moveTo>
                  <a:lnTo>
                    <a:pt x="1414" y="532"/>
                  </a:lnTo>
                  <a:lnTo>
                    <a:pt x="1414" y="538"/>
                  </a:lnTo>
                  <a:lnTo>
                    <a:pt x="1408" y="538"/>
                  </a:lnTo>
                  <a:lnTo>
                    <a:pt x="1408" y="532"/>
                  </a:lnTo>
                  <a:close/>
                  <a:moveTo>
                    <a:pt x="1414" y="532"/>
                  </a:moveTo>
                  <a:lnTo>
                    <a:pt x="1420" y="532"/>
                  </a:lnTo>
                  <a:lnTo>
                    <a:pt x="1420" y="538"/>
                  </a:lnTo>
                  <a:lnTo>
                    <a:pt x="1414" y="538"/>
                  </a:lnTo>
                  <a:lnTo>
                    <a:pt x="1414" y="532"/>
                  </a:lnTo>
                  <a:close/>
                  <a:moveTo>
                    <a:pt x="1420" y="532"/>
                  </a:moveTo>
                  <a:lnTo>
                    <a:pt x="1426" y="526"/>
                  </a:lnTo>
                  <a:lnTo>
                    <a:pt x="1426" y="526"/>
                  </a:lnTo>
                  <a:lnTo>
                    <a:pt x="1420" y="532"/>
                  </a:lnTo>
                  <a:lnTo>
                    <a:pt x="1420" y="532"/>
                  </a:lnTo>
                  <a:close/>
                  <a:moveTo>
                    <a:pt x="1426" y="526"/>
                  </a:moveTo>
                  <a:lnTo>
                    <a:pt x="1432" y="526"/>
                  </a:lnTo>
                  <a:lnTo>
                    <a:pt x="1432" y="532"/>
                  </a:lnTo>
                  <a:lnTo>
                    <a:pt x="1426" y="532"/>
                  </a:lnTo>
                  <a:lnTo>
                    <a:pt x="1426" y="526"/>
                  </a:lnTo>
                  <a:close/>
                  <a:moveTo>
                    <a:pt x="1432" y="526"/>
                  </a:moveTo>
                  <a:lnTo>
                    <a:pt x="1432" y="526"/>
                  </a:lnTo>
                  <a:lnTo>
                    <a:pt x="1432" y="532"/>
                  </a:lnTo>
                  <a:lnTo>
                    <a:pt x="1432" y="532"/>
                  </a:lnTo>
                  <a:lnTo>
                    <a:pt x="1432" y="526"/>
                  </a:lnTo>
                  <a:close/>
                  <a:moveTo>
                    <a:pt x="1438" y="520"/>
                  </a:moveTo>
                  <a:lnTo>
                    <a:pt x="1444" y="520"/>
                  </a:lnTo>
                  <a:lnTo>
                    <a:pt x="1444" y="526"/>
                  </a:lnTo>
                  <a:lnTo>
                    <a:pt x="1438" y="526"/>
                  </a:lnTo>
                  <a:lnTo>
                    <a:pt x="1438" y="520"/>
                  </a:lnTo>
                  <a:close/>
                  <a:moveTo>
                    <a:pt x="1444" y="520"/>
                  </a:moveTo>
                  <a:lnTo>
                    <a:pt x="1450" y="520"/>
                  </a:lnTo>
                  <a:lnTo>
                    <a:pt x="1450" y="526"/>
                  </a:lnTo>
                  <a:lnTo>
                    <a:pt x="1444" y="526"/>
                  </a:lnTo>
                  <a:lnTo>
                    <a:pt x="1444" y="520"/>
                  </a:lnTo>
                  <a:close/>
                  <a:moveTo>
                    <a:pt x="1450" y="520"/>
                  </a:moveTo>
                  <a:lnTo>
                    <a:pt x="1450" y="514"/>
                  </a:lnTo>
                  <a:lnTo>
                    <a:pt x="1455" y="514"/>
                  </a:lnTo>
                  <a:lnTo>
                    <a:pt x="1455" y="520"/>
                  </a:lnTo>
                  <a:lnTo>
                    <a:pt x="1450" y="520"/>
                  </a:lnTo>
                  <a:close/>
                  <a:moveTo>
                    <a:pt x="1450" y="514"/>
                  </a:moveTo>
                  <a:lnTo>
                    <a:pt x="1455" y="514"/>
                  </a:lnTo>
                  <a:lnTo>
                    <a:pt x="1455" y="520"/>
                  </a:lnTo>
                  <a:lnTo>
                    <a:pt x="1450" y="520"/>
                  </a:lnTo>
                  <a:lnTo>
                    <a:pt x="1450" y="514"/>
                  </a:lnTo>
                  <a:close/>
                  <a:moveTo>
                    <a:pt x="1455" y="514"/>
                  </a:moveTo>
                  <a:lnTo>
                    <a:pt x="1455" y="514"/>
                  </a:lnTo>
                  <a:lnTo>
                    <a:pt x="1455" y="520"/>
                  </a:lnTo>
                  <a:lnTo>
                    <a:pt x="1455" y="520"/>
                  </a:lnTo>
                  <a:lnTo>
                    <a:pt x="1455" y="514"/>
                  </a:lnTo>
                  <a:close/>
                  <a:moveTo>
                    <a:pt x="1467" y="514"/>
                  </a:moveTo>
                  <a:lnTo>
                    <a:pt x="1467" y="508"/>
                  </a:lnTo>
                  <a:lnTo>
                    <a:pt x="1473" y="508"/>
                  </a:lnTo>
                  <a:lnTo>
                    <a:pt x="1473" y="514"/>
                  </a:lnTo>
                  <a:lnTo>
                    <a:pt x="1467" y="514"/>
                  </a:lnTo>
                  <a:close/>
                  <a:moveTo>
                    <a:pt x="1467" y="508"/>
                  </a:moveTo>
                  <a:lnTo>
                    <a:pt x="1473" y="508"/>
                  </a:lnTo>
                  <a:lnTo>
                    <a:pt x="1473" y="514"/>
                  </a:lnTo>
                  <a:lnTo>
                    <a:pt x="1467" y="514"/>
                  </a:lnTo>
                  <a:lnTo>
                    <a:pt x="1467" y="508"/>
                  </a:lnTo>
                  <a:close/>
                  <a:moveTo>
                    <a:pt x="1473" y="508"/>
                  </a:moveTo>
                  <a:lnTo>
                    <a:pt x="1479" y="508"/>
                  </a:lnTo>
                  <a:lnTo>
                    <a:pt x="1479" y="514"/>
                  </a:lnTo>
                  <a:lnTo>
                    <a:pt x="1473" y="514"/>
                  </a:lnTo>
                  <a:lnTo>
                    <a:pt x="1473" y="508"/>
                  </a:lnTo>
                  <a:close/>
                  <a:moveTo>
                    <a:pt x="1479" y="508"/>
                  </a:moveTo>
                  <a:lnTo>
                    <a:pt x="1479" y="502"/>
                  </a:lnTo>
                  <a:lnTo>
                    <a:pt x="1479" y="502"/>
                  </a:lnTo>
                  <a:lnTo>
                    <a:pt x="1479" y="508"/>
                  </a:lnTo>
                  <a:lnTo>
                    <a:pt x="1479" y="508"/>
                  </a:lnTo>
                  <a:lnTo>
                    <a:pt x="1485" y="502"/>
                  </a:lnTo>
                  <a:lnTo>
                    <a:pt x="1485" y="508"/>
                  </a:lnTo>
                  <a:lnTo>
                    <a:pt x="1479" y="508"/>
                  </a:lnTo>
                  <a:close/>
                  <a:moveTo>
                    <a:pt x="1491" y="502"/>
                  </a:moveTo>
                  <a:lnTo>
                    <a:pt x="1497" y="502"/>
                  </a:lnTo>
                  <a:lnTo>
                    <a:pt x="1497" y="502"/>
                  </a:lnTo>
                  <a:lnTo>
                    <a:pt x="1497" y="496"/>
                  </a:lnTo>
                  <a:lnTo>
                    <a:pt x="1503" y="496"/>
                  </a:lnTo>
                  <a:lnTo>
                    <a:pt x="1503" y="508"/>
                  </a:lnTo>
                  <a:lnTo>
                    <a:pt x="1491" y="508"/>
                  </a:lnTo>
                  <a:lnTo>
                    <a:pt x="1491" y="502"/>
                  </a:lnTo>
                  <a:close/>
                  <a:moveTo>
                    <a:pt x="1497" y="496"/>
                  </a:moveTo>
                  <a:lnTo>
                    <a:pt x="1503" y="496"/>
                  </a:lnTo>
                  <a:lnTo>
                    <a:pt x="1503" y="502"/>
                  </a:lnTo>
                  <a:lnTo>
                    <a:pt x="1497" y="502"/>
                  </a:lnTo>
                  <a:lnTo>
                    <a:pt x="1497" y="496"/>
                  </a:lnTo>
                  <a:close/>
                  <a:moveTo>
                    <a:pt x="1503" y="496"/>
                  </a:moveTo>
                  <a:lnTo>
                    <a:pt x="1509" y="496"/>
                  </a:lnTo>
                  <a:lnTo>
                    <a:pt x="1509" y="502"/>
                  </a:lnTo>
                  <a:lnTo>
                    <a:pt x="1503" y="502"/>
                  </a:lnTo>
                  <a:lnTo>
                    <a:pt x="1503" y="496"/>
                  </a:lnTo>
                  <a:close/>
                  <a:moveTo>
                    <a:pt x="1509" y="496"/>
                  </a:moveTo>
                  <a:lnTo>
                    <a:pt x="1509" y="490"/>
                  </a:lnTo>
                  <a:lnTo>
                    <a:pt x="1515" y="490"/>
                  </a:lnTo>
                  <a:lnTo>
                    <a:pt x="1515" y="496"/>
                  </a:lnTo>
                  <a:lnTo>
                    <a:pt x="1509" y="496"/>
                  </a:lnTo>
                  <a:close/>
                  <a:moveTo>
                    <a:pt x="1509" y="490"/>
                  </a:moveTo>
                  <a:lnTo>
                    <a:pt x="1515" y="490"/>
                  </a:lnTo>
                  <a:lnTo>
                    <a:pt x="1515" y="496"/>
                  </a:lnTo>
                  <a:lnTo>
                    <a:pt x="1509" y="496"/>
                  </a:lnTo>
                  <a:lnTo>
                    <a:pt x="1509" y="490"/>
                  </a:lnTo>
                  <a:close/>
                  <a:moveTo>
                    <a:pt x="1515" y="490"/>
                  </a:moveTo>
                  <a:lnTo>
                    <a:pt x="1521" y="490"/>
                  </a:lnTo>
                  <a:lnTo>
                    <a:pt x="1521" y="496"/>
                  </a:lnTo>
                  <a:lnTo>
                    <a:pt x="1515" y="496"/>
                  </a:lnTo>
                  <a:lnTo>
                    <a:pt x="1515" y="490"/>
                  </a:lnTo>
                  <a:close/>
                  <a:moveTo>
                    <a:pt x="1521" y="490"/>
                  </a:moveTo>
                  <a:lnTo>
                    <a:pt x="1527" y="490"/>
                  </a:lnTo>
                  <a:lnTo>
                    <a:pt x="1527" y="496"/>
                  </a:lnTo>
                  <a:lnTo>
                    <a:pt x="1521" y="496"/>
                  </a:lnTo>
                  <a:lnTo>
                    <a:pt x="1521" y="490"/>
                  </a:lnTo>
                  <a:close/>
                  <a:moveTo>
                    <a:pt x="1527" y="490"/>
                  </a:moveTo>
                  <a:lnTo>
                    <a:pt x="1527" y="490"/>
                  </a:lnTo>
                  <a:lnTo>
                    <a:pt x="1533" y="490"/>
                  </a:lnTo>
                  <a:lnTo>
                    <a:pt x="1533" y="490"/>
                  </a:lnTo>
                  <a:lnTo>
                    <a:pt x="1527" y="490"/>
                  </a:lnTo>
                  <a:close/>
                  <a:moveTo>
                    <a:pt x="1533" y="484"/>
                  </a:moveTo>
                  <a:lnTo>
                    <a:pt x="1539" y="484"/>
                  </a:lnTo>
                  <a:lnTo>
                    <a:pt x="1539" y="490"/>
                  </a:lnTo>
                  <a:lnTo>
                    <a:pt x="1533" y="490"/>
                  </a:lnTo>
                  <a:lnTo>
                    <a:pt x="1533" y="484"/>
                  </a:lnTo>
                  <a:close/>
                  <a:moveTo>
                    <a:pt x="1539" y="484"/>
                  </a:moveTo>
                  <a:lnTo>
                    <a:pt x="1545" y="478"/>
                  </a:lnTo>
                  <a:lnTo>
                    <a:pt x="1545" y="478"/>
                  </a:lnTo>
                  <a:lnTo>
                    <a:pt x="1539" y="484"/>
                  </a:lnTo>
                  <a:lnTo>
                    <a:pt x="1539" y="484"/>
                  </a:lnTo>
                  <a:close/>
                  <a:moveTo>
                    <a:pt x="1545" y="478"/>
                  </a:moveTo>
                  <a:lnTo>
                    <a:pt x="1551" y="478"/>
                  </a:lnTo>
                  <a:lnTo>
                    <a:pt x="1551" y="484"/>
                  </a:lnTo>
                  <a:lnTo>
                    <a:pt x="1545" y="484"/>
                  </a:lnTo>
                  <a:lnTo>
                    <a:pt x="1545" y="478"/>
                  </a:lnTo>
                  <a:close/>
                  <a:moveTo>
                    <a:pt x="1551" y="478"/>
                  </a:moveTo>
                  <a:lnTo>
                    <a:pt x="1551" y="472"/>
                  </a:lnTo>
                  <a:lnTo>
                    <a:pt x="1557" y="472"/>
                  </a:lnTo>
                  <a:lnTo>
                    <a:pt x="1557" y="478"/>
                  </a:lnTo>
                  <a:lnTo>
                    <a:pt x="1551" y="478"/>
                  </a:lnTo>
                  <a:close/>
                  <a:moveTo>
                    <a:pt x="1563" y="472"/>
                  </a:moveTo>
                  <a:lnTo>
                    <a:pt x="1563" y="472"/>
                  </a:lnTo>
                  <a:lnTo>
                    <a:pt x="1563" y="478"/>
                  </a:lnTo>
                  <a:lnTo>
                    <a:pt x="1563" y="478"/>
                  </a:lnTo>
                  <a:lnTo>
                    <a:pt x="1563" y="472"/>
                  </a:lnTo>
                  <a:close/>
                  <a:moveTo>
                    <a:pt x="1563" y="472"/>
                  </a:moveTo>
                  <a:lnTo>
                    <a:pt x="1563" y="466"/>
                  </a:lnTo>
                  <a:lnTo>
                    <a:pt x="1569" y="466"/>
                  </a:lnTo>
                  <a:lnTo>
                    <a:pt x="1569" y="472"/>
                  </a:lnTo>
                  <a:lnTo>
                    <a:pt x="1563" y="472"/>
                  </a:lnTo>
                  <a:lnTo>
                    <a:pt x="1569" y="466"/>
                  </a:lnTo>
                  <a:lnTo>
                    <a:pt x="1569" y="472"/>
                  </a:lnTo>
                  <a:lnTo>
                    <a:pt x="1563" y="472"/>
                  </a:lnTo>
                  <a:close/>
                  <a:moveTo>
                    <a:pt x="1569" y="466"/>
                  </a:moveTo>
                  <a:lnTo>
                    <a:pt x="1575" y="466"/>
                  </a:lnTo>
                  <a:lnTo>
                    <a:pt x="1575" y="472"/>
                  </a:lnTo>
                  <a:lnTo>
                    <a:pt x="1569" y="472"/>
                  </a:lnTo>
                  <a:lnTo>
                    <a:pt x="1569" y="466"/>
                  </a:lnTo>
                  <a:close/>
                  <a:moveTo>
                    <a:pt x="1575" y="466"/>
                  </a:moveTo>
                  <a:lnTo>
                    <a:pt x="1575" y="460"/>
                  </a:lnTo>
                  <a:lnTo>
                    <a:pt x="1581" y="466"/>
                  </a:lnTo>
                  <a:lnTo>
                    <a:pt x="1575" y="466"/>
                  </a:lnTo>
                  <a:lnTo>
                    <a:pt x="1575" y="466"/>
                  </a:lnTo>
                  <a:close/>
                  <a:moveTo>
                    <a:pt x="1593" y="460"/>
                  </a:moveTo>
                  <a:lnTo>
                    <a:pt x="1593" y="460"/>
                  </a:lnTo>
                  <a:lnTo>
                    <a:pt x="1593" y="460"/>
                  </a:lnTo>
                  <a:lnTo>
                    <a:pt x="1593" y="454"/>
                  </a:lnTo>
                  <a:lnTo>
                    <a:pt x="1599" y="454"/>
                  </a:lnTo>
                  <a:lnTo>
                    <a:pt x="1599" y="466"/>
                  </a:lnTo>
                  <a:lnTo>
                    <a:pt x="1593" y="466"/>
                  </a:lnTo>
                  <a:lnTo>
                    <a:pt x="1593" y="460"/>
                  </a:lnTo>
                  <a:close/>
                  <a:moveTo>
                    <a:pt x="1593" y="454"/>
                  </a:moveTo>
                  <a:lnTo>
                    <a:pt x="1599" y="454"/>
                  </a:lnTo>
                  <a:lnTo>
                    <a:pt x="1599" y="460"/>
                  </a:lnTo>
                  <a:lnTo>
                    <a:pt x="1593" y="460"/>
                  </a:lnTo>
                  <a:lnTo>
                    <a:pt x="1593" y="454"/>
                  </a:lnTo>
                  <a:close/>
                  <a:moveTo>
                    <a:pt x="1599" y="454"/>
                  </a:moveTo>
                  <a:lnTo>
                    <a:pt x="1605" y="454"/>
                  </a:lnTo>
                  <a:lnTo>
                    <a:pt x="1605" y="460"/>
                  </a:lnTo>
                  <a:lnTo>
                    <a:pt x="1599" y="460"/>
                  </a:lnTo>
                  <a:lnTo>
                    <a:pt x="1599" y="454"/>
                  </a:lnTo>
                  <a:close/>
                  <a:moveTo>
                    <a:pt x="1605" y="454"/>
                  </a:moveTo>
                  <a:lnTo>
                    <a:pt x="1605" y="448"/>
                  </a:lnTo>
                  <a:lnTo>
                    <a:pt x="1611" y="448"/>
                  </a:lnTo>
                  <a:lnTo>
                    <a:pt x="1611" y="454"/>
                  </a:lnTo>
                  <a:lnTo>
                    <a:pt x="1605" y="454"/>
                  </a:lnTo>
                  <a:close/>
                  <a:moveTo>
                    <a:pt x="1605" y="448"/>
                  </a:moveTo>
                  <a:lnTo>
                    <a:pt x="1611" y="448"/>
                  </a:lnTo>
                  <a:lnTo>
                    <a:pt x="1611" y="454"/>
                  </a:lnTo>
                  <a:lnTo>
                    <a:pt x="1605" y="454"/>
                  </a:lnTo>
                  <a:lnTo>
                    <a:pt x="1605" y="448"/>
                  </a:lnTo>
                  <a:close/>
                  <a:moveTo>
                    <a:pt x="1611" y="448"/>
                  </a:moveTo>
                  <a:lnTo>
                    <a:pt x="1617" y="448"/>
                  </a:lnTo>
                  <a:lnTo>
                    <a:pt x="1617" y="454"/>
                  </a:lnTo>
                  <a:lnTo>
                    <a:pt x="1611" y="454"/>
                  </a:lnTo>
                  <a:lnTo>
                    <a:pt x="1611" y="448"/>
                  </a:lnTo>
                  <a:close/>
                  <a:moveTo>
                    <a:pt x="1617" y="448"/>
                  </a:moveTo>
                  <a:lnTo>
                    <a:pt x="1617" y="442"/>
                  </a:lnTo>
                  <a:lnTo>
                    <a:pt x="1623" y="442"/>
                  </a:lnTo>
                  <a:lnTo>
                    <a:pt x="1623" y="448"/>
                  </a:lnTo>
                  <a:lnTo>
                    <a:pt x="1617" y="448"/>
                  </a:lnTo>
                  <a:lnTo>
                    <a:pt x="1623" y="442"/>
                  </a:lnTo>
                  <a:lnTo>
                    <a:pt x="1623" y="448"/>
                  </a:lnTo>
                  <a:lnTo>
                    <a:pt x="1617" y="448"/>
                  </a:lnTo>
                  <a:close/>
                  <a:moveTo>
                    <a:pt x="1629" y="442"/>
                  </a:moveTo>
                  <a:lnTo>
                    <a:pt x="1629" y="436"/>
                  </a:lnTo>
                  <a:lnTo>
                    <a:pt x="1635" y="436"/>
                  </a:lnTo>
                  <a:lnTo>
                    <a:pt x="1635" y="442"/>
                  </a:lnTo>
                  <a:lnTo>
                    <a:pt x="1629" y="442"/>
                  </a:lnTo>
                  <a:close/>
                  <a:moveTo>
                    <a:pt x="1629" y="436"/>
                  </a:moveTo>
                  <a:lnTo>
                    <a:pt x="1635" y="436"/>
                  </a:lnTo>
                  <a:lnTo>
                    <a:pt x="1635" y="442"/>
                  </a:lnTo>
                  <a:lnTo>
                    <a:pt x="1629" y="442"/>
                  </a:lnTo>
                  <a:lnTo>
                    <a:pt x="1629" y="436"/>
                  </a:lnTo>
                  <a:close/>
                  <a:moveTo>
                    <a:pt x="1635" y="436"/>
                  </a:moveTo>
                  <a:lnTo>
                    <a:pt x="1641" y="436"/>
                  </a:lnTo>
                  <a:lnTo>
                    <a:pt x="1641" y="442"/>
                  </a:lnTo>
                  <a:lnTo>
                    <a:pt x="1635" y="442"/>
                  </a:lnTo>
                  <a:lnTo>
                    <a:pt x="1635" y="436"/>
                  </a:lnTo>
                  <a:close/>
                  <a:moveTo>
                    <a:pt x="1641" y="436"/>
                  </a:moveTo>
                  <a:lnTo>
                    <a:pt x="1647" y="430"/>
                  </a:lnTo>
                  <a:lnTo>
                    <a:pt x="1647" y="430"/>
                  </a:lnTo>
                  <a:lnTo>
                    <a:pt x="1641" y="436"/>
                  </a:lnTo>
                  <a:lnTo>
                    <a:pt x="1641" y="436"/>
                  </a:lnTo>
                  <a:close/>
                  <a:moveTo>
                    <a:pt x="1647" y="430"/>
                  </a:moveTo>
                  <a:lnTo>
                    <a:pt x="1647" y="430"/>
                  </a:lnTo>
                  <a:lnTo>
                    <a:pt x="1647" y="436"/>
                  </a:lnTo>
                  <a:lnTo>
                    <a:pt x="1647" y="436"/>
                  </a:lnTo>
                  <a:lnTo>
                    <a:pt x="1647" y="430"/>
                  </a:lnTo>
                  <a:close/>
                  <a:moveTo>
                    <a:pt x="1659" y="430"/>
                  </a:moveTo>
                  <a:lnTo>
                    <a:pt x="1659" y="425"/>
                  </a:lnTo>
                  <a:lnTo>
                    <a:pt x="1665" y="425"/>
                  </a:lnTo>
                  <a:lnTo>
                    <a:pt x="1665" y="430"/>
                  </a:lnTo>
                  <a:lnTo>
                    <a:pt x="1659" y="430"/>
                  </a:lnTo>
                  <a:close/>
                  <a:moveTo>
                    <a:pt x="1659" y="425"/>
                  </a:moveTo>
                  <a:lnTo>
                    <a:pt x="1665" y="425"/>
                  </a:lnTo>
                  <a:lnTo>
                    <a:pt x="1665" y="430"/>
                  </a:lnTo>
                  <a:lnTo>
                    <a:pt x="1659" y="430"/>
                  </a:lnTo>
                  <a:lnTo>
                    <a:pt x="1659" y="425"/>
                  </a:lnTo>
                  <a:close/>
                  <a:moveTo>
                    <a:pt x="1665" y="425"/>
                  </a:moveTo>
                  <a:lnTo>
                    <a:pt x="1671" y="419"/>
                  </a:lnTo>
                  <a:lnTo>
                    <a:pt x="1671" y="419"/>
                  </a:lnTo>
                  <a:lnTo>
                    <a:pt x="1665" y="425"/>
                  </a:lnTo>
                  <a:lnTo>
                    <a:pt x="1665" y="425"/>
                  </a:lnTo>
                  <a:close/>
                  <a:moveTo>
                    <a:pt x="1671" y="419"/>
                  </a:moveTo>
                  <a:lnTo>
                    <a:pt x="1677" y="419"/>
                  </a:lnTo>
                  <a:lnTo>
                    <a:pt x="1677" y="425"/>
                  </a:lnTo>
                  <a:lnTo>
                    <a:pt x="1671" y="425"/>
                  </a:lnTo>
                  <a:lnTo>
                    <a:pt x="1671" y="419"/>
                  </a:lnTo>
                  <a:close/>
                  <a:moveTo>
                    <a:pt x="1683" y="413"/>
                  </a:moveTo>
                  <a:lnTo>
                    <a:pt x="1683" y="413"/>
                  </a:lnTo>
                  <a:lnTo>
                    <a:pt x="1683" y="419"/>
                  </a:lnTo>
                  <a:lnTo>
                    <a:pt x="1683" y="419"/>
                  </a:lnTo>
                  <a:lnTo>
                    <a:pt x="1683" y="413"/>
                  </a:lnTo>
                  <a:close/>
                  <a:moveTo>
                    <a:pt x="1683" y="413"/>
                  </a:moveTo>
                  <a:lnTo>
                    <a:pt x="1689" y="413"/>
                  </a:lnTo>
                  <a:lnTo>
                    <a:pt x="1689" y="413"/>
                  </a:lnTo>
                  <a:lnTo>
                    <a:pt x="1689" y="407"/>
                  </a:lnTo>
                  <a:lnTo>
                    <a:pt x="1695" y="407"/>
                  </a:lnTo>
                  <a:lnTo>
                    <a:pt x="1695" y="419"/>
                  </a:lnTo>
                  <a:lnTo>
                    <a:pt x="1683" y="419"/>
                  </a:lnTo>
                  <a:lnTo>
                    <a:pt x="1683" y="413"/>
                  </a:lnTo>
                  <a:close/>
                  <a:moveTo>
                    <a:pt x="1689" y="407"/>
                  </a:moveTo>
                  <a:lnTo>
                    <a:pt x="1695" y="407"/>
                  </a:lnTo>
                  <a:lnTo>
                    <a:pt x="1695" y="413"/>
                  </a:lnTo>
                  <a:lnTo>
                    <a:pt x="1689" y="413"/>
                  </a:lnTo>
                  <a:lnTo>
                    <a:pt x="1689" y="407"/>
                  </a:lnTo>
                  <a:close/>
                  <a:moveTo>
                    <a:pt x="1695" y="407"/>
                  </a:moveTo>
                  <a:lnTo>
                    <a:pt x="1695" y="401"/>
                  </a:lnTo>
                  <a:lnTo>
                    <a:pt x="1701" y="401"/>
                  </a:lnTo>
                  <a:lnTo>
                    <a:pt x="1701" y="407"/>
                  </a:lnTo>
                  <a:lnTo>
                    <a:pt x="1695" y="407"/>
                  </a:lnTo>
                  <a:close/>
                  <a:moveTo>
                    <a:pt x="1695" y="401"/>
                  </a:moveTo>
                  <a:lnTo>
                    <a:pt x="1701" y="401"/>
                  </a:lnTo>
                  <a:lnTo>
                    <a:pt x="1701" y="407"/>
                  </a:lnTo>
                  <a:lnTo>
                    <a:pt x="1695" y="407"/>
                  </a:lnTo>
                  <a:lnTo>
                    <a:pt x="1695" y="401"/>
                  </a:lnTo>
                  <a:close/>
                  <a:moveTo>
                    <a:pt x="1701" y="401"/>
                  </a:moveTo>
                  <a:lnTo>
                    <a:pt x="1707" y="401"/>
                  </a:lnTo>
                  <a:lnTo>
                    <a:pt x="1707" y="407"/>
                  </a:lnTo>
                  <a:lnTo>
                    <a:pt x="1701" y="407"/>
                  </a:lnTo>
                  <a:lnTo>
                    <a:pt x="1701" y="401"/>
                  </a:lnTo>
                  <a:close/>
                  <a:moveTo>
                    <a:pt x="1707" y="401"/>
                  </a:moveTo>
                  <a:lnTo>
                    <a:pt x="1707" y="395"/>
                  </a:lnTo>
                  <a:lnTo>
                    <a:pt x="1713" y="395"/>
                  </a:lnTo>
                  <a:lnTo>
                    <a:pt x="1713" y="401"/>
                  </a:lnTo>
                  <a:lnTo>
                    <a:pt x="1707" y="401"/>
                  </a:lnTo>
                  <a:close/>
                  <a:moveTo>
                    <a:pt x="1707" y="395"/>
                  </a:moveTo>
                  <a:lnTo>
                    <a:pt x="1713" y="395"/>
                  </a:lnTo>
                  <a:lnTo>
                    <a:pt x="1713" y="401"/>
                  </a:lnTo>
                  <a:lnTo>
                    <a:pt x="1707" y="401"/>
                  </a:lnTo>
                  <a:lnTo>
                    <a:pt x="1707" y="395"/>
                  </a:lnTo>
                  <a:close/>
                  <a:moveTo>
                    <a:pt x="1719" y="389"/>
                  </a:moveTo>
                  <a:lnTo>
                    <a:pt x="1719" y="389"/>
                  </a:lnTo>
                  <a:lnTo>
                    <a:pt x="1725" y="389"/>
                  </a:lnTo>
                  <a:lnTo>
                    <a:pt x="1725" y="395"/>
                  </a:lnTo>
                  <a:lnTo>
                    <a:pt x="1719" y="395"/>
                  </a:lnTo>
                  <a:lnTo>
                    <a:pt x="1725" y="389"/>
                  </a:lnTo>
                  <a:lnTo>
                    <a:pt x="1725" y="389"/>
                  </a:lnTo>
                  <a:lnTo>
                    <a:pt x="1719" y="389"/>
                  </a:lnTo>
                  <a:close/>
                  <a:moveTo>
                    <a:pt x="1725" y="389"/>
                  </a:moveTo>
                  <a:lnTo>
                    <a:pt x="1731" y="383"/>
                  </a:lnTo>
                  <a:lnTo>
                    <a:pt x="1731" y="383"/>
                  </a:lnTo>
                  <a:lnTo>
                    <a:pt x="1725" y="389"/>
                  </a:lnTo>
                  <a:lnTo>
                    <a:pt x="1725" y="389"/>
                  </a:lnTo>
                  <a:close/>
                  <a:moveTo>
                    <a:pt x="1731" y="383"/>
                  </a:moveTo>
                  <a:lnTo>
                    <a:pt x="1737" y="383"/>
                  </a:lnTo>
                  <a:lnTo>
                    <a:pt x="1737" y="389"/>
                  </a:lnTo>
                  <a:lnTo>
                    <a:pt x="1731" y="389"/>
                  </a:lnTo>
                  <a:lnTo>
                    <a:pt x="1731" y="383"/>
                  </a:lnTo>
                  <a:close/>
                  <a:moveTo>
                    <a:pt x="1737" y="383"/>
                  </a:moveTo>
                  <a:lnTo>
                    <a:pt x="1737" y="383"/>
                  </a:lnTo>
                  <a:lnTo>
                    <a:pt x="1743" y="383"/>
                  </a:lnTo>
                  <a:lnTo>
                    <a:pt x="1743" y="383"/>
                  </a:lnTo>
                  <a:lnTo>
                    <a:pt x="1737" y="383"/>
                  </a:lnTo>
                  <a:close/>
                  <a:moveTo>
                    <a:pt x="1743" y="377"/>
                  </a:moveTo>
                  <a:lnTo>
                    <a:pt x="1749" y="371"/>
                  </a:lnTo>
                  <a:lnTo>
                    <a:pt x="1749" y="371"/>
                  </a:lnTo>
                  <a:lnTo>
                    <a:pt x="1749" y="377"/>
                  </a:lnTo>
                  <a:lnTo>
                    <a:pt x="1743" y="377"/>
                  </a:lnTo>
                  <a:close/>
                  <a:moveTo>
                    <a:pt x="1749" y="371"/>
                  </a:moveTo>
                  <a:lnTo>
                    <a:pt x="1755" y="371"/>
                  </a:lnTo>
                  <a:lnTo>
                    <a:pt x="1755" y="371"/>
                  </a:lnTo>
                  <a:lnTo>
                    <a:pt x="1755" y="365"/>
                  </a:lnTo>
                  <a:lnTo>
                    <a:pt x="1761" y="365"/>
                  </a:lnTo>
                  <a:lnTo>
                    <a:pt x="1761" y="377"/>
                  </a:lnTo>
                  <a:lnTo>
                    <a:pt x="1749" y="377"/>
                  </a:lnTo>
                  <a:lnTo>
                    <a:pt x="1749" y="371"/>
                  </a:lnTo>
                  <a:close/>
                  <a:moveTo>
                    <a:pt x="1755" y="365"/>
                  </a:moveTo>
                  <a:lnTo>
                    <a:pt x="1761" y="365"/>
                  </a:lnTo>
                  <a:lnTo>
                    <a:pt x="1761" y="371"/>
                  </a:lnTo>
                  <a:lnTo>
                    <a:pt x="1755" y="371"/>
                  </a:lnTo>
                  <a:lnTo>
                    <a:pt x="1755" y="365"/>
                  </a:lnTo>
                  <a:close/>
                  <a:moveTo>
                    <a:pt x="1767" y="359"/>
                  </a:moveTo>
                  <a:lnTo>
                    <a:pt x="1767" y="359"/>
                  </a:lnTo>
                  <a:lnTo>
                    <a:pt x="1767" y="365"/>
                  </a:lnTo>
                  <a:lnTo>
                    <a:pt x="1767" y="365"/>
                  </a:lnTo>
                  <a:lnTo>
                    <a:pt x="1767" y="359"/>
                  </a:lnTo>
                  <a:close/>
                  <a:moveTo>
                    <a:pt x="1767" y="359"/>
                  </a:moveTo>
                  <a:lnTo>
                    <a:pt x="1767" y="353"/>
                  </a:lnTo>
                  <a:lnTo>
                    <a:pt x="1773" y="353"/>
                  </a:lnTo>
                  <a:lnTo>
                    <a:pt x="1773" y="359"/>
                  </a:lnTo>
                  <a:lnTo>
                    <a:pt x="1767" y="359"/>
                  </a:lnTo>
                  <a:close/>
                  <a:moveTo>
                    <a:pt x="1767" y="353"/>
                  </a:moveTo>
                  <a:lnTo>
                    <a:pt x="1773" y="353"/>
                  </a:lnTo>
                  <a:lnTo>
                    <a:pt x="1773" y="359"/>
                  </a:lnTo>
                  <a:lnTo>
                    <a:pt x="1767" y="359"/>
                  </a:lnTo>
                  <a:lnTo>
                    <a:pt x="1767" y="353"/>
                  </a:lnTo>
                  <a:close/>
                  <a:moveTo>
                    <a:pt x="1773" y="353"/>
                  </a:moveTo>
                  <a:lnTo>
                    <a:pt x="1773" y="347"/>
                  </a:lnTo>
                  <a:lnTo>
                    <a:pt x="1779" y="347"/>
                  </a:lnTo>
                  <a:lnTo>
                    <a:pt x="1779" y="353"/>
                  </a:lnTo>
                  <a:lnTo>
                    <a:pt x="1773" y="353"/>
                  </a:lnTo>
                  <a:lnTo>
                    <a:pt x="1779" y="347"/>
                  </a:lnTo>
                  <a:lnTo>
                    <a:pt x="1779" y="353"/>
                  </a:lnTo>
                  <a:lnTo>
                    <a:pt x="1773" y="353"/>
                  </a:lnTo>
                  <a:close/>
                  <a:moveTo>
                    <a:pt x="1779" y="347"/>
                  </a:moveTo>
                  <a:lnTo>
                    <a:pt x="1785" y="341"/>
                  </a:lnTo>
                  <a:lnTo>
                    <a:pt x="1785" y="341"/>
                  </a:lnTo>
                  <a:lnTo>
                    <a:pt x="1779" y="347"/>
                  </a:lnTo>
                  <a:lnTo>
                    <a:pt x="1779" y="347"/>
                  </a:lnTo>
                  <a:close/>
                  <a:moveTo>
                    <a:pt x="1785" y="341"/>
                  </a:moveTo>
                  <a:lnTo>
                    <a:pt x="1791" y="335"/>
                  </a:lnTo>
                  <a:lnTo>
                    <a:pt x="1791" y="335"/>
                  </a:lnTo>
                  <a:lnTo>
                    <a:pt x="1785" y="341"/>
                  </a:lnTo>
                  <a:lnTo>
                    <a:pt x="1785" y="341"/>
                  </a:lnTo>
                  <a:close/>
                  <a:moveTo>
                    <a:pt x="1791" y="335"/>
                  </a:moveTo>
                  <a:lnTo>
                    <a:pt x="1797" y="335"/>
                  </a:lnTo>
                  <a:lnTo>
                    <a:pt x="1797" y="341"/>
                  </a:lnTo>
                  <a:lnTo>
                    <a:pt x="1791" y="341"/>
                  </a:lnTo>
                  <a:lnTo>
                    <a:pt x="1791" y="335"/>
                  </a:lnTo>
                  <a:close/>
                  <a:moveTo>
                    <a:pt x="1797" y="335"/>
                  </a:moveTo>
                  <a:lnTo>
                    <a:pt x="1797" y="335"/>
                  </a:lnTo>
                  <a:lnTo>
                    <a:pt x="1803" y="335"/>
                  </a:lnTo>
                  <a:lnTo>
                    <a:pt x="1803" y="335"/>
                  </a:lnTo>
                  <a:lnTo>
                    <a:pt x="1797" y="335"/>
                  </a:lnTo>
                  <a:close/>
                  <a:moveTo>
                    <a:pt x="1803" y="329"/>
                  </a:moveTo>
                  <a:lnTo>
                    <a:pt x="1803" y="323"/>
                  </a:lnTo>
                  <a:lnTo>
                    <a:pt x="1809" y="323"/>
                  </a:lnTo>
                  <a:lnTo>
                    <a:pt x="1809" y="329"/>
                  </a:lnTo>
                  <a:lnTo>
                    <a:pt x="1803" y="329"/>
                  </a:lnTo>
                  <a:close/>
                  <a:moveTo>
                    <a:pt x="1803" y="323"/>
                  </a:moveTo>
                  <a:lnTo>
                    <a:pt x="1809" y="323"/>
                  </a:lnTo>
                  <a:lnTo>
                    <a:pt x="1809" y="329"/>
                  </a:lnTo>
                  <a:lnTo>
                    <a:pt x="1803" y="329"/>
                  </a:lnTo>
                  <a:lnTo>
                    <a:pt x="1803" y="323"/>
                  </a:lnTo>
                  <a:close/>
                  <a:moveTo>
                    <a:pt x="1809" y="323"/>
                  </a:moveTo>
                  <a:lnTo>
                    <a:pt x="1809" y="317"/>
                  </a:lnTo>
                  <a:lnTo>
                    <a:pt x="1815" y="317"/>
                  </a:lnTo>
                  <a:lnTo>
                    <a:pt x="1815" y="323"/>
                  </a:lnTo>
                  <a:lnTo>
                    <a:pt x="1809" y="323"/>
                  </a:lnTo>
                  <a:close/>
                  <a:moveTo>
                    <a:pt x="1809" y="317"/>
                  </a:moveTo>
                  <a:lnTo>
                    <a:pt x="1815" y="317"/>
                  </a:lnTo>
                  <a:lnTo>
                    <a:pt x="1815" y="323"/>
                  </a:lnTo>
                  <a:lnTo>
                    <a:pt x="1809" y="323"/>
                  </a:lnTo>
                  <a:lnTo>
                    <a:pt x="1809" y="317"/>
                  </a:lnTo>
                  <a:close/>
                  <a:moveTo>
                    <a:pt x="1815" y="317"/>
                  </a:moveTo>
                  <a:lnTo>
                    <a:pt x="1815" y="317"/>
                  </a:lnTo>
                  <a:lnTo>
                    <a:pt x="1821" y="317"/>
                  </a:lnTo>
                  <a:lnTo>
                    <a:pt x="1821" y="317"/>
                  </a:lnTo>
                  <a:lnTo>
                    <a:pt x="1815" y="317"/>
                  </a:lnTo>
                  <a:close/>
                  <a:moveTo>
                    <a:pt x="1821" y="311"/>
                  </a:moveTo>
                  <a:lnTo>
                    <a:pt x="1827" y="305"/>
                  </a:lnTo>
                  <a:lnTo>
                    <a:pt x="1827" y="305"/>
                  </a:lnTo>
                  <a:lnTo>
                    <a:pt x="1821" y="311"/>
                  </a:lnTo>
                  <a:lnTo>
                    <a:pt x="1821" y="311"/>
                  </a:lnTo>
                  <a:close/>
                  <a:moveTo>
                    <a:pt x="1827" y="305"/>
                  </a:moveTo>
                  <a:lnTo>
                    <a:pt x="1833" y="299"/>
                  </a:lnTo>
                  <a:lnTo>
                    <a:pt x="1833" y="299"/>
                  </a:lnTo>
                  <a:lnTo>
                    <a:pt x="1827" y="305"/>
                  </a:lnTo>
                  <a:lnTo>
                    <a:pt x="1827" y="305"/>
                  </a:lnTo>
                  <a:close/>
                  <a:moveTo>
                    <a:pt x="1833" y="299"/>
                  </a:moveTo>
                  <a:lnTo>
                    <a:pt x="1833" y="293"/>
                  </a:lnTo>
                  <a:lnTo>
                    <a:pt x="1839" y="293"/>
                  </a:lnTo>
                  <a:lnTo>
                    <a:pt x="1839" y="299"/>
                  </a:lnTo>
                  <a:lnTo>
                    <a:pt x="1833" y="299"/>
                  </a:lnTo>
                  <a:close/>
                  <a:moveTo>
                    <a:pt x="1833" y="293"/>
                  </a:moveTo>
                  <a:lnTo>
                    <a:pt x="1833" y="293"/>
                  </a:lnTo>
                  <a:lnTo>
                    <a:pt x="1833" y="299"/>
                  </a:lnTo>
                  <a:lnTo>
                    <a:pt x="1833" y="299"/>
                  </a:lnTo>
                  <a:lnTo>
                    <a:pt x="1833" y="293"/>
                  </a:lnTo>
                  <a:close/>
                  <a:moveTo>
                    <a:pt x="1839" y="287"/>
                  </a:moveTo>
                  <a:lnTo>
                    <a:pt x="1845" y="287"/>
                  </a:lnTo>
                  <a:lnTo>
                    <a:pt x="1845" y="293"/>
                  </a:lnTo>
                  <a:lnTo>
                    <a:pt x="1839" y="293"/>
                  </a:lnTo>
                  <a:lnTo>
                    <a:pt x="1839" y="287"/>
                  </a:lnTo>
                  <a:close/>
                  <a:moveTo>
                    <a:pt x="1845" y="287"/>
                  </a:moveTo>
                  <a:lnTo>
                    <a:pt x="1845" y="281"/>
                  </a:lnTo>
                  <a:lnTo>
                    <a:pt x="1851" y="281"/>
                  </a:lnTo>
                  <a:lnTo>
                    <a:pt x="1851" y="287"/>
                  </a:lnTo>
                  <a:lnTo>
                    <a:pt x="1845" y="287"/>
                  </a:lnTo>
                  <a:close/>
                  <a:moveTo>
                    <a:pt x="1845" y="281"/>
                  </a:moveTo>
                  <a:lnTo>
                    <a:pt x="1851" y="281"/>
                  </a:lnTo>
                  <a:lnTo>
                    <a:pt x="1851" y="281"/>
                  </a:lnTo>
                  <a:lnTo>
                    <a:pt x="1851" y="275"/>
                  </a:lnTo>
                  <a:lnTo>
                    <a:pt x="1857" y="275"/>
                  </a:lnTo>
                  <a:lnTo>
                    <a:pt x="1857" y="287"/>
                  </a:lnTo>
                  <a:lnTo>
                    <a:pt x="1845" y="287"/>
                  </a:lnTo>
                  <a:lnTo>
                    <a:pt x="1845" y="281"/>
                  </a:lnTo>
                  <a:close/>
                  <a:moveTo>
                    <a:pt x="1851" y="275"/>
                  </a:moveTo>
                  <a:lnTo>
                    <a:pt x="1857" y="269"/>
                  </a:lnTo>
                  <a:lnTo>
                    <a:pt x="1857" y="269"/>
                  </a:lnTo>
                  <a:lnTo>
                    <a:pt x="1857" y="263"/>
                  </a:lnTo>
                  <a:lnTo>
                    <a:pt x="1863" y="263"/>
                  </a:lnTo>
                  <a:lnTo>
                    <a:pt x="1863" y="269"/>
                  </a:lnTo>
                  <a:lnTo>
                    <a:pt x="1851" y="275"/>
                  </a:lnTo>
                  <a:lnTo>
                    <a:pt x="1851" y="275"/>
                  </a:lnTo>
                  <a:close/>
                  <a:moveTo>
                    <a:pt x="1857" y="263"/>
                  </a:moveTo>
                  <a:lnTo>
                    <a:pt x="1863" y="257"/>
                  </a:lnTo>
                  <a:lnTo>
                    <a:pt x="1863" y="257"/>
                  </a:lnTo>
                  <a:lnTo>
                    <a:pt x="1857" y="263"/>
                  </a:lnTo>
                  <a:lnTo>
                    <a:pt x="1857" y="263"/>
                  </a:lnTo>
                  <a:close/>
                  <a:moveTo>
                    <a:pt x="1863" y="257"/>
                  </a:moveTo>
                  <a:lnTo>
                    <a:pt x="1863" y="257"/>
                  </a:lnTo>
                  <a:lnTo>
                    <a:pt x="1869" y="257"/>
                  </a:lnTo>
                  <a:lnTo>
                    <a:pt x="1869" y="257"/>
                  </a:lnTo>
                  <a:lnTo>
                    <a:pt x="1863" y="257"/>
                  </a:lnTo>
                  <a:close/>
                  <a:moveTo>
                    <a:pt x="1869" y="251"/>
                  </a:moveTo>
                  <a:lnTo>
                    <a:pt x="1869" y="245"/>
                  </a:lnTo>
                  <a:lnTo>
                    <a:pt x="1875" y="245"/>
                  </a:lnTo>
                  <a:lnTo>
                    <a:pt x="1875" y="251"/>
                  </a:lnTo>
                  <a:lnTo>
                    <a:pt x="1869" y="251"/>
                  </a:lnTo>
                  <a:close/>
                  <a:moveTo>
                    <a:pt x="1869" y="245"/>
                  </a:moveTo>
                  <a:lnTo>
                    <a:pt x="1875" y="245"/>
                  </a:lnTo>
                  <a:lnTo>
                    <a:pt x="1875" y="245"/>
                  </a:lnTo>
                  <a:lnTo>
                    <a:pt x="1875" y="239"/>
                  </a:lnTo>
                  <a:lnTo>
                    <a:pt x="1875" y="233"/>
                  </a:lnTo>
                  <a:lnTo>
                    <a:pt x="1881" y="233"/>
                  </a:lnTo>
                  <a:lnTo>
                    <a:pt x="1881" y="239"/>
                  </a:lnTo>
                  <a:lnTo>
                    <a:pt x="1881" y="251"/>
                  </a:lnTo>
                  <a:lnTo>
                    <a:pt x="1869" y="251"/>
                  </a:lnTo>
                  <a:lnTo>
                    <a:pt x="1869" y="245"/>
                  </a:lnTo>
                  <a:close/>
                  <a:moveTo>
                    <a:pt x="1875" y="233"/>
                  </a:moveTo>
                  <a:lnTo>
                    <a:pt x="1875" y="233"/>
                  </a:lnTo>
                  <a:lnTo>
                    <a:pt x="1875" y="239"/>
                  </a:lnTo>
                  <a:lnTo>
                    <a:pt x="1875" y="239"/>
                  </a:lnTo>
                  <a:lnTo>
                    <a:pt x="1875" y="233"/>
                  </a:lnTo>
                  <a:close/>
                  <a:moveTo>
                    <a:pt x="1881" y="221"/>
                  </a:moveTo>
                  <a:lnTo>
                    <a:pt x="1887" y="221"/>
                  </a:lnTo>
                  <a:lnTo>
                    <a:pt x="1887" y="221"/>
                  </a:lnTo>
                  <a:lnTo>
                    <a:pt x="1887" y="215"/>
                  </a:lnTo>
                  <a:lnTo>
                    <a:pt x="1893" y="215"/>
                  </a:lnTo>
                  <a:lnTo>
                    <a:pt x="1893" y="221"/>
                  </a:lnTo>
                  <a:lnTo>
                    <a:pt x="1887" y="227"/>
                  </a:lnTo>
                  <a:lnTo>
                    <a:pt x="1881" y="221"/>
                  </a:lnTo>
                  <a:close/>
                  <a:moveTo>
                    <a:pt x="1887" y="215"/>
                  </a:moveTo>
                  <a:lnTo>
                    <a:pt x="1887" y="209"/>
                  </a:lnTo>
                  <a:lnTo>
                    <a:pt x="1893" y="209"/>
                  </a:lnTo>
                  <a:lnTo>
                    <a:pt x="1893" y="215"/>
                  </a:lnTo>
                  <a:lnTo>
                    <a:pt x="1887" y="215"/>
                  </a:lnTo>
                  <a:close/>
                  <a:moveTo>
                    <a:pt x="1887" y="209"/>
                  </a:moveTo>
                  <a:lnTo>
                    <a:pt x="1893" y="209"/>
                  </a:lnTo>
                  <a:lnTo>
                    <a:pt x="1893" y="215"/>
                  </a:lnTo>
                  <a:lnTo>
                    <a:pt x="1887" y="215"/>
                  </a:lnTo>
                  <a:lnTo>
                    <a:pt x="1887" y="209"/>
                  </a:lnTo>
                  <a:close/>
                  <a:moveTo>
                    <a:pt x="1893" y="197"/>
                  </a:moveTo>
                  <a:lnTo>
                    <a:pt x="1893" y="197"/>
                  </a:lnTo>
                  <a:lnTo>
                    <a:pt x="1899" y="197"/>
                  </a:lnTo>
                  <a:lnTo>
                    <a:pt x="1899" y="197"/>
                  </a:lnTo>
                  <a:lnTo>
                    <a:pt x="1893" y="197"/>
                  </a:lnTo>
                  <a:close/>
                  <a:moveTo>
                    <a:pt x="1893" y="197"/>
                  </a:moveTo>
                  <a:lnTo>
                    <a:pt x="1899" y="191"/>
                  </a:lnTo>
                  <a:lnTo>
                    <a:pt x="1899" y="191"/>
                  </a:lnTo>
                  <a:lnTo>
                    <a:pt x="1893" y="197"/>
                  </a:lnTo>
                  <a:lnTo>
                    <a:pt x="1893" y="197"/>
                  </a:lnTo>
                  <a:close/>
                  <a:moveTo>
                    <a:pt x="1899" y="191"/>
                  </a:moveTo>
                  <a:lnTo>
                    <a:pt x="1899" y="185"/>
                  </a:lnTo>
                  <a:lnTo>
                    <a:pt x="1905" y="185"/>
                  </a:lnTo>
                  <a:lnTo>
                    <a:pt x="1905" y="191"/>
                  </a:lnTo>
                  <a:lnTo>
                    <a:pt x="1899" y="191"/>
                  </a:lnTo>
                  <a:close/>
                  <a:moveTo>
                    <a:pt x="1899" y="185"/>
                  </a:moveTo>
                  <a:lnTo>
                    <a:pt x="1899" y="173"/>
                  </a:lnTo>
                  <a:lnTo>
                    <a:pt x="1905" y="173"/>
                  </a:lnTo>
                  <a:lnTo>
                    <a:pt x="1905" y="173"/>
                  </a:lnTo>
                  <a:lnTo>
                    <a:pt x="1905" y="167"/>
                  </a:lnTo>
                  <a:lnTo>
                    <a:pt x="1911" y="167"/>
                  </a:lnTo>
                  <a:lnTo>
                    <a:pt x="1911" y="179"/>
                  </a:lnTo>
                  <a:lnTo>
                    <a:pt x="1899" y="179"/>
                  </a:lnTo>
                  <a:lnTo>
                    <a:pt x="1905" y="173"/>
                  </a:lnTo>
                  <a:lnTo>
                    <a:pt x="1905" y="185"/>
                  </a:lnTo>
                  <a:lnTo>
                    <a:pt x="1899" y="185"/>
                  </a:lnTo>
                  <a:close/>
                  <a:moveTo>
                    <a:pt x="1905" y="167"/>
                  </a:moveTo>
                  <a:lnTo>
                    <a:pt x="1905" y="161"/>
                  </a:lnTo>
                  <a:lnTo>
                    <a:pt x="1905" y="161"/>
                  </a:lnTo>
                  <a:lnTo>
                    <a:pt x="1911" y="161"/>
                  </a:lnTo>
                  <a:lnTo>
                    <a:pt x="1911" y="161"/>
                  </a:lnTo>
                  <a:lnTo>
                    <a:pt x="1911" y="167"/>
                  </a:lnTo>
                  <a:lnTo>
                    <a:pt x="1905" y="167"/>
                  </a:lnTo>
                  <a:close/>
                  <a:moveTo>
                    <a:pt x="1911" y="155"/>
                  </a:moveTo>
                  <a:lnTo>
                    <a:pt x="1911" y="149"/>
                  </a:lnTo>
                  <a:lnTo>
                    <a:pt x="1911" y="143"/>
                  </a:lnTo>
                  <a:lnTo>
                    <a:pt x="1911" y="137"/>
                  </a:lnTo>
                  <a:lnTo>
                    <a:pt x="1917" y="137"/>
                  </a:lnTo>
                  <a:lnTo>
                    <a:pt x="1917" y="143"/>
                  </a:lnTo>
                  <a:lnTo>
                    <a:pt x="1917" y="149"/>
                  </a:lnTo>
                  <a:lnTo>
                    <a:pt x="1917" y="155"/>
                  </a:lnTo>
                  <a:lnTo>
                    <a:pt x="1911" y="155"/>
                  </a:lnTo>
                  <a:close/>
                  <a:moveTo>
                    <a:pt x="1911" y="137"/>
                  </a:moveTo>
                  <a:lnTo>
                    <a:pt x="1911" y="125"/>
                  </a:lnTo>
                  <a:lnTo>
                    <a:pt x="1917" y="131"/>
                  </a:lnTo>
                  <a:lnTo>
                    <a:pt x="1917" y="137"/>
                  </a:lnTo>
                  <a:lnTo>
                    <a:pt x="1911" y="137"/>
                  </a:lnTo>
                  <a:close/>
                  <a:moveTo>
                    <a:pt x="1917" y="119"/>
                  </a:moveTo>
                  <a:lnTo>
                    <a:pt x="1917" y="113"/>
                  </a:lnTo>
                  <a:lnTo>
                    <a:pt x="1923" y="113"/>
                  </a:lnTo>
                  <a:lnTo>
                    <a:pt x="1923" y="119"/>
                  </a:lnTo>
                  <a:lnTo>
                    <a:pt x="1917" y="119"/>
                  </a:lnTo>
                  <a:close/>
                  <a:moveTo>
                    <a:pt x="1917" y="113"/>
                  </a:moveTo>
                  <a:lnTo>
                    <a:pt x="1917" y="101"/>
                  </a:lnTo>
                  <a:lnTo>
                    <a:pt x="1917" y="96"/>
                  </a:lnTo>
                  <a:lnTo>
                    <a:pt x="1923" y="96"/>
                  </a:lnTo>
                  <a:lnTo>
                    <a:pt x="1923" y="101"/>
                  </a:lnTo>
                  <a:lnTo>
                    <a:pt x="1923" y="101"/>
                  </a:lnTo>
                  <a:lnTo>
                    <a:pt x="1923" y="113"/>
                  </a:lnTo>
                  <a:lnTo>
                    <a:pt x="1917" y="113"/>
                  </a:lnTo>
                  <a:close/>
                  <a:moveTo>
                    <a:pt x="1923" y="84"/>
                  </a:moveTo>
                  <a:lnTo>
                    <a:pt x="1923" y="78"/>
                  </a:lnTo>
                  <a:lnTo>
                    <a:pt x="1923" y="60"/>
                  </a:lnTo>
                  <a:lnTo>
                    <a:pt x="1923" y="42"/>
                  </a:lnTo>
                  <a:lnTo>
                    <a:pt x="1923" y="36"/>
                  </a:lnTo>
                  <a:lnTo>
                    <a:pt x="1929" y="36"/>
                  </a:lnTo>
                  <a:lnTo>
                    <a:pt x="1929" y="42"/>
                  </a:lnTo>
                  <a:lnTo>
                    <a:pt x="1929" y="60"/>
                  </a:lnTo>
                  <a:lnTo>
                    <a:pt x="1929" y="78"/>
                  </a:lnTo>
                  <a:lnTo>
                    <a:pt x="1929" y="84"/>
                  </a:lnTo>
                  <a:lnTo>
                    <a:pt x="1923" y="84"/>
                  </a:lnTo>
                  <a:close/>
                  <a:moveTo>
                    <a:pt x="1923" y="24"/>
                  </a:moveTo>
                  <a:lnTo>
                    <a:pt x="1923" y="18"/>
                  </a:lnTo>
                  <a:lnTo>
                    <a:pt x="1929" y="0"/>
                  </a:lnTo>
                  <a:lnTo>
                    <a:pt x="1935" y="0"/>
                  </a:lnTo>
                  <a:lnTo>
                    <a:pt x="1929" y="18"/>
                  </a:lnTo>
                  <a:lnTo>
                    <a:pt x="1929" y="18"/>
                  </a:lnTo>
                  <a:lnTo>
                    <a:pt x="1929" y="24"/>
                  </a:lnTo>
                  <a:lnTo>
                    <a:pt x="192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-461082" y="1560129"/>
              <a:ext cx="184768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err="1">
                  <a:solidFill>
                    <a:srgbClr val="000000"/>
                  </a:solidFill>
                </a:rPr>
                <a:t>Similitud</a:t>
              </a:r>
              <a:r>
                <a:rPr lang="en-GB">
                  <a:solidFill>
                    <a:srgbClr val="000000"/>
                  </a:solidFill>
                </a:rPr>
                <a:t> / </a:t>
              </a:r>
              <a:r>
                <a:rPr lang="en-GB" err="1">
                  <a:solidFill>
                    <a:srgbClr val="000000"/>
                  </a:solidFill>
                </a:rPr>
                <a:t>distancia</a:t>
              </a:r>
              <a:endParaRPr lang="en-GB" sz="1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43213" y="2001841"/>
              <a:ext cx="1282700" cy="9509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00363" y="2160591"/>
              <a:ext cx="438150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414713" y="2022479"/>
              <a:ext cx="31265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</a:rPr>
                <a:t>Real</a:t>
              </a:r>
              <a:endParaRPr lang="en-GB" sz="14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414713" y="2243141"/>
              <a:ext cx="4504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err="1">
                  <a:solidFill>
                    <a:srgbClr val="000000"/>
                  </a:solidFill>
                </a:rPr>
                <a:t>Medis</a:t>
              </a:r>
              <a:endParaRPr lang="en-GB" sz="1400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900363" y="2578104"/>
              <a:ext cx="4381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60" y="6"/>
                </a:cxn>
                <a:cxn ang="0">
                  <a:pos x="60" y="0"/>
                </a:cxn>
                <a:cxn ang="0">
                  <a:pos x="96" y="0"/>
                </a:cxn>
                <a:cxn ang="0">
                  <a:pos x="120" y="0"/>
                </a:cxn>
                <a:cxn ang="0">
                  <a:pos x="120" y="6"/>
                </a:cxn>
                <a:cxn ang="0">
                  <a:pos x="9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80" y="0"/>
                </a:cxn>
                <a:cxn ang="0">
                  <a:pos x="180" y="6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92" y="0"/>
                </a:cxn>
                <a:cxn ang="0">
                  <a:pos x="216" y="0"/>
                </a:cxn>
                <a:cxn ang="0">
                  <a:pos x="216" y="6"/>
                </a:cxn>
                <a:cxn ang="0">
                  <a:pos x="192" y="6"/>
                </a:cxn>
                <a:cxn ang="0">
                  <a:pos x="192" y="0"/>
                </a:cxn>
                <a:cxn ang="0">
                  <a:pos x="228" y="0"/>
                </a:cxn>
                <a:cxn ang="0">
                  <a:pos x="252" y="0"/>
                </a:cxn>
                <a:cxn ang="0">
                  <a:pos x="252" y="6"/>
                </a:cxn>
                <a:cxn ang="0">
                  <a:pos x="228" y="6"/>
                </a:cxn>
                <a:cxn ang="0">
                  <a:pos x="228" y="0"/>
                </a:cxn>
                <a:cxn ang="0">
                  <a:pos x="264" y="0"/>
                </a:cxn>
                <a:cxn ang="0">
                  <a:pos x="276" y="0"/>
                </a:cxn>
                <a:cxn ang="0">
                  <a:pos x="276" y="6"/>
                </a:cxn>
                <a:cxn ang="0">
                  <a:pos x="264" y="6"/>
                </a:cxn>
                <a:cxn ang="0">
                  <a:pos x="264" y="0"/>
                </a:cxn>
              </a:cxnLst>
              <a:rect l="0" t="0" r="r" b="b"/>
              <a:pathLst>
                <a:path w="276" h="6">
                  <a:moveTo>
                    <a:pt x="0" y="0"/>
                  </a:moveTo>
                  <a:lnTo>
                    <a:pt x="48" y="0"/>
                  </a:lnTo>
                  <a:lnTo>
                    <a:pt x="48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60" y="0"/>
                  </a:moveTo>
                  <a:lnTo>
                    <a:pt x="84" y="0"/>
                  </a:lnTo>
                  <a:lnTo>
                    <a:pt x="84" y="6"/>
                  </a:lnTo>
                  <a:lnTo>
                    <a:pt x="60" y="6"/>
                  </a:lnTo>
                  <a:lnTo>
                    <a:pt x="60" y="0"/>
                  </a:lnTo>
                  <a:close/>
                  <a:moveTo>
                    <a:pt x="96" y="0"/>
                  </a:moveTo>
                  <a:lnTo>
                    <a:pt x="120" y="0"/>
                  </a:lnTo>
                  <a:lnTo>
                    <a:pt x="120" y="6"/>
                  </a:lnTo>
                  <a:lnTo>
                    <a:pt x="96" y="6"/>
                  </a:lnTo>
                  <a:lnTo>
                    <a:pt x="96" y="0"/>
                  </a:lnTo>
                  <a:close/>
                  <a:moveTo>
                    <a:pt x="132" y="0"/>
                  </a:moveTo>
                  <a:lnTo>
                    <a:pt x="180" y="0"/>
                  </a:lnTo>
                  <a:lnTo>
                    <a:pt x="180" y="6"/>
                  </a:lnTo>
                  <a:lnTo>
                    <a:pt x="132" y="6"/>
                  </a:lnTo>
                  <a:lnTo>
                    <a:pt x="132" y="0"/>
                  </a:lnTo>
                  <a:close/>
                  <a:moveTo>
                    <a:pt x="192" y="0"/>
                  </a:moveTo>
                  <a:lnTo>
                    <a:pt x="216" y="0"/>
                  </a:lnTo>
                  <a:lnTo>
                    <a:pt x="216" y="6"/>
                  </a:lnTo>
                  <a:lnTo>
                    <a:pt x="192" y="6"/>
                  </a:lnTo>
                  <a:lnTo>
                    <a:pt x="192" y="0"/>
                  </a:lnTo>
                  <a:close/>
                  <a:moveTo>
                    <a:pt x="228" y="0"/>
                  </a:moveTo>
                  <a:lnTo>
                    <a:pt x="252" y="0"/>
                  </a:lnTo>
                  <a:lnTo>
                    <a:pt x="252" y="6"/>
                  </a:lnTo>
                  <a:lnTo>
                    <a:pt x="228" y="6"/>
                  </a:lnTo>
                  <a:lnTo>
                    <a:pt x="228" y="0"/>
                  </a:lnTo>
                  <a:close/>
                  <a:moveTo>
                    <a:pt x="264" y="0"/>
                  </a:moveTo>
                  <a:lnTo>
                    <a:pt x="276" y="0"/>
                  </a:lnTo>
                  <a:lnTo>
                    <a:pt x="276" y="6"/>
                  </a:lnTo>
                  <a:lnTo>
                    <a:pt x="264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14713" y="2463804"/>
              <a:ext cx="17953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</a:rPr>
                <a:t>I.I.</a:t>
              </a:r>
              <a:endParaRPr lang="en-GB" sz="1400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900363" y="2795591"/>
              <a:ext cx="4381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60" y="6"/>
                </a:cxn>
                <a:cxn ang="0">
                  <a:pos x="60" y="0"/>
                </a:cxn>
                <a:cxn ang="0">
                  <a:pos x="96" y="0"/>
                </a:cxn>
                <a:cxn ang="0">
                  <a:pos x="120" y="0"/>
                </a:cxn>
                <a:cxn ang="0">
                  <a:pos x="120" y="6"/>
                </a:cxn>
                <a:cxn ang="0">
                  <a:pos x="9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80" y="0"/>
                </a:cxn>
                <a:cxn ang="0">
                  <a:pos x="180" y="6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92" y="0"/>
                </a:cxn>
                <a:cxn ang="0">
                  <a:pos x="216" y="0"/>
                </a:cxn>
                <a:cxn ang="0">
                  <a:pos x="216" y="6"/>
                </a:cxn>
                <a:cxn ang="0">
                  <a:pos x="192" y="6"/>
                </a:cxn>
                <a:cxn ang="0">
                  <a:pos x="192" y="0"/>
                </a:cxn>
                <a:cxn ang="0">
                  <a:pos x="228" y="0"/>
                </a:cxn>
                <a:cxn ang="0">
                  <a:pos x="252" y="0"/>
                </a:cxn>
                <a:cxn ang="0">
                  <a:pos x="252" y="6"/>
                </a:cxn>
                <a:cxn ang="0">
                  <a:pos x="228" y="6"/>
                </a:cxn>
                <a:cxn ang="0">
                  <a:pos x="228" y="0"/>
                </a:cxn>
                <a:cxn ang="0">
                  <a:pos x="264" y="0"/>
                </a:cxn>
                <a:cxn ang="0">
                  <a:pos x="276" y="0"/>
                </a:cxn>
                <a:cxn ang="0">
                  <a:pos x="276" y="6"/>
                </a:cxn>
                <a:cxn ang="0">
                  <a:pos x="264" y="6"/>
                </a:cxn>
                <a:cxn ang="0">
                  <a:pos x="264" y="0"/>
                </a:cxn>
              </a:cxnLst>
              <a:rect l="0" t="0" r="r" b="b"/>
              <a:pathLst>
                <a:path w="276" h="6">
                  <a:moveTo>
                    <a:pt x="0" y="0"/>
                  </a:moveTo>
                  <a:lnTo>
                    <a:pt x="48" y="0"/>
                  </a:lnTo>
                  <a:lnTo>
                    <a:pt x="48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60" y="0"/>
                  </a:moveTo>
                  <a:lnTo>
                    <a:pt x="84" y="0"/>
                  </a:lnTo>
                  <a:lnTo>
                    <a:pt x="84" y="6"/>
                  </a:lnTo>
                  <a:lnTo>
                    <a:pt x="60" y="6"/>
                  </a:lnTo>
                  <a:lnTo>
                    <a:pt x="60" y="0"/>
                  </a:lnTo>
                  <a:close/>
                  <a:moveTo>
                    <a:pt x="96" y="0"/>
                  </a:moveTo>
                  <a:lnTo>
                    <a:pt x="120" y="0"/>
                  </a:lnTo>
                  <a:lnTo>
                    <a:pt x="120" y="6"/>
                  </a:lnTo>
                  <a:lnTo>
                    <a:pt x="96" y="6"/>
                  </a:lnTo>
                  <a:lnTo>
                    <a:pt x="96" y="0"/>
                  </a:lnTo>
                  <a:close/>
                  <a:moveTo>
                    <a:pt x="132" y="0"/>
                  </a:moveTo>
                  <a:lnTo>
                    <a:pt x="180" y="0"/>
                  </a:lnTo>
                  <a:lnTo>
                    <a:pt x="180" y="6"/>
                  </a:lnTo>
                  <a:lnTo>
                    <a:pt x="132" y="6"/>
                  </a:lnTo>
                  <a:lnTo>
                    <a:pt x="132" y="0"/>
                  </a:lnTo>
                  <a:close/>
                  <a:moveTo>
                    <a:pt x="192" y="0"/>
                  </a:moveTo>
                  <a:lnTo>
                    <a:pt x="216" y="0"/>
                  </a:lnTo>
                  <a:lnTo>
                    <a:pt x="216" y="6"/>
                  </a:lnTo>
                  <a:lnTo>
                    <a:pt x="192" y="6"/>
                  </a:lnTo>
                  <a:lnTo>
                    <a:pt x="192" y="0"/>
                  </a:lnTo>
                  <a:close/>
                  <a:moveTo>
                    <a:pt x="228" y="0"/>
                  </a:moveTo>
                  <a:lnTo>
                    <a:pt x="252" y="0"/>
                  </a:lnTo>
                  <a:lnTo>
                    <a:pt x="252" y="6"/>
                  </a:lnTo>
                  <a:lnTo>
                    <a:pt x="228" y="6"/>
                  </a:lnTo>
                  <a:lnTo>
                    <a:pt x="228" y="0"/>
                  </a:lnTo>
                  <a:close/>
                  <a:moveTo>
                    <a:pt x="264" y="0"/>
                  </a:moveTo>
                  <a:lnTo>
                    <a:pt x="276" y="0"/>
                  </a:lnTo>
                  <a:lnTo>
                    <a:pt x="276" y="6"/>
                  </a:lnTo>
                  <a:lnTo>
                    <a:pt x="264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14713" y="2686054"/>
              <a:ext cx="2164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/>
                <a:t>I.S.</a:t>
              </a: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900363" y="2368554"/>
              <a:ext cx="438150" cy="158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5035550" y="4838700"/>
            <a:ext cx="36750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035550" y="4789488"/>
            <a:ext cx="1588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559425" y="4789488"/>
            <a:ext cx="1588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6084888" y="4789488"/>
            <a:ext cx="1587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6610350" y="4789488"/>
            <a:ext cx="1588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135813" y="4789488"/>
            <a:ext cx="1587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7659688" y="4789488"/>
            <a:ext cx="1587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8185150" y="4789488"/>
            <a:ext cx="1588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8710613" y="4789488"/>
            <a:ext cx="1587" cy="112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013325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0</a:t>
            </a:r>
            <a:endParaRPr lang="en-GB" sz="14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538788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1</a:t>
            </a:r>
            <a:endParaRPr lang="en-GB" sz="140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064250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2</a:t>
            </a:r>
            <a:endParaRPr lang="en-GB" sz="1400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589713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3</a:t>
            </a:r>
            <a:endParaRPr lang="en-GB" sz="140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113588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4</a:t>
            </a:r>
            <a:endParaRPr lang="en-GB" sz="140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639050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5</a:t>
            </a:r>
            <a:endParaRPr lang="en-GB" sz="140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8164513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6</a:t>
            </a:r>
            <a:endParaRPr lang="en-GB" sz="14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689975" y="49006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7</a:t>
            </a:r>
            <a:endParaRPr lang="en-GB" sz="1400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V="1">
            <a:off x="4965700" y="1833563"/>
            <a:ext cx="1588" cy="3005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4930775" y="4838700"/>
            <a:ext cx="619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930775" y="1833563"/>
            <a:ext cx="619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792663" y="47307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0</a:t>
            </a:r>
            <a:endParaRPr lang="en-GB" sz="14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619625" y="1725613"/>
            <a:ext cx="295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242</a:t>
            </a:r>
            <a:endParaRPr lang="en-GB" sz="140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097463" y="4751388"/>
            <a:ext cx="42862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097463" y="4751388"/>
            <a:ext cx="42862" cy="87312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146675" y="3155950"/>
            <a:ext cx="42863" cy="16827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146675" y="3155950"/>
            <a:ext cx="42863" cy="168275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203825" y="1833563"/>
            <a:ext cx="41275" cy="30051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203825" y="1833563"/>
            <a:ext cx="41275" cy="3005137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251450" y="2444750"/>
            <a:ext cx="42863" cy="23939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251450" y="2444750"/>
            <a:ext cx="42863" cy="239395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308600" y="2855913"/>
            <a:ext cx="41275" cy="19827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308600" y="2855913"/>
            <a:ext cx="41275" cy="1982787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357813" y="3605213"/>
            <a:ext cx="41275" cy="1233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357813" y="3605213"/>
            <a:ext cx="41275" cy="1233487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413375" y="4003675"/>
            <a:ext cx="41275" cy="835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413375" y="4003675"/>
            <a:ext cx="41275" cy="835025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462588" y="4414838"/>
            <a:ext cx="41275" cy="4238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5462588" y="4414838"/>
            <a:ext cx="41275" cy="423862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8150" y="4527550"/>
            <a:ext cx="41275" cy="3111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18150" y="4527550"/>
            <a:ext cx="41275" cy="31115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567363" y="4702175"/>
            <a:ext cx="41275" cy="136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567363" y="4702175"/>
            <a:ext cx="41275" cy="136525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622925" y="4702175"/>
            <a:ext cx="42863" cy="1365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622925" y="4702175"/>
            <a:ext cx="42863" cy="136525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672138" y="4776788"/>
            <a:ext cx="41275" cy="619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672138" y="4776788"/>
            <a:ext cx="41275" cy="61912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727700" y="4789488"/>
            <a:ext cx="42863" cy="492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727700" y="4789488"/>
            <a:ext cx="42863" cy="49212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776913" y="4826000"/>
            <a:ext cx="42862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776913" y="4826000"/>
            <a:ext cx="42862" cy="1270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832475" y="4826000"/>
            <a:ext cx="42863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5832475" y="4826000"/>
            <a:ext cx="42863" cy="1270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881688" y="4814888"/>
            <a:ext cx="42862" cy="238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881688" y="4814888"/>
            <a:ext cx="42862" cy="23812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5938838" y="4826000"/>
            <a:ext cx="41275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938838" y="4826000"/>
            <a:ext cx="41275" cy="1270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98" name="Freeform 97"/>
          <p:cNvSpPr>
            <a:spLocks noEditPoints="1"/>
          </p:cNvSpPr>
          <p:nvPr/>
        </p:nvSpPr>
        <p:spPr bwMode="auto">
          <a:xfrm>
            <a:off x="8416925" y="1833563"/>
            <a:ext cx="6350" cy="3005137"/>
          </a:xfrm>
          <a:custGeom>
            <a:avLst/>
            <a:gdLst/>
            <a:ahLst/>
            <a:cxnLst>
              <a:cxn ang="0">
                <a:pos x="0" y="1893"/>
              </a:cxn>
              <a:cxn ang="0">
                <a:pos x="0" y="1862"/>
              </a:cxn>
              <a:cxn ang="0">
                <a:pos x="0" y="1830"/>
              </a:cxn>
              <a:cxn ang="0">
                <a:pos x="0" y="1799"/>
              </a:cxn>
              <a:cxn ang="0">
                <a:pos x="0" y="1768"/>
              </a:cxn>
              <a:cxn ang="0">
                <a:pos x="0" y="1736"/>
              </a:cxn>
              <a:cxn ang="0">
                <a:pos x="0" y="1705"/>
              </a:cxn>
              <a:cxn ang="0">
                <a:pos x="0" y="1673"/>
              </a:cxn>
              <a:cxn ang="0">
                <a:pos x="0" y="1642"/>
              </a:cxn>
              <a:cxn ang="0">
                <a:pos x="0" y="1610"/>
              </a:cxn>
              <a:cxn ang="0">
                <a:pos x="0" y="1579"/>
              </a:cxn>
              <a:cxn ang="0">
                <a:pos x="0" y="1548"/>
              </a:cxn>
              <a:cxn ang="0">
                <a:pos x="0" y="1516"/>
              </a:cxn>
              <a:cxn ang="0">
                <a:pos x="0" y="1485"/>
              </a:cxn>
              <a:cxn ang="0">
                <a:pos x="0" y="1453"/>
              </a:cxn>
              <a:cxn ang="0">
                <a:pos x="0" y="1422"/>
              </a:cxn>
              <a:cxn ang="0">
                <a:pos x="0" y="1391"/>
              </a:cxn>
              <a:cxn ang="0">
                <a:pos x="0" y="1359"/>
              </a:cxn>
              <a:cxn ang="0">
                <a:pos x="0" y="1328"/>
              </a:cxn>
              <a:cxn ang="0">
                <a:pos x="0" y="1296"/>
              </a:cxn>
              <a:cxn ang="0">
                <a:pos x="0" y="1265"/>
              </a:cxn>
              <a:cxn ang="0">
                <a:pos x="0" y="1233"/>
              </a:cxn>
              <a:cxn ang="0">
                <a:pos x="0" y="1202"/>
              </a:cxn>
              <a:cxn ang="0">
                <a:pos x="0" y="1171"/>
              </a:cxn>
              <a:cxn ang="0">
                <a:pos x="0" y="1139"/>
              </a:cxn>
              <a:cxn ang="0">
                <a:pos x="0" y="1108"/>
              </a:cxn>
              <a:cxn ang="0">
                <a:pos x="0" y="1076"/>
              </a:cxn>
              <a:cxn ang="0">
                <a:pos x="0" y="1045"/>
              </a:cxn>
              <a:cxn ang="0">
                <a:pos x="0" y="1014"/>
              </a:cxn>
              <a:cxn ang="0">
                <a:pos x="0" y="982"/>
              </a:cxn>
              <a:cxn ang="0">
                <a:pos x="0" y="951"/>
              </a:cxn>
              <a:cxn ang="0">
                <a:pos x="0" y="919"/>
              </a:cxn>
              <a:cxn ang="0">
                <a:pos x="0" y="888"/>
              </a:cxn>
              <a:cxn ang="0">
                <a:pos x="0" y="856"/>
              </a:cxn>
              <a:cxn ang="0">
                <a:pos x="0" y="825"/>
              </a:cxn>
              <a:cxn ang="0">
                <a:pos x="0" y="794"/>
              </a:cxn>
              <a:cxn ang="0">
                <a:pos x="0" y="762"/>
              </a:cxn>
              <a:cxn ang="0">
                <a:pos x="0" y="731"/>
              </a:cxn>
              <a:cxn ang="0">
                <a:pos x="0" y="699"/>
              </a:cxn>
              <a:cxn ang="0">
                <a:pos x="0" y="668"/>
              </a:cxn>
              <a:cxn ang="0">
                <a:pos x="0" y="637"/>
              </a:cxn>
              <a:cxn ang="0">
                <a:pos x="0" y="605"/>
              </a:cxn>
              <a:cxn ang="0">
                <a:pos x="0" y="574"/>
              </a:cxn>
              <a:cxn ang="0">
                <a:pos x="0" y="542"/>
              </a:cxn>
              <a:cxn ang="0">
                <a:pos x="0" y="511"/>
              </a:cxn>
              <a:cxn ang="0">
                <a:pos x="0" y="479"/>
              </a:cxn>
              <a:cxn ang="0">
                <a:pos x="0" y="448"/>
              </a:cxn>
              <a:cxn ang="0">
                <a:pos x="0" y="417"/>
              </a:cxn>
              <a:cxn ang="0">
                <a:pos x="0" y="385"/>
              </a:cxn>
              <a:cxn ang="0">
                <a:pos x="0" y="354"/>
              </a:cxn>
              <a:cxn ang="0">
                <a:pos x="0" y="322"/>
              </a:cxn>
              <a:cxn ang="0">
                <a:pos x="0" y="291"/>
              </a:cxn>
              <a:cxn ang="0">
                <a:pos x="0" y="260"/>
              </a:cxn>
              <a:cxn ang="0">
                <a:pos x="0" y="228"/>
              </a:cxn>
              <a:cxn ang="0">
                <a:pos x="0" y="197"/>
              </a:cxn>
              <a:cxn ang="0">
                <a:pos x="0" y="165"/>
              </a:cxn>
              <a:cxn ang="0">
                <a:pos x="0" y="134"/>
              </a:cxn>
              <a:cxn ang="0">
                <a:pos x="0" y="102"/>
              </a:cxn>
              <a:cxn ang="0">
                <a:pos x="0" y="71"/>
              </a:cxn>
              <a:cxn ang="0">
                <a:pos x="0" y="40"/>
              </a:cxn>
              <a:cxn ang="0">
                <a:pos x="0" y="8"/>
              </a:cxn>
            </a:cxnLst>
            <a:rect l="0" t="0" r="r" b="b"/>
            <a:pathLst>
              <a:path w="4" h="1893">
                <a:moveTo>
                  <a:pt x="0" y="1893"/>
                </a:moveTo>
                <a:lnTo>
                  <a:pt x="0" y="1870"/>
                </a:lnTo>
                <a:lnTo>
                  <a:pt x="4" y="1870"/>
                </a:lnTo>
                <a:lnTo>
                  <a:pt x="4" y="1893"/>
                </a:lnTo>
                <a:lnTo>
                  <a:pt x="0" y="1893"/>
                </a:lnTo>
                <a:close/>
                <a:moveTo>
                  <a:pt x="0" y="1862"/>
                </a:moveTo>
                <a:lnTo>
                  <a:pt x="0" y="1838"/>
                </a:lnTo>
                <a:lnTo>
                  <a:pt x="4" y="1838"/>
                </a:lnTo>
                <a:lnTo>
                  <a:pt x="4" y="1862"/>
                </a:lnTo>
                <a:lnTo>
                  <a:pt x="0" y="1862"/>
                </a:lnTo>
                <a:close/>
                <a:moveTo>
                  <a:pt x="0" y="1830"/>
                </a:moveTo>
                <a:lnTo>
                  <a:pt x="0" y="1807"/>
                </a:lnTo>
                <a:lnTo>
                  <a:pt x="4" y="1807"/>
                </a:lnTo>
                <a:lnTo>
                  <a:pt x="4" y="1830"/>
                </a:lnTo>
                <a:lnTo>
                  <a:pt x="0" y="1830"/>
                </a:lnTo>
                <a:close/>
                <a:moveTo>
                  <a:pt x="0" y="1799"/>
                </a:moveTo>
                <a:lnTo>
                  <a:pt x="0" y="1775"/>
                </a:lnTo>
                <a:lnTo>
                  <a:pt x="4" y="1775"/>
                </a:lnTo>
                <a:lnTo>
                  <a:pt x="4" y="1799"/>
                </a:lnTo>
                <a:lnTo>
                  <a:pt x="0" y="1799"/>
                </a:lnTo>
                <a:close/>
                <a:moveTo>
                  <a:pt x="0" y="1768"/>
                </a:moveTo>
                <a:lnTo>
                  <a:pt x="0" y="1744"/>
                </a:lnTo>
                <a:lnTo>
                  <a:pt x="4" y="1744"/>
                </a:lnTo>
                <a:lnTo>
                  <a:pt x="4" y="1768"/>
                </a:lnTo>
                <a:lnTo>
                  <a:pt x="0" y="1768"/>
                </a:lnTo>
                <a:close/>
                <a:moveTo>
                  <a:pt x="0" y="1736"/>
                </a:moveTo>
                <a:lnTo>
                  <a:pt x="0" y="1713"/>
                </a:lnTo>
                <a:lnTo>
                  <a:pt x="4" y="1713"/>
                </a:lnTo>
                <a:lnTo>
                  <a:pt x="4" y="1736"/>
                </a:lnTo>
                <a:lnTo>
                  <a:pt x="0" y="1736"/>
                </a:lnTo>
                <a:close/>
                <a:moveTo>
                  <a:pt x="0" y="1705"/>
                </a:moveTo>
                <a:lnTo>
                  <a:pt x="0" y="1681"/>
                </a:lnTo>
                <a:lnTo>
                  <a:pt x="4" y="1681"/>
                </a:lnTo>
                <a:lnTo>
                  <a:pt x="4" y="1705"/>
                </a:lnTo>
                <a:lnTo>
                  <a:pt x="0" y="1705"/>
                </a:lnTo>
                <a:close/>
                <a:moveTo>
                  <a:pt x="0" y="1673"/>
                </a:moveTo>
                <a:lnTo>
                  <a:pt x="0" y="1650"/>
                </a:lnTo>
                <a:lnTo>
                  <a:pt x="4" y="1650"/>
                </a:lnTo>
                <a:lnTo>
                  <a:pt x="4" y="1673"/>
                </a:lnTo>
                <a:lnTo>
                  <a:pt x="0" y="1673"/>
                </a:lnTo>
                <a:close/>
                <a:moveTo>
                  <a:pt x="0" y="1642"/>
                </a:moveTo>
                <a:lnTo>
                  <a:pt x="0" y="1618"/>
                </a:lnTo>
                <a:lnTo>
                  <a:pt x="4" y="1618"/>
                </a:lnTo>
                <a:lnTo>
                  <a:pt x="4" y="1642"/>
                </a:lnTo>
                <a:lnTo>
                  <a:pt x="0" y="1642"/>
                </a:lnTo>
                <a:close/>
                <a:moveTo>
                  <a:pt x="0" y="1610"/>
                </a:moveTo>
                <a:lnTo>
                  <a:pt x="0" y="1587"/>
                </a:lnTo>
                <a:lnTo>
                  <a:pt x="4" y="1587"/>
                </a:lnTo>
                <a:lnTo>
                  <a:pt x="4" y="1610"/>
                </a:lnTo>
                <a:lnTo>
                  <a:pt x="0" y="1610"/>
                </a:lnTo>
                <a:close/>
                <a:moveTo>
                  <a:pt x="0" y="1579"/>
                </a:moveTo>
                <a:lnTo>
                  <a:pt x="0" y="1556"/>
                </a:lnTo>
                <a:lnTo>
                  <a:pt x="4" y="1556"/>
                </a:lnTo>
                <a:lnTo>
                  <a:pt x="4" y="1579"/>
                </a:lnTo>
                <a:lnTo>
                  <a:pt x="0" y="1579"/>
                </a:lnTo>
                <a:close/>
                <a:moveTo>
                  <a:pt x="0" y="1548"/>
                </a:moveTo>
                <a:lnTo>
                  <a:pt x="0" y="1524"/>
                </a:lnTo>
                <a:lnTo>
                  <a:pt x="4" y="1524"/>
                </a:lnTo>
                <a:lnTo>
                  <a:pt x="4" y="1548"/>
                </a:lnTo>
                <a:lnTo>
                  <a:pt x="0" y="1548"/>
                </a:lnTo>
                <a:close/>
                <a:moveTo>
                  <a:pt x="0" y="1516"/>
                </a:moveTo>
                <a:lnTo>
                  <a:pt x="0" y="1493"/>
                </a:lnTo>
                <a:lnTo>
                  <a:pt x="4" y="1493"/>
                </a:lnTo>
                <a:lnTo>
                  <a:pt x="4" y="1516"/>
                </a:lnTo>
                <a:lnTo>
                  <a:pt x="0" y="1516"/>
                </a:lnTo>
                <a:close/>
                <a:moveTo>
                  <a:pt x="0" y="1485"/>
                </a:moveTo>
                <a:lnTo>
                  <a:pt x="0" y="1461"/>
                </a:lnTo>
                <a:lnTo>
                  <a:pt x="4" y="1461"/>
                </a:lnTo>
                <a:lnTo>
                  <a:pt x="4" y="1485"/>
                </a:lnTo>
                <a:lnTo>
                  <a:pt x="0" y="1485"/>
                </a:lnTo>
                <a:close/>
                <a:moveTo>
                  <a:pt x="0" y="1453"/>
                </a:moveTo>
                <a:lnTo>
                  <a:pt x="0" y="1430"/>
                </a:lnTo>
                <a:lnTo>
                  <a:pt x="4" y="1430"/>
                </a:lnTo>
                <a:lnTo>
                  <a:pt x="4" y="1453"/>
                </a:lnTo>
                <a:lnTo>
                  <a:pt x="0" y="1453"/>
                </a:lnTo>
                <a:close/>
                <a:moveTo>
                  <a:pt x="0" y="1422"/>
                </a:moveTo>
                <a:lnTo>
                  <a:pt x="0" y="1398"/>
                </a:lnTo>
                <a:lnTo>
                  <a:pt x="4" y="1398"/>
                </a:lnTo>
                <a:lnTo>
                  <a:pt x="4" y="1422"/>
                </a:lnTo>
                <a:lnTo>
                  <a:pt x="0" y="1422"/>
                </a:lnTo>
                <a:close/>
                <a:moveTo>
                  <a:pt x="0" y="1391"/>
                </a:moveTo>
                <a:lnTo>
                  <a:pt x="0" y="1367"/>
                </a:lnTo>
                <a:lnTo>
                  <a:pt x="4" y="1367"/>
                </a:lnTo>
                <a:lnTo>
                  <a:pt x="4" y="1391"/>
                </a:lnTo>
                <a:lnTo>
                  <a:pt x="0" y="1391"/>
                </a:lnTo>
                <a:close/>
                <a:moveTo>
                  <a:pt x="0" y="1359"/>
                </a:moveTo>
                <a:lnTo>
                  <a:pt x="0" y="1336"/>
                </a:lnTo>
                <a:lnTo>
                  <a:pt x="4" y="1336"/>
                </a:lnTo>
                <a:lnTo>
                  <a:pt x="4" y="1359"/>
                </a:lnTo>
                <a:lnTo>
                  <a:pt x="0" y="1359"/>
                </a:lnTo>
                <a:close/>
                <a:moveTo>
                  <a:pt x="0" y="1328"/>
                </a:moveTo>
                <a:lnTo>
                  <a:pt x="0" y="1304"/>
                </a:lnTo>
                <a:lnTo>
                  <a:pt x="4" y="1304"/>
                </a:lnTo>
                <a:lnTo>
                  <a:pt x="4" y="1328"/>
                </a:lnTo>
                <a:lnTo>
                  <a:pt x="0" y="1328"/>
                </a:lnTo>
                <a:close/>
                <a:moveTo>
                  <a:pt x="0" y="1296"/>
                </a:moveTo>
                <a:lnTo>
                  <a:pt x="0" y="1273"/>
                </a:lnTo>
                <a:lnTo>
                  <a:pt x="4" y="1273"/>
                </a:lnTo>
                <a:lnTo>
                  <a:pt x="4" y="1296"/>
                </a:lnTo>
                <a:lnTo>
                  <a:pt x="0" y="1296"/>
                </a:lnTo>
                <a:close/>
                <a:moveTo>
                  <a:pt x="0" y="1265"/>
                </a:moveTo>
                <a:lnTo>
                  <a:pt x="0" y="1241"/>
                </a:lnTo>
                <a:lnTo>
                  <a:pt x="4" y="1241"/>
                </a:lnTo>
                <a:lnTo>
                  <a:pt x="4" y="1265"/>
                </a:lnTo>
                <a:lnTo>
                  <a:pt x="0" y="1265"/>
                </a:lnTo>
                <a:close/>
                <a:moveTo>
                  <a:pt x="0" y="1233"/>
                </a:moveTo>
                <a:lnTo>
                  <a:pt x="0" y="1210"/>
                </a:lnTo>
                <a:lnTo>
                  <a:pt x="4" y="1210"/>
                </a:lnTo>
                <a:lnTo>
                  <a:pt x="4" y="1233"/>
                </a:lnTo>
                <a:lnTo>
                  <a:pt x="0" y="1233"/>
                </a:lnTo>
                <a:close/>
                <a:moveTo>
                  <a:pt x="0" y="1202"/>
                </a:moveTo>
                <a:lnTo>
                  <a:pt x="0" y="1179"/>
                </a:lnTo>
                <a:lnTo>
                  <a:pt x="4" y="1179"/>
                </a:lnTo>
                <a:lnTo>
                  <a:pt x="4" y="1202"/>
                </a:lnTo>
                <a:lnTo>
                  <a:pt x="0" y="1202"/>
                </a:lnTo>
                <a:close/>
                <a:moveTo>
                  <a:pt x="0" y="1171"/>
                </a:moveTo>
                <a:lnTo>
                  <a:pt x="0" y="1147"/>
                </a:lnTo>
                <a:lnTo>
                  <a:pt x="4" y="1147"/>
                </a:lnTo>
                <a:lnTo>
                  <a:pt x="4" y="1171"/>
                </a:lnTo>
                <a:lnTo>
                  <a:pt x="0" y="1171"/>
                </a:lnTo>
                <a:close/>
                <a:moveTo>
                  <a:pt x="0" y="1139"/>
                </a:moveTo>
                <a:lnTo>
                  <a:pt x="0" y="1116"/>
                </a:lnTo>
                <a:lnTo>
                  <a:pt x="4" y="1116"/>
                </a:lnTo>
                <a:lnTo>
                  <a:pt x="4" y="1139"/>
                </a:lnTo>
                <a:lnTo>
                  <a:pt x="0" y="1139"/>
                </a:lnTo>
                <a:close/>
                <a:moveTo>
                  <a:pt x="0" y="1108"/>
                </a:moveTo>
                <a:lnTo>
                  <a:pt x="0" y="1084"/>
                </a:lnTo>
                <a:lnTo>
                  <a:pt x="4" y="1084"/>
                </a:lnTo>
                <a:lnTo>
                  <a:pt x="4" y="1108"/>
                </a:lnTo>
                <a:lnTo>
                  <a:pt x="0" y="1108"/>
                </a:lnTo>
                <a:close/>
                <a:moveTo>
                  <a:pt x="0" y="1076"/>
                </a:moveTo>
                <a:lnTo>
                  <a:pt x="0" y="1053"/>
                </a:lnTo>
                <a:lnTo>
                  <a:pt x="4" y="1053"/>
                </a:lnTo>
                <a:lnTo>
                  <a:pt x="4" y="1076"/>
                </a:lnTo>
                <a:lnTo>
                  <a:pt x="0" y="1076"/>
                </a:lnTo>
                <a:close/>
                <a:moveTo>
                  <a:pt x="0" y="1045"/>
                </a:moveTo>
                <a:lnTo>
                  <a:pt x="0" y="1021"/>
                </a:lnTo>
                <a:lnTo>
                  <a:pt x="4" y="1021"/>
                </a:lnTo>
                <a:lnTo>
                  <a:pt x="4" y="1045"/>
                </a:lnTo>
                <a:lnTo>
                  <a:pt x="0" y="1045"/>
                </a:lnTo>
                <a:close/>
                <a:moveTo>
                  <a:pt x="0" y="1014"/>
                </a:moveTo>
                <a:lnTo>
                  <a:pt x="0" y="990"/>
                </a:lnTo>
                <a:lnTo>
                  <a:pt x="4" y="990"/>
                </a:lnTo>
                <a:lnTo>
                  <a:pt x="4" y="1014"/>
                </a:lnTo>
                <a:lnTo>
                  <a:pt x="0" y="1014"/>
                </a:lnTo>
                <a:close/>
                <a:moveTo>
                  <a:pt x="0" y="982"/>
                </a:moveTo>
                <a:lnTo>
                  <a:pt x="0" y="959"/>
                </a:lnTo>
                <a:lnTo>
                  <a:pt x="4" y="959"/>
                </a:lnTo>
                <a:lnTo>
                  <a:pt x="4" y="982"/>
                </a:lnTo>
                <a:lnTo>
                  <a:pt x="0" y="982"/>
                </a:lnTo>
                <a:close/>
                <a:moveTo>
                  <a:pt x="0" y="951"/>
                </a:moveTo>
                <a:lnTo>
                  <a:pt x="0" y="927"/>
                </a:lnTo>
                <a:lnTo>
                  <a:pt x="4" y="927"/>
                </a:lnTo>
                <a:lnTo>
                  <a:pt x="4" y="951"/>
                </a:lnTo>
                <a:lnTo>
                  <a:pt x="0" y="951"/>
                </a:lnTo>
                <a:close/>
                <a:moveTo>
                  <a:pt x="0" y="919"/>
                </a:moveTo>
                <a:lnTo>
                  <a:pt x="0" y="896"/>
                </a:lnTo>
                <a:lnTo>
                  <a:pt x="4" y="896"/>
                </a:lnTo>
                <a:lnTo>
                  <a:pt x="4" y="919"/>
                </a:lnTo>
                <a:lnTo>
                  <a:pt x="0" y="919"/>
                </a:lnTo>
                <a:close/>
                <a:moveTo>
                  <a:pt x="0" y="888"/>
                </a:moveTo>
                <a:lnTo>
                  <a:pt x="0" y="864"/>
                </a:lnTo>
                <a:lnTo>
                  <a:pt x="4" y="864"/>
                </a:lnTo>
                <a:lnTo>
                  <a:pt x="4" y="888"/>
                </a:lnTo>
                <a:lnTo>
                  <a:pt x="0" y="888"/>
                </a:lnTo>
                <a:close/>
                <a:moveTo>
                  <a:pt x="0" y="856"/>
                </a:moveTo>
                <a:lnTo>
                  <a:pt x="0" y="833"/>
                </a:lnTo>
                <a:lnTo>
                  <a:pt x="4" y="833"/>
                </a:lnTo>
                <a:lnTo>
                  <a:pt x="4" y="856"/>
                </a:lnTo>
                <a:lnTo>
                  <a:pt x="0" y="856"/>
                </a:lnTo>
                <a:close/>
                <a:moveTo>
                  <a:pt x="0" y="825"/>
                </a:moveTo>
                <a:lnTo>
                  <a:pt x="0" y="802"/>
                </a:lnTo>
                <a:lnTo>
                  <a:pt x="4" y="802"/>
                </a:lnTo>
                <a:lnTo>
                  <a:pt x="4" y="825"/>
                </a:lnTo>
                <a:lnTo>
                  <a:pt x="0" y="825"/>
                </a:lnTo>
                <a:close/>
                <a:moveTo>
                  <a:pt x="0" y="794"/>
                </a:moveTo>
                <a:lnTo>
                  <a:pt x="0" y="770"/>
                </a:lnTo>
                <a:lnTo>
                  <a:pt x="4" y="770"/>
                </a:lnTo>
                <a:lnTo>
                  <a:pt x="4" y="794"/>
                </a:lnTo>
                <a:lnTo>
                  <a:pt x="0" y="794"/>
                </a:lnTo>
                <a:close/>
                <a:moveTo>
                  <a:pt x="0" y="762"/>
                </a:moveTo>
                <a:lnTo>
                  <a:pt x="0" y="739"/>
                </a:lnTo>
                <a:lnTo>
                  <a:pt x="4" y="739"/>
                </a:lnTo>
                <a:lnTo>
                  <a:pt x="4" y="762"/>
                </a:lnTo>
                <a:lnTo>
                  <a:pt x="0" y="762"/>
                </a:lnTo>
                <a:close/>
                <a:moveTo>
                  <a:pt x="0" y="731"/>
                </a:moveTo>
                <a:lnTo>
                  <a:pt x="0" y="707"/>
                </a:lnTo>
                <a:lnTo>
                  <a:pt x="4" y="707"/>
                </a:lnTo>
                <a:lnTo>
                  <a:pt x="4" y="731"/>
                </a:lnTo>
                <a:lnTo>
                  <a:pt x="0" y="731"/>
                </a:lnTo>
                <a:close/>
                <a:moveTo>
                  <a:pt x="0" y="699"/>
                </a:moveTo>
                <a:lnTo>
                  <a:pt x="0" y="676"/>
                </a:lnTo>
                <a:lnTo>
                  <a:pt x="4" y="676"/>
                </a:lnTo>
                <a:lnTo>
                  <a:pt x="4" y="699"/>
                </a:lnTo>
                <a:lnTo>
                  <a:pt x="0" y="699"/>
                </a:lnTo>
                <a:close/>
                <a:moveTo>
                  <a:pt x="0" y="668"/>
                </a:moveTo>
                <a:lnTo>
                  <a:pt x="0" y="644"/>
                </a:lnTo>
                <a:lnTo>
                  <a:pt x="4" y="644"/>
                </a:lnTo>
                <a:lnTo>
                  <a:pt x="4" y="668"/>
                </a:lnTo>
                <a:lnTo>
                  <a:pt x="0" y="668"/>
                </a:lnTo>
                <a:close/>
                <a:moveTo>
                  <a:pt x="0" y="637"/>
                </a:moveTo>
                <a:lnTo>
                  <a:pt x="0" y="613"/>
                </a:lnTo>
                <a:lnTo>
                  <a:pt x="4" y="613"/>
                </a:lnTo>
                <a:lnTo>
                  <a:pt x="4" y="637"/>
                </a:lnTo>
                <a:lnTo>
                  <a:pt x="0" y="637"/>
                </a:lnTo>
                <a:close/>
                <a:moveTo>
                  <a:pt x="0" y="605"/>
                </a:moveTo>
                <a:lnTo>
                  <a:pt x="0" y="582"/>
                </a:lnTo>
                <a:lnTo>
                  <a:pt x="4" y="582"/>
                </a:lnTo>
                <a:lnTo>
                  <a:pt x="4" y="605"/>
                </a:lnTo>
                <a:lnTo>
                  <a:pt x="0" y="605"/>
                </a:lnTo>
                <a:close/>
                <a:moveTo>
                  <a:pt x="0" y="574"/>
                </a:moveTo>
                <a:lnTo>
                  <a:pt x="0" y="550"/>
                </a:lnTo>
                <a:lnTo>
                  <a:pt x="4" y="550"/>
                </a:lnTo>
                <a:lnTo>
                  <a:pt x="4" y="574"/>
                </a:lnTo>
                <a:lnTo>
                  <a:pt x="0" y="574"/>
                </a:lnTo>
                <a:close/>
                <a:moveTo>
                  <a:pt x="0" y="542"/>
                </a:moveTo>
                <a:lnTo>
                  <a:pt x="0" y="519"/>
                </a:lnTo>
                <a:lnTo>
                  <a:pt x="4" y="519"/>
                </a:lnTo>
                <a:lnTo>
                  <a:pt x="4" y="542"/>
                </a:lnTo>
                <a:lnTo>
                  <a:pt x="0" y="542"/>
                </a:lnTo>
                <a:close/>
                <a:moveTo>
                  <a:pt x="0" y="511"/>
                </a:moveTo>
                <a:lnTo>
                  <a:pt x="0" y="487"/>
                </a:lnTo>
                <a:lnTo>
                  <a:pt x="4" y="487"/>
                </a:lnTo>
                <a:lnTo>
                  <a:pt x="4" y="511"/>
                </a:lnTo>
                <a:lnTo>
                  <a:pt x="0" y="511"/>
                </a:lnTo>
                <a:close/>
                <a:moveTo>
                  <a:pt x="0" y="479"/>
                </a:moveTo>
                <a:lnTo>
                  <a:pt x="0" y="456"/>
                </a:lnTo>
                <a:lnTo>
                  <a:pt x="4" y="456"/>
                </a:lnTo>
                <a:lnTo>
                  <a:pt x="4" y="479"/>
                </a:lnTo>
                <a:lnTo>
                  <a:pt x="0" y="479"/>
                </a:lnTo>
                <a:close/>
                <a:moveTo>
                  <a:pt x="0" y="448"/>
                </a:moveTo>
                <a:lnTo>
                  <a:pt x="0" y="425"/>
                </a:lnTo>
                <a:lnTo>
                  <a:pt x="4" y="425"/>
                </a:lnTo>
                <a:lnTo>
                  <a:pt x="4" y="448"/>
                </a:lnTo>
                <a:lnTo>
                  <a:pt x="0" y="448"/>
                </a:lnTo>
                <a:close/>
                <a:moveTo>
                  <a:pt x="0" y="417"/>
                </a:moveTo>
                <a:lnTo>
                  <a:pt x="0" y="393"/>
                </a:lnTo>
                <a:lnTo>
                  <a:pt x="4" y="393"/>
                </a:lnTo>
                <a:lnTo>
                  <a:pt x="4" y="417"/>
                </a:lnTo>
                <a:lnTo>
                  <a:pt x="0" y="417"/>
                </a:lnTo>
                <a:close/>
                <a:moveTo>
                  <a:pt x="0" y="385"/>
                </a:moveTo>
                <a:lnTo>
                  <a:pt x="0" y="362"/>
                </a:lnTo>
                <a:lnTo>
                  <a:pt x="4" y="362"/>
                </a:lnTo>
                <a:lnTo>
                  <a:pt x="4" y="385"/>
                </a:lnTo>
                <a:lnTo>
                  <a:pt x="0" y="385"/>
                </a:lnTo>
                <a:close/>
                <a:moveTo>
                  <a:pt x="0" y="354"/>
                </a:moveTo>
                <a:lnTo>
                  <a:pt x="0" y="330"/>
                </a:lnTo>
                <a:lnTo>
                  <a:pt x="4" y="330"/>
                </a:lnTo>
                <a:lnTo>
                  <a:pt x="4" y="354"/>
                </a:lnTo>
                <a:lnTo>
                  <a:pt x="0" y="354"/>
                </a:lnTo>
                <a:close/>
                <a:moveTo>
                  <a:pt x="0" y="322"/>
                </a:moveTo>
                <a:lnTo>
                  <a:pt x="0" y="299"/>
                </a:lnTo>
                <a:lnTo>
                  <a:pt x="4" y="299"/>
                </a:lnTo>
                <a:lnTo>
                  <a:pt x="4" y="322"/>
                </a:lnTo>
                <a:lnTo>
                  <a:pt x="0" y="322"/>
                </a:lnTo>
                <a:close/>
                <a:moveTo>
                  <a:pt x="0" y="291"/>
                </a:moveTo>
                <a:lnTo>
                  <a:pt x="0" y="267"/>
                </a:lnTo>
                <a:lnTo>
                  <a:pt x="4" y="267"/>
                </a:lnTo>
                <a:lnTo>
                  <a:pt x="4" y="291"/>
                </a:lnTo>
                <a:lnTo>
                  <a:pt x="0" y="291"/>
                </a:lnTo>
                <a:close/>
                <a:moveTo>
                  <a:pt x="0" y="260"/>
                </a:moveTo>
                <a:lnTo>
                  <a:pt x="0" y="236"/>
                </a:lnTo>
                <a:lnTo>
                  <a:pt x="4" y="236"/>
                </a:lnTo>
                <a:lnTo>
                  <a:pt x="4" y="260"/>
                </a:lnTo>
                <a:lnTo>
                  <a:pt x="0" y="260"/>
                </a:lnTo>
                <a:close/>
                <a:moveTo>
                  <a:pt x="0" y="228"/>
                </a:moveTo>
                <a:lnTo>
                  <a:pt x="0" y="205"/>
                </a:lnTo>
                <a:lnTo>
                  <a:pt x="4" y="205"/>
                </a:lnTo>
                <a:lnTo>
                  <a:pt x="4" y="228"/>
                </a:lnTo>
                <a:lnTo>
                  <a:pt x="0" y="228"/>
                </a:lnTo>
                <a:close/>
                <a:moveTo>
                  <a:pt x="0" y="197"/>
                </a:moveTo>
                <a:lnTo>
                  <a:pt x="0" y="173"/>
                </a:lnTo>
                <a:lnTo>
                  <a:pt x="4" y="173"/>
                </a:lnTo>
                <a:lnTo>
                  <a:pt x="4" y="197"/>
                </a:lnTo>
                <a:lnTo>
                  <a:pt x="0" y="197"/>
                </a:lnTo>
                <a:close/>
                <a:moveTo>
                  <a:pt x="0" y="165"/>
                </a:moveTo>
                <a:lnTo>
                  <a:pt x="0" y="142"/>
                </a:lnTo>
                <a:lnTo>
                  <a:pt x="4" y="142"/>
                </a:lnTo>
                <a:lnTo>
                  <a:pt x="4" y="165"/>
                </a:lnTo>
                <a:lnTo>
                  <a:pt x="0" y="165"/>
                </a:lnTo>
                <a:close/>
                <a:moveTo>
                  <a:pt x="0" y="134"/>
                </a:moveTo>
                <a:lnTo>
                  <a:pt x="0" y="110"/>
                </a:lnTo>
                <a:lnTo>
                  <a:pt x="4" y="110"/>
                </a:lnTo>
                <a:lnTo>
                  <a:pt x="4" y="134"/>
                </a:lnTo>
                <a:lnTo>
                  <a:pt x="0" y="134"/>
                </a:lnTo>
                <a:close/>
                <a:moveTo>
                  <a:pt x="0" y="102"/>
                </a:moveTo>
                <a:lnTo>
                  <a:pt x="0" y="79"/>
                </a:lnTo>
                <a:lnTo>
                  <a:pt x="4" y="79"/>
                </a:lnTo>
                <a:lnTo>
                  <a:pt x="4" y="102"/>
                </a:lnTo>
                <a:lnTo>
                  <a:pt x="0" y="102"/>
                </a:lnTo>
                <a:close/>
                <a:moveTo>
                  <a:pt x="0" y="71"/>
                </a:moveTo>
                <a:lnTo>
                  <a:pt x="0" y="48"/>
                </a:lnTo>
                <a:lnTo>
                  <a:pt x="4" y="48"/>
                </a:lnTo>
                <a:lnTo>
                  <a:pt x="4" y="71"/>
                </a:lnTo>
                <a:lnTo>
                  <a:pt x="0" y="71"/>
                </a:lnTo>
                <a:close/>
                <a:moveTo>
                  <a:pt x="0" y="40"/>
                </a:moveTo>
                <a:lnTo>
                  <a:pt x="0" y="16"/>
                </a:lnTo>
                <a:lnTo>
                  <a:pt x="4" y="16"/>
                </a:lnTo>
                <a:lnTo>
                  <a:pt x="4" y="40"/>
                </a:lnTo>
                <a:lnTo>
                  <a:pt x="0" y="40"/>
                </a:lnTo>
                <a:close/>
                <a:moveTo>
                  <a:pt x="0" y="8"/>
                </a:moveTo>
                <a:lnTo>
                  <a:pt x="0" y="0"/>
                </a:lnTo>
                <a:lnTo>
                  <a:pt x="4" y="0"/>
                </a:lnTo>
                <a:lnTo>
                  <a:pt x="4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7542213" y="2022475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sz="1800">
                <a:solidFill>
                  <a:schemeClr val="accent2"/>
                </a:solidFill>
              </a:rPr>
              <a:t> = 6.4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 rot="16200000">
            <a:off x="3579019" y="3186906"/>
            <a:ext cx="2273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000000"/>
                </a:solidFill>
              </a:rPr>
              <a:t>Frequency (999 random)</a:t>
            </a:r>
            <a:endParaRPr lang="en-GB" sz="1800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853238" y="5037138"/>
            <a:ext cx="125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000000"/>
                </a:solidFill>
                <a:latin typeface="Symbol" pitchFamily="18" charset="2"/>
              </a:rPr>
              <a:t>p</a:t>
            </a:r>
            <a:endParaRPr lang="en-GB" sz="1800">
              <a:latin typeface="Symbol" pitchFamily="18" charset="2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5030815" y="5357826"/>
            <a:ext cx="37560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s-VE" sz="1600"/>
              <a:t>Distribución bajo la hipótesis nula de no existencia de grupos (simulaciones)</a:t>
            </a:r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flipV="1">
            <a:off x="5380038" y="5000625"/>
            <a:ext cx="0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14346" y="6121619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VE" sz="1400">
                <a:solidFill>
                  <a:schemeClr val="accent1"/>
                </a:solidFill>
              </a:rPr>
              <a:t>Conclusión:</a:t>
            </a:r>
            <a:r>
              <a:rPr lang="es-VE" sz="1400"/>
              <a:t> clara evidencia de estructura de grupos; repetir en el próximo nivel inferior del </a:t>
            </a:r>
            <a:r>
              <a:rPr lang="es-VE" sz="1400" err="1"/>
              <a:t>dendrograma</a:t>
            </a:r>
            <a:endParaRPr lang="es-VE" sz="1400"/>
          </a:p>
        </p:txBody>
      </p:sp>
      <p:sp>
        <p:nvSpPr>
          <p:cNvPr id="106" name="105 CuadroTexto"/>
          <p:cNvSpPr txBox="1"/>
          <p:nvPr/>
        </p:nvSpPr>
        <p:spPr>
          <a:xfrm>
            <a:off x="4857784" y="1071546"/>
            <a:ext cx="414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Valores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  <a:latin typeface="Symbol" pitchFamily="18" charset="2"/>
              </a:rPr>
              <a:t>p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obtenidos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simular</a:t>
            </a:r>
            <a:endParaRPr lang="es-VE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Examples\Examples v6 working\BCzoo\temgraph1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645525" cy="460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D:\Examples\Examples v6 working\BCzoo\temgraph2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13" y="1357298"/>
            <a:ext cx="8621712" cy="4594225"/>
          </a:xfrm>
          <a:prstGeom prst="rect">
            <a:avLst/>
          </a:prstGeom>
          <a:noFill/>
        </p:spPr>
      </p:pic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2863850" y="2468548"/>
            <a:ext cx="96838" cy="9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161088" y="2465373"/>
            <a:ext cx="96837" cy="9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272213" y="2347898"/>
            <a:ext cx="2635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>
                <a:solidFill>
                  <a:schemeClr val="accent1"/>
                </a:solidFill>
              </a:rPr>
              <a:t>= SIMPROF test</a:t>
            </a:r>
          </a:p>
          <a:p>
            <a:r>
              <a:rPr lang="en-GB" sz="1600">
                <a:solidFill>
                  <a:schemeClr val="accent1"/>
                </a:solidFill>
              </a:rPr>
              <a:t>= </a:t>
            </a:r>
            <a:r>
              <a:rPr lang="en-GB" sz="1600" err="1">
                <a:solidFill>
                  <a:schemeClr val="accent1"/>
                </a:solidFill>
              </a:rPr>
              <a:t>grupos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significativos</a:t>
            </a:r>
            <a:r>
              <a:rPr lang="en-GB" sz="1600">
                <a:solidFill>
                  <a:schemeClr val="accent1"/>
                </a:solidFill>
              </a:rPr>
              <a:t> </a:t>
            </a:r>
            <a:r>
              <a:rPr lang="en-GB" sz="1600" err="1">
                <a:solidFill>
                  <a:schemeClr val="accent1"/>
                </a:solidFill>
              </a:rPr>
              <a:t>dentro</a:t>
            </a:r>
            <a:endParaRPr lang="en-GB" sz="1600">
              <a:solidFill>
                <a:schemeClr val="accent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35688" y="2652698"/>
            <a:ext cx="142875" cy="165100"/>
            <a:chOff x="455" y="924"/>
            <a:chExt cx="189" cy="257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455" y="1138"/>
              <a:ext cx="38" cy="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493" y="924"/>
              <a:ext cx="151" cy="25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00375" y="2254235"/>
            <a:ext cx="142875" cy="165100"/>
            <a:chOff x="455" y="924"/>
            <a:chExt cx="189" cy="257"/>
          </a:xfrm>
        </p:grpSpPr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455" y="1138"/>
              <a:ext cx="38" cy="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V="1">
              <a:off x="493" y="924"/>
              <a:ext cx="151" cy="25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1193800" y="3609960"/>
            <a:ext cx="96838" cy="96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4560888" y="3284523"/>
            <a:ext cx="96837" cy="9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732338" y="3121010"/>
            <a:ext cx="142875" cy="165100"/>
            <a:chOff x="455" y="924"/>
            <a:chExt cx="189" cy="257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55" y="1138"/>
              <a:ext cx="38" cy="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93" y="924"/>
              <a:ext cx="151" cy="25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973388" y="3862373"/>
            <a:ext cx="96837" cy="9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sp>
        <p:nvSpPr>
          <p:cNvPr id="42" name="Oval 19"/>
          <p:cNvSpPr>
            <a:spLocks noChangeArrowheads="1"/>
          </p:cNvSpPr>
          <p:nvPr/>
        </p:nvSpPr>
        <p:spPr bwMode="auto">
          <a:xfrm>
            <a:off x="6138863" y="3513123"/>
            <a:ext cx="96837" cy="9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294438" y="3336910"/>
            <a:ext cx="142875" cy="165100"/>
            <a:chOff x="455" y="924"/>
            <a:chExt cx="189" cy="257"/>
          </a:xfrm>
        </p:grpSpPr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455" y="1138"/>
              <a:ext cx="38" cy="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V="1">
              <a:off x="493" y="924"/>
              <a:ext cx="151" cy="25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4935538" y="4162410"/>
            <a:ext cx="96837" cy="96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316788" y="4054460"/>
            <a:ext cx="96837" cy="96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V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l="19219" t="25000" r="17968" b="5833"/>
          <a:stretch>
            <a:fillRect/>
          </a:stretch>
        </p:blipFill>
        <p:spPr bwMode="auto">
          <a:xfrm>
            <a:off x="-11182" y="1071546"/>
            <a:ext cx="922665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es-VE"/>
              <a:t>Otros métodos de clasificación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06" y="1747094"/>
            <a:ext cx="8786874" cy="4325112"/>
          </a:xfrm>
        </p:spPr>
        <p:txBody>
          <a:bodyPr>
            <a:normAutofit/>
          </a:bodyPr>
          <a:lstStyle/>
          <a:p>
            <a:r>
              <a:rPr lang="es-VE" sz="2400" i="1"/>
              <a:t>k</a:t>
            </a:r>
            <a:r>
              <a:rPr lang="es-VE" sz="2400"/>
              <a:t>-</a:t>
            </a:r>
            <a:r>
              <a:rPr lang="es-VE" sz="2400" err="1"/>
              <a:t>clustering</a:t>
            </a:r>
            <a:r>
              <a:rPr lang="es-VE" sz="2400"/>
              <a:t> (</a:t>
            </a:r>
            <a:r>
              <a:rPr lang="es-VE" sz="2400" err="1"/>
              <a:t>paramétrico</a:t>
            </a:r>
            <a:r>
              <a:rPr lang="es-VE" sz="2400"/>
              <a:t>): </a:t>
            </a:r>
            <a:r>
              <a:rPr lang="es-VE" sz="2400" err="1"/>
              <a:t>kmeans</a:t>
            </a:r>
            <a:r>
              <a:rPr lang="es-VE" sz="2400"/>
              <a:t> {</a:t>
            </a:r>
            <a:r>
              <a:rPr lang="es-VE" sz="2400" err="1"/>
              <a:t>stats</a:t>
            </a:r>
            <a:r>
              <a:rPr lang="es-VE" sz="2400"/>
              <a:t>}, </a:t>
            </a:r>
            <a:r>
              <a:rPr lang="es-VE" sz="2400" err="1"/>
              <a:t>pam</a:t>
            </a:r>
            <a:r>
              <a:rPr lang="es-VE" sz="2400"/>
              <a:t> {</a:t>
            </a:r>
            <a:r>
              <a:rPr lang="es-VE" sz="2400" err="1"/>
              <a:t>cluster</a:t>
            </a:r>
            <a:r>
              <a:rPr lang="es-VE" sz="2400"/>
              <a:t>}</a:t>
            </a:r>
          </a:p>
          <a:p>
            <a:endParaRPr lang="es-VE" sz="2400"/>
          </a:p>
          <a:p>
            <a:r>
              <a:rPr lang="es-VE" sz="2400" i="1"/>
              <a:t>k-</a:t>
            </a:r>
            <a:r>
              <a:rPr lang="es-VE" sz="2400"/>
              <a:t>R-</a:t>
            </a:r>
            <a:r>
              <a:rPr lang="es-VE" sz="2400" err="1"/>
              <a:t>clustering</a:t>
            </a:r>
            <a:r>
              <a:rPr lang="es-VE" sz="2400"/>
              <a:t> (no-</a:t>
            </a:r>
            <a:r>
              <a:rPr lang="es-VE" sz="2400" err="1"/>
              <a:t>paramétrico</a:t>
            </a:r>
            <a:r>
              <a:rPr lang="es-VE" sz="2400"/>
              <a:t>)</a:t>
            </a:r>
          </a:p>
          <a:p>
            <a:endParaRPr lang="es-VE" sz="2400"/>
          </a:p>
          <a:p>
            <a:r>
              <a:rPr lang="es-VE" sz="2400"/>
              <a:t>Árbol de regresión </a:t>
            </a:r>
            <a:r>
              <a:rPr lang="es-VE" sz="2400" err="1"/>
              <a:t>multivariado</a:t>
            </a:r>
            <a:r>
              <a:rPr lang="es-VE" sz="2400"/>
              <a:t> (restringido y </a:t>
            </a:r>
            <a:r>
              <a:rPr lang="es-VE" sz="2400" err="1"/>
              <a:t>paramétrico</a:t>
            </a:r>
            <a:r>
              <a:rPr lang="es-VE" sz="2400"/>
              <a:t>)</a:t>
            </a:r>
          </a:p>
          <a:p>
            <a:endParaRPr lang="es-VE" sz="2400"/>
          </a:p>
          <a:p>
            <a:r>
              <a:rPr lang="es-VE" sz="2400"/>
              <a:t>Árbol de vinculación </a:t>
            </a:r>
            <a:r>
              <a:rPr lang="es-VE" sz="2400" err="1"/>
              <a:t>multivariado</a:t>
            </a:r>
            <a:r>
              <a:rPr lang="es-VE" sz="2400"/>
              <a:t> (restringido no </a:t>
            </a:r>
            <a:r>
              <a:rPr lang="es-VE" sz="2400" err="1"/>
              <a:t>paramétrico</a:t>
            </a:r>
            <a:r>
              <a:rPr lang="es-VE" sz="2400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4282" y="5689603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i="1"/>
              <a:t>“El fácil acceso a los métodos de clasificación ha conducido a la mayor pérdida de tiempo en ciencias que cualquier otra innovación estadística”. </a:t>
            </a:r>
          </a:p>
          <a:p>
            <a:endParaRPr lang="es-VE" sz="1600"/>
          </a:p>
          <a:p>
            <a:r>
              <a:rPr lang="es-VE" sz="1600" err="1"/>
              <a:t>Cormack</a:t>
            </a:r>
            <a:r>
              <a:rPr lang="es-VE" sz="1600"/>
              <a:t> (1971). A </a:t>
            </a:r>
            <a:r>
              <a:rPr lang="es-VE" sz="1600" err="1"/>
              <a:t>review</a:t>
            </a:r>
            <a:r>
              <a:rPr lang="es-VE" sz="1600"/>
              <a:t> of </a:t>
            </a:r>
            <a:r>
              <a:rPr lang="es-VE" sz="1600" err="1"/>
              <a:t>Classification</a:t>
            </a:r>
            <a:r>
              <a:rPr lang="es-VE" sz="1600"/>
              <a:t>. J. R. </a:t>
            </a:r>
            <a:r>
              <a:rPr lang="es-VE" sz="1600" err="1"/>
              <a:t>Statist</a:t>
            </a:r>
            <a:r>
              <a:rPr lang="es-VE" sz="1600"/>
              <a:t>. Soc. Ser. A 134: 321-367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43966" cy="3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5263" y="762000"/>
            <a:ext cx="8753475" cy="5918200"/>
            <a:chOff x="240" y="1008"/>
            <a:chExt cx="5281" cy="2978"/>
          </a:xfrm>
        </p:grpSpPr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245" y="1010"/>
              <a:ext cx="5269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6635" name="Freeform 8"/>
            <p:cNvSpPr>
              <a:spLocks/>
            </p:cNvSpPr>
            <p:nvPr/>
          </p:nvSpPr>
          <p:spPr bwMode="auto">
            <a:xfrm>
              <a:off x="240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0 w 5269"/>
                <a:gd name="T3" fmla="*/ 0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0" y="0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B2B2B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6636" name="Freeform 9"/>
            <p:cNvSpPr>
              <a:spLocks/>
            </p:cNvSpPr>
            <p:nvPr/>
          </p:nvSpPr>
          <p:spPr bwMode="auto">
            <a:xfrm>
              <a:off x="252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5268 w 5269"/>
                <a:gd name="T3" fmla="*/ 2976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5268" y="2976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>
          <a:xfrm>
            <a:off x="539750" y="857232"/>
            <a:ext cx="7962900" cy="4191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800" err="1"/>
              <a:t>Ekofisk</a:t>
            </a:r>
            <a:r>
              <a:rPr lang="en-US" sz="2800"/>
              <a:t> oilfield, Norwegian sector, North Sea</a:t>
            </a:r>
          </a:p>
        </p:txBody>
      </p:sp>
      <p:pic>
        <p:nvPicPr>
          <p:cNvPr id="26628" name="Picture 11" descr="NS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336698"/>
            <a:ext cx="4972050" cy="54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6757988" y="6094435"/>
            <a:ext cx="1624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From: </a:t>
            </a:r>
          </a:p>
          <a:p>
            <a:pPr eaLnBrk="0" hangingPunct="0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Somerfield et al (1997)</a:t>
            </a:r>
          </a:p>
          <a:p>
            <a:pPr eaLnBrk="0" hangingPunct="0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Mar Ecol Prog Ser</a:t>
            </a: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3870325" y="1933575"/>
            <a:ext cx="666750" cy="39528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6631" name="Rectangle 14"/>
          <p:cNvSpPr>
            <a:spLocks noChangeArrowheads="1"/>
          </p:cNvSpPr>
          <p:nvPr/>
        </p:nvSpPr>
        <p:spPr bwMode="auto">
          <a:xfrm>
            <a:off x="3895725" y="4235450"/>
            <a:ext cx="666750" cy="17303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4019550" y="4630738"/>
            <a:ext cx="666750" cy="122237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3965575" y="4464050"/>
            <a:ext cx="646113" cy="165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5263" y="152400"/>
            <a:ext cx="8753475" cy="6527800"/>
            <a:chOff x="240" y="1008"/>
            <a:chExt cx="5281" cy="2978"/>
          </a:xfrm>
        </p:grpSpPr>
        <p:sp>
          <p:nvSpPr>
            <p:cNvPr id="27652" name="Rectangle 3"/>
            <p:cNvSpPr>
              <a:spLocks noChangeArrowheads="1"/>
            </p:cNvSpPr>
            <p:nvPr/>
          </p:nvSpPr>
          <p:spPr bwMode="auto">
            <a:xfrm>
              <a:off x="245" y="1010"/>
              <a:ext cx="5269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7653" name="Freeform 4"/>
            <p:cNvSpPr>
              <a:spLocks/>
            </p:cNvSpPr>
            <p:nvPr/>
          </p:nvSpPr>
          <p:spPr bwMode="auto">
            <a:xfrm>
              <a:off x="240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0 w 5269"/>
                <a:gd name="T3" fmla="*/ 0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0" y="0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B2B2B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7654" name="Freeform 5"/>
            <p:cNvSpPr>
              <a:spLocks/>
            </p:cNvSpPr>
            <p:nvPr/>
          </p:nvSpPr>
          <p:spPr bwMode="auto">
            <a:xfrm>
              <a:off x="252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5268 w 5269"/>
                <a:gd name="T3" fmla="*/ 2976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5268" y="2976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</p:grpSp>
      <p:pic>
        <p:nvPicPr>
          <p:cNvPr id="27651" name="Picture 6" descr="gasrig"/>
          <p:cNvPicPr>
            <a:picLocks noChangeAspect="1" noChangeArrowheads="1"/>
          </p:cNvPicPr>
          <p:nvPr/>
        </p:nvPicPr>
        <p:blipFill>
          <a:blip r:embed="rId3"/>
          <a:srcRect l="562" t="17111" r="580" b="21799"/>
          <a:stretch>
            <a:fillRect/>
          </a:stretch>
        </p:blipFill>
        <p:spPr bwMode="auto">
          <a:xfrm>
            <a:off x="247650" y="206375"/>
            <a:ext cx="865505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omercialdeacuicultura.com/data/productos/0317m.jpg"/>
          <p:cNvPicPr>
            <a:picLocks noChangeAspect="1" noChangeArrowheads="1"/>
          </p:cNvPicPr>
          <p:nvPr/>
        </p:nvPicPr>
        <p:blipFill>
          <a:blip r:embed="rId2"/>
          <a:srcRect r="3703" b="14815"/>
          <a:stretch>
            <a:fillRect/>
          </a:stretch>
        </p:blipFill>
        <p:spPr bwMode="auto">
          <a:xfrm>
            <a:off x="71406" y="3554436"/>
            <a:ext cx="15351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http://farm3.staticflickr.com/2749/4075183071_1ed6b53166_z.jpg?zz=1"/>
          <p:cNvPicPr>
            <a:picLocks noChangeAspect="1" noChangeArrowheads="1"/>
          </p:cNvPicPr>
          <p:nvPr/>
        </p:nvPicPr>
        <p:blipFill>
          <a:blip r:embed="rId3"/>
          <a:srcRect l="18367" t="15646" r="18367" b="2721"/>
          <a:stretch>
            <a:fillRect/>
          </a:stretch>
        </p:blipFill>
        <p:spPr bwMode="auto">
          <a:xfrm>
            <a:off x="1785906" y="3554436"/>
            <a:ext cx="1428750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" descr="http://www.fotonatura.org/galerias/fotos/usr11712/JUREL_NEGRO.jpg"/>
          <p:cNvPicPr>
            <a:picLocks noChangeAspect="1" noChangeArrowheads="1"/>
          </p:cNvPicPr>
          <p:nvPr/>
        </p:nvPicPr>
        <p:blipFill>
          <a:blip r:embed="rId4"/>
          <a:srcRect l="7500" b="11874"/>
          <a:stretch>
            <a:fillRect/>
          </a:stretch>
        </p:blipFill>
        <p:spPr bwMode="auto">
          <a:xfrm>
            <a:off x="142875" y="1130299"/>
            <a:ext cx="266223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5"/>
          <a:srcRect t="7463"/>
          <a:stretch>
            <a:fillRect/>
          </a:stretch>
        </p:blipFill>
        <p:spPr bwMode="auto">
          <a:xfrm>
            <a:off x="5929313" y="844549"/>
            <a:ext cx="3062287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>
            <a:off x="3357563" y="1773237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1" name="10 Flecha derecha"/>
          <p:cNvSpPr/>
          <p:nvPr/>
        </p:nvSpPr>
        <p:spPr>
          <a:xfrm>
            <a:off x="5286344" y="4268811"/>
            <a:ext cx="1071562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6392" name="12 CuadroTexto"/>
          <p:cNvSpPr txBox="1">
            <a:spLocks noChangeArrowheads="1"/>
          </p:cNvSpPr>
          <p:nvPr/>
        </p:nvSpPr>
        <p:spPr bwMode="auto">
          <a:xfrm>
            <a:off x="6500826" y="4143380"/>
            <a:ext cx="23573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/>
              <a:t>Unidades discretas, pero artificiales</a:t>
            </a:r>
            <a:endParaRPr lang="es-VE"/>
          </a:p>
        </p:txBody>
      </p:sp>
      <p:pic>
        <p:nvPicPr>
          <p:cNvPr id="16393" name="Picture 8" descr="http://pescaprofesional.net/wp-content/uploads/2010/10/NASA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06" y="5197499"/>
            <a:ext cx="15001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15 CuadroTexto"/>
          <p:cNvSpPr txBox="1">
            <a:spLocks noChangeArrowheads="1"/>
          </p:cNvSpPr>
          <p:nvPr/>
        </p:nvSpPr>
        <p:spPr bwMode="auto">
          <a:xfrm>
            <a:off x="5929313" y="2987674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/>
              <a:t>Unidades discretas</a:t>
            </a:r>
          </a:p>
        </p:txBody>
      </p:sp>
      <p:pic>
        <p:nvPicPr>
          <p:cNvPr id="16395" name="Picture 10" descr="http://www.gia-anillamiento.org/leon/proy_images/12alpinas2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094" y="3554436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2" descr="http://www.uam.es/personal_pdi/ciencias/jspinill/imagenes/PracticasEcologiaparaweb/ElVellon-muestreo_vegetacion-1red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06" y="5197499"/>
            <a:ext cx="221456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18 CuadroTexto"/>
          <p:cNvSpPr txBox="1">
            <a:spLocks noChangeArrowheads="1"/>
          </p:cNvSpPr>
          <p:nvPr/>
        </p:nvSpPr>
        <p:spPr bwMode="auto">
          <a:xfrm>
            <a:off x="285720" y="2786058"/>
            <a:ext cx="2357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/>
              <a:t>Unidad de muestreo</a:t>
            </a:r>
            <a:endParaRPr lang="es-V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5263" y="152400"/>
            <a:ext cx="8753475" cy="6527800"/>
            <a:chOff x="240" y="1008"/>
            <a:chExt cx="5281" cy="2978"/>
          </a:xfrm>
        </p:grpSpPr>
        <p:sp>
          <p:nvSpPr>
            <p:cNvPr id="28676" name="Rectangle 3"/>
            <p:cNvSpPr>
              <a:spLocks noChangeArrowheads="1"/>
            </p:cNvSpPr>
            <p:nvPr/>
          </p:nvSpPr>
          <p:spPr bwMode="auto">
            <a:xfrm>
              <a:off x="245" y="1010"/>
              <a:ext cx="5269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28677" name="Freeform 4"/>
            <p:cNvSpPr>
              <a:spLocks/>
            </p:cNvSpPr>
            <p:nvPr/>
          </p:nvSpPr>
          <p:spPr bwMode="auto">
            <a:xfrm>
              <a:off x="240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0 w 5269"/>
                <a:gd name="T3" fmla="*/ 0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0" y="0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B2B2B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28678" name="Freeform 5"/>
            <p:cNvSpPr>
              <a:spLocks/>
            </p:cNvSpPr>
            <p:nvPr/>
          </p:nvSpPr>
          <p:spPr bwMode="auto">
            <a:xfrm>
              <a:off x="252" y="1008"/>
              <a:ext cx="5269" cy="2977"/>
            </a:xfrm>
            <a:custGeom>
              <a:avLst/>
              <a:gdLst>
                <a:gd name="T0" fmla="*/ 5268 w 5269"/>
                <a:gd name="T1" fmla="*/ 0 h 2977"/>
                <a:gd name="T2" fmla="*/ 5268 w 5269"/>
                <a:gd name="T3" fmla="*/ 2976 h 2977"/>
                <a:gd name="T4" fmla="*/ 0 w 5269"/>
                <a:gd name="T5" fmla="*/ 2976 h 2977"/>
                <a:gd name="T6" fmla="*/ 0 60000 65536"/>
                <a:gd name="T7" fmla="*/ 0 60000 65536"/>
                <a:gd name="T8" fmla="*/ 0 60000 65536"/>
                <a:gd name="T9" fmla="*/ 0 w 5269"/>
                <a:gd name="T10" fmla="*/ 0 h 2977"/>
                <a:gd name="T11" fmla="*/ 5269 w 5269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69" h="2977">
                  <a:moveTo>
                    <a:pt x="5268" y="0"/>
                  </a:moveTo>
                  <a:lnTo>
                    <a:pt x="5268" y="2976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VE"/>
            </a:p>
          </p:txBody>
        </p:sp>
      </p:grpSp>
      <p:pic>
        <p:nvPicPr>
          <p:cNvPr id="28675" name="Picture 6" descr="oilrig"/>
          <p:cNvPicPr>
            <a:picLocks noChangeAspect="1" noChangeArrowheads="1"/>
          </p:cNvPicPr>
          <p:nvPr/>
        </p:nvPicPr>
        <p:blipFill>
          <a:blip r:embed="rId3"/>
          <a:srcRect t="7240" r="3957" b="13274"/>
          <a:stretch>
            <a:fillRect/>
          </a:stretch>
        </p:blipFill>
        <p:spPr bwMode="auto">
          <a:xfrm>
            <a:off x="252413" y="215900"/>
            <a:ext cx="8650287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069848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err="1">
                <a:solidFill>
                  <a:schemeClr val="tx1"/>
                </a:solidFill>
              </a:rPr>
              <a:t>Ekofisk</a:t>
            </a:r>
            <a:r>
              <a:rPr lang="en-US" sz="2800">
                <a:solidFill>
                  <a:schemeClr val="tx1"/>
                </a:solidFill>
              </a:rPr>
              <a:t> oilfield (Norwegian sector, N Sea): </a:t>
            </a:r>
            <a:r>
              <a:rPr lang="en-US" sz="2800" err="1">
                <a:solidFill>
                  <a:schemeClr val="tx1"/>
                </a:solidFill>
              </a:rPr>
              <a:t>Muestreo</a:t>
            </a:r>
            <a:r>
              <a:rPr lang="en-US" sz="2800">
                <a:solidFill>
                  <a:schemeClr val="tx1"/>
                </a:solidFill>
              </a:rPr>
              <a:t> de </a:t>
            </a:r>
            <a:r>
              <a:rPr lang="en-US" sz="2800" err="1">
                <a:solidFill>
                  <a:schemeClr val="tx1"/>
                </a:solidFill>
              </a:rPr>
              <a:t>Macrofauna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asociada</a:t>
            </a:r>
            <a:r>
              <a:rPr lang="en-US" sz="2800">
                <a:solidFill>
                  <a:schemeClr val="tx1"/>
                </a:solidFill>
              </a:rPr>
              <a:t> a </a:t>
            </a:r>
            <a:r>
              <a:rPr lang="en-US" sz="2800" err="1">
                <a:solidFill>
                  <a:schemeClr val="tx1"/>
                </a:solidFill>
              </a:rPr>
              <a:t>sedimentos</a:t>
            </a:r>
            <a:r>
              <a:rPr lang="en-US" sz="2800">
                <a:solidFill>
                  <a:schemeClr val="tx1"/>
                </a:solidFill>
              </a:rPr>
              <a:t> en 39 </a:t>
            </a:r>
            <a:r>
              <a:rPr lang="en-US" sz="2800" err="1">
                <a:solidFill>
                  <a:schemeClr val="tx1"/>
                </a:solidFill>
              </a:rPr>
              <a:t>sitios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699" name="Freeform 3"/>
          <p:cNvSpPr>
            <a:spLocks/>
          </p:cNvSpPr>
          <p:nvPr/>
        </p:nvSpPr>
        <p:spPr bwMode="auto">
          <a:xfrm>
            <a:off x="1820863" y="6575425"/>
            <a:ext cx="1587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w 1"/>
              <a:gd name="T11" fmla="*/ 0 h 1"/>
              <a:gd name="T12" fmla="*/ 0 w 1"/>
              <a:gd name="T13" fmla="*/ 0 h 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"/>
              <a:gd name="T23" fmla="*/ 1 w 1"/>
              <a:gd name="T24" fmla="*/ 1 h 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2543175" y="6410325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w 1"/>
              <a:gd name="T11" fmla="*/ 0 h 1"/>
              <a:gd name="T12" fmla="*/ 0 w 1"/>
              <a:gd name="T13" fmla="*/ 0 h 1"/>
              <a:gd name="T14" fmla="*/ 0 w 1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"/>
              <a:gd name="T25" fmla="*/ 0 h 1"/>
              <a:gd name="T26" fmla="*/ 1 w 1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89013" y="3097213"/>
            <a:ext cx="131762" cy="128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989013" y="3800475"/>
            <a:ext cx="131762" cy="127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989013" y="4606925"/>
            <a:ext cx="131762" cy="1270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989013" y="5326063"/>
            <a:ext cx="131762" cy="128587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565775" y="1552575"/>
            <a:ext cx="128588" cy="128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165975" y="3516313"/>
            <a:ext cx="13017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7294563" y="6078538"/>
            <a:ext cx="128587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6702425" y="5402263"/>
            <a:ext cx="128588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156325" y="4773613"/>
            <a:ext cx="131763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3567113" y="5997575"/>
            <a:ext cx="130175" cy="128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478338" y="5260975"/>
            <a:ext cx="13017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006975" y="4695825"/>
            <a:ext cx="130175" cy="1254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3121025" y="3076575"/>
            <a:ext cx="128588" cy="128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3821113" y="3405188"/>
            <a:ext cx="133350" cy="130175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5581650" y="3625850"/>
            <a:ext cx="130175" cy="1285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5870575" y="3986213"/>
            <a:ext cx="130175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5773738" y="4254500"/>
            <a:ext cx="130175" cy="1285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549900" y="4144963"/>
            <a:ext cx="130175" cy="127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5341938" y="4395788"/>
            <a:ext cx="130175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4749800" y="3705225"/>
            <a:ext cx="130175" cy="127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5135563" y="3800475"/>
            <a:ext cx="128587" cy="125413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5438775" y="3767138"/>
            <a:ext cx="128588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5357813" y="3279775"/>
            <a:ext cx="130175" cy="130175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480050" y="3205163"/>
            <a:ext cx="128588" cy="1270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5411788" y="3190875"/>
            <a:ext cx="131762" cy="128588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5326063" y="3189288"/>
            <a:ext cx="130175" cy="1270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241925" y="3182938"/>
            <a:ext cx="131763" cy="128587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35588" y="3108325"/>
            <a:ext cx="130175" cy="125413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135563" y="3186113"/>
            <a:ext cx="130175" cy="1270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4911725" y="3175000"/>
            <a:ext cx="130175" cy="128588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1" name="Oval 35"/>
          <p:cNvSpPr>
            <a:spLocks noChangeArrowheads="1"/>
          </p:cNvSpPr>
          <p:nvPr/>
        </p:nvSpPr>
        <p:spPr bwMode="auto">
          <a:xfrm>
            <a:off x="5359400" y="2905125"/>
            <a:ext cx="130175" cy="128588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2" name="Oval 36"/>
          <p:cNvSpPr>
            <a:spLocks noChangeArrowheads="1"/>
          </p:cNvSpPr>
          <p:nvPr/>
        </p:nvSpPr>
        <p:spPr bwMode="auto">
          <a:xfrm>
            <a:off x="5327650" y="2994025"/>
            <a:ext cx="130175" cy="128588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3" name="Oval 37"/>
          <p:cNvSpPr>
            <a:spLocks noChangeArrowheads="1"/>
          </p:cNvSpPr>
          <p:nvPr/>
        </p:nvSpPr>
        <p:spPr bwMode="auto">
          <a:xfrm>
            <a:off x="5573713" y="3178175"/>
            <a:ext cx="133350" cy="130175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4" name="Oval 38"/>
          <p:cNvSpPr>
            <a:spLocks noChangeArrowheads="1"/>
          </p:cNvSpPr>
          <p:nvPr/>
        </p:nvSpPr>
        <p:spPr bwMode="auto">
          <a:xfrm>
            <a:off x="5797550" y="3186113"/>
            <a:ext cx="131763" cy="1270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5" name="Oval 39"/>
          <p:cNvSpPr>
            <a:spLocks noChangeArrowheads="1"/>
          </p:cNvSpPr>
          <p:nvPr/>
        </p:nvSpPr>
        <p:spPr bwMode="auto">
          <a:xfrm>
            <a:off x="5246688" y="3376613"/>
            <a:ext cx="133350" cy="128587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6" name="Oval 40"/>
          <p:cNvSpPr>
            <a:spLocks noChangeArrowheads="1"/>
          </p:cNvSpPr>
          <p:nvPr/>
        </p:nvSpPr>
        <p:spPr bwMode="auto">
          <a:xfrm>
            <a:off x="5343525" y="3411538"/>
            <a:ext cx="130175" cy="1270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7" name="Oval 41"/>
          <p:cNvSpPr>
            <a:spLocks noChangeArrowheads="1"/>
          </p:cNvSpPr>
          <p:nvPr/>
        </p:nvSpPr>
        <p:spPr bwMode="auto">
          <a:xfrm>
            <a:off x="5353050" y="3608388"/>
            <a:ext cx="130175" cy="130175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8" name="Oval 42"/>
          <p:cNvSpPr>
            <a:spLocks noChangeArrowheads="1"/>
          </p:cNvSpPr>
          <p:nvPr/>
        </p:nvSpPr>
        <p:spPr bwMode="auto">
          <a:xfrm>
            <a:off x="5353050" y="2698750"/>
            <a:ext cx="130175" cy="1270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5597525" y="2573338"/>
            <a:ext cx="130175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8156575" y="3060700"/>
            <a:ext cx="130175" cy="128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7270750" y="1566863"/>
            <a:ext cx="128588" cy="128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2" name="Oval 46"/>
          <p:cNvSpPr>
            <a:spLocks noChangeArrowheads="1"/>
          </p:cNvSpPr>
          <p:nvPr/>
        </p:nvSpPr>
        <p:spPr bwMode="auto">
          <a:xfrm>
            <a:off x="5857875" y="4392613"/>
            <a:ext cx="130175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3" name="Oval 47"/>
          <p:cNvSpPr>
            <a:spLocks noChangeArrowheads="1"/>
          </p:cNvSpPr>
          <p:nvPr/>
        </p:nvSpPr>
        <p:spPr bwMode="auto">
          <a:xfrm>
            <a:off x="6372225" y="3783013"/>
            <a:ext cx="130175" cy="1285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7669213" y="1643063"/>
            <a:ext cx="346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5257800" y="5692775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806450" y="2127250"/>
            <a:ext cx="1730375" cy="353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5356225" y="577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2 km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7185025" y="17526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30 km E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898525" y="2159000"/>
            <a:ext cx="1485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Distance from</a:t>
            </a:r>
          </a:p>
          <a:p>
            <a:pPr eaLnBrk="0" hangingPunct="0"/>
            <a:r>
              <a:rPr lang="en-GB">
                <a:latin typeface="Times New Roman" pitchFamily="18" charset="0"/>
              </a:rPr>
              <a:t>oilfield centre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139825" y="2971800"/>
            <a:ext cx="1004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&gt; 3500m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1139825" y="36703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1000-3500m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139825" y="44831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250-1000m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1139825" y="5194300"/>
            <a:ext cx="833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&lt;250m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>
          <a:xfrm>
            <a:off x="142844" y="652446"/>
            <a:ext cx="7135812" cy="4191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400" err="1"/>
              <a:t>Ekofisk</a:t>
            </a:r>
            <a:r>
              <a:rPr lang="en-US" sz="2400"/>
              <a:t> oilfield: </a:t>
            </a:r>
            <a:r>
              <a:rPr lang="en-US" sz="2400" err="1"/>
              <a:t>códigos</a:t>
            </a:r>
            <a:r>
              <a:rPr lang="en-US" sz="2400"/>
              <a:t> </a:t>
            </a:r>
            <a:r>
              <a:rPr lang="en-US" sz="2400" err="1"/>
              <a:t>para</a:t>
            </a:r>
            <a:r>
              <a:rPr lang="en-US" sz="2400"/>
              <a:t> 174 </a:t>
            </a:r>
            <a:r>
              <a:rPr lang="en-US" sz="2400" err="1"/>
              <a:t>especies</a:t>
            </a:r>
            <a:r>
              <a:rPr lang="en-US" sz="2400"/>
              <a:t> en 39 </a:t>
            </a:r>
            <a:r>
              <a:rPr lang="en-US" sz="2400" err="1"/>
              <a:t>sitios</a:t>
            </a:r>
            <a:endParaRPr lang="en-US" sz="24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4282" y="1214422"/>
            <a:ext cx="8620125" cy="5475287"/>
            <a:chOff x="569" y="541"/>
            <a:chExt cx="5528" cy="3511"/>
          </a:xfrm>
        </p:grpSpPr>
        <p:sp>
          <p:nvSpPr>
            <p:cNvPr id="1030" name="Rectangle 12"/>
            <p:cNvSpPr>
              <a:spLocks noChangeArrowheads="1"/>
            </p:cNvSpPr>
            <p:nvPr/>
          </p:nvSpPr>
          <p:spPr bwMode="auto">
            <a:xfrm>
              <a:off x="569" y="546"/>
              <a:ext cx="5516" cy="3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graphicFrame>
          <p:nvGraphicFramePr>
            <p:cNvPr id="1026" name="Object 13"/>
            <p:cNvGraphicFramePr>
              <a:graphicFrameLocks noChangeAspect="1"/>
            </p:cNvGraphicFramePr>
            <p:nvPr/>
          </p:nvGraphicFramePr>
          <p:xfrm>
            <a:off x="571" y="541"/>
            <a:ext cx="5526" cy="3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9613800" imgH="6743880" progId="Word.Document.8">
                    <p:embed/>
                  </p:oleObj>
                </mc:Choice>
                <mc:Fallback>
                  <p:oleObj name="Document" r:id="rId3" imgW="9613800" imgH="6743880" progId="Word.Document.8">
                    <p:embed/>
                    <p:pic>
                      <p:nvPicPr>
                        <p:cNvPr id="102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541"/>
                          <a:ext cx="5526" cy="3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569325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>
                <a:solidFill>
                  <a:schemeClr val="tx1"/>
                </a:solidFill>
              </a:rPr>
              <a:t>Ekofisk oilfield macrofauna: Índice de Shannon H' de abundancia de especies (media ± 95% IC)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36563" y="1317625"/>
            <a:ext cx="8286750" cy="462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1298575" y="5462588"/>
            <a:ext cx="7210425" cy="1587"/>
          </a:xfrm>
          <a:custGeom>
            <a:avLst/>
            <a:gdLst>
              <a:gd name="T0" fmla="*/ 0 w 4528"/>
              <a:gd name="T1" fmla="*/ 0 h 1"/>
              <a:gd name="T2" fmla="*/ 4527 w 4528"/>
              <a:gd name="T3" fmla="*/ 0 h 1"/>
              <a:gd name="T4" fmla="*/ 0 60000 65536"/>
              <a:gd name="T5" fmla="*/ 0 60000 65536"/>
              <a:gd name="T6" fmla="*/ 0 w 4528"/>
              <a:gd name="T7" fmla="*/ 0 h 1"/>
              <a:gd name="T8" fmla="*/ 4528 w 452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28" h="1">
                <a:moveTo>
                  <a:pt x="0" y="0"/>
                </a:moveTo>
                <a:lnTo>
                  <a:pt x="4527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2898775" y="5392738"/>
            <a:ext cx="1588" cy="71437"/>
          </a:xfrm>
          <a:custGeom>
            <a:avLst/>
            <a:gdLst>
              <a:gd name="T0" fmla="*/ 0 w 1"/>
              <a:gd name="T1" fmla="*/ 46 h 47"/>
              <a:gd name="T2" fmla="*/ 0 w 1"/>
              <a:gd name="T3" fmla="*/ 0 h 47"/>
              <a:gd name="T4" fmla="*/ 0 60000 65536"/>
              <a:gd name="T5" fmla="*/ 0 60000 65536"/>
              <a:gd name="T6" fmla="*/ 0 w 1"/>
              <a:gd name="T7" fmla="*/ 0 h 47"/>
              <a:gd name="T8" fmla="*/ 1 w 1"/>
              <a:gd name="T9" fmla="*/ 47 h 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7">
                <a:moveTo>
                  <a:pt x="0" y="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4235450" y="5392738"/>
            <a:ext cx="1588" cy="71437"/>
          </a:xfrm>
          <a:custGeom>
            <a:avLst/>
            <a:gdLst>
              <a:gd name="T0" fmla="*/ 0 w 1"/>
              <a:gd name="T1" fmla="*/ 46 h 47"/>
              <a:gd name="T2" fmla="*/ 0 w 1"/>
              <a:gd name="T3" fmla="*/ 0 h 47"/>
              <a:gd name="T4" fmla="*/ 0 60000 65536"/>
              <a:gd name="T5" fmla="*/ 0 60000 65536"/>
              <a:gd name="T6" fmla="*/ 0 w 1"/>
              <a:gd name="T7" fmla="*/ 0 h 47"/>
              <a:gd name="T8" fmla="*/ 1 w 1"/>
              <a:gd name="T9" fmla="*/ 47 h 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7">
                <a:moveTo>
                  <a:pt x="0" y="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5568950" y="5392738"/>
            <a:ext cx="1588" cy="71437"/>
          </a:xfrm>
          <a:custGeom>
            <a:avLst/>
            <a:gdLst>
              <a:gd name="T0" fmla="*/ 0 w 1"/>
              <a:gd name="T1" fmla="*/ 46 h 47"/>
              <a:gd name="T2" fmla="*/ 0 w 1"/>
              <a:gd name="T3" fmla="*/ 0 h 47"/>
              <a:gd name="T4" fmla="*/ 0 60000 65536"/>
              <a:gd name="T5" fmla="*/ 0 60000 65536"/>
              <a:gd name="T6" fmla="*/ 0 w 1"/>
              <a:gd name="T7" fmla="*/ 0 h 47"/>
              <a:gd name="T8" fmla="*/ 1 w 1"/>
              <a:gd name="T9" fmla="*/ 47 h 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7">
                <a:moveTo>
                  <a:pt x="0" y="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6905625" y="5392738"/>
            <a:ext cx="1588" cy="71437"/>
          </a:xfrm>
          <a:custGeom>
            <a:avLst/>
            <a:gdLst>
              <a:gd name="T0" fmla="*/ 0 w 1"/>
              <a:gd name="T1" fmla="*/ 46 h 47"/>
              <a:gd name="T2" fmla="*/ 0 w 1"/>
              <a:gd name="T3" fmla="*/ 0 h 47"/>
              <a:gd name="T4" fmla="*/ 0 60000 65536"/>
              <a:gd name="T5" fmla="*/ 0 60000 65536"/>
              <a:gd name="T6" fmla="*/ 0 w 1"/>
              <a:gd name="T7" fmla="*/ 0 h 47"/>
              <a:gd name="T8" fmla="*/ 1 w 1"/>
              <a:gd name="T9" fmla="*/ 47 h 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7">
                <a:moveTo>
                  <a:pt x="0" y="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1298575" y="1657350"/>
            <a:ext cx="1588" cy="3806825"/>
          </a:xfrm>
          <a:custGeom>
            <a:avLst/>
            <a:gdLst>
              <a:gd name="T0" fmla="*/ 0 w 1"/>
              <a:gd name="T1" fmla="*/ 2526 h 2527"/>
              <a:gd name="T2" fmla="*/ 0 w 1"/>
              <a:gd name="T3" fmla="*/ 0 h 2527"/>
              <a:gd name="T4" fmla="*/ 0 60000 65536"/>
              <a:gd name="T5" fmla="*/ 0 60000 65536"/>
              <a:gd name="T6" fmla="*/ 0 w 1"/>
              <a:gd name="T7" fmla="*/ 0 h 2527"/>
              <a:gd name="T8" fmla="*/ 1 w 1"/>
              <a:gd name="T9" fmla="*/ 2527 h 25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27">
                <a:moveTo>
                  <a:pt x="0" y="252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1298575" y="5322888"/>
            <a:ext cx="133350" cy="1587"/>
          </a:xfrm>
          <a:custGeom>
            <a:avLst/>
            <a:gdLst>
              <a:gd name="T0" fmla="*/ 0 w 84"/>
              <a:gd name="T1" fmla="*/ 0 h 1"/>
              <a:gd name="T2" fmla="*/ 83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3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1298575" y="4441825"/>
            <a:ext cx="133350" cy="1588"/>
          </a:xfrm>
          <a:custGeom>
            <a:avLst/>
            <a:gdLst>
              <a:gd name="T0" fmla="*/ 0 w 84"/>
              <a:gd name="T1" fmla="*/ 0 h 1"/>
              <a:gd name="T2" fmla="*/ 83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3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1298575" y="3560763"/>
            <a:ext cx="133350" cy="0"/>
          </a:xfrm>
          <a:custGeom>
            <a:avLst/>
            <a:gdLst>
              <a:gd name="T0" fmla="*/ 0 w 84"/>
              <a:gd name="T1" fmla="*/ 0 h 1"/>
              <a:gd name="T2" fmla="*/ 83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3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1298575" y="2678113"/>
            <a:ext cx="133350" cy="1587"/>
          </a:xfrm>
          <a:custGeom>
            <a:avLst/>
            <a:gdLst>
              <a:gd name="T0" fmla="*/ 0 w 84"/>
              <a:gd name="T1" fmla="*/ 0 h 1"/>
              <a:gd name="T2" fmla="*/ 83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3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1298575" y="1797050"/>
            <a:ext cx="133350" cy="1588"/>
          </a:xfrm>
          <a:custGeom>
            <a:avLst/>
            <a:gdLst>
              <a:gd name="T0" fmla="*/ 0 w 84"/>
              <a:gd name="T1" fmla="*/ 0 h 1"/>
              <a:gd name="T2" fmla="*/ 83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3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s-VE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79788" y="5461000"/>
            <a:ext cx="288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pitchFamily="18" charset="0"/>
              </a:rPr>
              <a:t>Distance groups from oilfield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38163" y="1381125"/>
            <a:ext cx="414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latin typeface="Times New Roman" pitchFamily="18" charset="0"/>
              </a:rPr>
              <a:t>H'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73375" y="2060575"/>
            <a:ext cx="76200" cy="893763"/>
            <a:chOff x="4370" y="1036"/>
            <a:chExt cx="48" cy="593"/>
          </a:xfrm>
        </p:grpSpPr>
        <p:sp>
          <p:nvSpPr>
            <p:cNvPr id="30770" name="Freeform 18"/>
            <p:cNvSpPr>
              <a:spLocks/>
            </p:cNvSpPr>
            <p:nvPr/>
          </p:nvSpPr>
          <p:spPr bwMode="auto">
            <a:xfrm>
              <a:off x="4394" y="1052"/>
              <a:ext cx="1" cy="561"/>
            </a:xfrm>
            <a:custGeom>
              <a:avLst/>
              <a:gdLst>
                <a:gd name="T0" fmla="*/ 0 w 1"/>
                <a:gd name="T1" fmla="*/ 0 h 561"/>
                <a:gd name="T2" fmla="*/ 0 w 1"/>
                <a:gd name="T3" fmla="*/ 560 h 561"/>
                <a:gd name="T4" fmla="*/ 0 60000 65536"/>
                <a:gd name="T5" fmla="*/ 0 60000 65536"/>
                <a:gd name="T6" fmla="*/ 0 w 1"/>
                <a:gd name="T7" fmla="*/ 0 h 561"/>
                <a:gd name="T8" fmla="*/ 1 w 1"/>
                <a:gd name="T9" fmla="*/ 561 h 5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1">
                  <a:moveTo>
                    <a:pt x="0" y="0"/>
                  </a:moveTo>
                  <a:lnTo>
                    <a:pt x="0" y="56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71" name="Freeform 19"/>
            <p:cNvSpPr>
              <a:spLocks/>
            </p:cNvSpPr>
            <p:nvPr/>
          </p:nvSpPr>
          <p:spPr bwMode="auto">
            <a:xfrm>
              <a:off x="4370" y="1036"/>
              <a:ext cx="48" cy="33"/>
            </a:xfrm>
            <a:custGeom>
              <a:avLst/>
              <a:gdLst>
                <a:gd name="T0" fmla="*/ 47 w 48"/>
                <a:gd name="T1" fmla="*/ 32 h 33"/>
                <a:gd name="T2" fmla="*/ 24 w 48"/>
                <a:gd name="T3" fmla="*/ 0 h 33"/>
                <a:gd name="T4" fmla="*/ 0 w 48"/>
                <a:gd name="T5" fmla="*/ 32 h 33"/>
                <a:gd name="T6" fmla="*/ 47 w 48"/>
                <a:gd name="T7" fmla="*/ 32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3"/>
                <a:gd name="T14" fmla="*/ 48 w 4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3">
                  <a:moveTo>
                    <a:pt x="47" y="32"/>
                  </a:moveTo>
                  <a:lnTo>
                    <a:pt x="24" y="0"/>
                  </a:lnTo>
                  <a:lnTo>
                    <a:pt x="0" y="32"/>
                  </a:lnTo>
                  <a:lnTo>
                    <a:pt x="47" y="32"/>
                  </a:lnTo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72" name="Freeform 20"/>
            <p:cNvSpPr>
              <a:spLocks/>
            </p:cNvSpPr>
            <p:nvPr/>
          </p:nvSpPr>
          <p:spPr bwMode="auto">
            <a:xfrm>
              <a:off x="4370" y="1596"/>
              <a:ext cx="48" cy="33"/>
            </a:xfrm>
            <a:custGeom>
              <a:avLst/>
              <a:gdLst>
                <a:gd name="T0" fmla="*/ 0 w 48"/>
                <a:gd name="T1" fmla="*/ 0 h 33"/>
                <a:gd name="T2" fmla="*/ 24 w 48"/>
                <a:gd name="T3" fmla="*/ 32 h 33"/>
                <a:gd name="T4" fmla="*/ 47 w 48"/>
                <a:gd name="T5" fmla="*/ 0 h 33"/>
                <a:gd name="T6" fmla="*/ 0 w 4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3"/>
                <a:gd name="T14" fmla="*/ 48 w 4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3">
                  <a:moveTo>
                    <a:pt x="0" y="0"/>
                  </a:moveTo>
                  <a:lnTo>
                    <a:pt x="24" y="32"/>
                  </a:lnTo>
                  <a:lnTo>
                    <a:pt x="47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58000" y="3902075"/>
            <a:ext cx="76200" cy="1192213"/>
            <a:chOff x="1855" y="2258"/>
            <a:chExt cx="48" cy="791"/>
          </a:xfrm>
        </p:grpSpPr>
        <p:sp>
          <p:nvSpPr>
            <p:cNvPr id="30767" name="Freeform 22"/>
            <p:cNvSpPr>
              <a:spLocks/>
            </p:cNvSpPr>
            <p:nvPr/>
          </p:nvSpPr>
          <p:spPr bwMode="auto">
            <a:xfrm>
              <a:off x="1878" y="2274"/>
              <a:ext cx="1" cy="759"/>
            </a:xfrm>
            <a:custGeom>
              <a:avLst/>
              <a:gdLst>
                <a:gd name="T0" fmla="*/ 0 w 1"/>
                <a:gd name="T1" fmla="*/ 0 h 759"/>
                <a:gd name="T2" fmla="*/ 0 w 1"/>
                <a:gd name="T3" fmla="*/ 758 h 759"/>
                <a:gd name="T4" fmla="*/ 0 60000 65536"/>
                <a:gd name="T5" fmla="*/ 0 60000 65536"/>
                <a:gd name="T6" fmla="*/ 0 w 1"/>
                <a:gd name="T7" fmla="*/ 0 h 759"/>
                <a:gd name="T8" fmla="*/ 1 w 1"/>
                <a:gd name="T9" fmla="*/ 759 h 7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9">
                  <a:moveTo>
                    <a:pt x="0" y="0"/>
                  </a:moveTo>
                  <a:lnTo>
                    <a:pt x="0" y="758"/>
                  </a:lnTo>
                </a:path>
              </a:pathLst>
            </a:custGeom>
            <a:solidFill>
              <a:srgbClr val="660066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8" name="Freeform 23"/>
            <p:cNvSpPr>
              <a:spLocks/>
            </p:cNvSpPr>
            <p:nvPr/>
          </p:nvSpPr>
          <p:spPr bwMode="auto">
            <a:xfrm>
              <a:off x="1855" y="2258"/>
              <a:ext cx="48" cy="33"/>
            </a:xfrm>
            <a:custGeom>
              <a:avLst/>
              <a:gdLst>
                <a:gd name="T0" fmla="*/ 47 w 48"/>
                <a:gd name="T1" fmla="*/ 32 h 33"/>
                <a:gd name="T2" fmla="*/ 23 w 48"/>
                <a:gd name="T3" fmla="*/ 0 h 33"/>
                <a:gd name="T4" fmla="*/ 0 w 48"/>
                <a:gd name="T5" fmla="*/ 32 h 33"/>
                <a:gd name="T6" fmla="*/ 47 w 48"/>
                <a:gd name="T7" fmla="*/ 32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3"/>
                <a:gd name="T14" fmla="*/ 48 w 4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3">
                  <a:moveTo>
                    <a:pt x="47" y="32"/>
                  </a:moveTo>
                  <a:lnTo>
                    <a:pt x="23" y="0"/>
                  </a:lnTo>
                  <a:lnTo>
                    <a:pt x="0" y="32"/>
                  </a:lnTo>
                  <a:lnTo>
                    <a:pt x="47" y="32"/>
                  </a:lnTo>
                </a:path>
              </a:pathLst>
            </a:custGeom>
            <a:solidFill>
              <a:srgbClr val="660066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9" name="Freeform 24"/>
            <p:cNvSpPr>
              <a:spLocks/>
            </p:cNvSpPr>
            <p:nvPr/>
          </p:nvSpPr>
          <p:spPr bwMode="auto">
            <a:xfrm>
              <a:off x="1855" y="3016"/>
              <a:ext cx="48" cy="33"/>
            </a:xfrm>
            <a:custGeom>
              <a:avLst/>
              <a:gdLst>
                <a:gd name="T0" fmla="*/ 0 w 48"/>
                <a:gd name="T1" fmla="*/ 0 h 33"/>
                <a:gd name="T2" fmla="*/ 23 w 48"/>
                <a:gd name="T3" fmla="*/ 32 h 33"/>
                <a:gd name="T4" fmla="*/ 47 w 48"/>
                <a:gd name="T5" fmla="*/ 0 h 33"/>
                <a:gd name="T6" fmla="*/ 0 w 4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3"/>
                <a:gd name="T14" fmla="*/ 48 w 4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3">
                  <a:moveTo>
                    <a:pt x="0" y="0"/>
                  </a:moveTo>
                  <a:lnTo>
                    <a:pt x="23" y="32"/>
                  </a:lnTo>
                  <a:lnTo>
                    <a:pt x="47" y="0"/>
                  </a:lnTo>
                  <a:lnTo>
                    <a:pt x="0" y="0"/>
                  </a:lnTo>
                </a:path>
              </a:pathLst>
            </a:custGeom>
            <a:solidFill>
              <a:srgbClr val="660066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00525" y="1843088"/>
            <a:ext cx="77788" cy="857250"/>
            <a:chOff x="3531" y="891"/>
            <a:chExt cx="49" cy="569"/>
          </a:xfrm>
        </p:grpSpPr>
        <p:sp>
          <p:nvSpPr>
            <p:cNvPr id="30764" name="Freeform 26"/>
            <p:cNvSpPr>
              <a:spLocks/>
            </p:cNvSpPr>
            <p:nvPr/>
          </p:nvSpPr>
          <p:spPr bwMode="auto">
            <a:xfrm>
              <a:off x="3555" y="907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6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6"/>
                  </a:lnTo>
                </a:path>
              </a:pathLst>
            </a:custGeom>
            <a:solidFill>
              <a:srgbClr val="FF99FF"/>
            </a:solidFill>
            <a:ln w="19050">
              <a:solidFill>
                <a:srgbClr val="FF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5" name="Freeform 27"/>
            <p:cNvSpPr>
              <a:spLocks/>
            </p:cNvSpPr>
            <p:nvPr/>
          </p:nvSpPr>
          <p:spPr bwMode="auto">
            <a:xfrm>
              <a:off x="3531" y="891"/>
              <a:ext cx="49" cy="33"/>
            </a:xfrm>
            <a:custGeom>
              <a:avLst/>
              <a:gdLst>
                <a:gd name="T0" fmla="*/ 48 w 49"/>
                <a:gd name="T1" fmla="*/ 32 h 33"/>
                <a:gd name="T2" fmla="*/ 24 w 49"/>
                <a:gd name="T3" fmla="*/ 0 h 33"/>
                <a:gd name="T4" fmla="*/ 0 w 49"/>
                <a:gd name="T5" fmla="*/ 32 h 33"/>
                <a:gd name="T6" fmla="*/ 48 w 49"/>
                <a:gd name="T7" fmla="*/ 32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3"/>
                <a:gd name="T14" fmla="*/ 49 w 4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3">
                  <a:moveTo>
                    <a:pt x="48" y="32"/>
                  </a:moveTo>
                  <a:lnTo>
                    <a:pt x="24" y="0"/>
                  </a:lnTo>
                  <a:lnTo>
                    <a:pt x="0" y="32"/>
                  </a:lnTo>
                  <a:lnTo>
                    <a:pt x="48" y="32"/>
                  </a:lnTo>
                </a:path>
              </a:pathLst>
            </a:custGeom>
            <a:solidFill>
              <a:srgbClr val="FF99FF"/>
            </a:solidFill>
            <a:ln w="19050">
              <a:solidFill>
                <a:srgbClr val="FF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6" name="Freeform 28"/>
            <p:cNvSpPr>
              <a:spLocks/>
            </p:cNvSpPr>
            <p:nvPr/>
          </p:nvSpPr>
          <p:spPr bwMode="auto">
            <a:xfrm>
              <a:off x="3531" y="1427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24 w 49"/>
                <a:gd name="T3" fmla="*/ 32 h 33"/>
                <a:gd name="T4" fmla="*/ 48 w 49"/>
                <a:gd name="T5" fmla="*/ 0 h 33"/>
                <a:gd name="T6" fmla="*/ 0 w 4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3"/>
                <a:gd name="T14" fmla="*/ 49 w 4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3">
                  <a:moveTo>
                    <a:pt x="0" y="0"/>
                  </a:moveTo>
                  <a:lnTo>
                    <a:pt x="24" y="32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FF99FF"/>
            </a:solidFill>
            <a:ln w="19050">
              <a:solidFill>
                <a:srgbClr val="FF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529263" y="1801813"/>
            <a:ext cx="77787" cy="933450"/>
            <a:chOff x="2693" y="864"/>
            <a:chExt cx="49" cy="619"/>
          </a:xfrm>
        </p:grpSpPr>
        <p:sp>
          <p:nvSpPr>
            <p:cNvPr id="30761" name="Freeform 30"/>
            <p:cNvSpPr>
              <a:spLocks/>
            </p:cNvSpPr>
            <p:nvPr/>
          </p:nvSpPr>
          <p:spPr bwMode="auto">
            <a:xfrm>
              <a:off x="2717" y="880"/>
              <a:ext cx="1" cy="588"/>
            </a:xfrm>
            <a:custGeom>
              <a:avLst/>
              <a:gdLst>
                <a:gd name="T0" fmla="*/ 0 w 1"/>
                <a:gd name="T1" fmla="*/ 0 h 588"/>
                <a:gd name="T2" fmla="*/ 0 w 1"/>
                <a:gd name="T3" fmla="*/ 587 h 588"/>
                <a:gd name="T4" fmla="*/ 0 60000 65536"/>
                <a:gd name="T5" fmla="*/ 0 60000 65536"/>
                <a:gd name="T6" fmla="*/ 0 w 1"/>
                <a:gd name="T7" fmla="*/ 0 h 588"/>
                <a:gd name="T8" fmla="*/ 1 w 1"/>
                <a:gd name="T9" fmla="*/ 588 h 5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8">
                  <a:moveTo>
                    <a:pt x="0" y="0"/>
                  </a:moveTo>
                  <a:lnTo>
                    <a:pt x="0" y="587"/>
                  </a:lnTo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2" name="Freeform 31"/>
            <p:cNvSpPr>
              <a:spLocks/>
            </p:cNvSpPr>
            <p:nvPr/>
          </p:nvSpPr>
          <p:spPr bwMode="auto">
            <a:xfrm>
              <a:off x="2693" y="864"/>
              <a:ext cx="49" cy="32"/>
            </a:xfrm>
            <a:custGeom>
              <a:avLst/>
              <a:gdLst>
                <a:gd name="T0" fmla="*/ 48 w 49"/>
                <a:gd name="T1" fmla="*/ 31 h 32"/>
                <a:gd name="T2" fmla="*/ 24 w 49"/>
                <a:gd name="T3" fmla="*/ 0 h 32"/>
                <a:gd name="T4" fmla="*/ 0 w 49"/>
                <a:gd name="T5" fmla="*/ 31 h 32"/>
                <a:gd name="T6" fmla="*/ 48 w 49"/>
                <a:gd name="T7" fmla="*/ 3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2"/>
                <a:gd name="T14" fmla="*/ 49 w 4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2">
                  <a:moveTo>
                    <a:pt x="48" y="31"/>
                  </a:moveTo>
                  <a:lnTo>
                    <a:pt x="24" y="0"/>
                  </a:lnTo>
                  <a:lnTo>
                    <a:pt x="0" y="31"/>
                  </a:lnTo>
                  <a:lnTo>
                    <a:pt x="48" y="31"/>
                  </a:lnTo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30763" name="Freeform 32"/>
            <p:cNvSpPr>
              <a:spLocks/>
            </p:cNvSpPr>
            <p:nvPr/>
          </p:nvSpPr>
          <p:spPr bwMode="auto">
            <a:xfrm>
              <a:off x="2693" y="1451"/>
              <a:ext cx="49" cy="32"/>
            </a:xfrm>
            <a:custGeom>
              <a:avLst/>
              <a:gdLst>
                <a:gd name="T0" fmla="*/ 0 w 49"/>
                <a:gd name="T1" fmla="*/ 0 h 32"/>
                <a:gd name="T2" fmla="*/ 24 w 49"/>
                <a:gd name="T3" fmla="*/ 31 h 32"/>
                <a:gd name="T4" fmla="*/ 48 w 49"/>
                <a:gd name="T5" fmla="*/ 0 h 32"/>
                <a:gd name="T6" fmla="*/ 0 w 4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32"/>
                <a:gd name="T14" fmla="*/ 49 w 4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32">
                  <a:moveTo>
                    <a:pt x="0" y="0"/>
                  </a:moveTo>
                  <a:lnTo>
                    <a:pt x="24" y="31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30741" name="Oval 33"/>
          <p:cNvSpPr>
            <a:spLocks noChangeArrowheads="1"/>
          </p:cNvSpPr>
          <p:nvPr/>
        </p:nvSpPr>
        <p:spPr bwMode="auto">
          <a:xfrm>
            <a:off x="2820988" y="2406650"/>
            <a:ext cx="179387" cy="176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0742" name="Oval 34"/>
          <p:cNvSpPr>
            <a:spLocks noChangeArrowheads="1"/>
          </p:cNvSpPr>
          <p:nvPr/>
        </p:nvSpPr>
        <p:spPr bwMode="auto">
          <a:xfrm>
            <a:off x="4146550" y="2193925"/>
            <a:ext cx="180975" cy="176213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0743" name="Oval 35"/>
          <p:cNvSpPr>
            <a:spLocks noChangeArrowheads="1"/>
          </p:cNvSpPr>
          <p:nvPr/>
        </p:nvSpPr>
        <p:spPr bwMode="auto">
          <a:xfrm>
            <a:off x="5476875" y="2159000"/>
            <a:ext cx="180975" cy="176213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0744" name="Oval 36"/>
          <p:cNvSpPr>
            <a:spLocks noChangeArrowheads="1"/>
          </p:cNvSpPr>
          <p:nvPr/>
        </p:nvSpPr>
        <p:spPr bwMode="auto">
          <a:xfrm>
            <a:off x="6800850" y="4391025"/>
            <a:ext cx="179388" cy="176213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36563" y="6027738"/>
            <a:ext cx="8286750" cy="495300"/>
            <a:chOff x="275" y="3797"/>
            <a:chExt cx="5220" cy="312"/>
          </a:xfrm>
        </p:grpSpPr>
        <p:sp>
          <p:nvSpPr>
            <p:cNvPr id="30751" name="Oval 38"/>
            <p:cNvSpPr>
              <a:spLocks noChangeArrowheads="1"/>
            </p:cNvSpPr>
            <p:nvPr/>
          </p:nvSpPr>
          <p:spPr bwMode="auto">
            <a:xfrm>
              <a:off x="1650" y="3905"/>
              <a:ext cx="113" cy="1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752" name="Oval 39"/>
            <p:cNvSpPr>
              <a:spLocks noChangeArrowheads="1"/>
            </p:cNvSpPr>
            <p:nvPr/>
          </p:nvSpPr>
          <p:spPr bwMode="auto">
            <a:xfrm>
              <a:off x="2538" y="3905"/>
              <a:ext cx="114" cy="111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753" name="Oval 40"/>
            <p:cNvSpPr>
              <a:spLocks noChangeArrowheads="1"/>
            </p:cNvSpPr>
            <p:nvPr/>
          </p:nvSpPr>
          <p:spPr bwMode="auto">
            <a:xfrm>
              <a:off x="3698" y="3905"/>
              <a:ext cx="114" cy="111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754" name="Oval 41"/>
            <p:cNvSpPr>
              <a:spLocks noChangeArrowheads="1"/>
            </p:cNvSpPr>
            <p:nvPr/>
          </p:nvSpPr>
          <p:spPr bwMode="auto">
            <a:xfrm>
              <a:off x="4734" y="3905"/>
              <a:ext cx="113" cy="111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755" name="Rectangle 42"/>
            <p:cNvSpPr>
              <a:spLocks noChangeArrowheads="1"/>
            </p:cNvSpPr>
            <p:nvPr/>
          </p:nvSpPr>
          <p:spPr bwMode="auto">
            <a:xfrm>
              <a:off x="275" y="3797"/>
              <a:ext cx="522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756" name="Text Box 43"/>
            <p:cNvSpPr txBox="1">
              <a:spLocks noChangeArrowheads="1"/>
            </p:cNvSpPr>
            <p:nvPr/>
          </p:nvSpPr>
          <p:spPr bwMode="auto">
            <a:xfrm>
              <a:off x="1782" y="3848"/>
              <a:ext cx="6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&gt; 3500m</a:t>
              </a:r>
            </a:p>
          </p:txBody>
        </p:sp>
        <p:sp>
          <p:nvSpPr>
            <p:cNvPr id="30757" name="Text Box 44"/>
            <p:cNvSpPr txBox="1">
              <a:spLocks noChangeArrowheads="1"/>
            </p:cNvSpPr>
            <p:nvPr/>
          </p:nvSpPr>
          <p:spPr bwMode="auto">
            <a:xfrm>
              <a:off x="2694" y="3848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1000-3500m</a:t>
              </a:r>
            </a:p>
          </p:txBody>
        </p:sp>
        <p:sp>
          <p:nvSpPr>
            <p:cNvPr id="30758" name="Text Box 45"/>
            <p:cNvSpPr txBox="1">
              <a:spLocks noChangeArrowheads="1"/>
            </p:cNvSpPr>
            <p:nvPr/>
          </p:nvSpPr>
          <p:spPr bwMode="auto">
            <a:xfrm>
              <a:off x="3862" y="3848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250-1000m</a:t>
              </a:r>
            </a:p>
          </p:txBody>
        </p:sp>
        <p:sp>
          <p:nvSpPr>
            <p:cNvPr id="30759" name="Text Box 46"/>
            <p:cNvSpPr txBox="1">
              <a:spLocks noChangeArrowheads="1"/>
            </p:cNvSpPr>
            <p:nvPr/>
          </p:nvSpPr>
          <p:spPr bwMode="auto">
            <a:xfrm>
              <a:off x="4886" y="3848"/>
              <a:ext cx="5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&lt;250m</a:t>
              </a:r>
            </a:p>
          </p:txBody>
        </p:sp>
        <p:sp>
          <p:nvSpPr>
            <p:cNvPr id="30760" name="Text Box 47"/>
            <p:cNvSpPr txBox="1">
              <a:spLocks noChangeArrowheads="1"/>
            </p:cNvSpPr>
            <p:nvPr/>
          </p:nvSpPr>
          <p:spPr bwMode="auto">
            <a:xfrm>
              <a:off x="302" y="3840"/>
              <a:ext cx="1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Site distance codes:</a:t>
              </a:r>
            </a:p>
          </p:txBody>
        </p:sp>
      </p:grpSp>
      <p:sp>
        <p:nvSpPr>
          <p:cNvPr id="30746" name="Text Box 48"/>
          <p:cNvSpPr txBox="1">
            <a:spLocks noChangeArrowheads="1"/>
          </p:cNvSpPr>
          <p:nvPr/>
        </p:nvSpPr>
        <p:spPr bwMode="auto">
          <a:xfrm>
            <a:off x="844550" y="16002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Times New Roman" pitchFamily="18" charset="0"/>
              </a:rPr>
              <a:t>3.6</a:t>
            </a:r>
          </a:p>
        </p:txBody>
      </p:sp>
      <p:sp>
        <p:nvSpPr>
          <p:cNvPr id="30747" name="Text Box 49"/>
          <p:cNvSpPr txBox="1">
            <a:spLocks noChangeArrowheads="1"/>
          </p:cNvSpPr>
          <p:nvPr/>
        </p:nvSpPr>
        <p:spPr bwMode="auto">
          <a:xfrm>
            <a:off x="869950" y="2478088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Times New Roman" pitchFamily="18" charset="0"/>
              </a:rPr>
              <a:t>3.2</a:t>
            </a:r>
          </a:p>
        </p:txBody>
      </p:sp>
      <p:sp>
        <p:nvSpPr>
          <p:cNvPr id="30748" name="Text Box 50"/>
          <p:cNvSpPr txBox="1">
            <a:spLocks noChangeArrowheads="1"/>
          </p:cNvSpPr>
          <p:nvPr/>
        </p:nvSpPr>
        <p:spPr bwMode="auto">
          <a:xfrm>
            <a:off x="844550" y="3355975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Times New Roman" pitchFamily="18" charset="0"/>
              </a:rPr>
              <a:t>2.8</a:t>
            </a:r>
          </a:p>
        </p:txBody>
      </p:sp>
      <p:sp>
        <p:nvSpPr>
          <p:cNvPr id="30749" name="Text Box 51"/>
          <p:cNvSpPr txBox="1">
            <a:spLocks noChangeArrowheads="1"/>
          </p:cNvSpPr>
          <p:nvPr/>
        </p:nvSpPr>
        <p:spPr bwMode="auto">
          <a:xfrm>
            <a:off x="844550" y="424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Times New Roman" pitchFamily="18" charset="0"/>
              </a:rPr>
              <a:t>2.4</a:t>
            </a:r>
          </a:p>
        </p:txBody>
      </p:sp>
      <p:sp>
        <p:nvSpPr>
          <p:cNvPr id="30750" name="Text Box 52"/>
          <p:cNvSpPr txBox="1">
            <a:spLocks noChangeArrowheads="1"/>
          </p:cNvSpPr>
          <p:nvPr/>
        </p:nvSpPr>
        <p:spPr bwMode="auto">
          <a:xfrm>
            <a:off x="844550" y="5126038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latin typeface="Times New Roman" pitchFamily="18" charset="0"/>
              </a:rPr>
              <a:t>2.0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0" y="214290"/>
            <a:ext cx="9001156" cy="1470025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Agrupamiento Jerárquico de Muestras</a:t>
            </a:r>
          </a:p>
        </p:txBody>
      </p:sp>
      <p:sp>
        <p:nvSpPr>
          <p:cNvPr id="40962" name="AutoShape 2" descr="data:image/jpeg;base64,/9j/4AAQSkZJRgABAQAAAQABAAD/2wCEAAkGBxIQEBAQERAQDxUVFhUXEBAXEBUVEBcPGBUXFhUWFxgYHSggGBspHRcVITIiJSkrMC4uFx81ODUtNyotLi0BCgoKDg0OGhAQGi0gICUtLS0tLS0uKy0tLS0tLS0tLSsrLSstLy8tLi4tLS0tLy0vLSstKy0tLS0tLSstKy0tLf/AABEIAL4BCgMBEQACEQEDEQH/xAAcAAEAAgIDAQAAAAAAAAAAAAAABgcBBQIDBAj/xABHEAABAwICAwkNBgUEAwEAAAABAAIDBBESIQUGMQcTQVFhcYGS0RUXIjI0U1RzkZOhs9IUQlJigrEjJHKywTOi8PFDY8Li/8QAGwEBAAIDAQEAAAAAAAAAAAAAAAEEAgMFBgf/xAA5EQEAAgECBAIIBQIEBwAAAAAAAQIDBBEFEiExQVETYXGBkbHB0QYUIqHhMkIVUvDxIyQzU3KCov/aAAwDAQACEQMRAD8AtPQOhqY0tMTTU5JhiJJhZe+BvIg9/cSl9FpvcR9iB3EpfRab3EfYgdxKX0Wm9xH2IHcSl9FpvcR9iB3EpfRab3EfYgdxKX0Wm9xH2IHcSl9FpvcR9iB3EpfRab3EfYgdxKX0Wm9xH2IHcSl9FpvcR9iB3EpfRab3EfYgdxKX0Wm9xH2IHcSl9FpvcR9iB3EpfRab3EfYgdxKX0Wm9xH2IHcSl9FpvcR9iB3EpfRab3EfYgdxKX0Wm9xH2IHcSl9FpvcR9iB3EpfRab3EfYgdxKX0Wm9xH2IHcSl9FpvcR9iB3EpfRab3EfYgdxKX0Wm9xH2IHcSl9FpvcR9iB3EpfRab3EfYgdxKX0Wm9xH2IHcSl9FpvcR9iB3EpfRab3EfYgdxKX0Wm9xH2IHcSl9FpvcR9iDHcSl9FpvcR9iCm9PUMQq6kCKIATSgDe22tjdyILk1f8kpfUxfLag2CAgICAgICAgICAgICAgICAgICAgICAgICAgICAgICAgpPWDyuq9dL8xyC3NX/JKX1MXy2oNggICAgICAgICAgICAgICAgICAgICAgICAgII9rLrjS0HgyvL5LXELBd9uM8Dek5rTlz0x93R0PCtRrOuONo857fz7kIqN12Qn+HSMaPzSlx+AFlUnXT4Vehp+Fa7fryz7o/ls9C7q0EhDamF1P/7GnfI+ci2IfFbKa2s/1Rsp6r8M5scc2G3P6u0/af2WDTztka17HB7XAFrgbtLTsIPCrkTvG8PN2ralpraNph2KWIgpPWDyuq9dL8xyC3NX/JKX1MXy2oNggICDi94G0gdKAx4Owg8xQckBBwkkDRcmyDoNaOJ3w7UHdFM12w844UHYgICAgICAgICAgICAgICCM6/6zdz6XGyxlkOGEHMA/eeRwgD4kLTny+jrv4unwrQfm8/LP9MdZ+3vUHPUOke573F7nElzibkuO0krjzMzO8vouOlcdYpWNohwuobdy6G6wNyfWZ0U4opHExSk71c5MmsTlyOta3HbjKu6TLMTyT2eY/EOgrkx/mKx+qO/rj+Pl7lyrpPEiCk9YPK6r10vzHILI0NVH7LTeER/BiyGQ/02oPZHpIsPhHE3h4wOMINuCg6qufAwu6AOU5BBqXT3zJueNB1OqLZg2PAeFBuNH1W+svwg2dz/APLFB6UGjmqsTi7gvZv9I/5dBwMyJdYq8Dg8cG3lbwhQJE03AKlDKAgICAgICAgICAgICAgpfdrqXGtgjPitgDm873vDv7Grnayf1RD2P4brEYLW8Znb4R/KvgVT2elizN1DLmLpscz26DkIqqYt2iaK3PjC2Y/64VNbMTp8kT/ln5Pptdp8yEFJ6weV1XrpfmOQS/RNV/LU/qo/7GoOctaBc3QTHRoIhiDsjgbccN7BB59O33kuH3SCf6b2P736EEddVIOiSrQb/VUkxyO4C/wegAH43HQg3aCHPkLHOYci0kH/AAfZY9KDg6pUMnTJOTkMycgONxyA9qCbwswta3iAHsCli5oCAgICAgICAgICAgICCpN2/RTsdPWNBLcJikPEQS5l+K93+xUtXTtZ6f8AD2piObDPtj6qtxKjs9TFjEmyeYxJscyWbmWhXVekIja8cJEsp4MvEHOXAdAPErGnx819/JyOM6uMWnmvjbpH1fQK6bwogpPWDyuq9dL8xyDdyNEUNPvbjKDDESLZtdgbdt9jv8bEEn0DoBrsM0krJhtaxhvHiH4nHN1uKw5boJUgw4XFjmDtHBZBBNZKRtM4b3I1wP8A4sQ3xna3nz50GNBaHdVDGZWMZfMNdim5iNjOm6Cc08DY2tYwBrWizRyIOxBotZtHNcx07XBj2DO5s17R908vEehBFKJks7iyJhcQLuzAAGy5JP7XUMkr0JoDenCWVwe8eK0eI08dz4x5clKJlvUQICAgICAgICAgICAgICDyaV0dFVQyQTMD2PFnD9iOIg2IPAQotWLRtLZiy2xXi9J2mHz1rtqpLoyYMeccT7mCb8QFrhw4HC4vz5cnNy4ZpL2mg4jXU08rR3hHmm+QzPAFq2X5yREbzKT6t6iVtaQRE6CM7ZpWlrbcbWnN/RlyhbaYLW9Tn6ri2DDHSeafKF56savQ6PgEMI5ZJD473/id/gcC6FKRSNoeQ1WqyajJz3n+G3WauIKT1g8rqvXS/McgkOgqoS00LhmMDWtPAQ1rWkjkuD7EEx1WZaOTlkP9rUG6QaDS2lyXiCEF7j91u022m/3WjhJ/7DTysyIc0AgkOFh4wJB/ZB5GziB7JGkMdiDWnZcm/gnjBsckE9pJxIxrxscL8x4R7UHagjmnZw6+LMA2aDsxXtfnuiYaUQhr2vZ4LmkWcMjtGXNyKEp6pYiAgICAgICAgICAgICAgIIXrLukUtITHFeqkG0McBGDxOfnnzAqtk1VKdI6y7Wj4HqNRHNb9FfX390f7Ki1v1mqNJSNdMWNay+9xNHgNvtOeZJsM+TgVPJnm89XpdJwqmlrMVneZ7y9WoOtg0ZI7HTsmY8gucGgTtt+Bx2j8ptzhZ4c8U7wqcR4XbUda22mPg+gKGrZNGyaN2Nj2hzHcbSLhdGJiY3h429LUtNbdJh3qWIgIKT1g8rqvXS/McgkGrYDaWnaLWEbPi0FEphqzL/qs5Wu9ot/8ohsNK1O9xOdex2D/Pwug1+qVJhhMxaA+Y4ybZ71/wCNvNhztxuKDX1JxFzuNzj0EmyDwsgbI9sb/FkuwkbQXDwXDiIeGEcoQbnVWpcA+CSwe1xBH5xk63IcnDkKCQEoILpuTHLTx/mMj+ZubR1nA/pUJduG2fEQfYbolNlLEQEBAQEBAQEBAQEBAQddRO2Njnvc1jWi7nOIDQBtJJ2KJmI6yyrW15itY3mVM69bor6q9PSF8UOxz9kkvBbja3k2nh4lz82om/6adnseHcHx6aPS6jabeXhH3n9kYqNVK1lI+tfAYom4cnnDKQ5waCGHO1yNtula409orzSt24zhtljFSd5ny7NK0rRLq1neGCpRK69xfSe+0LoL5wvNhw73Jd4/3Y/Yulpbb128niOO4eXURkjtaPl0+ywVZcQQEFJ6weV1XrpfmOQSPR1Dgp6YMkDnOha5sTsnuAY0uDCMnEXGWShLc6nzEyk7A5hw3yJIIOzmuhLY60APAjJIaM5bbSwkYh1Q72qUNxUyiONzhbIeCODiaP2QROplDRZBrYpsUsLRmTLHbrg/soSk+naQxv8AtTMrW34DiHiydGw8nMpQ2gq2uhMl8sJvbbszCCKaQjB3qbhtgd+4+IPtUJhxa+4RKXaNlxwxu42i/PbNSxelAQEBAQEBAQEBAQEBBTm7DrGZJhRRuOCKxmsfGmOYbyhot0k8QXP1WTe3JD2HANHXHinU37z29UefvS/UTUSCijjmlYJaktDnPcARG4jNsY4LXtfac87ZK1iw1pHrcLiHEsupvMb7V8I+70bqUwboqqB+9vbW85kb/gFM87Y5Y8KpN9XSI/10UCAuRL6JEOUcDpHNjYLuecLBxvOQHtssq9ZiGrPMVpa0+U/JNNxbSRirjA7ITMc22f8AqMu8X4sg8dKuaeeXJMebznFscZdFXJH9u3wnp9l6K+8kICCk9YPK6r10vzHIJHoqrP2Onc/ExuBrRIDYB7GtO3ZwA2O23Iidmz0FKWyxYtocA64IvjGRsdlw4HpUD36aJ+0Yb2DvCcfyNie4jPjLLc11KGxponS0MY+8YmEXy8IAEX9gQRnS0RfE5zbhwBI4PCA2HpyQeDUaN0tVE9+eFr3W4B4OEf3KGUp7ptpNNOBn4DsuS2alijej6p28yswkNbvQvwE3INuhrQg66OUPD4Xg2vcWNja98jyH90SxUUVjhjkDnWxb04gPLb2u0jI+wKExKT6A8njHCAQecEqUS2CIEBAQEBAQEBAQEBB4NO6SbSU01Q7ZGwuA43bGt6TYdKxvblrMt+mwTny1xx4ypTc+0S7SOkt9lu5sbt/ndbIyFxLGnndnzNcudpqTe/NL2HGdRXTaWMNPGNo9i+l03iFY7t9faKlpwfHe6Rwz2MGFvJa7z1VT1ltqxD0f4cw82a2Tyjb4qlC5r2kMxzGNzXtNnNIc08TgbhZVnad2rNWLUms9phLd0LQcuja/7VEXNjmeZYZRtZNfE9hPHckjjB5CrmopNbc0PN8G1VM2KcGSPDbbzhaeoetbdI093YWzMsJmDZyPbyG3QbhWsGX0lfW4nFOHzo8u0daz2n6e5J1ucwQUnrB5XVeul+Y5BZOo9Jg0bSMkAJdG17mkXF3eEBnxAj2IOjWOO1QHDLGwG/5mki/xb7FCYbn7Myo+zzkua5vhDCRncWLXcY2/HjKlDYXQR3TFOGyP4nWcOfY74i/Sg1WokQE8v5GEe1//AOVDKeyY1sRfHIxpALmuAJ2XItnZSxal+jN5pZAXY3HC5xAs3IizWjgAz2k5koI9SwvdOGxgE4Xkgm12i1xz3IUJ8He6QPwk+C5hOF2wg/ea7izHRZCEg1ekykadtw72ix+I+Kklt0QICAgICAgICAgICCq92XWAeBQMOdxJOf7Gf/R/SqOryf2Q9T+HdFMzOot7I+s/RsdxaSL7HM1tt9EpM2fhFpA3s81gRzgrZpJiadFT8Q0yV1O9u0x0WGrTgvn7dJ0v9q0jNY3ZD/BZt+4TjPXLugBcrU35r+x73gem9Dpome9uv2/ZF1WdrdmGF0r2RN8Z7mtb/U4gD4lbKV3nZW1GWKUm09oh9Laf0LFW076aYeC4ZOFsTHjxXtvsIXYtWLRtL5thzWxXi9e8KPhFToHSDceeHhFxHNTnI27OBw6Tzpi2C+72mPJh4ppZpPSflPn7F6aJ0xBVMD4Jo5RYEhrwXNvnZwGbTyFdGt62jeJeNz6bLgty5KzH+vDze5ZNCk9YPK6r10vzHILP1dqQ+kpXNNxvMY4swxoII4Cg8+sJuYHcW+NPSGkf2lAodIuiaG2Dhcm2dxfOwP8Azahs3EdWHMEl7Nte5ysOG/Nmg0U9dv73G1mtADPxWOZJ7EHs1WpGRxyPHjSSOLz/AEkta0cgGf6jxomW6xoh49MTtbC8E+MLAcqDSastxVMjxsZHhJ4MT3AgexnxUJls9LaEZMS9pdG+xuW2s42yxAjmzGalDV6t1GF8fAHCx5zmPj+6hKVqUMoCAgICAgICAgIOE0ga1zjsAJPMBdExG87PmPSmkHVM8s7zd0j3OPSchzAWHQuJe3NaZl9O0uKuHFXHXwhLNy+sfS6Qga8OYyqY5rb5Bwu7A7rsLRz8qs6bel4ifFxuORTUaa1qdZxz1+vzXk69jbbwc66TxL5ZmvjeHXxYnYr7cVze/LdcS8dZfT9NaJx128ocH7LqIbb7xG6f7kOq7p5218gAiiJ3oXzfPa17fhbe/BnbiKvabF15peV41xCOT0Fe89/YutXnlVb7uNLio6eTCCWTWx2GJrHMdcX4ASG5cg4lW1Ufo3drgVv+Ymu/eFO0OkJad7ZYpHRuacnNJBt2cioV77x0l6zJEWry5Ii1fHd9B6g60d0acucA2WMhszRsN/FeBwA2PSCujgy+kr63jeK8P/J5do61nrE/T3K61g8rqvXS/Mct7lp1qxouSOnicZi8PihIZvTWNb/DGy1ycrZk8AQeDWzSjWDeRWUlNK0h38WOSQgFpt4LCLeNe+fMtdstKztMrWHQ6jNXmx0m0erZBKan0o6TfX1VLXRk+ABXup4rA28Vj2O4NhWHpN+sfNb/ACk1/TeJif8Axn7T81kQTOFERUCkoWtsG4akOhyIcLuNrXOVsznfNbN+nXoo2xf8Tlpvb3dfg69GPa4Y2Oa5rrFrwQWkZi4IyPCsoabRMTtPSWzpJjE1wBbYuLsxsyAtt5FKHqptKNdcOIaQCduRA225eRBo9OaQJBechazRxDt40G51dpt5p2A5Pf8AxJOPG7MDoGEdCDbNegiFMC0uAyLXuA5C1xA/ZQmEvgnxta8cIB7QpQ7A9BkOQZBQZQZQEBAQEBB01jSY5AMyWuAHKQVE9mVJ2tD5ZcC24IIIuCOEEbQuNMdX0ymTeu8eS3Y9CPk0xo5rYXthpaWEl+EiO7WvLbOtYnG5uX5XLockzlr5RDx8amtNDljf9V7T8PWs9WnBU5urammF7q+BpMb3XqWAeJIfvi33SdvETy5UdTh/vh6rgnEu2nyT7J+n2VyCqEvW1neF/wC5hGxuiqQMOIWeSbWOMyvLh0G46F18H/Th844rFo1d4mNuv7bdP2SpbnPRvdE0YanRtTG0Xc1okZlnijIfYc4BHSteWvNSYXeH5/Q6il58/m+c3BcqHvrRvCz9wpv8Wru61mRgM/EC513HmsB+pW9JtzS87+IJv6LHEx03nr8Hk1g8rqvXS/Mcrzyy1dBj+UpfUxfLag7ayijmGGWKKYfhfG149jgVE1ie8M8eW+Od6WmPZMw1btVqG9/sVL7ltvYsPRU8oWPz+q/7lvi9EWjYo24Y4Yom5nCyNrG3O02aNuQWcREdla97ZJ3vMzPr6/NFtZKmaiL3U+jJZ2usS6J4wF9sy5oBc07Bssdt1ha+3gsYNPXJH9cRPlPT956SicGvNU5xbUUNXAL+C2CFrnkcr5b/AAaojJH+obbaLJHaIn/2j6N9oauifNHKZKuMkuYIap8bLueBh3uMBhLrltjZ2RI2qYmN9+b3MMlLxjmvoo8+aN57ec7zER8Pgk1TSskbZwB6M1sU3so6+/gP8YDI/ibsvz8aD17/AM6DQTSYZpwPxkj9Vnf5QbClJtli57lBsdG1mMvaXBxbY3uL2Nxny5ImYe8FEOYKDIKDN0GUGUBAQEBBBtbNzSnrZDNE80sjjeQtYHRvJObi24s7bmDnwrRk09bzv2dbR8XzaevJP6o9fgm0MeFrWjYAAOOwFlvcqZ3ndzRDW6y0++0VXGTbHDK2/FdhzWN43rMN2nty5a28ph8yQuuFxrQ+l4b80Lg3FNJ4oqilJ8RwkZ/S7wXewtHWV7R33rNXlPxLp+XLXLHjG0+5ZquvMsOFxY5jhHBZB876V1Mq2Vc0ENJUPYJHCJwjcYzEScB3wjDstndcu+C/NMRD3Wm4pp/QVtkvETt1jx+CydzHUyagMk9QWte9oa2JpxWbe5LzsvkMhfn4rWnwTTeZcHi/FKaqK48cdInfeUT1g8rqvXS/McrThrZ0CP5Sl9TF8tqD2lqDGBBgsQcTGg4lh4z7URtDTaV1VpKl2+TU7C+4O/NLo5sTbYTjYQSRYWvxBYTjrM7zCzj1WbHXkrbp5T1j4SSaDd92rqG8d2U7/iY1l182qbVn+3b2b/y6odXLSNkfV1kpbfCwuijiuQRm2KNpdtORJCI3jbs2BozwEqWKL6a1arXue+CvMRcdhpYnAWAAscjsAUdWzmrtEbfv/CFnQGsEMji5kekG3uDJvcjLcFmOcMPsWu028lvFXBMRveI90/TonmqVXpMkR1WjoKZlj/Eje1jQeAb0CST7Era3jGzHUYcFY3pl5p8tp+e0JgwHhW1TdoCDlZBkIMoCIEBAugXQLoF0Gl1m1pptHsxTPu4jwIW2MruYcA5TkteTLWkdVvSaHNqrbY46eM+EKT1w17qq8lmLeIeCBhNiP/Y7a/m2cio5M9r+qHq9JwvDpus/qt5z9EfpqCTeTUYCIg8R4zkDKQXYW8ZsDfiyWq1Z5d1/BqKem9Fv123SrcwrjDpOnF7Nkxxu/U0lv+4NU6W22SGrj2H0mjtPjG0/f9l+rrPn4gICCk9YPK6r10vzHILc1fH8pS+pi+W1B77IMWQLIMYUDCgxhQMCDGBBnAgzhRLjJGS0gHCSDZ1r2NsjbhQiYieqv9L6N08xxdDVxztGxrWxxk/pcLDrKneuoid4nd6HTZ+EWry5Mc1nz3mf3j7OMWtel4WBk+i3zPbfFK0OAOf5AW+wpGbNEdabsrcO4dktzY9RFY8p/nZ69Ga71cjrP0RVbQLsDsh+toHxCyrnvPektOfhWmpG9dRX3/xunLDcA2IuNhtcchsrThOSDT6e02+ltho6qquL4omNc0cjs7g8Oy2a13vNfCZW9Lpa5++StPbv9tv3R6TdJiiAM9DXQAmwJibhvzuI5fYtM6qI/qrMOjXgWTJO2LLS3v8A4bCi3QdHSm32jezl/qMc0Z8trfFZxqcc+Kvl4LrcfWab+zaUipqpkrQ+N7JGnY5rg5p6QtsTE9Yc6+O1J5bRMT63ZdSxccSBjQV5r3ujfZnPpaSzpW5STEXZG7ha0fecPYOXgq5tRy/pr3d/hnBpzRGXN0r4R4z/AAqCsqnyvdJI90j3Zue5xLieUlUZmZneXqq0pjry0jaIbfUnVV+k6jBd0cLLGeYDYOBjb5YzwcWZ4LHfhxc8+pyeJa+NPXaOtp7LI3U6GKDRUMMLBGyOZgY0bAML/ac8zwrfqYiMe0OTwPJa2t5rTvMxKp6CqdDJHK3xo3Ne3naQbZcy51bctol7TNijLitjnxjZ9NU9Q2RjXtN2uaHNP5XC4/ddvfd8vtWazMT4OzEjHZyupQXQUprB5XVeul+Y5Bbmr/klL6mL5bUGwQEBAQEBAQEBAQEBAQYQEBEsKBrdPxUroHfbBFvIIJMhAaHbAQeA52Fs81jeKzH6uyxpbZ65I9BvzeruruXROrz3eDVOi5BJJh9sjD+6pzTTT4vS11PGqV60390fSUy1U1ao6RplpHOkEgtvu/Y2ubcHLD4O0bbXVnFipTrVxNfrtRqJ5c/Tbw222+rfOW1z3WXKEut0tkNlPa/6mOhfLV095IiS+Vm18RJuTysudvBfPjVHPg2/VV6zhXFYvFcGXpPaJ8J9Xt+aBFqqbu/Nd0g1T1uqNG4mxBkkbyHPieDYu2YmkZtNsv8AC34880cvW8Lx6nrPSfOEv1w1ni0jooviDmOZNFv0Rzcy4eAb7HNJ4f2W7Lki+Lo5nD9Fk0muiL9pidp81atVB6+F57mOlN/0fGy93QkxO/pHhR/7SB+krqaa/Njj1PA8b0/odXafC3WPr+6Wb4L2uAeK4v7FY3crbxc8SIcg5EbKX1gP83Veul+Y5Shbur/klL6mL5bUQ2CAgICAgICAgICAgICAgwgIlgqB1Twte0se1r2nJzXAFpHKDtSY3ZVtNZ3rO0ohpTc1oJiXMbJTE+bd4F/6XXA6LKtfS47ep2cHHtZijaZi0ev7w0h3OKuC4pNJvjaT4t5IsuC+BxBPQFr/AC1q/wBNl3/HcGXrnwRM+fSfnDxjVDTTHXbXE2OR+2S26QQsfQ547W/dunifC7R1w/8AzCWatUukY8X26ohmbbwWht5Q6+3GABa19t+hWMcZI/rndxtbk0d5j8vSa+2enw6tnUscdhW1TiIR7SOj5znHM5h4OEexY9W2IrPeFc6Y1Oqw9z2RMlBzIYQ03/pNh0Aqrkwb9au9ouKzjjkzdY8J8Y9vn7e/tR+p0dNH48EzOeJ4HtstHor+Tq/4hppjfnj39HnYx2ZwvA4XYHBvILkW/wClFsdqxvMMsOrwZcnJS0TPdzC0ulD1U1fLEHCOWWIPsHhkjmhwF7YrHPadvGVMWtXtLDJhxZZib1idu28burfDe9zfjvmo3lsilNttoSDQOuVXRkYZXSs4YZCXMI4hfNvRZbceovTx3UNXwjS6mJ3ryz5x0/3XJqzrDFXwCaK7SDaSMkFzH8RttB2grpY8kZK7w8PrdFk0mX0d/dPnCsNYHfzdV66X5jltUVwav+SUvqYvltUsWwQEBAQEBAQEBAQEBAQEGEGFCWCiWCg4olxIUJcCES4OaiXW5ihlu6XxJsmJeeSDkUM4l5ZYbKGcSh+v8EjqRzWse+z2ONgSQ0BwJtxZrTnjem0Onwu9aaiLWnaNphVgkH4m+0Ln8s+T10Zaf5o+MMh44x7Qp5LeUsZ1WGve9fjD2U9BLJ4kbncwUxhyT4NNuJ6SvfJHx3bmh1Mq5fuxRcr54/2aS74LZGlvPqVr8d0te0zb2RP12WLqLqqaB0kjqjfXPaGmNjbRAA3uS7Nx4sha52q3hw+j8Xn+KcT/ADkRWKbRHj4obp9383Veul/vcrLhyuTV/wAkpfUxfLapYNggICAgICAgICAgICAgIMICDFlCWLIliyDBCJYIRO7iWqDdxLUTu4liJ3cHRqE7up0CbMos6H0gUbM4u1Ok9V6aovv1PDITtLo2l3ttdOpvXyRms3LKN2bIzF/S429idUxyx4PAdzIsPgTP6Vjszi8Q91FqjURn/UJTaSclUq0dRSsFiSVlENdrQrTTzT9qqfXS/wB7lkrz3XTq/wCSUvqYvltWTW2CAgICAgICAgICAgICAgICDFkBBiyJLKBiyJYshuxZE7sYUN2MKhO7GBE7sYEN2N7Q3Y3tE7m9IczG9IczIjQ3U1rA3+bqvXS/Mcpa1wav+SUvqYvltUsWwQEBAQEBAQEBAQEBAQEBAQEBAQYsgWQEGLKElkGLIblkTuxZDcshuWQ3LIblkNyyG6ldYB/N1XrpfmOUoTTQ2vtMymp2GOou2KMGzGWuGAfjRD2d8Kl83U9SP60DvhUvm6nqR/Wgd8Kl83U9SP60DvhUvm6nqR/Wgd8Kl83U9SP60DvhUvm6nqR/Wgd8Kl83U9SP60DvhUvm6nqR/Wgd8Kl83U9SP60DvhUvm6nqR/Wgd8Kl83U9SP60DvhUvm6nqR/Wgd8Kl83U9SP60DvhUvm6nqR/Wgd8Kl83U9SP60DvhUvm6nqR/Wgd8Kl83U9SP60DvhUvm6nqR/Wgd8Kl83U9SP60DvhUvm6nqR/Wgd8Kl83U9SP60DvhUvm6nqR/Wgd8Kl83U9SP60Dvg0vm6nqR/Wgx3waXzdT1I/rQO+FS+bqepH9aB3wqXzdT1I/rQO+FS+bqepH9aB3wqXzdT1I/rQO+FS+bqepH9aB3wqXzdT1I/rQO+FS+bqepH9aCqtNaxwvqahwbLZ0shHgtvYvJ/E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" name="8 Imagen" descr="dendogra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" y="1651818"/>
            <a:ext cx="7150055" cy="4491826"/>
          </a:xfrm>
          <a:prstGeom prst="rect">
            <a:avLst/>
          </a:prstGeom>
        </p:spPr>
      </p:pic>
      <p:pic>
        <p:nvPicPr>
          <p:cNvPr id="8" name="7 Imagen" descr="ejemp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14488"/>
            <a:ext cx="6143668" cy="4388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pPr algn="l"/>
            <a:r>
              <a:rPr lang="es-VE" noProof="0"/>
              <a:t>1</a:t>
            </a:r>
            <a:r>
              <a:rPr lang="es-VE" baseline="30000" noProof="0"/>
              <a:t>er</a:t>
            </a:r>
            <a:r>
              <a:rPr lang="es-VE" noProof="0"/>
              <a:t> Ejemplo: </a:t>
            </a:r>
            <a:r>
              <a:rPr lang="es-VE" i="1" noProof="0" err="1"/>
              <a:t>Olso</a:t>
            </a:r>
            <a:r>
              <a:rPr lang="es-VE" i="1" noProof="0"/>
              <a:t> </a:t>
            </a:r>
            <a:r>
              <a:rPr lang="es-VE" i="1" noProof="0" err="1"/>
              <a:t>field</a:t>
            </a:r>
            <a:r>
              <a:rPr lang="es-VE" i="1" noProof="0"/>
              <a:t> </a:t>
            </a:r>
            <a:r>
              <a:rPr lang="es-VE" i="1" noProof="0" err="1"/>
              <a:t>macrofauna</a:t>
            </a:r>
            <a:endParaRPr lang="es-VE" i="1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8" y="1857364"/>
            <a:ext cx="8162950" cy="445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929158" y="4429132"/>
            <a:ext cx="3643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/>
              <a:t>Objetivo:</a:t>
            </a:r>
          </a:p>
          <a:p>
            <a:endParaRPr lang="es-VE"/>
          </a:p>
          <a:p>
            <a:r>
              <a:rPr lang="es-VE"/>
              <a:t>Evaluar potencial respuesta de la macrofauna a un gradiente de contaminación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29190" y="3000372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Lugar:</a:t>
            </a:r>
            <a:endParaRPr lang="en-US"/>
          </a:p>
          <a:p>
            <a:endParaRPr lang="en-US" b="1"/>
          </a:p>
          <a:p>
            <a:r>
              <a:rPr lang="en-US"/>
              <a:t>Noruega, </a:t>
            </a:r>
            <a:r>
              <a:rPr lang="en-US" err="1"/>
              <a:t>Frierf</a:t>
            </a:r>
            <a:r>
              <a:rPr lang="en-US"/>
              <a:t> </a:t>
            </a:r>
            <a:r>
              <a:rPr lang="en-US" err="1"/>
              <a:t>jord</a:t>
            </a:r>
            <a:r>
              <a:rPr lang="en-US"/>
              <a:t> y Langesundf jord</a:t>
            </a:r>
            <a:endParaRPr lang="es-VE"/>
          </a:p>
        </p:txBody>
      </p:sp>
      <p:pic>
        <p:nvPicPr>
          <p:cNvPr id="8" name="Picture 2" descr="http://farm3.static.flickr.com/2418/2475996390_cf58a8848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214290"/>
            <a:ext cx="3619493" cy="2714620"/>
          </a:xfrm>
          <a:prstGeom prst="rect">
            <a:avLst/>
          </a:prstGeom>
          <a:noFill/>
        </p:spPr>
      </p:pic>
      <p:pic>
        <p:nvPicPr>
          <p:cNvPr id="4100" name="Picture 4" descr="http://www.regjeringen.no/Rpub/STM/20012002/012EN/HFIG/fig3-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62500" cy="6429375"/>
          </a:xfrm>
          <a:prstGeom prst="rect">
            <a:avLst/>
          </a:prstGeom>
          <a:noFill/>
        </p:spPr>
      </p:pic>
      <p:pic>
        <p:nvPicPr>
          <p:cNvPr id="11" name="Picture 2" descr="http://www.regjeringen.no/Rpub/STM/20012002/012EN/HFIG/fig3-11.gif"/>
          <p:cNvPicPr>
            <a:picLocks noChangeAspect="1" noChangeArrowheads="1"/>
          </p:cNvPicPr>
          <p:nvPr/>
        </p:nvPicPr>
        <p:blipFill>
          <a:blip r:embed="rId3" cstate="print"/>
          <a:srcRect l="52500" t="56667" r="14500" b="8889"/>
          <a:stretch>
            <a:fillRect/>
          </a:stretch>
        </p:blipFill>
        <p:spPr bwMode="auto">
          <a:xfrm>
            <a:off x="2500298" y="3000372"/>
            <a:ext cx="2286016" cy="3221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2844" y="428604"/>
            <a:ext cx="4000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/>
              <a:t>Muestreo:</a:t>
            </a:r>
          </a:p>
          <a:p>
            <a:endParaRPr lang="es-VE"/>
          </a:p>
          <a:p>
            <a:r>
              <a:rPr lang="es-VE"/>
              <a:t>-Seis sitios: A-E y G</a:t>
            </a:r>
          </a:p>
          <a:p>
            <a:r>
              <a:rPr lang="es-VE"/>
              <a:t>-Cuatro muestras (dragas 10 cm</a:t>
            </a:r>
            <a:r>
              <a:rPr lang="es-VE" baseline="30000"/>
              <a:t>2</a:t>
            </a:r>
            <a:r>
              <a:rPr lang="es-VE"/>
              <a:t>)</a:t>
            </a:r>
          </a:p>
          <a:p>
            <a:r>
              <a:rPr lang="es-VE"/>
              <a:t>-Variables: número de individuos por especies, peso húmedo todos los individuos por especie</a:t>
            </a:r>
            <a:r>
              <a:rPr lang="en-US"/>
              <a:t> </a:t>
            </a:r>
            <a:endParaRPr lang="es-VE"/>
          </a:p>
        </p:txBody>
      </p:sp>
      <p:pic>
        <p:nvPicPr>
          <p:cNvPr id="6" name="Picture 2" descr="D:\Ppt\Overheads\frierfjord map.jpg"/>
          <p:cNvPicPr>
            <a:picLocks noChangeAspect="1" noChangeArrowheads="1"/>
          </p:cNvPicPr>
          <p:nvPr/>
        </p:nvPicPr>
        <p:blipFill>
          <a:blip r:embed="rId2" cstate="print"/>
          <a:srcRect l="1226"/>
          <a:stretch>
            <a:fillRect/>
          </a:stretch>
        </p:blipFill>
        <p:spPr bwMode="auto">
          <a:xfrm>
            <a:off x="4214810" y="71414"/>
            <a:ext cx="4857784" cy="662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pt\Overheads\tab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28600"/>
            <a:ext cx="5775325" cy="66294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28596" y="71435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 contabilizaron 110 spp </a:t>
            </a:r>
            <a:endParaRPr lang="es-V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1408</Words>
  <Application>Microsoft Office PowerPoint</Application>
  <PresentationFormat>Presentación en pantalla (4:3)</PresentationFormat>
  <Paragraphs>371</Paragraphs>
  <Slides>43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1er Ejemplo: Olso field macrofauna</vt:lpstr>
      <vt:lpstr>Presentación de PowerPoint</vt:lpstr>
      <vt:lpstr>Presentación de PowerPoint</vt:lpstr>
      <vt:lpstr>Presentación de PowerPoint</vt:lpstr>
      <vt:lpstr>Similitudes Bray-Curtis luego de transformar con raíz cuarta la abundancia en los sitios A, B y C</vt:lpstr>
      <vt:lpstr>Presentación de PowerPoint</vt:lpstr>
      <vt:lpstr>Presentación de PowerPoint</vt:lpstr>
      <vt:lpstr>Presentación de PowerPoint</vt:lpstr>
      <vt:lpstr>Presentación de PowerPoint</vt:lpstr>
      <vt:lpstr>Análisis de clasificación (cluster analysis)</vt:lpstr>
      <vt:lpstr>Tipos de clasificación</vt:lpstr>
      <vt:lpstr>Construcción de un dendrograma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de clasificación (cluster analysis)</vt:lpstr>
      <vt:lpstr>¿Problema con este método?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métodos de clasificación</vt:lpstr>
      <vt:lpstr>Presentación de PowerPoint</vt:lpstr>
      <vt:lpstr>Ekofisk oilfield, Norwegian sector, North Sea</vt:lpstr>
      <vt:lpstr>Presentación de PowerPoint</vt:lpstr>
      <vt:lpstr>Presentación de PowerPoint</vt:lpstr>
      <vt:lpstr>Ekofisk oilfield (Norwegian sector, N Sea): Muestreo de Macrofauna asociada a sedimentos en 39 sitios</vt:lpstr>
      <vt:lpstr>Ekofisk oilfield: códigos para 174 especies en 39 sitios</vt:lpstr>
      <vt:lpstr>Ekofisk oilfield macrofauna: Índice de Shannon H' de abundancia de especies (media ± 95% IC)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1</cp:revision>
  <dcterms:created xsi:type="dcterms:W3CDTF">2007-08-15T22:34:06Z</dcterms:created>
  <dcterms:modified xsi:type="dcterms:W3CDTF">2024-06-18T01:27:20Z</dcterms:modified>
</cp:coreProperties>
</file>