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0"/>
  </p:notesMasterIdLst>
  <p:sldIdLst>
    <p:sldId id="501" r:id="rId2"/>
    <p:sldId id="552" r:id="rId3"/>
    <p:sldId id="479" r:id="rId4"/>
    <p:sldId id="547" r:id="rId5"/>
    <p:sldId id="548" r:id="rId6"/>
    <p:sldId id="517" r:id="rId7"/>
    <p:sldId id="519" r:id="rId8"/>
    <p:sldId id="483" r:id="rId9"/>
    <p:sldId id="485" r:id="rId10"/>
    <p:sldId id="518" r:id="rId11"/>
    <p:sldId id="541" r:id="rId12"/>
    <p:sldId id="542" r:id="rId13"/>
    <p:sldId id="545" r:id="rId14"/>
    <p:sldId id="539" r:id="rId15"/>
    <p:sldId id="544" r:id="rId16"/>
    <p:sldId id="546" r:id="rId17"/>
    <p:sldId id="549" r:id="rId18"/>
    <p:sldId id="550" r:id="rId19"/>
  </p:sldIdLst>
  <p:sldSz cx="9144000" cy="6858000" type="screen4x3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7156" autoAdjust="0"/>
  </p:normalViewPr>
  <p:slideViewPr>
    <p:cSldViewPr>
      <p:cViewPr varScale="1">
        <p:scale>
          <a:sx n="75" d="100"/>
          <a:sy n="75" d="100"/>
        </p:scale>
        <p:origin x="14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129D96CC-84FA-4F01-BDC5-E632594096A7}"/>
    <pc:docChg chg="undo custSel addSld delSld modSld">
      <pc:chgData name="edlin guerra" userId="d52177a9150211f7" providerId="LiveId" clId="{129D96CC-84FA-4F01-BDC5-E632594096A7}" dt="2023-03-24T04:44:45.585" v="150" actId="47"/>
      <pc:docMkLst>
        <pc:docMk/>
      </pc:docMkLst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325"/>
        </pc:sldMkLst>
      </pc:sldChg>
      <pc:sldChg chg="modSp mod">
        <pc:chgData name="edlin guerra" userId="d52177a9150211f7" providerId="LiveId" clId="{129D96CC-84FA-4F01-BDC5-E632594096A7}" dt="2023-03-21T14:18:17.222" v="59" actId="1076"/>
        <pc:sldMkLst>
          <pc:docMk/>
          <pc:sldMk cId="0" sldId="479"/>
        </pc:sldMkLst>
        <pc:spChg chg="mod">
          <ac:chgData name="edlin guerra" userId="d52177a9150211f7" providerId="LiveId" clId="{129D96CC-84FA-4F01-BDC5-E632594096A7}" dt="2023-03-21T14:18:17.222" v="59" actId="1076"/>
          <ac:spMkLst>
            <pc:docMk/>
            <pc:sldMk cId="0" sldId="479"/>
            <ac:spMk id="19" creationId="{00000000-0000-0000-0000-000000000000}"/>
          </ac:spMkLst>
        </pc:spChg>
        <pc:spChg chg="mod">
          <ac:chgData name="edlin guerra" userId="d52177a9150211f7" providerId="LiveId" clId="{129D96CC-84FA-4F01-BDC5-E632594096A7}" dt="2023-03-21T14:18:17.222" v="59" actId="1076"/>
          <ac:spMkLst>
            <pc:docMk/>
            <pc:sldMk cId="0" sldId="479"/>
            <ac:spMk id="24" creationId="{00000000-0000-0000-0000-000000000000}"/>
          </ac:spMkLst>
        </pc:spChg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481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487"/>
        </pc:sldMkLst>
      </pc:sldChg>
      <pc:sldChg chg="modSp add mod">
        <pc:chgData name="edlin guerra" userId="d52177a9150211f7" providerId="LiveId" clId="{129D96CC-84FA-4F01-BDC5-E632594096A7}" dt="2023-03-21T14:17:42.032" v="58" actId="1076"/>
        <pc:sldMkLst>
          <pc:docMk/>
          <pc:sldMk cId="4155481783" sldId="501"/>
        </pc:sldMkLst>
        <pc:spChg chg="mod">
          <ac:chgData name="edlin guerra" userId="d52177a9150211f7" providerId="LiveId" clId="{129D96CC-84FA-4F01-BDC5-E632594096A7}" dt="2023-03-21T14:17:42.032" v="58" actId="1076"/>
          <ac:spMkLst>
            <pc:docMk/>
            <pc:sldMk cId="4155481783" sldId="501"/>
            <ac:spMk id="4" creationId="{07778046-BAEC-2F73-36C5-4CC4C67366A6}"/>
          </ac:spMkLst>
        </pc:spChg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11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12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25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27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28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29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30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31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32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33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34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36"/>
        </pc:sldMkLst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0" sldId="538"/>
        </pc:sldMkLst>
      </pc:sldChg>
      <pc:sldChg chg="modSp mod">
        <pc:chgData name="edlin guerra" userId="d52177a9150211f7" providerId="LiveId" clId="{129D96CC-84FA-4F01-BDC5-E632594096A7}" dt="2023-03-23T13:57:26.274" v="147" actId="113"/>
        <pc:sldMkLst>
          <pc:docMk/>
          <pc:sldMk cId="0" sldId="539"/>
        </pc:sldMkLst>
        <pc:spChg chg="mod">
          <ac:chgData name="edlin guerra" userId="d52177a9150211f7" providerId="LiveId" clId="{129D96CC-84FA-4F01-BDC5-E632594096A7}" dt="2023-03-23T13:57:26.274" v="147" actId="113"/>
          <ac:spMkLst>
            <pc:docMk/>
            <pc:sldMk cId="0" sldId="539"/>
            <ac:spMk id="2" creationId="{00000000-0000-0000-0000-000000000000}"/>
          </ac:spMkLst>
        </pc:spChg>
      </pc:sldChg>
      <pc:sldChg chg="modSp mod">
        <pc:chgData name="edlin guerra" userId="d52177a9150211f7" providerId="LiveId" clId="{129D96CC-84FA-4F01-BDC5-E632594096A7}" dt="2023-03-23T13:58:23.999" v="149" actId="113"/>
        <pc:sldMkLst>
          <pc:docMk/>
          <pc:sldMk cId="126707932" sldId="546"/>
        </pc:sldMkLst>
        <pc:spChg chg="mod">
          <ac:chgData name="edlin guerra" userId="d52177a9150211f7" providerId="LiveId" clId="{129D96CC-84FA-4F01-BDC5-E632594096A7}" dt="2023-03-23T13:58:23.999" v="149" actId="113"/>
          <ac:spMkLst>
            <pc:docMk/>
            <pc:sldMk cId="126707932" sldId="546"/>
            <ac:spMk id="4" creationId="{00000000-0000-0000-0000-000000000000}"/>
          </ac:spMkLst>
        </pc:spChg>
      </pc:sldChg>
      <pc:sldChg chg="modSp mod">
        <pc:chgData name="edlin guerra" userId="d52177a9150211f7" providerId="LiveId" clId="{129D96CC-84FA-4F01-BDC5-E632594096A7}" dt="2023-03-21T14:19:53.540" v="115" actId="6549"/>
        <pc:sldMkLst>
          <pc:docMk/>
          <pc:sldMk cId="1735672397" sldId="547"/>
        </pc:sldMkLst>
        <pc:spChg chg="mod">
          <ac:chgData name="edlin guerra" userId="d52177a9150211f7" providerId="LiveId" clId="{129D96CC-84FA-4F01-BDC5-E632594096A7}" dt="2023-03-21T14:19:53.540" v="115" actId="6549"/>
          <ac:spMkLst>
            <pc:docMk/>
            <pc:sldMk cId="1735672397" sldId="547"/>
            <ac:spMk id="84" creationId="{00000000-0000-0000-0000-000000000000}"/>
          </ac:spMkLst>
        </pc:spChg>
      </pc:sldChg>
      <pc:sldChg chg="modSp mod">
        <pc:chgData name="edlin guerra" userId="d52177a9150211f7" providerId="LiveId" clId="{129D96CC-84FA-4F01-BDC5-E632594096A7}" dt="2023-03-23T13:50:41.161" v="119" actId="20577"/>
        <pc:sldMkLst>
          <pc:docMk/>
          <pc:sldMk cId="1242150260" sldId="549"/>
        </pc:sldMkLst>
        <pc:spChg chg="mod">
          <ac:chgData name="edlin guerra" userId="d52177a9150211f7" providerId="LiveId" clId="{129D96CC-84FA-4F01-BDC5-E632594096A7}" dt="2023-03-23T13:50:41.161" v="119" actId="20577"/>
          <ac:spMkLst>
            <pc:docMk/>
            <pc:sldMk cId="1242150260" sldId="549"/>
            <ac:spMk id="7" creationId="{00000000-0000-0000-0000-000000000000}"/>
          </ac:spMkLst>
        </pc:spChg>
      </pc:sldChg>
      <pc:sldChg chg="del">
        <pc:chgData name="edlin guerra" userId="d52177a9150211f7" providerId="LiveId" clId="{129D96CC-84FA-4F01-BDC5-E632594096A7}" dt="2023-03-21T14:16:52.522" v="0" actId="47"/>
        <pc:sldMkLst>
          <pc:docMk/>
          <pc:sldMk cId="352659000" sldId="551"/>
        </pc:sldMkLst>
      </pc:sldChg>
      <pc:sldChg chg="new del">
        <pc:chgData name="edlin guerra" userId="d52177a9150211f7" providerId="LiveId" clId="{129D96CC-84FA-4F01-BDC5-E632594096A7}" dt="2023-03-24T04:44:45.585" v="150" actId="47"/>
        <pc:sldMkLst>
          <pc:docMk/>
          <pc:sldMk cId="1221295398" sldId="551"/>
        </pc:sldMkLst>
      </pc:sldChg>
      <pc:sldChg chg="del">
        <pc:chgData name="edlin guerra" userId="d52177a9150211f7" providerId="LiveId" clId="{129D96CC-84FA-4F01-BDC5-E632594096A7}" dt="2023-03-21T14:20:39.760" v="116" actId="47"/>
        <pc:sldMkLst>
          <pc:docMk/>
          <pc:sldMk cId="1328501694" sldId="552"/>
        </pc:sldMkLst>
      </pc:sldChg>
      <pc:sldChg chg="add">
        <pc:chgData name="edlin guerra" userId="d52177a9150211f7" providerId="LiveId" clId="{129D96CC-84FA-4F01-BDC5-E632594096A7}" dt="2023-03-21T14:21:22.201" v="118"/>
        <pc:sldMkLst>
          <pc:docMk/>
          <pc:sldMk cId="2868789669" sldId="552"/>
        </pc:sldMkLst>
      </pc:sldChg>
    </pc:docChg>
  </pc:docChgLst>
  <pc:docChgLst>
    <pc:chgData name="edlin guerra" userId="d52177a9150211f7" providerId="LiveId" clId="{EE09878B-4B12-4D92-881B-89A643B4FF32}"/>
    <pc:docChg chg="modSld sldOrd">
      <pc:chgData name="edlin guerra" userId="d52177a9150211f7" providerId="LiveId" clId="{EE09878B-4B12-4D92-881B-89A643B4FF32}" dt="2024-03-19T14:15:09.281" v="1"/>
      <pc:docMkLst>
        <pc:docMk/>
      </pc:docMkLst>
      <pc:sldChg chg="ord">
        <pc:chgData name="edlin guerra" userId="d52177a9150211f7" providerId="LiveId" clId="{EE09878B-4B12-4D92-881B-89A643B4FF32}" dt="2024-03-19T14:15:09.281" v="1"/>
        <pc:sldMkLst>
          <pc:docMk/>
          <pc:sldMk cId="0" sldId="4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/>
            </a:lvl1pPr>
          </a:lstStyle>
          <a:p>
            <a:pPr>
              <a:defRPr/>
            </a:pPr>
            <a:fld id="{5557011B-F69D-4931-AA0A-8373B785FF30}" type="datetimeFigureOut">
              <a:rPr lang="es-MX"/>
              <a:pPr>
                <a:defRPr/>
              </a:pPr>
              <a:t>20/06/2024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19F1B16E-0271-4A7A-91DD-135CB343A05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974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C4E00-F8B8-989D-4EF4-6D54C447E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5BD467-0D13-CD99-4172-C573E871A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805A7-3805-1530-31C6-0EB49236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0F546-5BAB-04CD-9112-F4E2B96A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BA492-5375-DB67-3BC4-5ECF9F32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59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33485-5E9E-7E34-6F34-6F315F75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8CFC75-04C5-D4C3-1BCC-62B9D9AD1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864EC7-849B-3877-2498-F23EA0C8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DB0B0-50CD-4CFA-46D8-81043A5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61187-36A3-82C7-4832-DC952ED2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20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C1AF98-8442-3653-8949-B12684504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1F34D0-B6C6-D0ED-1E0F-39180B6EE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785F7-7D7F-AFFB-ED2C-5D488B3F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E472B-1148-A96A-9199-C7AF7102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CB480-049D-5483-0531-D81426A8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16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3AAD-75DB-F112-5AAF-78F91E2F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AE653-50CE-4D2F-A3A2-66675BA7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5DE8B-0A20-64B7-F3CB-7604BED3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DA682-D8ED-F5A7-D90D-28BAB3ED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B8A97B-E44E-4D7C-C41C-AE49AEC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1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CD07D-8837-ED7E-5AE9-1FBF6858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718C25-FFC5-BD1A-6B94-640CC6E6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C870CF-B3EF-38B7-0CCE-1DC13D5C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0C710-627F-2B76-A773-F91703B5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ADFBBD-5998-0C93-C3D8-70763EF4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697A-298A-9A10-17EA-4C9C59D9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9D2A7-CD07-9C6E-DD04-7BFB930F4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7A4903-AE00-8578-505F-55D4DF1F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12E832-D1BC-2F5F-5F87-F0E451F0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8C234E-D506-4CDC-8BDF-8522B65D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A76BC-33F1-9233-5ADC-063E7571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99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D3F1F-99F0-87DA-6A99-21877A1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151E5F-EFB4-A9DB-DC52-284BBDAB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994437-5D77-80F5-FCE6-3615BD16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B97D7D-B347-01EA-9551-F0AACAE1B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C4A570-CD53-99C4-30D1-53AE0DE3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3F6723-5296-B76F-4613-D8492821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A984F6-DCBB-4921-6343-F09934CA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3F449F-E2CF-5E4C-21AB-833A9611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3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45F49-408F-D751-4534-4CE8D975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C5C0F1-097E-2DEC-8FE2-18ABADCE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67F7CD-2A61-603C-B6E8-FA62730F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8F0FDF-7FD7-1A41-F7E6-B37ED5D0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8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B52451-774A-C6BD-C32A-109FAC8A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9EEF33-BB7B-0232-09DC-4C365FEE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F11324-4318-6994-D6EC-18F1B111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1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FF60B-3DA8-F17C-2623-B08630C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41859-1DC4-3840-158F-8F147892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11704A-AED8-8B8B-EF66-0CACCE05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6453DE-B743-196C-84AB-C10C0401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607F57-8251-38C8-5B5E-EAACEF47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22F5B-F1A4-CE64-DF0D-ABBAAB7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2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DB7D5-D8AE-4E37-AFA5-08A2580B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53DB4E-E865-5B1E-9FA0-4D072F370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3A5302-D095-2DFE-361C-665E2343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3B9B21-E035-668E-2E35-0E0D8416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881083-1814-3BCD-EE79-2949B723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7367C8-5DEA-5B7B-1473-FC8014F6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3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711D04-45F7-FCA1-7391-75E121E4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6B8067-FDF4-1638-5DB3-83A10905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EA0FD-DB96-22F7-879C-9AB55B92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6A830-76D8-EB6B-5C1B-8F1C5642C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A83FE-8124-21EB-8985-5C3EA605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62853E-5B4C-4E19-A2AF-663F10C72BFA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08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3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EE40756-D815-4D0B-AC20-7810BB6E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203851"/>
            <a:ext cx="6858000" cy="515373"/>
          </a:xfrm>
        </p:spPr>
        <p:txBody>
          <a:bodyPr/>
          <a:lstStyle/>
          <a:p>
            <a:r>
              <a:rPr lang="es-MX"/>
              <a:t>Dr. Edlin Guerra Castro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FB3E168-E0C4-4ECF-B006-D22177E3DA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18" y="138775"/>
            <a:ext cx="2572132" cy="15004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778046-BAEC-2F73-36C5-4CC4C67366A6}"/>
              </a:ext>
            </a:extLst>
          </p:cNvPr>
          <p:cNvSpPr txBox="1"/>
          <p:nvPr/>
        </p:nvSpPr>
        <p:spPr>
          <a:xfrm>
            <a:off x="624434" y="2955869"/>
            <a:ext cx="7895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Prueba de hipótesis I</a:t>
            </a:r>
          </a:p>
          <a:p>
            <a:pPr algn="ctr"/>
            <a:r>
              <a:rPr lang="es-MX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 Multivariado de Varianza (MANOVA)</a:t>
            </a:r>
          </a:p>
        </p:txBody>
      </p:sp>
    </p:spTree>
    <p:extLst>
      <p:ext uri="{BB962C8B-B14F-4D97-AF65-F5344CB8AC3E}">
        <p14:creationId xmlns:p14="http://schemas.microsoft.com/office/powerpoint/2010/main" val="415548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827584" y="2000240"/>
            <a:ext cx="2452078" cy="369332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ANOVA/REGRESION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5720" y="1000108"/>
            <a:ext cx="4767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Comparaciones en un MANOVA: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214282" y="3585993"/>
            <a:ext cx="1571636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0100" y="4371811"/>
            <a:ext cx="214314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28728" y="2857099"/>
            <a:ext cx="21431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Straight Connector 8"/>
          <p:cNvCxnSpPr>
            <a:stCxn id="7" idx="1"/>
            <a:endCxn id="7" idx="3"/>
          </p:cNvCxnSpPr>
          <p:nvPr/>
        </p:nvCxnSpPr>
        <p:spPr>
          <a:xfrm rot="10800000" flipH="1">
            <a:off x="1428728" y="3107132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57422" y="3715487"/>
            <a:ext cx="214314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Straight Connector 10"/>
          <p:cNvCxnSpPr>
            <a:stCxn id="10" idx="1"/>
            <a:endCxn id="10" idx="3"/>
          </p:cNvCxnSpPr>
          <p:nvPr/>
        </p:nvCxnSpPr>
        <p:spPr>
          <a:xfrm rot="10800000" flipH="1">
            <a:off x="2357422" y="3965520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00100" y="3514555"/>
            <a:ext cx="2143140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56424" y="3100441"/>
            <a:ext cx="285752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9632" y="3958829"/>
            <a:ext cx="285752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743508" y="3314755"/>
            <a:ext cx="428628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656894" y="3743721"/>
            <a:ext cx="428628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345613" y="3360102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Variable independiente (y)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5786" y="4871877"/>
            <a:ext cx="2857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comparan las medias de los grupos, a través de sus distancias con respecto a una media general.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4724" y="27197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</a:t>
            </a:r>
            <a:r>
              <a:rPr lang="es-MX" baseline="-25000" dirty="0"/>
              <a:t>1</a:t>
            </a:r>
            <a:endParaRPr lang="es-MX" dirty="0"/>
          </a:p>
        </p:txBody>
      </p:sp>
      <p:sp>
        <p:nvSpPr>
          <p:cNvPr id="29" name="TextBox 28"/>
          <p:cNvSpPr txBox="1"/>
          <p:nvPr/>
        </p:nvSpPr>
        <p:spPr>
          <a:xfrm>
            <a:off x="2889170" y="357385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</a:t>
            </a:r>
            <a:r>
              <a:rPr lang="es-MX" baseline="-25000" dirty="0"/>
              <a:t>2</a:t>
            </a:r>
            <a:endParaRPr lang="es-MX" dirty="0"/>
          </a:p>
        </p:txBody>
      </p:sp>
      <p:pic>
        <p:nvPicPr>
          <p:cNvPr id="2816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344139"/>
            <a:ext cx="3429024" cy="279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4786314" y="5371943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comparan los </a:t>
            </a:r>
            <a:r>
              <a:rPr lang="es-MX" dirty="0" err="1"/>
              <a:t>centroides</a:t>
            </a:r>
            <a:r>
              <a:rPr lang="es-MX" dirty="0"/>
              <a:t> (medias multivariadas) de los grupos, a través de sus distancias (métricas) a un </a:t>
            </a:r>
            <a:r>
              <a:rPr lang="es-MX" dirty="0" err="1"/>
              <a:t>centroide</a:t>
            </a:r>
            <a:r>
              <a:rPr lang="es-MX" dirty="0"/>
              <a:t> general.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00760" y="2000240"/>
            <a:ext cx="1214446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MANOVA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924625" y="3749677"/>
            <a:ext cx="1214446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85852" y="43885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14546" y="43885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 flipH="1" flipV="1">
            <a:off x="2245434" y="4174268"/>
            <a:ext cx="428628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14414" y="2817740"/>
            <a:ext cx="1571636" cy="142876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49414" y="28188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β</a:t>
            </a:r>
            <a:r>
              <a:rPr lang="es-MX" baseline="-25000" dirty="0"/>
              <a:t>1</a:t>
            </a:r>
          </a:p>
        </p:txBody>
      </p:sp>
      <p:grpSp>
        <p:nvGrpSpPr>
          <p:cNvPr id="42" name="Group 41"/>
          <p:cNvGrpSpPr/>
          <p:nvPr/>
        </p:nvGrpSpPr>
        <p:grpSpPr>
          <a:xfrm flipH="1" flipV="1">
            <a:off x="2150388" y="3627818"/>
            <a:ext cx="143670" cy="145120"/>
            <a:chOff x="2097380" y="3641070"/>
            <a:chExt cx="143670" cy="145120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2026736" y="3711714"/>
              <a:ext cx="1428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098174" y="3784602"/>
              <a:ext cx="1428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 42"/>
          <p:cNvSpPr/>
          <p:nvPr/>
        </p:nvSpPr>
        <p:spPr>
          <a:xfrm rot="21063098" flipH="1" flipV="1">
            <a:off x="2124136" y="3066283"/>
            <a:ext cx="795039" cy="486562"/>
          </a:xfrm>
          <a:custGeom>
            <a:avLst/>
            <a:gdLst>
              <a:gd name="connsiteX0" fmla="*/ 145774 w 167861"/>
              <a:gd name="connsiteY0" fmla="*/ 0 h 225287"/>
              <a:gd name="connsiteX1" fmla="*/ 159026 w 167861"/>
              <a:gd name="connsiteY1" fmla="*/ 132522 h 225287"/>
              <a:gd name="connsiteX2" fmla="*/ 92765 w 167861"/>
              <a:gd name="connsiteY2" fmla="*/ 212035 h 225287"/>
              <a:gd name="connsiteX3" fmla="*/ 0 w 167861"/>
              <a:gd name="connsiteY3" fmla="*/ 212035 h 225287"/>
              <a:gd name="connsiteX4" fmla="*/ 0 w 167861"/>
              <a:gd name="connsiteY4" fmla="*/ 212035 h 22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61" h="225287">
                <a:moveTo>
                  <a:pt x="145774" y="0"/>
                </a:moveTo>
                <a:cubicBezTo>
                  <a:pt x="156817" y="48591"/>
                  <a:pt x="167861" y="97183"/>
                  <a:pt x="159026" y="132522"/>
                </a:cubicBezTo>
                <a:cubicBezTo>
                  <a:pt x="150191" y="167861"/>
                  <a:pt x="119269" y="198783"/>
                  <a:pt x="92765" y="212035"/>
                </a:cubicBezTo>
                <a:cubicBezTo>
                  <a:pt x="66261" y="225287"/>
                  <a:pt x="0" y="212035"/>
                  <a:pt x="0" y="212035"/>
                </a:cubicBezTo>
                <a:lnTo>
                  <a:pt x="0" y="212035"/>
                </a:ln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072330" y="3929066"/>
            <a:ext cx="1428760" cy="1214446"/>
          </a:xfrm>
          <a:prstGeom prst="rect">
            <a:avLst/>
          </a:prstGeom>
          <a:solidFill>
            <a:srgbClr val="0070C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angle 27"/>
          <p:cNvSpPr/>
          <p:nvPr/>
        </p:nvSpPr>
        <p:spPr>
          <a:xfrm>
            <a:off x="6278437" y="3929066"/>
            <a:ext cx="793893" cy="1214446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20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508622"/>
              </p:ext>
            </p:extLst>
          </p:nvPr>
        </p:nvGraphicFramePr>
        <p:xfrm>
          <a:off x="6251575" y="3929063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473120" imgH="736560" progId="Equation.3">
                  <p:embed/>
                </p:oleObj>
              </mc:Choice>
              <mc:Fallback>
                <p:oleObj name="Ecuación" r:id="rId2" imgW="1473120" imgH="736560" progId="Equation.3">
                  <p:embed/>
                  <p:pic>
                    <p:nvPicPr>
                      <p:cNvPr id="3205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3929063"/>
                        <a:ext cx="2286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3701096" y="3862806"/>
            <a:ext cx="1039888" cy="1285884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angle 24"/>
          <p:cNvSpPr/>
          <p:nvPr/>
        </p:nvSpPr>
        <p:spPr>
          <a:xfrm>
            <a:off x="3312620" y="3862806"/>
            <a:ext cx="396946" cy="1280706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/>
          <p:cNvSpPr/>
          <p:nvPr/>
        </p:nvSpPr>
        <p:spPr>
          <a:xfrm>
            <a:off x="1214414" y="3857628"/>
            <a:ext cx="1045066" cy="1299136"/>
          </a:xfrm>
          <a:prstGeom prst="rect">
            <a:avLst/>
          </a:prstGeom>
          <a:solidFill>
            <a:srgbClr val="0070C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817468" y="3857628"/>
            <a:ext cx="396946" cy="1299136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/>
          <p:cNvSpPr txBox="1"/>
          <p:nvPr/>
        </p:nvSpPr>
        <p:spPr>
          <a:xfrm>
            <a:off x="571440" y="1371406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el caso de respuestas </a:t>
            </a:r>
            <a:r>
              <a:rPr lang="es-MX" dirty="0" err="1"/>
              <a:t>univariadas</a:t>
            </a:r>
            <a:r>
              <a:rPr lang="es-MX" dirty="0"/>
              <a:t>, la partición de la variación y la estimativa de los coeficientes es relativamente sencilla usando notación algebraica clásica. </a:t>
            </a:r>
          </a:p>
          <a:p>
            <a:endParaRPr lang="es-MX" dirty="0"/>
          </a:p>
          <a:p>
            <a:r>
              <a:rPr lang="es-MX" dirty="0"/>
              <a:t>Al pasar a las respuestas multivariadas, es mas fácil usar algebra matricial: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724529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GLM en notación matricial: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6116" y="3000372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Y</a:t>
            </a:r>
            <a:r>
              <a:rPr lang="es-MX" sz="2800" dirty="0"/>
              <a:t> = </a:t>
            </a:r>
            <a:r>
              <a:rPr lang="es-MX" sz="2800" b="1" dirty="0" err="1"/>
              <a:t>X</a:t>
            </a:r>
            <a:r>
              <a:rPr lang="es-MX" sz="2800" i="1" dirty="0" err="1"/>
              <a:t>β</a:t>
            </a:r>
            <a:r>
              <a:rPr lang="es-MX" sz="2800" dirty="0"/>
              <a:t> + </a:t>
            </a:r>
            <a:r>
              <a:rPr lang="es-MX" sz="2800" i="1" dirty="0"/>
              <a:t>ε</a:t>
            </a:r>
          </a:p>
        </p:txBody>
      </p:sp>
      <p:graphicFrame>
        <p:nvGraphicFramePr>
          <p:cNvPr id="320514" name="Object 2"/>
          <p:cNvGraphicFramePr>
            <a:graphicFrameLocks noChangeAspect="1"/>
          </p:cNvGraphicFramePr>
          <p:nvPr/>
        </p:nvGraphicFramePr>
        <p:xfrm>
          <a:off x="5092708" y="3857633"/>
          <a:ext cx="6223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711000" progId="Equation.3">
                  <p:embed/>
                </p:oleObj>
              </mc:Choice>
              <mc:Fallback>
                <p:oleObj name="Equation" r:id="rId4" imgW="342720" imgH="711000" progId="Equation.3">
                  <p:embed/>
                  <p:pic>
                    <p:nvPicPr>
                      <p:cNvPr id="320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8" y="3857633"/>
                        <a:ext cx="62230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2847038" y="3857628"/>
          <a:ext cx="20574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736560" progId="Equation.3">
                  <p:embed/>
                </p:oleObj>
              </mc:Choice>
              <mc:Fallback>
                <p:oleObj name="Equation" r:id="rId6" imgW="1155600" imgH="736560" progId="Equation.3">
                  <p:embed/>
                  <p:pic>
                    <p:nvPicPr>
                      <p:cNvPr id="320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038" y="3857628"/>
                        <a:ext cx="205740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33622" y="428625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5786" y="5572140"/>
            <a:ext cx="285752" cy="285752"/>
          </a:xfrm>
          <a:prstGeom prst="rect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785786" y="6000768"/>
            <a:ext cx="285752" cy="285752"/>
          </a:xfrm>
          <a:prstGeom prst="rect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928662" y="6000768"/>
            <a:ext cx="142876" cy="285752"/>
          </a:xfrm>
          <a:prstGeom prst="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extBox 14"/>
          <p:cNvSpPr txBox="1"/>
          <p:nvPr/>
        </p:nvSpPr>
        <p:spPr>
          <a:xfrm>
            <a:off x="1142976" y="552720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univariado</a:t>
            </a:r>
            <a:endParaRPr lang="es-MX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2976" y="594796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multivariado</a:t>
            </a:r>
            <a:endParaRPr lang="es-MX" sz="1600" dirty="0"/>
          </a:p>
        </p:txBody>
      </p:sp>
      <p:sp>
        <p:nvSpPr>
          <p:cNvPr id="18" name="Rectangle 17"/>
          <p:cNvSpPr/>
          <p:nvPr/>
        </p:nvSpPr>
        <p:spPr>
          <a:xfrm>
            <a:off x="3143240" y="5572140"/>
            <a:ext cx="285752" cy="285752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angle 19"/>
          <p:cNvSpPr/>
          <p:nvPr/>
        </p:nvSpPr>
        <p:spPr>
          <a:xfrm>
            <a:off x="3143240" y="6000768"/>
            <a:ext cx="285752" cy="285752"/>
          </a:xfrm>
          <a:prstGeom prst="rect">
            <a:avLst/>
          </a:prstGeom>
          <a:solidFill>
            <a:srgbClr val="7030A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3286116" y="6000768"/>
            <a:ext cx="142876" cy="285752"/>
          </a:xfrm>
          <a:prstGeom prst="rect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extBox 21"/>
          <p:cNvSpPr txBox="1"/>
          <p:nvPr/>
        </p:nvSpPr>
        <p:spPr>
          <a:xfrm>
            <a:off x="3500430" y="5415993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una variable explicativa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0430" y="5947966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muchas variables explicativas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5008" y="428625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+</a:t>
            </a:r>
          </a:p>
        </p:txBody>
      </p:sp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687844" y="3857628"/>
          <a:ext cx="1714512" cy="125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736560" progId="Equation.3">
                  <p:embed/>
                </p:oleObj>
              </mc:Choice>
              <mc:Fallback>
                <p:oleObj name="Equation" r:id="rId8" imgW="1002960" imgH="736560" progId="Equation.3">
                  <p:embed/>
                  <p:pic>
                    <p:nvPicPr>
                      <p:cNvPr id="3205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44" y="3857628"/>
                        <a:ext cx="1714512" cy="1258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6572264" y="5572140"/>
            <a:ext cx="285752" cy="285752"/>
          </a:xfrm>
          <a:prstGeom prst="rect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29"/>
          <p:cNvSpPr/>
          <p:nvPr/>
        </p:nvSpPr>
        <p:spPr>
          <a:xfrm>
            <a:off x="6572264" y="6000768"/>
            <a:ext cx="285752" cy="285752"/>
          </a:xfrm>
          <a:prstGeom prst="rect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angle 30"/>
          <p:cNvSpPr/>
          <p:nvPr/>
        </p:nvSpPr>
        <p:spPr>
          <a:xfrm>
            <a:off x="6715140" y="6000768"/>
            <a:ext cx="142876" cy="285752"/>
          </a:xfrm>
          <a:prstGeom prst="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TextBox 31"/>
          <p:cNvSpPr txBox="1"/>
          <p:nvPr/>
        </p:nvSpPr>
        <p:spPr>
          <a:xfrm>
            <a:off x="6929454" y="552720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univariado</a:t>
            </a:r>
            <a:endParaRPr lang="es-MX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929454" y="594796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multivariado</a:t>
            </a:r>
            <a:endParaRPr lang="es-MX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612" y="1610013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i="1" dirty="0">
                <a:latin typeface="Arial" pitchFamily="34" charset="0"/>
                <a:cs typeface="Arial" pitchFamily="34" charset="0"/>
              </a:rPr>
              <a:t>β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= (</a:t>
            </a:r>
            <a:r>
              <a:rPr lang="es-MX" sz="2400" b="1" dirty="0" err="1">
                <a:latin typeface="Arial" pitchFamily="34" charset="0"/>
                <a:cs typeface="Arial" pitchFamily="34" charset="0"/>
              </a:rPr>
              <a:t>X</a:t>
            </a:r>
            <a:r>
              <a:rPr lang="es-MX" sz="2400" baseline="300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s-MX" sz="2400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s-MX" sz="2400" b="1" dirty="0" err="1">
                <a:latin typeface="Arial" pitchFamily="34" charset="0"/>
                <a:cs typeface="Arial" pitchFamily="34" charset="0"/>
              </a:rPr>
              <a:t>X</a:t>
            </a:r>
            <a:r>
              <a:rPr lang="es-MX" sz="2400" baseline="300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400" b="1" dirty="0">
                <a:latin typeface="Arial" pitchFamily="34" charset="0"/>
                <a:cs typeface="Arial" pitchFamily="34" charset="0"/>
              </a:rPr>
              <a:t>Y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824195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Resolviendo la ecuación para </a:t>
            </a:r>
            <a:r>
              <a:rPr lang="el-GR" sz="2400" i="1" dirty="0"/>
              <a:t>β</a:t>
            </a:r>
            <a:r>
              <a:rPr lang="es-MX" sz="2400" dirty="0"/>
              <a:t>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1934" y="2638380"/>
            <a:ext cx="3357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Y</a:t>
            </a:r>
            <a:r>
              <a:rPr lang="es-MX" dirty="0"/>
              <a:t> = </a:t>
            </a:r>
            <a:r>
              <a:rPr lang="es-MX" b="1" dirty="0"/>
              <a:t>X </a:t>
            </a:r>
            <a:r>
              <a:rPr lang="es-MX" b="1" i="1" dirty="0"/>
              <a:t>β</a:t>
            </a:r>
          </a:p>
          <a:p>
            <a:endParaRPr lang="es-MX" b="1" i="1" dirty="0"/>
          </a:p>
          <a:p>
            <a:endParaRPr lang="es-MX" dirty="0"/>
          </a:p>
          <a:p>
            <a:r>
              <a:rPr lang="es-MX" b="1" dirty="0" err="1"/>
              <a:t>X</a:t>
            </a:r>
            <a:r>
              <a:rPr lang="es-MX" baseline="30000" dirty="0" err="1"/>
              <a:t>t</a:t>
            </a:r>
            <a:r>
              <a:rPr lang="es-MX" dirty="0"/>
              <a:t> </a:t>
            </a:r>
            <a:r>
              <a:rPr lang="es-MX" b="1" dirty="0"/>
              <a:t>Y</a:t>
            </a:r>
            <a:r>
              <a:rPr lang="es-MX" dirty="0"/>
              <a:t> = </a:t>
            </a:r>
            <a:r>
              <a:rPr lang="es-MX" b="1" dirty="0"/>
              <a:t>X</a:t>
            </a:r>
            <a:r>
              <a:rPr lang="es-MX" dirty="0"/>
              <a:t> </a:t>
            </a:r>
            <a:r>
              <a:rPr lang="es-MX" b="1" dirty="0" err="1"/>
              <a:t>X</a:t>
            </a:r>
            <a:r>
              <a:rPr lang="es-MX" baseline="30000" dirty="0" err="1"/>
              <a:t>t</a:t>
            </a:r>
            <a:r>
              <a:rPr lang="es-MX" dirty="0"/>
              <a:t> </a:t>
            </a:r>
            <a:r>
              <a:rPr lang="es-MX" b="1" i="1" dirty="0"/>
              <a:t>β</a:t>
            </a:r>
          </a:p>
          <a:p>
            <a:endParaRPr lang="es-MX" b="1" i="1" dirty="0"/>
          </a:p>
          <a:p>
            <a:endParaRPr lang="es-MX" b="1" i="1" dirty="0"/>
          </a:p>
          <a:p>
            <a:r>
              <a:rPr lang="es-MX" dirty="0"/>
              <a:t>(</a:t>
            </a:r>
            <a:r>
              <a:rPr lang="es-MX" b="1" dirty="0"/>
              <a:t>X</a:t>
            </a:r>
            <a:r>
              <a:rPr lang="es-MX" dirty="0"/>
              <a:t> </a:t>
            </a:r>
            <a:r>
              <a:rPr lang="es-MX" b="1" dirty="0" err="1"/>
              <a:t>X</a:t>
            </a:r>
            <a:r>
              <a:rPr lang="es-MX" baseline="30000" dirty="0" err="1"/>
              <a:t>t</a:t>
            </a:r>
            <a:r>
              <a:rPr lang="es-MX" dirty="0"/>
              <a:t>)</a:t>
            </a:r>
            <a:r>
              <a:rPr lang="es-MX" baseline="30000" dirty="0"/>
              <a:t>-1</a:t>
            </a:r>
            <a:r>
              <a:rPr lang="es-MX" dirty="0"/>
              <a:t> </a:t>
            </a:r>
            <a:r>
              <a:rPr lang="es-MX" b="1" dirty="0" err="1"/>
              <a:t>X</a:t>
            </a:r>
            <a:r>
              <a:rPr lang="es-MX" baseline="30000" dirty="0" err="1"/>
              <a:t>t</a:t>
            </a:r>
            <a:r>
              <a:rPr lang="es-MX" dirty="0"/>
              <a:t> </a:t>
            </a:r>
            <a:r>
              <a:rPr lang="es-MX" b="1" dirty="0"/>
              <a:t>Y</a:t>
            </a:r>
            <a:r>
              <a:rPr lang="es-MX" dirty="0"/>
              <a:t> = (</a:t>
            </a:r>
            <a:r>
              <a:rPr lang="es-MX" b="1" dirty="0"/>
              <a:t>X</a:t>
            </a:r>
            <a:r>
              <a:rPr lang="es-MX" dirty="0"/>
              <a:t> </a:t>
            </a:r>
            <a:r>
              <a:rPr lang="es-MX" b="1" dirty="0" err="1"/>
              <a:t>X</a:t>
            </a:r>
            <a:r>
              <a:rPr lang="es-MX" baseline="30000" dirty="0" err="1"/>
              <a:t>t</a:t>
            </a:r>
            <a:r>
              <a:rPr lang="es-MX" dirty="0"/>
              <a:t>)</a:t>
            </a:r>
            <a:r>
              <a:rPr lang="es-MX" baseline="30000" dirty="0"/>
              <a:t>-1</a:t>
            </a:r>
            <a:r>
              <a:rPr lang="es-MX" dirty="0"/>
              <a:t> </a:t>
            </a:r>
            <a:r>
              <a:rPr lang="es-MX" b="1" dirty="0"/>
              <a:t>X</a:t>
            </a:r>
            <a:r>
              <a:rPr lang="es-MX" dirty="0"/>
              <a:t> </a:t>
            </a:r>
            <a:r>
              <a:rPr lang="es-MX" b="1" dirty="0" err="1"/>
              <a:t>X</a:t>
            </a:r>
            <a:r>
              <a:rPr lang="es-MX" baseline="30000" dirty="0" err="1"/>
              <a:t>t</a:t>
            </a:r>
            <a:r>
              <a:rPr lang="es-MX" dirty="0"/>
              <a:t> </a:t>
            </a:r>
            <a:r>
              <a:rPr lang="es-MX" b="1" i="1" dirty="0"/>
              <a:t>β</a:t>
            </a:r>
          </a:p>
          <a:p>
            <a:endParaRPr lang="es-MX" b="1" i="1" dirty="0"/>
          </a:p>
          <a:p>
            <a:endParaRPr lang="es-MX" b="1" i="1" dirty="0"/>
          </a:p>
          <a:p>
            <a:r>
              <a:rPr lang="es-MX" dirty="0"/>
              <a:t>(</a:t>
            </a:r>
            <a:r>
              <a:rPr lang="es-MX" b="1" dirty="0"/>
              <a:t>X</a:t>
            </a:r>
            <a:r>
              <a:rPr lang="es-MX" dirty="0"/>
              <a:t> </a:t>
            </a:r>
            <a:r>
              <a:rPr lang="es-MX" b="1" dirty="0" err="1"/>
              <a:t>X</a:t>
            </a:r>
            <a:r>
              <a:rPr lang="es-MX" baseline="30000" dirty="0" err="1"/>
              <a:t>t</a:t>
            </a:r>
            <a:r>
              <a:rPr lang="es-MX" dirty="0"/>
              <a:t>)</a:t>
            </a:r>
            <a:r>
              <a:rPr lang="es-MX" baseline="30000" dirty="0"/>
              <a:t>-1</a:t>
            </a:r>
            <a:r>
              <a:rPr lang="es-MX" dirty="0"/>
              <a:t> </a:t>
            </a:r>
            <a:r>
              <a:rPr lang="es-MX" b="1" dirty="0" err="1"/>
              <a:t>X</a:t>
            </a:r>
            <a:r>
              <a:rPr lang="es-MX" baseline="30000" dirty="0" err="1"/>
              <a:t>t</a:t>
            </a:r>
            <a:r>
              <a:rPr lang="es-MX" dirty="0"/>
              <a:t> </a:t>
            </a:r>
            <a:r>
              <a:rPr lang="es-MX" b="1" dirty="0"/>
              <a:t>Y</a:t>
            </a:r>
            <a:r>
              <a:rPr lang="es-MX" dirty="0"/>
              <a:t> = </a:t>
            </a:r>
            <a:r>
              <a:rPr lang="es-MX" b="1" i="1" dirty="0"/>
              <a:t>β</a:t>
            </a:r>
            <a:endParaRPr lang="es-MX" dirty="0"/>
          </a:p>
        </p:txBody>
      </p:sp>
      <p:sp>
        <p:nvSpPr>
          <p:cNvPr id="5" name="TextBox 4"/>
          <p:cNvSpPr txBox="1"/>
          <p:nvPr/>
        </p:nvSpPr>
        <p:spPr>
          <a:xfrm>
            <a:off x="656162" y="2661818"/>
            <a:ext cx="207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Empezamos con: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3233097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Multiplicamos por la traspuesta para volver X una matriz cuadrada: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4082279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Multiplicamos por el inverso (que es como dividir):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088" y="4974132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Despejamos </a:t>
            </a:r>
            <a:r>
              <a:rPr lang="el-GR" sz="1600" dirty="0"/>
              <a:t>β</a:t>
            </a:r>
            <a:r>
              <a:rPr lang="es-MX" sz="1600" dirty="0"/>
              <a:t> (matriz por su inversa es igual a 1):</a:t>
            </a:r>
            <a:endParaRPr lang="es-MX" dirty="0"/>
          </a:p>
        </p:txBody>
      </p:sp>
      <p:graphicFrame>
        <p:nvGraphicFramePr>
          <p:cNvPr id="321538" name="Object 2"/>
          <p:cNvGraphicFramePr>
            <a:graphicFrameLocks noChangeAspect="1"/>
          </p:cNvGraphicFramePr>
          <p:nvPr/>
        </p:nvGraphicFramePr>
        <p:xfrm>
          <a:off x="6143636" y="5357826"/>
          <a:ext cx="6223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20" imgH="711000" progId="Equation.3">
                  <p:embed/>
                </p:oleObj>
              </mc:Choice>
              <mc:Fallback>
                <p:oleObj name="Equation" r:id="rId2" imgW="342720" imgH="711000" progId="Equation.3">
                  <p:embed/>
                  <p:pic>
                    <p:nvPicPr>
                      <p:cNvPr id="3215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5357826"/>
                        <a:ext cx="622300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5"/>
          <p:cNvGrpSpPr/>
          <p:nvPr/>
        </p:nvGrpSpPr>
        <p:grpSpPr>
          <a:xfrm>
            <a:off x="5642776" y="5501496"/>
            <a:ext cx="357984" cy="570710"/>
            <a:chOff x="5357024" y="5501496"/>
            <a:chExt cx="429422" cy="786612"/>
          </a:xfrm>
        </p:grpSpPr>
        <p:cxnSp>
          <p:nvCxnSpPr>
            <p:cNvPr id="13" name="Straight Arrow Connector 12"/>
            <p:cNvCxnSpPr/>
            <p:nvPr/>
          </p:nvCxnSpPr>
          <p:spPr>
            <a:xfrm rot="5400000">
              <a:off x="4964909" y="5893611"/>
              <a:ext cx="785818" cy="15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57818" y="6286520"/>
              <a:ext cx="428628" cy="15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929454" y="5640189"/>
            <a:ext cx="1571636" cy="646331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Coeficientes del modelo.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42910" y="3432963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SSCP </a:t>
            </a:r>
            <a:r>
              <a:rPr lang="es-MX" baseline="-25000" dirty="0"/>
              <a:t>total </a:t>
            </a:r>
            <a:r>
              <a:rPr lang="es-MX" dirty="0"/>
              <a:t>=  SST =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844" y="642918"/>
            <a:ext cx="650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Cálculo de la SS en notación matricial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2717042"/>
            <a:ext cx="270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SSCP </a:t>
            </a:r>
            <a:r>
              <a:rPr lang="es-MX" baseline="-25000" dirty="0"/>
              <a:t>residuales </a:t>
            </a:r>
            <a:r>
              <a:rPr lang="es-MX" dirty="0"/>
              <a:t>=  SS</a:t>
            </a:r>
            <a:r>
              <a:rPr lang="el-GR" dirty="0"/>
              <a:t>Ω</a:t>
            </a:r>
            <a:r>
              <a:rPr lang="es-MX" dirty="0"/>
              <a:t>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658" y="210261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SSCP </a:t>
            </a:r>
            <a:r>
              <a:rPr lang="es-MX" baseline="-25000" dirty="0"/>
              <a:t>residuales </a:t>
            </a:r>
            <a:r>
              <a:rPr lang="es-MX" dirty="0"/>
              <a:t>=  SS</a:t>
            </a:r>
            <a:r>
              <a:rPr lang="el-GR" dirty="0"/>
              <a:t>Ω</a:t>
            </a:r>
            <a:r>
              <a:rPr lang="es-MX" dirty="0"/>
              <a:t> 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158" y="1247459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Una SS es la elevación al cuadrado de una diferencia. Elevar al cuadrado una diferencia en álgebra matricial equivale a multiplicar por la traspuesta, y se llama matriz SSCP:</a:t>
            </a: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332196"/>
              </p:ext>
            </p:extLst>
          </p:nvPr>
        </p:nvGraphicFramePr>
        <p:xfrm>
          <a:off x="3131840" y="2060848"/>
          <a:ext cx="1104165" cy="42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291960" progId="Equation.3">
                  <p:embed/>
                </p:oleObj>
              </mc:Choice>
              <mc:Fallback>
                <p:oleObj name="Equation" r:id="rId2" imgW="736560" imgH="291960" progId="Equation.3">
                  <p:embed/>
                  <p:pic>
                    <p:nvPicPr>
                      <p:cNvPr id="354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60848"/>
                        <a:ext cx="1104165" cy="428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087068"/>
              </p:ext>
            </p:extLst>
          </p:nvPr>
        </p:nvGraphicFramePr>
        <p:xfrm>
          <a:off x="4643438" y="2060848"/>
          <a:ext cx="910264" cy="40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241200" progId="Equation.3">
                  <p:embed/>
                </p:oleObj>
              </mc:Choice>
              <mc:Fallback>
                <p:oleObj name="Equation" r:id="rId4" imgW="533160" imgH="241200" progId="Equation.3">
                  <p:embed/>
                  <p:pic>
                    <p:nvPicPr>
                      <p:cNvPr id="3543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060848"/>
                        <a:ext cx="910264" cy="402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23647"/>
              </p:ext>
            </p:extLst>
          </p:nvPr>
        </p:nvGraphicFramePr>
        <p:xfrm>
          <a:off x="2774681" y="3398385"/>
          <a:ext cx="115437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279360" progId="Equation.3">
                  <p:embed/>
                </p:oleObj>
              </mc:Choice>
              <mc:Fallback>
                <p:oleObj name="Equation" r:id="rId6" imgW="736560" imgH="279360" progId="Equation.3">
                  <p:embed/>
                  <p:pic>
                    <p:nvPicPr>
                      <p:cNvPr id="3543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681" y="3398385"/>
                        <a:ext cx="115437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42910" y="4032985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SSCP </a:t>
            </a:r>
            <a:r>
              <a:rPr lang="es-MX" baseline="-25000" dirty="0"/>
              <a:t>total </a:t>
            </a:r>
            <a:r>
              <a:rPr lang="es-MX" dirty="0"/>
              <a:t>=  SST = </a:t>
            </a:r>
          </a:p>
        </p:txBody>
      </p:sp>
      <p:graphicFrame>
        <p:nvGraphicFramePr>
          <p:cNvPr id="3543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267496"/>
              </p:ext>
            </p:extLst>
          </p:nvPr>
        </p:nvGraphicFramePr>
        <p:xfrm>
          <a:off x="2886075" y="4033838"/>
          <a:ext cx="15716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1002960" imgH="241200" progId="Equation.3">
                  <p:embed/>
                </p:oleObj>
              </mc:Choice>
              <mc:Fallback>
                <p:oleObj name="Ecuación" r:id="rId8" imgW="1002960" imgH="241200" progId="Equation.3">
                  <p:embed/>
                  <p:pic>
                    <p:nvPicPr>
                      <p:cNvPr id="3543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4033838"/>
                        <a:ext cx="157162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2910" y="4970021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SSCP </a:t>
            </a:r>
            <a:r>
              <a:rPr lang="es-MX" baseline="-25000" dirty="0"/>
              <a:t>modelo</a:t>
            </a:r>
            <a:r>
              <a:rPr lang="es-MX" dirty="0"/>
              <a:t> </a:t>
            </a:r>
            <a:r>
              <a:rPr lang="es-MX" baseline="-25000" dirty="0"/>
              <a:t> </a:t>
            </a:r>
            <a:r>
              <a:rPr lang="es-MX" dirty="0"/>
              <a:t>=  SST - SS</a:t>
            </a:r>
            <a:r>
              <a:rPr lang="el-GR" dirty="0"/>
              <a:t>Ω</a:t>
            </a:r>
            <a:r>
              <a:rPr lang="es-MX" dirty="0"/>
              <a:t>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822" y="6146140"/>
            <a:ext cx="852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Nota: los SSCP son corregidos por los grados de libertad (relación entre parámetros estimados y número de observaciones) para constituir las matrices que miden la variación.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86512" y="3002794"/>
            <a:ext cx="2428892" cy="2510461"/>
            <a:chOff x="6572264" y="3714752"/>
            <a:chExt cx="1857388" cy="2094017"/>
          </a:xfrm>
        </p:grpSpPr>
        <p:sp>
          <p:nvSpPr>
            <p:cNvPr id="26" name="Oval 25"/>
            <p:cNvSpPr/>
            <p:nvPr/>
          </p:nvSpPr>
          <p:spPr>
            <a:xfrm>
              <a:off x="6572264" y="3714752"/>
              <a:ext cx="1571636" cy="1857388"/>
            </a:xfrm>
            <a:prstGeom prst="ellipse">
              <a:avLst/>
            </a:prstGeom>
            <a:solidFill>
              <a:srgbClr val="C00000">
                <a:alpha val="36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69210" y="3804620"/>
              <a:ext cx="714380" cy="308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SSCP</a:t>
              </a:r>
              <a:r>
                <a:rPr lang="es-MX" b="1" baseline="-25000" dirty="0"/>
                <a:t>R</a:t>
              </a:r>
              <a:endParaRPr lang="es-MX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64845" y="5500703"/>
              <a:ext cx="764807" cy="308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SSCP</a:t>
              </a:r>
              <a:r>
                <a:rPr lang="es-MX" b="1" baseline="-25000" dirty="0"/>
                <a:t>T</a:t>
              </a:r>
              <a:endParaRPr lang="es-MX" b="1" dirty="0"/>
            </a:p>
          </p:txBody>
        </p:sp>
        <p:grpSp>
          <p:nvGrpSpPr>
            <p:cNvPr id="30" name="Group 34"/>
            <p:cNvGrpSpPr/>
            <p:nvPr/>
          </p:nvGrpSpPr>
          <p:grpSpPr>
            <a:xfrm>
              <a:off x="6858016" y="4256177"/>
              <a:ext cx="959310" cy="1101649"/>
              <a:chOff x="6929454" y="5500702"/>
              <a:chExt cx="959310" cy="1101649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6929454" y="5500702"/>
                <a:ext cx="959310" cy="1101649"/>
              </a:xfrm>
              <a:prstGeom prst="ellipse">
                <a:avLst/>
              </a:prstGeom>
              <a:solidFill>
                <a:srgbClr val="7030A0">
                  <a:alpha val="88000"/>
                </a:srgb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71476" y="5857892"/>
                <a:ext cx="815234" cy="308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b="1" dirty="0">
                    <a:solidFill>
                      <a:schemeClr val="bg1"/>
                    </a:solidFill>
                  </a:rPr>
                  <a:t>SSCP</a:t>
                </a:r>
                <a:r>
                  <a:rPr lang="es-MX" b="1" baseline="-25000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</p:grpSp>
      <p:sp>
        <p:nvSpPr>
          <p:cNvPr id="21" name="Left Brace 20"/>
          <p:cNvSpPr/>
          <p:nvPr/>
        </p:nvSpPr>
        <p:spPr>
          <a:xfrm>
            <a:off x="428596" y="2085997"/>
            <a:ext cx="214314" cy="1071570"/>
          </a:xfrm>
          <a:prstGeom prst="leftBrace">
            <a:avLst>
              <a:gd name="adj1" fmla="val 41724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Left Brace 22"/>
          <p:cNvSpPr/>
          <p:nvPr/>
        </p:nvSpPr>
        <p:spPr>
          <a:xfrm>
            <a:off x="428596" y="3436786"/>
            <a:ext cx="214314" cy="1071570"/>
          </a:xfrm>
          <a:prstGeom prst="leftBrace">
            <a:avLst>
              <a:gd name="adj1" fmla="val 41724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Left Brace 24"/>
          <p:cNvSpPr/>
          <p:nvPr/>
        </p:nvSpPr>
        <p:spPr>
          <a:xfrm>
            <a:off x="428596" y="4722670"/>
            <a:ext cx="214314" cy="1071570"/>
          </a:xfrm>
          <a:prstGeom prst="leftBrace">
            <a:avLst>
              <a:gd name="adj1" fmla="val 41724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61761"/>
              </p:ext>
            </p:extLst>
          </p:nvPr>
        </p:nvGraphicFramePr>
        <p:xfrm>
          <a:off x="3155787" y="2692872"/>
          <a:ext cx="2030579" cy="39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0" imgW="1206360" imgH="241200" progId="Equation.3">
                  <p:embed/>
                </p:oleObj>
              </mc:Choice>
              <mc:Fallback>
                <p:oleObj name="Ecuación" r:id="rId10" imgW="1206360" imgH="241200" progId="Equation.3">
                  <p:embed/>
                  <p:pic>
                    <p:nvPicPr>
                      <p:cNvPr id="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787" y="2692872"/>
                        <a:ext cx="2030579" cy="397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79" y="637957"/>
            <a:ext cx="8929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MODELOS COMPLEJOS: </a:t>
            </a:r>
          </a:p>
          <a:p>
            <a:r>
              <a:rPr lang="es-MX" dirty="0"/>
              <a:t>Una forma generalizada de poner a prueba la contribución de un término en un modelo es comprobando que la variación correspondiente a los residuales en el modelo completo es menor que la variación de los residuales en el modelo sin el término en cuestión (modelo reducido):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85786" y="2571744"/>
            <a:ext cx="2616702" cy="3013648"/>
            <a:chOff x="388840" y="772542"/>
            <a:chExt cx="2616702" cy="3013648"/>
          </a:xfrm>
        </p:grpSpPr>
        <p:sp>
          <p:nvSpPr>
            <p:cNvPr id="10" name="Oval 9"/>
            <p:cNvSpPr/>
            <p:nvPr/>
          </p:nvSpPr>
          <p:spPr>
            <a:xfrm>
              <a:off x="500034" y="1285860"/>
              <a:ext cx="2214578" cy="25003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11230" y="1732918"/>
              <a:ext cx="1561431" cy="1857388"/>
              <a:chOff x="7000892" y="4643446"/>
              <a:chExt cx="1214446" cy="135732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000892" y="4643446"/>
                <a:ext cx="857256" cy="857256"/>
              </a:xfrm>
              <a:prstGeom prst="ellipse">
                <a:avLst/>
              </a:prstGeom>
              <a:solidFill>
                <a:srgbClr val="7030A0">
                  <a:alpha val="59000"/>
                </a:srgb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358082" y="5143512"/>
                <a:ext cx="857256" cy="857256"/>
              </a:xfrm>
              <a:prstGeom prst="ellipse">
                <a:avLst/>
              </a:prstGeom>
              <a:solidFill>
                <a:srgbClr val="C00000">
                  <a:alpha val="59000"/>
                </a:srgb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825542" y="209010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SS</a:t>
              </a:r>
              <a:r>
                <a:rPr lang="es-MX" b="1" baseline="-25000" dirty="0"/>
                <a:t>A</a:t>
              </a:r>
              <a:endParaRPr lang="es-MX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25608" y="298015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SS</a:t>
              </a:r>
              <a:r>
                <a:rPr lang="es-MX" b="1" baseline="-25000" dirty="0"/>
                <a:t>C</a:t>
              </a:r>
              <a:endParaRPr lang="es-MX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4170" y="137572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SS</a:t>
              </a:r>
              <a:r>
                <a:rPr lang="es-MX" b="1" baseline="-25000" dirty="0"/>
                <a:t>R</a:t>
              </a:r>
              <a:endParaRPr lang="es-MX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2600" y="335756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SS</a:t>
              </a:r>
              <a:r>
                <a:rPr lang="es-MX" b="1" baseline="-25000" dirty="0"/>
                <a:t>T</a:t>
              </a:r>
              <a:endParaRPr lang="es-MX" b="1" dirty="0"/>
            </a:p>
          </p:txBody>
        </p:sp>
        <p:graphicFrame>
          <p:nvGraphicFramePr>
            <p:cNvPr id="359426" name="Object 2"/>
            <p:cNvGraphicFramePr>
              <a:graphicFrameLocks noChangeAspect="1"/>
            </p:cNvGraphicFramePr>
            <p:nvPr/>
          </p:nvGraphicFramePr>
          <p:xfrm>
            <a:off x="388840" y="772542"/>
            <a:ext cx="246221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85720" imgH="228600" progId="Equation.3">
                    <p:embed/>
                  </p:oleObj>
                </mc:Choice>
                <mc:Fallback>
                  <p:oleObj name="Equation" r:id="rId2" imgW="1485720" imgH="228600" progId="Equation.3">
                    <p:embed/>
                    <p:pic>
                      <p:nvPicPr>
                        <p:cNvPr id="35942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40" y="772542"/>
                          <a:ext cx="2462213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1"/>
          <p:cNvGrpSpPr/>
          <p:nvPr/>
        </p:nvGrpSpPr>
        <p:grpSpPr>
          <a:xfrm>
            <a:off x="5786446" y="2584996"/>
            <a:ext cx="2513582" cy="3000396"/>
            <a:chOff x="5286380" y="785794"/>
            <a:chExt cx="2513582" cy="3000396"/>
          </a:xfrm>
        </p:grpSpPr>
        <p:sp>
          <p:nvSpPr>
            <p:cNvPr id="19" name="Oval 18"/>
            <p:cNvSpPr/>
            <p:nvPr/>
          </p:nvSpPr>
          <p:spPr>
            <a:xfrm>
              <a:off x="5286380" y="1285860"/>
              <a:ext cx="2214578" cy="25003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Oval 20"/>
            <p:cNvSpPr/>
            <p:nvPr/>
          </p:nvSpPr>
          <p:spPr>
            <a:xfrm>
              <a:off x="5397576" y="1732918"/>
              <a:ext cx="1102187" cy="1173087"/>
            </a:xfrm>
            <a:prstGeom prst="ellipse">
              <a:avLst/>
            </a:prstGeom>
            <a:solidFill>
              <a:srgbClr val="7030A0">
                <a:alpha val="59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11888" y="209010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SS</a:t>
              </a:r>
              <a:r>
                <a:rPr lang="es-MX" b="1" baseline="-25000" dirty="0"/>
                <a:t>A</a:t>
              </a:r>
              <a:endParaRPr lang="es-MX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40516" y="137572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SS</a:t>
              </a:r>
              <a:r>
                <a:rPr lang="es-MX" b="1" baseline="-25000" dirty="0"/>
                <a:t>R</a:t>
              </a:r>
              <a:endParaRPr lang="es-MX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57020" y="327398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SS</a:t>
              </a:r>
              <a:r>
                <a:rPr lang="es-MX" b="1" baseline="-25000" dirty="0"/>
                <a:t>T</a:t>
              </a:r>
              <a:endParaRPr lang="es-MX" b="1" dirty="0"/>
            </a:p>
          </p:txBody>
        </p:sp>
        <p:graphicFrame>
          <p:nvGraphicFramePr>
            <p:cNvPr id="359427" name="Object 3"/>
            <p:cNvGraphicFramePr>
              <a:graphicFrameLocks noChangeAspect="1"/>
            </p:cNvGraphicFramePr>
            <p:nvPr/>
          </p:nvGraphicFramePr>
          <p:xfrm>
            <a:off x="5518169" y="785794"/>
            <a:ext cx="1768475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66680" imgH="228600" progId="Equation.3">
                    <p:embed/>
                  </p:oleObj>
                </mc:Choice>
                <mc:Fallback>
                  <p:oleObj name="Equation" r:id="rId4" imgW="1066680" imgH="228600" progId="Equation.3">
                    <p:embed/>
                    <p:pic>
                      <p:nvPicPr>
                        <p:cNvPr id="35942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8169" y="785794"/>
                          <a:ext cx="1768475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357158" y="6000768"/>
            <a:ext cx="857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Si, SS</a:t>
            </a:r>
            <a:r>
              <a:rPr lang="es-MX" baseline="-25000" dirty="0"/>
              <a:t>R </a:t>
            </a:r>
            <a:r>
              <a:rPr lang="es-MX" dirty="0"/>
              <a:t>completo &lt;  SS</a:t>
            </a:r>
            <a:r>
              <a:rPr lang="es-MX" baseline="-25000" dirty="0"/>
              <a:t>R</a:t>
            </a:r>
            <a:r>
              <a:rPr lang="es-MX" dirty="0"/>
              <a:t> , entonces X</a:t>
            </a:r>
            <a:r>
              <a:rPr lang="es-MX" baseline="-25000" dirty="0"/>
              <a:t>2</a:t>
            </a:r>
            <a:r>
              <a:rPr lang="es-MX" dirty="0"/>
              <a:t> (ó factor C) contribuye significativamente para explicar la variación total en el modelo completo y este debe mantenerse.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224" y="2214554"/>
            <a:ext cx="25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Modelo completo (full)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86380" y="221455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Modelo reducido (</a:t>
            </a:r>
            <a:r>
              <a:rPr lang="es-MX" dirty="0" err="1"/>
              <a:t>reduced</a:t>
            </a:r>
            <a:r>
              <a:rPr lang="es-MX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653088" y="2908884"/>
            <a:ext cx="7231280" cy="520116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642040" y="2197352"/>
            <a:ext cx="7242328" cy="520116"/>
          </a:xfrm>
          <a:prstGeom prst="rect">
            <a:avLst/>
          </a:prstGeom>
          <a:solidFill>
            <a:srgbClr val="7030A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angle 1"/>
          <p:cNvSpPr/>
          <p:nvPr/>
        </p:nvSpPr>
        <p:spPr>
          <a:xfrm>
            <a:off x="285720" y="1310288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prstClr val="black"/>
                </a:solidFill>
              </a:rPr>
              <a:t>Dado que el estadístico </a:t>
            </a:r>
            <a:r>
              <a:rPr lang="es-MX" i="1" dirty="0">
                <a:solidFill>
                  <a:prstClr val="black"/>
                </a:solidFill>
              </a:rPr>
              <a:t>F</a:t>
            </a:r>
            <a:r>
              <a:rPr lang="es-MX" dirty="0">
                <a:solidFill>
                  <a:prstClr val="black"/>
                </a:solidFill>
              </a:rPr>
              <a:t> es una razón de proporción entre dos SS corregidas por los </a:t>
            </a:r>
            <a:r>
              <a:rPr lang="es-MX" dirty="0" err="1">
                <a:solidFill>
                  <a:prstClr val="black"/>
                </a:solidFill>
              </a:rPr>
              <a:t>g.l.</a:t>
            </a:r>
            <a:r>
              <a:rPr lang="es-MX" dirty="0">
                <a:solidFill>
                  <a:prstClr val="black"/>
                </a:solidFill>
              </a:rPr>
              <a:t>, se puede hacer la siguiente generalización: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6050" y="2243072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SS </a:t>
            </a:r>
            <a:r>
              <a:rPr lang="es-MX" sz="2000" baseline="-25000" dirty="0"/>
              <a:t>residuales </a:t>
            </a:r>
            <a:r>
              <a:rPr lang="es-MX" sz="2000" dirty="0"/>
              <a:t>= SS</a:t>
            </a:r>
            <a:r>
              <a:rPr lang="el-GR" sz="2000" dirty="0"/>
              <a:t>Ω</a:t>
            </a:r>
            <a:r>
              <a:rPr lang="es-MX" sz="2000" dirty="0"/>
              <a:t> = (</a:t>
            </a:r>
            <a:r>
              <a:rPr lang="es-MX" sz="2000" b="1" dirty="0"/>
              <a:t>Y</a:t>
            </a:r>
            <a:r>
              <a:rPr lang="es-MX" sz="2000" dirty="0"/>
              <a:t> – </a:t>
            </a:r>
            <a:r>
              <a:rPr lang="es-MX" sz="2000" b="1" dirty="0"/>
              <a:t>X</a:t>
            </a:r>
            <a:r>
              <a:rPr lang="el-GR" sz="2000" b="1" dirty="0"/>
              <a:t>β</a:t>
            </a:r>
            <a:r>
              <a:rPr lang="es-MX" sz="2000" dirty="0"/>
              <a:t>)</a:t>
            </a:r>
            <a:r>
              <a:rPr lang="es-MX" sz="2000" baseline="30000" dirty="0"/>
              <a:t>t  </a:t>
            </a:r>
            <a:r>
              <a:rPr lang="es-MX" sz="2000" dirty="0"/>
              <a:t>(</a:t>
            </a:r>
            <a:r>
              <a:rPr lang="es-MX" sz="2000" b="1" dirty="0"/>
              <a:t>Y</a:t>
            </a:r>
            <a:r>
              <a:rPr lang="es-MX" sz="2000" dirty="0"/>
              <a:t> – </a:t>
            </a:r>
            <a:r>
              <a:rPr lang="es-MX" sz="2000" b="1" dirty="0"/>
              <a:t>X</a:t>
            </a:r>
            <a:r>
              <a:rPr lang="el-GR" sz="2000" b="1" dirty="0"/>
              <a:t>β</a:t>
            </a:r>
            <a:r>
              <a:rPr lang="es-MX" sz="20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054" y="225345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Modelo completo: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9310" y="2957452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SS </a:t>
            </a:r>
            <a:r>
              <a:rPr lang="es-MX" sz="2000" baseline="-25000" dirty="0"/>
              <a:t>residuales </a:t>
            </a:r>
            <a:r>
              <a:rPr lang="es-MX" sz="2000" dirty="0"/>
              <a:t>= SS</a:t>
            </a:r>
            <a:r>
              <a:rPr lang="el-GR" sz="2000" dirty="0"/>
              <a:t>ω</a:t>
            </a:r>
            <a:r>
              <a:rPr lang="es-MX" sz="2000" dirty="0"/>
              <a:t> = (</a:t>
            </a:r>
            <a:r>
              <a:rPr lang="es-MX" sz="2000" b="1" dirty="0"/>
              <a:t>Y</a:t>
            </a:r>
            <a:r>
              <a:rPr lang="es-MX" sz="2000" dirty="0"/>
              <a:t> – </a:t>
            </a:r>
            <a:r>
              <a:rPr lang="es-MX" sz="2000" b="1" dirty="0"/>
              <a:t>X”</a:t>
            </a:r>
            <a:r>
              <a:rPr lang="el-GR" sz="2000" b="1" dirty="0"/>
              <a:t>β</a:t>
            </a:r>
            <a:r>
              <a:rPr lang="es-MX" sz="2000" b="1" dirty="0"/>
              <a:t>”</a:t>
            </a:r>
            <a:r>
              <a:rPr lang="es-MX" sz="2000" dirty="0"/>
              <a:t>)</a:t>
            </a:r>
            <a:r>
              <a:rPr lang="es-MX" sz="2000" baseline="30000" dirty="0"/>
              <a:t>t  </a:t>
            </a:r>
            <a:r>
              <a:rPr lang="es-MX" sz="2000" dirty="0"/>
              <a:t>(</a:t>
            </a:r>
            <a:r>
              <a:rPr lang="es-MX" sz="2000" b="1" dirty="0"/>
              <a:t>Y</a:t>
            </a:r>
            <a:r>
              <a:rPr lang="es-MX" sz="2000" dirty="0"/>
              <a:t> – </a:t>
            </a:r>
            <a:r>
              <a:rPr lang="es-MX" sz="2000" b="1" dirty="0"/>
              <a:t>X”</a:t>
            </a:r>
            <a:r>
              <a:rPr lang="el-GR" sz="2000" b="1" dirty="0"/>
              <a:t>β</a:t>
            </a:r>
            <a:r>
              <a:rPr lang="es-MX" sz="2000" b="1" dirty="0"/>
              <a:t>”</a:t>
            </a:r>
            <a:r>
              <a:rPr lang="es-MX" sz="20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546" y="297386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Modelo reducido:</a:t>
            </a:r>
          </a:p>
        </p:txBody>
      </p:sp>
      <p:graphicFrame>
        <p:nvGraphicFramePr>
          <p:cNvPr id="360450" name="Object 2"/>
          <p:cNvGraphicFramePr>
            <a:graphicFrameLocks noChangeAspect="1"/>
          </p:cNvGraphicFramePr>
          <p:nvPr/>
        </p:nvGraphicFramePr>
        <p:xfrm>
          <a:off x="285720" y="4286256"/>
          <a:ext cx="28067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72840" progId="Equation.3">
                  <p:embed/>
                </p:oleObj>
              </mc:Choice>
              <mc:Fallback>
                <p:oleObj name="Equation" r:id="rId2" imgW="1485720" imgH="672840" progId="Equation.3">
                  <p:embed/>
                  <p:pic>
                    <p:nvPicPr>
                      <p:cNvPr id="3604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286256"/>
                        <a:ext cx="2806700" cy="128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00462" y="3831124"/>
            <a:ext cx="5214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SS</a:t>
            </a:r>
            <a:r>
              <a:rPr lang="el-GR" sz="1600" dirty="0"/>
              <a:t>ω</a:t>
            </a:r>
            <a:r>
              <a:rPr lang="es-MX" sz="1600" dirty="0"/>
              <a:t> ≥ SS</a:t>
            </a:r>
            <a:r>
              <a:rPr lang="el-GR" sz="1600" dirty="0"/>
              <a:t>Ω</a:t>
            </a:r>
            <a:r>
              <a:rPr lang="es-MX" sz="1600" dirty="0"/>
              <a:t> y </a:t>
            </a:r>
            <a:r>
              <a:rPr lang="es-MX" sz="1600" i="1" dirty="0"/>
              <a:t>p</a:t>
            </a:r>
            <a:r>
              <a:rPr lang="es-MX" sz="1600" dirty="0"/>
              <a:t> &gt; </a:t>
            </a:r>
            <a:r>
              <a:rPr lang="es-MX" sz="1600" i="1" dirty="0"/>
              <a:t>q, </a:t>
            </a:r>
            <a:r>
              <a:rPr lang="es-MX" sz="1600" dirty="0"/>
              <a:t>por lo que </a:t>
            </a:r>
            <a:r>
              <a:rPr lang="es-MX" sz="1600" i="1" dirty="0"/>
              <a:t>F</a:t>
            </a:r>
            <a:r>
              <a:rPr lang="es-MX" sz="1600" dirty="0"/>
              <a:t> no puede tomar valores negativos.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0462" y="4643446"/>
            <a:ext cx="535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p y q son el número de parámetros (contando el intercepto) estimados en SS</a:t>
            </a:r>
            <a:r>
              <a:rPr lang="el-GR" sz="1600" dirty="0"/>
              <a:t>Ω</a:t>
            </a:r>
            <a:r>
              <a:rPr lang="es-MX" sz="1600" dirty="0"/>
              <a:t> y SS</a:t>
            </a:r>
            <a:r>
              <a:rPr lang="el-GR" sz="1600" dirty="0"/>
              <a:t>ω</a:t>
            </a:r>
            <a:r>
              <a:rPr lang="es-MX" sz="1600" dirty="0"/>
              <a:t>, respectivamente, y n el número de observaciones.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0462" y="5685123"/>
            <a:ext cx="564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SS</a:t>
            </a:r>
            <a:r>
              <a:rPr lang="el-GR" sz="1600" dirty="0"/>
              <a:t>ω</a:t>
            </a:r>
            <a:r>
              <a:rPr lang="es-MX" sz="1600" dirty="0"/>
              <a:t> – SS</a:t>
            </a:r>
            <a:r>
              <a:rPr lang="el-GR" sz="1600" dirty="0"/>
              <a:t>Ω</a:t>
            </a:r>
            <a:r>
              <a:rPr lang="es-MX" sz="1600" dirty="0"/>
              <a:t> = SSC, estima la variación causada por el término de interés (C): 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3286148" y="3714752"/>
            <a:ext cx="214314" cy="2696214"/>
          </a:xfrm>
          <a:prstGeom prst="leftBrace">
            <a:avLst>
              <a:gd name="adj1" fmla="val 52855"/>
              <a:gd name="adj2" fmla="val 49116"/>
            </a:avLst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5775114" y="6078597"/>
            <a:ext cx="2725976" cy="382602"/>
            <a:chOff x="3857620" y="5987498"/>
            <a:chExt cx="2725976" cy="382602"/>
          </a:xfrm>
        </p:grpSpPr>
        <p:sp>
          <p:nvSpPr>
            <p:cNvPr id="12" name="TextBox 11"/>
            <p:cNvSpPr txBox="1"/>
            <p:nvPr/>
          </p:nvSpPr>
          <p:spPr>
            <a:xfrm>
              <a:off x="3857620" y="600076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SSC =</a:t>
              </a:r>
            </a:p>
          </p:txBody>
        </p:sp>
        <p:graphicFrame>
          <p:nvGraphicFramePr>
            <p:cNvPr id="360451" name="Object 3"/>
            <p:cNvGraphicFramePr>
              <a:graphicFrameLocks noChangeAspect="1"/>
            </p:cNvGraphicFramePr>
            <p:nvPr/>
          </p:nvGraphicFramePr>
          <p:xfrm>
            <a:off x="4656690" y="5987498"/>
            <a:ext cx="1926906" cy="370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3000" imgH="228600" progId="Equation.3">
                    <p:embed/>
                  </p:oleObj>
                </mc:Choice>
                <mc:Fallback>
                  <p:oleObj name="Equation" r:id="rId4" imgW="1143000" imgH="228600" progId="Equation.3">
                    <p:embed/>
                    <p:pic>
                      <p:nvPicPr>
                        <p:cNvPr id="36045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690" y="5987498"/>
                          <a:ext cx="1926906" cy="370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71406" y="681319"/>
            <a:ext cx="808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Pruebas de hipótesis (</a:t>
            </a:r>
            <a:r>
              <a:rPr lang="es-MX" sz="2400" i="1" dirty="0"/>
              <a:t>F</a:t>
            </a:r>
            <a:r>
              <a:rPr lang="es-MX" sz="2400" dirty="0"/>
              <a:t>) en un contexto multidimensional: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251520" y="90872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¿Cuándo aplicar este método de partición de la variación, y la estimativa de su contribución a la variación total?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67545" y="2276872"/>
            <a:ext cx="84249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s-MX" dirty="0"/>
              <a:t>Siempre que consiga obtener las matrices </a:t>
            </a:r>
            <a:r>
              <a:rPr lang="es-MX" b="1" dirty="0"/>
              <a:t>SSCP</a:t>
            </a:r>
            <a:r>
              <a:rPr lang="es-MX" dirty="0"/>
              <a:t> de los distintos componentes de la variación en el modelo, podré poner a prueba hipótesis sobre su contribución a la variación total en </a:t>
            </a:r>
            <a:r>
              <a:rPr lang="es-MX" b="1" dirty="0"/>
              <a:t>Y</a:t>
            </a:r>
            <a:r>
              <a:rPr lang="es-MX" dirty="0"/>
              <a:t>. </a:t>
            </a:r>
          </a:p>
          <a:p>
            <a:pPr marL="285750" indent="-285750"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endParaRPr lang="es-MX" dirty="0"/>
          </a:p>
          <a:p>
            <a:pPr marL="628650">
              <a:buClr>
                <a:srgbClr val="C00000"/>
              </a:buClr>
              <a:buSzPct val="130000"/>
            </a:pPr>
            <a:r>
              <a:rPr lang="es-MX" sz="1600" dirty="0"/>
              <a:t>Para obtener las matrices SSCP requiero calcular las distancias multidimensionales de los objetos a los distintos </a:t>
            </a:r>
            <a:r>
              <a:rPr lang="es-MX" sz="1600" dirty="0" err="1"/>
              <a:t>centroides</a:t>
            </a:r>
            <a:r>
              <a:rPr lang="es-MX" sz="1600" dirty="0"/>
              <a:t> (o valores medios en la configuración multidimensional).</a:t>
            </a:r>
          </a:p>
          <a:p>
            <a:pPr marL="285750" indent="-285750"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s-MX" dirty="0"/>
              <a:t>Siempre que consiga invertir la matriz </a:t>
            </a:r>
            <a:r>
              <a:rPr lang="es-MX" b="1" dirty="0"/>
              <a:t>H</a:t>
            </a:r>
            <a:r>
              <a:rPr lang="es-MX" dirty="0"/>
              <a:t>, es decir, la matriz </a:t>
            </a:r>
            <a:r>
              <a:rPr lang="es-MX" b="1" dirty="0"/>
              <a:t>SSCP factor, </a:t>
            </a:r>
            <a:r>
              <a:rPr lang="es-MX" dirty="0"/>
              <a:t>o la correspondiente al componente cuya contribución esté evaluando.</a:t>
            </a:r>
          </a:p>
          <a:p>
            <a:pPr marL="285750" indent="-285750"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Clr>
                <a:srgbClr val="C00000"/>
              </a:buClr>
              <a:buSzPct val="130000"/>
              <a:buFont typeface="Arial" panose="020B0604020202020204" pitchFamily="34" charset="0"/>
              <a:buChar char="•"/>
            </a:pPr>
            <a:r>
              <a:rPr lang="es-MX" dirty="0"/>
              <a:t>Siempre que cumpla con los requisitos de la prueba de </a:t>
            </a:r>
            <a:r>
              <a:rPr lang="es-MX" b="1" i="1" dirty="0"/>
              <a:t>F</a:t>
            </a:r>
            <a:r>
              <a:rPr lang="es-MX" dirty="0"/>
              <a:t> que subyace la obtención de la probabilidad de </a:t>
            </a:r>
            <a:r>
              <a:rPr lang="es-MX" b="1" i="1" dirty="0"/>
              <a:t>F</a:t>
            </a:r>
            <a:r>
              <a:rPr lang="es-MX" dirty="0"/>
              <a:t> bajo la H</a:t>
            </a:r>
            <a:r>
              <a:rPr lang="es-MX" baseline="-25000" dirty="0"/>
              <a:t>o</a:t>
            </a:r>
            <a:r>
              <a:rPr lang="es-MX" dirty="0"/>
              <a:t>. (i.e. distribución Normal de residuales, homogeneidad de varianzas, otros)</a:t>
            </a:r>
          </a:p>
        </p:txBody>
      </p:sp>
    </p:spTree>
    <p:extLst>
      <p:ext uri="{BB962C8B-B14F-4D97-AF65-F5344CB8AC3E}">
        <p14:creationId xmlns:p14="http://schemas.microsoft.com/office/powerpoint/2010/main" val="12670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256133" y="83671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¿Qué situaciones no permiten cumplir con lo anterior?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683568" y="1556792"/>
            <a:ext cx="8291190" cy="1438419"/>
            <a:chOff x="745306" y="1844824"/>
            <a:chExt cx="8430071" cy="1438419"/>
          </a:xfrm>
        </p:grpSpPr>
        <p:sp>
          <p:nvSpPr>
            <p:cNvPr id="3" name="CuadroTexto 2"/>
            <p:cNvSpPr txBox="1"/>
            <p:nvPr/>
          </p:nvSpPr>
          <p:spPr>
            <a:xfrm>
              <a:off x="745306" y="1844824"/>
              <a:ext cx="8430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C00000"/>
                </a:buClr>
                <a:buSzPct val="130000"/>
              </a:pPr>
              <a:r>
                <a:rPr lang="es-MX" dirty="0"/>
                <a:t>Si se usa la distancia </a:t>
              </a:r>
              <a:r>
                <a:rPr lang="es-MX" dirty="0" err="1"/>
                <a:t>Euclideana</a:t>
              </a:r>
              <a:r>
                <a:rPr lang="es-MX" dirty="0"/>
                <a:t>, se cumple con la condición de la situación </a:t>
              </a:r>
              <a:r>
                <a:rPr lang="es-MX" dirty="0" err="1"/>
                <a:t>univariada</a:t>
              </a:r>
              <a:r>
                <a:rPr lang="es-MX" dirty="0"/>
                <a:t> en la que                 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347864" y="2183379"/>
              <a:ext cx="3006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 err="1"/>
                <a:t>SS</a:t>
              </a:r>
              <a:r>
                <a:rPr lang="es-MX" sz="1600" baseline="-25000" dirty="0" err="1"/>
                <a:t>Tot</a:t>
              </a:r>
              <a:r>
                <a:rPr lang="es-MX" sz="1600" dirty="0"/>
                <a:t>  =  </a:t>
              </a:r>
              <a:r>
                <a:rPr lang="es-MX" sz="1600" dirty="0" err="1"/>
                <a:t>SS</a:t>
              </a:r>
              <a:r>
                <a:rPr lang="es-MX" sz="1600" baseline="-25000" dirty="0" err="1"/>
                <a:t>Fac</a:t>
              </a:r>
              <a:r>
                <a:rPr lang="es-MX" sz="1600" baseline="-25000" dirty="0"/>
                <a:t> </a:t>
              </a:r>
              <a:r>
                <a:rPr lang="es-MX" sz="1600" dirty="0"/>
                <a:t>+ </a:t>
              </a:r>
              <a:r>
                <a:rPr lang="es-MX" sz="1600" dirty="0" err="1"/>
                <a:t>SS</a:t>
              </a:r>
              <a:r>
                <a:rPr lang="es-MX" sz="1600" baseline="-25000" dirty="0" err="1"/>
                <a:t>Res</a:t>
              </a:r>
              <a:endParaRPr lang="es-MX" sz="1600" baseline="-25000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755576" y="2636912"/>
              <a:ext cx="8340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Las SS multivariadas son también iguales  a la suma de las SS </a:t>
              </a:r>
              <a:r>
                <a:rPr lang="es-MX" dirty="0" err="1"/>
                <a:t>univariadas</a:t>
              </a:r>
              <a:r>
                <a:rPr lang="es-MX" dirty="0"/>
                <a:t> individuales de cada variable por separado.</a:t>
              </a: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719572" y="3182956"/>
            <a:ext cx="821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SzPct val="130000"/>
              <a:buFont typeface="+mj-lt"/>
              <a:buAutoNum type="arabicPeriod"/>
            </a:pPr>
            <a:r>
              <a:rPr lang="es-MX" dirty="0"/>
              <a:t>Si se usan medidas de disimilitud que no son métricas (</a:t>
            </a:r>
            <a:r>
              <a:rPr lang="es-MX" dirty="0" err="1"/>
              <a:t>Bray</a:t>
            </a:r>
            <a:r>
              <a:rPr lang="es-MX" dirty="0"/>
              <a:t>-Curtis, </a:t>
            </a:r>
            <a:r>
              <a:rPr lang="es-MX" dirty="0" err="1"/>
              <a:t>devianza</a:t>
            </a:r>
            <a:r>
              <a:rPr lang="es-MX" dirty="0"/>
              <a:t> binomial, </a:t>
            </a:r>
            <a:r>
              <a:rPr lang="es-MX" dirty="0" err="1"/>
              <a:t>Jaccard</a:t>
            </a:r>
            <a:r>
              <a:rPr lang="es-MX" dirty="0"/>
              <a:t>, etc.), la ubicación del </a:t>
            </a:r>
            <a:r>
              <a:rPr lang="es-MX" dirty="0" err="1"/>
              <a:t>centroide</a:t>
            </a:r>
            <a:r>
              <a:rPr lang="es-MX" dirty="0"/>
              <a:t> en el espacio definido por estas medidas </a:t>
            </a:r>
            <a:r>
              <a:rPr lang="es-MX" b="1" dirty="0"/>
              <a:t>NO</a:t>
            </a:r>
            <a:r>
              <a:rPr lang="es-MX" dirty="0"/>
              <a:t> es igual al vector que contiene los promedios aritméticos de las variables descriptoras. </a:t>
            </a:r>
          </a:p>
          <a:p>
            <a:pPr marL="342900" indent="-342900">
              <a:buClr>
                <a:srgbClr val="C00000"/>
              </a:buClr>
              <a:buSzPct val="130000"/>
              <a:buFont typeface="+mj-lt"/>
              <a:buAutoNum type="arabicPeriod"/>
            </a:pPr>
            <a:endParaRPr lang="es-MX" dirty="0"/>
          </a:p>
          <a:p>
            <a:pPr marL="342900" indent="-342900">
              <a:buClr>
                <a:srgbClr val="C00000"/>
              </a:buClr>
              <a:buSzPct val="130000"/>
              <a:buFont typeface="+mj-lt"/>
              <a:buAutoNum type="arabicPeriod"/>
            </a:pPr>
            <a:r>
              <a:rPr lang="es-MX" dirty="0"/>
              <a:t>Cuando el número de variables </a:t>
            </a:r>
            <a:r>
              <a:rPr lang="es-MX" i="1" dirty="0"/>
              <a:t>p</a:t>
            </a:r>
            <a:r>
              <a:rPr lang="es-MX" dirty="0"/>
              <a:t> es mayor que el número de observaciones </a:t>
            </a:r>
            <a:r>
              <a:rPr lang="es-MX" i="1" dirty="0"/>
              <a:t>n (p</a:t>
            </a:r>
            <a:r>
              <a:rPr lang="es-MX" dirty="0"/>
              <a:t> &gt; </a:t>
            </a:r>
            <a:r>
              <a:rPr lang="es-MX" i="1" dirty="0"/>
              <a:t>n)</a:t>
            </a:r>
            <a:r>
              <a:rPr lang="es-MX" dirty="0"/>
              <a:t> , la matriz </a:t>
            </a:r>
            <a:r>
              <a:rPr lang="es-MX" dirty="0" err="1"/>
              <a:t>SSCP</a:t>
            </a:r>
            <a:r>
              <a:rPr lang="es-MX" baseline="-25000" dirty="0" err="1"/>
              <a:t>factor</a:t>
            </a:r>
            <a:r>
              <a:rPr lang="es-MX" baseline="-25000" dirty="0"/>
              <a:t> </a:t>
            </a:r>
            <a:r>
              <a:rPr lang="es-MX" dirty="0"/>
              <a:t>= 0; es decir, no es posible calcular el inverso de la matriz </a:t>
            </a:r>
            <a:r>
              <a:rPr lang="es-MX" b="1" dirty="0"/>
              <a:t>H </a:t>
            </a:r>
            <a:r>
              <a:rPr lang="es-MX" dirty="0"/>
              <a:t>(no es posible dividir entre 0).</a:t>
            </a:r>
          </a:p>
          <a:p>
            <a:pPr marL="342900" indent="-342900">
              <a:buClr>
                <a:srgbClr val="C00000"/>
              </a:buClr>
              <a:buSzPct val="130000"/>
              <a:buFont typeface="+mj-lt"/>
              <a:buAutoNum type="arabicPeriod"/>
            </a:pPr>
            <a:endParaRPr lang="es-MX" dirty="0"/>
          </a:p>
          <a:p>
            <a:pPr marL="342900" indent="-342900">
              <a:buClr>
                <a:srgbClr val="C00000"/>
              </a:buClr>
              <a:buSzPct val="130000"/>
              <a:buFont typeface="+mj-lt"/>
              <a:buAutoNum type="arabicPeriod"/>
            </a:pPr>
            <a:r>
              <a:rPr lang="es-MX" dirty="0"/>
              <a:t>Cuando no se cumplen los requisitos de la prueba de </a:t>
            </a:r>
            <a:r>
              <a:rPr lang="es-MX" b="1" i="1" dirty="0"/>
              <a:t>F</a:t>
            </a:r>
            <a:r>
              <a:rPr lang="es-MX" dirty="0"/>
              <a:t> que subyace la obtención de la probabilidad de </a:t>
            </a:r>
            <a:r>
              <a:rPr lang="es-MX" b="1" i="1" dirty="0"/>
              <a:t>F</a:t>
            </a:r>
            <a:r>
              <a:rPr lang="es-MX" dirty="0"/>
              <a:t> bajo la H</a:t>
            </a:r>
            <a:r>
              <a:rPr lang="es-MX" baseline="-25000" dirty="0"/>
              <a:t>o</a:t>
            </a:r>
            <a:r>
              <a:rPr lang="es-MX" dirty="0"/>
              <a:t>. (i.e. distribución Normal de residuales, homogeneidad de varianzas, otros)</a:t>
            </a:r>
          </a:p>
        </p:txBody>
      </p:sp>
    </p:spTree>
    <p:extLst>
      <p:ext uri="{BB962C8B-B14F-4D97-AF65-F5344CB8AC3E}">
        <p14:creationId xmlns:p14="http://schemas.microsoft.com/office/powerpoint/2010/main" val="124215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475656" y="3861048"/>
            <a:ext cx="6840760" cy="129614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7"/>
          <p:cNvSpPr txBox="1"/>
          <p:nvPr/>
        </p:nvSpPr>
        <p:spPr>
          <a:xfrm>
            <a:off x="227583" y="720279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¿Cuáles son las alternativas en cada situación?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67022" y="1527175"/>
            <a:ext cx="8430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SzPct val="130000"/>
              <a:buFont typeface="+mj-lt"/>
              <a:buAutoNum type="arabicPeriod"/>
            </a:pPr>
            <a:r>
              <a:rPr lang="es-MX" dirty="0"/>
              <a:t>Utilizar un método de ANOVA multivariado sobre la matriz de disimilitudes entre objetos, calcular las SSCP sin obtener en centroide, y calcular el valor de </a:t>
            </a:r>
            <a:r>
              <a:rPr lang="es-MX" b="1" i="1" dirty="0"/>
              <a:t>F</a:t>
            </a:r>
            <a:r>
              <a:rPr lang="es-MX" dirty="0"/>
              <a:t> bajo la H</a:t>
            </a:r>
            <a:r>
              <a:rPr lang="es-MX" baseline="-25000" dirty="0"/>
              <a:t>o</a:t>
            </a:r>
            <a:r>
              <a:rPr lang="es-MX" dirty="0"/>
              <a:t> (PERMANOVA)</a:t>
            </a:r>
          </a:p>
          <a:p>
            <a:pPr marL="342900" indent="-342900">
              <a:buClr>
                <a:srgbClr val="C00000"/>
              </a:buClr>
              <a:buSzPct val="130000"/>
              <a:buFont typeface="+mj-lt"/>
              <a:buAutoNum type="arabicPeriod"/>
            </a:pPr>
            <a:endParaRPr lang="es-MX" dirty="0"/>
          </a:p>
          <a:p>
            <a:pPr marL="342900" indent="-342900">
              <a:buClr>
                <a:srgbClr val="C00000"/>
              </a:buClr>
              <a:buSzPct val="130000"/>
              <a:buFont typeface="+mj-lt"/>
              <a:buAutoNum type="arabicPeriod"/>
            </a:pPr>
            <a:r>
              <a:rPr lang="es-MX" dirty="0"/>
              <a:t>Utilizar una prueba no paramétrica (ANOSIM) sobre la matriz de disimilitudes entre objetos.</a:t>
            </a:r>
          </a:p>
          <a:p>
            <a:pPr>
              <a:buClr>
                <a:srgbClr val="C00000"/>
              </a:buClr>
              <a:buSzPct val="130000"/>
            </a:pPr>
            <a:endParaRPr lang="es-MX" dirty="0"/>
          </a:p>
        </p:txBody>
      </p:sp>
      <p:sp>
        <p:nvSpPr>
          <p:cNvPr id="4" name="Flecha derecha 3"/>
          <p:cNvSpPr/>
          <p:nvPr/>
        </p:nvSpPr>
        <p:spPr>
          <a:xfrm>
            <a:off x="467544" y="4365104"/>
            <a:ext cx="576064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691680" y="4089846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Calcular la probabilidad de un estadístico (</a:t>
            </a:r>
            <a:r>
              <a:rPr lang="es-MX" b="1" i="1" dirty="0"/>
              <a:t>F</a:t>
            </a:r>
            <a:r>
              <a:rPr lang="es-MX" b="1" dirty="0"/>
              <a:t> u otro) bajo la H</a:t>
            </a:r>
            <a:r>
              <a:rPr lang="es-MX" b="1" baseline="-25000" dirty="0"/>
              <a:t>o </a:t>
            </a:r>
            <a:r>
              <a:rPr lang="es-MX" b="1" dirty="0"/>
              <a:t>usando un métodos de aleatorización,  como las permutaciones aleatorias </a:t>
            </a:r>
          </a:p>
        </p:txBody>
      </p:sp>
    </p:spTree>
    <p:extLst>
      <p:ext uri="{BB962C8B-B14F-4D97-AF65-F5344CB8AC3E}">
        <p14:creationId xmlns:p14="http://schemas.microsoft.com/office/powerpoint/2010/main" val="322298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10C00-39B5-1098-7644-B2544C2985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315" y="278578"/>
            <a:ext cx="8939370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s-MX" sz="2000" dirty="0"/>
              <a:t>Esta presentación fue estructurada con diapositivas de:</a:t>
            </a:r>
          </a:p>
          <a:p>
            <a:pPr marL="0" indent="0">
              <a:buNone/>
            </a:pPr>
            <a:endParaRPr lang="es-MX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sz="2000" dirty="0"/>
              <a:t>Dra. Maite Mascaro, UMDI Sisal, Facultad de Ciencias, mmm@ciencias.unam.mx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000" dirty="0"/>
              <a:t>Dr. Edlin Guerra Castro, ENES Mérida, UNAM. edlin.guerra@enesmerida.unam.mx</a:t>
            </a:r>
          </a:p>
        </p:txBody>
      </p:sp>
    </p:spTree>
    <p:extLst>
      <p:ext uri="{BB962C8B-B14F-4D97-AF65-F5344CB8AC3E}">
        <p14:creationId xmlns:p14="http://schemas.microsoft.com/office/powerpoint/2010/main" val="286878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824195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GLM  </a:t>
            </a:r>
            <a:r>
              <a:rPr lang="es-MX" sz="2400" dirty="0" err="1"/>
              <a:t>Multivariado</a:t>
            </a:r>
            <a:endParaRPr lang="es-MX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43704" y="4107988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Y</a:t>
            </a:r>
            <a:r>
              <a:rPr lang="es-MX" sz="2800" dirty="0"/>
              <a:t> = </a:t>
            </a:r>
            <a:r>
              <a:rPr lang="es-MX" sz="2800" b="1" dirty="0" err="1"/>
              <a:t>X</a:t>
            </a:r>
            <a:r>
              <a:rPr lang="es-MX" sz="2800" i="1" dirty="0" err="1"/>
              <a:t>β</a:t>
            </a:r>
            <a:r>
              <a:rPr lang="es-MX" sz="2800" dirty="0"/>
              <a:t> + </a:t>
            </a:r>
            <a:r>
              <a:rPr lang="es-MX" sz="2800" i="1" dirty="0"/>
              <a:t>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9744" y="4031779"/>
            <a:ext cx="1571636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Fórmula para matrices: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174546"/>
            <a:ext cx="2653526" cy="241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8" name="Straight Connector 57"/>
          <p:cNvCxnSpPr/>
          <p:nvPr/>
        </p:nvCxnSpPr>
        <p:spPr>
          <a:xfrm rot="5400000">
            <a:off x="5504733" y="3554180"/>
            <a:ext cx="1045063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485" name="Object 5"/>
          <p:cNvGraphicFramePr>
            <a:graphicFrameLocks noChangeAspect="1"/>
          </p:cNvGraphicFramePr>
          <p:nvPr/>
        </p:nvGraphicFramePr>
        <p:xfrm>
          <a:off x="3040120" y="1674325"/>
          <a:ext cx="4277657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360" imgH="736560" progId="Equation.3">
                  <p:embed/>
                </p:oleObj>
              </mc:Choice>
              <mc:Fallback>
                <p:oleObj name="Equation" r:id="rId3" imgW="1917360" imgH="736560" progId="Equation.3">
                  <p:embed/>
                  <p:pic>
                    <p:nvPicPr>
                      <p:cNvPr id="276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120" y="1674325"/>
                        <a:ext cx="4277657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03812" y="421068"/>
            <a:ext cx="2214578" cy="369332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x  factor: MANOVA</a:t>
            </a:r>
          </a:p>
        </p:txBody>
      </p:sp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6715155" y="4933969"/>
          <a:ext cx="214312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360" imgH="736560" progId="Equation.3">
                  <p:embed/>
                </p:oleObj>
              </mc:Choice>
              <mc:Fallback>
                <p:oleObj name="Equation" r:id="rId5" imgW="1206360" imgH="736560" progId="Equation.3">
                  <p:embed/>
                  <p:pic>
                    <p:nvPicPr>
                      <p:cNvPr id="276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55" y="4933969"/>
                        <a:ext cx="214312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57322" y="1965441"/>
            <a:ext cx="1428728" cy="923330"/>
          </a:xfrm>
          <a:prstGeom prst="rect">
            <a:avLst/>
          </a:prstGeom>
          <a:solidFill>
            <a:srgbClr val="7030A0">
              <a:alpha val="61000"/>
            </a:srgb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muchas variables respuesta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65694" y="3388837"/>
            <a:ext cx="1232876" cy="642942"/>
            <a:chOff x="4196380" y="3357562"/>
            <a:chExt cx="1199886" cy="642942"/>
          </a:xfrm>
        </p:grpSpPr>
        <p:cxnSp>
          <p:nvCxnSpPr>
            <p:cNvPr id="31" name="Straight Connector 30"/>
            <p:cNvCxnSpPr/>
            <p:nvPr/>
          </p:nvCxnSpPr>
          <p:spPr>
            <a:xfrm rot="10800000">
              <a:off x="4197477" y="3633481"/>
              <a:ext cx="1186845" cy="983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>
              <a:off x="4061613" y="3492329"/>
              <a:ext cx="271731" cy="21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5216877" y="3821115"/>
              <a:ext cx="357190" cy="15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Left Brace 41"/>
          <p:cNvSpPr/>
          <p:nvPr/>
        </p:nvSpPr>
        <p:spPr>
          <a:xfrm rot="16200000">
            <a:off x="5965041" y="2281548"/>
            <a:ext cx="142876" cy="1071570"/>
          </a:xfrm>
          <a:prstGeom prst="leftBrace">
            <a:avLst>
              <a:gd name="adj1" fmla="val 52855"/>
              <a:gd name="adj2" fmla="val 49116"/>
            </a:avLst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76488" name="Object 8"/>
          <p:cNvGraphicFramePr>
            <a:graphicFrameLocks noChangeAspect="1"/>
          </p:cNvGraphicFramePr>
          <p:nvPr/>
        </p:nvGraphicFramePr>
        <p:xfrm>
          <a:off x="3000364" y="5125652"/>
          <a:ext cx="2428892" cy="151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736560" progId="Equation.3">
                  <p:embed/>
                </p:oleObj>
              </mc:Choice>
              <mc:Fallback>
                <p:oleObj name="Equation" r:id="rId7" imgW="1155600" imgH="736560" progId="Equation.3">
                  <p:embed/>
                  <p:pic>
                    <p:nvPicPr>
                      <p:cNvPr id="276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125652"/>
                        <a:ext cx="2428892" cy="15180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000760" y="4706810"/>
            <a:ext cx="642942" cy="858844"/>
            <a:chOff x="6071404" y="5001430"/>
            <a:chExt cx="357984" cy="929488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5607851" y="5464983"/>
              <a:ext cx="928694" cy="15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72198" y="5929330"/>
              <a:ext cx="35719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flipH="1">
            <a:off x="5500694" y="4643446"/>
            <a:ext cx="295276" cy="1498748"/>
            <a:chOff x="6071404" y="5001430"/>
            <a:chExt cx="357984" cy="929488"/>
          </a:xfrm>
        </p:grpSpPr>
        <p:cxnSp>
          <p:nvCxnSpPr>
            <p:cNvPr id="60" name="Straight Connector 59"/>
            <p:cNvCxnSpPr/>
            <p:nvPr/>
          </p:nvCxnSpPr>
          <p:spPr>
            <a:xfrm rot="5400000">
              <a:off x="5607851" y="5464983"/>
              <a:ext cx="928694" cy="15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072198" y="5929330"/>
              <a:ext cx="35719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803812" y="861838"/>
            <a:ext cx="2214578" cy="369332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x continua: RLM-M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824195"/>
            <a:ext cx="795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Partición de la variación (explicación geométrica):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42039" y="1792844"/>
            <a:ext cx="4752528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2283426" y="48598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Variable 1</a:t>
            </a:r>
          </a:p>
        </p:txBody>
      </p:sp>
      <p:sp>
        <p:nvSpPr>
          <p:cNvPr id="5" name="CuadroTexto 4"/>
          <p:cNvSpPr txBox="1"/>
          <p:nvPr/>
        </p:nvSpPr>
        <p:spPr>
          <a:xfrm rot="16200000">
            <a:off x="-427909" y="30037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Variable 2</a:t>
            </a:r>
          </a:p>
        </p:txBody>
      </p:sp>
      <p:sp>
        <p:nvSpPr>
          <p:cNvPr id="6" name="Elipse 5"/>
          <p:cNvSpPr/>
          <p:nvPr/>
        </p:nvSpPr>
        <p:spPr>
          <a:xfrm>
            <a:off x="2714247" y="248740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1891478" y="27289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570503" y="22248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1479435" y="31204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2123002" y="31609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2399503" y="27373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1850151" y="36692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1243406" y="28104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3094951" y="283584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/>
          <p:cNvSpPr/>
          <p:nvPr/>
        </p:nvSpPr>
        <p:spPr>
          <a:xfrm>
            <a:off x="4535111" y="2737348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/>
          <p:cNvSpPr/>
          <p:nvPr/>
        </p:nvSpPr>
        <p:spPr>
          <a:xfrm>
            <a:off x="3586727" y="2800956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riángulo isósceles 17"/>
          <p:cNvSpPr/>
          <p:nvPr/>
        </p:nvSpPr>
        <p:spPr>
          <a:xfrm>
            <a:off x="3002279" y="3478384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riángulo isósceles 18"/>
          <p:cNvSpPr/>
          <p:nvPr/>
        </p:nvSpPr>
        <p:spPr>
          <a:xfrm>
            <a:off x="3586727" y="2224908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/>
          <p:cNvSpPr/>
          <p:nvPr/>
        </p:nvSpPr>
        <p:spPr>
          <a:xfrm>
            <a:off x="2786255" y="3016980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/>
          <p:cNvSpPr/>
          <p:nvPr/>
        </p:nvSpPr>
        <p:spPr>
          <a:xfrm>
            <a:off x="4082399" y="2944972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/>
          <p:cNvSpPr/>
          <p:nvPr/>
        </p:nvSpPr>
        <p:spPr>
          <a:xfrm>
            <a:off x="4082399" y="2368908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/>
          <p:cNvSpPr/>
          <p:nvPr/>
        </p:nvSpPr>
        <p:spPr>
          <a:xfrm>
            <a:off x="4325135" y="2002805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riángulo isósceles 23"/>
          <p:cNvSpPr/>
          <p:nvPr/>
        </p:nvSpPr>
        <p:spPr>
          <a:xfrm>
            <a:off x="4658463" y="2224892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riángulo isósceles 24"/>
          <p:cNvSpPr/>
          <p:nvPr/>
        </p:nvSpPr>
        <p:spPr>
          <a:xfrm>
            <a:off x="3797802" y="3252070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Triángulo isósceles 25"/>
          <p:cNvSpPr/>
          <p:nvPr/>
        </p:nvSpPr>
        <p:spPr>
          <a:xfrm>
            <a:off x="5131838" y="2860598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4063815" y="2809413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4397143" y="3177837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/>
          <p:cNvSpPr/>
          <p:nvPr/>
        </p:nvSpPr>
        <p:spPr>
          <a:xfrm>
            <a:off x="5018503" y="3181657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/>
          <p:cNvSpPr/>
          <p:nvPr/>
        </p:nvSpPr>
        <p:spPr>
          <a:xfrm>
            <a:off x="2613160" y="34571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/>
          <p:cNvSpPr/>
          <p:nvPr/>
        </p:nvSpPr>
        <p:spPr>
          <a:xfrm>
            <a:off x="3408459" y="25675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lipse 46"/>
          <p:cNvSpPr/>
          <p:nvPr/>
        </p:nvSpPr>
        <p:spPr>
          <a:xfrm>
            <a:off x="4720675" y="4236819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/>
          <p:cNvSpPr/>
          <p:nvPr/>
        </p:nvSpPr>
        <p:spPr>
          <a:xfrm>
            <a:off x="3559977" y="3545893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Elipse 48"/>
          <p:cNvSpPr/>
          <p:nvPr/>
        </p:nvSpPr>
        <p:spPr>
          <a:xfrm>
            <a:off x="4044028" y="3605527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lipse 49"/>
          <p:cNvSpPr/>
          <p:nvPr/>
        </p:nvSpPr>
        <p:spPr>
          <a:xfrm>
            <a:off x="3900012" y="4092803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lipse 50"/>
          <p:cNvSpPr/>
          <p:nvPr/>
        </p:nvSpPr>
        <p:spPr>
          <a:xfrm>
            <a:off x="3308626" y="4097100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/>
          <p:cNvSpPr/>
          <p:nvPr/>
        </p:nvSpPr>
        <p:spPr>
          <a:xfrm>
            <a:off x="3238967" y="3188422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Triángulo isósceles 52"/>
          <p:cNvSpPr/>
          <p:nvPr/>
        </p:nvSpPr>
        <p:spPr>
          <a:xfrm>
            <a:off x="3140974" y="2295365"/>
            <a:ext cx="144016" cy="144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/>
          <p:cNvSpPr/>
          <p:nvPr/>
        </p:nvSpPr>
        <p:spPr>
          <a:xfrm>
            <a:off x="2123002" y="234339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/>
          <p:cNvSpPr/>
          <p:nvPr/>
        </p:nvSpPr>
        <p:spPr>
          <a:xfrm>
            <a:off x="4576659" y="3753844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/>
          <p:cNvSpPr/>
          <p:nvPr/>
        </p:nvSpPr>
        <p:spPr>
          <a:xfrm>
            <a:off x="4329626" y="4026391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Elipse 56"/>
          <p:cNvSpPr/>
          <p:nvPr/>
        </p:nvSpPr>
        <p:spPr>
          <a:xfrm>
            <a:off x="4987822" y="3963414"/>
            <a:ext cx="144016" cy="144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Estrella de 5 puntas 57"/>
          <p:cNvSpPr/>
          <p:nvPr/>
        </p:nvSpPr>
        <p:spPr>
          <a:xfrm>
            <a:off x="4267867" y="3511825"/>
            <a:ext cx="180000" cy="178084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Estrella de 5 puntas 58"/>
          <p:cNvSpPr/>
          <p:nvPr/>
        </p:nvSpPr>
        <p:spPr>
          <a:xfrm>
            <a:off x="3887944" y="2636912"/>
            <a:ext cx="180000" cy="178084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Estrella de 5 puntas 59"/>
          <p:cNvSpPr/>
          <p:nvPr/>
        </p:nvSpPr>
        <p:spPr>
          <a:xfrm>
            <a:off x="2087640" y="2835843"/>
            <a:ext cx="180000" cy="178084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/>
          <p:cNvSpPr txBox="1"/>
          <p:nvPr/>
        </p:nvSpPr>
        <p:spPr>
          <a:xfrm>
            <a:off x="6212393" y="2290829"/>
            <a:ext cx="95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 = 3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6212393" y="2647648"/>
            <a:ext cx="95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 = 12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5908569" y="1936860"/>
            <a:ext cx="31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X</a:t>
            </a:r>
            <a:r>
              <a:rPr lang="es-MX" dirty="0"/>
              <a:t>: un factor con 3 niveles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5923947" y="3353506"/>
            <a:ext cx="31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Y</a:t>
            </a:r>
            <a:r>
              <a:rPr lang="es-MX" dirty="0"/>
              <a:t>: una matriz de </a:t>
            </a:r>
            <a:r>
              <a:rPr lang="es-MX" dirty="0" err="1"/>
              <a:t>dim</a:t>
            </a:r>
            <a:r>
              <a:rPr lang="es-MX" dirty="0"/>
              <a:t> 12 x 2 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228184" y="3727768"/>
            <a:ext cx="95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 = 2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6228184" y="4087808"/>
            <a:ext cx="95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 = 12</a:t>
            </a:r>
          </a:p>
        </p:txBody>
      </p:sp>
      <p:grpSp>
        <p:nvGrpSpPr>
          <p:cNvPr id="73" name="Grupo 72"/>
          <p:cNvGrpSpPr/>
          <p:nvPr/>
        </p:nvGrpSpPr>
        <p:grpSpPr>
          <a:xfrm>
            <a:off x="3285624" y="3044351"/>
            <a:ext cx="369329" cy="360000"/>
            <a:chOff x="6372199" y="5488657"/>
            <a:chExt cx="369329" cy="360000"/>
          </a:xfrm>
        </p:grpSpPr>
        <p:cxnSp>
          <p:nvCxnSpPr>
            <p:cNvPr id="69" name="Conector recto 68"/>
            <p:cNvCxnSpPr/>
            <p:nvPr/>
          </p:nvCxnSpPr>
          <p:spPr>
            <a:xfrm>
              <a:off x="6372199" y="5661248"/>
              <a:ext cx="3600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 rot="16200000">
              <a:off x="6379648" y="5668657"/>
              <a:ext cx="3600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 rot="2700000">
              <a:off x="6379080" y="5668657"/>
              <a:ext cx="3600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 rot="18900000">
              <a:off x="6381528" y="5663696"/>
              <a:ext cx="3600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o 82"/>
          <p:cNvGrpSpPr/>
          <p:nvPr/>
        </p:nvGrpSpPr>
        <p:grpSpPr>
          <a:xfrm>
            <a:off x="755576" y="5645346"/>
            <a:ext cx="3186242" cy="807990"/>
            <a:chOff x="755576" y="5645346"/>
            <a:chExt cx="3186242" cy="807990"/>
          </a:xfrm>
        </p:grpSpPr>
        <p:sp>
          <p:nvSpPr>
            <p:cNvPr id="74" name="Estrella de 5 puntas 73"/>
            <p:cNvSpPr/>
            <p:nvPr/>
          </p:nvSpPr>
          <p:spPr>
            <a:xfrm>
              <a:off x="755576" y="5761904"/>
              <a:ext cx="180000" cy="178084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1094338" y="5645346"/>
              <a:ext cx="2847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centroides</a:t>
              </a:r>
              <a:r>
                <a:rPr lang="es-MX" dirty="0"/>
                <a:t> de cada grupo</a:t>
              </a: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1094338" y="6084004"/>
              <a:ext cx="280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centroide</a:t>
              </a:r>
              <a:r>
                <a:rPr lang="es-MX" dirty="0"/>
                <a:t> general</a:t>
              </a:r>
            </a:p>
          </p:txBody>
        </p:sp>
        <p:grpSp>
          <p:nvGrpSpPr>
            <p:cNvPr id="78" name="Grupo 77"/>
            <p:cNvGrpSpPr>
              <a:grpSpLocks noChangeAspect="1"/>
            </p:cNvGrpSpPr>
            <p:nvPr/>
          </p:nvGrpSpPr>
          <p:grpSpPr>
            <a:xfrm>
              <a:off x="755576" y="6174958"/>
              <a:ext cx="216000" cy="216000"/>
              <a:chOff x="6372199" y="5488657"/>
              <a:chExt cx="369329" cy="360000"/>
            </a:xfrm>
          </p:grpSpPr>
          <p:cxnSp>
            <p:nvCxnSpPr>
              <p:cNvPr id="79" name="Conector recto 78"/>
              <p:cNvCxnSpPr/>
              <p:nvPr/>
            </p:nvCxnSpPr>
            <p:spPr>
              <a:xfrm>
                <a:off x="6372199" y="5661248"/>
                <a:ext cx="36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 rot="16200000">
                <a:off x="6379648" y="5668657"/>
                <a:ext cx="36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/>
              <p:cNvCxnSpPr/>
              <p:nvPr/>
            </p:nvCxnSpPr>
            <p:spPr>
              <a:xfrm rot="2700000">
                <a:off x="6379080" y="5668657"/>
                <a:ext cx="36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/>
              <p:cNvCxnSpPr/>
              <p:nvPr/>
            </p:nvCxnSpPr>
            <p:spPr>
              <a:xfrm rot="18900000">
                <a:off x="6381528" y="5663696"/>
                <a:ext cx="36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CuadroTexto 83"/>
          <p:cNvSpPr txBox="1"/>
          <p:nvPr/>
        </p:nvSpPr>
        <p:spPr>
          <a:xfrm>
            <a:off x="4864691" y="5431090"/>
            <a:ext cx="4017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un espacio </a:t>
            </a:r>
            <a:r>
              <a:rPr lang="es-MX" dirty="0" err="1"/>
              <a:t>Euclideano</a:t>
            </a:r>
            <a:r>
              <a:rPr lang="es-MX" dirty="0"/>
              <a:t>, la media aritmética de las variables definen las coordenadas del centroide general. </a:t>
            </a:r>
          </a:p>
        </p:txBody>
      </p:sp>
    </p:spTree>
    <p:extLst>
      <p:ext uri="{BB962C8B-B14F-4D97-AF65-F5344CB8AC3E}">
        <p14:creationId xmlns:p14="http://schemas.microsoft.com/office/powerpoint/2010/main" val="173567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ángulo 195"/>
          <p:cNvSpPr/>
          <p:nvPr/>
        </p:nvSpPr>
        <p:spPr>
          <a:xfrm>
            <a:off x="5796136" y="5629378"/>
            <a:ext cx="3019489" cy="709691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6" name="Grupo 85"/>
          <p:cNvGrpSpPr>
            <a:grpSpLocks noChangeAspect="1"/>
          </p:cNvGrpSpPr>
          <p:nvPr/>
        </p:nvGrpSpPr>
        <p:grpSpPr>
          <a:xfrm>
            <a:off x="142954" y="1476222"/>
            <a:ext cx="3924990" cy="2559191"/>
            <a:chOff x="173581" y="1792844"/>
            <a:chExt cx="5420986" cy="3534616"/>
          </a:xfrm>
        </p:grpSpPr>
        <p:sp>
          <p:nvSpPr>
            <p:cNvPr id="2" name="Rectángulo 1"/>
            <p:cNvSpPr/>
            <p:nvPr/>
          </p:nvSpPr>
          <p:spPr>
            <a:xfrm>
              <a:off x="842039" y="1792844"/>
              <a:ext cx="4752528" cy="2952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2283426" y="4859868"/>
              <a:ext cx="1872208" cy="46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Variable 1</a:t>
              </a:r>
            </a:p>
          </p:txBody>
        </p:sp>
        <p:sp>
          <p:nvSpPr>
            <p:cNvPr id="4" name="CuadroTexto 3"/>
            <p:cNvSpPr txBox="1"/>
            <p:nvPr/>
          </p:nvSpPr>
          <p:spPr>
            <a:xfrm rot="16200000">
              <a:off x="-528726" y="2875223"/>
              <a:ext cx="1872208" cy="467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Variable 2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2714247" y="248740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/>
            <p:cNvSpPr/>
            <p:nvPr/>
          </p:nvSpPr>
          <p:spPr>
            <a:xfrm>
              <a:off x="1891478" y="27289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Elipse 6"/>
            <p:cNvSpPr/>
            <p:nvPr/>
          </p:nvSpPr>
          <p:spPr>
            <a:xfrm>
              <a:off x="1570503" y="22248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Elipse 7"/>
            <p:cNvSpPr/>
            <p:nvPr/>
          </p:nvSpPr>
          <p:spPr>
            <a:xfrm>
              <a:off x="1546938" y="319443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Elipse 8"/>
            <p:cNvSpPr/>
            <p:nvPr/>
          </p:nvSpPr>
          <p:spPr>
            <a:xfrm>
              <a:off x="2123002" y="316098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Elipse 9"/>
            <p:cNvSpPr/>
            <p:nvPr/>
          </p:nvSpPr>
          <p:spPr>
            <a:xfrm>
              <a:off x="2399503" y="27373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50151" y="366924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/>
            <p:cNvSpPr/>
            <p:nvPr/>
          </p:nvSpPr>
          <p:spPr>
            <a:xfrm>
              <a:off x="1243406" y="28104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Elipse 12"/>
            <p:cNvSpPr/>
            <p:nvPr/>
          </p:nvSpPr>
          <p:spPr>
            <a:xfrm>
              <a:off x="3094951" y="283584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Triángulo isósceles 13"/>
            <p:cNvSpPr/>
            <p:nvPr/>
          </p:nvSpPr>
          <p:spPr>
            <a:xfrm>
              <a:off x="4535111" y="2737348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Triángulo isósceles 14"/>
            <p:cNvSpPr/>
            <p:nvPr/>
          </p:nvSpPr>
          <p:spPr>
            <a:xfrm>
              <a:off x="3586727" y="2800956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Triángulo isósceles 15"/>
            <p:cNvSpPr/>
            <p:nvPr/>
          </p:nvSpPr>
          <p:spPr>
            <a:xfrm>
              <a:off x="3002279" y="3478384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Triángulo isósceles 16"/>
            <p:cNvSpPr/>
            <p:nvPr/>
          </p:nvSpPr>
          <p:spPr>
            <a:xfrm>
              <a:off x="3586727" y="2224908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Triángulo isósceles 17"/>
            <p:cNvSpPr/>
            <p:nvPr/>
          </p:nvSpPr>
          <p:spPr>
            <a:xfrm>
              <a:off x="2786255" y="3016980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Triángulo isósceles 18"/>
            <p:cNvSpPr/>
            <p:nvPr/>
          </p:nvSpPr>
          <p:spPr>
            <a:xfrm>
              <a:off x="4082399" y="2944972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Triángulo isósceles 19"/>
            <p:cNvSpPr/>
            <p:nvPr/>
          </p:nvSpPr>
          <p:spPr>
            <a:xfrm>
              <a:off x="4082399" y="2368908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Triángulo isósceles 20"/>
            <p:cNvSpPr/>
            <p:nvPr/>
          </p:nvSpPr>
          <p:spPr>
            <a:xfrm>
              <a:off x="4325135" y="2002805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Triángulo isósceles 21"/>
            <p:cNvSpPr/>
            <p:nvPr/>
          </p:nvSpPr>
          <p:spPr>
            <a:xfrm>
              <a:off x="4658463" y="2224892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Triángulo isósceles 22"/>
            <p:cNvSpPr/>
            <p:nvPr/>
          </p:nvSpPr>
          <p:spPr>
            <a:xfrm>
              <a:off x="3797802" y="3252070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Triángulo isósceles 23"/>
            <p:cNvSpPr/>
            <p:nvPr/>
          </p:nvSpPr>
          <p:spPr>
            <a:xfrm>
              <a:off x="5131838" y="2860598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/>
            <p:cNvSpPr/>
            <p:nvPr/>
          </p:nvSpPr>
          <p:spPr>
            <a:xfrm>
              <a:off x="4063815" y="2809413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97143" y="3177837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18503" y="3181657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/>
            <p:cNvSpPr/>
            <p:nvPr/>
          </p:nvSpPr>
          <p:spPr>
            <a:xfrm>
              <a:off x="2613160" y="345715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08459" y="256758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Elipse 29"/>
            <p:cNvSpPr/>
            <p:nvPr/>
          </p:nvSpPr>
          <p:spPr>
            <a:xfrm>
              <a:off x="4720675" y="4236819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/>
            <p:cNvSpPr/>
            <p:nvPr/>
          </p:nvSpPr>
          <p:spPr>
            <a:xfrm>
              <a:off x="3559977" y="3545893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4028" y="3605527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/>
            <p:cNvSpPr/>
            <p:nvPr/>
          </p:nvSpPr>
          <p:spPr>
            <a:xfrm>
              <a:off x="3900012" y="4092803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/>
            <p:cNvSpPr/>
            <p:nvPr/>
          </p:nvSpPr>
          <p:spPr>
            <a:xfrm>
              <a:off x="3308626" y="4097100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/>
            <p:cNvSpPr/>
            <p:nvPr/>
          </p:nvSpPr>
          <p:spPr>
            <a:xfrm>
              <a:off x="3238967" y="3188422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Triángulo isósceles 35"/>
            <p:cNvSpPr/>
            <p:nvPr/>
          </p:nvSpPr>
          <p:spPr>
            <a:xfrm>
              <a:off x="3140974" y="2295365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/>
            <p:cNvSpPr/>
            <p:nvPr/>
          </p:nvSpPr>
          <p:spPr>
            <a:xfrm>
              <a:off x="2123002" y="234339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Elipse 37"/>
            <p:cNvSpPr/>
            <p:nvPr/>
          </p:nvSpPr>
          <p:spPr>
            <a:xfrm>
              <a:off x="4576659" y="3753844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/>
            <p:cNvSpPr/>
            <p:nvPr/>
          </p:nvSpPr>
          <p:spPr>
            <a:xfrm>
              <a:off x="4329626" y="4026391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/>
            <p:cNvSpPr/>
            <p:nvPr/>
          </p:nvSpPr>
          <p:spPr>
            <a:xfrm>
              <a:off x="4987822" y="3963414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strella de 5 puntas 40"/>
            <p:cNvSpPr/>
            <p:nvPr/>
          </p:nvSpPr>
          <p:spPr>
            <a:xfrm>
              <a:off x="4267867" y="3511825"/>
              <a:ext cx="180000" cy="17808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strella de 5 puntas 41"/>
            <p:cNvSpPr/>
            <p:nvPr/>
          </p:nvSpPr>
          <p:spPr>
            <a:xfrm>
              <a:off x="3887944" y="2636912"/>
              <a:ext cx="180000" cy="178084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Estrella de 5 puntas 42"/>
            <p:cNvSpPr/>
            <p:nvPr/>
          </p:nvSpPr>
          <p:spPr>
            <a:xfrm>
              <a:off x="2087640" y="2835843"/>
              <a:ext cx="180000" cy="178084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0" name="Conector recto 59"/>
            <p:cNvCxnSpPr>
              <a:endCxn id="43" idx="2"/>
            </p:cNvCxnSpPr>
            <p:nvPr/>
          </p:nvCxnSpPr>
          <p:spPr>
            <a:xfrm flipV="1">
              <a:off x="1888155" y="3013927"/>
              <a:ext cx="233862" cy="615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V="1">
              <a:off x="2254032" y="2639594"/>
              <a:ext cx="359128" cy="177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V="1">
              <a:off x="2310504" y="2711602"/>
              <a:ext cx="1040986" cy="192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2291255" y="3027659"/>
              <a:ext cx="297929" cy="364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484063" y="2912371"/>
              <a:ext cx="530515" cy="4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738238" y="2410062"/>
              <a:ext cx="326928" cy="3642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 flipV="1">
              <a:off x="1748832" y="3021412"/>
              <a:ext cx="282182" cy="138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 flipV="1">
              <a:off x="2334290" y="2950012"/>
              <a:ext cx="663243" cy="507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2185487" y="2538998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o 133"/>
          <p:cNvGrpSpPr>
            <a:grpSpLocks noChangeAspect="1"/>
          </p:cNvGrpSpPr>
          <p:nvPr/>
        </p:nvGrpSpPr>
        <p:grpSpPr>
          <a:xfrm>
            <a:off x="4712555" y="1476233"/>
            <a:ext cx="3963901" cy="2600839"/>
            <a:chOff x="220629" y="1792844"/>
            <a:chExt cx="5373938" cy="3526008"/>
          </a:xfrm>
        </p:grpSpPr>
        <p:sp>
          <p:nvSpPr>
            <p:cNvPr id="135" name="Rectángulo 134"/>
            <p:cNvSpPr/>
            <p:nvPr/>
          </p:nvSpPr>
          <p:spPr>
            <a:xfrm>
              <a:off x="842039" y="1792844"/>
              <a:ext cx="4752528" cy="2952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2283425" y="4859868"/>
              <a:ext cx="1872208" cy="45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Variable 1</a:t>
              </a:r>
            </a:p>
          </p:txBody>
        </p:sp>
        <p:sp>
          <p:nvSpPr>
            <p:cNvPr id="137" name="CuadroTexto 136"/>
            <p:cNvSpPr txBox="1"/>
            <p:nvPr/>
          </p:nvSpPr>
          <p:spPr>
            <a:xfrm rot="16200000">
              <a:off x="-485983" y="2899209"/>
              <a:ext cx="1872208" cy="45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Variable 2</a:t>
              </a:r>
            </a:p>
          </p:txBody>
        </p:sp>
        <p:sp>
          <p:nvSpPr>
            <p:cNvPr id="138" name="Elipse 137"/>
            <p:cNvSpPr/>
            <p:nvPr/>
          </p:nvSpPr>
          <p:spPr>
            <a:xfrm>
              <a:off x="2714247" y="248740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1891478" y="272894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1570503" y="22248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1479435" y="3120428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2123002" y="316098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2399503" y="273733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4" name="Elipse 143"/>
            <p:cNvSpPr/>
            <p:nvPr/>
          </p:nvSpPr>
          <p:spPr>
            <a:xfrm>
              <a:off x="1850151" y="366924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1243406" y="281048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3094951" y="283584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Triángulo isósceles 146"/>
            <p:cNvSpPr/>
            <p:nvPr/>
          </p:nvSpPr>
          <p:spPr>
            <a:xfrm>
              <a:off x="4535111" y="2737348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8" name="Triángulo isósceles 147"/>
            <p:cNvSpPr/>
            <p:nvPr/>
          </p:nvSpPr>
          <p:spPr>
            <a:xfrm>
              <a:off x="3586727" y="2800956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9" name="Triángulo isósceles 148"/>
            <p:cNvSpPr/>
            <p:nvPr/>
          </p:nvSpPr>
          <p:spPr>
            <a:xfrm>
              <a:off x="3002279" y="3478384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0" name="Triángulo isósceles 149"/>
            <p:cNvSpPr/>
            <p:nvPr/>
          </p:nvSpPr>
          <p:spPr>
            <a:xfrm>
              <a:off x="3586727" y="2224908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1" name="Triángulo isósceles 150"/>
            <p:cNvSpPr/>
            <p:nvPr/>
          </p:nvSpPr>
          <p:spPr>
            <a:xfrm>
              <a:off x="2786255" y="3016980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2" name="Triángulo isósceles 151"/>
            <p:cNvSpPr/>
            <p:nvPr/>
          </p:nvSpPr>
          <p:spPr>
            <a:xfrm>
              <a:off x="4082399" y="2944972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3" name="Triángulo isósceles 152"/>
            <p:cNvSpPr/>
            <p:nvPr/>
          </p:nvSpPr>
          <p:spPr>
            <a:xfrm>
              <a:off x="4082399" y="2368908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4" name="Triángulo isósceles 153"/>
            <p:cNvSpPr/>
            <p:nvPr/>
          </p:nvSpPr>
          <p:spPr>
            <a:xfrm>
              <a:off x="4325135" y="2002805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5" name="Triángulo isósceles 154"/>
            <p:cNvSpPr/>
            <p:nvPr/>
          </p:nvSpPr>
          <p:spPr>
            <a:xfrm>
              <a:off x="4658463" y="2224892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6" name="Triángulo isósceles 155"/>
            <p:cNvSpPr/>
            <p:nvPr/>
          </p:nvSpPr>
          <p:spPr>
            <a:xfrm>
              <a:off x="3797802" y="3252070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7" name="Triángulo isósceles 156"/>
            <p:cNvSpPr/>
            <p:nvPr/>
          </p:nvSpPr>
          <p:spPr>
            <a:xfrm>
              <a:off x="5131838" y="2860598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4063815" y="2809413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4397143" y="3177837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5018503" y="3181657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1" name="Elipse 160"/>
            <p:cNvSpPr/>
            <p:nvPr/>
          </p:nvSpPr>
          <p:spPr>
            <a:xfrm>
              <a:off x="2613160" y="3457153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2" name="Elipse 161"/>
            <p:cNvSpPr/>
            <p:nvPr/>
          </p:nvSpPr>
          <p:spPr>
            <a:xfrm>
              <a:off x="3408459" y="256758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3" name="Elipse 162"/>
            <p:cNvSpPr/>
            <p:nvPr/>
          </p:nvSpPr>
          <p:spPr>
            <a:xfrm>
              <a:off x="4720675" y="4236819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4" name="Elipse 163"/>
            <p:cNvSpPr/>
            <p:nvPr/>
          </p:nvSpPr>
          <p:spPr>
            <a:xfrm>
              <a:off x="3559977" y="3545893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Elipse 164"/>
            <p:cNvSpPr/>
            <p:nvPr/>
          </p:nvSpPr>
          <p:spPr>
            <a:xfrm>
              <a:off x="4044028" y="3605527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6" name="Elipse 165"/>
            <p:cNvSpPr/>
            <p:nvPr/>
          </p:nvSpPr>
          <p:spPr>
            <a:xfrm>
              <a:off x="3900012" y="4092803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7" name="Elipse 166"/>
            <p:cNvSpPr/>
            <p:nvPr/>
          </p:nvSpPr>
          <p:spPr>
            <a:xfrm>
              <a:off x="3308626" y="4097100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3238967" y="3188422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9" name="Triángulo isósceles 168"/>
            <p:cNvSpPr/>
            <p:nvPr/>
          </p:nvSpPr>
          <p:spPr>
            <a:xfrm>
              <a:off x="3140974" y="2295365"/>
              <a:ext cx="144016" cy="144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0" name="Elipse 169"/>
            <p:cNvSpPr/>
            <p:nvPr/>
          </p:nvSpPr>
          <p:spPr>
            <a:xfrm>
              <a:off x="2123002" y="234339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1" name="Elipse 170"/>
            <p:cNvSpPr/>
            <p:nvPr/>
          </p:nvSpPr>
          <p:spPr>
            <a:xfrm>
              <a:off x="4576659" y="3753844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2" name="Elipse 171"/>
            <p:cNvSpPr/>
            <p:nvPr/>
          </p:nvSpPr>
          <p:spPr>
            <a:xfrm>
              <a:off x="4329626" y="4026391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3" name="Elipse 172"/>
            <p:cNvSpPr/>
            <p:nvPr/>
          </p:nvSpPr>
          <p:spPr>
            <a:xfrm>
              <a:off x="4987822" y="3963414"/>
              <a:ext cx="144016" cy="1440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4" name="Estrella de 5 puntas 173"/>
            <p:cNvSpPr/>
            <p:nvPr/>
          </p:nvSpPr>
          <p:spPr>
            <a:xfrm>
              <a:off x="4267867" y="3511825"/>
              <a:ext cx="180000" cy="17808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5" name="Estrella de 5 puntas 174"/>
            <p:cNvSpPr/>
            <p:nvPr/>
          </p:nvSpPr>
          <p:spPr>
            <a:xfrm>
              <a:off x="3959952" y="2636912"/>
              <a:ext cx="180000" cy="178084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6" name="Estrella de 5 puntas 175"/>
            <p:cNvSpPr/>
            <p:nvPr/>
          </p:nvSpPr>
          <p:spPr>
            <a:xfrm>
              <a:off x="2087640" y="2835843"/>
              <a:ext cx="180000" cy="178084"/>
            </a:xfrm>
            <a:prstGeom prst="star5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77" name="Grupo 176"/>
            <p:cNvGrpSpPr/>
            <p:nvPr/>
          </p:nvGrpSpPr>
          <p:grpSpPr>
            <a:xfrm>
              <a:off x="3285624" y="3044351"/>
              <a:ext cx="369329" cy="360000"/>
              <a:chOff x="6372199" y="5488657"/>
              <a:chExt cx="369329" cy="360000"/>
            </a:xfrm>
          </p:grpSpPr>
          <p:cxnSp>
            <p:nvCxnSpPr>
              <p:cNvPr id="181" name="Conector recto 180"/>
              <p:cNvCxnSpPr/>
              <p:nvPr/>
            </p:nvCxnSpPr>
            <p:spPr>
              <a:xfrm>
                <a:off x="6372199" y="5661248"/>
                <a:ext cx="36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cto 181"/>
              <p:cNvCxnSpPr/>
              <p:nvPr/>
            </p:nvCxnSpPr>
            <p:spPr>
              <a:xfrm rot="16200000">
                <a:off x="6379648" y="5668657"/>
                <a:ext cx="36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/>
              <p:cNvCxnSpPr/>
              <p:nvPr/>
            </p:nvCxnSpPr>
            <p:spPr>
              <a:xfrm rot="2700000">
                <a:off x="6379080" y="5668657"/>
                <a:ext cx="36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/>
              <p:cNvCxnSpPr/>
              <p:nvPr/>
            </p:nvCxnSpPr>
            <p:spPr>
              <a:xfrm rot="18900000">
                <a:off x="6381528" y="5663696"/>
                <a:ext cx="36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Conector recto 177"/>
            <p:cNvCxnSpPr>
              <a:endCxn id="168" idx="1"/>
            </p:cNvCxnSpPr>
            <p:nvPr/>
          </p:nvCxnSpPr>
          <p:spPr>
            <a:xfrm>
              <a:off x="2351817" y="2953429"/>
              <a:ext cx="908241" cy="2560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608835" y="3273906"/>
              <a:ext cx="612000" cy="3045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 flipV="1">
              <a:off x="3630158" y="2823792"/>
              <a:ext cx="324000" cy="2271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upo 196"/>
          <p:cNvGrpSpPr/>
          <p:nvPr/>
        </p:nvGrpSpPr>
        <p:grpSpPr>
          <a:xfrm>
            <a:off x="814170" y="830297"/>
            <a:ext cx="8001455" cy="585568"/>
            <a:chOff x="717216" y="1628800"/>
            <a:chExt cx="8001455" cy="585568"/>
          </a:xfrm>
        </p:grpSpPr>
        <p:sp>
          <p:nvSpPr>
            <p:cNvPr id="185" name="CuadroTexto 184"/>
            <p:cNvSpPr txBox="1"/>
            <p:nvPr/>
          </p:nvSpPr>
          <p:spPr>
            <a:xfrm>
              <a:off x="717216" y="1628800"/>
              <a:ext cx="33912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/>
                <a:t>Distancia métrica entre cada objeto y el </a:t>
              </a:r>
              <a:r>
                <a:rPr lang="es-MX" sz="1600" dirty="0" err="1"/>
                <a:t>centroide</a:t>
              </a:r>
              <a:r>
                <a:rPr lang="es-MX" sz="1600" dirty="0"/>
                <a:t> de cada grupo</a:t>
              </a:r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4916245" y="1629593"/>
              <a:ext cx="38024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/>
                <a:t>Distancia métrica entre el </a:t>
              </a:r>
              <a:r>
                <a:rPr lang="es-MX" sz="1600" dirty="0" err="1"/>
                <a:t>centroide</a:t>
              </a:r>
              <a:r>
                <a:rPr lang="es-MX" sz="1600" dirty="0"/>
                <a:t> de cada grupo y el </a:t>
              </a:r>
              <a:r>
                <a:rPr lang="es-MX" sz="1600" dirty="0" err="1"/>
                <a:t>centroide</a:t>
              </a:r>
              <a:r>
                <a:rPr lang="es-MX" sz="1600" dirty="0"/>
                <a:t> general.</a:t>
              </a:r>
            </a:p>
          </p:txBody>
        </p:sp>
      </p:grpSp>
      <p:grpSp>
        <p:nvGrpSpPr>
          <p:cNvPr id="193" name="Grupo 192"/>
          <p:cNvGrpSpPr/>
          <p:nvPr/>
        </p:nvGrpSpPr>
        <p:grpSpPr>
          <a:xfrm>
            <a:off x="2013570" y="4218737"/>
            <a:ext cx="5781601" cy="863579"/>
            <a:chOff x="695722" y="5537494"/>
            <a:chExt cx="6484977" cy="863579"/>
          </a:xfrm>
        </p:grpSpPr>
        <p:sp>
          <p:nvSpPr>
            <p:cNvPr id="189" name="CuadroTexto 188"/>
            <p:cNvSpPr txBox="1"/>
            <p:nvPr/>
          </p:nvSpPr>
          <p:spPr>
            <a:xfrm>
              <a:off x="711102" y="5537494"/>
              <a:ext cx="6469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/>
                <a:t>SS</a:t>
              </a:r>
              <a:r>
                <a:rPr lang="es-MX" sz="1400" baseline="-25000" dirty="0" err="1"/>
                <a:t>Tot</a:t>
              </a:r>
              <a:r>
                <a:rPr lang="es-MX" sz="1400" baseline="-25000" dirty="0"/>
                <a:t> </a:t>
              </a:r>
              <a:r>
                <a:rPr lang="es-MX" sz="1400" dirty="0"/>
                <a:t>: distancia de cada objeto al </a:t>
              </a:r>
              <a:r>
                <a:rPr lang="es-MX" sz="1400" dirty="0" err="1"/>
                <a:t>centroide</a:t>
              </a:r>
              <a:r>
                <a:rPr lang="es-MX" sz="1400" dirty="0"/>
                <a:t> general.</a:t>
              </a:r>
            </a:p>
          </p:txBody>
        </p:sp>
        <p:sp>
          <p:nvSpPr>
            <p:cNvPr id="190" name="CuadroTexto 189"/>
            <p:cNvSpPr txBox="1"/>
            <p:nvPr/>
          </p:nvSpPr>
          <p:spPr>
            <a:xfrm>
              <a:off x="695722" y="5805264"/>
              <a:ext cx="6327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/>
                <a:t>SS</a:t>
              </a:r>
              <a:r>
                <a:rPr lang="es-MX" sz="1400" baseline="-25000" dirty="0" err="1"/>
                <a:t>Fac</a:t>
              </a:r>
              <a:r>
                <a:rPr lang="es-MX" sz="1400" baseline="-25000" dirty="0"/>
                <a:t> </a:t>
              </a:r>
              <a:r>
                <a:rPr lang="es-MX" sz="1400" dirty="0"/>
                <a:t>: distancia del </a:t>
              </a:r>
              <a:r>
                <a:rPr lang="es-MX" sz="1400" dirty="0" err="1"/>
                <a:t>centroide</a:t>
              </a:r>
              <a:r>
                <a:rPr lang="es-MX" sz="1400" dirty="0"/>
                <a:t> de cada grupo al </a:t>
              </a:r>
              <a:r>
                <a:rPr lang="es-MX" sz="1400" dirty="0" err="1"/>
                <a:t>centroide</a:t>
              </a:r>
              <a:r>
                <a:rPr lang="es-MX" sz="1400" dirty="0"/>
                <a:t> general.</a:t>
              </a:r>
            </a:p>
          </p:txBody>
        </p:sp>
        <p:sp>
          <p:nvSpPr>
            <p:cNvPr id="191" name="CuadroTexto 190"/>
            <p:cNvSpPr txBox="1"/>
            <p:nvPr/>
          </p:nvSpPr>
          <p:spPr>
            <a:xfrm>
              <a:off x="695722" y="6093296"/>
              <a:ext cx="6469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err="1"/>
                <a:t>SS</a:t>
              </a:r>
              <a:r>
                <a:rPr lang="es-MX" sz="1400" baseline="-25000" dirty="0" err="1"/>
                <a:t>Resi</a:t>
              </a:r>
              <a:r>
                <a:rPr lang="es-MX" sz="1400" dirty="0"/>
                <a:t>: distancia de cada objeto al </a:t>
              </a:r>
              <a:r>
                <a:rPr lang="es-MX" sz="1400" dirty="0" err="1"/>
                <a:t>centroide</a:t>
              </a:r>
              <a:r>
                <a:rPr lang="es-MX" sz="1400" dirty="0"/>
                <a:t> de su grupo.</a:t>
              </a:r>
            </a:p>
          </p:txBody>
        </p:sp>
      </p:grpSp>
      <p:sp>
        <p:nvSpPr>
          <p:cNvPr id="194" name="CuadroTexto 193"/>
          <p:cNvSpPr txBox="1"/>
          <p:nvPr/>
        </p:nvSpPr>
        <p:spPr>
          <a:xfrm>
            <a:off x="5974688" y="5769887"/>
            <a:ext cx="3006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SS</a:t>
            </a:r>
            <a:r>
              <a:rPr lang="es-MX" sz="2000" b="1" baseline="-25000" dirty="0" err="1"/>
              <a:t>Tot</a:t>
            </a:r>
            <a:r>
              <a:rPr lang="es-MX" sz="2000" b="1" dirty="0"/>
              <a:t>  =  </a:t>
            </a:r>
            <a:r>
              <a:rPr lang="es-MX" sz="2000" b="1" dirty="0" err="1"/>
              <a:t>SS</a:t>
            </a:r>
            <a:r>
              <a:rPr lang="es-MX" sz="2000" b="1" baseline="-25000" dirty="0" err="1"/>
              <a:t>Fac</a:t>
            </a:r>
            <a:r>
              <a:rPr lang="es-MX" sz="2000" b="1" baseline="-25000" dirty="0"/>
              <a:t> </a:t>
            </a:r>
            <a:r>
              <a:rPr lang="es-MX" sz="2000" b="1" dirty="0"/>
              <a:t>+ </a:t>
            </a:r>
            <a:r>
              <a:rPr lang="es-MX" sz="2000" b="1" dirty="0" err="1"/>
              <a:t>SS</a:t>
            </a:r>
            <a:r>
              <a:rPr lang="es-MX" sz="2000" b="1" baseline="-25000" dirty="0" err="1"/>
              <a:t>Res</a:t>
            </a:r>
            <a:endParaRPr lang="es-MX" sz="2000" b="1" baseline="-25000" dirty="0"/>
          </a:p>
        </p:txBody>
      </p:sp>
      <p:sp>
        <p:nvSpPr>
          <p:cNvPr id="198" name="CuadroTexto 197"/>
          <p:cNvSpPr txBox="1"/>
          <p:nvPr/>
        </p:nvSpPr>
        <p:spPr>
          <a:xfrm>
            <a:off x="896592" y="5325015"/>
            <a:ext cx="444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un espacio </a:t>
            </a:r>
            <a:r>
              <a:rPr lang="es-MX" dirty="0" err="1"/>
              <a:t>Euclideano</a:t>
            </a:r>
            <a:r>
              <a:rPr lang="es-MX" dirty="0"/>
              <a:t>, la distancia multivariada (métrica) de cada objeto al </a:t>
            </a:r>
            <a:r>
              <a:rPr lang="es-MX" dirty="0" err="1"/>
              <a:t>centroide</a:t>
            </a:r>
            <a:r>
              <a:rPr lang="es-MX" dirty="0"/>
              <a:t> general está compuesta de dos partes, cuya suma es </a:t>
            </a:r>
            <a:r>
              <a:rPr lang="es-MX" dirty="0" err="1"/>
              <a:t>SS</a:t>
            </a:r>
            <a:r>
              <a:rPr lang="es-MX" baseline="-25000" dirty="0" err="1"/>
              <a:t>Total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761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8578" y="1941802"/>
          <a:ext cx="5293554" cy="2251370"/>
        </p:xfrm>
        <a:graphic>
          <a:graphicData uri="http://schemas.openxmlformats.org/drawingml/2006/table">
            <a:tbl>
              <a:tblPr/>
              <a:tblGrid>
                <a:gridCol w="43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ind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WT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BHL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TTL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28.7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844" y="1500174"/>
            <a:ext cx="614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Tabla 1. Siete medidas (cm) corporales en golondrinas machos y hembras.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5074" y="1885882"/>
            <a:ext cx="2500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/>
            <a:r>
              <a:rPr lang="es-MX" sz="1400" i="1" dirty="0" err="1"/>
              <a:t>y</a:t>
            </a:r>
            <a:r>
              <a:rPr lang="es-MX" sz="1400" i="1" baseline="-25000" dirty="0" err="1"/>
              <a:t>kl</a:t>
            </a:r>
            <a:r>
              <a:rPr lang="es-MX" sz="1400" dirty="0"/>
              <a:t> : medidas de </a:t>
            </a:r>
            <a:r>
              <a:rPr lang="es-MX" sz="1400" i="1" dirty="0"/>
              <a:t>p</a:t>
            </a:r>
            <a:r>
              <a:rPr lang="es-MX" sz="1400" dirty="0"/>
              <a:t> variables en </a:t>
            </a:r>
            <a:r>
              <a:rPr lang="es-MX" sz="1400" i="1" dirty="0"/>
              <a:t>q</a:t>
            </a:r>
            <a:r>
              <a:rPr lang="es-MX" sz="1400" dirty="0"/>
              <a:t> individuos que pertenecen a </a:t>
            </a:r>
            <a:r>
              <a:rPr lang="es-MX" sz="1400" i="1" dirty="0"/>
              <a:t>g</a:t>
            </a:r>
            <a:r>
              <a:rPr lang="es-MX" sz="1400" dirty="0"/>
              <a:t> grupos.</a:t>
            </a:r>
            <a:endParaRPr lang="es-MX" sz="1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215106" y="2829823"/>
            <a:ext cx="26431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indent="-812800"/>
            <a:r>
              <a:rPr lang="es-MX" sz="1400" dirty="0"/>
              <a:t>l = 1,2, …hasta q = 50 en cada grupo</a:t>
            </a:r>
          </a:p>
          <a:p>
            <a:pPr marL="812800" indent="-812800"/>
            <a:endParaRPr lang="es-MX" sz="1400" dirty="0"/>
          </a:p>
          <a:p>
            <a:pPr marL="812800" indent="-812800"/>
            <a:r>
              <a:rPr lang="es-MX" sz="1400" dirty="0"/>
              <a:t>k = 1,2 …hasta g = 2 grupos: m y f</a:t>
            </a:r>
          </a:p>
          <a:p>
            <a:pPr marL="812800" indent="-812800"/>
            <a:endParaRPr lang="es-MX" sz="1400" dirty="0"/>
          </a:p>
          <a:p>
            <a:pPr marL="812800" indent="-812800"/>
            <a:r>
              <a:rPr lang="es-MX" sz="1400" dirty="0"/>
              <a:t>p = 1,2, …hasta 7 variables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3272" y="5000636"/>
            <a:ext cx="2857488" cy="1285884"/>
          </a:xfrm>
          <a:prstGeom prst="rect">
            <a:avLst/>
          </a:prstGeom>
          <a:solidFill>
            <a:srgbClr val="7030A0">
              <a:alpha val="52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/>
          <p:cNvSpPr txBox="1"/>
          <p:nvPr/>
        </p:nvSpPr>
        <p:spPr>
          <a:xfrm>
            <a:off x="3571900" y="5211561"/>
            <a:ext cx="207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 Vector de medias </a:t>
            </a:r>
          </a:p>
        </p:txBody>
      </p:sp>
      <p:graphicFrame>
        <p:nvGraphicFramePr>
          <p:cNvPr id="280577" name="Object 1"/>
          <p:cNvGraphicFramePr>
            <a:graphicFrameLocks noChangeAspect="1"/>
          </p:cNvGraphicFramePr>
          <p:nvPr/>
        </p:nvGraphicFramePr>
        <p:xfrm>
          <a:off x="3500445" y="5715016"/>
          <a:ext cx="22145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53800" progId="Equation.3">
                  <p:embed/>
                </p:oleObj>
              </mc:Choice>
              <mc:Fallback>
                <p:oleObj name="Equation" r:id="rId2" imgW="1269720" imgH="253800" progId="Equation.3">
                  <p:embed/>
                  <p:pic>
                    <p:nvPicPr>
                      <p:cNvPr id="280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45" y="5715016"/>
                        <a:ext cx="22145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42876" y="5000636"/>
            <a:ext cx="2857488" cy="1285884"/>
          </a:xfrm>
          <a:prstGeom prst="rect">
            <a:avLst/>
          </a:prstGeom>
          <a:solidFill>
            <a:srgbClr val="C00000">
              <a:alpha val="5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80578" name="Object 2"/>
          <p:cNvGraphicFramePr>
            <a:graphicFrameLocks noChangeAspect="1"/>
          </p:cNvGraphicFramePr>
          <p:nvPr/>
        </p:nvGraphicFramePr>
        <p:xfrm>
          <a:off x="285752" y="5786454"/>
          <a:ext cx="268295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241200" progId="Equation.3">
                  <p:embed/>
                </p:oleObj>
              </mc:Choice>
              <mc:Fallback>
                <p:oleObj name="Equation" r:id="rId4" imgW="1460160" imgH="241200" progId="Equation.3">
                  <p:embed/>
                  <p:pic>
                    <p:nvPicPr>
                      <p:cNvPr id="280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2" y="5786454"/>
                        <a:ext cx="268295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2876" y="5143512"/>
            <a:ext cx="285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 Vector de observaciones individuales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3668" y="5000636"/>
            <a:ext cx="2857488" cy="1285884"/>
          </a:xfrm>
          <a:prstGeom prst="rect">
            <a:avLst/>
          </a:prstGeom>
          <a:solidFill>
            <a:srgbClr val="92D050">
              <a:alpha val="73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6572296" y="5086588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 Vector de medias por grupo </a:t>
            </a: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6257516" y="5814350"/>
          <a:ext cx="265749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253800" progId="Equation.3">
                  <p:embed/>
                </p:oleObj>
              </mc:Choice>
              <mc:Fallback>
                <p:oleObj name="Equation" r:id="rId6" imgW="1523880" imgH="253800" progId="Equation.3">
                  <p:embed/>
                  <p:pic>
                    <p:nvPicPr>
                      <p:cNvPr id="280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516" y="5814350"/>
                        <a:ext cx="2657494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4282" y="714356"/>
            <a:ext cx="803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Partición de la variación (explicación numérica):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596" y="6407371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* MANOVA </a:t>
            </a:r>
            <a:r>
              <a:rPr lang="es-MX" sz="1400" dirty="0" err="1"/>
              <a:t>unifactorial</a:t>
            </a:r>
            <a:endParaRPr lang="es-MX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600640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Fuente de variación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32" y="1571612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UNIVARIADO</a:t>
            </a:r>
          </a:p>
          <a:p>
            <a:pPr algn="ctr"/>
            <a:r>
              <a:rPr lang="es-MX" sz="1600" dirty="0"/>
              <a:t>SS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428596" y="1500174"/>
            <a:ext cx="8215370" cy="3787803"/>
            <a:chOff x="1071538" y="1427147"/>
            <a:chExt cx="6286544" cy="378780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071538" y="2141527"/>
              <a:ext cx="628654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71538" y="1427147"/>
              <a:ext cx="628654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71538" y="5213362"/>
              <a:ext cx="628654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00034" y="2643182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Factor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34" y="352542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Residual</a:t>
            </a: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2203266" y="4287781"/>
          <a:ext cx="1082850" cy="64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431800" progId="Equation.3">
                  <p:embed/>
                </p:oleObj>
              </mc:Choice>
              <mc:Fallback>
                <p:oleObj name="Equation" r:id="rId2" imgW="787400" imgH="431800" progId="Equation.3">
                  <p:embed/>
                  <p:pic>
                    <p:nvPicPr>
                      <p:cNvPr id="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266" y="4287781"/>
                        <a:ext cx="1082850" cy="641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143108" y="3384066"/>
          <a:ext cx="1070818" cy="64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431613" progId="Equation.3">
                  <p:embed/>
                </p:oleObj>
              </mc:Choice>
              <mc:Fallback>
                <p:oleObj name="Equation" r:id="rId4" imgW="774364" imgH="431613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384066"/>
                        <a:ext cx="1070818" cy="649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143108" y="2500307"/>
          <a:ext cx="1082850" cy="64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400" imgH="431800" progId="Equation.3">
                  <p:embed/>
                </p:oleObj>
              </mc:Choice>
              <mc:Fallback>
                <p:oleObj name="Equation" r:id="rId6" imgW="787400" imgH="431800" progId="Equation.3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500307"/>
                        <a:ext cx="1082850" cy="641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1472" y="4506280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Total</a:t>
            </a: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3967163" y="2613027"/>
          <a:ext cx="1793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2613027"/>
                        <a:ext cx="1793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98464" y="1603294"/>
            <a:ext cx="1857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MULTIVARIADO</a:t>
            </a:r>
          </a:p>
          <a:p>
            <a:pPr algn="ctr"/>
            <a:r>
              <a:rPr lang="es-MX" sz="1600" dirty="0"/>
              <a:t>SSCP</a:t>
            </a:r>
          </a:p>
        </p:txBody>
      </p:sp>
      <p:graphicFrame>
        <p:nvGraphicFramePr>
          <p:cNvPr id="278541" name="Object 13"/>
          <p:cNvGraphicFramePr>
            <a:graphicFrameLocks noChangeAspect="1"/>
          </p:cNvGraphicFramePr>
          <p:nvPr/>
        </p:nvGraphicFramePr>
        <p:xfrm>
          <a:off x="4171950" y="2473325"/>
          <a:ext cx="21066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58640" imgH="444240" progId="Equation.3">
                  <p:embed/>
                </p:oleObj>
              </mc:Choice>
              <mc:Fallback>
                <p:oleObj name="Equation" r:id="rId10" imgW="1358640" imgH="444240" progId="Equation.3">
                  <p:embed/>
                  <p:pic>
                    <p:nvPicPr>
                      <p:cNvPr id="278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2473325"/>
                        <a:ext cx="2106613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4103688" y="4283075"/>
          <a:ext cx="21764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47560" imgH="444240" progId="Equation.3">
                  <p:embed/>
                </p:oleObj>
              </mc:Choice>
              <mc:Fallback>
                <p:oleObj name="Equation" r:id="rId12" imgW="1447560" imgH="444240" progId="Equation.3">
                  <p:embed/>
                  <p:pic>
                    <p:nvPicPr>
                      <p:cNvPr id="2785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283075"/>
                        <a:ext cx="2176462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3" name="Object 15"/>
          <p:cNvGraphicFramePr>
            <a:graphicFrameLocks noChangeAspect="1"/>
          </p:cNvGraphicFramePr>
          <p:nvPr/>
        </p:nvGraphicFramePr>
        <p:xfrm>
          <a:off x="4090988" y="3357563"/>
          <a:ext cx="23320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9080" imgH="444240" progId="Equation.3">
                  <p:embed/>
                </p:oleObj>
              </mc:Choice>
              <mc:Fallback>
                <p:oleObj name="Equation" r:id="rId14" imgW="1549080" imgH="444240" progId="Equation.3">
                  <p:embed/>
                  <p:pic>
                    <p:nvPicPr>
                      <p:cNvPr id="278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3357563"/>
                        <a:ext cx="2332037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4" name="Object 16"/>
          <p:cNvGraphicFramePr>
            <a:graphicFrameLocks noChangeAspect="1"/>
          </p:cNvGraphicFramePr>
          <p:nvPr/>
        </p:nvGraphicFramePr>
        <p:xfrm>
          <a:off x="5286380" y="5650181"/>
          <a:ext cx="185738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9720" imgH="253800" progId="Equation.3">
                  <p:embed/>
                </p:oleObj>
              </mc:Choice>
              <mc:Fallback>
                <p:oleObj name="Equation" r:id="rId16" imgW="1269720" imgH="253800" progId="Equation.3">
                  <p:embed/>
                  <p:pic>
                    <p:nvPicPr>
                      <p:cNvPr id="278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5650181"/>
                        <a:ext cx="1857388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214414" y="5679209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Vector de medias: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4414" y="6168883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Vector de observaciones individuales:</a:t>
            </a:r>
          </a:p>
        </p:txBody>
      </p:sp>
      <p:graphicFrame>
        <p:nvGraphicFramePr>
          <p:cNvPr id="278545" name="Object 17"/>
          <p:cNvGraphicFramePr>
            <a:graphicFrameLocks noChangeAspect="1"/>
          </p:cNvGraphicFramePr>
          <p:nvPr/>
        </p:nvGraphicFramePr>
        <p:xfrm>
          <a:off x="5214942" y="6215082"/>
          <a:ext cx="2357454" cy="37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60160" imgH="241200" progId="Equation.3">
                  <p:embed/>
                </p:oleObj>
              </mc:Choice>
              <mc:Fallback>
                <p:oleObj name="Equation" r:id="rId18" imgW="1460160" imgH="241200" progId="Equation.3">
                  <p:embed/>
                  <p:pic>
                    <p:nvPicPr>
                      <p:cNvPr id="278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6215082"/>
                        <a:ext cx="2357454" cy="376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786578" y="1571612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Nombre de la matriz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6578" y="2687181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err="1"/>
              <a:t>SSCP</a:t>
            </a:r>
            <a:r>
              <a:rPr lang="es-MX" sz="1600" b="1" baseline="-25000" dirty="0" err="1"/>
              <a:t>factor</a:t>
            </a:r>
            <a:r>
              <a:rPr lang="es-MX" sz="1600" b="1" baseline="-25000" dirty="0"/>
              <a:t> A</a:t>
            </a:r>
            <a:r>
              <a:rPr lang="es-MX" sz="1600" b="1" dirty="0"/>
              <a:t> </a:t>
            </a:r>
            <a:r>
              <a:rPr lang="es-MX" sz="1600" dirty="0"/>
              <a:t>(</a:t>
            </a:r>
            <a:r>
              <a:rPr lang="es-MX" sz="1600" b="1" dirty="0"/>
              <a:t>H</a:t>
            </a:r>
            <a:r>
              <a:rPr lang="es-MX" sz="1600" dirty="0"/>
              <a:t>)</a:t>
            </a:r>
            <a:endParaRPr lang="es-MX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15140" y="3545372"/>
            <a:ext cx="1785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err="1"/>
              <a:t>SSCP</a:t>
            </a:r>
            <a:r>
              <a:rPr lang="es-MX" sz="1600" b="1" baseline="-25000" dirty="0" err="1"/>
              <a:t>residual</a:t>
            </a:r>
            <a:r>
              <a:rPr lang="es-MX" sz="1600" b="1" baseline="-25000" dirty="0"/>
              <a:t>  </a:t>
            </a:r>
            <a:r>
              <a:rPr lang="es-MX" sz="1600" dirty="0"/>
              <a:t>(</a:t>
            </a:r>
            <a:r>
              <a:rPr lang="es-MX" sz="1600" b="1" dirty="0"/>
              <a:t>E</a:t>
            </a:r>
            <a:r>
              <a:rPr lang="es-MX" sz="1600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43702" y="4447768"/>
            <a:ext cx="1785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err="1"/>
              <a:t>SSCP</a:t>
            </a:r>
            <a:r>
              <a:rPr lang="es-MX" sz="1600" b="1" baseline="-25000" dirty="0" err="1"/>
              <a:t>total</a:t>
            </a:r>
            <a:r>
              <a:rPr lang="es-MX" sz="1600" b="1" baseline="-25000" dirty="0"/>
              <a:t>  </a:t>
            </a:r>
            <a:r>
              <a:rPr lang="es-MX" sz="1600" dirty="0"/>
              <a:t>(</a:t>
            </a:r>
            <a:r>
              <a:rPr lang="es-MX" sz="1600" b="1" dirty="0"/>
              <a:t>T</a:t>
            </a:r>
            <a:r>
              <a:rPr lang="es-MX" sz="16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4282" y="714356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Partición de variación: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642918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MANOVA (Análisis de Varianza Múltiple):</a:t>
            </a:r>
          </a:p>
        </p:txBody>
      </p:sp>
      <p:graphicFrame>
        <p:nvGraphicFramePr>
          <p:cNvPr id="282626" name="Object 2"/>
          <p:cNvGraphicFramePr>
            <a:graphicFrameLocks noChangeAspect="1"/>
          </p:cNvGraphicFramePr>
          <p:nvPr/>
        </p:nvGraphicFramePr>
        <p:xfrm>
          <a:off x="2672202" y="2428868"/>
          <a:ext cx="1221204" cy="800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469800" progId="Equation.3">
                  <p:embed/>
                </p:oleObj>
              </mc:Choice>
              <mc:Fallback>
                <p:oleObj name="Equation" r:id="rId2" imgW="723600" imgH="469800" progId="Equation.3">
                  <p:embed/>
                  <p:pic>
                    <p:nvPicPr>
                      <p:cNvPr id="282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202" y="2428868"/>
                        <a:ext cx="1221204" cy="8000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5786" y="251482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Wilk’s</a:t>
            </a:r>
            <a:r>
              <a:rPr lang="es-MX" dirty="0"/>
              <a:t> lambda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814" y="371136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Pillai’s</a:t>
            </a:r>
            <a:endParaRPr lang="es-MX" dirty="0"/>
          </a:p>
          <a:p>
            <a:pPr algn="ctr"/>
            <a:r>
              <a:rPr lang="es-MX" dirty="0"/>
              <a:t>trace </a:t>
            </a:r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/>
        </p:nvGraphicFramePr>
        <p:xfrm>
          <a:off x="2694201" y="3571876"/>
          <a:ext cx="287793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444240" progId="Equation.3">
                  <p:embed/>
                </p:oleObj>
              </mc:Choice>
              <mc:Fallback>
                <p:oleObj name="Equation" r:id="rId4" imgW="1739880" imgH="444240" progId="Equation.3">
                  <p:embed/>
                  <p:pic>
                    <p:nvPicPr>
                      <p:cNvPr id="282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201" y="3571876"/>
                        <a:ext cx="287793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01626" y="3630043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1" dirty="0"/>
              <a:t>s</a:t>
            </a:r>
            <a:r>
              <a:rPr lang="es-MX" sz="1600" dirty="0"/>
              <a:t> es el valor más bajo de ya sea </a:t>
            </a:r>
            <a:r>
              <a:rPr lang="es-MX" sz="1600" i="1" dirty="0"/>
              <a:t>g</a:t>
            </a:r>
            <a:r>
              <a:rPr lang="es-MX" sz="1600" dirty="0"/>
              <a:t>-1 o </a:t>
            </a:r>
            <a:r>
              <a:rPr lang="es-MX" sz="1600" i="1" dirty="0"/>
              <a:t>p</a:t>
            </a:r>
            <a:r>
              <a:rPr lang="es-MX" sz="1600" dirty="0"/>
              <a:t>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786322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Hotelling-Lawley’s</a:t>
            </a:r>
            <a:endParaRPr lang="es-MX" dirty="0"/>
          </a:p>
          <a:p>
            <a:pPr algn="ctr"/>
            <a:r>
              <a:rPr lang="es-MX" dirty="0"/>
              <a:t>trace </a:t>
            </a:r>
          </a:p>
        </p:txBody>
      </p:sp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2714612" y="4643446"/>
          <a:ext cx="193903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444240" progId="Equation.3">
                  <p:embed/>
                </p:oleObj>
              </mc:Choice>
              <mc:Fallback>
                <p:oleObj name="Equation" r:id="rId6" imgW="1180800" imgH="444240" progId="Equation.3">
                  <p:embed/>
                  <p:pic>
                    <p:nvPicPr>
                      <p:cNvPr id="282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643446"/>
                        <a:ext cx="193903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5925941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Roy’s</a:t>
            </a:r>
            <a:r>
              <a:rPr lang="es-MX" dirty="0"/>
              <a:t> </a:t>
            </a:r>
            <a:r>
              <a:rPr lang="es-MX" dirty="0" err="1"/>
              <a:t>greatest</a:t>
            </a:r>
            <a:endParaRPr lang="es-MX" dirty="0"/>
          </a:p>
          <a:p>
            <a:pPr algn="ctr"/>
            <a:r>
              <a:rPr lang="es-MX" dirty="0" err="1"/>
              <a:t>root</a:t>
            </a:r>
            <a:endParaRPr lang="es-MX" dirty="0"/>
          </a:p>
        </p:txBody>
      </p:sp>
      <p:sp>
        <p:nvSpPr>
          <p:cNvPr id="12" name="TextBox 11"/>
          <p:cNvSpPr txBox="1"/>
          <p:nvPr/>
        </p:nvSpPr>
        <p:spPr>
          <a:xfrm>
            <a:off x="5672598" y="5857892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/>
              <a:t>λ</a:t>
            </a:r>
            <a:r>
              <a:rPr lang="es-MX" sz="1600" i="1" baseline="-25000" dirty="0"/>
              <a:t>l</a:t>
            </a:r>
            <a:r>
              <a:rPr lang="es-MX" sz="1600" i="1" dirty="0"/>
              <a:t>  </a:t>
            </a:r>
            <a:r>
              <a:rPr lang="es-MX" sz="1600" dirty="0"/>
              <a:t>es el </a:t>
            </a:r>
            <a:r>
              <a:rPr lang="es-MX" sz="1600" dirty="0" err="1"/>
              <a:t>eigenvalor</a:t>
            </a:r>
            <a:r>
              <a:rPr lang="es-MX" sz="1600" dirty="0"/>
              <a:t> mas grande (el primero) de la matriz </a:t>
            </a:r>
            <a:r>
              <a:rPr lang="es-MX" sz="1600" b="1" dirty="0"/>
              <a:t>E</a:t>
            </a:r>
            <a:r>
              <a:rPr lang="es-MX" sz="1600" baseline="30000" dirty="0"/>
              <a:t>-1</a:t>
            </a:r>
            <a:r>
              <a:rPr lang="es-MX" sz="1600" dirty="0"/>
              <a:t> </a:t>
            </a:r>
            <a:r>
              <a:rPr lang="es-MX" sz="1600" b="1" dirty="0"/>
              <a:t>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1626" y="4643446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/>
              <a:t>λ</a:t>
            </a:r>
            <a:r>
              <a:rPr lang="es-MX" sz="1600" i="1" baseline="-25000" dirty="0"/>
              <a:t>i</a:t>
            </a:r>
            <a:r>
              <a:rPr lang="es-MX" sz="1600" i="1" dirty="0"/>
              <a:t> </a:t>
            </a:r>
            <a:r>
              <a:rPr lang="es-MX" sz="1600" dirty="0"/>
              <a:t>es el </a:t>
            </a:r>
            <a:r>
              <a:rPr lang="es-MX" sz="1600" dirty="0" err="1"/>
              <a:t>eigenvalor</a:t>
            </a:r>
            <a:r>
              <a:rPr lang="es-MX" sz="1600" dirty="0"/>
              <a:t> </a:t>
            </a:r>
            <a:r>
              <a:rPr lang="es-MX" sz="1600" i="1" dirty="0" err="1"/>
              <a:t>i</a:t>
            </a:r>
            <a:r>
              <a:rPr lang="es-MX" sz="1600" dirty="0" err="1"/>
              <a:t>ésimo</a:t>
            </a:r>
            <a:r>
              <a:rPr lang="es-MX" sz="1600" dirty="0"/>
              <a:t> de la matriz </a:t>
            </a:r>
            <a:r>
              <a:rPr lang="es-MX" sz="1600" b="1" dirty="0"/>
              <a:t>E</a:t>
            </a:r>
            <a:r>
              <a:rPr lang="es-MX" sz="1600" baseline="30000" dirty="0"/>
              <a:t>-1</a:t>
            </a:r>
            <a:r>
              <a:rPr lang="es-MX" sz="1600" dirty="0"/>
              <a:t> </a:t>
            </a:r>
            <a:r>
              <a:rPr lang="es-MX" sz="1600" b="1" dirty="0"/>
              <a:t>H</a:t>
            </a:r>
          </a:p>
        </p:txBody>
      </p:sp>
      <p:graphicFrame>
        <p:nvGraphicFramePr>
          <p:cNvPr id="282630" name="Object 6"/>
          <p:cNvGraphicFramePr>
            <a:graphicFrameLocks noChangeAspect="1"/>
          </p:cNvGraphicFramePr>
          <p:nvPr/>
        </p:nvGraphicFramePr>
        <p:xfrm>
          <a:off x="2714612" y="5786454"/>
          <a:ext cx="2287294" cy="65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431640" progId="Equation.3">
                  <p:embed/>
                </p:oleObj>
              </mc:Choice>
              <mc:Fallback>
                <p:oleObj name="Equation" r:id="rId8" imgW="1523880" imgH="431640" progId="Equation.3">
                  <p:embed/>
                  <p:pic>
                    <p:nvPicPr>
                      <p:cNvPr id="282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786454"/>
                        <a:ext cx="2287294" cy="650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14780" y="2357430"/>
            <a:ext cx="8501090" cy="42862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15"/>
          <p:cNvSpPr txBox="1"/>
          <p:nvPr/>
        </p:nvSpPr>
        <p:spPr>
          <a:xfrm>
            <a:off x="5643570" y="2661818"/>
            <a:ext cx="328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Entre mas baja mas significativa.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286" y="116948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Dado que las SS ahora son matrices, no existe una prueba de hipótesis directa con </a:t>
            </a:r>
            <a:r>
              <a:rPr lang="es-MX" i="1" dirty="0"/>
              <a:t>F</a:t>
            </a:r>
            <a:r>
              <a:rPr lang="es-MX" dirty="0"/>
              <a:t> </a:t>
            </a:r>
            <a:r>
              <a:rPr lang="es-MX" dirty="0" err="1"/>
              <a:t>univariado</a:t>
            </a:r>
            <a:r>
              <a:rPr lang="es-MX" dirty="0"/>
              <a:t>. Existen otros estadísticos que pueden ser convertidos a </a:t>
            </a:r>
            <a:r>
              <a:rPr lang="es-MX" i="1" dirty="0"/>
              <a:t>F </a:t>
            </a:r>
            <a:r>
              <a:rPr lang="es-MX" dirty="0"/>
              <a:t>(siempre que se cumplan con ciertos requisitos).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893000"/>
            <a:ext cx="83582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1938" indent="-261938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s-MX" dirty="0" err="1"/>
              <a:t>Wilk’s</a:t>
            </a:r>
            <a:r>
              <a:rPr lang="es-MX" dirty="0"/>
              <a:t> </a:t>
            </a:r>
            <a:r>
              <a:rPr lang="el-GR" dirty="0"/>
              <a:t>λ</a:t>
            </a:r>
            <a:r>
              <a:rPr lang="es-MX" dirty="0"/>
              <a:t>, </a:t>
            </a:r>
            <a:r>
              <a:rPr lang="es-MX" dirty="0" err="1"/>
              <a:t>Pillai’s</a:t>
            </a:r>
            <a:r>
              <a:rPr lang="es-MX" dirty="0"/>
              <a:t> trace y </a:t>
            </a:r>
            <a:r>
              <a:rPr lang="es-MX" dirty="0" err="1"/>
              <a:t>Hotellings-Lawley’s</a:t>
            </a:r>
            <a:r>
              <a:rPr lang="es-MX" dirty="0"/>
              <a:t> trace se calculan a partir de todos los </a:t>
            </a:r>
            <a:r>
              <a:rPr lang="es-MX" dirty="0" err="1"/>
              <a:t>eigenvalores</a:t>
            </a:r>
            <a:r>
              <a:rPr lang="es-MX" dirty="0"/>
              <a:t>. Su tamaño de muestra es </a:t>
            </a:r>
            <a:r>
              <a:rPr lang="es-MX" i="1" dirty="0" err="1"/>
              <a:t>np</a:t>
            </a:r>
            <a:r>
              <a:rPr lang="es-MX" dirty="0"/>
              <a:t> y los </a:t>
            </a:r>
            <a:r>
              <a:rPr lang="es-MX" dirty="0" err="1"/>
              <a:t>g.l.</a:t>
            </a:r>
            <a:r>
              <a:rPr lang="es-MX" dirty="0"/>
              <a:t> del numerador son </a:t>
            </a:r>
            <a:r>
              <a:rPr lang="es-MX" i="1" dirty="0"/>
              <a:t>n</a:t>
            </a:r>
            <a:r>
              <a:rPr lang="es-MX" dirty="0"/>
              <a:t>(</a:t>
            </a:r>
            <a:r>
              <a:rPr lang="es-MX" i="1" dirty="0"/>
              <a:t>g</a:t>
            </a:r>
            <a:r>
              <a:rPr lang="es-MX" dirty="0"/>
              <a:t>-1) . Los </a:t>
            </a:r>
            <a:r>
              <a:rPr lang="es-MX" dirty="0" err="1"/>
              <a:t>g.l.</a:t>
            </a:r>
            <a:r>
              <a:rPr lang="es-MX" dirty="0"/>
              <a:t> de </a:t>
            </a:r>
            <a:r>
              <a:rPr lang="es-MX" dirty="0" err="1"/>
              <a:t>Wilk’s</a:t>
            </a:r>
            <a:r>
              <a:rPr lang="es-MX" dirty="0"/>
              <a:t> </a:t>
            </a:r>
            <a:r>
              <a:rPr lang="el-GR" i="1" dirty="0"/>
              <a:t>λ</a:t>
            </a:r>
            <a:r>
              <a:rPr lang="es-MX" i="1" dirty="0"/>
              <a:t> </a:t>
            </a:r>
            <a:r>
              <a:rPr lang="es-MX" dirty="0"/>
              <a:t>son fraccionarios y la F es una aproximación. </a:t>
            </a:r>
          </a:p>
          <a:p>
            <a:pPr marL="261938" indent="-261938">
              <a:buClr>
                <a:srgbClr val="C00000"/>
              </a:buClr>
              <a:buSzPct val="130000"/>
              <a:buFont typeface="Arial" pitchFamily="34" charset="0"/>
              <a:buChar char="•"/>
            </a:pPr>
            <a:endParaRPr lang="es-MX" dirty="0"/>
          </a:p>
          <a:p>
            <a:pPr marL="261938" indent="-261938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s-MX" dirty="0"/>
              <a:t>La raíz de Roy usa sólo el primer </a:t>
            </a:r>
            <a:r>
              <a:rPr lang="es-MX" dirty="0" err="1"/>
              <a:t>eigenvalor</a:t>
            </a:r>
            <a:r>
              <a:rPr lang="es-MX" dirty="0"/>
              <a:t>, por lo que los </a:t>
            </a:r>
            <a:r>
              <a:rPr lang="es-MX" dirty="0" err="1"/>
              <a:t>g.l.</a:t>
            </a:r>
            <a:r>
              <a:rPr lang="es-MX" dirty="0"/>
              <a:t> del numerador son el número de variables de respuesta medidas; suele obviarse cuando da significativo y las otras no.</a:t>
            </a:r>
          </a:p>
          <a:p>
            <a:pPr marL="261938" indent="-261938">
              <a:buClr>
                <a:srgbClr val="C00000"/>
              </a:buClr>
              <a:buSzPct val="130000"/>
              <a:buFont typeface="Arial" pitchFamily="34" charset="0"/>
              <a:buChar char="•"/>
            </a:pPr>
            <a:endParaRPr lang="es-MX" dirty="0"/>
          </a:p>
          <a:p>
            <a:pPr marL="261938" indent="-261938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s-MX" dirty="0"/>
              <a:t>La traza de </a:t>
            </a:r>
            <a:r>
              <a:rPr lang="es-MX" dirty="0" err="1"/>
              <a:t>Pillai</a:t>
            </a:r>
            <a:r>
              <a:rPr lang="es-MX" dirty="0"/>
              <a:t> es considerada la prueba mas robusta ante violaciones de los requisitos del modelo.</a:t>
            </a:r>
          </a:p>
          <a:p>
            <a:pPr marL="261938" indent="-261938">
              <a:buClr>
                <a:srgbClr val="C00000"/>
              </a:buClr>
              <a:buSzPct val="130000"/>
              <a:buFont typeface="Arial" pitchFamily="34" charset="0"/>
              <a:buChar char="•"/>
            </a:pPr>
            <a:endParaRPr lang="es-MX" dirty="0"/>
          </a:p>
          <a:p>
            <a:pPr marL="261938" indent="-261938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s-MX" dirty="0"/>
              <a:t>Con juegos de datos grandes y tamaños de muestra similares, los valores de probabilidad de las cuatro pruebas convergen.</a:t>
            </a:r>
          </a:p>
        </p:txBody>
      </p:sp>
      <p:graphicFrame>
        <p:nvGraphicFramePr>
          <p:cNvPr id="285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05974"/>
              </p:ext>
            </p:extLst>
          </p:nvPr>
        </p:nvGraphicFramePr>
        <p:xfrm>
          <a:off x="1033463" y="1357313"/>
          <a:ext cx="23542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333440" imgH="457200" progId="Equation.3">
                  <p:embed/>
                </p:oleObj>
              </mc:Choice>
              <mc:Fallback>
                <p:oleObj name="Ecuación" r:id="rId2" imgW="1333440" imgH="457200" progId="Equation.3">
                  <p:embed/>
                  <p:pic>
                    <p:nvPicPr>
                      <p:cNvPr id="285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357313"/>
                        <a:ext cx="2354262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57620" y="1357298"/>
            <a:ext cx="471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donde </a:t>
            </a:r>
            <a:r>
              <a:rPr lang="es-MX" sz="1600" i="1" dirty="0"/>
              <a:t>n </a:t>
            </a:r>
            <a:r>
              <a:rPr lang="es-MX" sz="1600" dirty="0"/>
              <a:t>es el tamaño total de muestra, </a:t>
            </a:r>
            <a:r>
              <a:rPr lang="es-MX" sz="1600" i="1" dirty="0"/>
              <a:t>s</a:t>
            </a:r>
            <a:r>
              <a:rPr lang="es-MX" sz="1600" dirty="0"/>
              <a:t> es el número de variables X en el modelo reducido, y </a:t>
            </a:r>
            <a:r>
              <a:rPr lang="es-MX" sz="1600" i="1" dirty="0"/>
              <a:t>p</a:t>
            </a:r>
            <a:r>
              <a:rPr lang="es-MX" sz="1600" dirty="0"/>
              <a:t> es el número de variables 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35499</TotalTime>
  <Words>1717</Words>
  <Application>Microsoft Office PowerPoint</Application>
  <PresentationFormat>Presentación en pantalla (4:3)</PresentationFormat>
  <Paragraphs>268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de Office</vt:lpstr>
      <vt:lpstr>Equation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ESTADISTICA</dc:title>
  <dc:creator>LMSZC</dc:creator>
  <cp:lastModifiedBy>edlin guerra</cp:lastModifiedBy>
  <cp:revision>1050</cp:revision>
  <dcterms:created xsi:type="dcterms:W3CDTF">2007-08-15T22:34:06Z</dcterms:created>
  <dcterms:modified xsi:type="dcterms:W3CDTF">2024-06-20T18:13:33Z</dcterms:modified>
</cp:coreProperties>
</file>