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1"/>
  </p:notesMasterIdLst>
  <p:sldIdLst>
    <p:sldId id="501" r:id="rId2"/>
    <p:sldId id="297" r:id="rId3"/>
    <p:sldId id="288" r:id="rId4"/>
    <p:sldId id="291" r:id="rId5"/>
    <p:sldId id="290" r:id="rId6"/>
    <p:sldId id="300" r:id="rId7"/>
    <p:sldId id="298" r:id="rId8"/>
    <p:sldId id="292" r:id="rId9"/>
    <p:sldId id="299" r:id="rId10"/>
    <p:sldId id="285" r:id="rId11"/>
    <p:sldId id="256" r:id="rId12"/>
    <p:sldId id="261" r:id="rId13"/>
    <p:sldId id="258" r:id="rId14"/>
    <p:sldId id="259" r:id="rId15"/>
    <p:sldId id="260" r:id="rId16"/>
    <p:sldId id="257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2" r:id="rId29"/>
    <p:sldId id="274" r:id="rId30"/>
    <p:sldId id="275" r:id="rId31"/>
    <p:sldId id="276" r:id="rId32"/>
    <p:sldId id="296" r:id="rId33"/>
    <p:sldId id="277" r:id="rId34"/>
    <p:sldId id="293" r:id="rId35"/>
    <p:sldId id="286" r:id="rId36"/>
    <p:sldId id="278" r:id="rId37"/>
    <p:sldId id="294" r:id="rId38"/>
    <p:sldId id="280" r:id="rId39"/>
    <p:sldId id="279" r:id="rId40"/>
    <p:sldId id="295" r:id="rId41"/>
    <p:sldId id="281" r:id="rId42"/>
    <p:sldId id="283" r:id="rId43"/>
    <p:sldId id="282" r:id="rId44"/>
    <p:sldId id="502" r:id="rId45"/>
    <p:sldId id="303" r:id="rId46"/>
    <p:sldId id="304" r:id="rId47"/>
    <p:sldId id="301" r:id="rId48"/>
    <p:sldId id="306" r:id="rId49"/>
    <p:sldId id="305" r:id="rId50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42753-2878-4369-8062-CA4B863A675B}" v="1" dt="2023-04-24T13:44:21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7156" autoAdjust="0"/>
  </p:normalViewPr>
  <p:slideViewPr>
    <p:cSldViewPr>
      <p:cViewPr varScale="1">
        <p:scale>
          <a:sx n="75" d="100"/>
          <a:sy n="75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C7C42753-2878-4369-8062-CA4B863A675B}"/>
    <pc:docChg chg="custSel addSld delSld modSld">
      <pc:chgData name="edlin guerra" userId="d52177a9150211f7" providerId="LiveId" clId="{C7C42753-2878-4369-8062-CA4B863A675B}" dt="2023-04-24T13:47:15.444" v="72" actId="680"/>
      <pc:docMkLst>
        <pc:docMk/>
      </pc:docMkLst>
      <pc:sldChg chg="modSp mod">
        <pc:chgData name="edlin guerra" userId="d52177a9150211f7" providerId="LiveId" clId="{C7C42753-2878-4369-8062-CA4B863A675B}" dt="2023-04-24T13:44:21.761" v="2" actId="27636"/>
        <pc:sldMkLst>
          <pc:docMk/>
          <pc:sldMk cId="0" sldId="256"/>
        </pc:sldMkLst>
        <pc:spChg chg="mod">
          <ac:chgData name="edlin guerra" userId="d52177a9150211f7" providerId="LiveId" clId="{C7C42753-2878-4369-8062-CA4B863A675B}" dt="2023-04-24T13:44:21.761" v="2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77" v="7" actId="27636"/>
        <pc:sldMkLst>
          <pc:docMk/>
          <pc:sldMk cId="0" sldId="257"/>
        </pc:sldMkLst>
        <pc:spChg chg="mod">
          <ac:chgData name="edlin guerra" userId="d52177a9150211f7" providerId="LiveId" clId="{C7C42753-2878-4369-8062-CA4B863A675B}" dt="2023-04-24T13:44:21.777" v="7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69" v="4" actId="27636"/>
        <pc:sldMkLst>
          <pc:docMk/>
          <pc:sldMk cId="0" sldId="258"/>
        </pc:sldMkLst>
        <pc:spChg chg="mod">
          <ac:chgData name="edlin guerra" userId="d52177a9150211f7" providerId="LiveId" clId="{C7C42753-2878-4369-8062-CA4B863A675B}" dt="2023-04-24T13:44:21.769" v="4" actId="27636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73" v="5" actId="27636"/>
        <pc:sldMkLst>
          <pc:docMk/>
          <pc:sldMk cId="0" sldId="259"/>
        </pc:sldMkLst>
        <pc:spChg chg="mod">
          <ac:chgData name="edlin guerra" userId="d52177a9150211f7" providerId="LiveId" clId="{C7C42753-2878-4369-8062-CA4B863A675B}" dt="2023-04-24T13:44:21.773" v="5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75" v="6" actId="27636"/>
        <pc:sldMkLst>
          <pc:docMk/>
          <pc:sldMk cId="0" sldId="260"/>
        </pc:sldMkLst>
        <pc:spChg chg="mod">
          <ac:chgData name="edlin guerra" userId="d52177a9150211f7" providerId="LiveId" clId="{C7C42753-2878-4369-8062-CA4B863A675B}" dt="2023-04-24T13:44:21.775" v="6" actId="27636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68" v="3" actId="27636"/>
        <pc:sldMkLst>
          <pc:docMk/>
          <pc:sldMk cId="0" sldId="261"/>
        </pc:sldMkLst>
        <pc:spChg chg="mod">
          <ac:chgData name="edlin guerra" userId="d52177a9150211f7" providerId="LiveId" clId="{C7C42753-2878-4369-8062-CA4B863A675B}" dt="2023-04-24T13:44:21.768" v="3" actId="2763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80" v="8" actId="27636"/>
        <pc:sldMkLst>
          <pc:docMk/>
          <pc:sldMk cId="0" sldId="262"/>
        </pc:sldMkLst>
        <pc:spChg chg="mod">
          <ac:chgData name="edlin guerra" userId="d52177a9150211f7" providerId="LiveId" clId="{C7C42753-2878-4369-8062-CA4B863A675B}" dt="2023-04-24T13:44:21.780" v="8" actId="27636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82" v="9" actId="27636"/>
        <pc:sldMkLst>
          <pc:docMk/>
          <pc:sldMk cId="0" sldId="263"/>
        </pc:sldMkLst>
        <pc:spChg chg="mod">
          <ac:chgData name="edlin guerra" userId="d52177a9150211f7" providerId="LiveId" clId="{C7C42753-2878-4369-8062-CA4B863A675B}" dt="2023-04-24T13:44:21.782" v="9" actId="27636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83" v="10" actId="27636"/>
        <pc:sldMkLst>
          <pc:docMk/>
          <pc:sldMk cId="0" sldId="264"/>
        </pc:sldMkLst>
        <pc:spChg chg="mod">
          <ac:chgData name="edlin guerra" userId="d52177a9150211f7" providerId="LiveId" clId="{C7C42753-2878-4369-8062-CA4B863A675B}" dt="2023-04-24T13:44:21.783" v="10" actId="27636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85" v="11" actId="27636"/>
        <pc:sldMkLst>
          <pc:docMk/>
          <pc:sldMk cId="0" sldId="265"/>
        </pc:sldMkLst>
        <pc:spChg chg="mod">
          <ac:chgData name="edlin guerra" userId="d52177a9150211f7" providerId="LiveId" clId="{C7C42753-2878-4369-8062-CA4B863A675B}" dt="2023-04-24T13:44:21.785" v="11" actId="27636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89" v="12" actId="27636"/>
        <pc:sldMkLst>
          <pc:docMk/>
          <pc:sldMk cId="0" sldId="266"/>
        </pc:sldMkLst>
        <pc:spChg chg="mod">
          <ac:chgData name="edlin guerra" userId="d52177a9150211f7" providerId="LiveId" clId="{C7C42753-2878-4369-8062-CA4B863A675B}" dt="2023-04-24T13:44:21.789" v="12" actId="27636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4:21.796" v="13" actId="27636"/>
        <pc:sldMkLst>
          <pc:docMk/>
          <pc:sldMk cId="0" sldId="267"/>
        </pc:sldMkLst>
        <pc:spChg chg="mod">
          <ac:chgData name="edlin guerra" userId="d52177a9150211f7" providerId="LiveId" clId="{C7C42753-2878-4369-8062-CA4B863A675B}" dt="2023-04-24T13:44:21.796" v="13" actId="27636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edlin guerra" userId="d52177a9150211f7" providerId="LiveId" clId="{C7C42753-2878-4369-8062-CA4B863A675B}" dt="2023-04-24T13:46:12.190" v="69" actId="1076"/>
        <pc:sldMkLst>
          <pc:docMk/>
          <pc:sldMk cId="0" sldId="280"/>
        </pc:sldMkLst>
        <pc:spChg chg="mod">
          <ac:chgData name="edlin guerra" userId="d52177a9150211f7" providerId="LiveId" clId="{C7C42753-2878-4369-8062-CA4B863A675B}" dt="2023-04-24T13:46:12.190" v="69" actId="1076"/>
          <ac:spMkLst>
            <pc:docMk/>
            <pc:sldMk cId="0" sldId="280"/>
            <ac:spMk id="2" creationId="{00000000-0000-0000-0000-000000000000}"/>
          </ac:spMkLst>
        </pc:spChg>
      </pc:sldChg>
      <pc:sldChg chg="del">
        <pc:chgData name="edlin guerra" userId="d52177a9150211f7" providerId="LiveId" clId="{C7C42753-2878-4369-8062-CA4B863A675B}" dt="2023-04-24T13:44:28.748" v="14" actId="47"/>
        <pc:sldMkLst>
          <pc:docMk/>
          <pc:sldMk cId="0" sldId="284"/>
        </pc:sldMkLst>
      </pc:sldChg>
      <pc:sldChg chg="del">
        <pc:chgData name="edlin guerra" userId="d52177a9150211f7" providerId="LiveId" clId="{C7C42753-2878-4369-8062-CA4B863A675B}" dt="2023-04-24T13:46:49.164" v="71" actId="47"/>
        <pc:sldMkLst>
          <pc:docMk/>
          <pc:sldMk cId="0" sldId="287"/>
        </pc:sldMkLst>
      </pc:sldChg>
      <pc:sldChg chg="del">
        <pc:chgData name="edlin guerra" userId="d52177a9150211f7" providerId="LiveId" clId="{C7C42753-2878-4369-8062-CA4B863A675B}" dt="2023-04-24T13:46:47.195" v="70" actId="47"/>
        <pc:sldMkLst>
          <pc:docMk/>
          <pc:sldMk cId="0" sldId="289"/>
        </pc:sldMkLst>
      </pc:sldChg>
      <pc:sldChg chg="delSp mod">
        <pc:chgData name="edlin guerra" userId="d52177a9150211f7" providerId="LiveId" clId="{C7C42753-2878-4369-8062-CA4B863A675B}" dt="2023-04-24T13:45:06.805" v="66" actId="478"/>
        <pc:sldMkLst>
          <pc:docMk/>
          <pc:sldMk cId="0" sldId="298"/>
        </pc:sldMkLst>
        <pc:picChg chg="del">
          <ac:chgData name="edlin guerra" userId="d52177a9150211f7" providerId="LiveId" clId="{C7C42753-2878-4369-8062-CA4B863A675B}" dt="2023-04-24T13:45:06.805" v="66" actId="478"/>
          <ac:picMkLst>
            <pc:docMk/>
            <pc:sldMk cId="0" sldId="298"/>
            <ac:picMk id="3" creationId="{138F3462-2751-495F-9AD9-6161B8C313BD}"/>
          </ac:picMkLst>
        </pc:picChg>
      </pc:sldChg>
      <pc:sldChg chg="del">
        <pc:chgData name="edlin guerra" userId="d52177a9150211f7" providerId="LiveId" clId="{C7C42753-2878-4369-8062-CA4B863A675B}" dt="2023-04-24T13:45:57.039" v="67" actId="47"/>
        <pc:sldMkLst>
          <pc:docMk/>
          <pc:sldMk cId="2735779520" sldId="307"/>
        </pc:sldMkLst>
      </pc:sldChg>
      <pc:sldChg chg="del">
        <pc:chgData name="edlin guerra" userId="d52177a9150211f7" providerId="LiveId" clId="{C7C42753-2878-4369-8062-CA4B863A675B}" dt="2023-04-24T13:46:00.113" v="68" actId="47"/>
        <pc:sldMkLst>
          <pc:docMk/>
          <pc:sldMk cId="2152972955" sldId="308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479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483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485"/>
        </pc:sldMkLst>
      </pc:sldChg>
      <pc:sldChg chg="modSp mod">
        <pc:chgData name="edlin guerra" userId="d52177a9150211f7" providerId="LiveId" clId="{C7C42753-2878-4369-8062-CA4B863A675B}" dt="2023-04-24T13:44:53.173" v="65" actId="20577"/>
        <pc:sldMkLst>
          <pc:docMk/>
          <pc:sldMk cId="4155481783" sldId="501"/>
        </pc:sldMkLst>
        <pc:spChg chg="mod">
          <ac:chgData name="edlin guerra" userId="d52177a9150211f7" providerId="LiveId" clId="{C7C42753-2878-4369-8062-CA4B863A675B}" dt="2023-04-24T13:44:53.173" v="65" actId="20577"/>
          <ac:spMkLst>
            <pc:docMk/>
            <pc:sldMk cId="4155481783" sldId="501"/>
            <ac:spMk id="4" creationId="{07778046-BAEC-2F73-36C5-4CC4C67366A6}"/>
          </ac:spMkLst>
        </pc:spChg>
      </pc:sldChg>
      <pc:sldChg chg="new">
        <pc:chgData name="edlin guerra" userId="d52177a9150211f7" providerId="LiveId" clId="{C7C42753-2878-4369-8062-CA4B863A675B}" dt="2023-04-24T13:47:15.444" v="72" actId="680"/>
        <pc:sldMkLst>
          <pc:docMk/>
          <pc:sldMk cId="3417558924" sldId="502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517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518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519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539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541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542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544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0" sldId="545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126707932" sldId="546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1735672397" sldId="547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1617614807" sldId="548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1242150260" sldId="549"/>
        </pc:sldMkLst>
      </pc:sldChg>
      <pc:sldChg chg="del">
        <pc:chgData name="edlin guerra" userId="d52177a9150211f7" providerId="LiveId" clId="{C7C42753-2878-4369-8062-CA4B863A675B}" dt="2023-04-24T13:43:25.206" v="0" actId="47"/>
        <pc:sldMkLst>
          <pc:docMk/>
          <pc:sldMk cId="3222989355" sldId="550"/>
        </pc:sldMkLst>
      </pc:sldChg>
      <pc:sldChg chg="del">
        <pc:chgData name="edlin guerra" userId="d52177a9150211f7" providerId="LiveId" clId="{C7C42753-2878-4369-8062-CA4B863A675B}" dt="2023-04-24T13:43:34.814" v="1" actId="47"/>
        <pc:sldMkLst>
          <pc:docMk/>
          <pc:sldMk cId="2868789669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5557011B-F69D-4931-AA0A-8373B785FF30}" type="datetimeFigureOut">
              <a:rPr lang="es-MX"/>
              <a:pPr>
                <a:defRPr/>
              </a:pPr>
              <a:t>20/06/2024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19F1B16E-0271-4A7A-91DD-135CB343A05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974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16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17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18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19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20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26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27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38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www.bs‐stats.com &amp; www.primer‐e.com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PERMANOVA+</a:t>
            </a:r>
            <a:endParaRPr lang="es-V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C4E00-F8B8-989D-4EF4-6D54C447E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5BD467-0D13-CD99-4172-C573E871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805A7-3805-1530-31C6-0EB49236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0F546-5BAB-04CD-9112-F4E2B96A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BA492-5375-DB67-3BC4-5ECF9F32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59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33485-5E9E-7E34-6F34-6F315F75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CFC75-04C5-D4C3-1BCC-62B9D9AD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64EC7-849B-3877-2498-F23EA0C8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DB0B0-50CD-4CFA-46D8-81043A5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61187-36A3-82C7-4832-DC952ED2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0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1AF98-8442-3653-8949-B12684504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1F34D0-B6C6-D0ED-1E0F-39180B6E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785F7-7D7F-AFFB-ED2C-5D488B3F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E472B-1148-A96A-9199-C7AF7102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CB480-049D-5483-0531-D81426A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6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3AAD-75DB-F112-5AAF-78F91E2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AE653-50CE-4D2F-A3A2-66675BA7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5DE8B-0A20-64B7-F3CB-7604BED3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DA682-D8ED-F5A7-D90D-28BAB3ED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8A97B-E44E-4D7C-C41C-AE49AEC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CD07D-8837-ED7E-5AE9-1FBF6858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718C25-FFC5-BD1A-6B94-640CC6E6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870CF-B3EF-38B7-0CCE-1DC13D5C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0C710-627F-2B76-A773-F91703B5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DFBBD-5998-0C93-C3D8-70763EF4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697A-298A-9A10-17EA-4C9C59D9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9D2A7-CD07-9C6E-DD04-7BFB930F4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7A4903-AE00-8578-505F-55D4DF1F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12E832-D1BC-2F5F-5F87-F0E451F0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8C234E-D506-4CDC-8BDF-8522B65D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A76BC-33F1-9233-5ADC-063E7571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99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D3F1F-99F0-87DA-6A99-21877A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51E5F-EFB4-A9DB-DC52-284BBDAB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994437-5D77-80F5-FCE6-3615BD16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B97D7D-B347-01EA-9551-F0AACAE1B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4A570-CD53-99C4-30D1-53AE0DE3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3F6723-5296-B76F-4613-D849282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A984F6-DCBB-4921-6343-F09934CA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3F449F-E2CF-5E4C-21AB-833A9611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3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5F49-408F-D751-4534-4CE8D97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C5C0F1-097E-2DEC-8FE2-18ABADCE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7F7CD-2A61-603C-B6E8-FA62730F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8F0FDF-7FD7-1A41-F7E6-B37ED5D0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8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B52451-774A-C6BD-C32A-109FAC8A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9EEF33-BB7B-0232-09DC-4C365FEE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F11324-4318-6994-D6EC-18F1B111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1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FF60B-3DA8-F17C-2623-B08630C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41859-1DC4-3840-158F-8F14789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1704A-AED8-8B8B-EF66-0CACCE05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453DE-B743-196C-84AB-C10C0401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607F57-8251-38C8-5B5E-EAACEF4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22F5B-F1A4-CE64-DF0D-ABBAAB7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DB7D5-D8AE-4E37-AFA5-08A2580B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53DB4E-E865-5B1E-9FA0-4D072F370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3A5302-D095-2DFE-361C-665E2343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3B9B21-E035-668E-2E35-0E0D8416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81083-1814-3BCD-EE79-2949B723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367C8-5DEA-5B7B-1473-FC8014F6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3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711D04-45F7-FCA1-7391-75E121E4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6B8067-FDF4-1638-5DB3-83A10905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EA0FD-DB96-22F7-879C-9AB55B92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6A830-76D8-EB6B-5C1B-8F1C5642C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A83FE-8124-21EB-8985-5C3EA605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08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E40756-D815-4D0B-AC20-7810BB6E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203851"/>
            <a:ext cx="6858000" cy="515373"/>
          </a:xfrm>
        </p:spPr>
        <p:txBody>
          <a:bodyPr/>
          <a:lstStyle/>
          <a:p>
            <a:r>
              <a:rPr lang="es-MX"/>
              <a:t>Dr. Edlin Guerra Castro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FB3E168-E0C4-4ECF-B006-D22177E3D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18" y="138775"/>
            <a:ext cx="2572132" cy="15004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778046-BAEC-2F73-36C5-4CC4C67366A6}"/>
              </a:ext>
            </a:extLst>
          </p:cNvPr>
          <p:cNvSpPr txBox="1"/>
          <p:nvPr/>
        </p:nvSpPr>
        <p:spPr>
          <a:xfrm>
            <a:off x="624434" y="2955869"/>
            <a:ext cx="78951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Prueba de hipótesis III</a:t>
            </a:r>
          </a:p>
          <a:p>
            <a:pPr algn="ctr"/>
            <a:r>
              <a:rPr lang="es-MX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 Multivariado de Varianza basado en permutaciones y distancias</a:t>
            </a:r>
          </a:p>
          <a:p>
            <a:pPr algn="ctr"/>
            <a:r>
              <a:rPr lang="es-MX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(PERMANOVA)</a:t>
            </a:r>
          </a:p>
        </p:txBody>
      </p:sp>
    </p:spTree>
    <p:extLst>
      <p:ext uri="{BB962C8B-B14F-4D97-AF65-F5344CB8AC3E}">
        <p14:creationId xmlns:p14="http://schemas.microsoft.com/office/powerpoint/2010/main" val="415548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EA9BD7-256C-45C4-BB13-8F7D5BB5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5" y="30185"/>
            <a:ext cx="8184589" cy="679762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12EDEDC-8E9E-4AEB-A74A-3B7C06F4F7A0}"/>
              </a:ext>
            </a:extLst>
          </p:cNvPr>
          <p:cNvSpPr/>
          <p:nvPr/>
        </p:nvSpPr>
        <p:spPr>
          <a:xfrm>
            <a:off x="6012160" y="1556792"/>
            <a:ext cx="2808312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57166"/>
            <a:ext cx="7772400" cy="1470025"/>
          </a:xfrm>
        </p:spPr>
        <p:txBody>
          <a:bodyPr/>
          <a:lstStyle/>
          <a:p>
            <a:r>
              <a:rPr lang="es-VE" dirty="0"/>
              <a:t>PERMANOVA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358246" cy="3714776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VE" dirty="0"/>
              <a:t>MANOVA basado en permutaciones y matrices de distancias (o similitud)</a:t>
            </a:r>
          </a:p>
          <a:p>
            <a:pPr algn="just">
              <a:buFont typeface="Arial" pitchFamily="34" charset="0"/>
              <a:buChar char="•"/>
            </a:pPr>
            <a:endParaRPr lang="es-VE" dirty="0"/>
          </a:p>
          <a:p>
            <a:pPr algn="just">
              <a:buFont typeface="Arial" pitchFamily="34" charset="0"/>
              <a:buChar char="•"/>
            </a:pPr>
            <a:r>
              <a:rPr lang="es-VE" dirty="0"/>
              <a:t>Podemos considerar tomar la aproximación geométrica de MANOVA</a:t>
            </a:r>
          </a:p>
          <a:p>
            <a:pPr algn="just">
              <a:buFont typeface="Arial" pitchFamily="34" charset="0"/>
              <a:buChar char="•"/>
            </a:pPr>
            <a:endParaRPr lang="es-VE" dirty="0"/>
          </a:p>
          <a:p>
            <a:pPr algn="just">
              <a:buFont typeface="Arial" pitchFamily="34" charset="0"/>
              <a:buChar char="•"/>
            </a:pPr>
            <a:r>
              <a:rPr lang="es-VE" dirty="0"/>
              <a:t>Empecemos calculando las distancias intragrupales e intergrupales a los centroides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PROYECCIÓN DE UNA MATRÍZ DE SIMILITUD EN UN HIPERESPACIO</a:t>
            </a:r>
          </a:p>
        </p:txBody>
      </p:sp>
      <p:sp>
        <p:nvSpPr>
          <p:cNvPr id="4" name="3 Triángulo rectángulo"/>
          <p:cNvSpPr/>
          <p:nvPr/>
        </p:nvSpPr>
        <p:spPr>
          <a:xfrm>
            <a:off x="785786" y="3071810"/>
            <a:ext cx="3500462" cy="271464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4 CuadroTexto"/>
          <p:cNvSpPr txBox="1"/>
          <p:nvPr/>
        </p:nvSpPr>
        <p:spPr>
          <a:xfrm>
            <a:off x="785786" y="271462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	2	3	4</a:t>
            </a:r>
          </a:p>
        </p:txBody>
      </p:sp>
      <p:sp>
        <p:nvSpPr>
          <p:cNvPr id="6" name="5 CuadroTexto"/>
          <p:cNvSpPr txBox="1"/>
          <p:nvPr/>
        </p:nvSpPr>
        <p:spPr>
          <a:xfrm rot="5400000">
            <a:off x="-1387002" y="431590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	2	3	4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857224" y="3755129"/>
            <a:ext cx="642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70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15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30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643042" y="4572008"/>
            <a:ext cx="642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50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50</a:t>
            </a:r>
          </a:p>
        </p:txBody>
      </p:sp>
      <p:sp>
        <p:nvSpPr>
          <p:cNvPr id="23" name="22 CuadroTexto"/>
          <p:cNvSpPr txBox="1"/>
          <p:nvPr/>
        </p:nvSpPr>
        <p:spPr>
          <a:xfrm flipH="1">
            <a:off x="2571736" y="54171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40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143240" y="185736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variables, 4 muestras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PROYECCIÓN DE UNA MATRÍZ DE SIMILITUD EN UN HIPERESPACIO</a:t>
            </a:r>
          </a:p>
        </p:txBody>
      </p:sp>
      <p:sp>
        <p:nvSpPr>
          <p:cNvPr id="4" name="3 Triángulo rectángulo"/>
          <p:cNvSpPr/>
          <p:nvPr/>
        </p:nvSpPr>
        <p:spPr>
          <a:xfrm>
            <a:off x="785786" y="3071810"/>
            <a:ext cx="3500462" cy="271464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4 CuadroTexto"/>
          <p:cNvSpPr txBox="1"/>
          <p:nvPr/>
        </p:nvSpPr>
        <p:spPr>
          <a:xfrm>
            <a:off x="785786" y="271462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	2	3	4</a:t>
            </a:r>
          </a:p>
        </p:txBody>
      </p:sp>
      <p:sp>
        <p:nvSpPr>
          <p:cNvPr id="6" name="5 CuadroTexto"/>
          <p:cNvSpPr txBox="1"/>
          <p:nvPr/>
        </p:nvSpPr>
        <p:spPr>
          <a:xfrm rot="5400000">
            <a:off x="-1387002" y="431590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	2	3	4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000496" y="4000504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36" name="35 Grupo"/>
          <p:cNvGrpSpPr/>
          <p:nvPr/>
        </p:nvGrpSpPr>
        <p:grpSpPr>
          <a:xfrm>
            <a:off x="6724664" y="3429000"/>
            <a:ext cx="276228" cy="500066"/>
            <a:chOff x="6724664" y="3500438"/>
            <a:chExt cx="276228" cy="500066"/>
          </a:xfrm>
        </p:grpSpPr>
        <p:sp>
          <p:nvSpPr>
            <p:cNvPr id="13" name="12 Elipse"/>
            <p:cNvSpPr/>
            <p:nvPr/>
          </p:nvSpPr>
          <p:spPr>
            <a:xfrm>
              <a:off x="6724664" y="378619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6786578" y="3500438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1</a:t>
              </a:r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6715140" y="4286256"/>
            <a:ext cx="357190" cy="440770"/>
            <a:chOff x="6572264" y="4214818"/>
            <a:chExt cx="357190" cy="440770"/>
          </a:xfrm>
        </p:grpSpPr>
        <p:sp>
          <p:nvSpPr>
            <p:cNvPr id="9" name="8 Elipse"/>
            <p:cNvSpPr/>
            <p:nvPr/>
          </p:nvSpPr>
          <p:spPr>
            <a:xfrm>
              <a:off x="6572264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715140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2</a:t>
              </a: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6715140" y="5488560"/>
            <a:ext cx="428628" cy="369332"/>
            <a:chOff x="7215206" y="5059932"/>
            <a:chExt cx="428628" cy="369332"/>
          </a:xfrm>
        </p:grpSpPr>
        <p:sp>
          <p:nvSpPr>
            <p:cNvPr id="14" name="13 Elipse"/>
            <p:cNvSpPr/>
            <p:nvPr/>
          </p:nvSpPr>
          <p:spPr>
            <a:xfrm>
              <a:off x="7215206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7500958" y="505993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3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6715140" y="5000636"/>
            <a:ext cx="357190" cy="428628"/>
            <a:chOff x="7715272" y="3929066"/>
            <a:chExt cx="357190" cy="428628"/>
          </a:xfrm>
        </p:grpSpPr>
        <p:sp>
          <p:nvSpPr>
            <p:cNvPr id="15" name="14 Elipse"/>
            <p:cNvSpPr/>
            <p:nvPr/>
          </p:nvSpPr>
          <p:spPr>
            <a:xfrm>
              <a:off x="7715272" y="414338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929586" y="392906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4</a:t>
              </a:r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857224" y="3755129"/>
            <a:ext cx="642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70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15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30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643042" y="4572008"/>
            <a:ext cx="642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50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50</a:t>
            </a:r>
          </a:p>
        </p:txBody>
      </p:sp>
      <p:sp>
        <p:nvSpPr>
          <p:cNvPr id="23" name="22 CuadroTexto"/>
          <p:cNvSpPr txBox="1"/>
          <p:nvPr/>
        </p:nvSpPr>
        <p:spPr>
          <a:xfrm flipH="1">
            <a:off x="2571736" y="54171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40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143240" y="185736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variables, 4 muestras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5857884" y="3643314"/>
            <a:ext cx="5715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100</a:t>
            </a:r>
          </a:p>
          <a:p>
            <a:r>
              <a:rPr lang="es-VE" sz="1400" dirty="0"/>
              <a:t>90</a:t>
            </a:r>
          </a:p>
          <a:p>
            <a:r>
              <a:rPr lang="es-VE" sz="1400" dirty="0"/>
              <a:t>80</a:t>
            </a:r>
          </a:p>
          <a:p>
            <a:r>
              <a:rPr lang="es-VE" sz="1400" dirty="0"/>
              <a:t>70</a:t>
            </a:r>
          </a:p>
          <a:p>
            <a:r>
              <a:rPr lang="es-VE" sz="1400" dirty="0"/>
              <a:t>60</a:t>
            </a:r>
          </a:p>
          <a:p>
            <a:r>
              <a:rPr lang="es-VE" sz="1400" dirty="0"/>
              <a:t>50</a:t>
            </a:r>
          </a:p>
          <a:p>
            <a:r>
              <a:rPr lang="es-VE" sz="1400" dirty="0"/>
              <a:t>40</a:t>
            </a:r>
          </a:p>
          <a:p>
            <a:r>
              <a:rPr lang="es-VE" sz="1400" dirty="0"/>
              <a:t>30</a:t>
            </a:r>
          </a:p>
          <a:p>
            <a:r>
              <a:rPr lang="es-VE" sz="1400" dirty="0"/>
              <a:t>20</a:t>
            </a:r>
          </a:p>
          <a:p>
            <a:r>
              <a:rPr lang="es-VE" sz="1400" dirty="0"/>
              <a:t>10</a:t>
            </a:r>
          </a:p>
          <a:p>
            <a:r>
              <a:rPr lang="es-VE" sz="1400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PROYECCIÓN DE UNA MATRÍZ DE SIMILITUD EN UN HIPERESPACIO</a:t>
            </a:r>
          </a:p>
        </p:txBody>
      </p:sp>
      <p:sp>
        <p:nvSpPr>
          <p:cNvPr id="4" name="3 Triángulo rectángulo"/>
          <p:cNvSpPr/>
          <p:nvPr/>
        </p:nvSpPr>
        <p:spPr>
          <a:xfrm>
            <a:off x="785786" y="3071810"/>
            <a:ext cx="3500462" cy="271464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4 CuadroTexto"/>
          <p:cNvSpPr txBox="1"/>
          <p:nvPr/>
        </p:nvSpPr>
        <p:spPr>
          <a:xfrm>
            <a:off x="785786" y="271462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	2	3	4</a:t>
            </a:r>
          </a:p>
        </p:txBody>
      </p:sp>
      <p:sp>
        <p:nvSpPr>
          <p:cNvPr id="6" name="5 CuadroTexto"/>
          <p:cNvSpPr txBox="1"/>
          <p:nvPr/>
        </p:nvSpPr>
        <p:spPr>
          <a:xfrm rot="5400000">
            <a:off x="-1387002" y="431590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	2	3	4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000496" y="4000504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3" name="35 Grupo"/>
          <p:cNvGrpSpPr/>
          <p:nvPr/>
        </p:nvGrpSpPr>
        <p:grpSpPr>
          <a:xfrm>
            <a:off x="6929454" y="3429000"/>
            <a:ext cx="276228" cy="500066"/>
            <a:chOff x="6724664" y="3500438"/>
            <a:chExt cx="276228" cy="500066"/>
          </a:xfrm>
        </p:grpSpPr>
        <p:sp>
          <p:nvSpPr>
            <p:cNvPr id="13" name="12 Elipse"/>
            <p:cNvSpPr/>
            <p:nvPr/>
          </p:nvSpPr>
          <p:spPr>
            <a:xfrm>
              <a:off x="6724664" y="378619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6786578" y="3500438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1</a:t>
              </a: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715140" y="4214818"/>
            <a:ext cx="357190" cy="440770"/>
            <a:chOff x="6572264" y="4214818"/>
            <a:chExt cx="357190" cy="440770"/>
          </a:xfrm>
        </p:grpSpPr>
        <p:sp>
          <p:nvSpPr>
            <p:cNvPr id="9" name="8 Elipse"/>
            <p:cNvSpPr/>
            <p:nvPr/>
          </p:nvSpPr>
          <p:spPr>
            <a:xfrm>
              <a:off x="6572264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715140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2</a:t>
              </a:r>
            </a:p>
          </p:txBody>
        </p:sp>
      </p:grpSp>
      <p:grpSp>
        <p:nvGrpSpPr>
          <p:cNvPr id="10" name="37 Grupo"/>
          <p:cNvGrpSpPr/>
          <p:nvPr/>
        </p:nvGrpSpPr>
        <p:grpSpPr>
          <a:xfrm>
            <a:off x="7072330" y="5214950"/>
            <a:ext cx="428628" cy="369332"/>
            <a:chOff x="7215206" y="5059932"/>
            <a:chExt cx="428628" cy="369332"/>
          </a:xfrm>
        </p:grpSpPr>
        <p:sp>
          <p:nvSpPr>
            <p:cNvPr id="14" name="13 Elipse"/>
            <p:cNvSpPr/>
            <p:nvPr/>
          </p:nvSpPr>
          <p:spPr>
            <a:xfrm>
              <a:off x="7215206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7500958" y="505993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3</a:t>
              </a:r>
            </a:p>
          </p:txBody>
        </p:sp>
      </p:grpSp>
      <p:grpSp>
        <p:nvGrpSpPr>
          <p:cNvPr id="11" name="38 Grupo"/>
          <p:cNvGrpSpPr/>
          <p:nvPr/>
        </p:nvGrpSpPr>
        <p:grpSpPr>
          <a:xfrm>
            <a:off x="7643834" y="4429132"/>
            <a:ext cx="357190" cy="428628"/>
            <a:chOff x="7715272" y="3929066"/>
            <a:chExt cx="357190" cy="428628"/>
          </a:xfrm>
        </p:grpSpPr>
        <p:sp>
          <p:nvSpPr>
            <p:cNvPr id="15" name="14 Elipse"/>
            <p:cNvSpPr/>
            <p:nvPr/>
          </p:nvSpPr>
          <p:spPr>
            <a:xfrm>
              <a:off x="7715272" y="414338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929586" y="392906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4</a:t>
              </a:r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857224" y="3755129"/>
            <a:ext cx="642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70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15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30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643042" y="4572008"/>
            <a:ext cx="642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50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50</a:t>
            </a:r>
          </a:p>
        </p:txBody>
      </p:sp>
      <p:sp>
        <p:nvSpPr>
          <p:cNvPr id="23" name="22 CuadroTexto"/>
          <p:cNvSpPr txBox="1"/>
          <p:nvPr/>
        </p:nvSpPr>
        <p:spPr>
          <a:xfrm flipH="1">
            <a:off x="2571736" y="54171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40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143240" y="185736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variables, 4 muestras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PROYECCIÓN DE UNA MATRÍZ DE SIMILITUD EN UN HIPERESPACIO</a:t>
            </a:r>
          </a:p>
        </p:txBody>
      </p:sp>
      <p:sp>
        <p:nvSpPr>
          <p:cNvPr id="4" name="3 Triángulo rectángulo"/>
          <p:cNvSpPr/>
          <p:nvPr/>
        </p:nvSpPr>
        <p:spPr>
          <a:xfrm>
            <a:off x="785786" y="3071810"/>
            <a:ext cx="3500462" cy="2714644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4 CuadroTexto"/>
          <p:cNvSpPr txBox="1"/>
          <p:nvPr/>
        </p:nvSpPr>
        <p:spPr>
          <a:xfrm>
            <a:off x="785786" y="271462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	2	3	4</a:t>
            </a:r>
          </a:p>
        </p:txBody>
      </p:sp>
      <p:sp>
        <p:nvSpPr>
          <p:cNvPr id="6" name="5 CuadroTexto"/>
          <p:cNvSpPr txBox="1"/>
          <p:nvPr/>
        </p:nvSpPr>
        <p:spPr>
          <a:xfrm rot="5400000">
            <a:off x="-1387002" y="431590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1	2	3	4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4000496" y="4000504"/>
            <a:ext cx="128588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3" name="35 Grupo"/>
          <p:cNvGrpSpPr/>
          <p:nvPr/>
        </p:nvGrpSpPr>
        <p:grpSpPr>
          <a:xfrm>
            <a:off x="6929454" y="3429000"/>
            <a:ext cx="276228" cy="500066"/>
            <a:chOff x="6724664" y="3500438"/>
            <a:chExt cx="276228" cy="500066"/>
          </a:xfrm>
        </p:grpSpPr>
        <p:sp>
          <p:nvSpPr>
            <p:cNvPr id="13" name="12 Elipse"/>
            <p:cNvSpPr/>
            <p:nvPr/>
          </p:nvSpPr>
          <p:spPr>
            <a:xfrm>
              <a:off x="6724664" y="378619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6786578" y="3500438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1</a:t>
              </a:r>
            </a:p>
          </p:txBody>
        </p:sp>
      </p:grpSp>
      <p:grpSp>
        <p:nvGrpSpPr>
          <p:cNvPr id="8" name="36 Grupo"/>
          <p:cNvGrpSpPr/>
          <p:nvPr/>
        </p:nvGrpSpPr>
        <p:grpSpPr>
          <a:xfrm>
            <a:off x="6715140" y="4214818"/>
            <a:ext cx="357190" cy="440770"/>
            <a:chOff x="6572264" y="4214818"/>
            <a:chExt cx="357190" cy="440770"/>
          </a:xfrm>
        </p:grpSpPr>
        <p:sp>
          <p:nvSpPr>
            <p:cNvPr id="9" name="8 Elipse"/>
            <p:cNvSpPr/>
            <p:nvPr/>
          </p:nvSpPr>
          <p:spPr>
            <a:xfrm>
              <a:off x="6572264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715140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2</a:t>
              </a:r>
            </a:p>
          </p:txBody>
        </p:sp>
      </p:grpSp>
      <p:grpSp>
        <p:nvGrpSpPr>
          <p:cNvPr id="10" name="37 Grupo"/>
          <p:cNvGrpSpPr/>
          <p:nvPr/>
        </p:nvGrpSpPr>
        <p:grpSpPr>
          <a:xfrm>
            <a:off x="7072330" y="5214950"/>
            <a:ext cx="428628" cy="369332"/>
            <a:chOff x="7215206" y="5059932"/>
            <a:chExt cx="428628" cy="369332"/>
          </a:xfrm>
        </p:grpSpPr>
        <p:sp>
          <p:nvSpPr>
            <p:cNvPr id="14" name="13 Elipse"/>
            <p:cNvSpPr/>
            <p:nvPr/>
          </p:nvSpPr>
          <p:spPr>
            <a:xfrm>
              <a:off x="7215206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7500958" y="5059932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3</a:t>
              </a:r>
            </a:p>
          </p:txBody>
        </p:sp>
      </p:grpSp>
      <p:grpSp>
        <p:nvGrpSpPr>
          <p:cNvPr id="11" name="38 Grupo"/>
          <p:cNvGrpSpPr/>
          <p:nvPr/>
        </p:nvGrpSpPr>
        <p:grpSpPr>
          <a:xfrm>
            <a:off x="7643834" y="4429132"/>
            <a:ext cx="357190" cy="428628"/>
            <a:chOff x="7715272" y="3929066"/>
            <a:chExt cx="357190" cy="428628"/>
          </a:xfrm>
        </p:grpSpPr>
        <p:sp>
          <p:nvSpPr>
            <p:cNvPr id="15" name="14 Elipse"/>
            <p:cNvSpPr/>
            <p:nvPr/>
          </p:nvSpPr>
          <p:spPr>
            <a:xfrm>
              <a:off x="7715272" y="414338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929586" y="3929066"/>
              <a:ext cx="14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4</a:t>
              </a:r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857224" y="3755129"/>
            <a:ext cx="642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70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15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30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643042" y="4572008"/>
            <a:ext cx="642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50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>50</a:t>
            </a:r>
          </a:p>
        </p:txBody>
      </p:sp>
      <p:sp>
        <p:nvSpPr>
          <p:cNvPr id="23" name="22 CuadroTexto"/>
          <p:cNvSpPr txBox="1"/>
          <p:nvPr/>
        </p:nvSpPr>
        <p:spPr>
          <a:xfrm flipH="1">
            <a:off x="2571736" y="54171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40</a:t>
            </a:r>
          </a:p>
        </p:txBody>
      </p:sp>
      <p:grpSp>
        <p:nvGrpSpPr>
          <p:cNvPr id="12" name="34 Grupo"/>
          <p:cNvGrpSpPr/>
          <p:nvPr/>
        </p:nvGrpSpPr>
        <p:grpSpPr>
          <a:xfrm>
            <a:off x="5715008" y="3214686"/>
            <a:ext cx="2786082" cy="2714644"/>
            <a:chOff x="5715008" y="2428868"/>
            <a:chExt cx="2786082" cy="2714644"/>
          </a:xfrm>
        </p:grpSpPr>
        <p:sp>
          <p:nvSpPr>
            <p:cNvPr id="24" name="23 Cubo"/>
            <p:cNvSpPr/>
            <p:nvPr/>
          </p:nvSpPr>
          <p:spPr>
            <a:xfrm rot="16200000">
              <a:off x="5750727" y="2393149"/>
              <a:ext cx="2714644" cy="2786082"/>
            </a:xfrm>
            <a:prstGeom prst="cube">
              <a:avLst>
                <a:gd name="adj" fmla="val 3833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cxnSp>
          <p:nvCxnSpPr>
            <p:cNvPr id="26" name="25 Conector recto"/>
            <p:cNvCxnSpPr/>
            <p:nvPr/>
          </p:nvCxnSpPr>
          <p:spPr>
            <a:xfrm>
              <a:off x="5715008" y="4071942"/>
              <a:ext cx="1714512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5400000" flipH="1" flipV="1">
              <a:off x="6607983" y="3250405"/>
              <a:ext cx="1643074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16200000" flipH="1">
              <a:off x="7429520" y="4071942"/>
              <a:ext cx="1071570" cy="107157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26 CuadroTexto"/>
          <p:cNvSpPr txBox="1"/>
          <p:nvPr/>
        </p:nvSpPr>
        <p:spPr>
          <a:xfrm>
            <a:off x="3143240" y="185736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variables, 4 muestras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7215206" y="591718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Gower (1966)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Distancias intra-grupales a sus centroides</a:t>
            </a:r>
          </a:p>
        </p:txBody>
      </p:sp>
      <p:grpSp>
        <p:nvGrpSpPr>
          <p:cNvPr id="37" name="36 Grupo"/>
          <p:cNvGrpSpPr/>
          <p:nvPr/>
        </p:nvGrpSpPr>
        <p:grpSpPr>
          <a:xfrm>
            <a:off x="1857356" y="2428868"/>
            <a:ext cx="2143140" cy="1857388"/>
            <a:chOff x="1857356" y="2428868"/>
            <a:chExt cx="2143140" cy="1857388"/>
          </a:xfrm>
        </p:grpSpPr>
        <p:sp>
          <p:nvSpPr>
            <p:cNvPr id="4" name="3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5857884" y="1928802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50" name="49 Grupo"/>
          <p:cNvGrpSpPr/>
          <p:nvPr/>
        </p:nvGrpSpPr>
        <p:grpSpPr>
          <a:xfrm>
            <a:off x="4429124" y="4500570"/>
            <a:ext cx="1857388" cy="1714512"/>
            <a:chOff x="4643438" y="4572008"/>
            <a:chExt cx="1857388" cy="1714512"/>
          </a:xfrm>
        </p:grpSpPr>
        <p:sp>
          <p:nvSpPr>
            <p:cNvPr id="51" name="50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59" name="58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grupos</a:t>
            </a:r>
          </a:p>
          <a:p>
            <a:r>
              <a:rPr lang="es-VE" dirty="0"/>
              <a:t>7 muestras p/g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5143504" y="64886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1</a:t>
            </a:r>
          </a:p>
        </p:txBody>
      </p:sp>
      <p:sp>
        <p:nvSpPr>
          <p:cNvPr id="35" name="34 CuadroTexto"/>
          <p:cNvSpPr txBox="1"/>
          <p:nvPr/>
        </p:nvSpPr>
        <p:spPr>
          <a:xfrm rot="16200000">
            <a:off x="-863359" y="242279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2</a:t>
            </a:r>
          </a:p>
        </p:txBody>
      </p:sp>
      <p:grpSp>
        <p:nvGrpSpPr>
          <p:cNvPr id="68" name="67 Grupo"/>
          <p:cNvGrpSpPr/>
          <p:nvPr/>
        </p:nvGrpSpPr>
        <p:grpSpPr>
          <a:xfrm>
            <a:off x="726811" y="1725592"/>
            <a:ext cx="8358246" cy="4572032"/>
            <a:chOff x="714348" y="1714488"/>
            <a:chExt cx="8358246" cy="4572032"/>
          </a:xfrm>
        </p:grpSpPr>
        <p:sp>
          <p:nvSpPr>
            <p:cNvPr id="42" name="41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4" name="43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35 CuadroTexto"/>
          <p:cNvSpPr txBox="1"/>
          <p:nvPr/>
        </p:nvSpPr>
        <p:spPr>
          <a:xfrm rot="2688693">
            <a:off x="421390" y="58409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3</a:t>
            </a: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FA029E74-0460-4E39-B953-1F5E15B5624B}"/>
              </a:ext>
            </a:extLst>
          </p:cNvPr>
          <p:cNvSpPr/>
          <p:nvPr/>
        </p:nvSpPr>
        <p:spPr>
          <a:xfrm flipV="1">
            <a:off x="712988" y="1709728"/>
            <a:ext cx="8358214" cy="457203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Distancias intra-grupales a sus centroides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428868"/>
            <a:ext cx="2143140" cy="1857388"/>
            <a:chOff x="1857356" y="2428868"/>
            <a:chExt cx="2143140" cy="1857388"/>
          </a:xfrm>
        </p:grpSpPr>
        <p:sp>
          <p:nvSpPr>
            <p:cNvPr id="4" name="3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11" name="37 Grupo"/>
          <p:cNvGrpSpPr/>
          <p:nvPr/>
        </p:nvGrpSpPr>
        <p:grpSpPr>
          <a:xfrm>
            <a:off x="5857884" y="1928802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8" name="27 Estrella de 5 puntas"/>
          <p:cNvSpPr/>
          <p:nvPr/>
        </p:nvSpPr>
        <p:spPr>
          <a:xfrm>
            <a:off x="2571736" y="314324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28 Estrella de 5 puntas"/>
          <p:cNvSpPr/>
          <p:nvPr/>
        </p:nvSpPr>
        <p:spPr>
          <a:xfrm>
            <a:off x="6786578" y="2643182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0" name="29 Estrella de 5 puntas"/>
          <p:cNvSpPr/>
          <p:nvPr/>
        </p:nvSpPr>
        <p:spPr>
          <a:xfrm>
            <a:off x="5429256" y="528638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0" name="49 Grupo"/>
          <p:cNvGrpSpPr/>
          <p:nvPr/>
        </p:nvGrpSpPr>
        <p:grpSpPr>
          <a:xfrm>
            <a:off x="4429124" y="4500570"/>
            <a:ext cx="1857388" cy="1714512"/>
            <a:chOff x="4643438" y="4572008"/>
            <a:chExt cx="1857388" cy="1714512"/>
          </a:xfrm>
        </p:grpSpPr>
        <p:sp>
          <p:nvSpPr>
            <p:cNvPr id="51" name="50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grupos</a:t>
            </a:r>
          </a:p>
          <a:p>
            <a:r>
              <a:rPr lang="es-VE" dirty="0"/>
              <a:t>7 muestras p/g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5143504" y="64886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1</a:t>
            </a:r>
          </a:p>
        </p:txBody>
      </p:sp>
      <p:sp>
        <p:nvSpPr>
          <p:cNvPr id="38" name="37 CuadroTexto"/>
          <p:cNvSpPr txBox="1"/>
          <p:nvPr/>
        </p:nvSpPr>
        <p:spPr>
          <a:xfrm rot="16200000">
            <a:off x="-863359" y="242279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2</a:t>
            </a:r>
          </a:p>
        </p:txBody>
      </p:sp>
      <p:sp>
        <p:nvSpPr>
          <p:cNvPr id="39" name="38 CuadroTexto"/>
          <p:cNvSpPr txBox="1"/>
          <p:nvPr/>
        </p:nvSpPr>
        <p:spPr>
          <a:xfrm rot="2688693">
            <a:off x="421390" y="58409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3</a:t>
            </a:r>
          </a:p>
        </p:txBody>
      </p:sp>
      <p:grpSp>
        <p:nvGrpSpPr>
          <p:cNvPr id="40" name="39 Grupo"/>
          <p:cNvGrpSpPr/>
          <p:nvPr/>
        </p:nvGrpSpPr>
        <p:grpSpPr>
          <a:xfrm>
            <a:off x="714348" y="1714488"/>
            <a:ext cx="8358246" cy="4572032"/>
            <a:chOff x="714348" y="1714488"/>
            <a:chExt cx="8358246" cy="4572032"/>
          </a:xfrm>
        </p:grpSpPr>
        <p:sp>
          <p:nvSpPr>
            <p:cNvPr id="41" name="40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2" name="41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ubo 44">
            <a:extLst>
              <a:ext uri="{FF2B5EF4-FFF2-40B4-BE49-F238E27FC236}">
                <a16:creationId xmlns:a16="http://schemas.microsoft.com/office/drawing/2014/main" id="{D5286710-D151-4949-9C71-EC8AF7CA2B9A}"/>
              </a:ext>
            </a:extLst>
          </p:cNvPr>
          <p:cNvSpPr/>
          <p:nvPr/>
        </p:nvSpPr>
        <p:spPr>
          <a:xfrm flipV="1">
            <a:off x="712988" y="1709728"/>
            <a:ext cx="8358214" cy="457203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Distancias intra-grupales a sus centroides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428868"/>
            <a:ext cx="2143140" cy="1857388"/>
            <a:chOff x="1857356" y="2428868"/>
            <a:chExt cx="2143140" cy="1857388"/>
          </a:xfrm>
        </p:grpSpPr>
        <p:sp>
          <p:nvSpPr>
            <p:cNvPr id="4" name="3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11" name="37 Grupo"/>
          <p:cNvGrpSpPr/>
          <p:nvPr/>
        </p:nvGrpSpPr>
        <p:grpSpPr>
          <a:xfrm>
            <a:off x="5857884" y="1928802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8" name="27 Estrella de 5 puntas"/>
          <p:cNvSpPr/>
          <p:nvPr/>
        </p:nvSpPr>
        <p:spPr>
          <a:xfrm>
            <a:off x="2571736" y="314324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28 Estrella de 5 puntas"/>
          <p:cNvSpPr/>
          <p:nvPr/>
        </p:nvSpPr>
        <p:spPr>
          <a:xfrm>
            <a:off x="6786578" y="2643182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0" name="29 Estrella de 5 puntas"/>
          <p:cNvSpPr/>
          <p:nvPr/>
        </p:nvSpPr>
        <p:spPr>
          <a:xfrm>
            <a:off x="5429256" y="528638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0" name="49 Grupo"/>
          <p:cNvGrpSpPr/>
          <p:nvPr/>
        </p:nvGrpSpPr>
        <p:grpSpPr>
          <a:xfrm>
            <a:off x="4429124" y="4500570"/>
            <a:ext cx="1857388" cy="1714512"/>
            <a:chOff x="4643438" y="4572008"/>
            <a:chExt cx="1857388" cy="1714512"/>
          </a:xfrm>
        </p:grpSpPr>
        <p:sp>
          <p:nvSpPr>
            <p:cNvPr id="51" name="50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cxnSp>
        <p:nvCxnSpPr>
          <p:cNvPr id="37" name="36 Conector recto"/>
          <p:cNvCxnSpPr/>
          <p:nvPr/>
        </p:nvCxnSpPr>
        <p:spPr>
          <a:xfrm rot="16200000" flipH="1">
            <a:off x="2178827" y="2750339"/>
            <a:ext cx="500068" cy="428629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10800000" flipV="1">
            <a:off x="6072198" y="2857496"/>
            <a:ext cx="642941" cy="35719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10800000">
            <a:off x="4786316" y="4929198"/>
            <a:ext cx="642940" cy="428629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grupos</a:t>
            </a:r>
          </a:p>
          <a:p>
            <a:r>
              <a:rPr lang="es-VE" dirty="0"/>
              <a:t>7 muestras p/g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143504" y="64886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1</a:t>
            </a:r>
          </a:p>
        </p:txBody>
      </p:sp>
      <p:sp>
        <p:nvSpPr>
          <p:cNvPr id="42" name="41 CuadroTexto"/>
          <p:cNvSpPr txBox="1"/>
          <p:nvPr/>
        </p:nvSpPr>
        <p:spPr>
          <a:xfrm rot="16200000">
            <a:off x="-863359" y="242279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2</a:t>
            </a:r>
          </a:p>
        </p:txBody>
      </p:sp>
      <p:sp>
        <p:nvSpPr>
          <p:cNvPr id="43" name="42 CuadroTexto"/>
          <p:cNvSpPr txBox="1"/>
          <p:nvPr/>
        </p:nvSpPr>
        <p:spPr>
          <a:xfrm rot="2688693">
            <a:off x="421390" y="58409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3</a:t>
            </a:r>
          </a:p>
        </p:txBody>
      </p:sp>
      <p:grpSp>
        <p:nvGrpSpPr>
          <p:cNvPr id="45" name="44 Grupo"/>
          <p:cNvGrpSpPr/>
          <p:nvPr/>
        </p:nvGrpSpPr>
        <p:grpSpPr>
          <a:xfrm>
            <a:off x="714348" y="1714488"/>
            <a:ext cx="8358246" cy="4572032"/>
            <a:chOff x="714348" y="1714488"/>
            <a:chExt cx="8358246" cy="4572032"/>
          </a:xfrm>
        </p:grpSpPr>
        <p:sp>
          <p:nvSpPr>
            <p:cNvPr id="50" name="49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60" name="59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ubo 45">
            <a:extLst>
              <a:ext uri="{FF2B5EF4-FFF2-40B4-BE49-F238E27FC236}">
                <a16:creationId xmlns:a16="http://schemas.microsoft.com/office/drawing/2014/main" id="{0D81D96E-3BD7-4BD0-ADDB-61A83803AACF}"/>
              </a:ext>
            </a:extLst>
          </p:cNvPr>
          <p:cNvSpPr/>
          <p:nvPr/>
        </p:nvSpPr>
        <p:spPr>
          <a:xfrm flipV="1">
            <a:off x="712988" y="1709728"/>
            <a:ext cx="8358214" cy="457203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Distancias intra-grupales a sus centroides</a:t>
            </a:r>
          </a:p>
        </p:txBody>
      </p:sp>
      <p:sp>
        <p:nvSpPr>
          <p:cNvPr id="4" name="3 Elipse"/>
          <p:cNvSpPr/>
          <p:nvPr/>
        </p:nvSpPr>
        <p:spPr>
          <a:xfrm>
            <a:off x="1857356" y="28574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4 Elipse"/>
          <p:cNvSpPr/>
          <p:nvPr/>
        </p:nvSpPr>
        <p:spPr>
          <a:xfrm>
            <a:off x="2786050" y="25717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" name="5 Elipse"/>
          <p:cNvSpPr/>
          <p:nvPr/>
        </p:nvSpPr>
        <p:spPr>
          <a:xfrm>
            <a:off x="2009756" y="357187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Elipse"/>
          <p:cNvSpPr/>
          <p:nvPr/>
        </p:nvSpPr>
        <p:spPr>
          <a:xfrm>
            <a:off x="2009756" y="24288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" name="8 Elipse"/>
          <p:cNvSpPr/>
          <p:nvPr/>
        </p:nvSpPr>
        <p:spPr>
          <a:xfrm>
            <a:off x="2857488" y="407194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0" name="9 Elipse"/>
          <p:cNvSpPr/>
          <p:nvPr/>
        </p:nvSpPr>
        <p:spPr>
          <a:xfrm>
            <a:off x="3786182" y="30098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11" name="37 Grupo"/>
          <p:cNvGrpSpPr/>
          <p:nvPr/>
        </p:nvGrpSpPr>
        <p:grpSpPr>
          <a:xfrm>
            <a:off x="5857884" y="1928802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8" name="27 Estrella de 5 puntas"/>
          <p:cNvSpPr/>
          <p:nvPr/>
        </p:nvSpPr>
        <p:spPr>
          <a:xfrm>
            <a:off x="2571736" y="314324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28 Estrella de 5 puntas"/>
          <p:cNvSpPr/>
          <p:nvPr/>
        </p:nvSpPr>
        <p:spPr>
          <a:xfrm>
            <a:off x="6786578" y="2643182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cxnSp>
        <p:nvCxnSpPr>
          <p:cNvPr id="37" name="36 Conector recto"/>
          <p:cNvCxnSpPr/>
          <p:nvPr/>
        </p:nvCxnSpPr>
        <p:spPr>
          <a:xfrm rot="16200000" flipH="1">
            <a:off x="2178827" y="2750339"/>
            <a:ext cx="500068" cy="428629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10800000" flipV="1">
            <a:off x="6072198" y="2857496"/>
            <a:ext cx="642941" cy="35719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16200000" flipH="1">
            <a:off x="2500298" y="3571877"/>
            <a:ext cx="642943" cy="214314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10800000" flipV="1">
            <a:off x="2214548" y="3357562"/>
            <a:ext cx="357188" cy="214316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rot="10800000">
            <a:off x="2143109" y="3071810"/>
            <a:ext cx="357189" cy="214314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5400000" flipH="1" flipV="1">
            <a:off x="2678893" y="2893215"/>
            <a:ext cx="357190" cy="142877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endCxn id="10" idx="2"/>
          </p:cNvCxnSpPr>
          <p:nvPr/>
        </p:nvCxnSpPr>
        <p:spPr>
          <a:xfrm flipV="1">
            <a:off x="2857488" y="3117053"/>
            <a:ext cx="928694" cy="97633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Elipse"/>
          <p:cNvSpPr/>
          <p:nvPr/>
        </p:nvSpPr>
        <p:spPr>
          <a:xfrm>
            <a:off x="3071802" y="3143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cxnSp>
        <p:nvCxnSpPr>
          <p:cNvPr id="69" name="68 Conector recto"/>
          <p:cNvCxnSpPr/>
          <p:nvPr/>
        </p:nvCxnSpPr>
        <p:spPr>
          <a:xfrm flipV="1">
            <a:off x="2857488" y="3286124"/>
            <a:ext cx="142876" cy="9526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4429124" y="4500570"/>
            <a:ext cx="1857388" cy="1714512"/>
            <a:chOff x="4429124" y="4500570"/>
            <a:chExt cx="1857388" cy="1714512"/>
          </a:xfrm>
        </p:grpSpPr>
        <p:sp>
          <p:nvSpPr>
            <p:cNvPr id="30" name="29 Estrella de 5 puntas"/>
            <p:cNvSpPr/>
            <p:nvPr/>
          </p:nvSpPr>
          <p:spPr>
            <a:xfrm>
              <a:off x="5429256" y="5286388"/>
              <a:ext cx="285752" cy="285752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4500562" y="471488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4429124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143504" y="4857760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072198" y="564357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5857884" y="4500570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5500694" y="5929330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000760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cxnSp>
          <p:nvCxnSpPr>
            <p:cNvPr id="44" name="43 Conector recto"/>
            <p:cNvCxnSpPr/>
            <p:nvPr/>
          </p:nvCxnSpPr>
          <p:spPr>
            <a:xfrm rot="10800000">
              <a:off x="4786316" y="4929198"/>
              <a:ext cx="642940" cy="428629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/>
            <p:nvPr/>
          </p:nvCxnSpPr>
          <p:spPr>
            <a:xfrm rot="10800000" flipV="1">
              <a:off x="4643438" y="5572139"/>
              <a:ext cx="714380" cy="357191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 flipH="1" flipV="1">
              <a:off x="5429257" y="5715017"/>
              <a:ext cx="285751" cy="0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10800000">
              <a:off x="5643571" y="5500702"/>
              <a:ext cx="276229" cy="204788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10800000" flipV="1">
              <a:off x="5643572" y="5143512"/>
              <a:ext cx="285750" cy="214314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>
              <a:off x="5500695" y="4929199"/>
              <a:ext cx="500066" cy="214313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6200000" flipH="1">
              <a:off x="5322100" y="5179232"/>
              <a:ext cx="214313" cy="142876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flipV="1">
              <a:off x="5214943" y="5643578"/>
              <a:ext cx="214315" cy="142875"/>
            </a:xfrm>
            <a:prstGeom prst="line">
              <a:avLst/>
            </a:prstGeom>
            <a:ln w="222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90 Rectángulo"/>
            <p:cNvSpPr/>
            <p:nvPr/>
          </p:nvSpPr>
          <p:spPr>
            <a:xfrm>
              <a:off x="4929190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cxnSp>
        <p:nvCxnSpPr>
          <p:cNvPr id="93" name="92 Conector recto"/>
          <p:cNvCxnSpPr/>
          <p:nvPr/>
        </p:nvCxnSpPr>
        <p:spPr>
          <a:xfrm rot="10800000">
            <a:off x="6143636" y="2643182"/>
            <a:ext cx="642942" cy="142876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>
            <a:stCxn id="29" idx="1"/>
            <a:endCxn id="12" idx="3"/>
          </p:cNvCxnSpPr>
          <p:nvPr/>
        </p:nvCxnSpPr>
        <p:spPr>
          <a:xfrm rot="10800000">
            <a:off x="6536546" y="2143117"/>
            <a:ext cx="250033" cy="609213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/>
          <p:nvPr/>
        </p:nvCxnSpPr>
        <p:spPr>
          <a:xfrm rot="5400000" flipH="1" flipV="1">
            <a:off x="6643702" y="3071811"/>
            <a:ext cx="285755" cy="142877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 rot="10800000">
            <a:off x="7000894" y="2857498"/>
            <a:ext cx="142875" cy="142874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rot="10800000">
            <a:off x="7143770" y="2714620"/>
            <a:ext cx="571503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 rot="5400000">
            <a:off x="6822299" y="2464587"/>
            <a:ext cx="285750" cy="7144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16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grupos</a:t>
            </a:r>
          </a:p>
          <a:p>
            <a:r>
              <a:rPr lang="es-VE" dirty="0"/>
              <a:t>7 muestras p/g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5143504" y="64886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1</a:t>
            </a:r>
          </a:p>
        </p:txBody>
      </p:sp>
      <p:sp>
        <p:nvSpPr>
          <p:cNvPr id="61" name="60 CuadroTexto"/>
          <p:cNvSpPr txBox="1"/>
          <p:nvPr/>
        </p:nvSpPr>
        <p:spPr>
          <a:xfrm rot="16200000">
            <a:off x="-863359" y="242279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2</a:t>
            </a:r>
          </a:p>
        </p:txBody>
      </p:sp>
      <p:sp>
        <p:nvSpPr>
          <p:cNvPr id="62" name="61 CuadroTexto"/>
          <p:cNvSpPr txBox="1"/>
          <p:nvPr/>
        </p:nvSpPr>
        <p:spPr>
          <a:xfrm rot="2688693">
            <a:off x="421390" y="58409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3</a:t>
            </a:r>
          </a:p>
        </p:txBody>
      </p:sp>
      <p:grpSp>
        <p:nvGrpSpPr>
          <p:cNvPr id="63" name="62 Grupo"/>
          <p:cNvGrpSpPr/>
          <p:nvPr/>
        </p:nvGrpSpPr>
        <p:grpSpPr>
          <a:xfrm>
            <a:off x="714348" y="1714488"/>
            <a:ext cx="8358246" cy="4572032"/>
            <a:chOff x="714348" y="1714488"/>
            <a:chExt cx="8358246" cy="4572032"/>
          </a:xfrm>
        </p:grpSpPr>
        <p:sp>
          <p:nvSpPr>
            <p:cNvPr id="64" name="63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65" name="64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ubo 70">
            <a:extLst>
              <a:ext uri="{FF2B5EF4-FFF2-40B4-BE49-F238E27FC236}">
                <a16:creationId xmlns:a16="http://schemas.microsoft.com/office/drawing/2014/main" id="{022CB0CB-8A8D-4BD5-ADBC-E25A6C94D2FD}"/>
              </a:ext>
            </a:extLst>
          </p:cNvPr>
          <p:cNvSpPr/>
          <p:nvPr/>
        </p:nvSpPr>
        <p:spPr>
          <a:xfrm flipV="1">
            <a:off x="712988" y="1709728"/>
            <a:ext cx="8358214" cy="457203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s-VE" dirty="0"/>
              <a:t>¿Lo reconocen?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285852" y="5929330"/>
            <a:ext cx="22860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/>
              <a:t>Ronald A. Fisher</a:t>
            </a:r>
          </a:p>
          <a:p>
            <a:pPr algn="ctr"/>
            <a:r>
              <a:rPr lang="es-VE" dirty="0"/>
              <a:t> 1890-1962</a:t>
            </a:r>
          </a:p>
        </p:txBody>
      </p:sp>
      <p:pic>
        <p:nvPicPr>
          <p:cNvPr id="48130" name="Picture 2" descr="http://www.madrimasd.org/blogs/salud_publica/wp-content/blogs.dir/97/files/711/o_fish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3790946" cy="4668327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357686" y="2428868"/>
            <a:ext cx="4590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Design of Experiments</a:t>
            </a:r>
            <a:r>
              <a:rPr lang="en-US" dirty="0"/>
              <a:t>, 1935</a:t>
            </a:r>
            <a:endParaRPr lang="en-US" i="1" dirty="0"/>
          </a:p>
          <a:p>
            <a:r>
              <a:rPr lang="en-US" i="1" dirty="0"/>
              <a:t>Statistical Methods for Research Workers</a:t>
            </a:r>
            <a:r>
              <a:rPr lang="en-US" dirty="0"/>
              <a:t>, 1925</a:t>
            </a:r>
            <a:endParaRPr lang="es-VE" dirty="0"/>
          </a:p>
        </p:txBody>
      </p:sp>
      <p:sp>
        <p:nvSpPr>
          <p:cNvPr id="7" name="6 CuadroTexto"/>
          <p:cNvSpPr txBox="1"/>
          <p:nvPr/>
        </p:nvSpPr>
        <p:spPr>
          <a:xfrm>
            <a:off x="4786314" y="3357562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-Matemático, Biólogo teórico (agronomía y genética cuantitativa)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715008" y="4714884"/>
            <a:ext cx="21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dirty="0"/>
              <a:t>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Distancias inter-grupales de cada centroide al GRAN centroide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428868"/>
            <a:ext cx="2143140" cy="1857388"/>
            <a:chOff x="1857356" y="2428868"/>
            <a:chExt cx="2143140" cy="1857388"/>
          </a:xfrm>
        </p:grpSpPr>
        <p:sp>
          <p:nvSpPr>
            <p:cNvPr id="4" name="3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11" name="37 Grupo"/>
          <p:cNvGrpSpPr/>
          <p:nvPr/>
        </p:nvGrpSpPr>
        <p:grpSpPr>
          <a:xfrm>
            <a:off x="5857884" y="1928802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8" name="27 Estrella de 5 puntas"/>
          <p:cNvSpPr/>
          <p:nvPr/>
        </p:nvSpPr>
        <p:spPr>
          <a:xfrm>
            <a:off x="2571736" y="314324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28 Estrella de 5 puntas"/>
          <p:cNvSpPr/>
          <p:nvPr/>
        </p:nvSpPr>
        <p:spPr>
          <a:xfrm>
            <a:off x="6786578" y="2643182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0" name="29 Estrella de 5 puntas"/>
          <p:cNvSpPr/>
          <p:nvPr/>
        </p:nvSpPr>
        <p:spPr>
          <a:xfrm>
            <a:off x="5429256" y="528638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0" name="49 Grupo"/>
          <p:cNvGrpSpPr/>
          <p:nvPr/>
        </p:nvGrpSpPr>
        <p:grpSpPr>
          <a:xfrm>
            <a:off x="4429124" y="4500570"/>
            <a:ext cx="1857388" cy="1714512"/>
            <a:chOff x="4643438" y="4572008"/>
            <a:chExt cx="1857388" cy="1714512"/>
          </a:xfrm>
        </p:grpSpPr>
        <p:sp>
          <p:nvSpPr>
            <p:cNvPr id="51" name="50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grupos</a:t>
            </a:r>
          </a:p>
          <a:p>
            <a:r>
              <a:rPr lang="es-VE" dirty="0"/>
              <a:t>7 muestras p/g</a:t>
            </a:r>
          </a:p>
        </p:txBody>
      </p:sp>
      <p:sp>
        <p:nvSpPr>
          <p:cNvPr id="37" name="36 Estrella de 5 puntas"/>
          <p:cNvSpPr/>
          <p:nvPr/>
        </p:nvSpPr>
        <p:spPr>
          <a:xfrm>
            <a:off x="4714876" y="3500438"/>
            <a:ext cx="500066" cy="428628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143504" y="64886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1</a:t>
            </a:r>
          </a:p>
        </p:txBody>
      </p:sp>
      <p:sp>
        <p:nvSpPr>
          <p:cNvPr id="44" name="43 CuadroTexto"/>
          <p:cNvSpPr txBox="1"/>
          <p:nvPr/>
        </p:nvSpPr>
        <p:spPr>
          <a:xfrm rot="16200000">
            <a:off x="-863359" y="242279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2</a:t>
            </a:r>
          </a:p>
        </p:txBody>
      </p:sp>
      <p:sp>
        <p:nvSpPr>
          <p:cNvPr id="45" name="44 CuadroTexto"/>
          <p:cNvSpPr txBox="1"/>
          <p:nvPr/>
        </p:nvSpPr>
        <p:spPr>
          <a:xfrm rot="2688693">
            <a:off x="421390" y="58409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3</a:t>
            </a:r>
          </a:p>
        </p:txBody>
      </p:sp>
      <p:grpSp>
        <p:nvGrpSpPr>
          <p:cNvPr id="46" name="45 Grupo"/>
          <p:cNvGrpSpPr/>
          <p:nvPr/>
        </p:nvGrpSpPr>
        <p:grpSpPr>
          <a:xfrm>
            <a:off x="714348" y="1714488"/>
            <a:ext cx="8358246" cy="4572032"/>
            <a:chOff x="714348" y="1714488"/>
            <a:chExt cx="8358246" cy="4572032"/>
          </a:xfrm>
        </p:grpSpPr>
        <p:sp>
          <p:nvSpPr>
            <p:cNvPr id="47" name="46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8" name="47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ubo 40">
            <a:extLst>
              <a:ext uri="{FF2B5EF4-FFF2-40B4-BE49-F238E27FC236}">
                <a16:creationId xmlns:a16="http://schemas.microsoft.com/office/drawing/2014/main" id="{06962153-7F9E-4F4E-929F-434879D2E2A2}"/>
              </a:ext>
            </a:extLst>
          </p:cNvPr>
          <p:cNvSpPr/>
          <p:nvPr/>
        </p:nvSpPr>
        <p:spPr>
          <a:xfrm flipV="1">
            <a:off x="712988" y="1709728"/>
            <a:ext cx="8358214" cy="457203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Distancias inter-grupales de cada centroide al GRAN centroide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428868"/>
            <a:ext cx="2143140" cy="1857388"/>
            <a:chOff x="1857356" y="2428868"/>
            <a:chExt cx="2143140" cy="1857388"/>
          </a:xfrm>
        </p:grpSpPr>
        <p:sp>
          <p:nvSpPr>
            <p:cNvPr id="4" name="3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11" name="37 Grupo"/>
          <p:cNvGrpSpPr/>
          <p:nvPr/>
        </p:nvGrpSpPr>
        <p:grpSpPr>
          <a:xfrm>
            <a:off x="5857884" y="1928802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28" name="27 Estrella de 5 puntas"/>
          <p:cNvSpPr/>
          <p:nvPr/>
        </p:nvSpPr>
        <p:spPr>
          <a:xfrm>
            <a:off x="2571736" y="314324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28 Estrella de 5 puntas"/>
          <p:cNvSpPr/>
          <p:nvPr/>
        </p:nvSpPr>
        <p:spPr>
          <a:xfrm>
            <a:off x="6786578" y="2643182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0" name="29 Estrella de 5 puntas"/>
          <p:cNvSpPr/>
          <p:nvPr/>
        </p:nvSpPr>
        <p:spPr>
          <a:xfrm>
            <a:off x="5429256" y="5286388"/>
            <a:ext cx="285752" cy="285752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19" name="49 Grupo"/>
          <p:cNvGrpSpPr/>
          <p:nvPr/>
        </p:nvGrpSpPr>
        <p:grpSpPr>
          <a:xfrm>
            <a:off x="4429124" y="4500570"/>
            <a:ext cx="1857388" cy="1714512"/>
            <a:chOff x="4643438" y="4572008"/>
            <a:chExt cx="1857388" cy="1714512"/>
          </a:xfrm>
        </p:grpSpPr>
        <p:sp>
          <p:nvSpPr>
            <p:cNvPr id="51" name="50 Rectángulo"/>
            <p:cNvSpPr/>
            <p:nvPr/>
          </p:nvSpPr>
          <p:spPr>
            <a:xfrm>
              <a:off x="471487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4643438" y="607220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357818" y="492919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6286512" y="571501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072198" y="457200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5715008" y="600076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5143504" y="578645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6215074" y="5000636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36" name="35 CuadroTexto"/>
          <p:cNvSpPr txBox="1"/>
          <p:nvPr/>
        </p:nvSpPr>
        <p:spPr>
          <a:xfrm>
            <a:off x="0" y="5925941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 grupos</a:t>
            </a:r>
          </a:p>
          <a:p>
            <a:r>
              <a:rPr lang="es-VE" dirty="0"/>
              <a:t>7 muestras p/g</a:t>
            </a:r>
          </a:p>
        </p:txBody>
      </p:sp>
      <p:sp>
        <p:nvSpPr>
          <p:cNvPr id="37" name="36 Estrella de 5 puntas"/>
          <p:cNvSpPr/>
          <p:nvPr/>
        </p:nvSpPr>
        <p:spPr>
          <a:xfrm>
            <a:off x="4714876" y="3500438"/>
            <a:ext cx="500066" cy="428628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cxnSp>
        <p:nvCxnSpPr>
          <p:cNvPr id="43" name="42 Conector recto"/>
          <p:cNvCxnSpPr/>
          <p:nvPr/>
        </p:nvCxnSpPr>
        <p:spPr>
          <a:xfrm>
            <a:off x="2857488" y="3357562"/>
            <a:ext cx="1714512" cy="285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V="1">
            <a:off x="5286380" y="2857496"/>
            <a:ext cx="1500198" cy="785818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endCxn id="30" idx="1"/>
          </p:cNvCxnSpPr>
          <p:nvPr/>
        </p:nvCxnSpPr>
        <p:spPr>
          <a:xfrm rot="16200000" flipH="1">
            <a:off x="4450750" y="4417029"/>
            <a:ext cx="1456946" cy="50006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5143504" y="64886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1</a:t>
            </a:r>
          </a:p>
        </p:txBody>
      </p:sp>
      <p:sp>
        <p:nvSpPr>
          <p:cNvPr id="42" name="41 CuadroTexto"/>
          <p:cNvSpPr txBox="1"/>
          <p:nvPr/>
        </p:nvSpPr>
        <p:spPr>
          <a:xfrm rot="16200000">
            <a:off x="-863359" y="242279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2</a:t>
            </a:r>
          </a:p>
        </p:txBody>
      </p:sp>
      <p:sp>
        <p:nvSpPr>
          <p:cNvPr id="44" name="43 CuadroTexto"/>
          <p:cNvSpPr txBox="1"/>
          <p:nvPr/>
        </p:nvSpPr>
        <p:spPr>
          <a:xfrm rot="2688693">
            <a:off x="421390" y="58409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Var 3</a:t>
            </a:r>
          </a:p>
        </p:txBody>
      </p:sp>
      <p:grpSp>
        <p:nvGrpSpPr>
          <p:cNvPr id="45" name="44 Grupo"/>
          <p:cNvGrpSpPr/>
          <p:nvPr/>
        </p:nvGrpSpPr>
        <p:grpSpPr>
          <a:xfrm>
            <a:off x="714348" y="1714488"/>
            <a:ext cx="8358246" cy="4572032"/>
            <a:chOff x="714348" y="1714488"/>
            <a:chExt cx="8358246" cy="4572032"/>
          </a:xfrm>
        </p:grpSpPr>
        <p:sp>
          <p:nvSpPr>
            <p:cNvPr id="47" name="46 Cubo"/>
            <p:cNvSpPr/>
            <p:nvPr/>
          </p:nvSpPr>
          <p:spPr>
            <a:xfrm flipH="1">
              <a:off x="714380" y="1714488"/>
              <a:ext cx="8358214" cy="4572032"/>
            </a:xfrm>
            <a:prstGeom prst="cub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49" name="48 Conector recto"/>
            <p:cNvCxnSpPr/>
            <p:nvPr/>
          </p:nvCxnSpPr>
          <p:spPr>
            <a:xfrm>
              <a:off x="714348" y="5143512"/>
              <a:ext cx="72152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 rot="5400000">
              <a:off x="6215074" y="3429000"/>
              <a:ext cx="342902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ubo 59">
            <a:extLst>
              <a:ext uri="{FF2B5EF4-FFF2-40B4-BE49-F238E27FC236}">
                <a16:creationId xmlns:a16="http://schemas.microsoft.com/office/drawing/2014/main" id="{CB24B767-BE48-428A-88FA-B9BCF6B517D6}"/>
              </a:ext>
            </a:extLst>
          </p:cNvPr>
          <p:cNvSpPr/>
          <p:nvPr/>
        </p:nvSpPr>
        <p:spPr>
          <a:xfrm flipV="1">
            <a:off x="712988" y="1709728"/>
            <a:ext cx="8358214" cy="457203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VE" dirty="0"/>
              <a:t>Esta partición geométrica es exacta en un espacio euclidiano...</a:t>
            </a:r>
          </a:p>
          <a:p>
            <a:pPr>
              <a:buNone/>
            </a:pPr>
            <a:endParaRPr lang="es-VE" dirty="0"/>
          </a:p>
          <a:p>
            <a:pPr>
              <a:buNone/>
            </a:pPr>
            <a:r>
              <a:rPr lang="es-VE" dirty="0"/>
              <a:t>	…pero qué respecto a otra medida de distancias?</a:t>
            </a:r>
          </a:p>
          <a:p>
            <a:pPr>
              <a:buNone/>
            </a:pPr>
            <a:endParaRPr lang="es-VE" dirty="0"/>
          </a:p>
          <a:p>
            <a:pPr algn="just">
              <a:buNone/>
            </a:pPr>
            <a:r>
              <a:rPr lang="es-VE" dirty="0"/>
              <a:t>En espacios de similitud, el centroide en el espacio no necesariamente sea el mismo que el vector de promedios aritméticos de cada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Teorema de Huygen</a:t>
            </a:r>
          </a:p>
        </p:txBody>
      </p:sp>
      <p:grpSp>
        <p:nvGrpSpPr>
          <p:cNvPr id="69" name="68 Grupo"/>
          <p:cNvGrpSpPr/>
          <p:nvPr/>
        </p:nvGrpSpPr>
        <p:grpSpPr>
          <a:xfrm>
            <a:off x="1000100" y="1928802"/>
            <a:ext cx="2143140" cy="2357454"/>
            <a:chOff x="1000100" y="1928802"/>
            <a:chExt cx="2143140" cy="2357454"/>
          </a:xfrm>
        </p:grpSpPr>
        <p:sp>
          <p:nvSpPr>
            <p:cNvPr id="5" name="4 Elipse"/>
            <p:cNvSpPr/>
            <p:nvPr/>
          </p:nvSpPr>
          <p:spPr>
            <a:xfrm>
              <a:off x="2000232" y="192880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1000100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357290" y="394120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928926" y="307181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2714612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9" name="18 Estrella de 5 puntas"/>
            <p:cNvSpPr/>
            <p:nvPr/>
          </p:nvSpPr>
          <p:spPr>
            <a:xfrm>
              <a:off x="1928794" y="3000372"/>
              <a:ext cx="285752" cy="2857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cxnSp>
          <p:nvCxnSpPr>
            <p:cNvPr id="21" name="20 Conector recto"/>
            <p:cNvCxnSpPr/>
            <p:nvPr/>
          </p:nvCxnSpPr>
          <p:spPr>
            <a:xfrm rot="5400000">
              <a:off x="1750199" y="2536025"/>
              <a:ext cx="6429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14" idx="2"/>
            </p:cNvCxnSpPr>
            <p:nvPr/>
          </p:nvCxnSpPr>
          <p:spPr>
            <a:xfrm rot="10800000">
              <a:off x="2357422" y="3143247"/>
              <a:ext cx="571504" cy="35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19" idx="1"/>
            </p:cNvCxnSpPr>
            <p:nvPr/>
          </p:nvCxnSpPr>
          <p:spPr>
            <a:xfrm rot="10800000">
              <a:off x="1285852" y="3000373"/>
              <a:ext cx="642942" cy="109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endCxn id="11" idx="7"/>
            </p:cNvCxnSpPr>
            <p:nvPr/>
          </p:nvCxnSpPr>
          <p:spPr>
            <a:xfrm rot="5400000">
              <a:off x="1410126" y="3453926"/>
              <a:ext cx="648760" cy="388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endCxn id="17" idx="1"/>
            </p:cNvCxnSpPr>
            <p:nvPr/>
          </p:nvCxnSpPr>
          <p:spPr>
            <a:xfrm rot="16200000" flipH="1">
              <a:off x="2051644" y="3408974"/>
              <a:ext cx="817204" cy="57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69 Grupo"/>
          <p:cNvGrpSpPr/>
          <p:nvPr/>
        </p:nvGrpSpPr>
        <p:grpSpPr>
          <a:xfrm>
            <a:off x="6143636" y="1928802"/>
            <a:ext cx="2143140" cy="2357454"/>
            <a:chOff x="6143636" y="1928802"/>
            <a:chExt cx="2143140" cy="2357454"/>
          </a:xfrm>
        </p:grpSpPr>
        <p:sp>
          <p:nvSpPr>
            <p:cNvPr id="33" name="32 Elipse"/>
            <p:cNvSpPr/>
            <p:nvPr/>
          </p:nvSpPr>
          <p:spPr>
            <a:xfrm>
              <a:off x="7143768" y="192880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4" name="33 Elipse"/>
            <p:cNvSpPr/>
            <p:nvPr/>
          </p:nvSpPr>
          <p:spPr>
            <a:xfrm>
              <a:off x="614363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5" name="34 Elipse"/>
            <p:cNvSpPr/>
            <p:nvPr/>
          </p:nvSpPr>
          <p:spPr>
            <a:xfrm>
              <a:off x="6500826" y="394120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6" name="35 Elipse"/>
            <p:cNvSpPr/>
            <p:nvPr/>
          </p:nvSpPr>
          <p:spPr>
            <a:xfrm>
              <a:off x="8072462" y="307181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37" name="36 Elipse"/>
            <p:cNvSpPr/>
            <p:nvPr/>
          </p:nvSpPr>
          <p:spPr>
            <a:xfrm>
              <a:off x="785814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cxnSp>
          <p:nvCxnSpPr>
            <p:cNvPr id="39" name="38 Conector recto"/>
            <p:cNvCxnSpPr>
              <a:endCxn id="36" idx="1"/>
            </p:cNvCxnSpPr>
            <p:nvPr/>
          </p:nvCxnSpPr>
          <p:spPr>
            <a:xfrm rot="16200000" flipH="1">
              <a:off x="7215206" y="2214554"/>
              <a:ext cx="1031518" cy="745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>
              <a:endCxn id="37" idx="7"/>
            </p:cNvCxnSpPr>
            <p:nvPr/>
          </p:nvCxnSpPr>
          <p:spPr>
            <a:xfrm rot="5400000">
              <a:off x="7666027" y="3625455"/>
              <a:ext cx="852922" cy="102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stCxn id="33" idx="3"/>
              <a:endCxn id="34" idx="7"/>
            </p:cNvCxnSpPr>
            <p:nvPr/>
          </p:nvCxnSpPr>
          <p:spPr>
            <a:xfrm rot="5400000">
              <a:off x="6362283" y="2076011"/>
              <a:ext cx="777152" cy="848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>
              <a:endCxn id="35" idx="1"/>
            </p:cNvCxnSpPr>
            <p:nvPr/>
          </p:nvCxnSpPr>
          <p:spPr>
            <a:xfrm rot="16200000" flipH="1">
              <a:off x="5938945" y="3379326"/>
              <a:ext cx="900783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>
              <a:stCxn id="35" idx="5"/>
              <a:endCxn id="37" idx="1"/>
            </p:cNvCxnSpPr>
            <p:nvPr/>
          </p:nvCxnSpPr>
          <p:spPr>
            <a:xfrm rot="5400000" flipH="1" flipV="1">
              <a:off x="7276240" y="3510842"/>
              <a:ext cx="20808" cy="120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>
              <a:stCxn id="36" idx="2"/>
              <a:endCxn id="35" idx="0"/>
            </p:cNvCxnSpPr>
            <p:nvPr/>
          </p:nvCxnSpPr>
          <p:spPr>
            <a:xfrm rot="10800000" flipV="1">
              <a:off x="6607984" y="3178966"/>
              <a:ext cx="1464479" cy="762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33" idx="4"/>
            </p:cNvCxnSpPr>
            <p:nvPr/>
          </p:nvCxnSpPr>
          <p:spPr>
            <a:xfrm rot="5400000">
              <a:off x="6012550" y="2702833"/>
              <a:ext cx="1798092" cy="678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endCxn id="37" idx="1"/>
            </p:cNvCxnSpPr>
            <p:nvPr/>
          </p:nvCxnSpPr>
          <p:spPr>
            <a:xfrm rot="16200000" flipH="1">
              <a:off x="6590124" y="2803917"/>
              <a:ext cx="1960211" cy="638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34" idx="5"/>
            </p:cNvCxnSpPr>
            <p:nvPr/>
          </p:nvCxnSpPr>
          <p:spPr>
            <a:xfrm rot="16200000" flipH="1">
              <a:off x="6582668" y="2784320"/>
              <a:ext cx="1082148" cy="1594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34" idx="6"/>
              <a:endCxn id="36" idx="2"/>
            </p:cNvCxnSpPr>
            <p:nvPr/>
          </p:nvCxnSpPr>
          <p:spPr>
            <a:xfrm>
              <a:off x="6357950" y="2964653"/>
              <a:ext cx="171451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70 CuadroTexto"/>
          <p:cNvSpPr txBox="1"/>
          <p:nvPr/>
        </p:nvSpPr>
        <p:spPr>
          <a:xfrm>
            <a:off x="714348" y="4714884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/>
              <a:t>Sumatoria de distancias cuadráticas de puntos y el centroide</a:t>
            </a:r>
          </a:p>
        </p:txBody>
      </p:sp>
      <p:sp>
        <p:nvSpPr>
          <p:cNvPr id="72" name="71 Igual que"/>
          <p:cNvSpPr/>
          <p:nvPr/>
        </p:nvSpPr>
        <p:spPr>
          <a:xfrm>
            <a:off x="4143372" y="5143512"/>
            <a:ext cx="1071570" cy="714380"/>
          </a:xfrm>
          <a:prstGeom prst="mathEqual">
            <a:avLst>
              <a:gd name="adj1" fmla="val 11764"/>
              <a:gd name="adj2" fmla="val 235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73" name="72 CuadroTexto"/>
          <p:cNvSpPr txBox="1"/>
          <p:nvPr/>
        </p:nvSpPr>
        <p:spPr>
          <a:xfrm>
            <a:off x="5143504" y="4800439"/>
            <a:ext cx="371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/>
              <a:t>Sumatoria de distancias </a:t>
            </a:r>
            <a:r>
              <a:rPr lang="es-VE" sz="2400" u="sng" dirty="0"/>
              <a:t>cuadráticas entre puntos  </a:t>
            </a:r>
          </a:p>
          <a:p>
            <a:pPr algn="ctr"/>
            <a:r>
              <a:rPr lang="es-VE" sz="2400" dirty="0"/>
              <a:t>Número de puntos </a:t>
            </a:r>
            <a:r>
              <a:rPr lang="es-VE" sz="2400" u="sng" dirty="0"/>
              <a:t>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VE" dirty="0"/>
              <a:t>Teorema de Huygen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14282" y="1500174"/>
            <a:ext cx="87868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VE" sz="2800" dirty="0"/>
              <a:t> Puede ser aplicado a cualquier matriz simétrica de distancia o similitud (disimilitud)</a:t>
            </a:r>
          </a:p>
          <a:p>
            <a:pPr algn="just">
              <a:buFont typeface="Arial" pitchFamily="34" charset="0"/>
              <a:buChar char="•"/>
            </a:pPr>
            <a:endParaRPr lang="es-VE" sz="2800" dirty="0"/>
          </a:p>
          <a:p>
            <a:pPr algn="just">
              <a:buFont typeface="Arial" pitchFamily="34" charset="0"/>
              <a:buChar char="•"/>
            </a:pPr>
            <a:r>
              <a:rPr lang="es-VE" sz="2800" dirty="0"/>
              <a:t>Permite obtener una descomposición en cualquier medida de asociación sin necesidad de calcular la posición del centroide</a:t>
            </a:r>
          </a:p>
          <a:p>
            <a:pPr algn="just">
              <a:buFont typeface="Arial" pitchFamily="34" charset="0"/>
              <a:buChar char="•"/>
            </a:pPr>
            <a:endParaRPr lang="es-VE" sz="2800" dirty="0"/>
          </a:p>
          <a:p>
            <a:pPr algn="just">
              <a:buFont typeface="Arial" pitchFamily="34" charset="0"/>
              <a:buChar char="•"/>
            </a:pPr>
            <a:r>
              <a:rPr lang="es-VE" sz="2800" dirty="0"/>
              <a:t>Esto implica que la descomposición se pueda obtener directamente de distancias entre puntos</a:t>
            </a:r>
          </a:p>
          <a:p>
            <a:pPr algn="just">
              <a:buFont typeface="Arial" pitchFamily="34" charset="0"/>
              <a:buChar char="•"/>
            </a:pPr>
            <a:endParaRPr lang="es-VE" sz="2800" dirty="0"/>
          </a:p>
          <a:p>
            <a:pPr algn="just">
              <a:buFont typeface="Arial" pitchFamily="34" charset="0"/>
              <a:buChar char="•"/>
            </a:pPr>
            <a:r>
              <a:rPr lang="es-VE" sz="2800" dirty="0"/>
              <a:t>El único requisito es que la matriz sea simétrica</a:t>
            </a:r>
          </a:p>
          <a:p>
            <a:pPr algn="just"/>
            <a:endParaRPr lang="es-V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riángulo rectángulo"/>
          <p:cNvSpPr/>
          <p:nvPr/>
        </p:nvSpPr>
        <p:spPr>
          <a:xfrm>
            <a:off x="2143108" y="1285860"/>
            <a:ext cx="4786346" cy="4071966"/>
          </a:xfrm>
          <a:prstGeom prst="rt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6 Triángulo rectángulo"/>
          <p:cNvSpPr/>
          <p:nvPr/>
        </p:nvSpPr>
        <p:spPr>
          <a:xfrm rot="10800000">
            <a:off x="2214547" y="1214422"/>
            <a:ext cx="4786346" cy="4071966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7 CuadroTexto"/>
          <p:cNvSpPr txBox="1"/>
          <p:nvPr/>
        </p:nvSpPr>
        <p:spPr>
          <a:xfrm>
            <a:off x="1643042" y="5500702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SC</a:t>
            </a:r>
            <a:r>
              <a:rPr lang="es-VE" sz="1600" dirty="0"/>
              <a:t>t </a:t>
            </a:r>
            <a:r>
              <a:rPr lang="es-VE" sz="2000" dirty="0"/>
              <a:t>= Sumatoria cuadrática de las disimilitudes en la matriz subdiagonal, dividida por en número de muestras</a:t>
            </a:r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3929058" y="78579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MUESTRAS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428728" y="2857496"/>
            <a:ext cx="461665" cy="12265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VE" dirty="0"/>
              <a:t>MUESTRAS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643306" y="1357298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Matriz de disimilitud</a:t>
            </a:r>
          </a:p>
          <a:p>
            <a:pPr algn="ctr"/>
            <a:r>
              <a:rPr lang="es-VE" dirty="0"/>
              <a:t>(</a:t>
            </a:r>
            <a:r>
              <a:rPr lang="es-VE" i="1" dirty="0"/>
              <a:t>N</a:t>
            </a:r>
            <a:r>
              <a:rPr lang="es-VE" dirty="0"/>
              <a:t> x </a:t>
            </a:r>
            <a:r>
              <a:rPr lang="es-VE" i="1" dirty="0"/>
              <a:t>N</a:t>
            </a:r>
            <a:r>
              <a:rPr lang="es-VE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/>
        </p:nvGraphicFramePr>
        <p:xfrm>
          <a:off x="490538" y="1643063"/>
          <a:ext cx="761365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180800" imgH="444240" progId="Equation.3">
                  <p:embed/>
                </p:oleObj>
              </mc:Choice>
              <mc:Fallback>
                <p:oleObj name="Ecuación" r:id="rId3" imgW="1180800" imgH="444240" progId="Equation.3">
                  <p:embed/>
                  <p:pic>
                    <p:nvPicPr>
                      <p:cNvPr id="2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643063"/>
                        <a:ext cx="761365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42910" y="357166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0" b="1" dirty="0"/>
              <a:t>S</a:t>
            </a:r>
            <a:r>
              <a:rPr lang="es-VE" sz="3200" dirty="0"/>
              <a:t>UMATORIA </a:t>
            </a:r>
            <a:r>
              <a:rPr lang="es-VE" sz="4000" b="1" dirty="0"/>
              <a:t>C</a:t>
            </a:r>
            <a:r>
              <a:rPr lang="es-VE" sz="3200" dirty="0"/>
              <a:t>UADRÁTICA </a:t>
            </a:r>
            <a:r>
              <a:rPr lang="es-VE" sz="4000" b="1" dirty="0"/>
              <a:t>T</a:t>
            </a:r>
            <a:r>
              <a:rPr lang="es-VE" sz="3200" dirty="0"/>
              <a:t>OTAL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dirty="0"/>
              <a:t>Sumatoria cuadrática total</a:t>
            </a:r>
          </a:p>
        </p:txBody>
      </p:sp>
      <p:grpSp>
        <p:nvGrpSpPr>
          <p:cNvPr id="3" name="36 Grupo"/>
          <p:cNvGrpSpPr/>
          <p:nvPr/>
        </p:nvGrpSpPr>
        <p:grpSpPr>
          <a:xfrm>
            <a:off x="1857356" y="2143116"/>
            <a:ext cx="2143140" cy="1857388"/>
            <a:chOff x="1857356" y="2428868"/>
            <a:chExt cx="2143140" cy="1857388"/>
          </a:xfrm>
        </p:grpSpPr>
        <p:sp>
          <p:nvSpPr>
            <p:cNvPr id="4" name="3 Elipse"/>
            <p:cNvSpPr/>
            <p:nvPr/>
          </p:nvSpPr>
          <p:spPr>
            <a:xfrm>
              <a:off x="1857356" y="28574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2786050" y="257174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200975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71802" y="314324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2009756" y="242886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857488" y="407194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3786182" y="300989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11" name="37 Grupo"/>
          <p:cNvGrpSpPr/>
          <p:nvPr/>
        </p:nvGrpSpPr>
        <p:grpSpPr>
          <a:xfrm>
            <a:off x="5929322" y="3929066"/>
            <a:ext cx="2143140" cy="1643074"/>
            <a:chOff x="6072198" y="1928802"/>
            <a:chExt cx="2143140" cy="1643074"/>
          </a:xfrm>
        </p:grpSpPr>
        <p:sp>
          <p:nvSpPr>
            <p:cNvPr id="12" name="11 Triángulo isósceles"/>
            <p:cNvSpPr/>
            <p:nvPr/>
          </p:nvSpPr>
          <p:spPr>
            <a:xfrm>
              <a:off x="6643702" y="19288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3" name="12 Triángulo isósceles"/>
            <p:cNvSpPr/>
            <p:nvPr/>
          </p:nvSpPr>
          <p:spPr>
            <a:xfrm>
              <a:off x="7143768" y="208120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Triángulo isósceles"/>
            <p:cNvSpPr/>
            <p:nvPr/>
          </p:nvSpPr>
          <p:spPr>
            <a:xfrm>
              <a:off x="6072198" y="242886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Triángulo isósceles"/>
            <p:cNvSpPr/>
            <p:nvPr/>
          </p:nvSpPr>
          <p:spPr>
            <a:xfrm>
              <a:off x="6796102" y="335756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Triángulo isósceles"/>
            <p:cNvSpPr/>
            <p:nvPr/>
          </p:nvSpPr>
          <p:spPr>
            <a:xfrm>
              <a:off x="8001024" y="2571744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Triángulo isósceles"/>
            <p:cNvSpPr/>
            <p:nvPr/>
          </p:nvSpPr>
          <p:spPr>
            <a:xfrm>
              <a:off x="6072198" y="3143248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8" name="17 Triángulo isósceles"/>
            <p:cNvSpPr/>
            <p:nvPr/>
          </p:nvSpPr>
          <p:spPr>
            <a:xfrm>
              <a:off x="7286644" y="3000372"/>
              <a:ext cx="214314" cy="2143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37" name="36 Estrella de 5 puntas"/>
          <p:cNvSpPr/>
          <p:nvPr/>
        </p:nvSpPr>
        <p:spPr>
          <a:xfrm>
            <a:off x="4714876" y="3500438"/>
            <a:ext cx="500066" cy="428628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cxnSp>
        <p:nvCxnSpPr>
          <p:cNvPr id="42" name="41 Conector recto"/>
          <p:cNvCxnSpPr>
            <a:stCxn id="7" idx="5"/>
            <a:endCxn id="37" idx="1"/>
          </p:cNvCxnSpPr>
          <p:nvPr/>
        </p:nvCxnSpPr>
        <p:spPr>
          <a:xfrm rot="16200000" flipH="1">
            <a:off x="3672936" y="2622217"/>
            <a:ext cx="623735" cy="146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0" idx="5"/>
            <a:endCxn id="37" idx="1"/>
          </p:cNvCxnSpPr>
          <p:nvPr/>
        </p:nvCxnSpPr>
        <p:spPr>
          <a:xfrm rot="16200000" flipH="1">
            <a:off x="3963450" y="2912731"/>
            <a:ext cx="757087" cy="74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5" idx="5"/>
            <a:endCxn id="37" idx="1"/>
          </p:cNvCxnSpPr>
          <p:nvPr/>
        </p:nvCxnSpPr>
        <p:spPr>
          <a:xfrm rot="16200000" flipH="1">
            <a:off x="3244308" y="2193589"/>
            <a:ext cx="1195239" cy="1745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8" idx="5"/>
            <a:endCxn id="37" idx="1"/>
          </p:cNvCxnSpPr>
          <p:nvPr/>
        </p:nvCxnSpPr>
        <p:spPr>
          <a:xfrm rot="16200000" flipH="1">
            <a:off x="2784723" y="1734004"/>
            <a:ext cx="1338115" cy="252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4" idx="5"/>
            <a:endCxn id="37" idx="1"/>
          </p:cNvCxnSpPr>
          <p:nvPr/>
        </p:nvCxnSpPr>
        <p:spPr>
          <a:xfrm rot="16200000" flipH="1">
            <a:off x="2922837" y="1872118"/>
            <a:ext cx="909487" cy="2674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6" idx="6"/>
            <a:endCxn id="37" idx="1"/>
          </p:cNvCxnSpPr>
          <p:nvPr/>
        </p:nvCxnSpPr>
        <p:spPr>
          <a:xfrm>
            <a:off x="2224070" y="3393281"/>
            <a:ext cx="2490807" cy="270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9" idx="6"/>
            <a:endCxn id="37" idx="1"/>
          </p:cNvCxnSpPr>
          <p:nvPr/>
        </p:nvCxnSpPr>
        <p:spPr>
          <a:xfrm flipV="1">
            <a:off x="3071802" y="3664159"/>
            <a:ext cx="1643075" cy="22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14" idx="1"/>
            <a:endCxn id="37" idx="3"/>
          </p:cNvCxnSpPr>
          <p:nvPr/>
        </p:nvCxnSpPr>
        <p:spPr>
          <a:xfrm rot="10800000">
            <a:off x="5119439" y="3929065"/>
            <a:ext cx="863463" cy="6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12" idx="2"/>
            <a:endCxn id="37" idx="3"/>
          </p:cNvCxnSpPr>
          <p:nvPr/>
        </p:nvCxnSpPr>
        <p:spPr>
          <a:xfrm rot="5400000" flipH="1">
            <a:off x="5702974" y="3345529"/>
            <a:ext cx="214315" cy="138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3" idx="0"/>
            <a:endCxn id="37" idx="3"/>
          </p:cNvCxnSpPr>
          <p:nvPr/>
        </p:nvCxnSpPr>
        <p:spPr>
          <a:xfrm rot="16200000" flipV="1">
            <a:off x="6037544" y="3010960"/>
            <a:ext cx="152401" cy="1988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17" idx="1"/>
            <a:endCxn id="37" idx="3"/>
          </p:cNvCxnSpPr>
          <p:nvPr/>
        </p:nvCxnSpPr>
        <p:spPr>
          <a:xfrm rot="10800000">
            <a:off x="5119439" y="3929065"/>
            <a:ext cx="863463" cy="1321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15" idx="1"/>
            <a:endCxn id="37" idx="3"/>
          </p:cNvCxnSpPr>
          <p:nvPr/>
        </p:nvCxnSpPr>
        <p:spPr>
          <a:xfrm rot="10800000">
            <a:off x="5119439" y="3929065"/>
            <a:ext cx="1587367" cy="153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>
            <a:stCxn id="18" idx="1"/>
            <a:endCxn id="37" idx="3"/>
          </p:cNvCxnSpPr>
          <p:nvPr/>
        </p:nvCxnSpPr>
        <p:spPr>
          <a:xfrm rot="10800000">
            <a:off x="5119439" y="3929065"/>
            <a:ext cx="2077909" cy="11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16" idx="2"/>
            <a:endCxn id="37" idx="3"/>
          </p:cNvCxnSpPr>
          <p:nvPr/>
        </p:nvCxnSpPr>
        <p:spPr>
          <a:xfrm rot="5400000" flipH="1">
            <a:off x="6060164" y="2988339"/>
            <a:ext cx="857257" cy="27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1 Título"/>
          <p:cNvSpPr txBox="1">
            <a:spLocks/>
          </p:cNvSpPr>
          <p:nvPr/>
        </p:nvSpPr>
        <p:spPr>
          <a:xfrm>
            <a:off x="2714612" y="1142984"/>
            <a:ext cx="3800476" cy="357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Teorema de Huygen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0 Grupo"/>
          <p:cNvGrpSpPr/>
          <p:nvPr/>
        </p:nvGrpSpPr>
        <p:grpSpPr>
          <a:xfrm>
            <a:off x="71406" y="1214422"/>
            <a:ext cx="6572297" cy="4857784"/>
            <a:chOff x="428596" y="500042"/>
            <a:chExt cx="6572297" cy="4857784"/>
          </a:xfrm>
        </p:grpSpPr>
        <p:sp>
          <p:nvSpPr>
            <p:cNvPr id="2" name="1 Triángulo rectángulo"/>
            <p:cNvSpPr/>
            <p:nvPr/>
          </p:nvSpPr>
          <p:spPr>
            <a:xfrm>
              <a:off x="2143108" y="1285860"/>
              <a:ext cx="4786346" cy="4071966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643174" y="50004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GRUPO 1</a:t>
              </a: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3643306" y="1357298"/>
              <a:ext cx="3000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dirty="0"/>
                <a:t>Matriz de disimilitud</a:t>
              </a:r>
            </a:p>
            <a:p>
              <a:pPr algn="ctr"/>
              <a:r>
                <a:rPr lang="es-VE" dirty="0"/>
                <a:t>(</a:t>
              </a:r>
              <a:r>
                <a:rPr lang="es-VE" i="1" dirty="0"/>
                <a:t>N</a:t>
              </a:r>
              <a:r>
                <a:rPr lang="es-VE" dirty="0"/>
                <a:t> x </a:t>
              </a:r>
              <a:r>
                <a:rPr lang="es-VE" i="1" dirty="0"/>
                <a:t>N</a:t>
              </a:r>
              <a:r>
                <a:rPr lang="es-VE" dirty="0"/>
                <a:t>)</a:t>
              </a:r>
            </a:p>
          </p:txBody>
        </p:sp>
        <p:sp>
          <p:nvSpPr>
            <p:cNvPr id="7" name="6 Triángulo rectángulo"/>
            <p:cNvSpPr/>
            <p:nvPr/>
          </p:nvSpPr>
          <p:spPr>
            <a:xfrm>
              <a:off x="2143108" y="1285860"/>
              <a:ext cx="4786346" cy="4071966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" name="7 Triángulo rectángulo"/>
            <p:cNvSpPr/>
            <p:nvPr/>
          </p:nvSpPr>
          <p:spPr>
            <a:xfrm rot="10800000">
              <a:off x="2214547" y="1214422"/>
              <a:ext cx="4786346" cy="4071966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" name="8 Triángulo rectángulo"/>
            <p:cNvSpPr>
              <a:spLocks noChangeAspect="1"/>
            </p:cNvSpPr>
            <p:nvPr/>
          </p:nvSpPr>
          <p:spPr>
            <a:xfrm>
              <a:off x="2178827" y="1393017"/>
              <a:ext cx="2393173" cy="203598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1" name="10 Triángulo rectángulo"/>
            <p:cNvSpPr>
              <a:spLocks noChangeAspect="1"/>
            </p:cNvSpPr>
            <p:nvPr/>
          </p:nvSpPr>
          <p:spPr>
            <a:xfrm>
              <a:off x="4534842" y="3382924"/>
              <a:ext cx="2251736" cy="1915657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214942" y="50004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GRUPO 2</a:t>
              </a:r>
            </a:p>
          </p:txBody>
        </p:sp>
        <p:sp>
          <p:nvSpPr>
            <p:cNvPr id="13" name="12 Cerrar llave"/>
            <p:cNvSpPr/>
            <p:nvPr/>
          </p:nvSpPr>
          <p:spPr>
            <a:xfrm rot="16200000">
              <a:off x="2857488" y="71414"/>
              <a:ext cx="357190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4" name="13 Cerrar llave"/>
            <p:cNvSpPr/>
            <p:nvPr/>
          </p:nvSpPr>
          <p:spPr>
            <a:xfrm rot="16200000">
              <a:off x="5572132" y="71414"/>
              <a:ext cx="357190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5" name="14 Cerrar llave"/>
            <p:cNvSpPr/>
            <p:nvPr/>
          </p:nvSpPr>
          <p:spPr>
            <a:xfrm rot="10800000">
              <a:off x="1643042" y="1500174"/>
              <a:ext cx="357190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6" name="15 Cerrar llave"/>
            <p:cNvSpPr/>
            <p:nvPr/>
          </p:nvSpPr>
          <p:spPr>
            <a:xfrm rot="10800000">
              <a:off x="1643043" y="3429000"/>
              <a:ext cx="357190" cy="178595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28596" y="2202412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GRUPO 1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428596" y="413123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GRUPO 2</a:t>
              </a:r>
            </a:p>
          </p:txBody>
        </p:sp>
      </p:grpSp>
      <p:sp>
        <p:nvSpPr>
          <p:cNvPr id="22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Sumatoria cuadrática DENTRO</a:t>
            </a:r>
          </a:p>
        </p:txBody>
      </p:sp>
      <p:grpSp>
        <p:nvGrpSpPr>
          <p:cNvPr id="30" name="29 Grupo"/>
          <p:cNvGrpSpPr/>
          <p:nvPr/>
        </p:nvGrpSpPr>
        <p:grpSpPr>
          <a:xfrm>
            <a:off x="3428992" y="2428868"/>
            <a:ext cx="3643338" cy="2286016"/>
            <a:chOff x="3428992" y="2928934"/>
            <a:chExt cx="3643338" cy="2286016"/>
          </a:xfrm>
        </p:grpSpPr>
        <p:cxnSp>
          <p:nvCxnSpPr>
            <p:cNvPr id="24" name="23 Conector recto de flecha"/>
            <p:cNvCxnSpPr/>
            <p:nvPr/>
          </p:nvCxnSpPr>
          <p:spPr>
            <a:xfrm rot="10800000" flipV="1">
              <a:off x="3428992" y="2928934"/>
              <a:ext cx="3643338" cy="50006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/>
            <p:nvPr/>
          </p:nvCxnSpPr>
          <p:spPr>
            <a:xfrm rot="5400000">
              <a:off x="5143504" y="3286124"/>
              <a:ext cx="2286016" cy="15716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30 CuadroTexto"/>
          <p:cNvSpPr txBox="1"/>
          <p:nvPr/>
        </p:nvSpPr>
        <p:spPr>
          <a:xfrm>
            <a:off x="7143768" y="1928802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Disimilitudes entre muestras dentro de cada grupo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1142976" y="6072206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SC</a:t>
            </a:r>
            <a:r>
              <a:rPr lang="es-VE" sz="1600" dirty="0"/>
              <a:t>d </a:t>
            </a:r>
            <a:r>
              <a:rPr lang="es-VE" sz="2000" dirty="0"/>
              <a:t>= Sumatoria cuadrática de las disimilitudes dentro de cada grupo, dividida por el número de muestras de cada grupo</a:t>
            </a:r>
            <a:endParaRPr lang="es-V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/>
        </p:nvGraphicFramePr>
        <p:xfrm>
          <a:off x="714348" y="1928802"/>
          <a:ext cx="7759700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396800" imgH="444240" progId="Equation.3">
                  <p:embed/>
                </p:oleObj>
              </mc:Choice>
              <mc:Fallback>
                <p:oleObj name="Ecuación" r:id="rId2" imgW="1396800" imgH="444240" progId="Equation.3">
                  <p:embed/>
                  <p:pic>
                    <p:nvPicPr>
                      <p:cNvPr id="2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928802"/>
                        <a:ext cx="7759700" cy="246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42910" y="357166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0" b="1" dirty="0"/>
              <a:t>S</a:t>
            </a:r>
            <a:r>
              <a:rPr lang="es-VE" sz="3200" dirty="0"/>
              <a:t>UMATORIA </a:t>
            </a:r>
            <a:r>
              <a:rPr lang="es-VE" sz="4000" b="1" dirty="0"/>
              <a:t>C</a:t>
            </a:r>
            <a:r>
              <a:rPr lang="es-VE" sz="3200" dirty="0"/>
              <a:t>UADRÁTICA </a:t>
            </a:r>
            <a:r>
              <a:rPr lang="es-VE" sz="4000" b="1" dirty="0"/>
              <a:t>D</a:t>
            </a:r>
            <a:r>
              <a:rPr lang="es-VE" sz="3200" dirty="0"/>
              <a:t>ENTRO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071538" y="4714884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2800" dirty="0"/>
              <a:t>Donde </a:t>
            </a:r>
            <a:r>
              <a:rPr lang="el-GR" sz="4400" b="1" i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s-VE" sz="4400" b="1" i="1" baseline="-25000" dirty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s-VE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800" dirty="0"/>
              <a:t>= 1 si </a:t>
            </a:r>
            <a:r>
              <a:rPr lang="es-VE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VE" sz="2800" i="1" dirty="0"/>
              <a:t> y </a:t>
            </a:r>
            <a:r>
              <a:rPr lang="es-VE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VE" sz="2800" dirty="0"/>
              <a:t> son del mismo grupo, y toma valor 0 si </a:t>
            </a:r>
            <a:r>
              <a:rPr lang="es-VE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VE" sz="2800" i="1" dirty="0"/>
              <a:t> y </a:t>
            </a:r>
            <a:r>
              <a:rPr lang="es-VE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VE" sz="2800" dirty="0"/>
              <a:t> son de grupos distintos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4952D9-8150-479D-B020-79950CBE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9" y="548680"/>
            <a:ext cx="8100762" cy="595173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8596" y="428604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Se puede completar la descomposición de la siguiente forma: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357290" y="1353909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i="1" dirty="0"/>
              <a:t>SC total = SC dentro + SC entre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357290" y="3214686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i="1" dirty="0"/>
              <a:t>SC entre = SC total - SC dentro 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4071934" y="2000240"/>
            <a:ext cx="428628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" name="5 Flecha abajo"/>
          <p:cNvSpPr/>
          <p:nvPr/>
        </p:nvSpPr>
        <p:spPr>
          <a:xfrm>
            <a:off x="4071934" y="4214818"/>
            <a:ext cx="428628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6 CuadroTexto"/>
          <p:cNvSpPr txBox="1"/>
          <p:nvPr/>
        </p:nvSpPr>
        <p:spPr>
          <a:xfrm>
            <a:off x="714380" y="5286388"/>
            <a:ext cx="7143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400" dirty="0"/>
              <a:t>ANOVA</a:t>
            </a:r>
          </a:p>
          <a:p>
            <a:pPr algn="ctr"/>
            <a:r>
              <a:rPr lang="es-VE" sz="4400" dirty="0"/>
              <a:t> (Análisis de Varianza)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build="p" advAuto="5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/>
        </p:nvGraphicFramePr>
        <p:xfrm>
          <a:off x="80938" y="2571744"/>
          <a:ext cx="9063062" cy="13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831760" imgH="419040" progId="Equation.3">
                  <p:embed/>
                </p:oleObj>
              </mc:Choice>
              <mc:Fallback>
                <p:oleObj name="Ecuación" r:id="rId2" imgW="2831760" imgH="419040" progId="Equation.3">
                  <p:embed/>
                  <p:pic>
                    <p:nvPicPr>
                      <p:cNvPr id="2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8" y="2571744"/>
                        <a:ext cx="9063062" cy="1341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42910" y="500042"/>
            <a:ext cx="8501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/>
              <a:t>Se propone el estadístico </a:t>
            </a:r>
            <a:r>
              <a:rPr lang="es-VE" sz="2800" dirty="0" err="1"/>
              <a:t>pseudo</a:t>
            </a:r>
            <a:r>
              <a:rPr lang="es-VE" sz="2800" dirty="0"/>
              <a:t>-</a:t>
            </a:r>
            <a:r>
              <a:rPr lang="es-VE" sz="2800" i="1" dirty="0"/>
              <a:t>F</a:t>
            </a:r>
            <a:r>
              <a:rPr lang="es-VE" sz="2800" dirty="0"/>
              <a:t> para someter a prueba la hipótesis multivariada de no diferencia entre grupos</a:t>
            </a:r>
          </a:p>
          <a:p>
            <a:r>
              <a:rPr lang="es-VE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VE" sz="4400" dirty="0">
                <a:solidFill>
                  <a:schemeClr val="tx2"/>
                </a:solidFill>
              </a:rPr>
              <a:t>LA LÓGICA DE PERMANOVA</a:t>
            </a:r>
            <a:endParaRPr lang="es-ES" sz="4400" dirty="0">
              <a:solidFill>
                <a:schemeClr val="tx2"/>
              </a:solidFill>
            </a:endParaRPr>
          </a:p>
        </p:txBody>
      </p:sp>
      <p:graphicFrame>
        <p:nvGraphicFramePr>
          <p:cNvPr id="40016" name="Group 80"/>
          <p:cNvGraphicFramePr>
            <a:graphicFrameLocks noGrp="1"/>
          </p:cNvGraphicFramePr>
          <p:nvPr/>
        </p:nvGraphicFramePr>
        <p:xfrm>
          <a:off x="323850" y="1916113"/>
          <a:ext cx="8496300" cy="2592388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3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G.L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CM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Pseudo</a:t>
                      </a:r>
                      <a:r>
                        <a:rPr kumimoji="0" lang="es-V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-F</a:t>
                      </a:r>
                      <a:endParaRPr kumimoji="0" lang="es-E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 Perm.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V. Entre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V. Dentro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V. Total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28926" y="428604"/>
            <a:ext cx="3500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/>
              <a:t>Pseudo F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14314" y="1571612"/>
            <a:ext cx="8572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VE" sz="2800" dirty="0"/>
              <a:t>Note que este estadístico será reconocido como “pseudo” F</a:t>
            </a:r>
          </a:p>
          <a:p>
            <a:pPr algn="just">
              <a:buFont typeface="Arial" pitchFamily="34" charset="0"/>
              <a:buChar char="•"/>
            </a:pPr>
            <a:endParaRPr lang="es-VE" sz="2800" dirty="0"/>
          </a:p>
          <a:p>
            <a:pPr algn="just">
              <a:buFont typeface="Arial" pitchFamily="34" charset="0"/>
              <a:buChar char="•"/>
            </a:pPr>
            <a:r>
              <a:rPr lang="es-VE" sz="2800" dirty="0"/>
              <a:t>NO TIENE distribución conocida si la hipótesis nula es cierta</a:t>
            </a:r>
          </a:p>
          <a:p>
            <a:pPr algn="just">
              <a:buFont typeface="Arial" pitchFamily="34" charset="0"/>
              <a:buChar char="•"/>
            </a:pPr>
            <a:endParaRPr lang="es-VE" sz="2800" dirty="0"/>
          </a:p>
          <a:p>
            <a:pPr algn="just">
              <a:buFont typeface="Arial" pitchFamily="34" charset="0"/>
              <a:buChar char="•"/>
            </a:pPr>
            <a:r>
              <a:rPr lang="es-VE" sz="2800" dirty="0"/>
              <a:t>Esto implica que no se puede emplear la tabla convencional de Fisher</a:t>
            </a:r>
          </a:p>
          <a:p>
            <a:pPr algn="just">
              <a:buFont typeface="Arial" pitchFamily="34" charset="0"/>
              <a:buChar char="•"/>
            </a:pPr>
            <a:endParaRPr lang="es-VE" sz="2800" dirty="0"/>
          </a:p>
          <a:p>
            <a:pPr algn="just">
              <a:buFont typeface="Arial" pitchFamily="34" charset="0"/>
              <a:buChar char="•"/>
            </a:pPr>
            <a:r>
              <a:rPr lang="es-VE" sz="2800" dirty="0"/>
              <a:t>Pero como en ANOSIM, podemos generar nuestra hipótesis nula usando PERMUTACIONES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0" y="642938"/>
            <a:ext cx="914400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3200"/>
              <a:t>PERMANOVA en esencia: es un ANOVA</a:t>
            </a:r>
          </a:p>
          <a:p>
            <a:pPr>
              <a:spcBef>
                <a:spcPct val="50000"/>
              </a:spcBef>
            </a:pPr>
            <a:r>
              <a:rPr lang="es-VE"/>
              <a:t>1-Descomposición de la sumatoria cuadrática total de acuerdo al modelo lineal propuesto</a:t>
            </a:r>
          </a:p>
          <a:p>
            <a:pPr>
              <a:spcBef>
                <a:spcPct val="50000"/>
              </a:spcBef>
            </a:pPr>
            <a:endParaRPr lang="es-VE"/>
          </a:p>
          <a:p>
            <a:pPr>
              <a:spcBef>
                <a:spcPct val="50000"/>
              </a:spcBef>
            </a:pPr>
            <a:r>
              <a:rPr lang="es-VE"/>
              <a:t>2-Se calcula adecuadamente el F para cada término en el modelo con base en los Cuadrados Medios Esperados</a:t>
            </a:r>
          </a:p>
          <a:p>
            <a:pPr>
              <a:spcBef>
                <a:spcPct val="50000"/>
              </a:spcBef>
            </a:pPr>
            <a:endParaRPr lang="es-VE"/>
          </a:p>
          <a:p>
            <a:pPr>
              <a:spcBef>
                <a:spcPct val="50000"/>
              </a:spcBef>
            </a:pPr>
            <a:r>
              <a:rPr lang="es-VE" sz="3200"/>
              <a:t>Se Diferencia en:</a:t>
            </a:r>
          </a:p>
          <a:p>
            <a:pPr>
              <a:spcBef>
                <a:spcPct val="50000"/>
              </a:spcBef>
            </a:pPr>
            <a:r>
              <a:rPr lang="es-VE"/>
              <a:t>3-Los valores de probabilidad se obtienen usando un apropiado y computacionalmente intensivo proceso de permutación para CADA término. El usuario decide el procedimiento de permutaciones a seguir.</a:t>
            </a:r>
          </a:p>
          <a:p>
            <a:pPr>
              <a:spcBef>
                <a:spcPct val="50000"/>
              </a:spcBef>
            </a:pPr>
            <a:endParaRPr lang="es-VE"/>
          </a:p>
          <a:p>
            <a:pPr>
              <a:spcBef>
                <a:spcPct val="50000"/>
              </a:spcBef>
            </a:pPr>
            <a:r>
              <a:rPr lang="es-VE"/>
              <a:t>4-En esencia es multivariado, pero si se aplica a una variable respuesta con distancias euclidianas, entonces la descomposición de PERMANOVA es exactamente igual al ANOVA de Fisher , salvo que la prueba usa permutaciones para H</a:t>
            </a:r>
            <a:r>
              <a:rPr lang="es-VE" baseline="-25000"/>
              <a:t>0</a:t>
            </a:r>
            <a:r>
              <a:rPr lang="es-VE"/>
              <a:t>, y no la tabla </a:t>
            </a:r>
            <a:r>
              <a:rPr lang="es-VE" i="1"/>
              <a:t>F</a:t>
            </a:r>
            <a:endParaRPr lang="es-E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 r="42398"/>
          <a:stretch>
            <a:fillRect/>
          </a:stretch>
        </p:blipFill>
        <p:spPr bwMode="auto">
          <a:xfrm>
            <a:off x="0" y="0"/>
            <a:ext cx="6516688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 t="2081"/>
          <a:stretch>
            <a:fillRect/>
          </a:stretch>
        </p:blipFill>
        <p:spPr bwMode="auto">
          <a:xfrm>
            <a:off x="900113" y="836613"/>
            <a:ext cx="7958137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43108" y="428604"/>
            <a:ext cx="5286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400" dirty="0"/>
              <a:t>Permutaciones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1214422"/>
            <a:ext cx="88582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VE" sz="2400" dirty="0"/>
              <a:t> Calcular el </a:t>
            </a:r>
            <a:r>
              <a:rPr lang="es-VE" sz="2400" i="1" dirty="0"/>
              <a:t>F </a:t>
            </a:r>
            <a:r>
              <a:rPr lang="es-VE" sz="2400" dirty="0"/>
              <a:t>de a los datos observados… </a:t>
            </a:r>
            <a:r>
              <a:rPr lang="es-VE" sz="2400" i="1" dirty="0"/>
              <a:t>F</a:t>
            </a:r>
            <a:r>
              <a:rPr lang="es-VE" sz="2400" baseline="-25000" dirty="0"/>
              <a:t>obs</a:t>
            </a:r>
            <a:endParaRPr lang="es-VE" sz="2400" dirty="0"/>
          </a:p>
          <a:p>
            <a:pPr marL="342900" indent="-342900" algn="just">
              <a:buFont typeface="+mj-lt"/>
              <a:buAutoNum type="arabicPeriod"/>
            </a:pPr>
            <a:endParaRPr lang="es-VE" sz="2400" baseline="-25000" dirty="0"/>
          </a:p>
          <a:p>
            <a:pPr marL="342900" indent="-342900" algn="just">
              <a:buFont typeface="+mj-lt"/>
              <a:buAutoNum type="arabicPeriod"/>
            </a:pPr>
            <a:r>
              <a:rPr lang="es-VE" sz="2400" dirty="0"/>
              <a:t>Si H</a:t>
            </a:r>
            <a:r>
              <a:rPr lang="es-VE" dirty="0"/>
              <a:t>0</a:t>
            </a:r>
            <a:r>
              <a:rPr lang="es-VE" sz="2400" dirty="0"/>
              <a:t> fuera cierta, las muestras tendrían la misma probabilidad de pertenecer a cualquier grupo sin variar las proporciones de variación.</a:t>
            </a:r>
          </a:p>
          <a:p>
            <a:pPr marL="342900" indent="-342900" algn="just">
              <a:buFont typeface="+mj-lt"/>
              <a:buAutoNum type="arabicPeriod"/>
            </a:pPr>
            <a:endParaRPr lang="es-VE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s-VE" sz="2400" dirty="0"/>
              <a:t>Reasignar aleatoriamente muestras entre grupos y calcular </a:t>
            </a:r>
            <a:r>
              <a:rPr lang="es-VE" sz="2400" i="1" dirty="0"/>
              <a:t>F</a:t>
            </a:r>
            <a:r>
              <a:rPr lang="es-VE" sz="2400" dirty="0"/>
              <a:t>… </a:t>
            </a:r>
            <a:r>
              <a:rPr lang="es-VE" sz="2400" i="1" dirty="0"/>
              <a:t>F</a:t>
            </a:r>
            <a:r>
              <a:rPr lang="es-VE" sz="2400" baseline="30000" dirty="0"/>
              <a:t>π  </a:t>
            </a:r>
            <a:endParaRPr lang="es-VE" sz="2400" dirty="0"/>
          </a:p>
          <a:p>
            <a:pPr marL="342900" indent="-342900" algn="just">
              <a:buFont typeface="+mj-lt"/>
              <a:buAutoNum type="arabicPeriod"/>
            </a:pPr>
            <a:endParaRPr lang="es-VE" sz="2400" baseline="30000" dirty="0"/>
          </a:p>
          <a:p>
            <a:pPr marL="342900" indent="-342900" algn="just">
              <a:buFont typeface="+mj-lt"/>
              <a:buAutoNum type="arabicPeriod"/>
            </a:pPr>
            <a:r>
              <a:rPr lang="es-VE" sz="2400" dirty="0"/>
              <a:t>Repetir muchas veces para generar una distribución de frecuencia de </a:t>
            </a:r>
            <a:r>
              <a:rPr lang="es-VE" sz="2400" i="1" dirty="0"/>
              <a:t>F</a:t>
            </a:r>
            <a:r>
              <a:rPr lang="es-VE" sz="2400" baseline="30000" dirty="0"/>
              <a:t>π</a:t>
            </a:r>
            <a:r>
              <a:rPr lang="es-VE" sz="2400" dirty="0"/>
              <a:t> bajo la H</a:t>
            </a:r>
            <a:r>
              <a:rPr lang="es-VE" dirty="0"/>
              <a:t>0</a:t>
            </a:r>
            <a:r>
              <a:rPr lang="es-VE" sz="2400" dirty="0"/>
              <a:t> cierta</a:t>
            </a:r>
          </a:p>
          <a:p>
            <a:pPr marL="342900" indent="-342900" algn="just">
              <a:buFont typeface="+mj-lt"/>
              <a:buAutoNum type="arabicPeriod"/>
            </a:pPr>
            <a:endParaRPr lang="es-VE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s-VE" sz="2400" dirty="0"/>
              <a:t>Ubicar </a:t>
            </a:r>
            <a:r>
              <a:rPr lang="es-VE" sz="2400" i="1" dirty="0"/>
              <a:t>F</a:t>
            </a:r>
            <a:r>
              <a:rPr lang="es-VE" sz="2400" baseline="-25000" dirty="0"/>
              <a:t>obs</a:t>
            </a:r>
            <a:r>
              <a:rPr lang="es-VE" sz="2400" dirty="0"/>
              <a:t> dentro de la distribución generada</a:t>
            </a:r>
          </a:p>
          <a:p>
            <a:pPr marL="342900" indent="-342900" algn="just">
              <a:buFont typeface="+mj-lt"/>
              <a:buAutoNum type="arabicPeriod"/>
            </a:pPr>
            <a:endParaRPr lang="es-VE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s-VE" sz="2400" dirty="0"/>
              <a:t>Calcular un valor de probabilidad a </a:t>
            </a:r>
            <a:r>
              <a:rPr lang="es-VE" sz="2400" i="1" dirty="0"/>
              <a:t>F</a:t>
            </a:r>
            <a:r>
              <a:rPr lang="es-VE" sz="2400" baseline="-25000" dirty="0"/>
              <a:t>obs</a:t>
            </a:r>
            <a:r>
              <a:rPr lang="es-VE" sz="2400" dirty="0"/>
              <a:t> como proporción de valores de </a:t>
            </a:r>
            <a:r>
              <a:rPr lang="es-VE" sz="2400" i="1" dirty="0"/>
              <a:t>F</a:t>
            </a:r>
            <a:r>
              <a:rPr lang="es-VE" sz="2400" baseline="30000" dirty="0"/>
              <a:t>π </a:t>
            </a:r>
            <a:r>
              <a:rPr lang="es-VE" sz="2400" dirty="0"/>
              <a:t>iguales o mayores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/>
              <a:t>LA LÓGICA DE PERMUTAR</a:t>
            </a:r>
            <a:endParaRPr lang="es-E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79930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Si la hípótesis nula en cierta, entonces las réplicas o muestras de los grupos son perfectamente intercambiables, y la media y varianza de los grupos NO deberían cambiar…</a:t>
            </a:r>
            <a:endParaRPr lang="es-ES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 r="62238"/>
          <a:stretch>
            <a:fillRect/>
          </a:stretch>
        </p:blipFill>
        <p:spPr bwMode="auto">
          <a:xfrm>
            <a:off x="611188" y="2781300"/>
            <a:ext cx="1800225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95513" y="3500438"/>
            <a:ext cx="5616575" cy="431800"/>
            <a:chOff x="1383" y="2205"/>
            <a:chExt cx="3538" cy="272"/>
          </a:xfrm>
        </p:grpSpPr>
        <p:sp>
          <p:nvSpPr>
            <p:cNvPr id="3080" name="AutoShape 7"/>
            <p:cNvSpPr>
              <a:spLocks noChangeArrowheads="1"/>
            </p:cNvSpPr>
            <p:nvPr/>
          </p:nvSpPr>
          <p:spPr bwMode="auto">
            <a:xfrm>
              <a:off x="1383" y="2205"/>
              <a:ext cx="1270" cy="272"/>
            </a:xfrm>
            <a:prstGeom prst="rightArrow">
              <a:avLst>
                <a:gd name="adj1" fmla="val 50000"/>
                <a:gd name="adj2" fmla="val 11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3081" name="Text Box 8"/>
            <p:cNvSpPr txBox="1">
              <a:spLocks noChangeArrowheads="1"/>
            </p:cNvSpPr>
            <p:nvPr/>
          </p:nvSpPr>
          <p:spPr bwMode="auto">
            <a:xfrm>
              <a:off x="2835" y="2205"/>
              <a:ext cx="20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/>
                <a:t>Calcular CME, CMD y el </a:t>
              </a:r>
              <a:r>
                <a:rPr lang="es-VE" i="1"/>
                <a:t>F*</a:t>
              </a:r>
              <a:endParaRPr lang="es-ES" i="1"/>
            </a:p>
          </p:txBody>
        </p:sp>
      </p:grp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6443663" y="5157788"/>
          <a:ext cx="1873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495000" imgH="419040" progId="Equation.3">
                  <p:embed/>
                </p:oleObj>
              </mc:Choice>
              <mc:Fallback>
                <p:oleObj name="Ecuación" r:id="rId3" imgW="495000" imgH="419040" progId="Equation.3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157788"/>
                        <a:ext cx="1873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989263" y="5708650"/>
            <a:ext cx="388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Posibles permutaciones=</a:t>
            </a:r>
            <a:endParaRPr 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614" y="-164562"/>
            <a:ext cx="4872014" cy="1143000"/>
          </a:xfrm>
        </p:spPr>
        <p:txBody>
          <a:bodyPr>
            <a:normAutofit/>
          </a:bodyPr>
          <a:lstStyle/>
          <a:p>
            <a:r>
              <a:rPr lang="es-VE" sz="3600" dirty="0"/>
              <a:t>PERMUTACIONES</a:t>
            </a:r>
          </a:p>
        </p:txBody>
      </p:sp>
      <p:grpSp>
        <p:nvGrpSpPr>
          <p:cNvPr id="97" name="96 Grupo"/>
          <p:cNvGrpSpPr/>
          <p:nvPr/>
        </p:nvGrpSpPr>
        <p:grpSpPr>
          <a:xfrm>
            <a:off x="6500826" y="5572140"/>
            <a:ext cx="714380" cy="1074959"/>
            <a:chOff x="6500826" y="5572140"/>
            <a:chExt cx="714380" cy="1074959"/>
          </a:xfrm>
        </p:grpSpPr>
        <p:sp>
          <p:nvSpPr>
            <p:cNvPr id="81" name="80 Flecha abajo"/>
            <p:cNvSpPr/>
            <p:nvPr/>
          </p:nvSpPr>
          <p:spPr>
            <a:xfrm>
              <a:off x="6715140" y="5572140"/>
              <a:ext cx="142876" cy="500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6500826" y="6000768"/>
              <a:ext cx="7143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VE" sz="3600" b="1" i="1" dirty="0"/>
                <a:t>F</a:t>
              </a:r>
              <a:r>
                <a:rPr lang="es-VE" sz="3600" b="1" baseline="30000" dirty="0"/>
                <a:t>π</a:t>
              </a:r>
              <a:endParaRPr lang="es-VE" sz="3600" b="1" dirty="0"/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285720" y="916528"/>
            <a:ext cx="4214842" cy="5727182"/>
            <a:chOff x="285720" y="916528"/>
            <a:chExt cx="4214842" cy="5727182"/>
          </a:xfrm>
        </p:grpSpPr>
        <p:grpSp>
          <p:nvGrpSpPr>
            <p:cNvPr id="3" name="36 Grupo"/>
            <p:cNvGrpSpPr/>
            <p:nvPr/>
          </p:nvGrpSpPr>
          <p:grpSpPr>
            <a:xfrm>
              <a:off x="571472" y="1928802"/>
              <a:ext cx="2143140" cy="1857388"/>
              <a:chOff x="1857356" y="2428868"/>
              <a:chExt cx="2143140" cy="1857388"/>
            </a:xfrm>
          </p:grpSpPr>
          <p:sp>
            <p:nvSpPr>
              <p:cNvPr id="4" name="3 Elipse"/>
              <p:cNvSpPr/>
              <p:nvPr/>
            </p:nvSpPr>
            <p:spPr>
              <a:xfrm>
                <a:off x="1857356" y="285749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" name="4 Elipse"/>
              <p:cNvSpPr/>
              <p:nvPr/>
            </p:nvSpPr>
            <p:spPr>
              <a:xfrm>
                <a:off x="2786050" y="257174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6" name="5 Elipse"/>
              <p:cNvSpPr/>
              <p:nvPr/>
            </p:nvSpPr>
            <p:spPr>
              <a:xfrm>
                <a:off x="2009756" y="357187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7" name="6 Elipse"/>
              <p:cNvSpPr/>
              <p:nvPr/>
            </p:nvSpPr>
            <p:spPr>
              <a:xfrm>
                <a:off x="3071802" y="314324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8" name="7 Elipse"/>
              <p:cNvSpPr/>
              <p:nvPr/>
            </p:nvSpPr>
            <p:spPr>
              <a:xfrm>
                <a:off x="2009756" y="242886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9" name="8 Elipse"/>
              <p:cNvSpPr/>
              <p:nvPr/>
            </p:nvSpPr>
            <p:spPr>
              <a:xfrm>
                <a:off x="2857488" y="407194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0" name="9 Elipse"/>
              <p:cNvSpPr/>
              <p:nvPr/>
            </p:nvSpPr>
            <p:spPr>
              <a:xfrm>
                <a:off x="3786182" y="300989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</p:grpSp>
        <p:grpSp>
          <p:nvGrpSpPr>
            <p:cNvPr id="19" name="49 Grupo"/>
            <p:cNvGrpSpPr/>
            <p:nvPr/>
          </p:nvGrpSpPr>
          <p:grpSpPr>
            <a:xfrm>
              <a:off x="2071670" y="3286124"/>
              <a:ext cx="1857388" cy="1714512"/>
              <a:chOff x="4643438" y="4572008"/>
              <a:chExt cx="1857388" cy="1714512"/>
            </a:xfrm>
          </p:grpSpPr>
          <p:sp>
            <p:nvSpPr>
              <p:cNvPr id="51" name="50 Rectángulo"/>
              <p:cNvSpPr/>
              <p:nvPr/>
            </p:nvSpPr>
            <p:spPr>
              <a:xfrm>
                <a:off x="4714876" y="4786322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2" name="51 Rectángulo"/>
              <p:cNvSpPr/>
              <p:nvPr/>
            </p:nvSpPr>
            <p:spPr>
              <a:xfrm>
                <a:off x="4643438" y="6072206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57818" y="4929198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4" name="53 Rectángulo"/>
              <p:cNvSpPr/>
              <p:nvPr/>
            </p:nvSpPr>
            <p:spPr>
              <a:xfrm>
                <a:off x="6286512" y="5715016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5" name="54 Rectángulo"/>
              <p:cNvSpPr/>
              <p:nvPr/>
            </p:nvSpPr>
            <p:spPr>
              <a:xfrm>
                <a:off x="6072198" y="4572008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6" name="55 Rectángulo"/>
              <p:cNvSpPr/>
              <p:nvPr/>
            </p:nvSpPr>
            <p:spPr>
              <a:xfrm>
                <a:off x="5715008" y="6000768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7" name="56 Rectángulo"/>
              <p:cNvSpPr/>
              <p:nvPr/>
            </p:nvSpPr>
            <p:spPr>
              <a:xfrm>
                <a:off x="5143504" y="5786454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8" name="57 Rectángulo"/>
              <p:cNvSpPr/>
              <p:nvPr/>
            </p:nvSpPr>
            <p:spPr>
              <a:xfrm>
                <a:off x="6215074" y="5000636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</p:grpSp>
        <p:sp>
          <p:nvSpPr>
            <p:cNvPr id="41" name="40 CuadroTexto"/>
            <p:cNvSpPr txBox="1"/>
            <p:nvPr/>
          </p:nvSpPr>
          <p:spPr>
            <a:xfrm>
              <a:off x="1785918" y="91652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Relación REAL</a:t>
              </a: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285720" y="1357298"/>
              <a:ext cx="4214842" cy="414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9" name="78 Flecha abajo"/>
            <p:cNvSpPr/>
            <p:nvPr/>
          </p:nvSpPr>
          <p:spPr>
            <a:xfrm>
              <a:off x="2214546" y="5572140"/>
              <a:ext cx="142876" cy="500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1714480" y="5997379"/>
              <a:ext cx="1056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VE" sz="3600" b="1" dirty="0"/>
                <a:t> </a:t>
              </a:r>
              <a:r>
                <a:rPr lang="es-VE" sz="3600" b="1" i="1" dirty="0"/>
                <a:t>F</a:t>
              </a:r>
              <a:r>
                <a:rPr lang="es-VE" sz="3600" b="1" baseline="-25000" dirty="0"/>
                <a:t>obs</a:t>
              </a:r>
              <a:r>
                <a:rPr lang="es-VE" sz="3600" b="1" dirty="0"/>
                <a:t> </a:t>
              </a:r>
            </a:p>
          </p:txBody>
        </p:sp>
        <p:sp>
          <p:nvSpPr>
            <p:cNvPr id="92" name="91 Elipse"/>
            <p:cNvSpPr/>
            <p:nvPr/>
          </p:nvSpPr>
          <p:spPr>
            <a:xfrm>
              <a:off x="2357422" y="178592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grpSp>
        <p:nvGrpSpPr>
          <p:cNvPr id="96" name="95 Grupo"/>
          <p:cNvGrpSpPr/>
          <p:nvPr/>
        </p:nvGrpSpPr>
        <p:grpSpPr>
          <a:xfrm>
            <a:off x="4714876" y="987966"/>
            <a:ext cx="4214842" cy="4512736"/>
            <a:chOff x="4714876" y="987966"/>
            <a:chExt cx="4214842" cy="4512736"/>
          </a:xfrm>
        </p:grpSpPr>
        <p:sp>
          <p:nvSpPr>
            <p:cNvPr id="45" name="44 Elipse"/>
            <p:cNvSpPr/>
            <p:nvPr/>
          </p:nvSpPr>
          <p:spPr>
            <a:xfrm>
              <a:off x="5000628" y="235743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7" name="46 Elipse"/>
            <p:cNvSpPr/>
            <p:nvPr/>
          </p:nvSpPr>
          <p:spPr>
            <a:xfrm>
              <a:off x="5929322" y="207167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9" name="48 Elipse"/>
            <p:cNvSpPr/>
            <p:nvPr/>
          </p:nvSpPr>
          <p:spPr>
            <a:xfrm>
              <a:off x="5153028" y="307181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6215074" y="264318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59" name="58 Elipse"/>
            <p:cNvSpPr/>
            <p:nvPr/>
          </p:nvSpPr>
          <p:spPr>
            <a:xfrm>
              <a:off x="5153028" y="192880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0" name="59 Elipse"/>
            <p:cNvSpPr/>
            <p:nvPr/>
          </p:nvSpPr>
          <p:spPr>
            <a:xfrm>
              <a:off x="6000760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5" name="64 Elipse"/>
            <p:cNvSpPr/>
            <p:nvPr/>
          </p:nvSpPr>
          <p:spPr>
            <a:xfrm>
              <a:off x="6929454" y="250983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6572264" y="350043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6500826" y="478632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8143900" y="4429132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7929586" y="328612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7572396" y="4714884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5357818" y="987966"/>
              <a:ext cx="3428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dirty="0"/>
                <a:t>Relación REAL pero otras etiquetas</a:t>
              </a:r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4714876" y="1357298"/>
              <a:ext cx="4214842" cy="414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5000628" y="2357430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7" name="86 Elipse"/>
            <p:cNvSpPr/>
            <p:nvPr/>
          </p:nvSpPr>
          <p:spPr>
            <a:xfrm>
              <a:off x="8143900" y="371475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5929322" y="2071678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9" name="88 Elipse"/>
            <p:cNvSpPr/>
            <p:nvPr/>
          </p:nvSpPr>
          <p:spPr>
            <a:xfrm>
              <a:off x="7000892" y="450057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5143504" y="3071810"/>
              <a:ext cx="214314" cy="2143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1" name="90 Elipse"/>
            <p:cNvSpPr/>
            <p:nvPr/>
          </p:nvSpPr>
          <p:spPr>
            <a:xfrm>
              <a:off x="7215206" y="364331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93" name="92 Elipse"/>
            <p:cNvSpPr/>
            <p:nvPr/>
          </p:nvSpPr>
          <p:spPr>
            <a:xfrm>
              <a:off x="6715140" y="178592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</p:grpSp>
      <p:sp>
        <p:nvSpPr>
          <p:cNvPr id="94" name="93 Flecha circular"/>
          <p:cNvSpPr/>
          <p:nvPr/>
        </p:nvSpPr>
        <p:spPr>
          <a:xfrm>
            <a:off x="3500430" y="71414"/>
            <a:ext cx="2071702" cy="221457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36 Grupo"/>
          <p:cNvGrpSpPr/>
          <p:nvPr/>
        </p:nvGrpSpPr>
        <p:grpSpPr>
          <a:xfrm>
            <a:off x="785786" y="1215216"/>
            <a:ext cx="5357850" cy="5042786"/>
            <a:chOff x="785786" y="1215216"/>
            <a:chExt cx="5357850" cy="5042786"/>
          </a:xfrm>
        </p:grpSpPr>
        <p:grpSp>
          <p:nvGrpSpPr>
            <p:cNvPr id="25" name="24 Grupo"/>
            <p:cNvGrpSpPr/>
            <p:nvPr/>
          </p:nvGrpSpPr>
          <p:grpSpPr>
            <a:xfrm>
              <a:off x="1571604" y="1215216"/>
              <a:ext cx="4572032" cy="4571238"/>
              <a:chOff x="2357422" y="786588"/>
              <a:chExt cx="4572032" cy="4571238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2643174" y="1928802"/>
                <a:ext cx="3429024" cy="3429024"/>
                <a:chOff x="2571736" y="714356"/>
                <a:chExt cx="3429024" cy="3429024"/>
              </a:xfrm>
            </p:grpSpPr>
            <p:sp>
              <p:nvSpPr>
                <p:cNvPr id="2" name="1 Rectángulo"/>
                <p:cNvSpPr/>
                <p:nvPr/>
              </p:nvSpPr>
              <p:spPr>
                <a:xfrm>
                  <a:off x="2571736" y="2571744"/>
                  <a:ext cx="214314" cy="15716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3" name="2 Rectángulo"/>
                <p:cNvSpPr/>
                <p:nvPr/>
              </p:nvSpPr>
              <p:spPr>
                <a:xfrm>
                  <a:off x="2786050" y="2214554"/>
                  <a:ext cx="214314" cy="19288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4" name="3 Rectángulo"/>
                <p:cNvSpPr/>
                <p:nvPr/>
              </p:nvSpPr>
              <p:spPr>
                <a:xfrm>
                  <a:off x="3000364" y="1785926"/>
                  <a:ext cx="214314" cy="23574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5" name="4 Rectángulo"/>
                <p:cNvSpPr/>
                <p:nvPr/>
              </p:nvSpPr>
              <p:spPr>
                <a:xfrm>
                  <a:off x="3214678" y="1285860"/>
                  <a:ext cx="214314" cy="2857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6" name="5 Rectángulo"/>
                <p:cNvSpPr/>
                <p:nvPr/>
              </p:nvSpPr>
              <p:spPr>
                <a:xfrm>
                  <a:off x="3428992" y="714356"/>
                  <a:ext cx="214314" cy="3429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7" name="6 Rectángulo"/>
                <p:cNvSpPr/>
                <p:nvPr/>
              </p:nvSpPr>
              <p:spPr>
                <a:xfrm>
                  <a:off x="3643306" y="1285860"/>
                  <a:ext cx="214314" cy="2857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8" name="7 Rectángulo"/>
                <p:cNvSpPr/>
                <p:nvPr/>
              </p:nvSpPr>
              <p:spPr>
                <a:xfrm>
                  <a:off x="3857620" y="1785926"/>
                  <a:ext cx="214314" cy="23574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9" name="8 Rectángulo"/>
                <p:cNvSpPr/>
                <p:nvPr/>
              </p:nvSpPr>
              <p:spPr>
                <a:xfrm>
                  <a:off x="4071934" y="1857364"/>
                  <a:ext cx="214314" cy="2286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0" name="9 Rectángulo"/>
                <p:cNvSpPr/>
                <p:nvPr/>
              </p:nvSpPr>
              <p:spPr>
                <a:xfrm>
                  <a:off x="4286248" y="2000240"/>
                  <a:ext cx="214314" cy="2143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1" name="10 Rectángulo"/>
                <p:cNvSpPr/>
                <p:nvPr/>
              </p:nvSpPr>
              <p:spPr>
                <a:xfrm>
                  <a:off x="4500562" y="2214554"/>
                  <a:ext cx="214314" cy="19288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2" name="11 Rectángulo"/>
                <p:cNvSpPr/>
                <p:nvPr/>
              </p:nvSpPr>
              <p:spPr>
                <a:xfrm>
                  <a:off x="4714876" y="2285992"/>
                  <a:ext cx="214314" cy="18573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3" name="12 Rectángulo"/>
                <p:cNvSpPr/>
                <p:nvPr/>
              </p:nvSpPr>
              <p:spPr>
                <a:xfrm>
                  <a:off x="4929190" y="2857496"/>
                  <a:ext cx="214314" cy="12858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4" name="13 Rectángulo"/>
                <p:cNvSpPr/>
                <p:nvPr/>
              </p:nvSpPr>
              <p:spPr>
                <a:xfrm>
                  <a:off x="5143504" y="3286124"/>
                  <a:ext cx="214314" cy="857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5" name="14 Rectángulo"/>
                <p:cNvSpPr/>
                <p:nvPr/>
              </p:nvSpPr>
              <p:spPr>
                <a:xfrm>
                  <a:off x="5357818" y="3429000"/>
                  <a:ext cx="214314" cy="7143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6" name="15 Rectángulo"/>
                <p:cNvSpPr/>
                <p:nvPr/>
              </p:nvSpPr>
              <p:spPr>
                <a:xfrm>
                  <a:off x="5572132" y="3643314"/>
                  <a:ext cx="21431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7" name="16 Rectángulo"/>
                <p:cNvSpPr/>
                <p:nvPr/>
              </p:nvSpPr>
              <p:spPr>
                <a:xfrm>
                  <a:off x="5786446" y="3786190"/>
                  <a:ext cx="214314" cy="3571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</p:grpSp>
          <p:cxnSp>
            <p:nvCxnSpPr>
              <p:cNvPr id="21" name="20 Conector recto de flecha"/>
              <p:cNvCxnSpPr/>
              <p:nvPr/>
            </p:nvCxnSpPr>
            <p:spPr>
              <a:xfrm rot="5400000" flipH="1" flipV="1">
                <a:off x="72200" y="3071810"/>
                <a:ext cx="4571238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 de flecha"/>
              <p:cNvCxnSpPr/>
              <p:nvPr/>
            </p:nvCxnSpPr>
            <p:spPr>
              <a:xfrm>
                <a:off x="2357422" y="5357032"/>
                <a:ext cx="4572032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25 CuadroTexto"/>
            <p:cNvSpPr txBox="1"/>
            <p:nvPr/>
          </p:nvSpPr>
          <p:spPr>
            <a:xfrm>
              <a:off x="1785918" y="5857892"/>
              <a:ext cx="414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000" dirty="0"/>
                <a:t>Valores de  </a:t>
              </a:r>
              <a:r>
                <a:rPr lang="es-VE" sz="2000" b="1" i="1" dirty="0"/>
                <a:t>F</a:t>
              </a:r>
              <a:r>
                <a:rPr lang="es-VE" sz="2000" b="1" baseline="30000" dirty="0"/>
                <a:t>π  </a:t>
              </a:r>
              <a:r>
                <a:rPr lang="es-VE" sz="2000" dirty="0"/>
                <a:t>bajo permutaciones 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785786" y="2071678"/>
              <a:ext cx="677108" cy="264320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VE" sz="3200" dirty="0"/>
                <a:t>Frecuencia</a:t>
              </a:r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5072066" y="571480"/>
            <a:ext cx="3071834" cy="714380"/>
            <a:chOff x="4714876" y="1071546"/>
            <a:chExt cx="3071834" cy="714380"/>
          </a:xfrm>
        </p:grpSpPr>
        <p:grpSp>
          <p:nvGrpSpPr>
            <p:cNvPr id="34" name="33 Grupo"/>
            <p:cNvGrpSpPr/>
            <p:nvPr/>
          </p:nvGrpSpPr>
          <p:grpSpPr>
            <a:xfrm>
              <a:off x="5286380" y="1071546"/>
              <a:ext cx="2500330" cy="714380"/>
              <a:chOff x="5286380" y="1071546"/>
              <a:chExt cx="2500330" cy="714380"/>
            </a:xfrm>
          </p:grpSpPr>
          <p:sp>
            <p:nvSpPr>
              <p:cNvPr id="30" name="29 CuadroTexto"/>
              <p:cNvSpPr txBox="1"/>
              <p:nvPr/>
            </p:nvSpPr>
            <p:spPr>
              <a:xfrm>
                <a:off x="5357818" y="1071546"/>
                <a:ext cx="24288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000" dirty="0"/>
                  <a:t>Num. de </a:t>
                </a:r>
                <a:r>
                  <a:rPr lang="es-VE" sz="2000" b="1" i="1" dirty="0"/>
                  <a:t>F</a:t>
                </a:r>
                <a:r>
                  <a:rPr lang="es-VE" sz="2000" b="1" baseline="30000" dirty="0"/>
                  <a:t>π  </a:t>
                </a:r>
                <a:r>
                  <a:rPr lang="es-VE" sz="2000" u="sng" dirty="0"/>
                  <a:t>&gt;</a:t>
                </a:r>
                <a:r>
                  <a:rPr lang="es-VE" sz="2000" dirty="0"/>
                  <a:t> </a:t>
                </a:r>
                <a:r>
                  <a:rPr lang="es-VE" sz="2000" b="1" i="1" dirty="0"/>
                  <a:t>F</a:t>
                </a:r>
                <a:r>
                  <a:rPr lang="es-VE" sz="2000" b="1" baseline="-25000" dirty="0"/>
                  <a:t>obs</a:t>
                </a:r>
                <a:r>
                  <a:rPr lang="es-VE" sz="2000" dirty="0"/>
                  <a:t>  + 1</a:t>
                </a:r>
                <a:endParaRPr lang="es-VE" sz="2000" u="sng" dirty="0"/>
              </a:p>
            </p:txBody>
          </p:sp>
          <p:sp>
            <p:nvSpPr>
              <p:cNvPr id="31" name="30 CuadroTexto"/>
              <p:cNvSpPr txBox="1"/>
              <p:nvPr/>
            </p:nvSpPr>
            <p:spPr>
              <a:xfrm>
                <a:off x="5500694" y="1385816"/>
                <a:ext cx="2214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000" dirty="0"/>
                  <a:t>Num. de </a:t>
                </a:r>
                <a:r>
                  <a:rPr lang="es-VE" sz="2000" b="1" i="1" dirty="0"/>
                  <a:t>F</a:t>
                </a:r>
                <a:r>
                  <a:rPr lang="es-VE" sz="2000" b="1" baseline="30000" dirty="0"/>
                  <a:t>π </a:t>
                </a:r>
                <a:r>
                  <a:rPr lang="es-VE" sz="2000" dirty="0"/>
                  <a:t> + 1</a:t>
                </a:r>
                <a:endParaRPr lang="es-VE" sz="2000" u="sng" dirty="0"/>
              </a:p>
            </p:txBody>
          </p:sp>
          <p:cxnSp>
            <p:nvCxnSpPr>
              <p:cNvPr id="33" name="32 Conector recto"/>
              <p:cNvCxnSpPr/>
              <p:nvPr/>
            </p:nvCxnSpPr>
            <p:spPr>
              <a:xfrm>
                <a:off x="5286380" y="1428736"/>
                <a:ext cx="24288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34 CuadroTexto"/>
            <p:cNvSpPr txBox="1"/>
            <p:nvPr/>
          </p:nvSpPr>
          <p:spPr>
            <a:xfrm>
              <a:off x="4714876" y="1142984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P</a:t>
              </a:r>
              <a:r>
                <a:rPr lang="en-US" sz="2800" dirty="0"/>
                <a:t> =</a:t>
              </a:r>
              <a:endParaRPr lang="es-VE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VE" dirty="0"/>
              <a:t>¿Qué es el ANOVA?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85720" y="31432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¿Qué es el MANOVA?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714744" y="1285860"/>
          <a:ext cx="469107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Fuente de Variación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Suma de cuadrados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err="1"/>
                        <a:t>SCe</a:t>
                      </a:r>
                      <a:r>
                        <a:rPr lang="es-VE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Dentro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err="1"/>
                        <a:t>SCd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err="1"/>
                        <a:t>SCt</a:t>
                      </a:r>
                      <a:r>
                        <a:rPr lang="es-VE" dirty="0"/>
                        <a:t> =</a:t>
                      </a:r>
                      <a:r>
                        <a:rPr lang="es-VE" baseline="0" dirty="0"/>
                        <a:t> </a:t>
                      </a:r>
                      <a:r>
                        <a:rPr lang="es-VE" baseline="0" dirty="0" err="1"/>
                        <a:t>SDe</a:t>
                      </a:r>
                      <a:r>
                        <a:rPr lang="es-VE" baseline="0" dirty="0"/>
                        <a:t> + </a:t>
                      </a:r>
                      <a:r>
                        <a:rPr lang="es-VE" baseline="0" dirty="0" err="1"/>
                        <a:t>SCd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571472" y="1785926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Descomposición aditiva de la variación total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667140" y="4143380"/>
          <a:ext cx="469107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Fuente de Variación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Suma de cuadrados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Dentro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T =</a:t>
                      </a:r>
                      <a:r>
                        <a:rPr lang="es-VE" baseline="0" dirty="0"/>
                        <a:t> A + W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428596" y="4572008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Descomposición aditiva de matrices de sumatorias cuadráticas y productos cruzados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VE" sz="4400">
                <a:solidFill>
                  <a:schemeClr val="tx2"/>
                </a:solidFill>
              </a:rPr>
              <a:t>LA LÓGICA DE PERMUTAR</a:t>
            </a:r>
            <a:endParaRPr lang="es-ES" sz="4400">
              <a:solidFill>
                <a:schemeClr val="tx2"/>
              </a:solidFill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0" y="1700213"/>
            <a:ext cx="889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Incrementar el número de permutaciones, aumenta la precisión de la probabilidad</a:t>
            </a:r>
            <a:endParaRPr lang="es-E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95288" y="2492375"/>
            <a:ext cx="8424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Para decidir con base en </a:t>
            </a:r>
            <a:r>
              <a:rPr lang="el-GR"/>
              <a:t>α</a:t>
            </a:r>
            <a:r>
              <a:rPr lang="es-VE"/>
              <a:t> = 0,05 se recomiendan &gt; 1000 permutaciones</a:t>
            </a:r>
            <a:endParaRPr lang="el-GR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95288" y="3206750"/>
            <a:ext cx="8424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Para decidir con base en </a:t>
            </a:r>
            <a:r>
              <a:rPr lang="el-GR"/>
              <a:t>α</a:t>
            </a:r>
            <a:r>
              <a:rPr lang="es-VE"/>
              <a:t> = 0,01 se recomiendan &gt; 5000 permutaciones</a:t>
            </a:r>
            <a:endParaRPr lang="el-GR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68313" y="4365625"/>
            <a:ext cx="8135937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Están concientes de esto? 5000 cálculos de análisis de varianza!!!</a:t>
            </a:r>
          </a:p>
          <a:p>
            <a:pPr>
              <a:spcBef>
                <a:spcPct val="50000"/>
              </a:spcBef>
            </a:pPr>
            <a:endParaRPr lang="es-VE"/>
          </a:p>
          <a:p>
            <a:pPr>
              <a:spcBef>
                <a:spcPct val="50000"/>
              </a:spcBef>
            </a:pPr>
            <a:r>
              <a:rPr lang="es-VE"/>
              <a:t>Imposible hacerlo sin computadoras!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1" grpId="0"/>
      <p:bldP spid="4199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48" y="357166"/>
            <a:ext cx="6143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PERMANOVA</a:t>
            </a:r>
            <a:endParaRPr lang="es-VE" sz="4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4282" y="1357298"/>
            <a:ext cx="8858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VE" sz="2400" dirty="0"/>
              <a:t>Retiene la flexibilidad y robustez de ANOSIM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 lvl="1">
              <a:buFont typeface="Arial" pitchFamily="34" charset="0"/>
              <a:buChar char="•"/>
            </a:pPr>
            <a:r>
              <a:rPr lang="es-VE" sz="2400" dirty="0"/>
              <a:t>Admite cualquier matriz de similitud y distancia</a:t>
            </a:r>
          </a:p>
          <a:p>
            <a:pPr lvl="1">
              <a:buFont typeface="Arial" pitchFamily="34" charset="0"/>
              <a:buChar char="•"/>
            </a:pPr>
            <a:r>
              <a:rPr lang="es-VE" sz="2400" dirty="0"/>
              <a:t>La significancia se obtiene con permutaciones, por tanto, NO EXIGE SATISFACER DISTRIBUCIONES</a:t>
            </a:r>
          </a:p>
          <a:p>
            <a:pPr lvl="1">
              <a:buFont typeface="Arial" pitchFamily="34" charset="0"/>
              <a:buChar char="•"/>
            </a:pPr>
            <a:endParaRPr lang="es-VE" sz="2400" dirty="0"/>
          </a:p>
          <a:p>
            <a:pPr marL="0" lvl="1">
              <a:buFont typeface="Arial" pitchFamily="34" charset="0"/>
              <a:buChar char="•"/>
            </a:pPr>
            <a:r>
              <a:rPr lang="es-VE" sz="2400" dirty="0"/>
              <a:t>Además, permite una descomposición de la variación total en el espacio definido por la matriz</a:t>
            </a:r>
          </a:p>
          <a:p>
            <a:pPr marL="0" lvl="1">
              <a:buFont typeface="Arial" pitchFamily="34" charset="0"/>
              <a:buChar char="•"/>
            </a:pPr>
            <a:endParaRPr lang="es-VE" sz="2400" dirty="0"/>
          </a:p>
          <a:p>
            <a:pPr marL="0" lvl="1">
              <a:buFont typeface="Arial" pitchFamily="34" charset="0"/>
              <a:buChar char="•"/>
            </a:pPr>
            <a:r>
              <a:rPr lang="es-VE" sz="2400" dirty="0"/>
              <a:t>Como bono, si la variable respuesta es una (1), y se emplean distancias euclidianas, entonces PERMANOVA se comporta exactamente como el ANOVA de Fisher!</a:t>
            </a:r>
          </a:p>
          <a:p>
            <a:pPr marL="0" lvl="1">
              <a:buFont typeface="Arial" pitchFamily="34" charset="0"/>
              <a:buChar char="•"/>
            </a:pPr>
            <a:endParaRPr lang="es-VE" sz="2400" dirty="0"/>
          </a:p>
          <a:p>
            <a:pPr marL="0" lvl="1">
              <a:buFont typeface="Arial" pitchFamily="34" charset="0"/>
              <a:buChar char="•"/>
            </a:pPr>
            <a:r>
              <a:rPr lang="es-VE" sz="2400" dirty="0"/>
              <a:t>Esto permite realizar un ANOVA y obviar el supuesto de normalidad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0004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NOTA: al  </a:t>
            </a:r>
            <a:r>
              <a:rPr lang="en-US" sz="2000" dirty="0" err="1"/>
              <a:t>igual</a:t>
            </a:r>
            <a:r>
              <a:rPr lang="en-US" sz="2000" dirty="0"/>
              <a:t> que ANOSIM, PERMANOVA </a:t>
            </a:r>
            <a:r>
              <a:rPr lang="en-US" sz="2000" dirty="0" err="1"/>
              <a:t>será</a:t>
            </a:r>
            <a:r>
              <a:rPr lang="en-US" sz="2000" dirty="0"/>
              <a:t> sensible a </a:t>
            </a:r>
            <a:r>
              <a:rPr lang="en-US" sz="2000" dirty="0" err="1"/>
              <a:t>diferencias</a:t>
            </a:r>
            <a:r>
              <a:rPr lang="en-US" sz="2000" dirty="0"/>
              <a:t> en </a:t>
            </a:r>
            <a:r>
              <a:rPr lang="en-US" sz="2000" dirty="0" err="1"/>
              <a:t>dispersión</a:t>
            </a:r>
            <a:endParaRPr lang="es-VE" sz="2000" dirty="0"/>
          </a:p>
        </p:txBody>
      </p:sp>
      <p:grpSp>
        <p:nvGrpSpPr>
          <p:cNvPr id="59" name="58 Grupo"/>
          <p:cNvGrpSpPr/>
          <p:nvPr/>
        </p:nvGrpSpPr>
        <p:grpSpPr>
          <a:xfrm>
            <a:off x="214282" y="2071678"/>
            <a:ext cx="3714776" cy="3214710"/>
            <a:chOff x="214282" y="2071678"/>
            <a:chExt cx="3714776" cy="3214710"/>
          </a:xfrm>
        </p:grpSpPr>
        <p:sp>
          <p:nvSpPr>
            <p:cNvPr id="27" name="26 Elipse"/>
            <p:cNvSpPr/>
            <p:nvPr/>
          </p:nvSpPr>
          <p:spPr>
            <a:xfrm>
              <a:off x="1071538" y="2857496"/>
              <a:ext cx="1928826" cy="17145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8" name="27 Elipse"/>
            <p:cNvSpPr/>
            <p:nvPr/>
          </p:nvSpPr>
          <p:spPr>
            <a:xfrm>
              <a:off x="214282" y="2071678"/>
              <a:ext cx="3714776" cy="32147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58" name="57 Grupo"/>
          <p:cNvGrpSpPr/>
          <p:nvPr/>
        </p:nvGrpSpPr>
        <p:grpSpPr>
          <a:xfrm>
            <a:off x="71406" y="1785926"/>
            <a:ext cx="4214842" cy="4143404"/>
            <a:chOff x="71406" y="1785926"/>
            <a:chExt cx="4214842" cy="4143404"/>
          </a:xfrm>
        </p:grpSpPr>
        <p:sp>
          <p:nvSpPr>
            <p:cNvPr id="7" name="6 Rectángulo"/>
            <p:cNvSpPr/>
            <p:nvPr/>
          </p:nvSpPr>
          <p:spPr>
            <a:xfrm>
              <a:off x="71406" y="1785926"/>
              <a:ext cx="4214842" cy="414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grpSp>
          <p:nvGrpSpPr>
            <p:cNvPr id="57" name="56 Grupo"/>
            <p:cNvGrpSpPr/>
            <p:nvPr/>
          </p:nvGrpSpPr>
          <p:grpSpPr>
            <a:xfrm>
              <a:off x="785786" y="2571744"/>
              <a:ext cx="2428892" cy="2571768"/>
              <a:chOff x="785786" y="2571744"/>
              <a:chExt cx="2428892" cy="2571768"/>
            </a:xfrm>
          </p:grpSpPr>
          <p:sp>
            <p:nvSpPr>
              <p:cNvPr id="19" name="3 Elipse"/>
              <p:cNvSpPr/>
              <p:nvPr/>
            </p:nvSpPr>
            <p:spPr>
              <a:xfrm>
                <a:off x="1214414" y="3786190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2143108" y="350043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21" name="20 Elipse"/>
              <p:cNvSpPr/>
              <p:nvPr/>
            </p:nvSpPr>
            <p:spPr>
              <a:xfrm>
                <a:off x="1785918" y="371475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22" name="21 Elipse"/>
              <p:cNvSpPr/>
              <p:nvPr/>
            </p:nvSpPr>
            <p:spPr>
              <a:xfrm>
                <a:off x="2428860" y="407194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23" name="22 Elipse"/>
              <p:cNvSpPr/>
              <p:nvPr/>
            </p:nvSpPr>
            <p:spPr>
              <a:xfrm>
                <a:off x="1643042" y="321468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24" name="23 Elipse"/>
              <p:cNvSpPr/>
              <p:nvPr/>
            </p:nvSpPr>
            <p:spPr>
              <a:xfrm>
                <a:off x="1571604" y="4143380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25" name="24 Elipse"/>
              <p:cNvSpPr/>
              <p:nvPr/>
            </p:nvSpPr>
            <p:spPr>
              <a:xfrm>
                <a:off x="2571736" y="3786190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1142976" y="2786058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785786" y="4000504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4" name="13 Rectángulo"/>
              <p:cNvSpPr/>
              <p:nvPr/>
            </p:nvSpPr>
            <p:spPr>
              <a:xfrm>
                <a:off x="2714612" y="4429132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5" name="14 Rectángulo"/>
              <p:cNvSpPr/>
              <p:nvPr/>
            </p:nvSpPr>
            <p:spPr>
              <a:xfrm>
                <a:off x="2500298" y="2571744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6" name="15 Rectángulo"/>
              <p:cNvSpPr/>
              <p:nvPr/>
            </p:nvSpPr>
            <p:spPr>
              <a:xfrm>
                <a:off x="2214546" y="4929198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1857356" y="3429000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3000364" y="3500438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10" name="9 Elipse"/>
              <p:cNvSpPr/>
              <p:nvPr/>
            </p:nvSpPr>
            <p:spPr>
              <a:xfrm>
                <a:off x="2143108" y="3071810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1571604" y="4357694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</p:grpSp>
      </p:grpSp>
      <p:cxnSp>
        <p:nvCxnSpPr>
          <p:cNvPr id="31" name="30 Conector recto de flecha"/>
          <p:cNvCxnSpPr/>
          <p:nvPr/>
        </p:nvCxnSpPr>
        <p:spPr>
          <a:xfrm rot="10800000" flipV="1">
            <a:off x="4500562" y="1000108"/>
            <a:ext cx="2928958" cy="7143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60 Grupo"/>
          <p:cNvGrpSpPr/>
          <p:nvPr/>
        </p:nvGrpSpPr>
        <p:grpSpPr>
          <a:xfrm>
            <a:off x="4714876" y="1785926"/>
            <a:ext cx="4214842" cy="4143404"/>
            <a:chOff x="4714876" y="1785926"/>
            <a:chExt cx="4214842" cy="4143404"/>
          </a:xfrm>
        </p:grpSpPr>
        <p:sp>
          <p:nvSpPr>
            <p:cNvPr id="36" name="35 Rectángulo"/>
            <p:cNvSpPr/>
            <p:nvPr/>
          </p:nvSpPr>
          <p:spPr>
            <a:xfrm>
              <a:off x="4714876" y="1785926"/>
              <a:ext cx="4214842" cy="4143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grpSp>
          <p:nvGrpSpPr>
            <p:cNvPr id="60" name="59 Grupo"/>
            <p:cNvGrpSpPr/>
            <p:nvPr/>
          </p:nvGrpSpPr>
          <p:grpSpPr>
            <a:xfrm>
              <a:off x="5143504" y="2428868"/>
              <a:ext cx="3071834" cy="2928958"/>
              <a:chOff x="5143504" y="2428868"/>
              <a:chExt cx="3071834" cy="2928958"/>
            </a:xfrm>
          </p:grpSpPr>
          <p:sp>
            <p:nvSpPr>
              <p:cNvPr id="48" name="3 Elipse"/>
              <p:cNvSpPr/>
              <p:nvPr/>
            </p:nvSpPr>
            <p:spPr>
              <a:xfrm>
                <a:off x="5357818" y="514351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9" name="48 Elipse"/>
              <p:cNvSpPr/>
              <p:nvPr/>
            </p:nvSpPr>
            <p:spPr>
              <a:xfrm>
                <a:off x="6143636" y="357187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0" name="49 Elipse"/>
              <p:cNvSpPr/>
              <p:nvPr/>
            </p:nvSpPr>
            <p:spPr>
              <a:xfrm>
                <a:off x="6081722" y="435769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7143768" y="392906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2" name="51 Elipse"/>
              <p:cNvSpPr/>
              <p:nvPr/>
            </p:nvSpPr>
            <p:spPr>
              <a:xfrm>
                <a:off x="6643702" y="285749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3" name="52 Elipse"/>
              <p:cNvSpPr/>
              <p:nvPr/>
            </p:nvSpPr>
            <p:spPr>
              <a:xfrm>
                <a:off x="6572264" y="4786322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54" name="53 Elipse"/>
              <p:cNvSpPr/>
              <p:nvPr/>
            </p:nvSpPr>
            <p:spPr>
              <a:xfrm>
                <a:off x="7858148" y="3795714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0" name="39 Rectángulo"/>
              <p:cNvSpPr/>
              <p:nvPr/>
            </p:nvSpPr>
            <p:spPr>
              <a:xfrm>
                <a:off x="5143504" y="2643182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1" name="40 Rectángulo"/>
              <p:cNvSpPr/>
              <p:nvPr/>
            </p:nvSpPr>
            <p:spPr>
              <a:xfrm>
                <a:off x="7215206" y="4643446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857884" y="2928934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3" name="42 Rectángulo"/>
              <p:cNvSpPr/>
              <p:nvPr/>
            </p:nvSpPr>
            <p:spPr>
              <a:xfrm>
                <a:off x="7643834" y="3500438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6858016" y="3071810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5" name="44 Rectángulo"/>
              <p:cNvSpPr/>
              <p:nvPr/>
            </p:nvSpPr>
            <p:spPr>
              <a:xfrm>
                <a:off x="6143636" y="3857628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6786578" y="3786190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001024" y="5000636"/>
                <a:ext cx="214314" cy="21431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  <p:sp>
            <p:nvSpPr>
              <p:cNvPr id="39" name="38 Elipse"/>
              <p:cNvSpPr/>
              <p:nvPr/>
            </p:nvSpPr>
            <p:spPr>
              <a:xfrm>
                <a:off x="8001024" y="2428868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 dirty="0"/>
              </a:p>
            </p:txBody>
          </p:sp>
        </p:grpSp>
      </p:grpSp>
      <p:grpSp>
        <p:nvGrpSpPr>
          <p:cNvPr id="62" name="61 Grupo"/>
          <p:cNvGrpSpPr/>
          <p:nvPr/>
        </p:nvGrpSpPr>
        <p:grpSpPr>
          <a:xfrm>
            <a:off x="4439126" y="1426172"/>
            <a:ext cx="4753752" cy="4753752"/>
            <a:chOff x="4439126" y="1426172"/>
            <a:chExt cx="4753752" cy="4753752"/>
          </a:xfrm>
        </p:grpSpPr>
        <p:sp>
          <p:nvSpPr>
            <p:cNvPr id="55" name="54 Elipse"/>
            <p:cNvSpPr/>
            <p:nvPr/>
          </p:nvSpPr>
          <p:spPr>
            <a:xfrm rot="19127135">
              <a:off x="5817766" y="1426172"/>
              <a:ext cx="2009030" cy="4753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6" name="55 Elipse"/>
            <p:cNvSpPr/>
            <p:nvPr/>
          </p:nvSpPr>
          <p:spPr>
            <a:xfrm rot="13763603">
              <a:off x="5811487" y="1578572"/>
              <a:ext cx="2009030" cy="47537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63" name="62 CuadroTexto"/>
          <p:cNvSpPr txBox="1"/>
          <p:nvPr/>
        </p:nvSpPr>
        <p:spPr>
          <a:xfrm>
            <a:off x="642910" y="592933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Incremento</a:t>
            </a:r>
            <a:r>
              <a:rPr lang="en-US" dirty="0"/>
              <a:t> de Error </a:t>
            </a:r>
            <a:r>
              <a:rPr lang="en-US" dirty="0" err="1"/>
              <a:t>Tipo</a:t>
            </a:r>
            <a:r>
              <a:rPr lang="en-US" dirty="0"/>
              <a:t> 1</a:t>
            </a:r>
            <a:endParaRPr lang="es-VE" dirty="0"/>
          </a:p>
        </p:txBody>
      </p:sp>
      <p:sp>
        <p:nvSpPr>
          <p:cNvPr id="64" name="63 CuadroTexto"/>
          <p:cNvSpPr txBox="1"/>
          <p:nvPr/>
        </p:nvSpPr>
        <p:spPr>
          <a:xfrm>
            <a:off x="5072066" y="5929330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de Error </a:t>
            </a:r>
            <a:r>
              <a:rPr lang="en-US" dirty="0" err="1"/>
              <a:t>Tipo</a:t>
            </a:r>
            <a:r>
              <a:rPr lang="en-US" dirty="0"/>
              <a:t> 1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diferencias</a:t>
            </a:r>
            <a:r>
              <a:rPr lang="en-US" dirty="0"/>
              <a:t> de </a:t>
            </a:r>
            <a:r>
              <a:rPr lang="en-US" dirty="0" err="1"/>
              <a:t>covariación</a:t>
            </a:r>
            <a:endParaRPr lang="es-VE" dirty="0"/>
          </a:p>
        </p:txBody>
      </p:sp>
      <p:sp>
        <p:nvSpPr>
          <p:cNvPr id="65" name="64 CuadroTexto"/>
          <p:cNvSpPr txBox="1"/>
          <p:nvPr/>
        </p:nvSpPr>
        <p:spPr>
          <a:xfrm>
            <a:off x="142844" y="128586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err="1"/>
              <a:t>Behrens</a:t>
            </a:r>
            <a:r>
              <a:rPr lang="es-VE" b="1" dirty="0"/>
              <a:t>-Fisher </a:t>
            </a:r>
            <a:r>
              <a:rPr lang="es-VE" b="1" dirty="0" err="1"/>
              <a:t>Problem</a:t>
            </a:r>
            <a:endParaRPr lang="es-V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48" y="357166"/>
            <a:ext cx="6143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Woohoo</a:t>
            </a:r>
            <a:r>
              <a:rPr lang="en-US" sz="4800" dirty="0"/>
              <a:t>!</a:t>
            </a:r>
            <a:endParaRPr lang="es-VE" sz="4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1406" y="1285860"/>
            <a:ext cx="8929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PERMANOVA ES:</a:t>
            </a:r>
          </a:p>
          <a:p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Robusto: emplea permutaciones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Flexible: admite cualquier matriz de similitud/distancia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Intuitivo: el estadístico se refiere a estimadores de variación</a:t>
            </a:r>
          </a:p>
          <a:p>
            <a:pPr>
              <a:buFont typeface="Arial" pitchFamily="34" charset="0"/>
              <a:buChar char="•"/>
            </a:pPr>
            <a:endParaRPr lang="es-VE" sz="2400" dirty="0"/>
          </a:p>
          <a:p>
            <a:pPr>
              <a:buFont typeface="Arial" pitchFamily="34" charset="0"/>
              <a:buChar char="•"/>
            </a:pPr>
            <a:r>
              <a:rPr lang="es-VE" sz="2400" dirty="0"/>
              <a:t>Permite la descomposición para cualquier modelo aditivo…. Puede emplearse en diseños experimentales complejos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558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CuadroTexto"/>
          <p:cNvSpPr txBox="1">
            <a:spLocks noChangeArrowheads="1"/>
          </p:cNvSpPr>
          <p:nvPr/>
        </p:nvSpPr>
        <p:spPr bwMode="auto">
          <a:xfrm>
            <a:off x="1071538" y="1785926"/>
            <a:ext cx="5357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3200" b="1" dirty="0"/>
              <a:t>SC</a:t>
            </a:r>
            <a:r>
              <a:rPr lang="es-VE" sz="3200" b="1" i="1" baseline="-25000" dirty="0"/>
              <a:t>T</a:t>
            </a:r>
            <a:r>
              <a:rPr lang="es-VE" sz="2800" dirty="0"/>
              <a:t>= SC</a:t>
            </a:r>
            <a:r>
              <a:rPr lang="es-VE" sz="2800" i="1" baseline="-25000" dirty="0"/>
              <a:t>A</a:t>
            </a:r>
            <a:r>
              <a:rPr lang="es-VE" sz="2800" dirty="0"/>
              <a:t> + SC</a:t>
            </a:r>
            <a:r>
              <a:rPr lang="es-VE" sz="2800" i="1" baseline="-25000" dirty="0"/>
              <a:t>B</a:t>
            </a:r>
            <a:r>
              <a:rPr lang="es-VE" sz="2800" dirty="0"/>
              <a:t> + SC</a:t>
            </a:r>
            <a:r>
              <a:rPr lang="es-VE" sz="2800" i="1" baseline="-25000" dirty="0"/>
              <a:t>AB</a:t>
            </a:r>
            <a:r>
              <a:rPr lang="es-VE" sz="2800" dirty="0"/>
              <a:t> + SC</a:t>
            </a:r>
            <a:r>
              <a:rPr lang="es-VE" sz="2800" i="1" baseline="-25000" dirty="0"/>
              <a:t>R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9108" y="2786058"/>
            <a:ext cx="43848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Triángulo rectángulo"/>
          <p:cNvSpPr/>
          <p:nvPr/>
        </p:nvSpPr>
        <p:spPr>
          <a:xfrm>
            <a:off x="6000760" y="2857496"/>
            <a:ext cx="3000396" cy="2928958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00034" y="3673774"/>
          <a:ext cx="3643338" cy="137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180800" imgH="444240" progId="Equation.3">
                  <p:embed/>
                </p:oleObj>
              </mc:Choice>
              <mc:Fallback>
                <p:oleObj name="Ecuación" r:id="rId3" imgW="1180800" imgH="444240" progId="Equation.3">
                  <p:embed/>
                  <p:pic>
                    <p:nvPicPr>
                      <p:cNvPr id="60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673774"/>
                        <a:ext cx="3643338" cy="1371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214282" y="357166"/>
            <a:ext cx="7715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Un ejemplo: ANOVA dos vías ortogonal</a:t>
            </a:r>
          </a:p>
          <a:p>
            <a:r>
              <a:rPr lang="es-VE" dirty="0"/>
              <a:t>	FACTOR A: 2 niveles </a:t>
            </a:r>
            <a:r>
              <a:rPr lang="es-VE" i="1" dirty="0"/>
              <a:t>a</a:t>
            </a:r>
            <a:r>
              <a:rPr lang="es-VE" dirty="0"/>
              <a:t>, </a:t>
            </a:r>
          </a:p>
          <a:p>
            <a:r>
              <a:rPr lang="es-VE" dirty="0"/>
              <a:t>	FACTOR B: 2 niveles </a:t>
            </a:r>
            <a:r>
              <a:rPr lang="es-VE" i="1" dirty="0"/>
              <a:t>b</a:t>
            </a:r>
            <a:r>
              <a:rPr lang="es-VE" dirty="0"/>
              <a:t>, </a:t>
            </a:r>
          </a:p>
          <a:p>
            <a:r>
              <a:rPr lang="es-VE" dirty="0"/>
              <a:t>	N= </a:t>
            </a:r>
            <a:r>
              <a:rPr lang="es-VE" i="1" dirty="0" err="1"/>
              <a:t>nab</a:t>
            </a:r>
            <a:endParaRPr lang="es-VE" i="1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5" cstate="print"/>
          <a:srcRect b="8783"/>
          <a:stretch>
            <a:fillRect/>
          </a:stretch>
        </p:blipFill>
        <p:spPr bwMode="auto">
          <a:xfrm>
            <a:off x="5857884" y="1928802"/>
            <a:ext cx="31877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CuadroTexto"/>
          <p:cNvSpPr txBox="1">
            <a:spLocks noChangeArrowheads="1"/>
          </p:cNvSpPr>
          <p:nvPr/>
        </p:nvSpPr>
        <p:spPr bwMode="auto">
          <a:xfrm>
            <a:off x="1071538" y="1785926"/>
            <a:ext cx="5357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3200" dirty="0"/>
              <a:t>SC</a:t>
            </a:r>
            <a:r>
              <a:rPr lang="es-VE" sz="3200" i="1" baseline="-25000" dirty="0"/>
              <a:t>T</a:t>
            </a:r>
            <a:r>
              <a:rPr lang="es-VE" sz="2800" dirty="0"/>
              <a:t>= </a:t>
            </a:r>
            <a:r>
              <a:rPr lang="es-VE" sz="3200" b="1" dirty="0"/>
              <a:t>SC</a:t>
            </a:r>
            <a:r>
              <a:rPr lang="es-VE" sz="3200" b="1" i="1" baseline="-25000" dirty="0"/>
              <a:t>A</a:t>
            </a:r>
            <a:r>
              <a:rPr lang="es-VE" sz="3200" b="1" dirty="0"/>
              <a:t> </a:t>
            </a:r>
            <a:r>
              <a:rPr lang="es-VE" sz="2800" dirty="0"/>
              <a:t>+ SC</a:t>
            </a:r>
            <a:r>
              <a:rPr lang="es-VE" sz="2800" i="1" baseline="-25000" dirty="0"/>
              <a:t>B</a:t>
            </a:r>
            <a:r>
              <a:rPr lang="es-VE" sz="2800" dirty="0"/>
              <a:t> + SC</a:t>
            </a:r>
            <a:r>
              <a:rPr lang="es-VE" sz="2800" i="1" baseline="-25000" dirty="0"/>
              <a:t>AB</a:t>
            </a:r>
            <a:r>
              <a:rPr lang="es-VE" sz="2800" dirty="0"/>
              <a:t> + SC</a:t>
            </a:r>
            <a:r>
              <a:rPr lang="es-VE" sz="2800" i="1" baseline="-25000" dirty="0"/>
              <a:t>R</a:t>
            </a:r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/>
        </p:nvGraphicFramePr>
        <p:xfrm>
          <a:off x="168275" y="3643313"/>
          <a:ext cx="452278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511280" imgH="444240" progId="Equation.3">
                  <p:embed/>
                </p:oleObj>
              </mc:Choice>
              <mc:Fallback>
                <p:oleObj name="Ecuación" r:id="rId2" imgW="1511280" imgH="444240" progId="Equation.3">
                  <p:embed/>
                  <p:pic>
                    <p:nvPicPr>
                      <p:cNvPr id="15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3643313"/>
                        <a:ext cx="4522788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9108" y="2786058"/>
            <a:ext cx="43848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 b="8783"/>
          <a:stretch>
            <a:fillRect/>
          </a:stretch>
        </p:blipFill>
        <p:spPr bwMode="auto">
          <a:xfrm>
            <a:off x="5857884" y="1928802"/>
            <a:ext cx="31877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428728" y="5715016"/>
            <a:ext cx="3214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3200" b="1" dirty="0"/>
              <a:t>SC</a:t>
            </a:r>
            <a:r>
              <a:rPr lang="es-VE" sz="3200" b="1" i="1" baseline="-25000" dirty="0"/>
              <a:t>A</a:t>
            </a:r>
            <a:r>
              <a:rPr lang="es-VE" sz="3200" b="1" dirty="0"/>
              <a:t> = </a:t>
            </a:r>
            <a:r>
              <a:rPr lang="es-VE" sz="3200" dirty="0"/>
              <a:t>SC</a:t>
            </a:r>
            <a:r>
              <a:rPr lang="es-VE" sz="3200" i="1" baseline="-25000" dirty="0"/>
              <a:t>T</a:t>
            </a:r>
            <a:r>
              <a:rPr lang="es-VE" sz="2800" dirty="0"/>
              <a:t> – </a:t>
            </a:r>
            <a:r>
              <a:rPr lang="es-VE" sz="2800" dirty="0" err="1"/>
              <a:t>SC</a:t>
            </a:r>
            <a:r>
              <a:rPr lang="es-VE" sz="2800" i="1" baseline="-25000" dirty="0" err="1"/>
              <a:t>d</a:t>
            </a:r>
            <a:r>
              <a:rPr lang="es-VE" sz="2800" i="1" dirty="0"/>
              <a:t> </a:t>
            </a:r>
            <a:r>
              <a:rPr lang="es-VE" sz="2800" i="1" baseline="-25000" dirty="0"/>
              <a:t>(A)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14282" y="357166"/>
            <a:ext cx="7715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Un ejemplo: ANOVA dos vías ortogonal</a:t>
            </a:r>
          </a:p>
          <a:p>
            <a:r>
              <a:rPr lang="es-VE" dirty="0"/>
              <a:t>	FACTOR A: 2 niveles </a:t>
            </a:r>
            <a:r>
              <a:rPr lang="es-VE" i="1" dirty="0"/>
              <a:t>a</a:t>
            </a:r>
            <a:r>
              <a:rPr lang="es-VE" dirty="0"/>
              <a:t>, </a:t>
            </a:r>
          </a:p>
          <a:p>
            <a:r>
              <a:rPr lang="es-VE" dirty="0"/>
              <a:t>	FACTOR B: 2 niveles </a:t>
            </a:r>
            <a:r>
              <a:rPr lang="es-VE" i="1" dirty="0"/>
              <a:t>b</a:t>
            </a:r>
            <a:r>
              <a:rPr lang="es-VE" dirty="0"/>
              <a:t>, </a:t>
            </a:r>
          </a:p>
          <a:p>
            <a:r>
              <a:rPr lang="es-VE" dirty="0"/>
              <a:t>	N= </a:t>
            </a:r>
            <a:r>
              <a:rPr lang="es-VE" i="1" dirty="0" err="1"/>
              <a:t>nab</a:t>
            </a:r>
            <a:endParaRPr lang="es-VE" i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/>
          <p:cNvGraphicFramePr>
            <a:graphicFrameLocks noChangeAspect="1"/>
          </p:cNvGraphicFramePr>
          <p:nvPr/>
        </p:nvGraphicFramePr>
        <p:xfrm>
          <a:off x="168275" y="3643313"/>
          <a:ext cx="452278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511280" imgH="444240" progId="Equation.3">
                  <p:embed/>
                </p:oleObj>
              </mc:Choice>
              <mc:Fallback>
                <p:oleObj name="Ecuación" r:id="rId2" imgW="1511280" imgH="444240" progId="Equation.3">
                  <p:embed/>
                  <p:pic>
                    <p:nvPicPr>
                      <p:cNvPr id="15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3643313"/>
                        <a:ext cx="4522788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9108" y="2786058"/>
            <a:ext cx="43848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 b="8783"/>
          <a:stretch>
            <a:fillRect/>
          </a:stretch>
        </p:blipFill>
        <p:spPr bwMode="auto">
          <a:xfrm>
            <a:off x="5857884" y="1928802"/>
            <a:ext cx="31877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6 CuadroTexto"/>
          <p:cNvSpPr txBox="1">
            <a:spLocks noChangeArrowheads="1"/>
          </p:cNvSpPr>
          <p:nvPr/>
        </p:nvSpPr>
        <p:spPr bwMode="auto">
          <a:xfrm>
            <a:off x="1071538" y="1785926"/>
            <a:ext cx="5357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3200" dirty="0"/>
              <a:t>SC</a:t>
            </a:r>
            <a:r>
              <a:rPr lang="es-VE" sz="3200" i="1" baseline="-25000" dirty="0"/>
              <a:t>T</a:t>
            </a:r>
            <a:r>
              <a:rPr lang="es-VE" sz="2800" dirty="0"/>
              <a:t>= </a:t>
            </a:r>
            <a:r>
              <a:rPr lang="es-VE" sz="3200" dirty="0"/>
              <a:t>SC</a:t>
            </a:r>
            <a:r>
              <a:rPr lang="es-VE" sz="3200" i="1" baseline="-25000" dirty="0"/>
              <a:t>A</a:t>
            </a:r>
            <a:r>
              <a:rPr lang="es-VE" sz="3200" dirty="0"/>
              <a:t> </a:t>
            </a:r>
            <a:r>
              <a:rPr lang="es-VE" sz="2800" dirty="0"/>
              <a:t>+ </a:t>
            </a:r>
            <a:r>
              <a:rPr lang="es-VE" sz="3200" b="1" dirty="0"/>
              <a:t>SC</a:t>
            </a:r>
            <a:r>
              <a:rPr lang="es-VE" sz="3200" b="1" i="1" baseline="-25000" dirty="0"/>
              <a:t>B</a:t>
            </a:r>
            <a:r>
              <a:rPr lang="es-VE" sz="2800" dirty="0"/>
              <a:t> + SC</a:t>
            </a:r>
            <a:r>
              <a:rPr lang="es-VE" sz="2800" i="1" baseline="-25000" dirty="0"/>
              <a:t>AB</a:t>
            </a:r>
            <a:r>
              <a:rPr lang="es-VE" sz="2800" dirty="0"/>
              <a:t> + SC</a:t>
            </a:r>
            <a:r>
              <a:rPr lang="es-VE" sz="2800" i="1" baseline="-25000" dirty="0"/>
              <a:t>R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2786058"/>
            <a:ext cx="3071834" cy="308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1428728" y="5715016"/>
            <a:ext cx="32147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3200" b="1" dirty="0"/>
              <a:t>SC</a:t>
            </a:r>
            <a:r>
              <a:rPr lang="es-VE" sz="3200" b="1" i="1" baseline="-25000" dirty="0"/>
              <a:t>B</a:t>
            </a:r>
            <a:r>
              <a:rPr lang="es-VE" sz="3200" b="1" dirty="0"/>
              <a:t> = </a:t>
            </a:r>
            <a:r>
              <a:rPr lang="es-VE" sz="3200" dirty="0"/>
              <a:t>SC</a:t>
            </a:r>
            <a:r>
              <a:rPr lang="es-VE" sz="3200" i="1" baseline="-25000" dirty="0"/>
              <a:t>T</a:t>
            </a:r>
            <a:r>
              <a:rPr lang="es-VE" sz="2800" dirty="0"/>
              <a:t> – </a:t>
            </a:r>
            <a:r>
              <a:rPr lang="es-VE" sz="2800" dirty="0" err="1"/>
              <a:t>SC</a:t>
            </a:r>
            <a:r>
              <a:rPr lang="es-VE" sz="2800" i="1" baseline="-25000" dirty="0" err="1"/>
              <a:t>d</a:t>
            </a:r>
            <a:r>
              <a:rPr lang="es-VE" sz="2800" i="1" dirty="0"/>
              <a:t> </a:t>
            </a:r>
            <a:r>
              <a:rPr lang="es-VE" sz="2800" i="1" baseline="-25000" dirty="0"/>
              <a:t>(B)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14282" y="357166"/>
            <a:ext cx="7715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Un ejemplo: ANOVA dos vías ortogonal</a:t>
            </a:r>
          </a:p>
          <a:p>
            <a:r>
              <a:rPr lang="es-VE" dirty="0"/>
              <a:t>	FACTOR A: 2 niveles </a:t>
            </a:r>
            <a:r>
              <a:rPr lang="es-VE" i="1" dirty="0"/>
              <a:t>a</a:t>
            </a:r>
            <a:r>
              <a:rPr lang="es-VE" dirty="0"/>
              <a:t>,</a:t>
            </a:r>
          </a:p>
          <a:p>
            <a:r>
              <a:rPr lang="es-VE" dirty="0"/>
              <a:t>	FACTOR B: 2 niveles </a:t>
            </a:r>
            <a:r>
              <a:rPr lang="es-VE" i="1" dirty="0"/>
              <a:t>b</a:t>
            </a:r>
            <a:r>
              <a:rPr lang="es-VE" dirty="0"/>
              <a:t>,</a:t>
            </a:r>
          </a:p>
          <a:p>
            <a:r>
              <a:rPr lang="es-VE" dirty="0"/>
              <a:t>	N= </a:t>
            </a:r>
            <a:r>
              <a:rPr lang="es-VE" i="1" dirty="0" err="1"/>
              <a:t>nab</a:t>
            </a:r>
            <a:endParaRPr lang="es-VE" i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Objeto"/>
          <p:cNvGraphicFramePr>
            <a:graphicFrameLocks noChangeAspect="1"/>
          </p:cNvGraphicFramePr>
          <p:nvPr/>
        </p:nvGraphicFramePr>
        <p:xfrm>
          <a:off x="376238" y="3643313"/>
          <a:ext cx="41052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371600" imgH="444240" progId="Equation.3">
                  <p:embed/>
                </p:oleObj>
              </mc:Choice>
              <mc:Fallback>
                <p:oleObj name="Ecuación" r:id="rId2" imgW="1371600" imgH="444240" progId="Equation.3">
                  <p:embed/>
                  <p:pic>
                    <p:nvPicPr>
                      <p:cNvPr id="15" name="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643313"/>
                        <a:ext cx="4105275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9108" y="2786058"/>
            <a:ext cx="43848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 b="8783"/>
          <a:stretch>
            <a:fillRect/>
          </a:stretch>
        </p:blipFill>
        <p:spPr bwMode="auto">
          <a:xfrm>
            <a:off x="5857884" y="1928802"/>
            <a:ext cx="31877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6 CuadroTexto"/>
          <p:cNvSpPr txBox="1">
            <a:spLocks noChangeArrowheads="1"/>
          </p:cNvSpPr>
          <p:nvPr/>
        </p:nvSpPr>
        <p:spPr bwMode="auto">
          <a:xfrm>
            <a:off x="1071538" y="1785926"/>
            <a:ext cx="5357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3200" dirty="0"/>
              <a:t>SC</a:t>
            </a:r>
            <a:r>
              <a:rPr lang="es-VE" sz="3200" i="1" baseline="-25000" dirty="0"/>
              <a:t>T</a:t>
            </a:r>
            <a:r>
              <a:rPr lang="es-VE" sz="2800" dirty="0"/>
              <a:t>= </a:t>
            </a:r>
            <a:r>
              <a:rPr lang="es-VE" sz="3200" dirty="0"/>
              <a:t>SC</a:t>
            </a:r>
            <a:r>
              <a:rPr lang="es-VE" sz="3200" i="1" baseline="-25000" dirty="0"/>
              <a:t>A</a:t>
            </a:r>
            <a:r>
              <a:rPr lang="es-VE" sz="3200" dirty="0"/>
              <a:t> </a:t>
            </a:r>
            <a:r>
              <a:rPr lang="es-VE" sz="2800" dirty="0"/>
              <a:t>+ </a:t>
            </a:r>
            <a:r>
              <a:rPr lang="es-VE" sz="3200" dirty="0"/>
              <a:t>SC</a:t>
            </a:r>
            <a:r>
              <a:rPr lang="es-VE" sz="3200" i="1" baseline="-25000" dirty="0"/>
              <a:t>B</a:t>
            </a:r>
            <a:r>
              <a:rPr lang="es-VE" sz="2800" dirty="0"/>
              <a:t> + SC</a:t>
            </a:r>
            <a:r>
              <a:rPr lang="es-VE" sz="2800" i="1" baseline="-25000" dirty="0"/>
              <a:t>AB</a:t>
            </a:r>
            <a:r>
              <a:rPr lang="es-VE" sz="2800" dirty="0"/>
              <a:t> + </a:t>
            </a:r>
            <a:r>
              <a:rPr lang="es-VE" sz="3200" b="1" dirty="0"/>
              <a:t>SC</a:t>
            </a:r>
            <a:r>
              <a:rPr lang="es-VE" sz="3200" b="1" i="1" baseline="-25000" dirty="0"/>
              <a:t>R</a:t>
            </a:r>
            <a:endParaRPr lang="es-VE" sz="2800" b="1" i="1" baseline="-25000" dirty="0"/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2786058"/>
            <a:ext cx="3071834" cy="308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6061520" y="4429132"/>
            <a:ext cx="1368000" cy="13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CuadroTexto"/>
          <p:cNvSpPr txBox="1"/>
          <p:nvPr/>
        </p:nvSpPr>
        <p:spPr>
          <a:xfrm>
            <a:off x="214282" y="357166"/>
            <a:ext cx="7715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Un ejemplo: ANOVA dos vías ortogonal</a:t>
            </a:r>
          </a:p>
          <a:p>
            <a:r>
              <a:rPr lang="es-VE" dirty="0"/>
              <a:t>	FACTOR A: 2 niveles </a:t>
            </a:r>
            <a:r>
              <a:rPr lang="es-VE" i="1" dirty="0"/>
              <a:t>a</a:t>
            </a:r>
            <a:r>
              <a:rPr lang="es-VE" dirty="0"/>
              <a:t>,</a:t>
            </a:r>
          </a:p>
          <a:p>
            <a:r>
              <a:rPr lang="es-VE" dirty="0"/>
              <a:t>	FACTOR B: 2 niveles </a:t>
            </a:r>
            <a:r>
              <a:rPr lang="es-VE" i="1" dirty="0"/>
              <a:t>b</a:t>
            </a:r>
            <a:r>
              <a:rPr lang="es-VE" dirty="0"/>
              <a:t>,</a:t>
            </a:r>
          </a:p>
          <a:p>
            <a:r>
              <a:rPr lang="es-VE" dirty="0"/>
              <a:t>	N= </a:t>
            </a:r>
            <a:r>
              <a:rPr lang="es-VE" i="1" dirty="0" err="1"/>
              <a:t>nab</a:t>
            </a:r>
            <a:endParaRPr lang="es-VE" i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1071538" y="1785926"/>
            <a:ext cx="5357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3200" dirty="0"/>
              <a:t>SC</a:t>
            </a:r>
            <a:r>
              <a:rPr lang="es-VE" sz="3200" i="1" baseline="-25000" dirty="0"/>
              <a:t>T</a:t>
            </a:r>
            <a:r>
              <a:rPr lang="es-VE" sz="2800" dirty="0"/>
              <a:t>= </a:t>
            </a:r>
            <a:r>
              <a:rPr lang="es-VE" sz="3200" dirty="0"/>
              <a:t>SC</a:t>
            </a:r>
            <a:r>
              <a:rPr lang="es-VE" sz="3200" i="1" baseline="-25000" dirty="0"/>
              <a:t>A</a:t>
            </a:r>
            <a:r>
              <a:rPr lang="es-VE" sz="3200" dirty="0"/>
              <a:t> </a:t>
            </a:r>
            <a:r>
              <a:rPr lang="es-VE" sz="2800" dirty="0"/>
              <a:t>+ </a:t>
            </a:r>
            <a:r>
              <a:rPr lang="es-VE" sz="3200" dirty="0"/>
              <a:t>SC</a:t>
            </a:r>
            <a:r>
              <a:rPr lang="es-VE" sz="3200" i="1" baseline="-25000" dirty="0"/>
              <a:t>B</a:t>
            </a:r>
            <a:r>
              <a:rPr lang="es-VE" sz="2800" dirty="0"/>
              <a:t> + </a:t>
            </a:r>
            <a:r>
              <a:rPr lang="es-VE" sz="3200" b="1" dirty="0"/>
              <a:t>SC</a:t>
            </a:r>
            <a:r>
              <a:rPr lang="es-VE" sz="3200" b="1" i="1" baseline="-25000" dirty="0"/>
              <a:t>AB</a:t>
            </a:r>
            <a:r>
              <a:rPr lang="es-VE" sz="2800" dirty="0"/>
              <a:t> + </a:t>
            </a:r>
            <a:r>
              <a:rPr lang="es-VE" sz="3200" dirty="0"/>
              <a:t>SC</a:t>
            </a:r>
            <a:r>
              <a:rPr lang="es-VE" sz="3200" i="1" baseline="-25000" dirty="0"/>
              <a:t>R</a:t>
            </a:r>
            <a:endParaRPr lang="es-VE" sz="2800" i="1" baseline="-25000" dirty="0"/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142976" y="2357430"/>
            <a:ext cx="4143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3200" b="1" dirty="0"/>
              <a:t>SC</a:t>
            </a:r>
            <a:r>
              <a:rPr lang="es-VE" sz="3200" b="1" i="1" baseline="-25000" dirty="0"/>
              <a:t>AB</a:t>
            </a:r>
            <a:r>
              <a:rPr lang="es-VE" sz="3200" dirty="0"/>
              <a:t> </a:t>
            </a:r>
            <a:r>
              <a:rPr lang="es-VE" sz="2800" dirty="0"/>
              <a:t>= SC</a:t>
            </a:r>
            <a:r>
              <a:rPr lang="es-VE" sz="2800" i="1" baseline="-25000" dirty="0"/>
              <a:t>T</a:t>
            </a:r>
            <a:r>
              <a:rPr lang="es-VE" sz="2400" dirty="0"/>
              <a:t> - </a:t>
            </a:r>
            <a:r>
              <a:rPr lang="es-VE" sz="2800" dirty="0"/>
              <a:t>SC</a:t>
            </a:r>
            <a:r>
              <a:rPr lang="es-VE" sz="2800" i="1" baseline="-25000" dirty="0"/>
              <a:t>A</a:t>
            </a:r>
            <a:r>
              <a:rPr lang="es-VE" sz="2800" dirty="0"/>
              <a:t> -</a:t>
            </a:r>
            <a:r>
              <a:rPr lang="es-VE" sz="2400" dirty="0"/>
              <a:t> </a:t>
            </a:r>
            <a:r>
              <a:rPr lang="es-VE" sz="2800" dirty="0"/>
              <a:t>SC</a:t>
            </a:r>
            <a:r>
              <a:rPr lang="es-VE" sz="2800" i="1" baseline="-25000" dirty="0"/>
              <a:t>B</a:t>
            </a:r>
            <a:r>
              <a:rPr lang="es-VE" sz="2400" dirty="0"/>
              <a:t> - </a:t>
            </a:r>
            <a:r>
              <a:rPr lang="es-VE" sz="2800" dirty="0"/>
              <a:t>SC</a:t>
            </a:r>
            <a:r>
              <a:rPr lang="es-VE" sz="2800" i="1" baseline="-25000" dirty="0"/>
              <a:t>R</a:t>
            </a:r>
            <a:r>
              <a:rPr lang="es-VE" sz="2400" dirty="0"/>
              <a:t> </a:t>
            </a:r>
            <a:endParaRPr lang="es-VE" sz="2800" b="1" i="1" baseline="-25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14678" y="3643314"/>
          <a:ext cx="1887543" cy="292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774360" imgH="1091880" progId="Equation.3">
                  <p:embed/>
                </p:oleObj>
              </mc:Choice>
              <mc:Fallback>
                <p:oleObj name="Ecuación" r:id="rId2" imgW="774360" imgH="10918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643314"/>
                        <a:ext cx="1887543" cy="29289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86"/>
          <p:cNvGraphicFramePr>
            <a:graphicFrameLocks noGrp="1"/>
          </p:cNvGraphicFramePr>
          <p:nvPr/>
        </p:nvGraphicFramePr>
        <p:xfrm>
          <a:off x="71468" y="3104198"/>
          <a:ext cx="9358316" cy="396240"/>
        </p:xfrm>
        <a:graphic>
          <a:graphicData uri="http://schemas.openxmlformats.org/drawingml/2006/table">
            <a:tbl>
              <a:tblPr/>
              <a:tblGrid>
                <a:gridCol w="324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             SC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s-V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g.l.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CM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Pseudo</a:t>
                      </a:r>
                      <a:r>
                        <a:rPr kumimoji="0" lang="es-V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-F</a:t>
                      </a: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</a:t>
                      </a:r>
                      <a:r>
                        <a:rPr kumimoji="0" lang="es-V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 (</a:t>
                      </a:r>
                      <a:r>
                        <a:rPr kumimoji="0" lang="es-V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perm</a:t>
                      </a:r>
                      <a:r>
                        <a:rPr kumimoji="0" lang="es-V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s-E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88"/>
          <p:cNvGraphicFramePr>
            <a:graphicFrameLocks noGrp="1"/>
          </p:cNvGraphicFramePr>
          <p:nvPr/>
        </p:nvGraphicFramePr>
        <p:xfrm>
          <a:off x="142874" y="3607058"/>
          <a:ext cx="1214416" cy="3322404"/>
        </p:xfrm>
        <a:graphic>
          <a:graphicData uri="http://schemas.openxmlformats.org/drawingml/2006/table">
            <a:tbl>
              <a:tblPr/>
              <a:tblGrid>
                <a:gridCol w="121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Factor A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Factor 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x B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Error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1785938" y="3514725"/>
          <a:ext cx="993775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68280" imgH="1143000" progId="Equation.3">
                  <p:embed/>
                </p:oleObj>
              </mc:Choice>
              <mc:Fallback>
                <p:oleObj name="Ecuación" r:id="rId4" imgW="368280" imgH="1143000" progId="Equation.3">
                  <p:embed/>
                  <p:pic>
                    <p:nvPicPr>
                      <p:cNvPr id="1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514725"/>
                        <a:ext cx="993775" cy="3309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5583238" y="3652838"/>
          <a:ext cx="1049337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596880" imgH="1650960" progId="Equation.3">
                  <p:embed/>
                </p:oleObj>
              </mc:Choice>
              <mc:Fallback>
                <p:oleObj name="Ecuación" r:id="rId6" imgW="596880" imgH="1650960" progId="Equation.3">
                  <p:embed/>
                  <p:pic>
                    <p:nvPicPr>
                      <p:cNvPr id="1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3652838"/>
                        <a:ext cx="1049337" cy="2490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214282" y="357166"/>
            <a:ext cx="7715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Un ejemplo: ANOVA dos vías ortogonal</a:t>
            </a:r>
          </a:p>
          <a:p>
            <a:r>
              <a:rPr lang="es-VE" dirty="0"/>
              <a:t>	FACTOR A: 2 niveles </a:t>
            </a:r>
            <a:r>
              <a:rPr lang="es-VE" i="1" dirty="0"/>
              <a:t>a</a:t>
            </a:r>
            <a:r>
              <a:rPr lang="es-VE" dirty="0"/>
              <a:t>,</a:t>
            </a:r>
          </a:p>
          <a:p>
            <a:r>
              <a:rPr lang="es-VE" dirty="0"/>
              <a:t>	FACTOR B: 2 niveles </a:t>
            </a:r>
            <a:r>
              <a:rPr lang="es-VE" i="1" dirty="0"/>
              <a:t>b</a:t>
            </a:r>
            <a:r>
              <a:rPr lang="es-VE" dirty="0"/>
              <a:t>,</a:t>
            </a:r>
          </a:p>
          <a:p>
            <a:r>
              <a:rPr lang="es-VE" dirty="0"/>
              <a:t>	N= </a:t>
            </a:r>
            <a:r>
              <a:rPr lang="es-VE" i="1" dirty="0" err="1"/>
              <a:t>nab</a:t>
            </a:r>
            <a:endParaRPr lang="es-VE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sz="4000" dirty="0"/>
              <a:t>Condiciones para “aplicar” ANOVA</a:t>
            </a:r>
            <a:endParaRPr lang="es-ES" sz="4000" dirty="0"/>
          </a:p>
        </p:txBody>
      </p:sp>
      <p:sp>
        <p:nvSpPr>
          <p:cNvPr id="3076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142875" y="1443039"/>
            <a:ext cx="8964613" cy="2271714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s-VE" sz="2800" dirty="0"/>
              <a:t>Independencia entre réplicas y entre tratamientos</a:t>
            </a:r>
          </a:p>
          <a:p>
            <a:pPr eaLnBrk="1" hangingPunct="1"/>
            <a:r>
              <a:rPr lang="es-VE" sz="2800" dirty="0"/>
              <a:t>Homogeneidad de las varianzas (Modelo I)</a:t>
            </a:r>
          </a:p>
          <a:p>
            <a:pPr eaLnBrk="1" hangingPunct="1"/>
            <a:r>
              <a:rPr lang="es-VE" sz="2800" dirty="0"/>
              <a:t>Los datos (errores) se deben aproximar a una </a:t>
            </a:r>
            <a:r>
              <a:rPr lang="es-VE" sz="2800" dirty="0" err="1"/>
              <a:t>dist</a:t>
            </a:r>
            <a:r>
              <a:rPr lang="es-VE" sz="2800" dirty="0"/>
              <a:t>. Normal</a:t>
            </a:r>
          </a:p>
          <a:p>
            <a:pPr eaLnBrk="1" hangingPunct="1"/>
            <a:r>
              <a:rPr lang="es-VE" sz="2800" dirty="0" err="1"/>
              <a:t>Aditividad</a:t>
            </a:r>
            <a:r>
              <a:rPr lang="es-VE" sz="2800" dirty="0"/>
              <a:t> (Modelo I de dos o más factores)</a:t>
            </a:r>
          </a:p>
          <a:p>
            <a:pPr eaLnBrk="1" hangingPunct="1">
              <a:buFontTx/>
              <a:buNone/>
            </a:pPr>
            <a:endParaRPr lang="es-VE" sz="2800" dirty="0"/>
          </a:p>
          <a:p>
            <a:pPr eaLnBrk="1" hangingPunct="1">
              <a:buFontTx/>
              <a:buNone/>
            </a:pPr>
            <a:endParaRPr lang="es-ES" sz="2800" dirty="0"/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214282" y="3857628"/>
            <a:ext cx="864399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2800" dirty="0"/>
              <a:t>MANOVA:</a:t>
            </a:r>
          </a:p>
          <a:p>
            <a:pPr>
              <a:buFont typeface="Arial" pitchFamily="34" charset="0"/>
              <a:buChar char="•"/>
            </a:pPr>
            <a:r>
              <a:rPr lang="es-VE" sz="2800" dirty="0"/>
              <a:t>Normalidad </a:t>
            </a:r>
            <a:r>
              <a:rPr lang="es-VE" sz="2800" dirty="0" err="1"/>
              <a:t>Multivariada</a:t>
            </a:r>
            <a:endParaRPr lang="es-VE" sz="2800" dirty="0"/>
          </a:p>
          <a:p>
            <a:pPr>
              <a:buFont typeface="Arial" pitchFamily="34" charset="0"/>
              <a:buChar char="•"/>
            </a:pPr>
            <a:r>
              <a:rPr lang="es-VE" sz="2800" dirty="0"/>
              <a:t>Número de muestras </a:t>
            </a:r>
            <a:r>
              <a:rPr lang="en-US" sz="2800" dirty="0"/>
              <a:t>&gt;</a:t>
            </a:r>
            <a:r>
              <a:rPr lang="es-VE" sz="2800" dirty="0"/>
              <a:t> número de variables</a:t>
            </a:r>
          </a:p>
          <a:p>
            <a:pPr>
              <a:buFont typeface="Arial" pitchFamily="34" charset="0"/>
              <a:buChar char="•"/>
            </a:pPr>
            <a:r>
              <a:rPr lang="es-VE" sz="2800" dirty="0"/>
              <a:t>Homogeneidad: las varianzas en cada variable y las covarianzas entre cada par de variables deben ser iguales ente los grupos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42910" y="200024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MANOVA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85720" y="214290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Pruebas </a:t>
            </a:r>
            <a:r>
              <a:rPr lang="es-VE" sz="2400" dirty="0" err="1"/>
              <a:t>multivariadas</a:t>
            </a:r>
            <a:r>
              <a:rPr lang="es-VE" sz="2400" dirty="0"/>
              <a:t> tradicionales</a:t>
            </a:r>
          </a:p>
        </p:txBody>
      </p:sp>
      <p:cxnSp>
        <p:nvCxnSpPr>
          <p:cNvPr id="7" name="6 Conector recto de flecha"/>
          <p:cNvCxnSpPr>
            <a:stCxn id="4" idx="3"/>
          </p:cNvCxnSpPr>
          <p:nvPr/>
        </p:nvCxnSpPr>
        <p:spPr>
          <a:xfrm flipV="1">
            <a:off x="2143108" y="1428736"/>
            <a:ext cx="1143008" cy="802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4" idx="3"/>
          </p:cNvCxnSpPr>
          <p:nvPr/>
        </p:nvCxnSpPr>
        <p:spPr>
          <a:xfrm flipV="1">
            <a:off x="2143108" y="2214554"/>
            <a:ext cx="1143008" cy="16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4" idx="3"/>
          </p:cNvCxnSpPr>
          <p:nvPr/>
        </p:nvCxnSpPr>
        <p:spPr>
          <a:xfrm>
            <a:off x="2143108" y="2231073"/>
            <a:ext cx="1071570" cy="769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286116" y="121442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Descompone diseños complejos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286116" y="200024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Pero se basa en distancias euclidianas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286116" y="2845354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Lo restringen condiciones de los datos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42910" y="514351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/>
              <a:t>ANOSIM</a:t>
            </a:r>
          </a:p>
        </p:txBody>
      </p:sp>
      <p:cxnSp>
        <p:nvCxnSpPr>
          <p:cNvPr id="19" name="18 Conector recto de flecha"/>
          <p:cNvCxnSpPr>
            <a:stCxn id="18" idx="3"/>
          </p:cNvCxnSpPr>
          <p:nvPr/>
        </p:nvCxnSpPr>
        <p:spPr>
          <a:xfrm flipV="1">
            <a:off x="2143108" y="4572008"/>
            <a:ext cx="1143008" cy="802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8" idx="3"/>
          </p:cNvCxnSpPr>
          <p:nvPr/>
        </p:nvCxnSpPr>
        <p:spPr>
          <a:xfrm flipV="1">
            <a:off x="2143108" y="5357826"/>
            <a:ext cx="1143008" cy="16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8" idx="3"/>
          </p:cNvCxnSpPr>
          <p:nvPr/>
        </p:nvCxnSpPr>
        <p:spPr>
          <a:xfrm>
            <a:off x="2143108" y="5374345"/>
            <a:ext cx="1071570" cy="769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286116" y="435769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No descompone diseños complejos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357554" y="5143512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Pero emplea cualquier medida de distancia o similitud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286116" y="598862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Carece de condiciones a satisfacer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s-VE" dirty="0"/>
              <a:t>¿La reconocen?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57224" y="500063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err="1"/>
              <a:t>Marti</a:t>
            </a:r>
            <a:r>
              <a:rPr lang="es-VE" sz="2000" b="1" dirty="0"/>
              <a:t> J. Anderson</a:t>
            </a:r>
            <a:endParaRPr lang="es-VE" dirty="0"/>
          </a:p>
        </p:txBody>
      </p:sp>
      <p:sp>
        <p:nvSpPr>
          <p:cNvPr id="7" name="6 CuadroTexto"/>
          <p:cNvSpPr txBox="1"/>
          <p:nvPr/>
        </p:nvSpPr>
        <p:spPr>
          <a:xfrm>
            <a:off x="571472" y="542926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-Biólogo marino, Ecólogo, Estadístico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29124" y="2000240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dirty="0"/>
              <a:t>PERMANOVA+</a:t>
            </a:r>
          </a:p>
        </p:txBody>
      </p:sp>
      <p:pic>
        <p:nvPicPr>
          <p:cNvPr id="9" name="Picture 6" descr="Marti photo"/>
          <p:cNvPicPr>
            <a:picLocks noChangeAspect="1" noChangeArrowheads="1"/>
          </p:cNvPicPr>
          <p:nvPr/>
        </p:nvPicPr>
        <p:blipFill>
          <a:blip r:embed="rId2" cstate="print"/>
          <a:srcRect l="17935" r="13914"/>
          <a:stretch>
            <a:fillRect/>
          </a:stretch>
        </p:blipFill>
        <p:spPr bwMode="auto">
          <a:xfrm>
            <a:off x="642910" y="1928802"/>
            <a:ext cx="2714644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s-VE" sz="4000" b="1"/>
              <a:t>PERMANOVA</a:t>
            </a:r>
            <a:br>
              <a:rPr lang="es-VE" sz="4000" b="1"/>
            </a:br>
            <a:r>
              <a:rPr lang="es-VE" sz="2800"/>
              <a:t>Permutational ANOVA and MANOVA</a:t>
            </a:r>
            <a:endParaRPr lang="es-ES" sz="28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49500"/>
            <a:ext cx="9144000" cy="252095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VE" sz="2800"/>
              <a:t>Es una rutina para probar simultáneamente la respuesta de una o más variables dependientes a uno o más factores en un análisis de varianza, </a:t>
            </a:r>
            <a:r>
              <a:rPr lang="es-VE" sz="2800" b="1"/>
              <a:t>con base en cualquier matriz de similitud/distancia, y métodos de permutación</a:t>
            </a:r>
            <a:r>
              <a:rPr lang="es-VE" sz="2800"/>
              <a:t>.</a:t>
            </a:r>
            <a:endParaRPr lang="es-ES" sz="280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0" y="5373688"/>
            <a:ext cx="9144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i="1"/>
              <a:t>“la herramienta nace por la necesidad de analizar cambios en comunidades de especies con una prueba robusta como el ANOVA… me interesaban las interacciones”</a:t>
            </a:r>
          </a:p>
          <a:p>
            <a:pPr algn="ctr">
              <a:spcBef>
                <a:spcPct val="50000"/>
              </a:spcBef>
            </a:pPr>
            <a:r>
              <a:rPr lang="es-VE"/>
              <a:t>Marti J. Anderson (PhD. Ecología marina, Msc. Estadística)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VE" sz="4400" dirty="0">
                <a:solidFill>
                  <a:schemeClr val="tx2"/>
                </a:solidFill>
              </a:rPr>
              <a:t>LA LÓGICA DE PERMANOVA</a:t>
            </a:r>
            <a:endParaRPr lang="es-ES" sz="4400" dirty="0">
              <a:solidFill>
                <a:schemeClr val="tx2"/>
              </a:solidFill>
            </a:endParaRPr>
          </a:p>
        </p:txBody>
      </p:sp>
      <p:graphicFrame>
        <p:nvGraphicFramePr>
          <p:cNvPr id="40016" name="Group 80"/>
          <p:cNvGraphicFramePr>
            <a:graphicFrameLocks noGrp="1"/>
          </p:cNvGraphicFramePr>
          <p:nvPr/>
        </p:nvGraphicFramePr>
        <p:xfrm>
          <a:off x="857224" y="1928802"/>
          <a:ext cx="7605735" cy="2592388"/>
        </p:xfrm>
        <a:graphic>
          <a:graphicData uri="http://schemas.openxmlformats.org/drawingml/2006/table">
            <a:tbl>
              <a:tblPr/>
              <a:tblGrid>
                <a:gridCol w="190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Grados de libertas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Sumatoria cuadrática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Cuadrados medios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s-E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s-E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Variación Entre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Variación Dentro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Variación Total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500034" y="535782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/>
              <a:t>…pero la variable respuesta es </a:t>
            </a:r>
            <a:r>
              <a:rPr lang="es-VE" sz="3200" dirty="0" err="1"/>
              <a:t>multivariada</a:t>
            </a:r>
            <a:r>
              <a:rPr lang="es-VE" sz="3200" dirty="0"/>
              <a:t>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35503</TotalTime>
  <Words>1955</Words>
  <Application>Microsoft Office PowerPoint</Application>
  <PresentationFormat>Presentación en pantalla (4:3)</PresentationFormat>
  <Paragraphs>391</Paragraphs>
  <Slides>49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Tema de Office</vt:lpstr>
      <vt:lpstr>Ecuación</vt:lpstr>
      <vt:lpstr>Presentación de PowerPoint</vt:lpstr>
      <vt:lpstr>¿Lo reconocen?</vt:lpstr>
      <vt:lpstr>Presentación de PowerPoint</vt:lpstr>
      <vt:lpstr>¿Qué es el ANOVA?</vt:lpstr>
      <vt:lpstr>Condiciones para “aplicar” ANOVA</vt:lpstr>
      <vt:lpstr>Presentación de PowerPoint</vt:lpstr>
      <vt:lpstr>¿La reconocen?</vt:lpstr>
      <vt:lpstr>PERMANOVA Permutational ANOVA and MANOVA</vt:lpstr>
      <vt:lpstr>Presentación de PowerPoint</vt:lpstr>
      <vt:lpstr>Presentación de PowerPoint</vt:lpstr>
      <vt:lpstr>PERMANOVA</vt:lpstr>
      <vt:lpstr>PROYECCIÓN DE UNA MATRÍZ DE SIMILITUD EN UN HIPERESPACIO</vt:lpstr>
      <vt:lpstr>PROYECCIÓN DE UNA MATRÍZ DE SIMILITUD EN UN HIPERESPACIO</vt:lpstr>
      <vt:lpstr>PROYECCIÓN DE UNA MATRÍZ DE SIMILITUD EN UN HIPERESPACIO</vt:lpstr>
      <vt:lpstr>PROYECCIÓN DE UNA MATRÍZ DE SIMILITUD EN UN HIPERESPACIO</vt:lpstr>
      <vt:lpstr>Distancias intra-grupales a sus centroides</vt:lpstr>
      <vt:lpstr>Distancias intra-grupales a sus centroides</vt:lpstr>
      <vt:lpstr>Distancias intra-grupales a sus centroides</vt:lpstr>
      <vt:lpstr>Distancias intra-grupales a sus centroides</vt:lpstr>
      <vt:lpstr>Distancias inter-grupales de cada centroide al GRAN centroide</vt:lpstr>
      <vt:lpstr>Distancias inter-grupales de cada centroide al GRAN centroide</vt:lpstr>
      <vt:lpstr>Presentación de PowerPoint</vt:lpstr>
      <vt:lpstr>Teorema de Huygen</vt:lpstr>
      <vt:lpstr>Teorema de Huygen</vt:lpstr>
      <vt:lpstr>Presentación de PowerPoint</vt:lpstr>
      <vt:lpstr>Presentación de PowerPoint</vt:lpstr>
      <vt:lpstr>Sumatoria cuadrática total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LÓGICA DE PERMUTAR</vt:lpstr>
      <vt:lpstr>PERMUTACIONES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</dc:title>
  <dc:creator>LMSZC</dc:creator>
  <cp:lastModifiedBy>edlin guerra</cp:lastModifiedBy>
  <cp:revision>1051</cp:revision>
  <dcterms:created xsi:type="dcterms:W3CDTF">2007-08-15T22:34:06Z</dcterms:created>
  <dcterms:modified xsi:type="dcterms:W3CDTF">2024-06-20T18:13:50Z</dcterms:modified>
</cp:coreProperties>
</file>