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39"/>
  </p:notesMasterIdLst>
  <p:sldIdLst>
    <p:sldId id="501" r:id="rId2"/>
    <p:sldId id="256" r:id="rId3"/>
    <p:sldId id="258" r:id="rId4"/>
    <p:sldId id="259" r:id="rId5"/>
    <p:sldId id="260" r:id="rId6"/>
    <p:sldId id="261" r:id="rId7"/>
    <p:sldId id="262" r:id="rId8"/>
    <p:sldId id="277" r:id="rId9"/>
    <p:sldId id="284" r:id="rId10"/>
    <p:sldId id="275" r:id="rId11"/>
    <p:sldId id="263" r:id="rId12"/>
    <p:sldId id="264" r:id="rId13"/>
    <p:sldId id="278" r:id="rId14"/>
    <p:sldId id="274" r:id="rId15"/>
    <p:sldId id="276" r:id="rId16"/>
    <p:sldId id="528" r:id="rId17"/>
    <p:sldId id="503" r:id="rId18"/>
    <p:sldId id="504" r:id="rId19"/>
    <p:sldId id="505" r:id="rId20"/>
    <p:sldId id="498" r:id="rId21"/>
    <p:sldId id="506" r:id="rId22"/>
    <p:sldId id="507" r:id="rId23"/>
    <p:sldId id="508" r:id="rId24"/>
    <p:sldId id="509" r:id="rId25"/>
    <p:sldId id="510" r:id="rId26"/>
    <p:sldId id="511" r:id="rId27"/>
    <p:sldId id="512" r:id="rId28"/>
    <p:sldId id="520" r:id="rId29"/>
    <p:sldId id="513" r:id="rId30"/>
    <p:sldId id="534" r:id="rId31"/>
    <p:sldId id="514" r:id="rId32"/>
    <p:sldId id="515" r:id="rId33"/>
    <p:sldId id="273" r:id="rId34"/>
    <p:sldId id="535" r:id="rId35"/>
    <p:sldId id="536" r:id="rId36"/>
    <p:sldId id="537" r:id="rId37"/>
    <p:sldId id="538" r:id="rId38"/>
  </p:sldIdLst>
  <p:sldSz cx="9144000" cy="6858000" type="screen4x3"/>
  <p:notesSz cx="7315200" cy="96012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99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503810-D830-41CE-A6F8-8C2D390445CD}" v="3" dt="2023-04-28T14:39:02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55" autoAdjust="0"/>
    <p:restoredTop sz="97156" autoAdjust="0"/>
  </p:normalViewPr>
  <p:slideViewPr>
    <p:cSldViewPr>
      <p:cViewPr varScale="1">
        <p:scale>
          <a:sx n="75" d="100"/>
          <a:sy n="75" d="100"/>
        </p:scale>
        <p:origin x="143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lin guerra" userId="d52177a9150211f7" providerId="LiveId" clId="{D1503810-D830-41CE-A6F8-8C2D390445CD}"/>
    <pc:docChg chg="undo custSel addSld delSld modSld sldOrd">
      <pc:chgData name="edlin guerra" userId="d52177a9150211f7" providerId="LiveId" clId="{D1503810-D830-41CE-A6F8-8C2D390445CD}" dt="2023-04-28T14:39:27.829" v="37"/>
      <pc:docMkLst>
        <pc:docMk/>
      </pc:docMkLst>
      <pc:sldChg chg="add del">
        <pc:chgData name="edlin guerra" userId="d52177a9150211f7" providerId="LiveId" clId="{D1503810-D830-41CE-A6F8-8C2D390445CD}" dt="2023-04-25T13:36:55.466" v="1"/>
        <pc:sldMkLst>
          <pc:docMk/>
          <pc:sldMk cId="0" sldId="256"/>
        </pc:sldMkLst>
      </pc:sldChg>
      <pc:sldChg chg="del">
        <pc:chgData name="edlin guerra" userId="d52177a9150211f7" providerId="LiveId" clId="{D1503810-D830-41CE-A6F8-8C2D390445CD}" dt="2023-04-25T13:36:52.760" v="0" actId="47"/>
        <pc:sldMkLst>
          <pc:docMk/>
          <pc:sldMk cId="0" sldId="257"/>
        </pc:sldMkLst>
      </pc:sldChg>
      <pc:sldChg chg="add del">
        <pc:chgData name="edlin guerra" userId="d52177a9150211f7" providerId="LiveId" clId="{D1503810-D830-41CE-A6F8-8C2D390445CD}" dt="2023-04-25T13:36:55.466" v="1"/>
        <pc:sldMkLst>
          <pc:docMk/>
          <pc:sldMk cId="0" sldId="258"/>
        </pc:sldMkLst>
      </pc:sldChg>
      <pc:sldChg chg="add del">
        <pc:chgData name="edlin guerra" userId="d52177a9150211f7" providerId="LiveId" clId="{D1503810-D830-41CE-A6F8-8C2D390445CD}" dt="2023-04-25T13:36:55.466" v="1"/>
        <pc:sldMkLst>
          <pc:docMk/>
          <pc:sldMk cId="0" sldId="259"/>
        </pc:sldMkLst>
      </pc:sldChg>
      <pc:sldChg chg="add del">
        <pc:chgData name="edlin guerra" userId="d52177a9150211f7" providerId="LiveId" clId="{D1503810-D830-41CE-A6F8-8C2D390445CD}" dt="2023-04-25T13:36:55.466" v="1"/>
        <pc:sldMkLst>
          <pc:docMk/>
          <pc:sldMk cId="0" sldId="260"/>
        </pc:sldMkLst>
      </pc:sldChg>
      <pc:sldChg chg="add del">
        <pc:chgData name="edlin guerra" userId="d52177a9150211f7" providerId="LiveId" clId="{D1503810-D830-41CE-A6F8-8C2D390445CD}" dt="2023-04-25T13:36:55.466" v="1"/>
        <pc:sldMkLst>
          <pc:docMk/>
          <pc:sldMk cId="0" sldId="261"/>
        </pc:sldMkLst>
      </pc:sldChg>
      <pc:sldChg chg="add del">
        <pc:chgData name="edlin guerra" userId="d52177a9150211f7" providerId="LiveId" clId="{D1503810-D830-41CE-A6F8-8C2D390445CD}" dt="2023-04-25T13:36:55.466" v="1"/>
        <pc:sldMkLst>
          <pc:docMk/>
          <pc:sldMk cId="0" sldId="262"/>
        </pc:sldMkLst>
      </pc:sldChg>
      <pc:sldChg chg="add del">
        <pc:chgData name="edlin guerra" userId="d52177a9150211f7" providerId="LiveId" clId="{D1503810-D830-41CE-A6F8-8C2D390445CD}" dt="2023-04-25T13:36:55.466" v="1"/>
        <pc:sldMkLst>
          <pc:docMk/>
          <pc:sldMk cId="0" sldId="263"/>
        </pc:sldMkLst>
      </pc:sldChg>
      <pc:sldChg chg="add del">
        <pc:chgData name="edlin guerra" userId="d52177a9150211f7" providerId="LiveId" clId="{D1503810-D830-41CE-A6F8-8C2D390445CD}" dt="2023-04-25T13:36:55.466" v="1"/>
        <pc:sldMkLst>
          <pc:docMk/>
          <pc:sldMk cId="0" sldId="264"/>
        </pc:sldMkLst>
      </pc:sldChg>
      <pc:sldChg chg="del">
        <pc:chgData name="edlin guerra" userId="d52177a9150211f7" providerId="LiveId" clId="{D1503810-D830-41CE-A6F8-8C2D390445CD}" dt="2023-04-25T13:36:52.760" v="0" actId="47"/>
        <pc:sldMkLst>
          <pc:docMk/>
          <pc:sldMk cId="0" sldId="265"/>
        </pc:sldMkLst>
      </pc:sldChg>
      <pc:sldChg chg="del">
        <pc:chgData name="edlin guerra" userId="d52177a9150211f7" providerId="LiveId" clId="{D1503810-D830-41CE-A6F8-8C2D390445CD}" dt="2023-04-25T13:36:52.760" v="0" actId="47"/>
        <pc:sldMkLst>
          <pc:docMk/>
          <pc:sldMk cId="0" sldId="266"/>
        </pc:sldMkLst>
      </pc:sldChg>
      <pc:sldChg chg="del">
        <pc:chgData name="edlin guerra" userId="d52177a9150211f7" providerId="LiveId" clId="{D1503810-D830-41CE-A6F8-8C2D390445CD}" dt="2023-04-25T13:36:52.760" v="0" actId="47"/>
        <pc:sldMkLst>
          <pc:docMk/>
          <pc:sldMk cId="0" sldId="267"/>
        </pc:sldMkLst>
      </pc:sldChg>
      <pc:sldChg chg="del">
        <pc:chgData name="edlin guerra" userId="d52177a9150211f7" providerId="LiveId" clId="{D1503810-D830-41CE-A6F8-8C2D390445CD}" dt="2023-04-25T13:36:52.760" v="0" actId="47"/>
        <pc:sldMkLst>
          <pc:docMk/>
          <pc:sldMk cId="0" sldId="268"/>
        </pc:sldMkLst>
      </pc:sldChg>
      <pc:sldChg chg="del">
        <pc:chgData name="edlin guerra" userId="d52177a9150211f7" providerId="LiveId" clId="{D1503810-D830-41CE-A6F8-8C2D390445CD}" dt="2023-04-25T13:36:52.760" v="0" actId="47"/>
        <pc:sldMkLst>
          <pc:docMk/>
          <pc:sldMk cId="0" sldId="269"/>
        </pc:sldMkLst>
      </pc:sldChg>
      <pc:sldChg chg="del">
        <pc:chgData name="edlin guerra" userId="d52177a9150211f7" providerId="LiveId" clId="{D1503810-D830-41CE-A6F8-8C2D390445CD}" dt="2023-04-25T13:36:52.760" v="0" actId="47"/>
        <pc:sldMkLst>
          <pc:docMk/>
          <pc:sldMk cId="0" sldId="270"/>
        </pc:sldMkLst>
      </pc:sldChg>
      <pc:sldChg chg="del">
        <pc:chgData name="edlin guerra" userId="d52177a9150211f7" providerId="LiveId" clId="{D1503810-D830-41CE-A6F8-8C2D390445CD}" dt="2023-04-25T13:36:52.760" v="0" actId="47"/>
        <pc:sldMkLst>
          <pc:docMk/>
          <pc:sldMk cId="0" sldId="271"/>
        </pc:sldMkLst>
      </pc:sldChg>
      <pc:sldChg chg="del">
        <pc:chgData name="edlin guerra" userId="d52177a9150211f7" providerId="LiveId" clId="{D1503810-D830-41CE-A6F8-8C2D390445CD}" dt="2023-04-25T13:36:52.760" v="0" actId="47"/>
        <pc:sldMkLst>
          <pc:docMk/>
          <pc:sldMk cId="0" sldId="272"/>
        </pc:sldMkLst>
      </pc:sldChg>
      <pc:sldChg chg="del">
        <pc:chgData name="edlin guerra" userId="d52177a9150211f7" providerId="LiveId" clId="{D1503810-D830-41CE-A6F8-8C2D390445CD}" dt="2023-04-25T13:36:52.760" v="0" actId="47"/>
        <pc:sldMkLst>
          <pc:docMk/>
          <pc:sldMk cId="0" sldId="273"/>
        </pc:sldMkLst>
      </pc:sldChg>
      <pc:sldChg chg="add del">
        <pc:chgData name="edlin guerra" userId="d52177a9150211f7" providerId="LiveId" clId="{D1503810-D830-41CE-A6F8-8C2D390445CD}" dt="2023-04-25T13:36:55.466" v="1"/>
        <pc:sldMkLst>
          <pc:docMk/>
          <pc:sldMk cId="0" sldId="274"/>
        </pc:sldMkLst>
      </pc:sldChg>
      <pc:sldChg chg="add del">
        <pc:chgData name="edlin guerra" userId="d52177a9150211f7" providerId="LiveId" clId="{D1503810-D830-41CE-A6F8-8C2D390445CD}" dt="2023-04-25T13:36:55.466" v="1"/>
        <pc:sldMkLst>
          <pc:docMk/>
          <pc:sldMk cId="0" sldId="275"/>
        </pc:sldMkLst>
      </pc:sldChg>
      <pc:sldChg chg="addSp delSp add del mod">
        <pc:chgData name="edlin guerra" userId="d52177a9150211f7" providerId="LiveId" clId="{D1503810-D830-41CE-A6F8-8C2D390445CD}" dt="2023-04-28T14:38:36.529" v="35" actId="22"/>
        <pc:sldMkLst>
          <pc:docMk/>
          <pc:sldMk cId="0" sldId="276"/>
        </pc:sldMkLst>
        <pc:spChg chg="add del">
          <ac:chgData name="edlin guerra" userId="d52177a9150211f7" providerId="LiveId" clId="{D1503810-D830-41CE-A6F8-8C2D390445CD}" dt="2023-04-28T14:38:31.699" v="33" actId="22"/>
          <ac:spMkLst>
            <pc:docMk/>
            <pc:sldMk cId="0" sldId="276"/>
            <ac:spMk id="3" creationId="{92A4904C-7DB2-73BC-3D0C-7A280829FDAB}"/>
          </ac:spMkLst>
        </pc:spChg>
        <pc:spChg chg="add del">
          <ac:chgData name="edlin guerra" userId="d52177a9150211f7" providerId="LiveId" clId="{D1503810-D830-41CE-A6F8-8C2D390445CD}" dt="2023-04-28T14:38:36.529" v="35" actId="22"/>
          <ac:spMkLst>
            <pc:docMk/>
            <pc:sldMk cId="0" sldId="276"/>
            <ac:spMk id="5" creationId="{920378F4-8F5E-1561-46B8-4E860DE4EB31}"/>
          </ac:spMkLst>
        </pc:spChg>
      </pc:sldChg>
      <pc:sldChg chg="add del">
        <pc:chgData name="edlin guerra" userId="d52177a9150211f7" providerId="LiveId" clId="{D1503810-D830-41CE-A6F8-8C2D390445CD}" dt="2023-04-25T13:36:55.466" v="1"/>
        <pc:sldMkLst>
          <pc:docMk/>
          <pc:sldMk cId="0" sldId="277"/>
        </pc:sldMkLst>
      </pc:sldChg>
      <pc:sldChg chg="add del">
        <pc:chgData name="edlin guerra" userId="d52177a9150211f7" providerId="LiveId" clId="{D1503810-D830-41CE-A6F8-8C2D390445CD}" dt="2023-04-25T13:36:55.466" v="1"/>
        <pc:sldMkLst>
          <pc:docMk/>
          <pc:sldMk cId="0" sldId="278"/>
        </pc:sldMkLst>
      </pc:sldChg>
      <pc:sldChg chg="del">
        <pc:chgData name="edlin guerra" userId="d52177a9150211f7" providerId="LiveId" clId="{D1503810-D830-41CE-A6F8-8C2D390445CD}" dt="2023-04-25T13:36:52.760" v="0" actId="47"/>
        <pc:sldMkLst>
          <pc:docMk/>
          <pc:sldMk cId="0" sldId="279"/>
        </pc:sldMkLst>
      </pc:sldChg>
      <pc:sldChg chg="del">
        <pc:chgData name="edlin guerra" userId="d52177a9150211f7" providerId="LiveId" clId="{D1503810-D830-41CE-A6F8-8C2D390445CD}" dt="2023-04-25T13:36:52.760" v="0" actId="47"/>
        <pc:sldMkLst>
          <pc:docMk/>
          <pc:sldMk cId="0" sldId="280"/>
        </pc:sldMkLst>
      </pc:sldChg>
      <pc:sldChg chg="del">
        <pc:chgData name="edlin guerra" userId="d52177a9150211f7" providerId="LiveId" clId="{D1503810-D830-41CE-A6F8-8C2D390445CD}" dt="2023-04-25T13:36:52.760" v="0" actId="47"/>
        <pc:sldMkLst>
          <pc:docMk/>
          <pc:sldMk cId="0" sldId="281"/>
        </pc:sldMkLst>
      </pc:sldChg>
      <pc:sldChg chg="del">
        <pc:chgData name="edlin guerra" userId="d52177a9150211f7" providerId="LiveId" clId="{D1503810-D830-41CE-A6F8-8C2D390445CD}" dt="2023-04-25T13:36:52.760" v="0" actId="47"/>
        <pc:sldMkLst>
          <pc:docMk/>
          <pc:sldMk cId="0" sldId="282"/>
        </pc:sldMkLst>
      </pc:sldChg>
      <pc:sldChg chg="del">
        <pc:chgData name="edlin guerra" userId="d52177a9150211f7" providerId="LiveId" clId="{D1503810-D830-41CE-A6F8-8C2D390445CD}" dt="2023-04-25T13:36:52.760" v="0" actId="47"/>
        <pc:sldMkLst>
          <pc:docMk/>
          <pc:sldMk cId="0" sldId="283"/>
        </pc:sldMkLst>
      </pc:sldChg>
      <pc:sldChg chg="add">
        <pc:chgData name="edlin guerra" userId="d52177a9150211f7" providerId="LiveId" clId="{D1503810-D830-41CE-A6F8-8C2D390445CD}" dt="2023-04-25T13:36:55.466" v="1"/>
        <pc:sldMkLst>
          <pc:docMk/>
          <pc:sldMk cId="0" sldId="284"/>
        </pc:sldMkLst>
      </pc:sldChg>
      <pc:sldChg chg="del">
        <pc:chgData name="edlin guerra" userId="d52177a9150211f7" providerId="LiveId" clId="{D1503810-D830-41CE-A6F8-8C2D390445CD}" dt="2023-04-25T13:36:52.760" v="0" actId="47"/>
        <pc:sldMkLst>
          <pc:docMk/>
          <pc:sldMk cId="0" sldId="285"/>
        </pc:sldMkLst>
      </pc:sldChg>
      <pc:sldChg chg="del">
        <pc:chgData name="edlin guerra" userId="d52177a9150211f7" providerId="LiveId" clId="{D1503810-D830-41CE-A6F8-8C2D390445CD}" dt="2023-04-25T13:36:52.760" v="0" actId="47"/>
        <pc:sldMkLst>
          <pc:docMk/>
          <pc:sldMk cId="0" sldId="286"/>
        </pc:sldMkLst>
      </pc:sldChg>
      <pc:sldChg chg="del">
        <pc:chgData name="edlin guerra" userId="d52177a9150211f7" providerId="LiveId" clId="{D1503810-D830-41CE-A6F8-8C2D390445CD}" dt="2023-04-25T13:36:52.760" v="0" actId="47"/>
        <pc:sldMkLst>
          <pc:docMk/>
          <pc:sldMk cId="0" sldId="288"/>
        </pc:sldMkLst>
      </pc:sldChg>
      <pc:sldChg chg="del">
        <pc:chgData name="edlin guerra" userId="d52177a9150211f7" providerId="LiveId" clId="{D1503810-D830-41CE-A6F8-8C2D390445CD}" dt="2023-04-25T13:36:52.760" v="0" actId="47"/>
        <pc:sldMkLst>
          <pc:docMk/>
          <pc:sldMk cId="0" sldId="290"/>
        </pc:sldMkLst>
      </pc:sldChg>
      <pc:sldChg chg="del">
        <pc:chgData name="edlin guerra" userId="d52177a9150211f7" providerId="LiveId" clId="{D1503810-D830-41CE-A6F8-8C2D390445CD}" dt="2023-04-25T13:36:52.760" v="0" actId="47"/>
        <pc:sldMkLst>
          <pc:docMk/>
          <pc:sldMk cId="0" sldId="291"/>
        </pc:sldMkLst>
      </pc:sldChg>
      <pc:sldChg chg="del">
        <pc:chgData name="edlin guerra" userId="d52177a9150211f7" providerId="LiveId" clId="{D1503810-D830-41CE-A6F8-8C2D390445CD}" dt="2023-04-25T13:36:52.760" v="0" actId="47"/>
        <pc:sldMkLst>
          <pc:docMk/>
          <pc:sldMk cId="0" sldId="292"/>
        </pc:sldMkLst>
      </pc:sldChg>
      <pc:sldChg chg="del">
        <pc:chgData name="edlin guerra" userId="d52177a9150211f7" providerId="LiveId" clId="{D1503810-D830-41CE-A6F8-8C2D390445CD}" dt="2023-04-25T13:36:52.760" v="0" actId="47"/>
        <pc:sldMkLst>
          <pc:docMk/>
          <pc:sldMk cId="0" sldId="293"/>
        </pc:sldMkLst>
      </pc:sldChg>
      <pc:sldChg chg="del">
        <pc:chgData name="edlin guerra" userId="d52177a9150211f7" providerId="LiveId" clId="{D1503810-D830-41CE-A6F8-8C2D390445CD}" dt="2023-04-25T13:36:52.760" v="0" actId="47"/>
        <pc:sldMkLst>
          <pc:docMk/>
          <pc:sldMk cId="0" sldId="294"/>
        </pc:sldMkLst>
      </pc:sldChg>
      <pc:sldChg chg="del">
        <pc:chgData name="edlin guerra" userId="d52177a9150211f7" providerId="LiveId" clId="{D1503810-D830-41CE-A6F8-8C2D390445CD}" dt="2023-04-25T13:36:52.760" v="0" actId="47"/>
        <pc:sldMkLst>
          <pc:docMk/>
          <pc:sldMk cId="0" sldId="295"/>
        </pc:sldMkLst>
      </pc:sldChg>
      <pc:sldChg chg="del">
        <pc:chgData name="edlin guerra" userId="d52177a9150211f7" providerId="LiveId" clId="{D1503810-D830-41CE-A6F8-8C2D390445CD}" dt="2023-04-25T13:36:52.760" v="0" actId="47"/>
        <pc:sldMkLst>
          <pc:docMk/>
          <pc:sldMk cId="0" sldId="296"/>
        </pc:sldMkLst>
      </pc:sldChg>
      <pc:sldChg chg="del">
        <pc:chgData name="edlin guerra" userId="d52177a9150211f7" providerId="LiveId" clId="{D1503810-D830-41CE-A6F8-8C2D390445CD}" dt="2023-04-25T13:36:52.760" v="0" actId="47"/>
        <pc:sldMkLst>
          <pc:docMk/>
          <pc:sldMk cId="0" sldId="297"/>
        </pc:sldMkLst>
      </pc:sldChg>
      <pc:sldChg chg="del">
        <pc:chgData name="edlin guerra" userId="d52177a9150211f7" providerId="LiveId" clId="{D1503810-D830-41CE-A6F8-8C2D390445CD}" dt="2023-04-25T13:36:52.760" v="0" actId="47"/>
        <pc:sldMkLst>
          <pc:docMk/>
          <pc:sldMk cId="0" sldId="298"/>
        </pc:sldMkLst>
      </pc:sldChg>
      <pc:sldChg chg="del">
        <pc:chgData name="edlin guerra" userId="d52177a9150211f7" providerId="LiveId" clId="{D1503810-D830-41CE-A6F8-8C2D390445CD}" dt="2023-04-25T13:36:52.760" v="0" actId="47"/>
        <pc:sldMkLst>
          <pc:docMk/>
          <pc:sldMk cId="0" sldId="299"/>
        </pc:sldMkLst>
      </pc:sldChg>
      <pc:sldChg chg="del">
        <pc:chgData name="edlin guerra" userId="d52177a9150211f7" providerId="LiveId" clId="{D1503810-D830-41CE-A6F8-8C2D390445CD}" dt="2023-04-25T13:36:52.760" v="0" actId="47"/>
        <pc:sldMkLst>
          <pc:docMk/>
          <pc:sldMk cId="0" sldId="300"/>
        </pc:sldMkLst>
      </pc:sldChg>
      <pc:sldChg chg="del">
        <pc:chgData name="edlin guerra" userId="d52177a9150211f7" providerId="LiveId" clId="{D1503810-D830-41CE-A6F8-8C2D390445CD}" dt="2023-04-25T13:36:52.760" v="0" actId="47"/>
        <pc:sldMkLst>
          <pc:docMk/>
          <pc:sldMk cId="0" sldId="301"/>
        </pc:sldMkLst>
      </pc:sldChg>
      <pc:sldChg chg="del">
        <pc:chgData name="edlin guerra" userId="d52177a9150211f7" providerId="LiveId" clId="{D1503810-D830-41CE-A6F8-8C2D390445CD}" dt="2023-04-25T13:36:52.760" v="0" actId="47"/>
        <pc:sldMkLst>
          <pc:docMk/>
          <pc:sldMk cId="0" sldId="303"/>
        </pc:sldMkLst>
      </pc:sldChg>
      <pc:sldChg chg="del">
        <pc:chgData name="edlin guerra" userId="d52177a9150211f7" providerId="LiveId" clId="{D1503810-D830-41CE-A6F8-8C2D390445CD}" dt="2023-04-25T13:36:52.760" v="0" actId="47"/>
        <pc:sldMkLst>
          <pc:docMk/>
          <pc:sldMk cId="0" sldId="304"/>
        </pc:sldMkLst>
      </pc:sldChg>
      <pc:sldChg chg="del">
        <pc:chgData name="edlin guerra" userId="d52177a9150211f7" providerId="LiveId" clId="{D1503810-D830-41CE-A6F8-8C2D390445CD}" dt="2023-04-25T13:36:52.760" v="0" actId="47"/>
        <pc:sldMkLst>
          <pc:docMk/>
          <pc:sldMk cId="0" sldId="305"/>
        </pc:sldMkLst>
      </pc:sldChg>
      <pc:sldChg chg="del">
        <pc:chgData name="edlin guerra" userId="d52177a9150211f7" providerId="LiveId" clId="{D1503810-D830-41CE-A6F8-8C2D390445CD}" dt="2023-04-25T13:36:52.760" v="0" actId="47"/>
        <pc:sldMkLst>
          <pc:docMk/>
          <pc:sldMk cId="0" sldId="306"/>
        </pc:sldMkLst>
      </pc:sldChg>
      <pc:sldChg chg="ord">
        <pc:chgData name="edlin guerra" userId="d52177a9150211f7" providerId="LiveId" clId="{D1503810-D830-41CE-A6F8-8C2D390445CD}" dt="2023-04-28T14:39:27.829" v="37"/>
        <pc:sldMkLst>
          <pc:docMk/>
          <pc:sldMk cId="0" sldId="498"/>
        </pc:sldMkLst>
      </pc:sldChg>
      <pc:sldChg chg="modSp mod">
        <pc:chgData name="edlin guerra" userId="d52177a9150211f7" providerId="LiveId" clId="{D1503810-D830-41CE-A6F8-8C2D390445CD}" dt="2023-04-25T13:37:28.946" v="27" actId="20577"/>
        <pc:sldMkLst>
          <pc:docMk/>
          <pc:sldMk cId="4155481783" sldId="501"/>
        </pc:sldMkLst>
        <pc:spChg chg="mod">
          <ac:chgData name="edlin guerra" userId="d52177a9150211f7" providerId="LiveId" clId="{D1503810-D830-41CE-A6F8-8C2D390445CD}" dt="2023-04-25T13:37:28.946" v="27" actId="20577"/>
          <ac:spMkLst>
            <pc:docMk/>
            <pc:sldMk cId="4155481783" sldId="501"/>
            <ac:spMk id="4" creationId="{07778046-BAEC-2F73-36C5-4CC4C67366A6}"/>
          </ac:spMkLst>
        </pc:spChg>
      </pc:sldChg>
      <pc:sldChg chg="del">
        <pc:chgData name="edlin guerra" userId="d52177a9150211f7" providerId="LiveId" clId="{D1503810-D830-41CE-A6F8-8C2D390445CD}" dt="2023-04-25T13:36:52.760" v="0" actId="47"/>
        <pc:sldMkLst>
          <pc:docMk/>
          <pc:sldMk cId="3417558924" sldId="502"/>
        </pc:sldMkLst>
      </pc:sldChg>
      <pc:sldChg chg="addSp modSp new del mod">
        <pc:chgData name="edlin guerra" userId="d52177a9150211f7" providerId="LiveId" clId="{D1503810-D830-41CE-A6F8-8C2D390445CD}" dt="2023-04-25T15:47:33.815" v="31" actId="47"/>
        <pc:sldMkLst>
          <pc:docMk/>
          <pc:sldMk cId="3775690411" sldId="502"/>
        </pc:sldMkLst>
        <pc:picChg chg="add mod">
          <ac:chgData name="edlin guerra" userId="d52177a9150211f7" providerId="LiveId" clId="{D1503810-D830-41CE-A6F8-8C2D390445CD}" dt="2023-04-25T15:27:50.570" v="30" actId="27614"/>
          <ac:picMkLst>
            <pc:docMk/>
            <pc:sldMk cId="3775690411" sldId="502"/>
            <ac:picMk id="3" creationId="{9879C3D5-6D7D-D990-A864-0EC790FD015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smtClean="0"/>
            </a:lvl1pPr>
          </a:lstStyle>
          <a:p>
            <a:pPr>
              <a:defRPr/>
            </a:pPr>
            <a:fld id="{5557011B-F69D-4931-AA0A-8373B785FF30}" type="datetimeFigureOut">
              <a:rPr lang="es-MX"/>
              <a:pPr>
                <a:defRPr/>
              </a:pPr>
              <a:t>20/06/2024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19F1B16E-0271-4A7A-91DD-135CB343A050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39745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ADBA-1FE6-473C-ABA2-B8560C565699}" type="slidenum">
              <a:rPr lang="es-VE" smtClean="0"/>
              <a:pPr/>
              <a:t>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/>
              <a:t>Dr. Edlin Guerra y Dr. Juan Cruz</a:t>
            </a:r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VE"/>
              <a:t>Análisis de datos Multivariados usando PERMANOVA+. Mérida, Yucatán 2016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C4E00-F8B8-989D-4EF4-6D54C447E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5BD467-0D13-CD99-4172-C573E871A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4805A7-3805-1530-31C6-0EB49236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50F546-5BAB-04CD-9112-F4E2B96A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3BA492-5375-DB67-3BC4-5ECF9F32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959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33485-5E9E-7E34-6F34-6F315F75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8CFC75-04C5-D4C3-1BCC-62B9D9AD1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864EC7-849B-3877-2498-F23EA0C8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BDB0B0-50CD-4CFA-46D8-81043A5A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061187-36A3-82C7-4832-DC952ED2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220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C1AF98-8442-3653-8949-B12684504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1F34D0-B6C6-D0ED-1E0F-39180B6EE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1785F7-7D7F-AFFB-ED2C-5D488B3F1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2E472B-1148-A96A-9199-C7AF7102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1CB480-049D-5483-0531-D81426A8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16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83AAD-75DB-F112-5AAF-78F91E2F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AE653-50CE-4D2F-A3A2-66675BA77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A5DE8B-0A20-64B7-F3CB-7604BED3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1DA682-D8ED-F5A7-D90D-28BAB3ED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B8A97B-E44E-4D7C-C41C-AE49AEC1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61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CD07D-8837-ED7E-5AE9-1FBF6858D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718C25-FFC5-BD1A-6B94-640CC6E66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C870CF-B3EF-38B7-0CCE-1DC13D5C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10C710-627F-2B76-A773-F91703B5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ADFBBD-5998-0C93-C3D8-70763EF4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9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697A-298A-9A10-17EA-4C9C59D9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99D2A7-CD07-9C6E-DD04-7BFB930F4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7A4903-AE00-8578-505F-55D4DF1F1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12E832-D1BC-2F5F-5F87-F0E451F0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8C234E-D506-4CDC-8BDF-8522B65D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CA76BC-33F1-9233-5ADC-063E7571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099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D3F1F-99F0-87DA-6A99-21877A1B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151E5F-EFB4-A9DB-DC52-284BBDAB0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994437-5D77-80F5-FCE6-3615BD16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B97D7D-B347-01EA-9551-F0AACAE1B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9C4A570-CD53-99C4-30D1-53AE0DE3F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73F6723-5296-B76F-4613-D8492821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A984F6-DCBB-4921-6343-F09934CA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3F449F-E2CF-5E4C-21AB-833A9611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531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45F49-408F-D751-4534-4CE8D975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C5C0F1-097E-2DEC-8FE2-18ABADCE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67F7CD-2A61-603C-B6E8-FA62730F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8F0FDF-7FD7-1A41-F7E6-B37ED5D0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188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B52451-774A-C6BD-C32A-109FAC8A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49EEF33-BB7B-0232-09DC-4C365FEE8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F11324-4318-6994-D6EC-18F1B111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12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FF60B-3DA8-F17C-2623-B08630CA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041859-1DC4-3840-158F-8F147892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11704A-AED8-8B8B-EF66-0CACCE050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6453DE-B743-196C-84AB-C10C0401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607F57-8251-38C8-5B5E-EAACEF47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622F5B-F1A4-CE64-DF0D-ABBAAB73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20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DB7D5-D8AE-4E37-AFA5-08A2580B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153DB4E-E865-5B1E-9FA0-4D072F370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3A5302-D095-2DFE-361C-665E23432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3B9B21-E035-668E-2E35-0E0D8416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881083-1814-3BCD-EE79-2949B723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7367C8-5DEA-5B7B-1473-FC8014F6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931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711D04-45F7-FCA1-7391-75E121E4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6B8067-FDF4-1638-5DB3-83A109057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DEA0FD-DB96-22F7-879C-9AB55B926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F6A830-76D8-EB6B-5C1B-8F1C5642C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9A83FE-8124-21EB-8985-5C3EA6051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08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EE40756-D815-4D0B-AC20-7810BB6EF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6203851"/>
            <a:ext cx="6858000" cy="515373"/>
          </a:xfrm>
        </p:spPr>
        <p:txBody>
          <a:bodyPr/>
          <a:lstStyle/>
          <a:p>
            <a:r>
              <a:rPr lang="es-MX"/>
              <a:t>Dr. Edlin Guerra Castro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4FB3E168-E0C4-4ECF-B006-D22177E3DA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18" y="138775"/>
            <a:ext cx="2572132" cy="150041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7778046-BAEC-2F73-36C5-4CC4C67366A6}"/>
              </a:ext>
            </a:extLst>
          </p:cNvPr>
          <p:cNvSpPr txBox="1"/>
          <p:nvPr/>
        </p:nvSpPr>
        <p:spPr>
          <a:xfrm>
            <a:off x="624434" y="2955869"/>
            <a:ext cx="78951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/>
              <a:t>Prueba de hipótesis III</a:t>
            </a:r>
          </a:p>
          <a:p>
            <a:pPr algn="ctr"/>
            <a:r>
              <a:rPr lang="es-MX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Análisis de Dispersión Multivariada basado en permutaciones y distancias</a:t>
            </a:r>
          </a:p>
          <a:p>
            <a:pPr algn="ctr"/>
            <a:r>
              <a:rPr lang="es-MX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(PERMDISP)</a:t>
            </a:r>
          </a:p>
        </p:txBody>
      </p:sp>
    </p:spTree>
    <p:extLst>
      <p:ext uri="{BB962C8B-B14F-4D97-AF65-F5344CB8AC3E}">
        <p14:creationId xmlns:p14="http://schemas.microsoft.com/office/powerpoint/2010/main" val="4155481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575" y="1643050"/>
            <a:ext cx="8660143" cy="291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857488" y="285728"/>
            <a:ext cx="32861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4400" dirty="0"/>
              <a:t>PERMDISP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214282" y="1428736"/>
            <a:ext cx="8572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VE" sz="2400" dirty="0"/>
              <a:t>Prueba de homogeneidad de dispersión </a:t>
            </a:r>
            <a:r>
              <a:rPr lang="es-VE" sz="2400" dirty="0" err="1"/>
              <a:t>multivariada</a:t>
            </a:r>
            <a:r>
              <a:rPr lang="es-VE" sz="2400" dirty="0"/>
              <a:t> entre grupos basado en distancias o disimilitud</a:t>
            </a:r>
          </a:p>
          <a:p>
            <a:pPr>
              <a:buFont typeface="Arial" pitchFamily="34" charset="0"/>
              <a:buChar char="•"/>
            </a:pPr>
            <a:endParaRPr lang="es-VE" sz="2400" dirty="0"/>
          </a:p>
          <a:p>
            <a:pPr>
              <a:buFont typeface="Arial" pitchFamily="34" charset="0"/>
              <a:buChar char="•"/>
            </a:pPr>
            <a:r>
              <a:rPr lang="es-VE" sz="2400" dirty="0"/>
              <a:t>Calcula un ANOVA en distancias residuales respecto al centroide o mediana</a:t>
            </a:r>
          </a:p>
          <a:p>
            <a:pPr>
              <a:buFont typeface="Arial" pitchFamily="34" charset="0"/>
              <a:buChar char="•"/>
            </a:pPr>
            <a:endParaRPr lang="es-VE" sz="2400" dirty="0"/>
          </a:p>
          <a:p>
            <a:pPr>
              <a:buFont typeface="Arial" pitchFamily="34" charset="0"/>
              <a:buChar char="•"/>
            </a:pPr>
            <a:r>
              <a:rPr lang="es-VE" sz="2400" dirty="0"/>
              <a:t>Usa todos los Ejes de Coordenadas Principales</a:t>
            </a:r>
          </a:p>
          <a:p>
            <a:pPr>
              <a:buFont typeface="Arial" pitchFamily="34" charset="0"/>
              <a:buChar char="•"/>
            </a:pPr>
            <a:endParaRPr lang="es-VE" sz="2400" dirty="0"/>
          </a:p>
          <a:p>
            <a:pPr>
              <a:buFont typeface="Arial" pitchFamily="34" charset="0"/>
              <a:buChar char="•"/>
            </a:pPr>
            <a:r>
              <a:rPr lang="es-VE" sz="2400" dirty="0"/>
              <a:t>Usa permutaciones de los residuales (luego de fijar los centroides) para obtener probabilidades</a:t>
            </a:r>
          </a:p>
          <a:p>
            <a:pPr>
              <a:buFont typeface="Arial" pitchFamily="34" charset="0"/>
              <a:buChar char="•"/>
            </a:pPr>
            <a:endParaRPr lang="es-V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214546" y="285728"/>
            <a:ext cx="4786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4400" dirty="0"/>
              <a:t>Notas adicionales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357158" y="1428736"/>
            <a:ext cx="82868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VE" sz="2400" dirty="0"/>
              <a:t>Una vez calculado el </a:t>
            </a:r>
            <a:r>
              <a:rPr lang="es-VE" sz="2400" i="1" dirty="0"/>
              <a:t>F</a:t>
            </a:r>
            <a:r>
              <a:rPr lang="es-VE" sz="2400" dirty="0"/>
              <a:t> producto de comparar los residuales entre grupos se puede contrastar con la Tabla de Fisher o con Permutaciones.</a:t>
            </a:r>
          </a:p>
          <a:p>
            <a:pPr>
              <a:buFont typeface="Arial" pitchFamily="34" charset="0"/>
              <a:buChar char="•"/>
            </a:pPr>
            <a:endParaRPr lang="es-VE" sz="2400" dirty="0"/>
          </a:p>
          <a:p>
            <a:pPr>
              <a:buFont typeface="Arial" pitchFamily="34" charset="0"/>
              <a:buChar char="•"/>
            </a:pPr>
            <a:r>
              <a:rPr lang="es-VE" sz="2400" dirty="0"/>
              <a:t>También se puede aplicar la prueba respecto a medianas (no centroides), alternativa muy útil cuando los puntos están muy sesgados a la derecha.</a:t>
            </a:r>
          </a:p>
          <a:p>
            <a:pPr>
              <a:buFont typeface="Arial" pitchFamily="34" charset="0"/>
              <a:buChar char="•"/>
            </a:pPr>
            <a:endParaRPr lang="es-VE" sz="2400" dirty="0"/>
          </a:p>
          <a:p>
            <a:pPr>
              <a:buFont typeface="Arial" pitchFamily="34" charset="0"/>
              <a:buChar char="•"/>
            </a:pPr>
            <a:r>
              <a:rPr lang="es-VE" sz="2400" dirty="0"/>
              <a:t>En simulaciones, la combinación PERMUTACIONES y CENTROIDES tuvieron la mejor Potencia y menor error Tipo 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28596" y="1643050"/>
            <a:ext cx="8501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400" dirty="0"/>
              <a:t>¿qué es la dispersión </a:t>
            </a:r>
            <a:r>
              <a:rPr lang="es-VE" sz="4400" dirty="0" err="1"/>
              <a:t>multivariada</a:t>
            </a:r>
            <a:r>
              <a:rPr lang="es-VE" sz="4400" dirty="0"/>
              <a:t>?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2143108" y="3211297"/>
            <a:ext cx="500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600" dirty="0"/>
              <a:t>¿cómo la interpretamos?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85720" y="1345156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VE" dirty="0"/>
              <a:t>Afecta dramáticamente el patrón de dispersión</a:t>
            </a:r>
          </a:p>
          <a:p>
            <a:pPr>
              <a:buFont typeface="Arial" pitchFamily="34" charset="0"/>
              <a:buChar char="•"/>
            </a:pPr>
            <a:endParaRPr lang="es-VE" dirty="0"/>
          </a:p>
          <a:p>
            <a:pPr>
              <a:buFont typeface="Arial" pitchFamily="34" charset="0"/>
              <a:buChar char="•"/>
            </a:pPr>
            <a:r>
              <a:rPr lang="es-VE" dirty="0"/>
              <a:t>No hay una regla, TODO DEPENDE DE LA HIPÓTESIS ASOCIADA A LA PREGUNTA</a:t>
            </a:r>
          </a:p>
          <a:p>
            <a:pPr>
              <a:buFont typeface="Arial" pitchFamily="34" charset="0"/>
              <a:buChar char="•"/>
            </a:pPr>
            <a:endParaRPr lang="es-VE" dirty="0"/>
          </a:p>
        </p:txBody>
      </p:sp>
      <p:sp>
        <p:nvSpPr>
          <p:cNvPr id="3" name="2 CuadroTexto"/>
          <p:cNvSpPr txBox="1"/>
          <p:nvPr/>
        </p:nvSpPr>
        <p:spPr>
          <a:xfrm>
            <a:off x="214282" y="285728"/>
            <a:ext cx="8929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4400" dirty="0"/>
              <a:t>Elección del índice y transformación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42910" y="2786058"/>
            <a:ext cx="7500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“Los críticos conservadores y defensores de la tradicional biometría no comprenden la naturaleza de las hipótesis que se someten a prueba, argumentan que sus pruebas  (de media o localización) son inválidas cuando se asume que las varianzas no son iguales. La igualdad de la varianza es, sin embargo,  una característica de la hipótesis nula elegida”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785786" y="5143512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/>
              <a:t>Fisher, R. A. 1939. </a:t>
            </a:r>
            <a:r>
              <a:rPr lang="es-VE" b="1" dirty="0" err="1"/>
              <a:t>The</a:t>
            </a:r>
            <a:r>
              <a:rPr lang="es-VE" b="1" dirty="0"/>
              <a:t> </a:t>
            </a:r>
            <a:r>
              <a:rPr lang="es-VE" b="1" dirty="0" err="1"/>
              <a:t>comparison</a:t>
            </a:r>
            <a:r>
              <a:rPr lang="es-VE" b="1" dirty="0"/>
              <a:t> of </a:t>
            </a:r>
            <a:r>
              <a:rPr lang="es-VE" b="1" dirty="0" err="1"/>
              <a:t>samples</a:t>
            </a:r>
            <a:r>
              <a:rPr lang="es-VE" b="1" dirty="0"/>
              <a:t> </a:t>
            </a:r>
            <a:r>
              <a:rPr lang="es-VE" b="1" dirty="0" err="1"/>
              <a:t>with</a:t>
            </a:r>
            <a:r>
              <a:rPr lang="es-VE" b="1" dirty="0"/>
              <a:t> </a:t>
            </a:r>
            <a:r>
              <a:rPr lang="es-VE" b="1" dirty="0" err="1"/>
              <a:t>possibly</a:t>
            </a:r>
            <a:r>
              <a:rPr lang="es-VE" b="1" dirty="0"/>
              <a:t> </a:t>
            </a:r>
            <a:r>
              <a:rPr lang="es-VE" b="1" dirty="0" err="1"/>
              <a:t>unequal</a:t>
            </a:r>
            <a:r>
              <a:rPr lang="es-VE" b="1" dirty="0"/>
              <a:t> </a:t>
            </a:r>
            <a:r>
              <a:rPr lang="es-VE" b="1" dirty="0" err="1"/>
              <a:t>variances</a:t>
            </a:r>
            <a:r>
              <a:rPr lang="es-VE" b="1" dirty="0"/>
              <a:t>. </a:t>
            </a:r>
            <a:r>
              <a:rPr lang="es-VE" b="1" i="1" dirty="0" err="1"/>
              <a:t>Annals</a:t>
            </a:r>
            <a:r>
              <a:rPr lang="es-VE" b="1" i="1" dirty="0"/>
              <a:t> of </a:t>
            </a:r>
            <a:r>
              <a:rPr lang="es-VE" b="1" i="1" dirty="0" err="1"/>
              <a:t>Eugenics</a:t>
            </a:r>
            <a:r>
              <a:rPr lang="es-VE" b="1" i="1" dirty="0"/>
              <a:t> </a:t>
            </a:r>
            <a:r>
              <a:rPr lang="es-VE" b="1" dirty="0"/>
              <a:t>9: 174-180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3411"/>
          <a:stretch>
            <a:fillRect/>
          </a:stretch>
        </p:blipFill>
        <p:spPr bwMode="auto">
          <a:xfrm>
            <a:off x="214282" y="357166"/>
            <a:ext cx="871543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57158" y="1428736"/>
            <a:ext cx="8286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dirty="0"/>
              <a:t>¿QUÉ HACER SI MIS GRUPOS PRESENTAN DISPERSIÓN MULTIVARIADA PERO NECESITO EVALUAR LA HIPÓTESIS DE DIFERENCIAS EN POSICIÓN DE SUS CENTRODIES?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571472" y="3859604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dirty="0"/>
              <a:t>¿CÓMO HACER SI MI DISEÑO ES DESBALANCEADO?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250"/>
            <a:ext cx="9144000" cy="566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142844" y="785794"/>
            <a:ext cx="8353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 sz="3200" dirty="0"/>
              <a:t>ANOVA CON </a:t>
            </a:r>
            <a:r>
              <a:rPr lang="es-VE" sz="3200" i="1" dirty="0"/>
              <a:t>F</a:t>
            </a:r>
            <a:r>
              <a:rPr lang="es-VE" sz="3200" dirty="0"/>
              <a:t> DE BROWN-FORSYTHE</a:t>
            </a:r>
            <a:endParaRPr lang="es-ES" sz="3200" dirty="0"/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5341964" y="1409724"/>
          <a:ext cx="3016250" cy="537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346040" imgH="2400120" progId="Equation.3">
                  <p:embed/>
                </p:oleObj>
              </mc:Choice>
              <mc:Fallback>
                <p:oleObj name="Ecuación" r:id="rId2" imgW="1346040" imgH="2400120" progId="Equation.3">
                  <p:embed/>
                  <p:pic>
                    <p:nvPicPr>
                      <p:cNvPr id="215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964" y="1409724"/>
                        <a:ext cx="3016250" cy="53768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571472" y="2857496"/>
            <a:ext cx="345598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 sz="2400" dirty="0"/>
              <a:t>La descomposición de la variación es la misma… sólo que cambia la forma de calcular el estadístico </a:t>
            </a:r>
            <a:r>
              <a:rPr lang="es-VE" sz="2400" i="1" dirty="0"/>
              <a:t>F</a:t>
            </a:r>
            <a:endParaRPr lang="es-E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-25"/>
            <a:ext cx="5934040" cy="68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71414"/>
            <a:ext cx="7772400" cy="1470025"/>
          </a:xfrm>
        </p:spPr>
        <p:txBody>
          <a:bodyPr/>
          <a:lstStyle/>
          <a:p>
            <a:r>
              <a:rPr lang="es-VE"/>
              <a:t>Dispersión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42844" y="1500174"/>
            <a:ext cx="90011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VE" sz="2400" dirty="0"/>
              <a:t>Ya ha sido planteada una prueba para detectar diferencias en localización (PERMANOVA)</a:t>
            </a:r>
          </a:p>
          <a:p>
            <a:pPr>
              <a:buFont typeface="Arial" pitchFamily="34" charset="0"/>
              <a:buChar char="•"/>
            </a:pPr>
            <a:endParaRPr lang="es-VE" sz="2400" dirty="0"/>
          </a:p>
          <a:p>
            <a:pPr>
              <a:buFont typeface="Arial" pitchFamily="34" charset="0"/>
              <a:buChar char="•"/>
            </a:pPr>
            <a:r>
              <a:rPr lang="es-VE" sz="2400" dirty="0"/>
              <a:t>La descomposición inherente en PERMANOVA también apunta hacia un método para detectar diferencias en la dispersión </a:t>
            </a:r>
            <a:r>
              <a:rPr lang="es-VE" sz="2400" dirty="0" err="1"/>
              <a:t>multivariada</a:t>
            </a:r>
            <a:r>
              <a:rPr lang="es-VE" sz="2400" dirty="0"/>
              <a:t> entre grupos</a:t>
            </a:r>
          </a:p>
          <a:p>
            <a:pPr>
              <a:buFont typeface="Arial" pitchFamily="34" charset="0"/>
              <a:buChar char="•"/>
            </a:pPr>
            <a:endParaRPr lang="es-VE" sz="2400" dirty="0"/>
          </a:p>
          <a:p>
            <a:pPr>
              <a:buFont typeface="Arial" pitchFamily="34" charset="0"/>
              <a:buChar char="•"/>
            </a:pPr>
            <a:r>
              <a:rPr lang="es-VE" sz="2400" dirty="0"/>
              <a:t>Podemos considerar pruebas de dispersión como:</a:t>
            </a:r>
          </a:p>
          <a:p>
            <a:pPr lvl="1">
              <a:buFont typeface="Arial" pitchFamily="34" charset="0"/>
              <a:buChar char="•"/>
            </a:pPr>
            <a:r>
              <a:rPr lang="es-VE" sz="2400" dirty="0"/>
              <a:t>Útiles para interpretar PERMANOVA</a:t>
            </a:r>
          </a:p>
          <a:p>
            <a:pPr lvl="1">
              <a:buFont typeface="Arial" pitchFamily="34" charset="0"/>
              <a:buChar char="•"/>
            </a:pPr>
            <a:r>
              <a:rPr lang="es-VE" sz="2400" dirty="0"/>
              <a:t>Interpretar hipótesis asociadas a variabilidad dentro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57158" y="714356"/>
            <a:ext cx="8458200" cy="1470025"/>
          </a:xfrm>
        </p:spPr>
        <p:txBody>
          <a:bodyPr/>
          <a:lstStyle/>
          <a:p>
            <a:pPr algn="ctr"/>
            <a:r>
              <a:rPr lang="es-VE" dirty="0"/>
              <a:t>PERMANOVA 2</a:t>
            </a:r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1428728" y="2071678"/>
            <a:ext cx="6400800" cy="1752600"/>
          </a:xfrm>
        </p:spPr>
        <p:txBody>
          <a:bodyPr>
            <a:normAutofit/>
          </a:bodyPr>
          <a:lstStyle/>
          <a:p>
            <a:pPr algn="ctr"/>
            <a:r>
              <a:rPr lang="es-VE" sz="2400" dirty="0">
                <a:solidFill>
                  <a:schemeClr val="bg1"/>
                </a:solidFill>
              </a:rPr>
              <a:t>Anderson et al., 2016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 l="35469" t="31667" r="15312" b="46666"/>
          <a:stretch>
            <a:fillRect/>
          </a:stretch>
        </p:blipFill>
        <p:spPr bwMode="auto">
          <a:xfrm>
            <a:off x="357158" y="1214422"/>
            <a:ext cx="7500990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42 CuadroTexto"/>
          <p:cNvSpPr txBox="1"/>
          <p:nvPr/>
        </p:nvSpPr>
        <p:spPr>
          <a:xfrm>
            <a:off x="357158" y="714356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En PERMANOVA el </a:t>
            </a:r>
            <a:r>
              <a:rPr lang="es-VE" dirty="0" err="1"/>
              <a:t>Pseudo</a:t>
            </a:r>
            <a:r>
              <a:rPr lang="es-VE" dirty="0"/>
              <a:t>-</a:t>
            </a:r>
            <a:r>
              <a:rPr lang="es-VE" i="1" dirty="0"/>
              <a:t>F</a:t>
            </a:r>
            <a:r>
              <a:rPr lang="es-VE" dirty="0"/>
              <a:t> se construye:</a:t>
            </a:r>
          </a:p>
        </p:txBody>
      </p:sp>
      <p:grpSp>
        <p:nvGrpSpPr>
          <p:cNvPr id="2" name="49 Grupo"/>
          <p:cNvGrpSpPr/>
          <p:nvPr/>
        </p:nvGrpSpPr>
        <p:grpSpPr>
          <a:xfrm>
            <a:off x="357158" y="3631172"/>
            <a:ext cx="6572296" cy="2012406"/>
            <a:chOff x="357158" y="3631172"/>
            <a:chExt cx="6572296" cy="201240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/>
            <a:srcRect l="43906" t="44167" r="22812" b="36666"/>
            <a:stretch>
              <a:fillRect/>
            </a:stretch>
          </p:blipFill>
          <p:spPr bwMode="auto">
            <a:xfrm>
              <a:off x="1857356" y="4000504"/>
              <a:ext cx="5072098" cy="1643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4" name="43 CuadroTexto"/>
            <p:cNvSpPr txBox="1"/>
            <p:nvPr/>
          </p:nvSpPr>
          <p:spPr>
            <a:xfrm>
              <a:off x="357158" y="3631172"/>
              <a:ext cx="4429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/>
                <a:t>En PERMANOVA  2 el </a:t>
              </a:r>
              <a:r>
                <a:rPr lang="es-VE" dirty="0" err="1"/>
                <a:t>Pseudo</a:t>
              </a:r>
              <a:r>
                <a:rPr lang="es-VE" dirty="0"/>
                <a:t>-</a:t>
              </a:r>
              <a:r>
                <a:rPr lang="es-VE" i="1" dirty="0"/>
                <a:t>F</a:t>
              </a:r>
              <a:r>
                <a:rPr lang="es-VE" dirty="0"/>
                <a:t> se construye:</a:t>
              </a:r>
            </a:p>
          </p:txBody>
        </p:sp>
      </p:grpSp>
      <p:grpSp>
        <p:nvGrpSpPr>
          <p:cNvPr id="3" name="50 Grupo"/>
          <p:cNvGrpSpPr/>
          <p:nvPr/>
        </p:nvGrpSpPr>
        <p:grpSpPr>
          <a:xfrm>
            <a:off x="357158" y="5643578"/>
            <a:ext cx="8572560" cy="1200329"/>
            <a:chOff x="357158" y="5643578"/>
            <a:chExt cx="8572560" cy="1200329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4"/>
            <a:srcRect l="22031" t="56667" r="7656" b="29166"/>
            <a:stretch>
              <a:fillRect/>
            </a:stretch>
          </p:blipFill>
          <p:spPr bwMode="auto">
            <a:xfrm>
              <a:off x="357158" y="6051251"/>
              <a:ext cx="5857916" cy="663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48" name="47 Conector recto de flecha"/>
            <p:cNvCxnSpPr/>
            <p:nvPr/>
          </p:nvCxnSpPr>
          <p:spPr>
            <a:xfrm rot="10800000">
              <a:off x="6286512" y="6429396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48 CuadroTexto"/>
            <p:cNvSpPr txBox="1"/>
            <p:nvPr/>
          </p:nvSpPr>
          <p:spPr>
            <a:xfrm>
              <a:off x="7358082" y="5643578"/>
              <a:ext cx="1571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dirty="0"/>
                <a:t>Teorema de </a:t>
              </a:r>
              <a:r>
                <a:rPr lang="es-VE" dirty="0" err="1"/>
                <a:t>Huygen</a:t>
              </a:r>
              <a:r>
                <a:rPr lang="es-VE" dirty="0"/>
                <a:t> aplicado a cada grupo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42844" y="1857364"/>
            <a:ext cx="8215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dirty="0"/>
              <a:t>Estimación del </a:t>
            </a:r>
            <a:r>
              <a:rPr lang="es-VE" sz="2800" i="1" dirty="0"/>
              <a:t>p-</a:t>
            </a:r>
            <a:r>
              <a:rPr lang="es-VE" sz="2800" dirty="0" err="1"/>
              <a:t>value</a:t>
            </a:r>
            <a:r>
              <a:rPr lang="es-VE" sz="2800" dirty="0"/>
              <a:t> del </a:t>
            </a:r>
            <a:r>
              <a:rPr lang="es-VE" sz="2800" i="1" dirty="0" err="1"/>
              <a:t>pseudo</a:t>
            </a:r>
            <a:r>
              <a:rPr lang="es-VE" sz="2800" dirty="0"/>
              <a:t>-</a:t>
            </a:r>
            <a:r>
              <a:rPr lang="es-VE" sz="2800" i="1" dirty="0"/>
              <a:t>F</a:t>
            </a:r>
            <a:r>
              <a:rPr lang="es-VE" sz="2800" dirty="0"/>
              <a:t> para la H</a:t>
            </a:r>
            <a:r>
              <a:rPr lang="es-VE" sz="2800" baseline="-25000" dirty="0"/>
              <a:t>0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357158" y="2857496"/>
            <a:ext cx="84296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VE" sz="2000" dirty="0"/>
              <a:t>Métodos por permutaciones (simple, residuales según modelo reducido)</a:t>
            </a:r>
          </a:p>
          <a:p>
            <a:pPr marL="342900" indent="-342900">
              <a:buFont typeface="+mj-lt"/>
              <a:buAutoNum type="arabicPeriod"/>
            </a:pPr>
            <a:endParaRPr lang="es-VE" sz="2000" dirty="0"/>
          </a:p>
          <a:p>
            <a:pPr marL="342900" indent="-342900">
              <a:buFont typeface="+mj-lt"/>
              <a:buAutoNum type="arabicPeriod"/>
            </a:pPr>
            <a:r>
              <a:rPr lang="es-VE" sz="2000" dirty="0" err="1"/>
              <a:t>Bootstrap</a:t>
            </a:r>
            <a:r>
              <a:rPr lang="es-VE" sz="2000" dirty="0"/>
              <a:t>. </a:t>
            </a:r>
            <a:r>
              <a:rPr lang="es-VE" sz="2000" dirty="0" err="1"/>
              <a:t>Remuestreo</a:t>
            </a:r>
            <a:r>
              <a:rPr lang="es-VE" sz="2000" dirty="0"/>
              <a:t> con </a:t>
            </a:r>
            <a:r>
              <a:rPr lang="es-VE" sz="2000" dirty="0" err="1"/>
              <a:t>reemplaso</a:t>
            </a:r>
            <a:r>
              <a:rPr lang="es-VE" sz="2000" dirty="0"/>
              <a:t> de los residuales según modelo completo asumiendo igual </a:t>
            </a:r>
            <a:r>
              <a:rPr lang="es-VE" sz="2000" dirty="0" err="1"/>
              <a:t>centroide</a:t>
            </a:r>
            <a:r>
              <a:rPr lang="es-VE" sz="2000" dirty="0"/>
              <a:t> (</a:t>
            </a:r>
            <a:r>
              <a:rPr lang="es-VE" sz="2000" dirty="0" err="1"/>
              <a:t>require</a:t>
            </a:r>
            <a:r>
              <a:rPr lang="es-VE" sz="2000" dirty="0"/>
              <a:t> </a:t>
            </a:r>
            <a:r>
              <a:rPr lang="es-VE" sz="2000" dirty="0" err="1"/>
              <a:t>reposicionar</a:t>
            </a:r>
            <a:r>
              <a:rPr lang="es-VE" sz="2000" dirty="0"/>
              <a:t> las muestras en le mismo </a:t>
            </a:r>
            <a:r>
              <a:rPr lang="es-VE" sz="2000" dirty="0" err="1"/>
              <a:t>centroide</a:t>
            </a:r>
            <a:r>
              <a:rPr lang="es-VE" sz="2000" dirty="0"/>
              <a:t>)... Se genera un </a:t>
            </a:r>
            <a:r>
              <a:rPr lang="es-VE" sz="2000" i="1" dirty="0"/>
              <a:t>F</a:t>
            </a:r>
            <a:r>
              <a:rPr lang="es-VE" sz="2000" i="1" baseline="-25000" dirty="0"/>
              <a:t>2</a:t>
            </a:r>
            <a:r>
              <a:rPr lang="es-VE" sz="2000" i="1" baseline="30000" dirty="0"/>
              <a:t>B</a:t>
            </a:r>
            <a:r>
              <a:rPr lang="es-VE" sz="2000" dirty="0"/>
              <a:t> para cada </a:t>
            </a:r>
            <a:r>
              <a:rPr lang="es-VE" sz="2000" dirty="0" err="1"/>
              <a:t>remuestreo</a:t>
            </a:r>
            <a:endParaRPr lang="es-VE" sz="2000" dirty="0"/>
          </a:p>
          <a:p>
            <a:pPr marL="342900" indent="-342900">
              <a:buFont typeface="+mj-lt"/>
              <a:buAutoNum type="arabicPeriod"/>
            </a:pPr>
            <a:endParaRPr lang="es-VE" sz="2000" dirty="0"/>
          </a:p>
          <a:p>
            <a:pPr marL="342900" indent="-342900">
              <a:buFont typeface="+mj-lt"/>
              <a:buAutoNum type="arabicPeriod"/>
            </a:pPr>
            <a:r>
              <a:rPr lang="es-VE" sz="2000" dirty="0" err="1"/>
              <a:t>Bootstrap</a:t>
            </a:r>
            <a:r>
              <a:rPr lang="es-VE" sz="2000" dirty="0"/>
              <a:t> corregido. El mismo procedimiento, pero a la varianza </a:t>
            </a:r>
            <a:r>
              <a:rPr lang="es-VE" sz="2000" dirty="0" err="1"/>
              <a:t>Bootstrap</a:t>
            </a:r>
            <a:r>
              <a:rPr lang="es-VE" sz="2000" dirty="0"/>
              <a:t> se le extrae el sesgo (la diferencia entre lo estimado por </a:t>
            </a:r>
            <a:r>
              <a:rPr lang="es-VE" sz="2000" dirty="0" err="1"/>
              <a:t>Bootstrap</a:t>
            </a:r>
            <a:r>
              <a:rPr lang="es-VE" sz="2000" dirty="0"/>
              <a:t> y lo observado) </a:t>
            </a:r>
          </a:p>
          <a:p>
            <a:pPr marL="342900" indent="-342900">
              <a:buFont typeface="+mj-lt"/>
              <a:buAutoNum type="arabicPeriod"/>
            </a:pPr>
            <a:endParaRPr lang="es-VE" sz="2000" dirty="0"/>
          </a:p>
          <a:p>
            <a:pPr marL="342900" indent="-342900">
              <a:buFont typeface="+mj-lt"/>
              <a:buAutoNum type="arabicPeriod"/>
            </a:pPr>
            <a:endParaRPr lang="es-VE" sz="20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 l="35937" t="21510" r="16719" b="61333"/>
          <a:stretch>
            <a:fillRect/>
          </a:stretch>
        </p:blipFill>
        <p:spPr bwMode="auto">
          <a:xfrm>
            <a:off x="642909" y="71414"/>
            <a:ext cx="7359531" cy="15001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1406" y="1717309"/>
            <a:ext cx="90725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</a:t>
            </a:r>
            <a:r>
              <a:rPr lang="en-US" dirty="0" err="1"/>
              <a:t>tipo</a:t>
            </a:r>
            <a:r>
              <a:rPr lang="en-US" dirty="0"/>
              <a:t> I: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Se </a:t>
            </a:r>
            <a:r>
              <a:rPr lang="en-US" dirty="0" err="1"/>
              <a:t>generaron</a:t>
            </a:r>
            <a:r>
              <a:rPr lang="en-US" dirty="0"/>
              <a:t> </a:t>
            </a:r>
            <a:r>
              <a:rPr lang="en-US" dirty="0" err="1"/>
              <a:t>tres</a:t>
            </a:r>
            <a:r>
              <a:rPr lang="en-US" dirty="0"/>
              <a:t> sets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multivariados</a:t>
            </a:r>
            <a:r>
              <a:rPr lang="en-US" dirty="0"/>
              <a:t> </a:t>
            </a:r>
            <a:r>
              <a:rPr lang="en-US" dirty="0" err="1"/>
              <a:t>normales</a:t>
            </a:r>
            <a:r>
              <a:rPr lang="en-US" dirty="0"/>
              <a:t> (2, 5 y 10 variables)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Se </a:t>
            </a:r>
            <a:r>
              <a:rPr lang="en-US" dirty="0" err="1"/>
              <a:t>muestrearon</a:t>
            </a:r>
            <a:r>
              <a:rPr lang="en-US" dirty="0"/>
              <a:t> 2 </a:t>
            </a:r>
            <a:r>
              <a:rPr lang="en-US" dirty="0" err="1"/>
              <a:t>grupos</a:t>
            </a:r>
            <a:r>
              <a:rPr lang="en-US" dirty="0"/>
              <a:t> en 3 </a:t>
            </a:r>
            <a:r>
              <a:rPr lang="en-US" dirty="0" err="1"/>
              <a:t>escenarios</a:t>
            </a:r>
            <a:r>
              <a:rPr lang="en-US" dirty="0"/>
              <a:t> de </a:t>
            </a:r>
            <a:r>
              <a:rPr lang="en-US" dirty="0" err="1"/>
              <a:t>esfuerzo</a:t>
            </a:r>
            <a:r>
              <a:rPr lang="en-US" i="1" dirty="0"/>
              <a:t> </a:t>
            </a:r>
            <a:r>
              <a:rPr lang="en-US" dirty="0"/>
              <a:t>(n</a:t>
            </a:r>
            <a:r>
              <a:rPr lang="en-US" baseline="-25000" dirty="0"/>
              <a:t>1 </a:t>
            </a:r>
            <a:r>
              <a:rPr lang="en-US" dirty="0"/>
              <a:t>=  n</a:t>
            </a:r>
            <a:r>
              <a:rPr lang="en-US" baseline="-25000" dirty="0"/>
              <a:t>2</a:t>
            </a:r>
            <a:r>
              <a:rPr lang="en-US" dirty="0"/>
              <a:t> ; n</a:t>
            </a:r>
            <a:r>
              <a:rPr lang="en-US" baseline="-25000" dirty="0"/>
              <a:t>1</a:t>
            </a:r>
            <a:r>
              <a:rPr lang="en-US" dirty="0"/>
              <a:t> &lt; 2n</a:t>
            </a:r>
            <a:r>
              <a:rPr lang="en-US" baseline="-25000" dirty="0"/>
              <a:t>2</a:t>
            </a:r>
            <a:r>
              <a:rPr lang="en-US" dirty="0"/>
              <a:t> ; n</a:t>
            </a:r>
            <a:r>
              <a:rPr lang="en-US" baseline="-25000" dirty="0"/>
              <a:t>1</a:t>
            </a:r>
            <a:r>
              <a:rPr lang="en-US" dirty="0"/>
              <a:t> &lt; 3 n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En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escenario</a:t>
            </a:r>
            <a:r>
              <a:rPr lang="en-US" dirty="0"/>
              <a:t> se </a:t>
            </a:r>
            <a:r>
              <a:rPr lang="en-US" dirty="0" err="1"/>
              <a:t>propuso</a:t>
            </a:r>
            <a:r>
              <a:rPr lang="en-US" dirty="0"/>
              <a:t> 2 </a:t>
            </a:r>
            <a:r>
              <a:rPr lang="en-US" dirty="0" err="1"/>
              <a:t>condiciones</a:t>
            </a:r>
            <a:r>
              <a:rPr lang="en-US" dirty="0"/>
              <a:t> de mayor </a:t>
            </a:r>
            <a:r>
              <a:rPr lang="en-US" dirty="0" err="1"/>
              <a:t>dispersión</a:t>
            </a:r>
            <a:r>
              <a:rPr lang="en-US" dirty="0"/>
              <a:t> (m= 5 y m= 10) </a:t>
            </a:r>
            <a:r>
              <a:rPr lang="en-US" dirty="0" err="1"/>
              <a:t>para</a:t>
            </a:r>
            <a:r>
              <a:rPr lang="en-US" dirty="0"/>
              <a:t> el </a:t>
            </a:r>
            <a:r>
              <a:rPr lang="en-US" dirty="0" err="1"/>
              <a:t>grupo</a:t>
            </a:r>
            <a:r>
              <a:rPr lang="en-US" dirty="0"/>
              <a:t> 1,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mayor </a:t>
            </a:r>
            <a:r>
              <a:rPr lang="en-US" dirty="0" err="1"/>
              <a:t>dispersión</a:t>
            </a:r>
            <a:r>
              <a:rPr lang="en-US" dirty="0"/>
              <a:t> (m= 5 y m= 10) </a:t>
            </a:r>
            <a:r>
              <a:rPr lang="en-US" dirty="0" err="1"/>
              <a:t>para</a:t>
            </a:r>
            <a:r>
              <a:rPr lang="en-US" dirty="0"/>
              <a:t> el </a:t>
            </a:r>
            <a:r>
              <a:rPr lang="en-US" dirty="0" err="1"/>
              <a:t>grupo</a:t>
            </a:r>
            <a:r>
              <a:rPr lang="en-US" dirty="0"/>
              <a:t> 2.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Se </a:t>
            </a:r>
            <a:r>
              <a:rPr lang="en-US" dirty="0" err="1"/>
              <a:t>sometió</a:t>
            </a:r>
            <a:r>
              <a:rPr lang="en-US" dirty="0"/>
              <a:t> a </a:t>
            </a:r>
            <a:r>
              <a:rPr lang="en-US" dirty="0" err="1"/>
              <a:t>prueba</a:t>
            </a:r>
            <a:r>
              <a:rPr lang="en-US" dirty="0"/>
              <a:t> la </a:t>
            </a:r>
            <a:r>
              <a:rPr lang="en-US" dirty="0" err="1"/>
              <a:t>hipótesis</a:t>
            </a:r>
            <a:endParaRPr lang="en-US" dirty="0"/>
          </a:p>
          <a:p>
            <a:endParaRPr lang="en-US" dirty="0"/>
          </a:p>
          <a:p>
            <a:pPr lvl="1">
              <a:buFont typeface="Wingdings" pitchFamily="2" charset="2"/>
              <a:buChar char="ü"/>
            </a:pPr>
            <a:r>
              <a:rPr lang="en-US" dirty="0"/>
              <a:t>MANOVA (</a:t>
            </a:r>
            <a:r>
              <a:rPr lang="en-US" dirty="0" err="1"/>
              <a:t>Pillai’s</a:t>
            </a:r>
            <a:r>
              <a:rPr lang="en-US" dirty="0"/>
              <a:t> trace)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/>
              <a:t>Pillai’s</a:t>
            </a:r>
            <a:r>
              <a:rPr lang="en-US" dirty="0"/>
              <a:t> trace </a:t>
            </a:r>
            <a:r>
              <a:rPr lang="en-US" dirty="0" err="1"/>
              <a:t>modificado</a:t>
            </a:r>
            <a:r>
              <a:rPr lang="en-US" dirty="0"/>
              <a:t> a </a:t>
            </a:r>
            <a:r>
              <a:rPr lang="en-US" dirty="0" err="1"/>
              <a:t>heterogeneidad</a:t>
            </a:r>
            <a:r>
              <a:rPr lang="en-US" dirty="0"/>
              <a:t> de </a:t>
            </a:r>
            <a:r>
              <a:rPr lang="en-US" dirty="0" err="1"/>
              <a:t>dispersión</a:t>
            </a:r>
            <a:endParaRPr lang="es-VE" dirty="0"/>
          </a:p>
          <a:p>
            <a:pPr lvl="1">
              <a:buFont typeface="Wingdings" pitchFamily="2" charset="2"/>
              <a:buChar char="ü"/>
            </a:pPr>
            <a:r>
              <a:rPr lang="es-VE" dirty="0"/>
              <a:t>ANOSIM</a:t>
            </a:r>
          </a:p>
          <a:p>
            <a:pPr lvl="1">
              <a:buFont typeface="Wingdings" pitchFamily="2" charset="2"/>
              <a:buChar char="ü"/>
            </a:pPr>
            <a:r>
              <a:rPr lang="es-VE" dirty="0"/>
              <a:t>PERMANOVA 1</a:t>
            </a:r>
            <a:endParaRPr lang="en-US" dirty="0"/>
          </a:p>
          <a:p>
            <a:pPr lvl="1">
              <a:buFont typeface="Wingdings" pitchFamily="2" charset="2"/>
              <a:buChar char="ü"/>
            </a:pPr>
            <a:r>
              <a:rPr lang="en-US" dirty="0"/>
              <a:t>PERMANOVA 2 (perm, bootstraps, bootstraps </a:t>
            </a:r>
            <a:r>
              <a:rPr lang="en-US" dirty="0" err="1"/>
              <a:t>corregido</a:t>
            </a:r>
            <a:r>
              <a:rPr lang="en-US" dirty="0"/>
              <a:t>)</a:t>
            </a:r>
            <a:endParaRPr lang="es-VE" dirty="0"/>
          </a:p>
          <a:p>
            <a:pPr lvl="1"/>
            <a:endParaRPr lang="en-US" dirty="0"/>
          </a:p>
          <a:p>
            <a:pPr marL="0" lvl="1" indent="457200">
              <a:buFont typeface="Arial" pitchFamily="34" charset="0"/>
              <a:buChar char="•"/>
            </a:pPr>
            <a:r>
              <a:rPr lang="en-US" dirty="0"/>
              <a:t>Se </a:t>
            </a:r>
            <a:r>
              <a:rPr lang="en-US" dirty="0" err="1"/>
              <a:t>calculó</a:t>
            </a:r>
            <a:r>
              <a:rPr lang="en-US" dirty="0"/>
              <a:t> la </a:t>
            </a:r>
            <a:r>
              <a:rPr lang="en-US" dirty="0" err="1"/>
              <a:t>tasa</a:t>
            </a:r>
            <a:r>
              <a:rPr lang="en-US" dirty="0"/>
              <a:t> de error </a:t>
            </a:r>
            <a:r>
              <a:rPr lang="en-US" dirty="0" err="1"/>
              <a:t>tipo</a:t>
            </a:r>
            <a:r>
              <a:rPr lang="en-US" dirty="0"/>
              <a:t> I </a:t>
            </a:r>
            <a:r>
              <a:rPr lang="en-US" dirty="0" err="1"/>
              <a:t>como</a:t>
            </a:r>
            <a:endParaRPr lang="es-VE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 l="35937" t="21510" r="16719" b="61333"/>
          <a:stretch>
            <a:fillRect/>
          </a:stretch>
        </p:blipFill>
        <p:spPr bwMode="auto">
          <a:xfrm>
            <a:off x="642909" y="71414"/>
            <a:ext cx="7359531" cy="15001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4929190" y="5929330"/>
          <a:ext cx="3786214" cy="940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1384200" imgH="393480" progId="Equation.3">
                  <p:embed/>
                </p:oleObj>
              </mc:Choice>
              <mc:Fallback>
                <p:oleObj name="Ecuación" r:id="rId3" imgW="1384200" imgH="393480" progId="Equation.3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90" y="5929330"/>
                        <a:ext cx="3786214" cy="9408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4071934" y="3929066"/>
          <a:ext cx="1499820" cy="542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5" imgW="761760" imgH="228600" progId="Equation.3">
                  <p:embed/>
                </p:oleObj>
              </mc:Choice>
              <mc:Fallback>
                <p:oleObj name="Ecuación" r:id="rId5" imgW="761760" imgH="228600" progId="Equation.3">
                  <p:embed/>
                  <p:pic>
                    <p:nvPicPr>
                      <p:cNvPr id="7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3929066"/>
                        <a:ext cx="1499820" cy="542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 l="29844" t="16667" r="10156" b="19166"/>
          <a:stretch>
            <a:fillRect/>
          </a:stretch>
        </p:blipFill>
        <p:spPr bwMode="auto">
          <a:xfrm>
            <a:off x="214314" y="1615127"/>
            <a:ext cx="8715404" cy="5242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 l="35937" t="21510" r="16719" b="61333"/>
          <a:stretch>
            <a:fillRect/>
          </a:stretch>
        </p:blipFill>
        <p:spPr bwMode="auto">
          <a:xfrm>
            <a:off x="642909" y="71414"/>
            <a:ext cx="7359531" cy="15001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4 Rectángulo"/>
          <p:cNvSpPr/>
          <p:nvPr/>
        </p:nvSpPr>
        <p:spPr>
          <a:xfrm>
            <a:off x="214282" y="5572140"/>
            <a:ext cx="8429684" cy="428628"/>
          </a:xfrm>
          <a:prstGeom prst="rect">
            <a:avLst/>
          </a:prstGeom>
          <a:solidFill>
            <a:srgbClr val="FFFF00">
              <a:alpha val="1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5 Rectángulo"/>
          <p:cNvSpPr/>
          <p:nvPr/>
        </p:nvSpPr>
        <p:spPr>
          <a:xfrm>
            <a:off x="214282" y="6215082"/>
            <a:ext cx="8429684" cy="428628"/>
          </a:xfrm>
          <a:prstGeom prst="rect">
            <a:avLst/>
          </a:prstGeom>
          <a:solidFill>
            <a:srgbClr val="FFFF00">
              <a:alpha val="1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214282" y="4214818"/>
            <a:ext cx="8429684" cy="428628"/>
          </a:xfrm>
          <a:prstGeom prst="rect">
            <a:avLst/>
          </a:prstGeom>
          <a:solidFill>
            <a:srgbClr val="FFFF00">
              <a:alpha val="1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7 Rectángulo"/>
          <p:cNvSpPr/>
          <p:nvPr/>
        </p:nvSpPr>
        <p:spPr>
          <a:xfrm>
            <a:off x="214282" y="4857760"/>
            <a:ext cx="8429684" cy="428628"/>
          </a:xfrm>
          <a:prstGeom prst="rect">
            <a:avLst/>
          </a:prstGeom>
          <a:solidFill>
            <a:srgbClr val="FFFF00">
              <a:alpha val="1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Rectángulo"/>
          <p:cNvSpPr/>
          <p:nvPr/>
        </p:nvSpPr>
        <p:spPr>
          <a:xfrm>
            <a:off x="5715008" y="3357562"/>
            <a:ext cx="928694" cy="34290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l="35937" t="21510" r="16719" b="61333"/>
          <a:stretch>
            <a:fillRect/>
          </a:stretch>
        </p:blipFill>
        <p:spPr bwMode="auto">
          <a:xfrm>
            <a:off x="642909" y="71414"/>
            <a:ext cx="7359531" cy="15001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2" name="11 CuadroTexto"/>
          <p:cNvSpPr txBox="1"/>
          <p:nvPr/>
        </p:nvSpPr>
        <p:spPr>
          <a:xfrm>
            <a:off x="357158" y="1857364"/>
            <a:ext cx="285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dirty="0"/>
              <a:t>¿Potencia?</a:t>
            </a:r>
          </a:p>
        </p:txBody>
      </p:sp>
      <p:grpSp>
        <p:nvGrpSpPr>
          <p:cNvPr id="2" name="17 Grupo"/>
          <p:cNvGrpSpPr/>
          <p:nvPr/>
        </p:nvGrpSpPr>
        <p:grpSpPr>
          <a:xfrm>
            <a:off x="357158" y="2906909"/>
            <a:ext cx="8786874" cy="3593925"/>
            <a:chOff x="357158" y="2478281"/>
            <a:chExt cx="8786874" cy="3593925"/>
          </a:xfrm>
        </p:grpSpPr>
        <p:grpSp>
          <p:nvGrpSpPr>
            <p:cNvPr id="3" name="13 Grupo"/>
            <p:cNvGrpSpPr/>
            <p:nvPr/>
          </p:nvGrpSpPr>
          <p:grpSpPr>
            <a:xfrm>
              <a:off x="4545599" y="2478281"/>
              <a:ext cx="4598433" cy="3593925"/>
              <a:chOff x="4545599" y="2357430"/>
              <a:chExt cx="4598433" cy="3593925"/>
            </a:xfrm>
          </p:grpSpPr>
          <p:pic>
            <p:nvPicPr>
              <p:cNvPr id="8194" name="Picture 2"/>
              <p:cNvPicPr>
                <a:picLocks noChangeAspect="1" noChangeArrowheads="1"/>
              </p:cNvPicPr>
              <p:nvPr/>
            </p:nvPicPr>
            <p:blipFill>
              <a:blip r:embed="rId3"/>
              <a:srcRect l="14531" t="11666" r="26406" b="11666"/>
              <a:stretch>
                <a:fillRect/>
              </a:stretch>
            </p:blipFill>
            <p:spPr bwMode="auto">
              <a:xfrm>
                <a:off x="4545599" y="2357430"/>
                <a:ext cx="4598433" cy="3357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3" name="12 CuadroTexto"/>
              <p:cNvSpPr txBox="1"/>
              <p:nvPr/>
            </p:nvSpPr>
            <p:spPr>
              <a:xfrm>
                <a:off x="4786314" y="5643578"/>
                <a:ext cx="42148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1400" dirty="0"/>
                  <a:t>Diversidad en el mar del Norte (</a:t>
                </a:r>
                <a:r>
                  <a:rPr lang="es-VE" sz="1400" dirty="0" err="1"/>
                  <a:t>Ellingsen</a:t>
                </a:r>
                <a:r>
                  <a:rPr lang="es-VE" sz="1400" dirty="0"/>
                  <a:t> &amp; Gray, 2002)</a:t>
                </a:r>
              </a:p>
            </p:txBody>
          </p:sp>
        </p:grpSp>
        <p:sp>
          <p:nvSpPr>
            <p:cNvPr id="15" name="14 CuadroTexto"/>
            <p:cNvSpPr txBox="1"/>
            <p:nvPr/>
          </p:nvSpPr>
          <p:spPr>
            <a:xfrm>
              <a:off x="357158" y="2786058"/>
              <a:ext cx="31432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/>
                <a:t>101 sitios en 5 áreas</a:t>
              </a:r>
            </a:p>
            <a:p>
              <a:r>
                <a:rPr lang="es-VE" dirty="0"/>
                <a:t>809 especies bentónicas</a:t>
              </a:r>
            </a:p>
            <a:p>
              <a:endParaRPr lang="es-VE" dirty="0"/>
            </a:p>
          </p:txBody>
        </p:sp>
      </p:grpSp>
      <p:sp>
        <p:nvSpPr>
          <p:cNvPr id="16" name="15 CuadroTexto"/>
          <p:cNvSpPr txBox="1"/>
          <p:nvPr/>
        </p:nvSpPr>
        <p:spPr>
          <a:xfrm>
            <a:off x="214282" y="4720248"/>
            <a:ext cx="4214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¿Existen diferencias en la </a:t>
            </a:r>
            <a:r>
              <a:rPr lang="es-VE" b="1" dirty="0"/>
              <a:t>composición de especies</a:t>
            </a:r>
            <a:r>
              <a:rPr lang="es-VE" dirty="0"/>
              <a:t>, reconocidas las diferencias en dispersión?</a:t>
            </a:r>
          </a:p>
        </p:txBody>
      </p:sp>
      <p:sp>
        <p:nvSpPr>
          <p:cNvPr id="17" name="16 Elipse"/>
          <p:cNvSpPr/>
          <p:nvPr/>
        </p:nvSpPr>
        <p:spPr>
          <a:xfrm>
            <a:off x="5500694" y="4643446"/>
            <a:ext cx="1143008" cy="92869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9" name="18 CuadroTexto"/>
          <p:cNvSpPr txBox="1"/>
          <p:nvPr/>
        </p:nvSpPr>
        <p:spPr>
          <a:xfrm>
            <a:off x="142844" y="2428868"/>
            <a:ext cx="407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Se generó una curva de potencia simulando datos reales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 animBg="1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 l="40781" t="18333" r="23125" b="25000"/>
          <a:stretch>
            <a:fillRect/>
          </a:stretch>
        </p:blipFill>
        <p:spPr bwMode="auto">
          <a:xfrm>
            <a:off x="3643274" y="2000216"/>
            <a:ext cx="5500726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 l="35937" t="21510" r="16719" b="61333"/>
          <a:stretch>
            <a:fillRect/>
          </a:stretch>
        </p:blipFill>
        <p:spPr bwMode="auto">
          <a:xfrm>
            <a:off x="642909" y="71414"/>
            <a:ext cx="7359531" cy="15001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3 CuadroTexto"/>
          <p:cNvSpPr txBox="1"/>
          <p:nvPr/>
        </p:nvSpPr>
        <p:spPr>
          <a:xfrm>
            <a:off x="142844" y="4214818"/>
            <a:ext cx="3429024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VE" sz="1600" dirty="0"/>
              <a:t>PERMANOVA 2 con permutaciones </a:t>
            </a:r>
            <a:r>
              <a:rPr lang="es-VE" sz="1600" b="1" dirty="0"/>
              <a:t>siempre</a:t>
            </a:r>
            <a:r>
              <a:rPr lang="es-VE" sz="1600" dirty="0"/>
              <a:t> presentó mejor potencia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14348" y="812053"/>
            <a:ext cx="71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800" dirty="0"/>
              <a:t>PERMANOVA 2</a:t>
            </a:r>
          </a:p>
          <a:p>
            <a:pPr algn="ctr"/>
            <a:r>
              <a:rPr lang="es-VE" sz="2000" dirty="0"/>
              <a:t> (PERMANOVA modificado </a:t>
            </a:r>
            <a:r>
              <a:rPr lang="es-VE" sz="2000" i="1" dirty="0"/>
              <a:t>sensu </a:t>
            </a:r>
            <a:r>
              <a:rPr lang="es-VE" sz="2000" dirty="0"/>
              <a:t>Anderson et al, 2016)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285720" y="1928802"/>
            <a:ext cx="8429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VE" dirty="0"/>
              <a:t>Mejor control de Error Tipo I, cuando las pruebas suelen ser liberales</a:t>
            </a:r>
          </a:p>
          <a:p>
            <a:pPr>
              <a:buFont typeface="Arial" pitchFamily="34" charset="0"/>
              <a:buChar char="•"/>
            </a:pPr>
            <a:r>
              <a:rPr lang="es-VE" dirty="0"/>
              <a:t>Mejor control de Error Tipo II, cuando las pruebas suelen ser conservadoras</a:t>
            </a:r>
          </a:p>
          <a:p>
            <a:pPr>
              <a:buFont typeface="Arial" pitchFamily="34" charset="0"/>
              <a:buChar char="•"/>
            </a:pPr>
            <a:r>
              <a:rPr lang="es-VE" dirty="0"/>
              <a:t>Mejor Potencia bajo heterogeneidad de varianzas y tamaños de efectos pequeños</a:t>
            </a:r>
          </a:p>
          <a:p>
            <a:pPr>
              <a:buFont typeface="Arial" pitchFamily="34" charset="0"/>
              <a:buChar char="•"/>
            </a:pPr>
            <a:endParaRPr lang="es-VE" dirty="0"/>
          </a:p>
        </p:txBody>
      </p:sp>
      <p:sp>
        <p:nvSpPr>
          <p:cNvPr id="4" name="3 CuadroTexto"/>
          <p:cNvSpPr txBox="1"/>
          <p:nvPr/>
        </p:nvSpPr>
        <p:spPr>
          <a:xfrm>
            <a:off x="214282" y="3530932"/>
            <a:ext cx="864396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VE" sz="2400" b="1" dirty="0"/>
              <a:t>ESTO ES GENIAL!!!!!!</a:t>
            </a:r>
          </a:p>
          <a:p>
            <a:pPr>
              <a:buFont typeface="Arial" pitchFamily="34" charset="0"/>
              <a:buChar char="•"/>
            </a:pPr>
            <a:endParaRPr lang="es-VE" dirty="0"/>
          </a:p>
          <a:p>
            <a:pPr>
              <a:buFont typeface="Arial" pitchFamily="34" charset="0"/>
              <a:buChar char="•"/>
            </a:pPr>
            <a:r>
              <a:rPr lang="es-VE" sz="2000" dirty="0"/>
              <a:t>Tal corrección es aplicable a diferentes niveles de muestreo, p.ej. </a:t>
            </a:r>
            <a:r>
              <a:rPr lang="es-VE" sz="2000" dirty="0" err="1"/>
              <a:t>Beyond</a:t>
            </a:r>
            <a:r>
              <a:rPr lang="es-VE" sz="2000" dirty="0"/>
              <a:t> BACI asimétrico</a:t>
            </a:r>
          </a:p>
          <a:p>
            <a:pPr>
              <a:buFont typeface="Arial" pitchFamily="34" charset="0"/>
              <a:buChar char="•"/>
            </a:pPr>
            <a:endParaRPr lang="es-VE" sz="2000" dirty="0"/>
          </a:p>
          <a:p>
            <a:pPr>
              <a:buFont typeface="Arial" pitchFamily="34" charset="0"/>
              <a:buChar char="•"/>
            </a:pPr>
            <a:r>
              <a:rPr lang="es-VE" sz="2000" dirty="0"/>
              <a:t>Podemos planificar muestreos con base en dispersión </a:t>
            </a:r>
            <a:r>
              <a:rPr lang="es-VE" sz="2000" dirty="0" err="1"/>
              <a:t>multivariada</a:t>
            </a:r>
            <a:r>
              <a:rPr lang="es-VE" sz="2000" dirty="0"/>
              <a:t> </a:t>
            </a:r>
            <a:r>
              <a:rPr lang="es-VE" sz="2000" i="1" dirty="0"/>
              <a:t>a priori </a:t>
            </a:r>
            <a:r>
              <a:rPr lang="es-VE" sz="2000" dirty="0"/>
              <a:t> conocida como heterogénea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10 Imagen" descr="R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642918"/>
            <a:ext cx="1785950" cy="1384111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2428860" y="1202280"/>
            <a:ext cx="628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b="1" dirty="0"/>
              <a:t>Funciones y librerías PERMANOVA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0" y="3000372"/>
            <a:ext cx="89297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VE" sz="2400" dirty="0"/>
              <a:t>adonis {</a:t>
            </a:r>
            <a:r>
              <a:rPr lang="es-VE" sz="2400" dirty="0" err="1"/>
              <a:t>vegan</a:t>
            </a:r>
            <a:r>
              <a:rPr lang="es-VE" sz="2400" dirty="0"/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s-VE" sz="2400" dirty="0" err="1"/>
              <a:t>betadisper</a:t>
            </a:r>
            <a:r>
              <a:rPr lang="es-VE" sz="2400" dirty="0"/>
              <a:t> {</a:t>
            </a:r>
            <a:r>
              <a:rPr lang="es-VE" sz="2400" dirty="0" err="1"/>
              <a:t>vegan</a:t>
            </a:r>
            <a:r>
              <a:rPr lang="es-VE" sz="2400" dirty="0"/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s-VE" sz="2400" dirty="0" err="1"/>
              <a:t>anosim</a:t>
            </a:r>
            <a:r>
              <a:rPr lang="es-VE" sz="2400" dirty="0"/>
              <a:t> {</a:t>
            </a:r>
            <a:r>
              <a:rPr lang="es-VE" sz="2400" dirty="0" err="1"/>
              <a:t>vegan</a:t>
            </a:r>
            <a:r>
              <a:rPr lang="es-VE" sz="2400" dirty="0"/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s-VE" sz="2400" dirty="0"/>
              <a:t>PERMANOVA 2</a:t>
            </a:r>
          </a:p>
          <a:p>
            <a:pPr marL="342900" indent="-342900"/>
            <a:endParaRPr lang="es-VE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71538" y="642918"/>
            <a:ext cx="6858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/>
              <a:t>Ok, ¿cuál debe ser el </a:t>
            </a:r>
            <a:r>
              <a:rPr lang="es-VE" sz="3200" i="1" dirty="0"/>
              <a:t>n</a:t>
            </a:r>
            <a:r>
              <a:rPr lang="es-VE" sz="3200" dirty="0"/>
              <a:t> entonces?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857224" y="1928802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VE" dirty="0"/>
              <a:t>En estadística </a:t>
            </a:r>
            <a:r>
              <a:rPr lang="es-VE" dirty="0" err="1"/>
              <a:t>univariada</a:t>
            </a:r>
            <a:r>
              <a:rPr lang="es-VE" dirty="0"/>
              <a:t> hay muchas fórmulas…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500306"/>
            <a:ext cx="2857520" cy="166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785786" y="5417122"/>
            <a:ext cx="6572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dirty="0"/>
              <a:t>En estadística MULTIVARIADA no hay tantas (por no decir ninguna)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3905259"/>
            <a:ext cx="31527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3929066"/>
            <a:ext cx="2192094" cy="819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97 Grupo"/>
          <p:cNvGrpSpPr/>
          <p:nvPr/>
        </p:nvGrpSpPr>
        <p:grpSpPr>
          <a:xfrm>
            <a:off x="5632743" y="184271"/>
            <a:ext cx="3082661" cy="3030415"/>
            <a:chOff x="5632743" y="184271"/>
            <a:chExt cx="3082661" cy="3030415"/>
          </a:xfrm>
        </p:grpSpPr>
        <p:sp>
          <p:nvSpPr>
            <p:cNvPr id="23" name="22 Rectángulo"/>
            <p:cNvSpPr>
              <a:spLocks noChangeAspect="1"/>
            </p:cNvSpPr>
            <p:nvPr/>
          </p:nvSpPr>
          <p:spPr>
            <a:xfrm>
              <a:off x="5632743" y="184271"/>
              <a:ext cx="3082661" cy="30304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24" name="3 Elipse"/>
            <p:cNvSpPr>
              <a:spLocks noChangeAspect="1"/>
            </p:cNvSpPr>
            <p:nvPr/>
          </p:nvSpPr>
          <p:spPr>
            <a:xfrm>
              <a:off x="6072198" y="1928802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25" name="24 Elipse"/>
            <p:cNvSpPr>
              <a:spLocks noChangeAspect="1"/>
            </p:cNvSpPr>
            <p:nvPr/>
          </p:nvSpPr>
          <p:spPr>
            <a:xfrm>
              <a:off x="6572264" y="1714488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26" name="25 Elipse"/>
            <p:cNvSpPr>
              <a:spLocks noChangeAspect="1"/>
            </p:cNvSpPr>
            <p:nvPr/>
          </p:nvSpPr>
          <p:spPr>
            <a:xfrm>
              <a:off x="6643702" y="2857496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27" name="26 Elipse"/>
            <p:cNvSpPr>
              <a:spLocks noChangeAspect="1"/>
            </p:cNvSpPr>
            <p:nvPr/>
          </p:nvSpPr>
          <p:spPr>
            <a:xfrm>
              <a:off x="7286644" y="1928802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28" name="27 Elipse"/>
            <p:cNvSpPr>
              <a:spLocks noChangeAspect="1"/>
            </p:cNvSpPr>
            <p:nvPr/>
          </p:nvSpPr>
          <p:spPr>
            <a:xfrm>
              <a:off x="6000760" y="2428868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29" name="28 Elipse"/>
            <p:cNvSpPr>
              <a:spLocks noChangeAspect="1"/>
            </p:cNvSpPr>
            <p:nvPr/>
          </p:nvSpPr>
          <p:spPr>
            <a:xfrm>
              <a:off x="6715140" y="2000240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0" name="29 Elipse"/>
            <p:cNvSpPr>
              <a:spLocks noChangeAspect="1"/>
            </p:cNvSpPr>
            <p:nvPr/>
          </p:nvSpPr>
          <p:spPr>
            <a:xfrm>
              <a:off x="7286644" y="2714620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1" name="30 Rectángulo"/>
            <p:cNvSpPr>
              <a:spLocks noChangeAspect="1"/>
            </p:cNvSpPr>
            <p:nvPr/>
          </p:nvSpPr>
          <p:spPr>
            <a:xfrm>
              <a:off x="7143768" y="428604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2" name="31 Rectángulo"/>
            <p:cNvSpPr>
              <a:spLocks noChangeAspect="1"/>
            </p:cNvSpPr>
            <p:nvPr/>
          </p:nvSpPr>
          <p:spPr>
            <a:xfrm>
              <a:off x="7429520" y="1000108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3" name="32 Rectángulo"/>
            <p:cNvSpPr>
              <a:spLocks noChangeAspect="1"/>
            </p:cNvSpPr>
            <p:nvPr/>
          </p:nvSpPr>
          <p:spPr>
            <a:xfrm>
              <a:off x="8215338" y="642918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4" name="33 Rectángulo"/>
            <p:cNvSpPr>
              <a:spLocks noChangeAspect="1"/>
            </p:cNvSpPr>
            <p:nvPr/>
          </p:nvSpPr>
          <p:spPr>
            <a:xfrm>
              <a:off x="7775883" y="271855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5" name="34 Rectángulo"/>
            <p:cNvSpPr>
              <a:spLocks noChangeAspect="1"/>
            </p:cNvSpPr>
            <p:nvPr/>
          </p:nvSpPr>
          <p:spPr>
            <a:xfrm>
              <a:off x="7858148" y="857232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6" name="35 Rectángulo"/>
            <p:cNvSpPr>
              <a:spLocks noChangeAspect="1"/>
            </p:cNvSpPr>
            <p:nvPr/>
          </p:nvSpPr>
          <p:spPr>
            <a:xfrm>
              <a:off x="7132941" y="1129111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7" name="36 Rectángulo"/>
            <p:cNvSpPr>
              <a:spLocks noChangeAspect="1"/>
            </p:cNvSpPr>
            <p:nvPr/>
          </p:nvSpPr>
          <p:spPr>
            <a:xfrm>
              <a:off x="8275949" y="1200549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8" name="37 Elipse"/>
            <p:cNvSpPr>
              <a:spLocks noChangeAspect="1"/>
            </p:cNvSpPr>
            <p:nvPr/>
          </p:nvSpPr>
          <p:spPr>
            <a:xfrm>
              <a:off x="6715140" y="2428868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9" name="38 Rectángulo"/>
            <p:cNvSpPr>
              <a:spLocks noChangeAspect="1"/>
            </p:cNvSpPr>
            <p:nvPr/>
          </p:nvSpPr>
          <p:spPr>
            <a:xfrm>
              <a:off x="7715272" y="1500174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</p:grpSp>
      <p:grpSp>
        <p:nvGrpSpPr>
          <p:cNvPr id="100" name="99 Grupo"/>
          <p:cNvGrpSpPr/>
          <p:nvPr/>
        </p:nvGrpSpPr>
        <p:grpSpPr>
          <a:xfrm>
            <a:off x="285720" y="3756171"/>
            <a:ext cx="3082661" cy="2744663"/>
            <a:chOff x="285720" y="3756171"/>
            <a:chExt cx="3082661" cy="2744663"/>
          </a:xfrm>
        </p:grpSpPr>
        <p:sp>
          <p:nvSpPr>
            <p:cNvPr id="57" name="56 Rectángulo"/>
            <p:cNvSpPr>
              <a:spLocks noChangeAspect="1"/>
            </p:cNvSpPr>
            <p:nvPr/>
          </p:nvSpPr>
          <p:spPr>
            <a:xfrm>
              <a:off x="285720" y="3756171"/>
              <a:ext cx="3082661" cy="27446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8" name="3 Elipse"/>
            <p:cNvSpPr>
              <a:spLocks noChangeAspect="1"/>
            </p:cNvSpPr>
            <p:nvPr/>
          </p:nvSpPr>
          <p:spPr>
            <a:xfrm>
              <a:off x="1428728" y="4786322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9" name="58 Elipse"/>
            <p:cNvSpPr>
              <a:spLocks noChangeAspect="1"/>
            </p:cNvSpPr>
            <p:nvPr/>
          </p:nvSpPr>
          <p:spPr>
            <a:xfrm>
              <a:off x="1928794" y="4857760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60" name="59 Elipse"/>
            <p:cNvSpPr>
              <a:spLocks noChangeAspect="1"/>
            </p:cNvSpPr>
            <p:nvPr/>
          </p:nvSpPr>
          <p:spPr>
            <a:xfrm>
              <a:off x="1500166" y="5500702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61" name="60 Elipse"/>
            <p:cNvSpPr>
              <a:spLocks noChangeAspect="1"/>
            </p:cNvSpPr>
            <p:nvPr/>
          </p:nvSpPr>
          <p:spPr>
            <a:xfrm>
              <a:off x="1928794" y="5500702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62" name="61 Elipse"/>
            <p:cNvSpPr>
              <a:spLocks noChangeAspect="1"/>
            </p:cNvSpPr>
            <p:nvPr/>
          </p:nvSpPr>
          <p:spPr>
            <a:xfrm>
              <a:off x="1785918" y="5143512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63" name="62 Elipse"/>
            <p:cNvSpPr>
              <a:spLocks noChangeAspect="1"/>
            </p:cNvSpPr>
            <p:nvPr/>
          </p:nvSpPr>
          <p:spPr>
            <a:xfrm>
              <a:off x="1500166" y="5072074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64" name="63 Elipse"/>
            <p:cNvSpPr>
              <a:spLocks noChangeAspect="1"/>
            </p:cNvSpPr>
            <p:nvPr/>
          </p:nvSpPr>
          <p:spPr>
            <a:xfrm>
              <a:off x="2357422" y="5286388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65" name="64 Rectángulo"/>
            <p:cNvSpPr>
              <a:spLocks noChangeAspect="1"/>
            </p:cNvSpPr>
            <p:nvPr/>
          </p:nvSpPr>
          <p:spPr>
            <a:xfrm>
              <a:off x="1071538" y="4058069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66" name="65 Rectángulo"/>
            <p:cNvSpPr>
              <a:spLocks noChangeAspect="1"/>
            </p:cNvSpPr>
            <p:nvPr/>
          </p:nvSpPr>
          <p:spPr>
            <a:xfrm>
              <a:off x="714348" y="5272515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67" name="66 Rectángulo"/>
            <p:cNvSpPr>
              <a:spLocks noChangeAspect="1"/>
            </p:cNvSpPr>
            <p:nvPr/>
          </p:nvSpPr>
          <p:spPr>
            <a:xfrm>
              <a:off x="2643174" y="5701143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68" name="67 Rectángulo"/>
            <p:cNvSpPr>
              <a:spLocks noChangeAspect="1"/>
            </p:cNvSpPr>
            <p:nvPr/>
          </p:nvSpPr>
          <p:spPr>
            <a:xfrm>
              <a:off x="2428860" y="3843755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69" name="68 Rectángulo"/>
            <p:cNvSpPr>
              <a:spLocks noChangeAspect="1"/>
            </p:cNvSpPr>
            <p:nvPr/>
          </p:nvSpPr>
          <p:spPr>
            <a:xfrm>
              <a:off x="1714480" y="5715016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70" name="69 Rectángulo"/>
            <p:cNvSpPr>
              <a:spLocks noChangeAspect="1"/>
            </p:cNvSpPr>
            <p:nvPr/>
          </p:nvSpPr>
          <p:spPr>
            <a:xfrm>
              <a:off x="1785918" y="4701011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71" name="70 Rectángulo"/>
            <p:cNvSpPr>
              <a:spLocks noChangeAspect="1"/>
            </p:cNvSpPr>
            <p:nvPr/>
          </p:nvSpPr>
          <p:spPr>
            <a:xfrm>
              <a:off x="2928926" y="4772449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72" name="71 Elipse"/>
            <p:cNvSpPr>
              <a:spLocks noChangeAspect="1"/>
            </p:cNvSpPr>
            <p:nvPr/>
          </p:nvSpPr>
          <p:spPr>
            <a:xfrm>
              <a:off x="2143108" y="5072074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73" name="72 Rectángulo"/>
            <p:cNvSpPr>
              <a:spLocks noChangeAspect="1"/>
            </p:cNvSpPr>
            <p:nvPr/>
          </p:nvSpPr>
          <p:spPr>
            <a:xfrm>
              <a:off x="2143108" y="5357826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</p:grpSp>
      <p:grpSp>
        <p:nvGrpSpPr>
          <p:cNvPr id="99" name="98 Grupo"/>
          <p:cNvGrpSpPr/>
          <p:nvPr/>
        </p:nvGrpSpPr>
        <p:grpSpPr>
          <a:xfrm>
            <a:off x="5643570" y="3684733"/>
            <a:ext cx="3082661" cy="2816101"/>
            <a:chOff x="5643570" y="3684733"/>
            <a:chExt cx="3082661" cy="2816101"/>
          </a:xfrm>
        </p:grpSpPr>
        <p:sp>
          <p:nvSpPr>
            <p:cNvPr id="74" name="73 Rectángulo"/>
            <p:cNvSpPr>
              <a:spLocks noChangeAspect="1"/>
            </p:cNvSpPr>
            <p:nvPr/>
          </p:nvSpPr>
          <p:spPr>
            <a:xfrm>
              <a:off x="5643570" y="3684733"/>
              <a:ext cx="3082661" cy="28161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75" name="3 Elipse"/>
            <p:cNvSpPr>
              <a:spLocks noChangeAspect="1"/>
            </p:cNvSpPr>
            <p:nvPr/>
          </p:nvSpPr>
          <p:spPr>
            <a:xfrm>
              <a:off x="6083025" y="5429264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76" name="75 Elipse"/>
            <p:cNvSpPr>
              <a:spLocks noChangeAspect="1"/>
            </p:cNvSpPr>
            <p:nvPr/>
          </p:nvSpPr>
          <p:spPr>
            <a:xfrm>
              <a:off x="6429388" y="5357826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77" name="76 Elipse"/>
            <p:cNvSpPr>
              <a:spLocks noChangeAspect="1"/>
            </p:cNvSpPr>
            <p:nvPr/>
          </p:nvSpPr>
          <p:spPr>
            <a:xfrm>
              <a:off x="6357950" y="6143644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78" name="77 Elipse"/>
            <p:cNvSpPr>
              <a:spLocks noChangeAspect="1"/>
            </p:cNvSpPr>
            <p:nvPr/>
          </p:nvSpPr>
          <p:spPr>
            <a:xfrm>
              <a:off x="6429388" y="5786454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79" name="78 Elipse"/>
            <p:cNvSpPr>
              <a:spLocks noChangeAspect="1"/>
            </p:cNvSpPr>
            <p:nvPr/>
          </p:nvSpPr>
          <p:spPr>
            <a:xfrm>
              <a:off x="6011587" y="5929330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80" name="79 Elipse"/>
            <p:cNvSpPr>
              <a:spLocks noChangeAspect="1"/>
            </p:cNvSpPr>
            <p:nvPr/>
          </p:nvSpPr>
          <p:spPr>
            <a:xfrm>
              <a:off x="6725967" y="5500702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81" name="80 Elipse"/>
            <p:cNvSpPr>
              <a:spLocks noChangeAspect="1"/>
            </p:cNvSpPr>
            <p:nvPr/>
          </p:nvSpPr>
          <p:spPr>
            <a:xfrm>
              <a:off x="6143636" y="5715016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82" name="81 Rectángulo"/>
            <p:cNvSpPr>
              <a:spLocks noChangeAspect="1"/>
            </p:cNvSpPr>
            <p:nvPr/>
          </p:nvSpPr>
          <p:spPr>
            <a:xfrm>
              <a:off x="7072330" y="3786190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83" name="82 Rectángulo"/>
            <p:cNvSpPr>
              <a:spLocks noChangeAspect="1"/>
            </p:cNvSpPr>
            <p:nvPr/>
          </p:nvSpPr>
          <p:spPr>
            <a:xfrm>
              <a:off x="7215206" y="5214950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84" name="83 Rectángulo"/>
            <p:cNvSpPr>
              <a:spLocks noChangeAspect="1"/>
            </p:cNvSpPr>
            <p:nvPr/>
          </p:nvSpPr>
          <p:spPr>
            <a:xfrm>
              <a:off x="8429652" y="4214818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85" name="84 Rectángulo"/>
            <p:cNvSpPr>
              <a:spLocks noChangeAspect="1"/>
            </p:cNvSpPr>
            <p:nvPr/>
          </p:nvSpPr>
          <p:spPr>
            <a:xfrm>
              <a:off x="7786710" y="3772317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86" name="85 Rectángulo"/>
            <p:cNvSpPr>
              <a:spLocks noChangeAspect="1"/>
            </p:cNvSpPr>
            <p:nvPr/>
          </p:nvSpPr>
          <p:spPr>
            <a:xfrm>
              <a:off x="7215206" y="4429132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87" name="86 Rectángulo"/>
            <p:cNvSpPr>
              <a:spLocks noChangeAspect="1"/>
            </p:cNvSpPr>
            <p:nvPr/>
          </p:nvSpPr>
          <p:spPr>
            <a:xfrm>
              <a:off x="6572264" y="4572008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88" name="87 Rectángulo"/>
            <p:cNvSpPr>
              <a:spLocks noChangeAspect="1"/>
            </p:cNvSpPr>
            <p:nvPr/>
          </p:nvSpPr>
          <p:spPr>
            <a:xfrm>
              <a:off x="7929586" y="4714884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89" name="88 Elipse"/>
            <p:cNvSpPr>
              <a:spLocks noChangeAspect="1"/>
            </p:cNvSpPr>
            <p:nvPr/>
          </p:nvSpPr>
          <p:spPr>
            <a:xfrm>
              <a:off x="6725967" y="5929330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90" name="89 Rectángulo"/>
            <p:cNvSpPr>
              <a:spLocks noChangeAspect="1"/>
            </p:cNvSpPr>
            <p:nvPr/>
          </p:nvSpPr>
          <p:spPr>
            <a:xfrm>
              <a:off x="8072462" y="5357826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</p:grpSp>
      <p:grpSp>
        <p:nvGrpSpPr>
          <p:cNvPr id="97" name="96 Grupo"/>
          <p:cNvGrpSpPr/>
          <p:nvPr/>
        </p:nvGrpSpPr>
        <p:grpSpPr>
          <a:xfrm>
            <a:off x="-32" y="184271"/>
            <a:ext cx="4000528" cy="3387605"/>
            <a:chOff x="-32" y="184271"/>
            <a:chExt cx="4000528" cy="3387605"/>
          </a:xfrm>
        </p:grpSpPr>
        <p:sp>
          <p:nvSpPr>
            <p:cNvPr id="5" name="4 Rectángulo"/>
            <p:cNvSpPr>
              <a:spLocks noChangeAspect="1"/>
            </p:cNvSpPr>
            <p:nvPr/>
          </p:nvSpPr>
          <p:spPr>
            <a:xfrm>
              <a:off x="285720" y="184271"/>
              <a:ext cx="3082661" cy="30304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7" name="3 Elipse"/>
            <p:cNvSpPr>
              <a:spLocks noChangeAspect="1"/>
            </p:cNvSpPr>
            <p:nvPr/>
          </p:nvSpPr>
          <p:spPr>
            <a:xfrm>
              <a:off x="428596" y="1214422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8" name="7 Elipse"/>
            <p:cNvSpPr>
              <a:spLocks noChangeAspect="1"/>
            </p:cNvSpPr>
            <p:nvPr/>
          </p:nvSpPr>
          <p:spPr>
            <a:xfrm>
              <a:off x="2857488" y="714356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9" name="8 Elipse"/>
            <p:cNvSpPr>
              <a:spLocks noChangeAspect="1"/>
            </p:cNvSpPr>
            <p:nvPr/>
          </p:nvSpPr>
          <p:spPr>
            <a:xfrm>
              <a:off x="1500166" y="2500306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0" name="9 Elipse"/>
            <p:cNvSpPr>
              <a:spLocks noChangeAspect="1"/>
            </p:cNvSpPr>
            <p:nvPr/>
          </p:nvSpPr>
          <p:spPr>
            <a:xfrm>
              <a:off x="2500298" y="2357430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1" name="10 Elipse"/>
            <p:cNvSpPr>
              <a:spLocks noChangeAspect="1"/>
            </p:cNvSpPr>
            <p:nvPr/>
          </p:nvSpPr>
          <p:spPr>
            <a:xfrm>
              <a:off x="1571604" y="428604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2" name="11 Elipse"/>
            <p:cNvSpPr>
              <a:spLocks noChangeAspect="1"/>
            </p:cNvSpPr>
            <p:nvPr/>
          </p:nvSpPr>
          <p:spPr>
            <a:xfrm>
              <a:off x="1500166" y="1500174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3" name="12 Elipse"/>
            <p:cNvSpPr>
              <a:spLocks noChangeAspect="1"/>
            </p:cNvSpPr>
            <p:nvPr/>
          </p:nvSpPr>
          <p:spPr>
            <a:xfrm>
              <a:off x="2357422" y="1714488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4" name="13 Rectángulo"/>
            <p:cNvSpPr>
              <a:spLocks noChangeAspect="1"/>
            </p:cNvSpPr>
            <p:nvPr/>
          </p:nvSpPr>
          <p:spPr>
            <a:xfrm>
              <a:off x="1071538" y="486169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5" name="14 Rectángulo"/>
            <p:cNvSpPr>
              <a:spLocks noChangeAspect="1"/>
            </p:cNvSpPr>
            <p:nvPr/>
          </p:nvSpPr>
          <p:spPr>
            <a:xfrm>
              <a:off x="714348" y="1700615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6" name="15 Rectángulo"/>
            <p:cNvSpPr>
              <a:spLocks noChangeAspect="1"/>
            </p:cNvSpPr>
            <p:nvPr/>
          </p:nvSpPr>
          <p:spPr>
            <a:xfrm>
              <a:off x="2643174" y="2129243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7" name="16 Rectángulo"/>
            <p:cNvSpPr>
              <a:spLocks noChangeAspect="1"/>
            </p:cNvSpPr>
            <p:nvPr/>
          </p:nvSpPr>
          <p:spPr>
            <a:xfrm>
              <a:off x="2428860" y="271855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8" name="17 Rectángulo"/>
            <p:cNvSpPr>
              <a:spLocks noChangeAspect="1"/>
            </p:cNvSpPr>
            <p:nvPr/>
          </p:nvSpPr>
          <p:spPr>
            <a:xfrm>
              <a:off x="1714480" y="2143116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9" name="18 Rectángulo"/>
            <p:cNvSpPr>
              <a:spLocks noChangeAspect="1"/>
            </p:cNvSpPr>
            <p:nvPr/>
          </p:nvSpPr>
          <p:spPr>
            <a:xfrm>
              <a:off x="1785918" y="1129111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20" name="19 Rectángulo"/>
            <p:cNvSpPr>
              <a:spLocks noChangeAspect="1"/>
            </p:cNvSpPr>
            <p:nvPr/>
          </p:nvSpPr>
          <p:spPr>
            <a:xfrm>
              <a:off x="2928926" y="1200549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21" name="20 Elipse"/>
            <p:cNvSpPr>
              <a:spLocks noChangeAspect="1"/>
            </p:cNvSpPr>
            <p:nvPr/>
          </p:nvSpPr>
          <p:spPr>
            <a:xfrm>
              <a:off x="2071670" y="771921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22" name="21 Rectángulo"/>
            <p:cNvSpPr>
              <a:spLocks noChangeAspect="1"/>
            </p:cNvSpPr>
            <p:nvPr/>
          </p:nvSpPr>
          <p:spPr>
            <a:xfrm>
              <a:off x="2143108" y="1785926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93" name="92 CuadroTexto"/>
            <p:cNvSpPr txBox="1"/>
            <p:nvPr/>
          </p:nvSpPr>
          <p:spPr>
            <a:xfrm>
              <a:off x="-32" y="3202544"/>
              <a:ext cx="4000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Igual</a:t>
              </a:r>
              <a:r>
                <a:rPr lang="en-US" dirty="0"/>
                <a:t> </a:t>
              </a:r>
              <a:r>
                <a:rPr lang="en-US" dirty="0" err="1"/>
                <a:t>dispersión</a:t>
              </a:r>
              <a:r>
                <a:rPr lang="en-US" dirty="0"/>
                <a:t>; </a:t>
              </a:r>
              <a:r>
                <a:rPr lang="en-US" dirty="0" err="1"/>
                <a:t>igual</a:t>
              </a:r>
              <a:r>
                <a:rPr lang="en-US" dirty="0"/>
                <a:t> </a:t>
              </a:r>
              <a:r>
                <a:rPr lang="en-US" dirty="0" err="1"/>
                <a:t>localización</a:t>
              </a:r>
              <a:endParaRPr lang="es-VE" dirty="0"/>
            </a:p>
          </p:txBody>
        </p:sp>
      </p:grpSp>
      <p:sp>
        <p:nvSpPr>
          <p:cNvPr id="94" name="93 CuadroTexto"/>
          <p:cNvSpPr txBox="1"/>
          <p:nvPr/>
        </p:nvSpPr>
        <p:spPr>
          <a:xfrm>
            <a:off x="5286380" y="3202544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Igual</a:t>
            </a:r>
            <a:r>
              <a:rPr lang="en-US" dirty="0"/>
              <a:t> </a:t>
            </a:r>
            <a:r>
              <a:rPr lang="en-US" dirty="0" err="1"/>
              <a:t>dispersión</a:t>
            </a:r>
            <a:r>
              <a:rPr lang="en-US" dirty="0"/>
              <a:t>; </a:t>
            </a:r>
            <a:r>
              <a:rPr lang="en-US" dirty="0" err="1"/>
              <a:t>diferente</a:t>
            </a:r>
            <a:r>
              <a:rPr lang="en-US" dirty="0"/>
              <a:t> </a:t>
            </a:r>
            <a:r>
              <a:rPr lang="en-US" dirty="0" err="1"/>
              <a:t>localización</a:t>
            </a:r>
            <a:endParaRPr lang="es-VE" dirty="0"/>
          </a:p>
        </p:txBody>
      </p:sp>
      <p:sp>
        <p:nvSpPr>
          <p:cNvPr id="95" name="94 CuadroTexto"/>
          <p:cNvSpPr txBox="1"/>
          <p:nvPr/>
        </p:nvSpPr>
        <p:spPr>
          <a:xfrm>
            <a:off x="-32" y="6429396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Diferente</a:t>
            </a:r>
            <a:r>
              <a:rPr lang="en-US" dirty="0"/>
              <a:t> </a:t>
            </a:r>
            <a:r>
              <a:rPr lang="en-US" dirty="0" err="1"/>
              <a:t>dispersión</a:t>
            </a:r>
            <a:r>
              <a:rPr lang="en-US" dirty="0"/>
              <a:t>; </a:t>
            </a:r>
            <a:r>
              <a:rPr lang="en-US" dirty="0" err="1"/>
              <a:t>igual</a:t>
            </a:r>
            <a:r>
              <a:rPr lang="en-US" dirty="0"/>
              <a:t> </a:t>
            </a:r>
            <a:r>
              <a:rPr lang="en-US" dirty="0" err="1"/>
              <a:t>localización</a:t>
            </a:r>
            <a:endParaRPr lang="es-VE" dirty="0"/>
          </a:p>
        </p:txBody>
      </p:sp>
      <p:sp>
        <p:nvSpPr>
          <p:cNvPr id="96" name="95 CuadroTexto"/>
          <p:cNvSpPr txBox="1"/>
          <p:nvPr/>
        </p:nvSpPr>
        <p:spPr>
          <a:xfrm>
            <a:off x="4929190" y="6429396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Diferente</a:t>
            </a:r>
            <a:r>
              <a:rPr lang="en-US" dirty="0"/>
              <a:t> </a:t>
            </a:r>
            <a:r>
              <a:rPr lang="en-US" dirty="0" err="1"/>
              <a:t>dispersión</a:t>
            </a:r>
            <a:r>
              <a:rPr lang="en-US" dirty="0"/>
              <a:t>; </a:t>
            </a:r>
            <a:r>
              <a:rPr lang="en-US" dirty="0" err="1"/>
              <a:t>diferente</a:t>
            </a:r>
            <a:r>
              <a:rPr lang="en-US" dirty="0"/>
              <a:t> </a:t>
            </a:r>
            <a:r>
              <a:rPr lang="en-US" dirty="0" err="1"/>
              <a:t>localización</a:t>
            </a:r>
            <a:endParaRPr lang="es-V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DF731-20F9-4856-B4E5-9B8C2C932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/>
              <a:t>Parte IV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1565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76352"/>
            <a:ext cx="8811730" cy="42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0 Grupo"/>
          <p:cNvGrpSpPr/>
          <p:nvPr/>
        </p:nvGrpSpPr>
        <p:grpSpPr>
          <a:xfrm>
            <a:off x="71406" y="1214422"/>
            <a:ext cx="6572297" cy="4857784"/>
            <a:chOff x="428596" y="500042"/>
            <a:chExt cx="6572297" cy="4857784"/>
          </a:xfrm>
        </p:grpSpPr>
        <p:sp>
          <p:nvSpPr>
            <p:cNvPr id="2" name="1 Triángulo rectángulo"/>
            <p:cNvSpPr/>
            <p:nvPr/>
          </p:nvSpPr>
          <p:spPr>
            <a:xfrm>
              <a:off x="2143108" y="1285860"/>
              <a:ext cx="4786346" cy="4071966"/>
            </a:xfrm>
            <a:prstGeom prst="rt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" name="3 CuadroTexto"/>
            <p:cNvSpPr txBox="1"/>
            <p:nvPr/>
          </p:nvSpPr>
          <p:spPr>
            <a:xfrm>
              <a:off x="2643174" y="500042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/>
                <a:t>GRUPO 1</a:t>
              </a:r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3643306" y="1357298"/>
              <a:ext cx="30003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dirty="0"/>
                <a:t>Matriz de disimilitud</a:t>
              </a:r>
            </a:p>
            <a:p>
              <a:pPr algn="ctr"/>
              <a:r>
                <a:rPr lang="es-VE" dirty="0"/>
                <a:t>(</a:t>
              </a:r>
              <a:r>
                <a:rPr lang="es-VE" i="1" dirty="0"/>
                <a:t>N</a:t>
              </a:r>
              <a:r>
                <a:rPr lang="es-VE" dirty="0"/>
                <a:t> x </a:t>
              </a:r>
              <a:r>
                <a:rPr lang="es-VE" i="1" dirty="0"/>
                <a:t>N</a:t>
              </a:r>
              <a:r>
                <a:rPr lang="es-VE" dirty="0"/>
                <a:t>)</a:t>
              </a:r>
            </a:p>
          </p:txBody>
        </p:sp>
        <p:sp>
          <p:nvSpPr>
            <p:cNvPr id="7" name="6 Triángulo rectángulo"/>
            <p:cNvSpPr/>
            <p:nvPr/>
          </p:nvSpPr>
          <p:spPr>
            <a:xfrm>
              <a:off x="2143108" y="1285860"/>
              <a:ext cx="4786346" cy="4071966"/>
            </a:xfrm>
            <a:prstGeom prst="rt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8" name="7 Triángulo rectángulo"/>
            <p:cNvSpPr/>
            <p:nvPr/>
          </p:nvSpPr>
          <p:spPr>
            <a:xfrm rot="10800000">
              <a:off x="2214547" y="1214422"/>
              <a:ext cx="4786346" cy="4071966"/>
            </a:xfrm>
            <a:prstGeom prst="rt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9" name="8 Triángulo rectángulo"/>
            <p:cNvSpPr>
              <a:spLocks noChangeAspect="1"/>
            </p:cNvSpPr>
            <p:nvPr/>
          </p:nvSpPr>
          <p:spPr>
            <a:xfrm>
              <a:off x="2178827" y="1393017"/>
              <a:ext cx="2393173" cy="2035983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1" name="10 Triángulo rectángulo"/>
            <p:cNvSpPr>
              <a:spLocks noChangeAspect="1"/>
            </p:cNvSpPr>
            <p:nvPr/>
          </p:nvSpPr>
          <p:spPr>
            <a:xfrm>
              <a:off x="4534842" y="3382924"/>
              <a:ext cx="2251736" cy="1915657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5214942" y="500042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/>
                <a:t>GRUPO 2</a:t>
              </a:r>
            </a:p>
          </p:txBody>
        </p:sp>
        <p:sp>
          <p:nvSpPr>
            <p:cNvPr id="13" name="12 Cerrar llave"/>
            <p:cNvSpPr/>
            <p:nvPr/>
          </p:nvSpPr>
          <p:spPr>
            <a:xfrm rot="16200000">
              <a:off x="2857488" y="71414"/>
              <a:ext cx="357190" cy="178595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4" name="13 Cerrar llave"/>
            <p:cNvSpPr/>
            <p:nvPr/>
          </p:nvSpPr>
          <p:spPr>
            <a:xfrm rot="16200000">
              <a:off x="5572132" y="71414"/>
              <a:ext cx="357190" cy="178595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5" name="14 Cerrar llave"/>
            <p:cNvSpPr/>
            <p:nvPr/>
          </p:nvSpPr>
          <p:spPr>
            <a:xfrm rot="10800000">
              <a:off x="1643042" y="1500174"/>
              <a:ext cx="357190" cy="178595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6" name="15 Cerrar llave"/>
            <p:cNvSpPr/>
            <p:nvPr/>
          </p:nvSpPr>
          <p:spPr>
            <a:xfrm rot="10800000">
              <a:off x="1643043" y="3429000"/>
              <a:ext cx="357190" cy="178595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428596" y="2202412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/>
                <a:t>GRUPO 1</a:t>
              </a:r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428596" y="4131238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/>
                <a:t>GRUPO 2</a:t>
              </a:r>
            </a:p>
          </p:txBody>
        </p:sp>
      </p:grpSp>
      <p:sp>
        <p:nvSpPr>
          <p:cNvPr id="22" name="1 Título"/>
          <p:cNvSpPr txBox="1">
            <a:spLocks/>
          </p:cNvSpPr>
          <p:nvPr/>
        </p:nvSpPr>
        <p:spPr>
          <a:xfrm>
            <a:off x="457200" y="50005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VE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Sumatoria cuadrática DENTRO</a:t>
            </a:r>
          </a:p>
        </p:txBody>
      </p:sp>
      <p:grpSp>
        <p:nvGrpSpPr>
          <p:cNvPr id="5" name="29 Grupo"/>
          <p:cNvGrpSpPr/>
          <p:nvPr/>
        </p:nvGrpSpPr>
        <p:grpSpPr>
          <a:xfrm>
            <a:off x="3428992" y="2428868"/>
            <a:ext cx="3643338" cy="2286016"/>
            <a:chOff x="3428992" y="2928934"/>
            <a:chExt cx="3643338" cy="2286016"/>
          </a:xfrm>
        </p:grpSpPr>
        <p:cxnSp>
          <p:nvCxnSpPr>
            <p:cNvPr id="24" name="23 Conector recto de flecha"/>
            <p:cNvCxnSpPr/>
            <p:nvPr/>
          </p:nvCxnSpPr>
          <p:spPr>
            <a:xfrm rot="10800000" flipV="1">
              <a:off x="3428992" y="2928934"/>
              <a:ext cx="3643338" cy="50006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 de flecha"/>
            <p:cNvCxnSpPr/>
            <p:nvPr/>
          </p:nvCxnSpPr>
          <p:spPr>
            <a:xfrm rot="5400000">
              <a:off x="5143504" y="3286124"/>
              <a:ext cx="2286016" cy="157163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30 CuadroTexto"/>
          <p:cNvSpPr txBox="1"/>
          <p:nvPr/>
        </p:nvSpPr>
        <p:spPr>
          <a:xfrm>
            <a:off x="7143768" y="1928802"/>
            <a:ext cx="2000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Disimilitudes entre muestras dentro de cada grupo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1142976" y="6072206"/>
            <a:ext cx="6572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400" dirty="0"/>
              <a:t>SC</a:t>
            </a:r>
            <a:r>
              <a:rPr lang="es-VE" sz="1200" dirty="0"/>
              <a:t>d </a:t>
            </a:r>
            <a:r>
              <a:rPr lang="es-VE" sz="1600" dirty="0"/>
              <a:t>= Sumatoria cuadrática de las disimilitudes dentro de cada grupo, dividida por el número de muestras de cada grupo</a:t>
            </a:r>
            <a:endParaRPr lang="es-VE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57166"/>
            <a:ext cx="3806446" cy="1095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67337" y="428604"/>
            <a:ext cx="3776663" cy="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1785926"/>
            <a:ext cx="6929454" cy="452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6 Conector recto de flecha"/>
          <p:cNvCxnSpPr/>
          <p:nvPr/>
        </p:nvCxnSpPr>
        <p:spPr>
          <a:xfrm>
            <a:off x="4071934" y="928670"/>
            <a:ext cx="121444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A04B2F3-53F9-7470-9AF2-D0D3A8B36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042" y="0"/>
            <a:ext cx="6447916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95A73BF-1978-C8E1-67AF-243D95409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272" y="0"/>
            <a:ext cx="5115455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2857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DBCA646-FA1B-378A-615C-3251884DD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890" y="1071233"/>
            <a:ext cx="6592220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47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BE39068-C67F-4B1B-90DA-8A7D1F3E5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3000"/>
            <a:ext cx="9144000" cy="499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E2638F5-0C2E-4B9B-ADDA-9101FB864BCD}"/>
              </a:ext>
            </a:extLst>
          </p:cNvPr>
          <p:cNvSpPr txBox="1"/>
          <p:nvPr/>
        </p:nvSpPr>
        <p:spPr>
          <a:xfrm>
            <a:off x="0" y="404664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https://edlin.shinyapps.io/ssp_web</a:t>
            </a:r>
          </a:p>
        </p:txBody>
      </p:sp>
    </p:spTree>
    <p:extLst>
      <p:ext uri="{BB962C8B-B14F-4D97-AF65-F5344CB8AC3E}">
        <p14:creationId xmlns:p14="http://schemas.microsoft.com/office/powerpoint/2010/main" val="230631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71538" y="500042"/>
            <a:ext cx="6357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800"/>
              <a:t>Lo que se necesita es…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285720" y="1428736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VE" sz="2400" dirty="0"/>
              <a:t>Un método, comparable a PERMANOVA, que detecte estas situaciones</a:t>
            </a:r>
          </a:p>
        </p:txBody>
      </p:sp>
      <p:grpSp>
        <p:nvGrpSpPr>
          <p:cNvPr id="4" name="3 Grupo"/>
          <p:cNvGrpSpPr/>
          <p:nvPr/>
        </p:nvGrpSpPr>
        <p:grpSpPr>
          <a:xfrm>
            <a:off x="928662" y="3286124"/>
            <a:ext cx="3082661" cy="2744663"/>
            <a:chOff x="285720" y="3756171"/>
            <a:chExt cx="3082661" cy="2744663"/>
          </a:xfrm>
        </p:grpSpPr>
        <p:sp>
          <p:nvSpPr>
            <p:cNvPr id="5" name="4 Rectángulo"/>
            <p:cNvSpPr>
              <a:spLocks noChangeAspect="1"/>
            </p:cNvSpPr>
            <p:nvPr/>
          </p:nvSpPr>
          <p:spPr>
            <a:xfrm>
              <a:off x="285720" y="3756171"/>
              <a:ext cx="3082661" cy="27446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6" name="3 Elipse"/>
            <p:cNvSpPr>
              <a:spLocks noChangeAspect="1"/>
            </p:cNvSpPr>
            <p:nvPr/>
          </p:nvSpPr>
          <p:spPr>
            <a:xfrm>
              <a:off x="1428728" y="4786322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7" name="6 Elipse"/>
            <p:cNvSpPr>
              <a:spLocks noChangeAspect="1"/>
            </p:cNvSpPr>
            <p:nvPr/>
          </p:nvSpPr>
          <p:spPr>
            <a:xfrm>
              <a:off x="1928794" y="4857760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8" name="7 Elipse"/>
            <p:cNvSpPr>
              <a:spLocks noChangeAspect="1"/>
            </p:cNvSpPr>
            <p:nvPr/>
          </p:nvSpPr>
          <p:spPr>
            <a:xfrm>
              <a:off x="1500166" y="5500702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9" name="8 Elipse"/>
            <p:cNvSpPr>
              <a:spLocks noChangeAspect="1"/>
            </p:cNvSpPr>
            <p:nvPr/>
          </p:nvSpPr>
          <p:spPr>
            <a:xfrm>
              <a:off x="1928794" y="5500702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0" name="9 Elipse"/>
            <p:cNvSpPr>
              <a:spLocks noChangeAspect="1"/>
            </p:cNvSpPr>
            <p:nvPr/>
          </p:nvSpPr>
          <p:spPr>
            <a:xfrm>
              <a:off x="1785918" y="5143512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1" name="10 Elipse"/>
            <p:cNvSpPr>
              <a:spLocks noChangeAspect="1"/>
            </p:cNvSpPr>
            <p:nvPr/>
          </p:nvSpPr>
          <p:spPr>
            <a:xfrm>
              <a:off x="1500166" y="5072074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2" name="11 Elipse"/>
            <p:cNvSpPr>
              <a:spLocks noChangeAspect="1"/>
            </p:cNvSpPr>
            <p:nvPr/>
          </p:nvSpPr>
          <p:spPr>
            <a:xfrm>
              <a:off x="2357422" y="5286388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3" name="12 Rectángulo"/>
            <p:cNvSpPr>
              <a:spLocks noChangeAspect="1"/>
            </p:cNvSpPr>
            <p:nvPr/>
          </p:nvSpPr>
          <p:spPr>
            <a:xfrm>
              <a:off x="1071538" y="4058069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4" name="13 Rectángulo"/>
            <p:cNvSpPr>
              <a:spLocks noChangeAspect="1"/>
            </p:cNvSpPr>
            <p:nvPr/>
          </p:nvSpPr>
          <p:spPr>
            <a:xfrm>
              <a:off x="714348" y="5272515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5" name="14 Rectángulo"/>
            <p:cNvSpPr>
              <a:spLocks noChangeAspect="1"/>
            </p:cNvSpPr>
            <p:nvPr/>
          </p:nvSpPr>
          <p:spPr>
            <a:xfrm>
              <a:off x="2643174" y="5701143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6" name="15 Rectángulo"/>
            <p:cNvSpPr>
              <a:spLocks noChangeAspect="1"/>
            </p:cNvSpPr>
            <p:nvPr/>
          </p:nvSpPr>
          <p:spPr>
            <a:xfrm>
              <a:off x="2428860" y="3843755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7" name="16 Rectángulo"/>
            <p:cNvSpPr>
              <a:spLocks noChangeAspect="1"/>
            </p:cNvSpPr>
            <p:nvPr/>
          </p:nvSpPr>
          <p:spPr>
            <a:xfrm>
              <a:off x="1714480" y="5715016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8" name="17 Rectángulo"/>
            <p:cNvSpPr>
              <a:spLocks noChangeAspect="1"/>
            </p:cNvSpPr>
            <p:nvPr/>
          </p:nvSpPr>
          <p:spPr>
            <a:xfrm>
              <a:off x="1785918" y="4701011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9" name="18 Rectángulo"/>
            <p:cNvSpPr>
              <a:spLocks noChangeAspect="1"/>
            </p:cNvSpPr>
            <p:nvPr/>
          </p:nvSpPr>
          <p:spPr>
            <a:xfrm>
              <a:off x="2928926" y="4772449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20" name="19 Elipse"/>
            <p:cNvSpPr>
              <a:spLocks noChangeAspect="1"/>
            </p:cNvSpPr>
            <p:nvPr/>
          </p:nvSpPr>
          <p:spPr>
            <a:xfrm>
              <a:off x="2143108" y="5072074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21" name="20 Rectángulo"/>
            <p:cNvSpPr>
              <a:spLocks noChangeAspect="1"/>
            </p:cNvSpPr>
            <p:nvPr/>
          </p:nvSpPr>
          <p:spPr>
            <a:xfrm>
              <a:off x="2143108" y="5357826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</p:grpSp>
      <p:grpSp>
        <p:nvGrpSpPr>
          <p:cNvPr id="22" name="21 Grupo"/>
          <p:cNvGrpSpPr/>
          <p:nvPr/>
        </p:nvGrpSpPr>
        <p:grpSpPr>
          <a:xfrm>
            <a:off x="5214942" y="3286124"/>
            <a:ext cx="3082661" cy="2816101"/>
            <a:chOff x="5643570" y="3684733"/>
            <a:chExt cx="3082661" cy="2816101"/>
          </a:xfrm>
        </p:grpSpPr>
        <p:sp>
          <p:nvSpPr>
            <p:cNvPr id="23" name="22 Rectángulo"/>
            <p:cNvSpPr>
              <a:spLocks noChangeAspect="1"/>
            </p:cNvSpPr>
            <p:nvPr/>
          </p:nvSpPr>
          <p:spPr>
            <a:xfrm>
              <a:off x="5643570" y="3684733"/>
              <a:ext cx="3082661" cy="28161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24" name="3 Elipse"/>
            <p:cNvSpPr>
              <a:spLocks noChangeAspect="1"/>
            </p:cNvSpPr>
            <p:nvPr/>
          </p:nvSpPr>
          <p:spPr>
            <a:xfrm>
              <a:off x="6083025" y="5429264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25" name="24 Elipse"/>
            <p:cNvSpPr>
              <a:spLocks noChangeAspect="1"/>
            </p:cNvSpPr>
            <p:nvPr/>
          </p:nvSpPr>
          <p:spPr>
            <a:xfrm>
              <a:off x="6429388" y="5357826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26" name="25 Elipse"/>
            <p:cNvSpPr>
              <a:spLocks noChangeAspect="1"/>
            </p:cNvSpPr>
            <p:nvPr/>
          </p:nvSpPr>
          <p:spPr>
            <a:xfrm>
              <a:off x="6357950" y="6143644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27" name="26 Elipse"/>
            <p:cNvSpPr>
              <a:spLocks noChangeAspect="1"/>
            </p:cNvSpPr>
            <p:nvPr/>
          </p:nvSpPr>
          <p:spPr>
            <a:xfrm>
              <a:off x="6429388" y="5786454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28" name="27 Elipse"/>
            <p:cNvSpPr>
              <a:spLocks noChangeAspect="1"/>
            </p:cNvSpPr>
            <p:nvPr/>
          </p:nvSpPr>
          <p:spPr>
            <a:xfrm>
              <a:off x="6011587" y="5929330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29" name="28 Elipse"/>
            <p:cNvSpPr>
              <a:spLocks noChangeAspect="1"/>
            </p:cNvSpPr>
            <p:nvPr/>
          </p:nvSpPr>
          <p:spPr>
            <a:xfrm>
              <a:off x="6725967" y="5500702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0" name="29 Elipse"/>
            <p:cNvSpPr>
              <a:spLocks noChangeAspect="1"/>
            </p:cNvSpPr>
            <p:nvPr/>
          </p:nvSpPr>
          <p:spPr>
            <a:xfrm>
              <a:off x="6143636" y="5715016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1" name="30 Rectángulo"/>
            <p:cNvSpPr>
              <a:spLocks noChangeAspect="1"/>
            </p:cNvSpPr>
            <p:nvPr/>
          </p:nvSpPr>
          <p:spPr>
            <a:xfrm>
              <a:off x="7072330" y="3786190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2" name="31 Rectángulo"/>
            <p:cNvSpPr>
              <a:spLocks noChangeAspect="1"/>
            </p:cNvSpPr>
            <p:nvPr/>
          </p:nvSpPr>
          <p:spPr>
            <a:xfrm>
              <a:off x="7215206" y="5214950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3" name="32 Rectángulo"/>
            <p:cNvSpPr>
              <a:spLocks noChangeAspect="1"/>
            </p:cNvSpPr>
            <p:nvPr/>
          </p:nvSpPr>
          <p:spPr>
            <a:xfrm>
              <a:off x="8429652" y="4214818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4" name="33 Rectángulo"/>
            <p:cNvSpPr>
              <a:spLocks noChangeAspect="1"/>
            </p:cNvSpPr>
            <p:nvPr/>
          </p:nvSpPr>
          <p:spPr>
            <a:xfrm>
              <a:off x="7786710" y="3772317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5" name="34 Rectángulo"/>
            <p:cNvSpPr>
              <a:spLocks noChangeAspect="1"/>
            </p:cNvSpPr>
            <p:nvPr/>
          </p:nvSpPr>
          <p:spPr>
            <a:xfrm>
              <a:off x="7215206" y="4429132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6" name="35 Rectángulo"/>
            <p:cNvSpPr>
              <a:spLocks noChangeAspect="1"/>
            </p:cNvSpPr>
            <p:nvPr/>
          </p:nvSpPr>
          <p:spPr>
            <a:xfrm>
              <a:off x="6572264" y="4572008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7" name="36 Rectángulo"/>
            <p:cNvSpPr>
              <a:spLocks noChangeAspect="1"/>
            </p:cNvSpPr>
            <p:nvPr/>
          </p:nvSpPr>
          <p:spPr>
            <a:xfrm>
              <a:off x="7929586" y="4714884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8" name="37 Elipse"/>
            <p:cNvSpPr>
              <a:spLocks noChangeAspect="1"/>
            </p:cNvSpPr>
            <p:nvPr/>
          </p:nvSpPr>
          <p:spPr>
            <a:xfrm>
              <a:off x="6725967" y="5929330"/>
              <a:ext cx="156749" cy="156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9" name="38 Rectángulo"/>
            <p:cNvSpPr>
              <a:spLocks noChangeAspect="1"/>
            </p:cNvSpPr>
            <p:nvPr/>
          </p:nvSpPr>
          <p:spPr>
            <a:xfrm>
              <a:off x="8072462" y="5357826"/>
              <a:ext cx="156749" cy="1567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85852" y="285728"/>
            <a:ext cx="6000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UTILIDAD</a:t>
            </a:r>
            <a:endParaRPr lang="es-VE" sz="5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14282" y="1500174"/>
            <a:ext cx="8715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VE" sz="2400" dirty="0"/>
              <a:t>Como complemento lógico para determinar si las diferencias que detecta PERMANOVA se deben a diferencias de localización, a diferencias en dispersión o a ambas.</a:t>
            </a:r>
          </a:p>
          <a:p>
            <a:pPr>
              <a:buFont typeface="Arial" pitchFamily="34" charset="0"/>
              <a:buChar char="•"/>
            </a:pPr>
            <a:endParaRPr lang="es-VE" sz="2400" dirty="0"/>
          </a:p>
          <a:p>
            <a:pPr>
              <a:buFont typeface="Arial" pitchFamily="34" charset="0"/>
              <a:buChar char="•"/>
            </a:pPr>
            <a:r>
              <a:rPr lang="es-VE" sz="2400" dirty="0"/>
              <a:t>La dispersión </a:t>
            </a:r>
            <a:r>
              <a:rPr lang="es-VE" sz="2400" dirty="0" err="1"/>
              <a:t>intra</a:t>
            </a:r>
            <a:r>
              <a:rPr lang="es-VE" sz="2400" dirty="0"/>
              <a:t> grupal es MUY IMPORTANTE desde una perspectiva biológica… interpretación del patrón</a:t>
            </a:r>
          </a:p>
          <a:p>
            <a:pPr>
              <a:buFont typeface="Arial" pitchFamily="34" charset="0"/>
              <a:buChar char="•"/>
            </a:pPr>
            <a:endParaRPr lang="es-VE" sz="2400" dirty="0"/>
          </a:p>
          <a:p>
            <a:r>
              <a:rPr lang="es-VE" sz="2400" dirty="0"/>
              <a:t>	- incremento o decrecimiento de la dispersión?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285728"/>
            <a:ext cx="900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3600" baseline="30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ERA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PROPUESTA: </a:t>
            </a:r>
            <a:r>
              <a:rPr lang="en-US" sz="3200" dirty="0"/>
              <a:t>Van </a:t>
            </a:r>
            <a:r>
              <a:rPr lang="en-US" sz="3200" dirty="0" err="1"/>
              <a:t>Valen</a:t>
            </a:r>
            <a:r>
              <a:rPr lang="en-US" sz="3200" dirty="0"/>
              <a:t> (1978), Manly (1994)</a:t>
            </a:r>
            <a:endParaRPr lang="es-VE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85720" y="1214422"/>
            <a:ext cx="85725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Análogo</a:t>
            </a:r>
            <a:r>
              <a:rPr lang="en-US" sz="2800" dirty="0"/>
              <a:t> </a:t>
            </a:r>
            <a:r>
              <a:rPr lang="en-US" sz="2800" dirty="0" err="1"/>
              <a:t>Multivariado</a:t>
            </a:r>
            <a:r>
              <a:rPr lang="en-US" sz="2800" dirty="0"/>
              <a:t> a la </a:t>
            </a:r>
            <a:r>
              <a:rPr lang="en-US" sz="2800" dirty="0" err="1"/>
              <a:t>Prueba</a:t>
            </a:r>
            <a:r>
              <a:rPr lang="en-US" sz="2800" dirty="0"/>
              <a:t> de </a:t>
            </a:r>
            <a:r>
              <a:rPr lang="en-US" sz="2800" dirty="0" err="1"/>
              <a:t>Levene</a:t>
            </a: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 err="1"/>
              <a:t>Calcular</a:t>
            </a:r>
            <a:r>
              <a:rPr lang="en-US" sz="2800" dirty="0"/>
              <a:t> </a:t>
            </a:r>
            <a:r>
              <a:rPr lang="en-US" sz="2800" dirty="0" err="1"/>
              <a:t>distancias</a:t>
            </a:r>
            <a:r>
              <a:rPr lang="en-US" sz="2800" dirty="0"/>
              <a:t> </a:t>
            </a:r>
            <a:r>
              <a:rPr lang="en-US" sz="2800" dirty="0" err="1"/>
              <a:t>euclidianas</a:t>
            </a:r>
            <a:r>
              <a:rPr lang="en-US" sz="2800" dirty="0"/>
              <a:t> entre </a:t>
            </a:r>
            <a:r>
              <a:rPr lang="en-US" sz="2800" dirty="0" err="1"/>
              <a:t>cada</a:t>
            </a:r>
            <a:r>
              <a:rPr lang="en-US" sz="2800" dirty="0"/>
              <a:t> </a:t>
            </a:r>
            <a:r>
              <a:rPr lang="en-US" sz="2800" dirty="0" err="1"/>
              <a:t>muestra</a:t>
            </a:r>
            <a:r>
              <a:rPr lang="en-US" sz="2800" dirty="0"/>
              <a:t> y </a:t>
            </a:r>
            <a:r>
              <a:rPr lang="en-US" sz="2800" dirty="0" err="1"/>
              <a:t>su</a:t>
            </a:r>
            <a:r>
              <a:rPr lang="en-US" sz="2800" dirty="0"/>
              <a:t> </a:t>
            </a:r>
            <a:r>
              <a:rPr lang="en-US" sz="2800" dirty="0" err="1"/>
              <a:t>centroide</a:t>
            </a:r>
            <a:r>
              <a:rPr lang="en-US" sz="2800" dirty="0"/>
              <a:t> (o </a:t>
            </a:r>
            <a:r>
              <a:rPr lang="en-US" sz="2800" dirty="0" err="1"/>
              <a:t>mediana</a:t>
            </a:r>
            <a:r>
              <a:rPr lang="en-US" sz="2800" dirty="0"/>
              <a:t>)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 err="1"/>
              <a:t>Compara</a:t>
            </a:r>
            <a:r>
              <a:rPr lang="en-US" sz="2800" dirty="0"/>
              <a:t> los </a:t>
            </a:r>
            <a:r>
              <a:rPr lang="en-US" sz="2800" dirty="0" err="1"/>
              <a:t>valores</a:t>
            </a:r>
            <a:r>
              <a:rPr lang="en-US" sz="2800" dirty="0"/>
              <a:t> de </a:t>
            </a:r>
            <a:r>
              <a:rPr lang="en-US" sz="2800" i="1" dirty="0"/>
              <a:t>z</a:t>
            </a:r>
            <a:r>
              <a:rPr lang="en-US" sz="2800" dirty="0"/>
              <a:t> entre </a:t>
            </a:r>
            <a:r>
              <a:rPr lang="en-US" sz="2800" dirty="0" err="1"/>
              <a:t>grupos</a:t>
            </a:r>
            <a:r>
              <a:rPr lang="en-US" sz="2800" dirty="0"/>
              <a:t> </a:t>
            </a:r>
            <a:r>
              <a:rPr lang="en-US" sz="2800" dirty="0" err="1"/>
              <a:t>usando</a:t>
            </a:r>
            <a:r>
              <a:rPr lang="en-US" sz="2800" dirty="0"/>
              <a:t> el ANOVA </a:t>
            </a:r>
            <a:r>
              <a:rPr lang="en-US" sz="2800" dirty="0" err="1"/>
              <a:t>tradicional</a:t>
            </a:r>
            <a:r>
              <a:rPr lang="en-US" sz="2800" dirty="0"/>
              <a:t> (ANOVARES) con la </a:t>
            </a:r>
            <a:r>
              <a:rPr lang="en-US" sz="2800" dirty="0" err="1"/>
              <a:t>tabla</a:t>
            </a:r>
            <a:r>
              <a:rPr lang="en-US" sz="2800" dirty="0"/>
              <a:t> </a:t>
            </a:r>
            <a:r>
              <a:rPr lang="en-US" sz="2800" i="1" dirty="0"/>
              <a:t>F</a:t>
            </a:r>
          </a:p>
        </p:txBody>
      </p:sp>
      <p:grpSp>
        <p:nvGrpSpPr>
          <p:cNvPr id="78" name="77 Grupo"/>
          <p:cNvGrpSpPr/>
          <p:nvPr/>
        </p:nvGrpSpPr>
        <p:grpSpPr>
          <a:xfrm>
            <a:off x="1214414" y="2857496"/>
            <a:ext cx="6643734" cy="2816101"/>
            <a:chOff x="1214414" y="2857496"/>
            <a:chExt cx="6643734" cy="2816101"/>
          </a:xfrm>
        </p:grpSpPr>
        <p:sp>
          <p:nvSpPr>
            <p:cNvPr id="5" name="4 Rectángulo"/>
            <p:cNvSpPr>
              <a:spLocks noChangeAspect="1"/>
            </p:cNvSpPr>
            <p:nvPr/>
          </p:nvSpPr>
          <p:spPr>
            <a:xfrm>
              <a:off x="1214414" y="2857496"/>
              <a:ext cx="6643734" cy="28161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22" name="21 Elipse"/>
            <p:cNvSpPr/>
            <p:nvPr/>
          </p:nvSpPr>
          <p:spPr>
            <a:xfrm>
              <a:off x="1571604" y="392906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23" name="22 Elipse"/>
            <p:cNvSpPr/>
            <p:nvPr/>
          </p:nvSpPr>
          <p:spPr>
            <a:xfrm>
              <a:off x="2500298" y="3643314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24" name="23 Elipse"/>
            <p:cNvSpPr/>
            <p:nvPr/>
          </p:nvSpPr>
          <p:spPr>
            <a:xfrm>
              <a:off x="1724004" y="464344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25" name="24 Elipse"/>
            <p:cNvSpPr/>
            <p:nvPr/>
          </p:nvSpPr>
          <p:spPr>
            <a:xfrm>
              <a:off x="1571604" y="335756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26" name="25 Elipse"/>
            <p:cNvSpPr/>
            <p:nvPr/>
          </p:nvSpPr>
          <p:spPr>
            <a:xfrm>
              <a:off x="2571736" y="514351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27" name="26 Elipse"/>
            <p:cNvSpPr/>
            <p:nvPr/>
          </p:nvSpPr>
          <p:spPr>
            <a:xfrm>
              <a:off x="3500430" y="408146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28" name="27 Estrella de 5 puntas"/>
            <p:cNvSpPr/>
            <p:nvPr/>
          </p:nvSpPr>
          <p:spPr>
            <a:xfrm>
              <a:off x="2285984" y="4214818"/>
              <a:ext cx="285752" cy="285752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cxnSp>
          <p:nvCxnSpPr>
            <p:cNvPr id="29" name="28 Conector recto"/>
            <p:cNvCxnSpPr/>
            <p:nvPr/>
          </p:nvCxnSpPr>
          <p:spPr>
            <a:xfrm rot="16200000" flipH="1">
              <a:off x="1750200" y="3679035"/>
              <a:ext cx="642942" cy="571503"/>
            </a:xfrm>
            <a:prstGeom prst="line">
              <a:avLst/>
            </a:prstGeom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/>
            <p:nvPr/>
          </p:nvCxnSpPr>
          <p:spPr>
            <a:xfrm rot="16200000" flipH="1">
              <a:off x="2214546" y="4643447"/>
              <a:ext cx="642943" cy="214314"/>
            </a:xfrm>
            <a:prstGeom prst="line">
              <a:avLst/>
            </a:prstGeom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recto"/>
            <p:cNvCxnSpPr/>
            <p:nvPr/>
          </p:nvCxnSpPr>
          <p:spPr>
            <a:xfrm rot="10800000" flipV="1">
              <a:off x="1928796" y="4429132"/>
              <a:ext cx="357188" cy="214316"/>
            </a:xfrm>
            <a:prstGeom prst="line">
              <a:avLst/>
            </a:prstGeom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Conector recto"/>
            <p:cNvCxnSpPr/>
            <p:nvPr/>
          </p:nvCxnSpPr>
          <p:spPr>
            <a:xfrm rot="10800000">
              <a:off x="1857357" y="4143380"/>
              <a:ext cx="357189" cy="214314"/>
            </a:xfrm>
            <a:prstGeom prst="line">
              <a:avLst/>
            </a:prstGeom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32 Conector recto"/>
            <p:cNvCxnSpPr/>
            <p:nvPr/>
          </p:nvCxnSpPr>
          <p:spPr>
            <a:xfrm rot="5400000" flipH="1" flipV="1">
              <a:off x="2393141" y="3964785"/>
              <a:ext cx="357190" cy="142877"/>
            </a:xfrm>
            <a:prstGeom prst="line">
              <a:avLst/>
            </a:prstGeom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>
              <a:endCxn id="27" idx="2"/>
            </p:cNvCxnSpPr>
            <p:nvPr/>
          </p:nvCxnSpPr>
          <p:spPr>
            <a:xfrm flipV="1">
              <a:off x="2571736" y="4188623"/>
              <a:ext cx="928694" cy="97633"/>
            </a:xfrm>
            <a:prstGeom prst="line">
              <a:avLst/>
            </a:prstGeom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34 Elipse"/>
            <p:cNvSpPr/>
            <p:nvPr/>
          </p:nvSpPr>
          <p:spPr>
            <a:xfrm>
              <a:off x="2786050" y="421481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cxnSp>
          <p:nvCxnSpPr>
            <p:cNvPr id="36" name="35 Conector recto"/>
            <p:cNvCxnSpPr/>
            <p:nvPr/>
          </p:nvCxnSpPr>
          <p:spPr>
            <a:xfrm flipV="1">
              <a:off x="2571736" y="4357694"/>
              <a:ext cx="142876" cy="9526"/>
            </a:xfrm>
            <a:prstGeom prst="line">
              <a:avLst/>
            </a:prstGeom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37 Triángulo isósceles"/>
            <p:cNvSpPr/>
            <p:nvPr/>
          </p:nvSpPr>
          <p:spPr>
            <a:xfrm>
              <a:off x="5786446" y="3071810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9" name="38 Triángulo isósceles"/>
            <p:cNvSpPr/>
            <p:nvPr/>
          </p:nvSpPr>
          <p:spPr>
            <a:xfrm>
              <a:off x="6715140" y="3143248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0" name="39 Triángulo isósceles"/>
            <p:cNvSpPr/>
            <p:nvPr/>
          </p:nvSpPr>
          <p:spPr>
            <a:xfrm>
              <a:off x="4714876" y="3429000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1" name="40 Triángulo isósceles"/>
            <p:cNvSpPr/>
            <p:nvPr/>
          </p:nvSpPr>
          <p:spPr>
            <a:xfrm>
              <a:off x="5786446" y="5214950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2" name="41 Triángulo isósceles"/>
            <p:cNvSpPr/>
            <p:nvPr/>
          </p:nvSpPr>
          <p:spPr>
            <a:xfrm>
              <a:off x="6929454" y="4143380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3" name="42 Triángulo isósceles"/>
            <p:cNvSpPr/>
            <p:nvPr/>
          </p:nvSpPr>
          <p:spPr>
            <a:xfrm>
              <a:off x="4786314" y="4929198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4" name="43 Triángulo isósceles"/>
            <p:cNvSpPr/>
            <p:nvPr/>
          </p:nvSpPr>
          <p:spPr>
            <a:xfrm>
              <a:off x="6786578" y="5214950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5" name="44 Estrella de 5 puntas"/>
            <p:cNvSpPr/>
            <p:nvPr/>
          </p:nvSpPr>
          <p:spPr>
            <a:xfrm>
              <a:off x="5929320" y="4214818"/>
              <a:ext cx="285752" cy="285752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cxnSp>
          <p:nvCxnSpPr>
            <p:cNvPr id="46" name="45 Conector recto"/>
            <p:cNvCxnSpPr>
              <a:stCxn id="45" idx="2"/>
              <a:endCxn id="43" idx="0"/>
            </p:cNvCxnSpPr>
            <p:nvPr/>
          </p:nvCxnSpPr>
          <p:spPr>
            <a:xfrm rot="5400000">
              <a:off x="5224369" y="4169672"/>
              <a:ext cx="428629" cy="1090423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46 Conector recto"/>
            <p:cNvCxnSpPr>
              <a:stCxn id="45" idx="1"/>
              <a:endCxn id="40" idx="4"/>
            </p:cNvCxnSpPr>
            <p:nvPr/>
          </p:nvCxnSpPr>
          <p:spPr>
            <a:xfrm rot="10800000">
              <a:off x="4929190" y="3643315"/>
              <a:ext cx="1000130" cy="680651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47 Conector recto"/>
            <p:cNvCxnSpPr>
              <a:stCxn id="45" idx="0"/>
              <a:endCxn id="38" idx="2"/>
            </p:cNvCxnSpPr>
            <p:nvPr/>
          </p:nvCxnSpPr>
          <p:spPr>
            <a:xfrm rot="16200000" flipV="1">
              <a:off x="5464974" y="3607596"/>
              <a:ext cx="928694" cy="28575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48 Conector recto"/>
            <p:cNvCxnSpPr>
              <a:stCxn id="41" idx="0"/>
              <a:endCxn id="45" idx="2"/>
            </p:cNvCxnSpPr>
            <p:nvPr/>
          </p:nvCxnSpPr>
          <p:spPr>
            <a:xfrm rot="5400000" flipH="1" flipV="1">
              <a:off x="5581558" y="4812615"/>
              <a:ext cx="714381" cy="90291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49 Conector recto"/>
            <p:cNvCxnSpPr>
              <a:stCxn id="44" idx="0"/>
              <a:endCxn id="45" idx="3"/>
            </p:cNvCxnSpPr>
            <p:nvPr/>
          </p:nvCxnSpPr>
          <p:spPr>
            <a:xfrm rot="16200000" flipV="1">
              <a:off x="6169927" y="4491141"/>
              <a:ext cx="714381" cy="733237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50 Conector recto"/>
            <p:cNvCxnSpPr>
              <a:stCxn id="42" idx="2"/>
              <a:endCxn id="45" idx="4"/>
            </p:cNvCxnSpPr>
            <p:nvPr/>
          </p:nvCxnSpPr>
          <p:spPr>
            <a:xfrm rot="5400000" flipH="1">
              <a:off x="6555398" y="3983639"/>
              <a:ext cx="33729" cy="714382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>
              <a:stCxn id="39" idx="2"/>
              <a:endCxn id="45" idx="0"/>
            </p:cNvCxnSpPr>
            <p:nvPr/>
          </p:nvCxnSpPr>
          <p:spPr>
            <a:xfrm rot="5400000">
              <a:off x="5965040" y="3464718"/>
              <a:ext cx="857256" cy="642944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80 Grupo"/>
          <p:cNvGrpSpPr/>
          <p:nvPr/>
        </p:nvGrpSpPr>
        <p:grpSpPr>
          <a:xfrm>
            <a:off x="1428728" y="2844225"/>
            <a:ext cx="4754041" cy="1465750"/>
            <a:chOff x="1428728" y="2844225"/>
            <a:chExt cx="4754041" cy="1465750"/>
          </a:xfrm>
        </p:grpSpPr>
        <p:grpSp>
          <p:nvGrpSpPr>
            <p:cNvPr id="79" name="78 Grupo"/>
            <p:cNvGrpSpPr/>
            <p:nvPr/>
          </p:nvGrpSpPr>
          <p:grpSpPr>
            <a:xfrm>
              <a:off x="1428728" y="2844225"/>
              <a:ext cx="1277483" cy="1465750"/>
              <a:chOff x="1428728" y="2844225"/>
              <a:chExt cx="1277483" cy="1465750"/>
            </a:xfrm>
          </p:grpSpPr>
          <p:sp>
            <p:nvSpPr>
              <p:cNvPr id="70" name="69 Cerrar llave"/>
              <p:cNvSpPr/>
              <p:nvPr/>
            </p:nvSpPr>
            <p:spPr>
              <a:xfrm rot="19175982">
                <a:off x="2033283" y="3405280"/>
                <a:ext cx="259672" cy="904695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72" name="71 CuadroTexto"/>
              <p:cNvSpPr txBox="1"/>
              <p:nvPr/>
            </p:nvSpPr>
            <p:spPr>
              <a:xfrm rot="3150130">
                <a:off x="2066068" y="3480729"/>
                <a:ext cx="6955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3200" dirty="0"/>
                  <a:t>z</a:t>
                </a:r>
                <a:r>
                  <a:rPr lang="es-VE" dirty="0"/>
                  <a:t>1j</a:t>
                </a:r>
              </a:p>
            </p:txBody>
          </p:sp>
          <p:sp>
            <p:nvSpPr>
              <p:cNvPr id="73" name="72 CuadroTexto"/>
              <p:cNvSpPr txBox="1"/>
              <p:nvPr/>
            </p:nvSpPr>
            <p:spPr>
              <a:xfrm>
                <a:off x="1428728" y="2844225"/>
                <a:ext cx="6429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3200" dirty="0"/>
                  <a:t>y</a:t>
                </a:r>
                <a:r>
                  <a:rPr lang="es-VE" dirty="0"/>
                  <a:t>1j</a:t>
                </a:r>
              </a:p>
            </p:txBody>
          </p:sp>
        </p:grpSp>
        <p:grpSp>
          <p:nvGrpSpPr>
            <p:cNvPr id="80" name="79 Grupo"/>
            <p:cNvGrpSpPr/>
            <p:nvPr/>
          </p:nvGrpSpPr>
          <p:grpSpPr>
            <a:xfrm>
              <a:off x="4572000" y="2928934"/>
              <a:ext cx="1610769" cy="1141657"/>
              <a:chOff x="4572000" y="2928934"/>
              <a:chExt cx="1610769" cy="1141657"/>
            </a:xfrm>
          </p:grpSpPr>
          <p:sp>
            <p:nvSpPr>
              <p:cNvPr id="74" name="73 CuadroTexto"/>
              <p:cNvSpPr txBox="1"/>
              <p:nvPr/>
            </p:nvSpPr>
            <p:spPr>
              <a:xfrm rot="2018729">
                <a:off x="5487257" y="3358381"/>
                <a:ext cx="6955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3200" dirty="0"/>
                  <a:t>z</a:t>
                </a:r>
                <a:r>
                  <a:rPr lang="es-VE" dirty="0"/>
                  <a:t>2j</a:t>
                </a:r>
              </a:p>
            </p:txBody>
          </p:sp>
          <p:sp>
            <p:nvSpPr>
              <p:cNvPr id="75" name="74 CuadroTexto"/>
              <p:cNvSpPr txBox="1"/>
              <p:nvPr/>
            </p:nvSpPr>
            <p:spPr>
              <a:xfrm>
                <a:off x="4572000" y="2928934"/>
                <a:ext cx="6429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3200" dirty="0"/>
                  <a:t>y</a:t>
                </a:r>
                <a:r>
                  <a:rPr lang="es-VE" dirty="0"/>
                  <a:t>2j</a:t>
                </a:r>
              </a:p>
            </p:txBody>
          </p:sp>
          <p:sp>
            <p:nvSpPr>
              <p:cNvPr id="76" name="75 Cerrar llave"/>
              <p:cNvSpPr/>
              <p:nvPr/>
            </p:nvSpPr>
            <p:spPr>
              <a:xfrm rot="18301350">
                <a:off x="5355160" y="3252830"/>
                <a:ext cx="391504" cy="1244017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71538" y="500042"/>
            <a:ext cx="6357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PROBLEMAS</a:t>
            </a:r>
            <a:endParaRPr lang="es-VE" sz="48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14282" y="1500174"/>
            <a:ext cx="89297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VE" sz="3200" b="1" dirty="0"/>
              <a:t>Aplicable solo a espacios euclidianos</a:t>
            </a:r>
            <a:endParaRPr lang="es-VE" sz="32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VE" sz="3200" b="1" dirty="0"/>
              <a:t>No sabemos donde está el centroide</a:t>
            </a:r>
          </a:p>
          <a:p>
            <a:pPr lvl="1">
              <a:buFont typeface="Arial" pitchFamily="34" charset="0"/>
              <a:buChar char="•"/>
            </a:pPr>
            <a:r>
              <a:rPr lang="es-VE" sz="3200" dirty="0">
                <a:solidFill>
                  <a:schemeClr val="bg1">
                    <a:lumMod val="65000"/>
                  </a:schemeClr>
                </a:solidFill>
              </a:rPr>
              <a:t>Resuelto con PCO </a:t>
            </a:r>
            <a:r>
              <a:rPr lang="es-VE" sz="2400" dirty="0">
                <a:solidFill>
                  <a:schemeClr val="bg1">
                    <a:lumMod val="65000"/>
                  </a:schemeClr>
                </a:solidFill>
              </a:rPr>
              <a:t>(análisis de coordenadas principales) </a:t>
            </a:r>
            <a:r>
              <a:rPr lang="es-VE" sz="3200" dirty="0">
                <a:solidFill>
                  <a:schemeClr val="bg1">
                    <a:lumMod val="65000"/>
                  </a:schemeClr>
                </a:solidFill>
              </a:rPr>
              <a:t>sobre cualquier medida de similitud</a:t>
            </a:r>
          </a:p>
          <a:p>
            <a:pPr lvl="1">
              <a:buFont typeface="Arial" pitchFamily="34" charset="0"/>
              <a:buChar char="•"/>
            </a:pPr>
            <a:endParaRPr lang="es-VE" sz="32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VE" sz="3200" b="1" dirty="0"/>
              <a:t>No  normalidad</a:t>
            </a:r>
            <a:r>
              <a:rPr lang="es-VE" sz="3200" dirty="0"/>
              <a:t>: los residuales, típicamente, no se distribuyen normalmente</a:t>
            </a:r>
          </a:p>
          <a:p>
            <a:pPr lvl="1">
              <a:buFont typeface="Arial" pitchFamily="34" charset="0"/>
              <a:buChar char="•"/>
            </a:pPr>
            <a:r>
              <a:rPr lang="es-VE" sz="3200" dirty="0">
                <a:solidFill>
                  <a:schemeClr val="bg1">
                    <a:lumMod val="65000"/>
                  </a:schemeClr>
                </a:solidFill>
              </a:rPr>
              <a:t>RESUELTO CON PERMUTACIONES</a:t>
            </a:r>
          </a:p>
          <a:p>
            <a:pPr>
              <a:buFont typeface="Arial" pitchFamily="34" charset="0"/>
              <a:buChar char="•"/>
            </a:pPr>
            <a:endParaRPr lang="es-VE" sz="3200" b="1" dirty="0"/>
          </a:p>
          <a:p>
            <a:pPr>
              <a:buFont typeface="Arial" pitchFamily="34" charset="0"/>
              <a:buChar char="•"/>
            </a:pPr>
            <a:r>
              <a:rPr lang="es-VE" sz="3200" b="1" dirty="0"/>
              <a:t>RESULTADO = </a:t>
            </a:r>
            <a:r>
              <a:rPr lang="es-VE" sz="3200" b="1" dirty="0">
                <a:solidFill>
                  <a:schemeClr val="bg1">
                    <a:lumMod val="65000"/>
                  </a:schemeClr>
                </a:solidFill>
              </a:rPr>
              <a:t>PERMDISP</a:t>
            </a:r>
            <a:endParaRPr lang="es-VE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42844" y="1619896"/>
            <a:ext cx="1428760" cy="2214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3 Rectángulo"/>
          <p:cNvSpPr/>
          <p:nvPr/>
        </p:nvSpPr>
        <p:spPr>
          <a:xfrm>
            <a:off x="6072198" y="5072074"/>
            <a:ext cx="3000364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4 Triángulo rectángulo"/>
          <p:cNvSpPr/>
          <p:nvPr/>
        </p:nvSpPr>
        <p:spPr>
          <a:xfrm>
            <a:off x="3071802" y="1762772"/>
            <a:ext cx="2143140" cy="2000264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5 Flecha derecha"/>
          <p:cNvSpPr/>
          <p:nvPr/>
        </p:nvSpPr>
        <p:spPr>
          <a:xfrm>
            <a:off x="1643042" y="2691466"/>
            <a:ext cx="128588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6 Flecha derecha"/>
          <p:cNvSpPr/>
          <p:nvPr/>
        </p:nvSpPr>
        <p:spPr>
          <a:xfrm>
            <a:off x="4643438" y="2691466"/>
            <a:ext cx="128588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7 Flecha derecha"/>
          <p:cNvSpPr/>
          <p:nvPr/>
        </p:nvSpPr>
        <p:spPr>
          <a:xfrm rot="10800000">
            <a:off x="4572000" y="5643578"/>
            <a:ext cx="128588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CuadroTexto"/>
          <p:cNvSpPr txBox="1"/>
          <p:nvPr/>
        </p:nvSpPr>
        <p:spPr>
          <a:xfrm>
            <a:off x="642910" y="254859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Datos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3143240" y="2905780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Matriz  de distancias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4929190" y="232213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PCO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6215074" y="5214950"/>
            <a:ext cx="2857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VE" dirty="0"/>
              <a:t>Se calculan centroides o medianas</a:t>
            </a:r>
          </a:p>
          <a:p>
            <a:pPr>
              <a:buFont typeface="Arial" pitchFamily="34" charset="0"/>
              <a:buChar char="•"/>
            </a:pPr>
            <a:r>
              <a:rPr lang="es-VE" dirty="0"/>
              <a:t>Se estiman residuales</a:t>
            </a:r>
          </a:p>
          <a:p>
            <a:endParaRPr lang="es-VE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786050" y="5500702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dirty="0" err="1"/>
              <a:t>ANOVAres</a:t>
            </a:r>
            <a:endParaRPr lang="es-VE" sz="28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57158" y="357166"/>
            <a:ext cx="5643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000" dirty="0"/>
              <a:t>Procedimiento</a:t>
            </a:r>
          </a:p>
        </p:txBody>
      </p:sp>
      <p:grpSp>
        <p:nvGrpSpPr>
          <p:cNvPr id="15" name="35 Grupo"/>
          <p:cNvGrpSpPr/>
          <p:nvPr/>
        </p:nvGrpSpPr>
        <p:grpSpPr>
          <a:xfrm>
            <a:off x="7358082" y="1071546"/>
            <a:ext cx="276228" cy="500066"/>
            <a:chOff x="6724664" y="3500438"/>
            <a:chExt cx="276228" cy="500066"/>
          </a:xfrm>
        </p:grpSpPr>
        <p:sp>
          <p:nvSpPr>
            <p:cNvPr id="16" name="15 Elipse"/>
            <p:cNvSpPr/>
            <p:nvPr/>
          </p:nvSpPr>
          <p:spPr>
            <a:xfrm>
              <a:off x="6724664" y="3786190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6786578" y="3500438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/>
                <a:t>1</a:t>
              </a:r>
            </a:p>
          </p:txBody>
        </p:sp>
      </p:grpSp>
      <p:grpSp>
        <p:nvGrpSpPr>
          <p:cNvPr id="18" name="36 Grupo"/>
          <p:cNvGrpSpPr/>
          <p:nvPr/>
        </p:nvGrpSpPr>
        <p:grpSpPr>
          <a:xfrm>
            <a:off x="7143768" y="1857364"/>
            <a:ext cx="357190" cy="440770"/>
            <a:chOff x="6572264" y="4214818"/>
            <a:chExt cx="357190" cy="440770"/>
          </a:xfrm>
        </p:grpSpPr>
        <p:sp>
          <p:nvSpPr>
            <p:cNvPr id="19" name="18 Elipse"/>
            <p:cNvSpPr/>
            <p:nvPr/>
          </p:nvSpPr>
          <p:spPr>
            <a:xfrm>
              <a:off x="6572264" y="421481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6715140" y="4286256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/>
                <a:t>2</a:t>
              </a:r>
            </a:p>
          </p:txBody>
        </p:sp>
      </p:grpSp>
      <p:grpSp>
        <p:nvGrpSpPr>
          <p:cNvPr id="21" name="37 Grupo"/>
          <p:cNvGrpSpPr/>
          <p:nvPr/>
        </p:nvGrpSpPr>
        <p:grpSpPr>
          <a:xfrm>
            <a:off x="7500958" y="2857496"/>
            <a:ext cx="428628" cy="369332"/>
            <a:chOff x="7215206" y="5059932"/>
            <a:chExt cx="428628" cy="369332"/>
          </a:xfrm>
        </p:grpSpPr>
        <p:sp>
          <p:nvSpPr>
            <p:cNvPr id="22" name="21 Elipse"/>
            <p:cNvSpPr/>
            <p:nvPr/>
          </p:nvSpPr>
          <p:spPr>
            <a:xfrm>
              <a:off x="7215206" y="514351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7500958" y="5059932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/>
                <a:t>3</a:t>
              </a:r>
            </a:p>
          </p:txBody>
        </p:sp>
      </p:grpSp>
      <p:grpSp>
        <p:nvGrpSpPr>
          <p:cNvPr id="24" name="38 Grupo"/>
          <p:cNvGrpSpPr/>
          <p:nvPr/>
        </p:nvGrpSpPr>
        <p:grpSpPr>
          <a:xfrm>
            <a:off x="8072462" y="2071678"/>
            <a:ext cx="357190" cy="428628"/>
            <a:chOff x="7715272" y="3929066"/>
            <a:chExt cx="357190" cy="428628"/>
          </a:xfrm>
        </p:grpSpPr>
        <p:sp>
          <p:nvSpPr>
            <p:cNvPr id="25" name="24 Elipse"/>
            <p:cNvSpPr/>
            <p:nvPr/>
          </p:nvSpPr>
          <p:spPr>
            <a:xfrm>
              <a:off x="7715272" y="4143380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7929586" y="3929066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/>
                <a:t>4</a:t>
              </a:r>
            </a:p>
          </p:txBody>
        </p:sp>
      </p:grpSp>
      <p:grpSp>
        <p:nvGrpSpPr>
          <p:cNvPr id="27" name="34 Grupo"/>
          <p:cNvGrpSpPr/>
          <p:nvPr/>
        </p:nvGrpSpPr>
        <p:grpSpPr>
          <a:xfrm>
            <a:off x="6143636" y="857232"/>
            <a:ext cx="2786082" cy="2714644"/>
            <a:chOff x="5715008" y="2428868"/>
            <a:chExt cx="2786082" cy="2714644"/>
          </a:xfrm>
        </p:grpSpPr>
        <p:sp>
          <p:nvSpPr>
            <p:cNvPr id="28" name="27 Cubo"/>
            <p:cNvSpPr/>
            <p:nvPr/>
          </p:nvSpPr>
          <p:spPr>
            <a:xfrm rot="16200000">
              <a:off x="5750727" y="2393149"/>
              <a:ext cx="2714644" cy="2786082"/>
            </a:xfrm>
            <a:prstGeom prst="cube">
              <a:avLst>
                <a:gd name="adj" fmla="val 38333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cxnSp>
          <p:nvCxnSpPr>
            <p:cNvPr id="29" name="28 Conector recto"/>
            <p:cNvCxnSpPr/>
            <p:nvPr/>
          </p:nvCxnSpPr>
          <p:spPr>
            <a:xfrm>
              <a:off x="5715008" y="4071942"/>
              <a:ext cx="1714512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/>
            <p:nvPr/>
          </p:nvCxnSpPr>
          <p:spPr>
            <a:xfrm rot="5400000" flipH="1" flipV="1">
              <a:off x="6607983" y="3250405"/>
              <a:ext cx="1643074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recto"/>
            <p:cNvCxnSpPr/>
            <p:nvPr/>
          </p:nvCxnSpPr>
          <p:spPr>
            <a:xfrm rot="16200000" flipH="1">
              <a:off x="7429520" y="4071942"/>
              <a:ext cx="1071570" cy="107157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31 CuadroTexto"/>
          <p:cNvSpPr txBox="1"/>
          <p:nvPr/>
        </p:nvSpPr>
        <p:spPr>
          <a:xfrm>
            <a:off x="7358082" y="371475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Gower (1966)</a:t>
            </a:r>
          </a:p>
        </p:txBody>
      </p:sp>
      <p:sp>
        <p:nvSpPr>
          <p:cNvPr id="33" name="32 Flecha derecha"/>
          <p:cNvSpPr/>
          <p:nvPr/>
        </p:nvSpPr>
        <p:spPr>
          <a:xfrm rot="5400000">
            <a:off x="7358082" y="4286256"/>
            <a:ext cx="78581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4" name="33 CuadroTexto"/>
          <p:cNvSpPr txBox="1"/>
          <p:nvPr/>
        </p:nvSpPr>
        <p:spPr>
          <a:xfrm>
            <a:off x="2571736" y="5929330"/>
            <a:ext cx="214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s-VE" dirty="0"/>
              <a:t>Tabla </a:t>
            </a:r>
            <a:r>
              <a:rPr lang="es-VE" i="1" dirty="0"/>
              <a:t>F</a:t>
            </a:r>
          </a:p>
          <a:p>
            <a:pPr algn="ctr">
              <a:buFont typeface="Arial" pitchFamily="34" charset="0"/>
              <a:buChar char="•"/>
            </a:pPr>
            <a:r>
              <a:rPr lang="es-VE" dirty="0"/>
              <a:t>Permutaciones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85720" y="500042"/>
            <a:ext cx="771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/>
              <a:t>Centroide: </a:t>
            </a:r>
            <a:r>
              <a:rPr lang="es-VE" dirty="0"/>
              <a:t>Punto que minimiza la sumatoria cuadrática de las distancias a los puntos (muestras) de ese grupo</a:t>
            </a:r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/>
        </p:nvGraphicFramePr>
        <p:xfrm>
          <a:off x="5857884" y="2014529"/>
          <a:ext cx="2428892" cy="1343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761760" imgH="457200" progId="Equation.3">
                  <p:embed/>
                </p:oleObj>
              </mc:Choice>
              <mc:Fallback>
                <p:oleObj name="Ecuación" r:id="rId2" imgW="761760" imgH="457200" progId="Equation.3">
                  <p:embed/>
                  <p:pic>
                    <p:nvPicPr>
                      <p:cNvPr id="3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4" y="2014529"/>
                        <a:ext cx="2428892" cy="13430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857620" y="2514595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s-VE" sz="2400" i="1" baseline="300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s-VE" sz="2400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s-VE" sz="2400" dirty="0"/>
              <a:t>=</a:t>
            </a:r>
            <a:r>
              <a:rPr lang="el-GR" sz="2400" dirty="0"/>
              <a:t>Δ</a:t>
            </a:r>
            <a:r>
              <a:rPr lang="es-VE" sz="2400" dirty="0"/>
              <a:t>(</a:t>
            </a:r>
            <a:r>
              <a:rPr lang="es-VE" sz="24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VE" sz="24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VE" sz="2400" baseline="-25000" dirty="0" err="1"/>
              <a:t>j</a:t>
            </a:r>
            <a:r>
              <a:rPr lang="es-VE" sz="2400" dirty="0" err="1"/>
              <a:t>,</a:t>
            </a:r>
            <a:r>
              <a:rPr lang="es-VE" sz="2400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s-VE" sz="2400" baseline="-25000" dirty="0" err="1"/>
              <a:t>i</a:t>
            </a:r>
            <a:r>
              <a:rPr lang="es-VE" sz="2400" dirty="0"/>
              <a:t>)</a:t>
            </a:r>
          </a:p>
        </p:txBody>
      </p:sp>
      <p:sp>
        <p:nvSpPr>
          <p:cNvPr id="23" name="22 Triángulo isósceles"/>
          <p:cNvSpPr/>
          <p:nvPr/>
        </p:nvSpPr>
        <p:spPr>
          <a:xfrm>
            <a:off x="1785918" y="1214422"/>
            <a:ext cx="214314" cy="214314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4" name="23 Triángulo isósceles"/>
          <p:cNvSpPr/>
          <p:nvPr/>
        </p:nvSpPr>
        <p:spPr>
          <a:xfrm>
            <a:off x="2714612" y="1285860"/>
            <a:ext cx="214314" cy="214314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5" name="24 Triángulo isósceles"/>
          <p:cNvSpPr/>
          <p:nvPr/>
        </p:nvSpPr>
        <p:spPr>
          <a:xfrm>
            <a:off x="714348" y="1571612"/>
            <a:ext cx="214314" cy="214314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6" name="25 Triángulo isósceles"/>
          <p:cNvSpPr/>
          <p:nvPr/>
        </p:nvSpPr>
        <p:spPr>
          <a:xfrm>
            <a:off x="1785918" y="3357562"/>
            <a:ext cx="214314" cy="214314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7" name="26 Triángulo isósceles"/>
          <p:cNvSpPr/>
          <p:nvPr/>
        </p:nvSpPr>
        <p:spPr>
          <a:xfrm>
            <a:off x="2928926" y="2285992"/>
            <a:ext cx="214314" cy="214314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8" name="27 Triángulo isósceles"/>
          <p:cNvSpPr/>
          <p:nvPr/>
        </p:nvSpPr>
        <p:spPr>
          <a:xfrm>
            <a:off x="785786" y="3071810"/>
            <a:ext cx="214314" cy="214314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9" name="28 Triángulo isósceles"/>
          <p:cNvSpPr/>
          <p:nvPr/>
        </p:nvSpPr>
        <p:spPr>
          <a:xfrm>
            <a:off x="2786050" y="3357562"/>
            <a:ext cx="214314" cy="214314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30" name="29 Estrella de 5 puntas"/>
          <p:cNvSpPr/>
          <p:nvPr/>
        </p:nvSpPr>
        <p:spPr>
          <a:xfrm>
            <a:off x="2000232" y="2357430"/>
            <a:ext cx="285752" cy="285752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cxnSp>
        <p:nvCxnSpPr>
          <p:cNvPr id="31" name="30 Conector recto"/>
          <p:cNvCxnSpPr>
            <a:stCxn id="30" idx="2"/>
            <a:endCxn id="28" idx="0"/>
          </p:cNvCxnSpPr>
          <p:nvPr/>
        </p:nvCxnSpPr>
        <p:spPr>
          <a:xfrm rot="5400000">
            <a:off x="1259561" y="2276564"/>
            <a:ext cx="428629" cy="1161863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>
            <a:stCxn id="30" idx="1"/>
            <a:endCxn id="25" idx="4"/>
          </p:cNvCxnSpPr>
          <p:nvPr/>
        </p:nvCxnSpPr>
        <p:spPr>
          <a:xfrm rot="10800000">
            <a:off x="928662" y="1785927"/>
            <a:ext cx="1071570" cy="680651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>
            <a:stCxn id="30" idx="0"/>
            <a:endCxn id="23" idx="2"/>
          </p:cNvCxnSpPr>
          <p:nvPr/>
        </p:nvCxnSpPr>
        <p:spPr>
          <a:xfrm rot="16200000" flipV="1">
            <a:off x="1500166" y="1714488"/>
            <a:ext cx="928694" cy="357190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>
            <a:stCxn id="26" idx="0"/>
            <a:endCxn id="30" idx="2"/>
          </p:cNvCxnSpPr>
          <p:nvPr/>
        </p:nvCxnSpPr>
        <p:spPr>
          <a:xfrm rot="5400000" flipH="1" flipV="1">
            <a:off x="1616750" y="2919507"/>
            <a:ext cx="714381" cy="161731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stCxn id="29" idx="0"/>
            <a:endCxn id="30" idx="3"/>
          </p:cNvCxnSpPr>
          <p:nvPr/>
        </p:nvCxnSpPr>
        <p:spPr>
          <a:xfrm rot="16200000" flipV="1">
            <a:off x="2205119" y="2669473"/>
            <a:ext cx="714381" cy="661797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>
            <a:stCxn id="27" idx="2"/>
            <a:endCxn id="30" idx="4"/>
          </p:cNvCxnSpPr>
          <p:nvPr/>
        </p:nvCxnSpPr>
        <p:spPr>
          <a:xfrm rot="5400000" flipH="1">
            <a:off x="2590590" y="2161971"/>
            <a:ext cx="33729" cy="642942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>
            <a:stCxn id="24" idx="2"/>
            <a:endCxn id="30" idx="0"/>
          </p:cNvCxnSpPr>
          <p:nvPr/>
        </p:nvCxnSpPr>
        <p:spPr>
          <a:xfrm rot="5400000">
            <a:off x="2000232" y="1643050"/>
            <a:ext cx="857256" cy="571504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 rot="2018729">
            <a:off x="1486728" y="1429555"/>
            <a:ext cx="695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s-VE" i="1" dirty="0" err="1">
                <a:latin typeface="Times New Roman" pitchFamily="18" charset="0"/>
                <a:cs typeface="Times New Roman" pitchFamily="18" charset="0"/>
              </a:rPr>
              <a:t>ij</a:t>
            </a:r>
            <a:endParaRPr lang="es-VE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571471" y="1000108"/>
            <a:ext cx="64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VE" i="1" dirty="0" err="1">
                <a:latin typeface="Times New Roman" pitchFamily="18" charset="0"/>
                <a:cs typeface="Times New Roman" pitchFamily="18" charset="0"/>
              </a:rPr>
              <a:t>ij</a:t>
            </a:r>
            <a:endParaRPr lang="es-VE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39 Cerrar llave"/>
          <p:cNvSpPr/>
          <p:nvPr/>
        </p:nvSpPr>
        <p:spPr>
          <a:xfrm rot="18301350">
            <a:off x="1426070" y="1361021"/>
            <a:ext cx="391504" cy="124401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1" name="40 CuadroTexto"/>
          <p:cNvSpPr txBox="1"/>
          <p:nvPr/>
        </p:nvSpPr>
        <p:spPr>
          <a:xfrm>
            <a:off x="285720" y="3643314"/>
            <a:ext cx="771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/>
              <a:t>Mediana: </a:t>
            </a:r>
            <a:r>
              <a:rPr lang="es-VE" dirty="0"/>
              <a:t>Punto que minimiza la suma de las distancias a los puntos (muestras) de ese grupo</a:t>
            </a:r>
          </a:p>
        </p:txBody>
      </p:sp>
      <p:sp>
        <p:nvSpPr>
          <p:cNvPr id="42" name="41 Triángulo isósceles"/>
          <p:cNvSpPr/>
          <p:nvPr/>
        </p:nvSpPr>
        <p:spPr>
          <a:xfrm>
            <a:off x="1938318" y="4429132"/>
            <a:ext cx="214314" cy="214314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43" name="42 Triángulo isósceles"/>
          <p:cNvSpPr/>
          <p:nvPr/>
        </p:nvSpPr>
        <p:spPr>
          <a:xfrm>
            <a:off x="2867012" y="4500570"/>
            <a:ext cx="214314" cy="214314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44" name="43 Triángulo isósceles"/>
          <p:cNvSpPr/>
          <p:nvPr/>
        </p:nvSpPr>
        <p:spPr>
          <a:xfrm>
            <a:off x="866748" y="4786322"/>
            <a:ext cx="214314" cy="214314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45" name="44 Triángulo isósceles"/>
          <p:cNvSpPr/>
          <p:nvPr/>
        </p:nvSpPr>
        <p:spPr>
          <a:xfrm>
            <a:off x="1938318" y="6572272"/>
            <a:ext cx="214314" cy="214314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46" name="45 Triángulo isósceles"/>
          <p:cNvSpPr/>
          <p:nvPr/>
        </p:nvSpPr>
        <p:spPr>
          <a:xfrm>
            <a:off x="3081326" y="5500702"/>
            <a:ext cx="214314" cy="214314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47" name="46 Triángulo isósceles"/>
          <p:cNvSpPr/>
          <p:nvPr/>
        </p:nvSpPr>
        <p:spPr>
          <a:xfrm>
            <a:off x="938186" y="6286520"/>
            <a:ext cx="214314" cy="214314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48" name="47 Triángulo isósceles"/>
          <p:cNvSpPr/>
          <p:nvPr/>
        </p:nvSpPr>
        <p:spPr>
          <a:xfrm>
            <a:off x="2938450" y="6572272"/>
            <a:ext cx="214314" cy="214314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49" name="48 Estrella de 5 puntas"/>
          <p:cNvSpPr/>
          <p:nvPr/>
        </p:nvSpPr>
        <p:spPr>
          <a:xfrm>
            <a:off x="1928794" y="5429264"/>
            <a:ext cx="285752" cy="285752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cxnSp>
        <p:nvCxnSpPr>
          <p:cNvPr id="50" name="49 Conector recto"/>
          <p:cNvCxnSpPr>
            <a:stCxn id="49" idx="2"/>
            <a:endCxn id="47" idx="0"/>
          </p:cNvCxnSpPr>
          <p:nvPr/>
        </p:nvCxnSpPr>
        <p:spPr>
          <a:xfrm rot="5400000">
            <a:off x="1228604" y="5531755"/>
            <a:ext cx="571505" cy="938025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endCxn id="44" idx="4"/>
          </p:cNvCxnSpPr>
          <p:nvPr/>
        </p:nvCxnSpPr>
        <p:spPr>
          <a:xfrm rot="10800000">
            <a:off x="1081062" y="5000636"/>
            <a:ext cx="847732" cy="571504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>
            <a:stCxn id="49" idx="0"/>
            <a:endCxn id="42" idx="2"/>
          </p:cNvCxnSpPr>
          <p:nvPr/>
        </p:nvCxnSpPr>
        <p:spPr>
          <a:xfrm rot="16200000" flipV="1">
            <a:off x="1612085" y="4969679"/>
            <a:ext cx="785818" cy="133352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>
            <a:stCxn id="45" idx="0"/>
            <a:endCxn id="49" idx="2"/>
          </p:cNvCxnSpPr>
          <p:nvPr/>
        </p:nvCxnSpPr>
        <p:spPr>
          <a:xfrm rot="16200000" flipV="1">
            <a:off x="1585794" y="6112590"/>
            <a:ext cx="857257" cy="62107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>
            <a:stCxn id="48" idx="0"/>
            <a:endCxn id="49" idx="3"/>
          </p:cNvCxnSpPr>
          <p:nvPr/>
        </p:nvCxnSpPr>
        <p:spPr>
          <a:xfrm rot="16200000" flipV="1">
            <a:off x="2174162" y="5700826"/>
            <a:ext cx="857257" cy="885635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>
            <a:stCxn id="46" idx="2"/>
            <a:endCxn id="49" idx="4"/>
          </p:cNvCxnSpPr>
          <p:nvPr/>
        </p:nvCxnSpPr>
        <p:spPr>
          <a:xfrm rot="5400000" flipH="1">
            <a:off x="2559633" y="5193324"/>
            <a:ext cx="176605" cy="866780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>
            <a:stCxn id="43" idx="2"/>
            <a:endCxn id="49" idx="0"/>
          </p:cNvCxnSpPr>
          <p:nvPr/>
        </p:nvCxnSpPr>
        <p:spPr>
          <a:xfrm rot="5400000">
            <a:off x="2112151" y="4674403"/>
            <a:ext cx="714380" cy="795342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uadroTexto"/>
          <p:cNvSpPr txBox="1"/>
          <p:nvPr/>
        </p:nvSpPr>
        <p:spPr>
          <a:xfrm rot="2018729">
            <a:off x="1639128" y="4644265"/>
            <a:ext cx="695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s-VE" i="1" dirty="0" err="1">
                <a:latin typeface="Times New Roman" pitchFamily="18" charset="0"/>
                <a:cs typeface="Times New Roman" pitchFamily="18" charset="0"/>
              </a:rPr>
              <a:t>ij</a:t>
            </a:r>
            <a:endParaRPr lang="es-VE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57 CuadroTexto"/>
          <p:cNvSpPr txBox="1"/>
          <p:nvPr/>
        </p:nvSpPr>
        <p:spPr>
          <a:xfrm>
            <a:off x="723871" y="4214818"/>
            <a:ext cx="64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VE" i="1" dirty="0" err="1">
                <a:latin typeface="Times New Roman" pitchFamily="18" charset="0"/>
                <a:cs typeface="Times New Roman" pitchFamily="18" charset="0"/>
              </a:rPr>
              <a:t>ij</a:t>
            </a:r>
            <a:endParaRPr lang="es-VE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58 Cerrar llave"/>
          <p:cNvSpPr/>
          <p:nvPr/>
        </p:nvSpPr>
        <p:spPr>
          <a:xfrm rot="18301350">
            <a:off x="1439141" y="4574039"/>
            <a:ext cx="391504" cy="107821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aphicFrame>
        <p:nvGraphicFramePr>
          <p:cNvPr id="80" name="79 Objeto"/>
          <p:cNvGraphicFramePr>
            <a:graphicFrameLocks noChangeAspect="1"/>
          </p:cNvGraphicFramePr>
          <p:nvPr/>
        </p:nvGraphicFramePr>
        <p:xfrm>
          <a:off x="5776913" y="4800600"/>
          <a:ext cx="25908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812520" imgH="457200" progId="Equation.3">
                  <p:embed/>
                </p:oleObj>
              </mc:Choice>
              <mc:Fallback>
                <p:oleObj name="Ecuación" r:id="rId4" imgW="812520" imgH="457200" progId="Equation.3">
                  <p:embed/>
                  <p:pic>
                    <p:nvPicPr>
                      <p:cNvPr id="80" name="79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6913" y="4800600"/>
                        <a:ext cx="2590800" cy="1343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80 CuadroTexto"/>
          <p:cNvSpPr txBox="1"/>
          <p:nvPr/>
        </p:nvSpPr>
        <p:spPr>
          <a:xfrm>
            <a:off x="3643306" y="5300677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s-VE" sz="2400" i="1" baseline="30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s-VE" sz="2400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s-VE" sz="2400" dirty="0"/>
              <a:t>=</a:t>
            </a:r>
            <a:r>
              <a:rPr lang="el-GR" sz="2400" dirty="0"/>
              <a:t>Δ</a:t>
            </a:r>
            <a:r>
              <a:rPr lang="es-VE" sz="2400" dirty="0"/>
              <a:t>(</a:t>
            </a:r>
            <a:r>
              <a:rPr lang="es-VE" sz="24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VE" sz="24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VE" sz="2400" baseline="-25000" dirty="0" err="1"/>
              <a:t>j</a:t>
            </a:r>
            <a:r>
              <a:rPr lang="es-VE" sz="2400" dirty="0" err="1"/>
              <a:t>,</a:t>
            </a:r>
            <a:r>
              <a:rPr lang="es-VE" sz="2400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s-VE" sz="2400" baseline="-25000" dirty="0" err="1"/>
              <a:t>i</a:t>
            </a:r>
            <a:r>
              <a:rPr lang="es-VE" sz="2400" dirty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35635</TotalTime>
  <Words>1142</Words>
  <Application>Microsoft Office PowerPoint</Application>
  <PresentationFormat>Presentación en pantalla (4:3)</PresentationFormat>
  <Paragraphs>163</Paragraphs>
  <Slides>37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Times New Roman</vt:lpstr>
      <vt:lpstr>Wingdings</vt:lpstr>
      <vt:lpstr>Tema de Office</vt:lpstr>
      <vt:lpstr>Ecuación</vt:lpstr>
      <vt:lpstr>Presentación de PowerPoint</vt:lpstr>
      <vt:lpstr>Dispersión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PERMANOVA 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Parte IV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ESTADISTICA</dc:title>
  <dc:creator>LMSZC</dc:creator>
  <cp:lastModifiedBy>edlin guerra</cp:lastModifiedBy>
  <cp:revision>1052</cp:revision>
  <dcterms:created xsi:type="dcterms:W3CDTF">2007-08-15T22:34:06Z</dcterms:created>
  <dcterms:modified xsi:type="dcterms:W3CDTF">2024-06-20T18:15:26Z</dcterms:modified>
</cp:coreProperties>
</file>