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notesMasterIdLst>
    <p:notesMasterId r:id="rId107"/>
  </p:notesMasterIdLst>
  <p:sldIdLst>
    <p:sldId id="479" r:id="rId2"/>
    <p:sldId id="544" r:id="rId3"/>
    <p:sldId id="468" r:id="rId4"/>
    <p:sldId id="256" r:id="rId5"/>
    <p:sldId id="440" r:id="rId6"/>
    <p:sldId id="319" r:id="rId7"/>
    <p:sldId id="441" r:id="rId8"/>
    <p:sldId id="471" r:id="rId9"/>
    <p:sldId id="447" r:id="rId10"/>
    <p:sldId id="443" r:id="rId11"/>
    <p:sldId id="448" r:id="rId12"/>
    <p:sldId id="449" r:id="rId13"/>
    <p:sldId id="456" r:id="rId14"/>
    <p:sldId id="459" r:id="rId15"/>
    <p:sldId id="460" r:id="rId16"/>
    <p:sldId id="466" r:id="rId17"/>
    <p:sldId id="457" r:id="rId18"/>
    <p:sldId id="450" r:id="rId19"/>
    <p:sldId id="451" r:id="rId20"/>
    <p:sldId id="452" r:id="rId21"/>
    <p:sldId id="453" r:id="rId22"/>
    <p:sldId id="454" r:id="rId23"/>
    <p:sldId id="455" r:id="rId24"/>
    <p:sldId id="434" r:id="rId25"/>
    <p:sldId id="458" r:id="rId26"/>
    <p:sldId id="465" r:id="rId27"/>
    <p:sldId id="467" r:id="rId28"/>
    <p:sldId id="473" r:id="rId29"/>
    <p:sldId id="476" r:id="rId30"/>
    <p:sldId id="477" r:id="rId31"/>
    <p:sldId id="478" r:id="rId32"/>
    <p:sldId id="406" r:id="rId33"/>
    <p:sldId id="408" r:id="rId34"/>
    <p:sldId id="409" r:id="rId35"/>
    <p:sldId id="410" r:id="rId36"/>
    <p:sldId id="411" r:id="rId37"/>
    <p:sldId id="425" r:id="rId38"/>
    <p:sldId id="412" r:id="rId39"/>
    <p:sldId id="361" r:id="rId40"/>
    <p:sldId id="474" r:id="rId41"/>
    <p:sldId id="413" r:id="rId42"/>
    <p:sldId id="416" r:id="rId43"/>
    <p:sldId id="417" r:id="rId44"/>
    <p:sldId id="418" r:id="rId45"/>
    <p:sldId id="431" r:id="rId46"/>
    <p:sldId id="430" r:id="rId47"/>
    <p:sldId id="419" r:id="rId48"/>
    <p:sldId id="428" r:id="rId49"/>
    <p:sldId id="422" r:id="rId50"/>
    <p:sldId id="420" r:id="rId51"/>
    <p:sldId id="423" r:id="rId52"/>
    <p:sldId id="475" r:id="rId53"/>
    <p:sldId id="414" r:id="rId54"/>
    <p:sldId id="415" r:id="rId55"/>
    <p:sldId id="432" r:id="rId56"/>
    <p:sldId id="424" r:id="rId57"/>
    <p:sldId id="433" r:id="rId58"/>
    <p:sldId id="480" r:id="rId59"/>
    <p:sldId id="530" r:id="rId60"/>
    <p:sldId id="437" r:id="rId61"/>
    <p:sldId id="438" r:id="rId62"/>
    <p:sldId id="532" r:id="rId63"/>
    <p:sldId id="472" r:id="rId64"/>
    <p:sldId id="533" r:id="rId65"/>
    <p:sldId id="442" r:id="rId66"/>
    <p:sldId id="444" r:id="rId67"/>
    <p:sldId id="534" r:id="rId68"/>
    <p:sldId id="445" r:id="rId69"/>
    <p:sldId id="522" r:id="rId70"/>
    <p:sldId id="523" r:id="rId71"/>
    <p:sldId id="524" r:id="rId72"/>
    <p:sldId id="493" r:id="rId73"/>
    <p:sldId id="492" r:id="rId74"/>
    <p:sldId id="294" r:id="rId75"/>
    <p:sldId id="531" r:id="rId76"/>
    <p:sldId id="446" r:id="rId77"/>
    <p:sldId id="500" r:id="rId78"/>
    <p:sldId id="507" r:id="rId79"/>
    <p:sldId id="506" r:id="rId80"/>
    <p:sldId id="501" r:id="rId81"/>
    <p:sldId id="502" r:id="rId82"/>
    <p:sldId id="508" r:id="rId83"/>
    <p:sldId id="503" r:id="rId84"/>
    <p:sldId id="505" r:id="rId85"/>
    <p:sldId id="511" r:id="rId86"/>
    <p:sldId id="535" r:id="rId87"/>
    <p:sldId id="536" r:id="rId88"/>
    <p:sldId id="537" r:id="rId89"/>
    <p:sldId id="490" r:id="rId90"/>
    <p:sldId id="491" r:id="rId91"/>
    <p:sldId id="538" r:id="rId92"/>
    <p:sldId id="512" r:id="rId93"/>
    <p:sldId id="514" r:id="rId94"/>
    <p:sldId id="483" r:id="rId95"/>
    <p:sldId id="482" r:id="rId96"/>
    <p:sldId id="484" r:id="rId97"/>
    <p:sldId id="485" r:id="rId98"/>
    <p:sldId id="486" r:id="rId99"/>
    <p:sldId id="487" r:id="rId100"/>
    <p:sldId id="488" r:id="rId101"/>
    <p:sldId id="539" r:id="rId102"/>
    <p:sldId id="540" r:id="rId103"/>
    <p:sldId id="541" r:id="rId104"/>
    <p:sldId id="542" r:id="rId105"/>
    <p:sldId id="543" r:id="rId106"/>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64" autoAdjust="0"/>
    <p:restoredTop sz="94660"/>
  </p:normalViewPr>
  <p:slideViewPr>
    <p:cSldViewPr>
      <p:cViewPr varScale="1">
        <p:scale>
          <a:sx n="75" d="100"/>
          <a:sy n="75" d="100"/>
        </p:scale>
        <p:origin x="1584"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microsoft.com/office/2016/11/relationships/changesInfo" Target="changesInfos/changesInfo1.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lin guerra" userId="d52177a9150211f7" providerId="LiveId" clId="{786091FC-E210-4DCB-9C07-70145B4FBED0}"/>
    <pc:docChg chg="custSel modSld">
      <pc:chgData name="edlin guerra" userId="d52177a9150211f7" providerId="LiveId" clId="{786091FC-E210-4DCB-9C07-70145B4FBED0}" dt="2024-06-17T03:11:46.125" v="2" actId="478"/>
      <pc:docMkLst>
        <pc:docMk/>
      </pc:docMkLst>
      <pc:sldChg chg="addSp delSp modSp mod">
        <pc:chgData name="edlin guerra" userId="d52177a9150211f7" providerId="LiveId" clId="{786091FC-E210-4DCB-9C07-70145B4FBED0}" dt="2024-06-17T03:11:46.125" v="2" actId="478"/>
        <pc:sldMkLst>
          <pc:docMk/>
          <pc:sldMk cId="4155481783" sldId="479"/>
        </pc:sldMkLst>
        <pc:spChg chg="del">
          <ac:chgData name="edlin guerra" userId="d52177a9150211f7" providerId="LiveId" clId="{786091FC-E210-4DCB-9C07-70145B4FBED0}" dt="2024-06-17T03:11:38.999" v="0" actId="478"/>
          <ac:spMkLst>
            <pc:docMk/>
            <pc:sldMk cId="4155481783" sldId="479"/>
            <ac:spMk id="2" creationId="{212D0740-40EF-42B7-A961-017F095C214D}"/>
          </ac:spMkLst>
        </pc:spChg>
        <pc:spChg chg="add del mod">
          <ac:chgData name="edlin guerra" userId="d52177a9150211f7" providerId="LiveId" clId="{786091FC-E210-4DCB-9C07-70145B4FBED0}" dt="2024-06-17T03:11:42.635" v="1" actId="478"/>
          <ac:spMkLst>
            <pc:docMk/>
            <pc:sldMk cId="4155481783" sldId="479"/>
            <ac:spMk id="6" creationId="{E3E49524-0655-1D13-BA47-BEFDB3068A3B}"/>
          </ac:spMkLst>
        </pc:spChg>
        <pc:spChg chg="del">
          <ac:chgData name="edlin guerra" userId="d52177a9150211f7" providerId="LiveId" clId="{786091FC-E210-4DCB-9C07-70145B4FBED0}" dt="2024-06-17T03:11:46.125" v="2" actId="478"/>
          <ac:spMkLst>
            <pc:docMk/>
            <pc:sldMk cId="4155481783" sldId="479"/>
            <ac:spMk id="8" creationId="{2EBF1D10-6B0C-4AE1-8DF1-351E778A1488}"/>
          </ac:spMkLst>
        </pc:spChg>
      </pc:sldChg>
    </pc:docChg>
  </pc:docChgLst>
  <pc:docChgLst>
    <pc:chgData name="edlin guerra" userId="d52177a9150211f7" providerId="LiveId" clId="{D6CC3891-B7CC-49CC-BEE8-8A96DF323A4B}"/>
    <pc:docChg chg="undo custSel addSld delSld modSld">
      <pc:chgData name="edlin guerra" userId="d52177a9150211f7" providerId="LiveId" clId="{D6CC3891-B7CC-49CC-BEE8-8A96DF323A4B}" dt="2024-02-01T14:08:21.529" v="28" actId="1035"/>
      <pc:docMkLst>
        <pc:docMk/>
      </pc:docMkLst>
      <pc:sldChg chg="modSp mod">
        <pc:chgData name="edlin guerra" userId="d52177a9150211f7" providerId="LiveId" clId="{D6CC3891-B7CC-49CC-BEE8-8A96DF323A4B}" dt="2024-01-15T01:40:27.157" v="6" actId="20577"/>
        <pc:sldMkLst>
          <pc:docMk/>
          <pc:sldMk cId="0" sldId="437"/>
        </pc:sldMkLst>
        <pc:spChg chg="mod">
          <ac:chgData name="edlin guerra" userId="d52177a9150211f7" providerId="LiveId" clId="{D6CC3891-B7CC-49CC-BEE8-8A96DF323A4B}" dt="2024-01-15T01:40:27.157" v="6" actId="20577"/>
          <ac:spMkLst>
            <pc:docMk/>
            <pc:sldMk cId="0" sldId="437"/>
            <ac:spMk id="19459" creationId="{00000000-0000-0000-0000-000000000000}"/>
          </ac:spMkLst>
        </pc:spChg>
      </pc:sldChg>
      <pc:sldChg chg="modSp mod">
        <pc:chgData name="edlin guerra" userId="d52177a9150211f7" providerId="LiveId" clId="{D6CC3891-B7CC-49CC-BEE8-8A96DF323A4B}" dt="2024-01-15T01:39:58.351" v="3" actId="5793"/>
        <pc:sldMkLst>
          <pc:docMk/>
          <pc:sldMk cId="566225426" sldId="530"/>
        </pc:sldMkLst>
        <pc:spChg chg="mod">
          <ac:chgData name="edlin guerra" userId="d52177a9150211f7" providerId="LiveId" clId="{D6CC3891-B7CC-49CC-BEE8-8A96DF323A4B}" dt="2024-01-15T01:39:58.351" v="3" actId="5793"/>
          <ac:spMkLst>
            <pc:docMk/>
            <pc:sldMk cId="566225426" sldId="530"/>
            <ac:spMk id="3" creationId="{31C27A09-EBE9-498D-AB17-AF86BDF47B33}"/>
          </ac:spMkLst>
        </pc:spChg>
      </pc:sldChg>
      <pc:sldChg chg="modSp mod">
        <pc:chgData name="edlin guerra" userId="d52177a9150211f7" providerId="LiveId" clId="{D6CC3891-B7CC-49CC-BEE8-8A96DF323A4B}" dt="2024-02-01T14:08:21.529" v="28" actId="1035"/>
        <pc:sldMkLst>
          <pc:docMk/>
          <pc:sldMk cId="0" sldId="532"/>
        </pc:sldMkLst>
        <pc:spChg chg="mod">
          <ac:chgData name="edlin guerra" userId="d52177a9150211f7" providerId="LiveId" clId="{D6CC3891-B7CC-49CC-BEE8-8A96DF323A4B}" dt="2024-02-01T14:08:21.529" v="28" actId="1035"/>
          <ac:spMkLst>
            <pc:docMk/>
            <pc:sldMk cId="0" sldId="532"/>
            <ac:spMk id="24" creationId="{A110BE82-1FDF-483C-9290-99474851CEF2}"/>
          </ac:spMkLst>
        </pc:spChg>
      </pc:sldChg>
      <pc:sldChg chg="addSp delSp modSp add del mod">
        <pc:chgData name="edlin guerra" userId="d52177a9150211f7" providerId="LiveId" clId="{D6CC3891-B7CC-49CC-BEE8-8A96DF323A4B}" dt="2024-01-29T14:00:05.550" v="20" actId="47"/>
        <pc:sldMkLst>
          <pc:docMk/>
          <pc:sldMk cId="2404768202" sldId="545"/>
        </pc:sldMkLst>
        <pc:spChg chg="del">
          <ac:chgData name="edlin guerra" userId="d52177a9150211f7" providerId="LiveId" clId="{D6CC3891-B7CC-49CC-BEE8-8A96DF323A4B}" dt="2024-01-15T13:07:22.475" v="9" actId="478"/>
          <ac:spMkLst>
            <pc:docMk/>
            <pc:sldMk cId="2404768202" sldId="545"/>
            <ac:spMk id="2" creationId="{212D0740-40EF-42B7-A961-017F095C214D}"/>
          </ac:spMkLst>
        </pc:spChg>
        <pc:spChg chg="add del mod">
          <ac:chgData name="edlin guerra" userId="d52177a9150211f7" providerId="LiveId" clId="{D6CC3891-B7CC-49CC-BEE8-8A96DF323A4B}" dt="2024-01-15T13:07:37.014" v="19" actId="20577"/>
          <ac:spMkLst>
            <pc:docMk/>
            <pc:sldMk cId="2404768202" sldId="545"/>
            <ac:spMk id="4" creationId="{07778046-BAEC-2F73-36C5-4CC4C67366A6}"/>
          </ac:spMkLst>
        </pc:spChg>
        <pc:spChg chg="add del mod">
          <ac:chgData name="edlin guerra" userId="d52177a9150211f7" providerId="LiveId" clId="{D6CC3891-B7CC-49CC-BEE8-8A96DF323A4B}" dt="2024-01-15T13:07:29.926" v="12" actId="478"/>
          <ac:spMkLst>
            <pc:docMk/>
            <pc:sldMk cId="2404768202" sldId="545"/>
            <ac:spMk id="6" creationId="{3619BB0F-63B5-29DB-2514-7D4CD685DABF}"/>
          </ac:spMkLst>
        </pc:spChg>
        <pc:spChg chg="del">
          <ac:chgData name="edlin guerra" userId="d52177a9150211f7" providerId="LiveId" clId="{D6CC3891-B7CC-49CC-BEE8-8A96DF323A4B}" dt="2024-01-15T13:07:18.189" v="8" actId="478"/>
          <ac:spMkLst>
            <pc:docMk/>
            <pc:sldMk cId="2404768202" sldId="545"/>
            <ac:spMk id="8" creationId="{2EBF1D10-6B0C-4AE1-8DF1-351E778A1488}"/>
          </ac:spMkLst>
        </pc:spChg>
      </pc:sldChg>
    </pc:docChg>
  </pc:docChgLst>
  <pc:docChgLst>
    <pc:chgData name="edlin guerra" userId="d52177a9150211f7" providerId="LiveId" clId="{0A6AB079-20C5-457F-86CE-BBBED55DC9B6}"/>
    <pc:docChg chg="custSel addSld delSld modSld">
      <pc:chgData name="edlin guerra" userId="d52177a9150211f7" providerId="LiveId" clId="{0A6AB079-20C5-457F-86CE-BBBED55DC9B6}" dt="2023-02-03T06:44:42.914" v="364" actId="6549"/>
      <pc:docMkLst>
        <pc:docMk/>
      </pc:docMkLst>
      <pc:sldChg chg="modSp mod">
        <pc:chgData name="edlin guerra" userId="d52177a9150211f7" providerId="LiveId" clId="{0A6AB079-20C5-457F-86CE-BBBED55DC9B6}" dt="2023-01-31T13:41:02.495" v="134" actId="20577"/>
        <pc:sldMkLst>
          <pc:docMk/>
          <pc:sldMk cId="0" sldId="256"/>
        </pc:sldMkLst>
        <pc:spChg chg="mod">
          <ac:chgData name="edlin guerra" userId="d52177a9150211f7" providerId="LiveId" clId="{0A6AB079-20C5-457F-86CE-BBBED55DC9B6}" dt="2023-01-31T13:41:02.495" v="134" actId="20577"/>
          <ac:spMkLst>
            <pc:docMk/>
            <pc:sldMk cId="0" sldId="256"/>
            <ac:spMk id="6" creationId="{00000000-0000-0000-0000-000000000000}"/>
          </ac:spMkLst>
        </pc:spChg>
      </pc:sldChg>
      <pc:sldChg chg="add del">
        <pc:chgData name="edlin guerra" userId="d52177a9150211f7" providerId="LiveId" clId="{0A6AB079-20C5-457F-86CE-BBBED55DC9B6}" dt="2023-02-03T06:44:16.267" v="358" actId="47"/>
        <pc:sldMkLst>
          <pc:docMk/>
          <pc:sldMk cId="518660928" sldId="292"/>
        </pc:sldMkLst>
      </pc:sldChg>
      <pc:sldChg chg="modSp add del mod setBg">
        <pc:chgData name="edlin guerra" userId="d52177a9150211f7" providerId="LiveId" clId="{0A6AB079-20C5-457F-86CE-BBBED55DC9B6}" dt="2023-02-03T06:42:47.916" v="304" actId="27636"/>
        <pc:sldMkLst>
          <pc:docMk/>
          <pc:sldMk cId="0" sldId="294"/>
        </pc:sldMkLst>
        <pc:spChg chg="mod">
          <ac:chgData name="edlin guerra" userId="d52177a9150211f7" providerId="LiveId" clId="{0A6AB079-20C5-457F-86CE-BBBED55DC9B6}" dt="2023-02-03T06:42:47.916" v="304" actId="27636"/>
          <ac:spMkLst>
            <pc:docMk/>
            <pc:sldMk cId="0" sldId="294"/>
            <ac:spMk id="5" creationId="{00000000-0000-0000-0000-000000000000}"/>
          </ac:spMkLst>
        </pc:spChg>
      </pc:sldChg>
      <pc:sldChg chg="modSp add mod">
        <pc:chgData name="edlin guerra" userId="d52177a9150211f7" providerId="LiveId" clId="{0A6AB079-20C5-457F-86CE-BBBED55DC9B6}" dt="2023-02-03T06:42:47.916" v="303" actId="27636"/>
        <pc:sldMkLst>
          <pc:docMk/>
          <pc:sldMk cId="0" sldId="437"/>
        </pc:sldMkLst>
        <pc:spChg chg="mod">
          <ac:chgData name="edlin guerra" userId="d52177a9150211f7" providerId="LiveId" clId="{0A6AB079-20C5-457F-86CE-BBBED55DC9B6}" dt="2023-02-03T06:42:47.916" v="303" actId="27636"/>
          <ac:spMkLst>
            <pc:docMk/>
            <pc:sldMk cId="0" sldId="437"/>
            <ac:spMk id="19459" creationId="{00000000-0000-0000-0000-000000000000}"/>
          </ac:spMkLst>
        </pc:spChg>
      </pc:sldChg>
      <pc:sldChg chg="add">
        <pc:chgData name="edlin guerra" userId="d52177a9150211f7" providerId="LiveId" clId="{0A6AB079-20C5-457F-86CE-BBBED55DC9B6}" dt="2023-02-03T06:42:47.759" v="301"/>
        <pc:sldMkLst>
          <pc:docMk/>
          <pc:sldMk cId="0" sldId="438"/>
        </pc:sldMkLst>
      </pc:sldChg>
      <pc:sldChg chg="del">
        <pc:chgData name="edlin guerra" userId="d52177a9150211f7" providerId="LiveId" clId="{0A6AB079-20C5-457F-86CE-BBBED55DC9B6}" dt="2023-01-31T13:45:32.973" v="135" actId="47"/>
        <pc:sldMkLst>
          <pc:docMk/>
          <pc:sldMk cId="3355488676" sldId="438"/>
        </pc:sldMkLst>
      </pc:sldChg>
      <pc:sldChg chg="addSp delSp modSp mod modAnim">
        <pc:chgData name="edlin guerra" userId="d52177a9150211f7" providerId="LiveId" clId="{0A6AB079-20C5-457F-86CE-BBBED55DC9B6}" dt="2023-01-31T13:50:26.952" v="239"/>
        <pc:sldMkLst>
          <pc:docMk/>
          <pc:sldMk cId="868475294" sldId="440"/>
        </pc:sldMkLst>
        <pc:spChg chg="del mod">
          <ac:chgData name="edlin guerra" userId="d52177a9150211f7" providerId="LiveId" clId="{0A6AB079-20C5-457F-86CE-BBBED55DC9B6}" dt="2023-01-31T13:49:00.483" v="209" actId="478"/>
          <ac:spMkLst>
            <pc:docMk/>
            <pc:sldMk cId="868475294" sldId="440"/>
            <ac:spMk id="3" creationId="{00000000-0000-0000-0000-000000000000}"/>
          </ac:spMkLst>
        </pc:spChg>
        <pc:spChg chg="mod">
          <ac:chgData name="edlin guerra" userId="d52177a9150211f7" providerId="LiveId" clId="{0A6AB079-20C5-457F-86CE-BBBED55DC9B6}" dt="2023-01-31T13:50:05.347" v="237" actId="20577"/>
          <ac:spMkLst>
            <pc:docMk/>
            <pc:sldMk cId="868475294" sldId="440"/>
            <ac:spMk id="6" creationId="{00000000-0000-0000-0000-000000000000}"/>
          </ac:spMkLst>
        </pc:spChg>
        <pc:spChg chg="mod">
          <ac:chgData name="edlin guerra" userId="d52177a9150211f7" providerId="LiveId" clId="{0A6AB079-20C5-457F-86CE-BBBED55DC9B6}" dt="2023-01-31T13:48:16.732" v="181" actId="164"/>
          <ac:spMkLst>
            <pc:docMk/>
            <pc:sldMk cId="868475294" sldId="440"/>
            <ac:spMk id="8" creationId="{00000000-0000-0000-0000-000000000000}"/>
          </ac:spMkLst>
        </pc:spChg>
        <pc:spChg chg="mod">
          <ac:chgData name="edlin guerra" userId="d52177a9150211f7" providerId="LiveId" clId="{0A6AB079-20C5-457F-86CE-BBBED55DC9B6}" dt="2023-01-31T13:48:16.732" v="181" actId="164"/>
          <ac:spMkLst>
            <pc:docMk/>
            <pc:sldMk cId="868475294" sldId="440"/>
            <ac:spMk id="9" creationId="{00000000-0000-0000-0000-000000000000}"/>
          </ac:spMkLst>
        </pc:spChg>
        <pc:spChg chg="mod">
          <ac:chgData name="edlin guerra" userId="d52177a9150211f7" providerId="LiveId" clId="{0A6AB079-20C5-457F-86CE-BBBED55DC9B6}" dt="2023-01-31T13:48:16.732" v="181" actId="164"/>
          <ac:spMkLst>
            <pc:docMk/>
            <pc:sldMk cId="868475294" sldId="440"/>
            <ac:spMk id="17" creationId="{00000000-0000-0000-0000-000000000000}"/>
          </ac:spMkLst>
        </pc:spChg>
        <pc:spChg chg="mod">
          <ac:chgData name="edlin guerra" userId="d52177a9150211f7" providerId="LiveId" clId="{0A6AB079-20C5-457F-86CE-BBBED55DC9B6}" dt="2023-01-31T13:48:16.732" v="181" actId="164"/>
          <ac:spMkLst>
            <pc:docMk/>
            <pc:sldMk cId="868475294" sldId="440"/>
            <ac:spMk id="21" creationId="{00000000-0000-0000-0000-000000000000}"/>
          </ac:spMkLst>
        </pc:spChg>
        <pc:grpChg chg="add mod">
          <ac:chgData name="edlin guerra" userId="d52177a9150211f7" providerId="LiveId" clId="{0A6AB079-20C5-457F-86CE-BBBED55DC9B6}" dt="2023-01-31T13:50:18.546" v="238" actId="1076"/>
          <ac:grpSpMkLst>
            <pc:docMk/>
            <pc:sldMk cId="868475294" sldId="440"/>
            <ac:grpSpMk id="2" creationId="{BE4B596A-D177-0F44-AA40-13E9B5D34B74}"/>
          </ac:grpSpMkLst>
        </pc:grpChg>
        <pc:cxnChg chg="mod">
          <ac:chgData name="edlin guerra" userId="d52177a9150211f7" providerId="LiveId" clId="{0A6AB079-20C5-457F-86CE-BBBED55DC9B6}" dt="2023-01-31T13:48:16.732" v="181" actId="164"/>
          <ac:cxnSpMkLst>
            <pc:docMk/>
            <pc:sldMk cId="868475294" sldId="440"/>
            <ac:cxnSpMk id="10" creationId="{00000000-0000-0000-0000-000000000000}"/>
          </ac:cxnSpMkLst>
        </pc:cxnChg>
        <pc:cxnChg chg="mod">
          <ac:chgData name="edlin guerra" userId="d52177a9150211f7" providerId="LiveId" clId="{0A6AB079-20C5-457F-86CE-BBBED55DC9B6}" dt="2023-01-31T13:48:16.732" v="181" actId="164"/>
          <ac:cxnSpMkLst>
            <pc:docMk/>
            <pc:sldMk cId="868475294" sldId="440"/>
            <ac:cxnSpMk id="11" creationId="{00000000-0000-0000-0000-000000000000}"/>
          </ac:cxnSpMkLst>
        </pc:cxnChg>
      </pc:sldChg>
      <pc:sldChg chg="add">
        <pc:chgData name="edlin guerra" userId="d52177a9150211f7" providerId="LiveId" clId="{0A6AB079-20C5-457F-86CE-BBBED55DC9B6}" dt="2023-02-03T06:42:47.759" v="301"/>
        <pc:sldMkLst>
          <pc:docMk/>
          <pc:sldMk cId="0" sldId="442"/>
        </pc:sldMkLst>
      </pc:sldChg>
      <pc:sldChg chg="add">
        <pc:chgData name="edlin guerra" userId="d52177a9150211f7" providerId="LiveId" clId="{0A6AB079-20C5-457F-86CE-BBBED55DC9B6}" dt="2023-02-03T06:42:47.759" v="301"/>
        <pc:sldMkLst>
          <pc:docMk/>
          <pc:sldMk cId="0" sldId="444"/>
        </pc:sldMkLst>
      </pc:sldChg>
      <pc:sldChg chg="add">
        <pc:chgData name="edlin guerra" userId="d52177a9150211f7" providerId="LiveId" clId="{0A6AB079-20C5-457F-86CE-BBBED55DC9B6}" dt="2023-02-03T06:42:47.759" v="301"/>
        <pc:sldMkLst>
          <pc:docMk/>
          <pc:sldMk cId="0" sldId="445"/>
        </pc:sldMkLst>
      </pc:sldChg>
      <pc:sldChg chg="add">
        <pc:chgData name="edlin guerra" userId="d52177a9150211f7" providerId="LiveId" clId="{0A6AB079-20C5-457F-86CE-BBBED55DC9B6}" dt="2023-02-03T06:42:47.759" v="301"/>
        <pc:sldMkLst>
          <pc:docMk/>
          <pc:sldMk cId="0" sldId="446"/>
        </pc:sldMkLst>
      </pc:sldChg>
      <pc:sldChg chg="modSp mod">
        <pc:chgData name="edlin guerra" userId="d52177a9150211f7" providerId="LiveId" clId="{0A6AB079-20C5-457F-86CE-BBBED55DC9B6}" dt="2023-01-31T13:51:29.011" v="247" actId="20577"/>
        <pc:sldMkLst>
          <pc:docMk/>
          <pc:sldMk cId="1436081270" sldId="449"/>
        </pc:sldMkLst>
        <pc:spChg chg="mod">
          <ac:chgData name="edlin guerra" userId="d52177a9150211f7" providerId="LiveId" clId="{0A6AB079-20C5-457F-86CE-BBBED55DC9B6}" dt="2023-01-31T13:51:29.011" v="247" actId="20577"/>
          <ac:spMkLst>
            <pc:docMk/>
            <pc:sldMk cId="1436081270" sldId="449"/>
            <ac:spMk id="10" creationId="{00000000-0000-0000-0000-000000000000}"/>
          </ac:spMkLst>
        </pc:spChg>
      </pc:sldChg>
      <pc:sldChg chg="modSp mod">
        <pc:chgData name="edlin guerra" userId="d52177a9150211f7" providerId="LiveId" clId="{0A6AB079-20C5-457F-86CE-BBBED55DC9B6}" dt="2023-01-31T13:57:57.072" v="299" actId="20577"/>
        <pc:sldMkLst>
          <pc:docMk/>
          <pc:sldMk cId="3046346013" sldId="458"/>
        </pc:sldMkLst>
        <pc:spChg chg="mod">
          <ac:chgData name="edlin guerra" userId="d52177a9150211f7" providerId="LiveId" clId="{0A6AB079-20C5-457F-86CE-BBBED55DC9B6}" dt="2023-01-31T13:57:41.857" v="287" actId="14100"/>
          <ac:spMkLst>
            <pc:docMk/>
            <pc:sldMk cId="3046346013" sldId="458"/>
            <ac:spMk id="5" creationId="{00000000-0000-0000-0000-000000000000}"/>
          </ac:spMkLst>
        </pc:spChg>
        <pc:spChg chg="mod">
          <ac:chgData name="edlin guerra" userId="d52177a9150211f7" providerId="LiveId" clId="{0A6AB079-20C5-457F-86CE-BBBED55DC9B6}" dt="2023-01-31T13:57:57.072" v="299" actId="20577"/>
          <ac:spMkLst>
            <pc:docMk/>
            <pc:sldMk cId="3046346013" sldId="458"/>
            <ac:spMk id="6" creationId="{00000000-0000-0000-0000-000000000000}"/>
          </ac:spMkLst>
        </pc:spChg>
        <pc:spChg chg="mod">
          <ac:chgData name="edlin guerra" userId="d52177a9150211f7" providerId="LiveId" clId="{0A6AB079-20C5-457F-86CE-BBBED55DC9B6}" dt="2023-01-31T13:56:35.891" v="273" actId="403"/>
          <ac:spMkLst>
            <pc:docMk/>
            <pc:sldMk cId="3046346013" sldId="458"/>
            <ac:spMk id="7" creationId="{00000000-0000-0000-0000-000000000000}"/>
          </ac:spMkLst>
        </pc:spChg>
        <pc:spChg chg="mod">
          <ac:chgData name="edlin guerra" userId="d52177a9150211f7" providerId="LiveId" clId="{0A6AB079-20C5-457F-86CE-BBBED55DC9B6}" dt="2023-01-31T13:56:51.896" v="279" actId="403"/>
          <ac:spMkLst>
            <pc:docMk/>
            <pc:sldMk cId="3046346013" sldId="458"/>
            <ac:spMk id="9" creationId="{00000000-0000-0000-0000-000000000000}"/>
          </ac:spMkLst>
        </pc:spChg>
        <pc:spChg chg="mod">
          <ac:chgData name="edlin guerra" userId="d52177a9150211f7" providerId="LiveId" clId="{0A6AB079-20C5-457F-86CE-BBBED55DC9B6}" dt="2023-01-31T13:57:27.389" v="285" actId="1076"/>
          <ac:spMkLst>
            <pc:docMk/>
            <pc:sldMk cId="3046346013" sldId="458"/>
            <ac:spMk id="11" creationId="{00000000-0000-0000-0000-000000000000}"/>
          </ac:spMkLst>
        </pc:spChg>
        <pc:grpChg chg="mod">
          <ac:chgData name="edlin guerra" userId="d52177a9150211f7" providerId="LiveId" clId="{0A6AB079-20C5-457F-86CE-BBBED55DC9B6}" dt="2023-01-31T13:57:44.805" v="288" actId="1076"/>
          <ac:grpSpMkLst>
            <pc:docMk/>
            <pc:sldMk cId="3046346013" sldId="458"/>
            <ac:grpSpMk id="10" creationId="{00000000-0000-0000-0000-000000000000}"/>
          </ac:grpSpMkLst>
        </pc:grpChg>
      </pc:sldChg>
      <pc:sldChg chg="modSp mod">
        <pc:chgData name="edlin guerra" userId="d52177a9150211f7" providerId="LiveId" clId="{0A6AB079-20C5-457F-86CE-BBBED55DC9B6}" dt="2023-01-31T13:40:01.313" v="133" actId="1036"/>
        <pc:sldMkLst>
          <pc:docMk/>
          <pc:sldMk cId="166727796" sldId="468"/>
        </pc:sldMkLst>
        <pc:spChg chg="mod">
          <ac:chgData name="edlin guerra" userId="d52177a9150211f7" providerId="LiveId" clId="{0A6AB079-20C5-457F-86CE-BBBED55DC9B6}" dt="2023-01-31T13:40:01.313" v="133" actId="1036"/>
          <ac:spMkLst>
            <pc:docMk/>
            <pc:sldMk cId="166727796" sldId="468"/>
            <ac:spMk id="2" creationId="{00000000-0000-0000-0000-000000000000}"/>
          </ac:spMkLst>
        </pc:spChg>
      </pc:sldChg>
      <pc:sldChg chg="add">
        <pc:chgData name="edlin guerra" userId="d52177a9150211f7" providerId="LiveId" clId="{0A6AB079-20C5-457F-86CE-BBBED55DC9B6}" dt="2023-02-03T06:42:47.759" v="301"/>
        <pc:sldMkLst>
          <pc:docMk/>
          <pc:sldMk cId="3625811972" sldId="472"/>
        </pc:sldMkLst>
      </pc:sldChg>
      <pc:sldChg chg="modSp mod">
        <pc:chgData name="edlin guerra" userId="d52177a9150211f7" providerId="LiveId" clId="{0A6AB079-20C5-457F-86CE-BBBED55DC9B6}" dt="2023-01-31T04:24:40.050" v="86" actId="20577"/>
        <pc:sldMkLst>
          <pc:docMk/>
          <pc:sldMk cId="2053823564" sldId="473"/>
        </pc:sldMkLst>
        <pc:spChg chg="mod">
          <ac:chgData name="edlin guerra" userId="d52177a9150211f7" providerId="LiveId" clId="{0A6AB079-20C5-457F-86CE-BBBED55DC9B6}" dt="2023-01-31T04:24:40.050" v="86" actId="20577"/>
          <ac:spMkLst>
            <pc:docMk/>
            <pc:sldMk cId="2053823564" sldId="473"/>
            <ac:spMk id="2" creationId="{00000000-0000-0000-0000-000000000000}"/>
          </ac:spMkLst>
        </pc:spChg>
      </pc:sldChg>
      <pc:sldChg chg="modSp mod">
        <pc:chgData name="edlin guerra" userId="d52177a9150211f7" providerId="LiveId" clId="{0A6AB079-20C5-457F-86CE-BBBED55DC9B6}" dt="2023-01-31T04:25:10.343" v="100" actId="20577"/>
        <pc:sldMkLst>
          <pc:docMk/>
          <pc:sldMk cId="3120025633" sldId="474"/>
        </pc:sldMkLst>
        <pc:spChg chg="mod">
          <ac:chgData name="edlin guerra" userId="d52177a9150211f7" providerId="LiveId" clId="{0A6AB079-20C5-457F-86CE-BBBED55DC9B6}" dt="2023-01-31T04:25:10.343" v="100" actId="20577"/>
          <ac:spMkLst>
            <pc:docMk/>
            <pc:sldMk cId="3120025633" sldId="474"/>
            <ac:spMk id="2" creationId="{00000000-0000-0000-0000-000000000000}"/>
          </ac:spMkLst>
        </pc:spChg>
      </pc:sldChg>
      <pc:sldChg chg="modSp mod">
        <pc:chgData name="edlin guerra" userId="d52177a9150211f7" providerId="LiveId" clId="{0A6AB079-20C5-457F-86CE-BBBED55DC9B6}" dt="2023-02-03T06:43:49.901" v="336" actId="1076"/>
        <pc:sldMkLst>
          <pc:docMk/>
          <pc:sldMk cId="3112804432" sldId="475"/>
        </pc:sldMkLst>
        <pc:spChg chg="mod">
          <ac:chgData name="edlin guerra" userId="d52177a9150211f7" providerId="LiveId" clId="{0A6AB079-20C5-457F-86CE-BBBED55DC9B6}" dt="2023-02-03T06:43:49.901" v="336" actId="1076"/>
          <ac:spMkLst>
            <pc:docMk/>
            <pc:sldMk cId="3112804432" sldId="475"/>
            <ac:spMk id="2" creationId="{00000000-0000-0000-0000-000000000000}"/>
          </ac:spMkLst>
        </pc:spChg>
      </pc:sldChg>
      <pc:sldChg chg="addSp modSp add mod">
        <pc:chgData name="edlin guerra" userId="d52177a9150211f7" providerId="LiveId" clId="{0A6AB079-20C5-457F-86CE-BBBED55DC9B6}" dt="2023-01-31T04:21:37.548" v="66" actId="122"/>
        <pc:sldMkLst>
          <pc:docMk/>
          <pc:sldMk cId="4155481783" sldId="479"/>
        </pc:sldMkLst>
        <pc:spChg chg="mod">
          <ac:chgData name="edlin guerra" userId="d52177a9150211f7" providerId="LiveId" clId="{0A6AB079-20C5-457F-86CE-BBBED55DC9B6}" dt="2023-01-31T04:20:45.207" v="10" actId="1076"/>
          <ac:spMkLst>
            <pc:docMk/>
            <pc:sldMk cId="4155481783" sldId="479"/>
            <ac:spMk id="2" creationId="{212D0740-40EF-42B7-A961-017F095C214D}"/>
          </ac:spMkLst>
        </pc:spChg>
        <pc:spChg chg="add mod">
          <ac:chgData name="edlin guerra" userId="d52177a9150211f7" providerId="LiveId" clId="{0A6AB079-20C5-457F-86CE-BBBED55DC9B6}" dt="2023-01-31T04:21:37.548" v="66" actId="122"/>
          <ac:spMkLst>
            <pc:docMk/>
            <pc:sldMk cId="4155481783" sldId="479"/>
            <ac:spMk id="4" creationId="{07778046-BAEC-2F73-36C5-4CC4C67366A6}"/>
          </ac:spMkLst>
        </pc:spChg>
        <pc:spChg chg="mod">
          <ac:chgData name="edlin guerra" userId="d52177a9150211f7" providerId="LiveId" clId="{0A6AB079-20C5-457F-86CE-BBBED55DC9B6}" dt="2023-01-31T04:20:21.772" v="6" actId="1076"/>
          <ac:spMkLst>
            <pc:docMk/>
            <pc:sldMk cId="4155481783" sldId="479"/>
            <ac:spMk id="8" creationId="{2EBF1D10-6B0C-4AE1-8DF1-351E778A1488}"/>
          </ac:spMkLst>
        </pc:spChg>
      </pc:sldChg>
      <pc:sldChg chg="addSp modSp new mod">
        <pc:chgData name="edlin guerra" userId="d52177a9150211f7" providerId="LiveId" clId="{0A6AB079-20C5-457F-86CE-BBBED55DC9B6}" dt="2023-02-03T06:44:10.293" v="357" actId="14100"/>
        <pc:sldMkLst>
          <pc:docMk/>
          <pc:sldMk cId="2863862724" sldId="480"/>
        </pc:sldMkLst>
        <pc:spChg chg="add mod">
          <ac:chgData name="edlin guerra" userId="d52177a9150211f7" providerId="LiveId" clId="{0A6AB079-20C5-457F-86CE-BBBED55DC9B6}" dt="2023-02-03T06:44:10.293" v="357" actId="14100"/>
          <ac:spMkLst>
            <pc:docMk/>
            <pc:sldMk cId="2863862724" sldId="480"/>
            <ac:spMk id="2" creationId="{CAE0A62D-A286-30F5-695E-74ABA545C37B}"/>
          </ac:spMkLst>
        </pc:spChg>
      </pc:sldChg>
      <pc:sldChg chg="add">
        <pc:chgData name="edlin guerra" userId="d52177a9150211f7" providerId="LiveId" clId="{0A6AB079-20C5-457F-86CE-BBBED55DC9B6}" dt="2023-02-03T06:42:47.759" v="301"/>
        <pc:sldMkLst>
          <pc:docMk/>
          <pc:sldMk cId="0" sldId="482"/>
        </pc:sldMkLst>
      </pc:sldChg>
      <pc:sldChg chg="add">
        <pc:chgData name="edlin guerra" userId="d52177a9150211f7" providerId="LiveId" clId="{0A6AB079-20C5-457F-86CE-BBBED55DC9B6}" dt="2023-02-03T06:42:47.759" v="301"/>
        <pc:sldMkLst>
          <pc:docMk/>
          <pc:sldMk cId="0" sldId="483"/>
        </pc:sldMkLst>
      </pc:sldChg>
      <pc:sldChg chg="add">
        <pc:chgData name="edlin guerra" userId="d52177a9150211f7" providerId="LiveId" clId="{0A6AB079-20C5-457F-86CE-BBBED55DC9B6}" dt="2023-02-03T06:42:47.759" v="301"/>
        <pc:sldMkLst>
          <pc:docMk/>
          <pc:sldMk cId="0" sldId="484"/>
        </pc:sldMkLst>
      </pc:sldChg>
      <pc:sldChg chg="add">
        <pc:chgData name="edlin guerra" userId="d52177a9150211f7" providerId="LiveId" clId="{0A6AB079-20C5-457F-86CE-BBBED55DC9B6}" dt="2023-02-03T06:42:47.759" v="301"/>
        <pc:sldMkLst>
          <pc:docMk/>
          <pc:sldMk cId="0" sldId="485"/>
        </pc:sldMkLst>
      </pc:sldChg>
      <pc:sldChg chg="add">
        <pc:chgData name="edlin guerra" userId="d52177a9150211f7" providerId="LiveId" clId="{0A6AB079-20C5-457F-86CE-BBBED55DC9B6}" dt="2023-02-03T06:42:47.759" v="301"/>
        <pc:sldMkLst>
          <pc:docMk/>
          <pc:sldMk cId="0" sldId="486"/>
        </pc:sldMkLst>
      </pc:sldChg>
      <pc:sldChg chg="add">
        <pc:chgData name="edlin guerra" userId="d52177a9150211f7" providerId="LiveId" clId="{0A6AB079-20C5-457F-86CE-BBBED55DC9B6}" dt="2023-02-03T06:42:47.759" v="301"/>
        <pc:sldMkLst>
          <pc:docMk/>
          <pc:sldMk cId="0" sldId="487"/>
        </pc:sldMkLst>
      </pc:sldChg>
      <pc:sldChg chg="add">
        <pc:chgData name="edlin guerra" userId="d52177a9150211f7" providerId="LiveId" clId="{0A6AB079-20C5-457F-86CE-BBBED55DC9B6}" dt="2023-02-03T06:42:47.759" v="301"/>
        <pc:sldMkLst>
          <pc:docMk/>
          <pc:sldMk cId="0" sldId="488"/>
        </pc:sldMkLst>
      </pc:sldChg>
      <pc:sldChg chg="add">
        <pc:chgData name="edlin guerra" userId="d52177a9150211f7" providerId="LiveId" clId="{0A6AB079-20C5-457F-86CE-BBBED55DC9B6}" dt="2023-02-03T06:42:47.759" v="301"/>
        <pc:sldMkLst>
          <pc:docMk/>
          <pc:sldMk cId="0" sldId="490"/>
        </pc:sldMkLst>
      </pc:sldChg>
      <pc:sldChg chg="add">
        <pc:chgData name="edlin guerra" userId="d52177a9150211f7" providerId="LiveId" clId="{0A6AB079-20C5-457F-86CE-BBBED55DC9B6}" dt="2023-02-03T06:42:47.759" v="301"/>
        <pc:sldMkLst>
          <pc:docMk/>
          <pc:sldMk cId="0" sldId="491"/>
        </pc:sldMkLst>
      </pc:sldChg>
      <pc:sldChg chg="add">
        <pc:chgData name="edlin guerra" userId="d52177a9150211f7" providerId="LiveId" clId="{0A6AB079-20C5-457F-86CE-BBBED55DC9B6}" dt="2023-02-03T06:42:47.759" v="301"/>
        <pc:sldMkLst>
          <pc:docMk/>
          <pc:sldMk cId="579909806" sldId="492"/>
        </pc:sldMkLst>
      </pc:sldChg>
      <pc:sldChg chg="add">
        <pc:chgData name="edlin guerra" userId="d52177a9150211f7" providerId="LiveId" clId="{0A6AB079-20C5-457F-86CE-BBBED55DC9B6}" dt="2023-02-03T06:42:47.759" v="301"/>
        <pc:sldMkLst>
          <pc:docMk/>
          <pc:sldMk cId="625528014" sldId="493"/>
        </pc:sldMkLst>
      </pc:sldChg>
      <pc:sldChg chg="add">
        <pc:chgData name="edlin guerra" userId="d52177a9150211f7" providerId="LiveId" clId="{0A6AB079-20C5-457F-86CE-BBBED55DC9B6}" dt="2023-02-03T06:42:47.759" v="301"/>
        <pc:sldMkLst>
          <pc:docMk/>
          <pc:sldMk cId="0" sldId="500"/>
        </pc:sldMkLst>
      </pc:sldChg>
      <pc:sldChg chg="add">
        <pc:chgData name="edlin guerra" userId="d52177a9150211f7" providerId="LiveId" clId="{0A6AB079-20C5-457F-86CE-BBBED55DC9B6}" dt="2023-02-03T06:42:47.759" v="301"/>
        <pc:sldMkLst>
          <pc:docMk/>
          <pc:sldMk cId="0" sldId="501"/>
        </pc:sldMkLst>
      </pc:sldChg>
      <pc:sldChg chg="add">
        <pc:chgData name="edlin guerra" userId="d52177a9150211f7" providerId="LiveId" clId="{0A6AB079-20C5-457F-86CE-BBBED55DC9B6}" dt="2023-02-03T06:42:47.759" v="301"/>
        <pc:sldMkLst>
          <pc:docMk/>
          <pc:sldMk cId="0" sldId="502"/>
        </pc:sldMkLst>
      </pc:sldChg>
      <pc:sldChg chg="add">
        <pc:chgData name="edlin guerra" userId="d52177a9150211f7" providerId="LiveId" clId="{0A6AB079-20C5-457F-86CE-BBBED55DC9B6}" dt="2023-02-03T06:42:47.759" v="301"/>
        <pc:sldMkLst>
          <pc:docMk/>
          <pc:sldMk cId="0" sldId="503"/>
        </pc:sldMkLst>
      </pc:sldChg>
      <pc:sldChg chg="add">
        <pc:chgData name="edlin guerra" userId="d52177a9150211f7" providerId="LiveId" clId="{0A6AB079-20C5-457F-86CE-BBBED55DC9B6}" dt="2023-02-03T06:42:47.759" v="301"/>
        <pc:sldMkLst>
          <pc:docMk/>
          <pc:sldMk cId="0" sldId="505"/>
        </pc:sldMkLst>
      </pc:sldChg>
      <pc:sldChg chg="add">
        <pc:chgData name="edlin guerra" userId="d52177a9150211f7" providerId="LiveId" clId="{0A6AB079-20C5-457F-86CE-BBBED55DC9B6}" dt="2023-02-03T06:42:47.759" v="301"/>
        <pc:sldMkLst>
          <pc:docMk/>
          <pc:sldMk cId="0" sldId="506"/>
        </pc:sldMkLst>
      </pc:sldChg>
      <pc:sldChg chg="add">
        <pc:chgData name="edlin guerra" userId="d52177a9150211f7" providerId="LiveId" clId="{0A6AB079-20C5-457F-86CE-BBBED55DC9B6}" dt="2023-02-03T06:42:47.759" v="301"/>
        <pc:sldMkLst>
          <pc:docMk/>
          <pc:sldMk cId="0" sldId="507"/>
        </pc:sldMkLst>
      </pc:sldChg>
      <pc:sldChg chg="add">
        <pc:chgData name="edlin guerra" userId="d52177a9150211f7" providerId="LiveId" clId="{0A6AB079-20C5-457F-86CE-BBBED55DC9B6}" dt="2023-02-03T06:42:47.759" v="301"/>
        <pc:sldMkLst>
          <pc:docMk/>
          <pc:sldMk cId="0" sldId="508"/>
        </pc:sldMkLst>
      </pc:sldChg>
      <pc:sldChg chg="add">
        <pc:chgData name="edlin guerra" userId="d52177a9150211f7" providerId="LiveId" clId="{0A6AB079-20C5-457F-86CE-BBBED55DC9B6}" dt="2023-02-03T06:42:47.759" v="301"/>
        <pc:sldMkLst>
          <pc:docMk/>
          <pc:sldMk cId="0" sldId="511"/>
        </pc:sldMkLst>
      </pc:sldChg>
      <pc:sldChg chg="add">
        <pc:chgData name="edlin guerra" userId="d52177a9150211f7" providerId="LiveId" clId="{0A6AB079-20C5-457F-86CE-BBBED55DC9B6}" dt="2023-02-03T06:42:47.759" v="301"/>
        <pc:sldMkLst>
          <pc:docMk/>
          <pc:sldMk cId="1270085123" sldId="512"/>
        </pc:sldMkLst>
      </pc:sldChg>
      <pc:sldChg chg="add">
        <pc:chgData name="edlin guerra" userId="d52177a9150211f7" providerId="LiveId" clId="{0A6AB079-20C5-457F-86CE-BBBED55DC9B6}" dt="2023-02-03T06:42:47.759" v="301"/>
        <pc:sldMkLst>
          <pc:docMk/>
          <pc:sldMk cId="3738575190" sldId="514"/>
        </pc:sldMkLst>
      </pc:sldChg>
      <pc:sldChg chg="add">
        <pc:chgData name="edlin guerra" userId="d52177a9150211f7" providerId="LiveId" clId="{0A6AB079-20C5-457F-86CE-BBBED55DC9B6}" dt="2023-02-03T06:42:47.759" v="301"/>
        <pc:sldMkLst>
          <pc:docMk/>
          <pc:sldMk cId="3034450568" sldId="522"/>
        </pc:sldMkLst>
      </pc:sldChg>
      <pc:sldChg chg="add">
        <pc:chgData name="edlin guerra" userId="d52177a9150211f7" providerId="LiveId" clId="{0A6AB079-20C5-457F-86CE-BBBED55DC9B6}" dt="2023-02-03T06:42:47.759" v="301"/>
        <pc:sldMkLst>
          <pc:docMk/>
          <pc:sldMk cId="137016293" sldId="523"/>
        </pc:sldMkLst>
      </pc:sldChg>
      <pc:sldChg chg="add">
        <pc:chgData name="edlin guerra" userId="d52177a9150211f7" providerId="LiveId" clId="{0A6AB079-20C5-457F-86CE-BBBED55DC9B6}" dt="2023-02-03T06:42:47.759" v="301"/>
        <pc:sldMkLst>
          <pc:docMk/>
          <pc:sldMk cId="33362382" sldId="524"/>
        </pc:sldMkLst>
      </pc:sldChg>
      <pc:sldChg chg="addSp delSp modSp add mod">
        <pc:chgData name="edlin guerra" userId="d52177a9150211f7" providerId="LiveId" clId="{0A6AB079-20C5-457F-86CE-BBBED55DC9B6}" dt="2023-02-03T06:44:42.914" v="364" actId="6549"/>
        <pc:sldMkLst>
          <pc:docMk/>
          <pc:sldMk cId="566225426" sldId="530"/>
        </pc:sldMkLst>
        <pc:spChg chg="del">
          <ac:chgData name="edlin guerra" userId="d52177a9150211f7" providerId="LiveId" clId="{0A6AB079-20C5-457F-86CE-BBBED55DC9B6}" dt="2023-02-03T06:44:21.853" v="359" actId="478"/>
          <ac:spMkLst>
            <pc:docMk/>
            <pc:sldMk cId="566225426" sldId="530"/>
            <ac:spMk id="2" creationId="{834C0989-8C97-45FB-975D-37CC482DF78B}"/>
          </ac:spMkLst>
        </pc:spChg>
        <pc:spChg chg="mod">
          <ac:chgData name="edlin guerra" userId="d52177a9150211f7" providerId="LiveId" clId="{0A6AB079-20C5-457F-86CE-BBBED55DC9B6}" dt="2023-02-03T06:44:42.914" v="364" actId="6549"/>
          <ac:spMkLst>
            <pc:docMk/>
            <pc:sldMk cId="566225426" sldId="530"/>
            <ac:spMk id="3" creationId="{31C27A09-EBE9-498D-AB17-AF86BDF47B33}"/>
          </ac:spMkLst>
        </pc:spChg>
        <pc:spChg chg="add del mod">
          <ac:chgData name="edlin guerra" userId="d52177a9150211f7" providerId="LiveId" clId="{0A6AB079-20C5-457F-86CE-BBBED55DC9B6}" dt="2023-02-03T06:44:26.084" v="360" actId="478"/>
          <ac:spMkLst>
            <pc:docMk/>
            <pc:sldMk cId="566225426" sldId="530"/>
            <ac:spMk id="5" creationId="{36BC91E9-72B0-240D-94F5-9783E1CA78F9}"/>
          </ac:spMkLst>
        </pc:spChg>
      </pc:sldChg>
      <pc:sldChg chg="add">
        <pc:chgData name="edlin guerra" userId="d52177a9150211f7" providerId="LiveId" clId="{0A6AB079-20C5-457F-86CE-BBBED55DC9B6}" dt="2023-02-03T06:42:47.759" v="301"/>
        <pc:sldMkLst>
          <pc:docMk/>
          <pc:sldMk cId="228520583" sldId="531"/>
        </pc:sldMkLst>
      </pc:sldChg>
      <pc:sldChg chg="add">
        <pc:chgData name="edlin guerra" userId="d52177a9150211f7" providerId="LiveId" clId="{0A6AB079-20C5-457F-86CE-BBBED55DC9B6}" dt="2023-02-03T06:42:47.759" v="301"/>
        <pc:sldMkLst>
          <pc:docMk/>
          <pc:sldMk cId="0" sldId="532"/>
        </pc:sldMkLst>
      </pc:sldChg>
      <pc:sldChg chg="add">
        <pc:chgData name="edlin guerra" userId="d52177a9150211f7" providerId="LiveId" clId="{0A6AB079-20C5-457F-86CE-BBBED55DC9B6}" dt="2023-02-03T06:42:47.759" v="301"/>
        <pc:sldMkLst>
          <pc:docMk/>
          <pc:sldMk cId="0" sldId="533"/>
        </pc:sldMkLst>
      </pc:sldChg>
      <pc:sldChg chg="add">
        <pc:chgData name="edlin guerra" userId="d52177a9150211f7" providerId="LiveId" clId="{0A6AB079-20C5-457F-86CE-BBBED55DC9B6}" dt="2023-02-03T06:42:47.759" v="301"/>
        <pc:sldMkLst>
          <pc:docMk/>
          <pc:sldMk cId="0" sldId="534"/>
        </pc:sldMkLst>
      </pc:sldChg>
      <pc:sldChg chg="add">
        <pc:chgData name="edlin guerra" userId="d52177a9150211f7" providerId="LiveId" clId="{0A6AB079-20C5-457F-86CE-BBBED55DC9B6}" dt="2023-02-03T06:42:47.759" v="301"/>
        <pc:sldMkLst>
          <pc:docMk/>
          <pc:sldMk cId="0" sldId="535"/>
        </pc:sldMkLst>
      </pc:sldChg>
      <pc:sldChg chg="add">
        <pc:chgData name="edlin guerra" userId="d52177a9150211f7" providerId="LiveId" clId="{0A6AB079-20C5-457F-86CE-BBBED55DC9B6}" dt="2023-02-03T06:42:47.759" v="301"/>
        <pc:sldMkLst>
          <pc:docMk/>
          <pc:sldMk cId="0" sldId="536"/>
        </pc:sldMkLst>
      </pc:sldChg>
      <pc:sldChg chg="add">
        <pc:chgData name="edlin guerra" userId="d52177a9150211f7" providerId="LiveId" clId="{0A6AB079-20C5-457F-86CE-BBBED55DC9B6}" dt="2023-02-03T06:42:47.759" v="301"/>
        <pc:sldMkLst>
          <pc:docMk/>
          <pc:sldMk cId="0" sldId="537"/>
        </pc:sldMkLst>
      </pc:sldChg>
      <pc:sldChg chg="add">
        <pc:chgData name="edlin guerra" userId="d52177a9150211f7" providerId="LiveId" clId="{0A6AB079-20C5-457F-86CE-BBBED55DC9B6}" dt="2023-02-03T06:42:47.759" v="301"/>
        <pc:sldMkLst>
          <pc:docMk/>
          <pc:sldMk cId="0" sldId="538"/>
        </pc:sldMkLst>
      </pc:sldChg>
      <pc:sldChg chg="add">
        <pc:chgData name="edlin guerra" userId="d52177a9150211f7" providerId="LiveId" clId="{0A6AB079-20C5-457F-86CE-BBBED55DC9B6}" dt="2023-02-03T06:42:47.759" v="301"/>
        <pc:sldMkLst>
          <pc:docMk/>
          <pc:sldMk cId="0" sldId="539"/>
        </pc:sldMkLst>
      </pc:sldChg>
      <pc:sldChg chg="add">
        <pc:chgData name="edlin guerra" userId="d52177a9150211f7" providerId="LiveId" clId="{0A6AB079-20C5-457F-86CE-BBBED55DC9B6}" dt="2023-02-03T06:42:47.759" v="301"/>
        <pc:sldMkLst>
          <pc:docMk/>
          <pc:sldMk cId="0" sldId="540"/>
        </pc:sldMkLst>
      </pc:sldChg>
      <pc:sldChg chg="add">
        <pc:chgData name="edlin guerra" userId="d52177a9150211f7" providerId="LiveId" clId="{0A6AB079-20C5-457F-86CE-BBBED55DC9B6}" dt="2023-02-03T06:42:47.759" v="301"/>
        <pc:sldMkLst>
          <pc:docMk/>
          <pc:sldMk cId="0" sldId="541"/>
        </pc:sldMkLst>
      </pc:sldChg>
      <pc:sldChg chg="add">
        <pc:chgData name="edlin guerra" userId="d52177a9150211f7" providerId="LiveId" clId="{0A6AB079-20C5-457F-86CE-BBBED55DC9B6}" dt="2023-02-03T06:42:47.759" v="301"/>
        <pc:sldMkLst>
          <pc:docMk/>
          <pc:sldMk cId="0" sldId="542"/>
        </pc:sldMkLst>
      </pc:sldChg>
      <pc:sldChg chg="modSp add mod">
        <pc:chgData name="edlin guerra" userId="d52177a9150211f7" providerId="LiveId" clId="{0A6AB079-20C5-457F-86CE-BBBED55DC9B6}" dt="2023-02-03T06:42:47.947" v="305" actId="27636"/>
        <pc:sldMkLst>
          <pc:docMk/>
          <pc:sldMk cId="0" sldId="543"/>
        </pc:sldMkLst>
        <pc:spChg chg="mod">
          <ac:chgData name="edlin guerra" userId="d52177a9150211f7" providerId="LiveId" clId="{0A6AB079-20C5-457F-86CE-BBBED55DC9B6}" dt="2023-02-03T06:42:47.947" v="305" actId="27636"/>
          <ac:spMkLst>
            <pc:docMk/>
            <pc:sldMk cId="0" sldId="543"/>
            <ac:spMk id="33795" creationId="{00000000-0000-0000-0000-000000000000}"/>
          </ac:spMkLst>
        </pc:spChg>
      </pc:sldChg>
    </pc:docChg>
  </pc:docChgLst>
  <pc:docChgLst>
    <pc:chgData name="edlin guerra" userId="d52177a9150211f7" providerId="LiveId" clId="{23CB9E40-BF51-40F7-AC53-329E00AF881E}"/>
    <pc:docChg chg="custSel addSld modSld">
      <pc:chgData name="edlin guerra" userId="d52177a9150211f7" providerId="LiveId" clId="{23CB9E40-BF51-40F7-AC53-329E00AF881E}" dt="2023-02-08T23:09:31.909" v="387" actId="20577"/>
      <pc:docMkLst>
        <pc:docMk/>
      </pc:docMkLst>
      <pc:sldChg chg="modSp mod">
        <pc:chgData name="edlin guerra" userId="d52177a9150211f7" providerId="LiveId" clId="{23CB9E40-BF51-40F7-AC53-329E00AF881E}" dt="2023-02-01T22:17:29.555" v="3" actId="1036"/>
        <pc:sldMkLst>
          <pc:docMk/>
          <pc:sldMk cId="0" sldId="414"/>
        </pc:sldMkLst>
        <pc:graphicFrameChg chg="mod">
          <ac:chgData name="edlin guerra" userId="d52177a9150211f7" providerId="LiveId" clId="{23CB9E40-BF51-40F7-AC53-329E00AF881E}" dt="2023-02-01T22:17:29.555" v="3" actId="1036"/>
          <ac:graphicFrameMkLst>
            <pc:docMk/>
            <pc:sldMk cId="0" sldId="414"/>
            <ac:graphicFrameMk id="150532" creationId="{00000000-0000-0000-0000-000000000000}"/>
          </ac:graphicFrameMkLst>
        </pc:graphicFrameChg>
      </pc:sldChg>
      <pc:sldChg chg="modSp mod">
        <pc:chgData name="edlin guerra" userId="d52177a9150211f7" providerId="LiveId" clId="{23CB9E40-BF51-40F7-AC53-329E00AF881E}" dt="2023-02-01T22:24:04.060" v="7" actId="1076"/>
        <pc:sldMkLst>
          <pc:docMk/>
          <pc:sldMk cId="0" sldId="424"/>
        </pc:sldMkLst>
        <pc:graphicFrameChg chg="mod">
          <ac:chgData name="edlin guerra" userId="d52177a9150211f7" providerId="LiveId" clId="{23CB9E40-BF51-40F7-AC53-329E00AF881E}" dt="2023-02-01T22:24:04.060" v="7" actId="1076"/>
          <ac:graphicFrameMkLst>
            <pc:docMk/>
            <pc:sldMk cId="0" sldId="424"/>
            <ac:graphicFrameMk id="164866" creationId="{00000000-0000-0000-0000-000000000000}"/>
          </ac:graphicFrameMkLst>
        </pc:graphicFrameChg>
      </pc:sldChg>
      <pc:sldChg chg="addSp delSp modSp mod">
        <pc:chgData name="edlin guerra" userId="d52177a9150211f7" providerId="LiveId" clId="{23CB9E40-BF51-40F7-AC53-329E00AF881E}" dt="2023-02-08T23:06:34.214" v="172"/>
        <pc:sldMkLst>
          <pc:docMk/>
          <pc:sldMk cId="4155481783" sldId="479"/>
        </pc:sldMkLst>
        <pc:spChg chg="mod">
          <ac:chgData name="edlin guerra" userId="d52177a9150211f7" providerId="LiveId" clId="{23CB9E40-BF51-40F7-AC53-329E00AF881E}" dt="2023-02-08T23:04:23.956" v="24" actId="20577"/>
          <ac:spMkLst>
            <pc:docMk/>
            <pc:sldMk cId="4155481783" sldId="479"/>
            <ac:spMk id="3" creationId="{2EE40756-D815-4D0B-AC20-7810BB6EF0D4}"/>
          </ac:spMkLst>
        </pc:spChg>
        <pc:spChg chg="add del mod">
          <ac:chgData name="edlin guerra" userId="d52177a9150211f7" providerId="LiveId" clId="{23CB9E40-BF51-40F7-AC53-329E00AF881E}" dt="2023-02-08T23:06:30.232" v="170" actId="21"/>
          <ac:spMkLst>
            <pc:docMk/>
            <pc:sldMk cId="4155481783" sldId="479"/>
            <ac:spMk id="5" creationId="{9AF6E47C-9120-E178-CA91-C55730CB358F}"/>
          </ac:spMkLst>
        </pc:spChg>
        <pc:spChg chg="add del mod">
          <ac:chgData name="edlin guerra" userId="d52177a9150211f7" providerId="LiveId" clId="{23CB9E40-BF51-40F7-AC53-329E00AF881E}" dt="2023-02-08T23:06:34.214" v="172"/>
          <ac:spMkLst>
            <pc:docMk/>
            <pc:sldMk cId="4155481783" sldId="479"/>
            <ac:spMk id="6" creationId="{87AD80D4-0B29-6A09-C66F-2FB95098E1D7}"/>
          </ac:spMkLst>
        </pc:spChg>
      </pc:sldChg>
      <pc:sldChg chg="addSp delSp modSp new mod">
        <pc:chgData name="edlin guerra" userId="d52177a9150211f7" providerId="LiveId" clId="{23CB9E40-BF51-40F7-AC53-329E00AF881E}" dt="2023-02-08T23:09:31.909" v="387" actId="20577"/>
        <pc:sldMkLst>
          <pc:docMk/>
          <pc:sldMk cId="2868789669" sldId="544"/>
        </pc:sldMkLst>
        <pc:spChg chg="del">
          <ac:chgData name="edlin guerra" userId="d52177a9150211f7" providerId="LiveId" clId="{23CB9E40-BF51-40F7-AC53-329E00AF881E}" dt="2023-02-08T23:08:42.153" v="379" actId="478"/>
          <ac:spMkLst>
            <pc:docMk/>
            <pc:sldMk cId="2868789669" sldId="544"/>
            <ac:spMk id="2" creationId="{14604E59-79E1-0054-DBAC-3A8C400F5BA2}"/>
          </ac:spMkLst>
        </pc:spChg>
        <pc:spChg chg="del">
          <ac:chgData name="edlin guerra" userId="d52177a9150211f7" providerId="LiveId" clId="{23CB9E40-BF51-40F7-AC53-329E00AF881E}" dt="2023-02-08T23:06:43.346" v="174"/>
          <ac:spMkLst>
            <pc:docMk/>
            <pc:sldMk cId="2868789669" sldId="544"/>
            <ac:spMk id="3" creationId="{F1D68012-BEFB-BE78-ADC4-B61FC733595C}"/>
          </ac:spMkLst>
        </pc:spChg>
        <pc:spChg chg="add mod">
          <ac:chgData name="edlin guerra" userId="d52177a9150211f7" providerId="LiveId" clId="{23CB9E40-BF51-40F7-AC53-329E00AF881E}" dt="2023-02-08T23:09:31.909" v="387" actId="20577"/>
          <ac:spMkLst>
            <pc:docMk/>
            <pc:sldMk cId="2868789669" sldId="544"/>
            <ac:spMk id="4" creationId="{D8810C00-39B5-1098-7644-B2544C29850D}"/>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Book9"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9"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2"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Book2"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Book2"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Book2"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circle"/>
            <c:size val="4"/>
            <c:spPr>
              <a:solidFill>
                <a:srgbClr val="C00000"/>
              </a:solidFill>
              <a:ln>
                <a:solidFill>
                  <a:srgbClr val="C00000"/>
                </a:solidFill>
              </a:ln>
            </c:spPr>
          </c:marker>
          <c:xVal>
            <c:numRef>
              <c:f>Sheet2!$C$2:$C$26</c:f>
              <c:numCache>
                <c:formatCode>General</c:formatCode>
                <c:ptCount val="25"/>
                <c:pt idx="0">
                  <c:v>2.4499999999999997</c:v>
                </c:pt>
                <c:pt idx="1">
                  <c:v>2.7</c:v>
                </c:pt>
                <c:pt idx="2">
                  <c:v>2.9</c:v>
                </c:pt>
                <c:pt idx="3">
                  <c:v>3.05</c:v>
                </c:pt>
                <c:pt idx="4">
                  <c:v>3.4</c:v>
                </c:pt>
                <c:pt idx="5">
                  <c:v>3.6</c:v>
                </c:pt>
                <c:pt idx="6">
                  <c:v>3.9499999999999997</c:v>
                </c:pt>
                <c:pt idx="7">
                  <c:v>4.0999999999999996</c:v>
                </c:pt>
                <c:pt idx="8">
                  <c:v>4.5999999999999996</c:v>
                </c:pt>
                <c:pt idx="9">
                  <c:v>5</c:v>
                </c:pt>
                <c:pt idx="10">
                  <c:v>5.45</c:v>
                </c:pt>
                <c:pt idx="11">
                  <c:v>5.8</c:v>
                </c:pt>
                <c:pt idx="12">
                  <c:v>6</c:v>
                </c:pt>
                <c:pt idx="13">
                  <c:v>6.2</c:v>
                </c:pt>
                <c:pt idx="14">
                  <c:v>6.35</c:v>
                </c:pt>
                <c:pt idx="15">
                  <c:v>7</c:v>
                </c:pt>
                <c:pt idx="16">
                  <c:v>7.4</c:v>
                </c:pt>
                <c:pt idx="17">
                  <c:v>7.85</c:v>
                </c:pt>
                <c:pt idx="18">
                  <c:v>8.15</c:v>
                </c:pt>
                <c:pt idx="19">
                  <c:v>8.8000000000000007</c:v>
                </c:pt>
                <c:pt idx="20">
                  <c:v>9.1</c:v>
                </c:pt>
                <c:pt idx="21">
                  <c:v>9.5500000000000007</c:v>
                </c:pt>
                <c:pt idx="22">
                  <c:v>9.7000000000000011</c:v>
                </c:pt>
                <c:pt idx="23">
                  <c:v>10</c:v>
                </c:pt>
                <c:pt idx="24">
                  <c:v>10.200000000000001</c:v>
                </c:pt>
              </c:numCache>
            </c:numRef>
          </c:xVal>
          <c:yVal>
            <c:numRef>
              <c:f>Sheet2!$D$2:$D$26</c:f>
              <c:numCache>
                <c:formatCode>General</c:formatCode>
                <c:ptCount val="25"/>
                <c:pt idx="0">
                  <c:v>0.12300000000000012</c:v>
                </c:pt>
                <c:pt idx="1">
                  <c:v>0.5</c:v>
                </c:pt>
                <c:pt idx="2">
                  <c:v>0.65300000000000213</c:v>
                </c:pt>
                <c:pt idx="3">
                  <c:v>0.55800000000000005</c:v>
                </c:pt>
                <c:pt idx="4">
                  <c:v>1.0569999999999966</c:v>
                </c:pt>
                <c:pt idx="5">
                  <c:v>1.137</c:v>
                </c:pt>
                <c:pt idx="6">
                  <c:v>1.1439999999999964</c:v>
                </c:pt>
                <c:pt idx="7">
                  <c:v>1.1940000000000033</c:v>
                </c:pt>
                <c:pt idx="8">
                  <c:v>1.5620000000000001</c:v>
                </c:pt>
                <c:pt idx="9">
                  <c:v>1.5820000000000001</c:v>
                </c:pt>
                <c:pt idx="10">
                  <c:v>1.5009999999999963</c:v>
                </c:pt>
                <c:pt idx="11">
                  <c:v>1.7369999999999972</c:v>
                </c:pt>
                <c:pt idx="12">
                  <c:v>1.8220000000000001</c:v>
                </c:pt>
                <c:pt idx="13">
                  <c:v>1.8660000000000001</c:v>
                </c:pt>
                <c:pt idx="14">
                  <c:v>1.9300000000000024</c:v>
                </c:pt>
                <c:pt idx="15">
                  <c:v>1.8</c:v>
                </c:pt>
                <c:pt idx="16">
                  <c:v>2.0880000000000001</c:v>
                </c:pt>
                <c:pt idx="17">
                  <c:v>2.1789999999999998</c:v>
                </c:pt>
                <c:pt idx="18">
                  <c:v>2.1659999999999999</c:v>
                </c:pt>
                <c:pt idx="19">
                  <c:v>2.1119999999999997</c:v>
                </c:pt>
                <c:pt idx="20">
                  <c:v>2.3029999999999977</c:v>
                </c:pt>
                <c:pt idx="21">
                  <c:v>2.294</c:v>
                </c:pt>
                <c:pt idx="22">
                  <c:v>2.3859999999999997</c:v>
                </c:pt>
                <c:pt idx="23">
                  <c:v>2.2359999999999998</c:v>
                </c:pt>
                <c:pt idx="24">
                  <c:v>2.3099999999999987</c:v>
                </c:pt>
              </c:numCache>
            </c:numRef>
          </c:yVal>
          <c:smooth val="0"/>
          <c:extLst>
            <c:ext xmlns:c16="http://schemas.microsoft.com/office/drawing/2014/chart" uri="{C3380CC4-5D6E-409C-BE32-E72D297353CC}">
              <c16:uniqueId val="{00000000-D69B-4D3D-98C6-733DB1029660}"/>
            </c:ext>
          </c:extLst>
        </c:ser>
        <c:dLbls>
          <c:showLegendKey val="0"/>
          <c:showVal val="0"/>
          <c:showCatName val="0"/>
          <c:showSerName val="0"/>
          <c:showPercent val="0"/>
          <c:showBubbleSize val="0"/>
        </c:dLbls>
        <c:axId val="544852336"/>
        <c:axId val="544853120"/>
      </c:scatterChart>
      <c:valAx>
        <c:axId val="544852336"/>
        <c:scaling>
          <c:orientation val="minMax"/>
          <c:max val="12"/>
        </c:scaling>
        <c:delete val="0"/>
        <c:axPos val="b"/>
        <c:numFmt formatCode="General" sourceLinked="1"/>
        <c:majorTickMark val="out"/>
        <c:minorTickMark val="none"/>
        <c:tickLblPos val="nextTo"/>
        <c:txPr>
          <a:bodyPr/>
          <a:lstStyle/>
          <a:p>
            <a:pPr>
              <a:defRPr sz="1200">
                <a:latin typeface="Arial" pitchFamily="34" charset="0"/>
                <a:cs typeface="Arial" pitchFamily="34" charset="0"/>
              </a:defRPr>
            </a:pPr>
            <a:endParaRPr lang="es-MX"/>
          </a:p>
        </c:txPr>
        <c:crossAx val="544853120"/>
        <c:crosses val="autoZero"/>
        <c:crossBetween val="midCat"/>
        <c:majorUnit val="2"/>
      </c:valAx>
      <c:valAx>
        <c:axId val="544853120"/>
        <c:scaling>
          <c:orientation val="minMax"/>
        </c:scaling>
        <c:delete val="0"/>
        <c:axPos val="l"/>
        <c:numFmt formatCode="General" sourceLinked="1"/>
        <c:majorTickMark val="out"/>
        <c:minorTickMark val="none"/>
        <c:tickLblPos val="nextTo"/>
        <c:txPr>
          <a:bodyPr/>
          <a:lstStyle/>
          <a:p>
            <a:pPr>
              <a:defRPr sz="1200">
                <a:latin typeface="Arial" pitchFamily="34" charset="0"/>
                <a:cs typeface="Arial" pitchFamily="34" charset="0"/>
              </a:defRPr>
            </a:pPr>
            <a:endParaRPr lang="es-MX"/>
          </a:p>
        </c:txPr>
        <c:crossAx val="544852336"/>
        <c:crosses val="autoZero"/>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a:noFill/>
            </a:ln>
          </c:spPr>
          <c:marker>
            <c:symbol val="circle"/>
            <c:size val="5"/>
            <c:spPr>
              <a:solidFill>
                <a:srgbClr val="7030A0"/>
              </a:solidFill>
              <a:ln>
                <a:solidFill>
                  <a:srgbClr val="7030A0"/>
                </a:solidFill>
              </a:ln>
            </c:spPr>
          </c:marker>
          <c:xVal>
            <c:numRef>
              <c:f>Sheet2!$E$2:$E$26</c:f>
              <c:numCache>
                <c:formatCode>General</c:formatCode>
                <c:ptCount val="25"/>
                <c:pt idx="0">
                  <c:v>0.4081632653061224</c:v>
                </c:pt>
                <c:pt idx="1">
                  <c:v>0.37037037037037218</c:v>
                </c:pt>
                <c:pt idx="2">
                  <c:v>0.34482758620689763</c:v>
                </c:pt>
                <c:pt idx="3">
                  <c:v>0.32786885245901765</c:v>
                </c:pt>
                <c:pt idx="4">
                  <c:v>0.29411764705882382</c:v>
                </c:pt>
                <c:pt idx="5">
                  <c:v>0.27777777777777873</c:v>
                </c:pt>
                <c:pt idx="6">
                  <c:v>0.25316455696202528</c:v>
                </c:pt>
                <c:pt idx="7">
                  <c:v>0.24390243902439135</c:v>
                </c:pt>
                <c:pt idx="8">
                  <c:v>0.21739130434782691</c:v>
                </c:pt>
                <c:pt idx="9">
                  <c:v>0.2</c:v>
                </c:pt>
                <c:pt idx="10">
                  <c:v>0.18348623853211121</c:v>
                </c:pt>
                <c:pt idx="11">
                  <c:v>0.17241379310344881</c:v>
                </c:pt>
                <c:pt idx="12">
                  <c:v>0.16666666666666666</c:v>
                </c:pt>
                <c:pt idx="13">
                  <c:v>0.16129032258064521</c:v>
                </c:pt>
                <c:pt idx="14">
                  <c:v>0.15748031496063036</c:v>
                </c:pt>
                <c:pt idx="15">
                  <c:v>0.14285714285714349</c:v>
                </c:pt>
                <c:pt idx="16">
                  <c:v>0.13513513513513556</c:v>
                </c:pt>
                <c:pt idx="17">
                  <c:v>0.12738853503184713</c:v>
                </c:pt>
                <c:pt idx="18">
                  <c:v>0.12269938650306748</c:v>
                </c:pt>
                <c:pt idx="19">
                  <c:v>0.11363636363636358</c:v>
                </c:pt>
                <c:pt idx="20">
                  <c:v>0.1098901098901101</c:v>
                </c:pt>
                <c:pt idx="21">
                  <c:v>0.10471204188481679</c:v>
                </c:pt>
                <c:pt idx="22">
                  <c:v>0.10309278350515497</c:v>
                </c:pt>
                <c:pt idx="23">
                  <c:v>0.1</c:v>
                </c:pt>
                <c:pt idx="24">
                  <c:v>9.8039215686274522E-2</c:v>
                </c:pt>
              </c:numCache>
            </c:numRef>
          </c:xVal>
          <c:yVal>
            <c:numRef>
              <c:f>Sheet2!$D$2:$D$26</c:f>
              <c:numCache>
                <c:formatCode>General</c:formatCode>
                <c:ptCount val="25"/>
                <c:pt idx="0">
                  <c:v>0.12300000000000012</c:v>
                </c:pt>
                <c:pt idx="1">
                  <c:v>0.5</c:v>
                </c:pt>
                <c:pt idx="2">
                  <c:v>0.65300000000000213</c:v>
                </c:pt>
                <c:pt idx="3">
                  <c:v>0.55800000000000005</c:v>
                </c:pt>
                <c:pt idx="4">
                  <c:v>1.0569999999999966</c:v>
                </c:pt>
                <c:pt idx="5">
                  <c:v>1.137</c:v>
                </c:pt>
                <c:pt idx="6">
                  <c:v>1.1439999999999964</c:v>
                </c:pt>
                <c:pt idx="7">
                  <c:v>1.1940000000000033</c:v>
                </c:pt>
                <c:pt idx="8">
                  <c:v>1.5620000000000001</c:v>
                </c:pt>
                <c:pt idx="9">
                  <c:v>1.5820000000000001</c:v>
                </c:pt>
                <c:pt idx="10">
                  <c:v>1.5009999999999963</c:v>
                </c:pt>
                <c:pt idx="11">
                  <c:v>1.7369999999999961</c:v>
                </c:pt>
                <c:pt idx="12">
                  <c:v>1.8220000000000001</c:v>
                </c:pt>
                <c:pt idx="13">
                  <c:v>1.8660000000000001</c:v>
                </c:pt>
                <c:pt idx="14">
                  <c:v>1.9300000000000033</c:v>
                </c:pt>
                <c:pt idx="15">
                  <c:v>1.8</c:v>
                </c:pt>
                <c:pt idx="16">
                  <c:v>2.0880000000000001</c:v>
                </c:pt>
                <c:pt idx="17">
                  <c:v>2.1789999999999998</c:v>
                </c:pt>
                <c:pt idx="18">
                  <c:v>2.1659999999999999</c:v>
                </c:pt>
                <c:pt idx="19">
                  <c:v>2.1119999999999997</c:v>
                </c:pt>
                <c:pt idx="20">
                  <c:v>2.3029999999999977</c:v>
                </c:pt>
                <c:pt idx="21">
                  <c:v>2.294</c:v>
                </c:pt>
                <c:pt idx="22">
                  <c:v>2.3859999999999997</c:v>
                </c:pt>
                <c:pt idx="23">
                  <c:v>2.2359999999999998</c:v>
                </c:pt>
                <c:pt idx="24">
                  <c:v>2.3099999999999987</c:v>
                </c:pt>
              </c:numCache>
            </c:numRef>
          </c:yVal>
          <c:smooth val="0"/>
          <c:extLst>
            <c:ext xmlns:c16="http://schemas.microsoft.com/office/drawing/2014/chart" uri="{C3380CC4-5D6E-409C-BE32-E72D297353CC}">
              <c16:uniqueId val="{00000000-6F1B-45D1-B374-306834A251BC}"/>
            </c:ext>
          </c:extLst>
        </c:ser>
        <c:dLbls>
          <c:showLegendKey val="0"/>
          <c:showVal val="0"/>
          <c:showCatName val="0"/>
          <c:showSerName val="0"/>
          <c:showPercent val="0"/>
          <c:showBubbleSize val="0"/>
        </c:dLbls>
        <c:axId val="544855080"/>
        <c:axId val="544869192"/>
      </c:scatterChart>
      <c:valAx>
        <c:axId val="544855080"/>
        <c:scaling>
          <c:orientation val="minMax"/>
          <c:max val="0.5"/>
        </c:scaling>
        <c:delete val="0"/>
        <c:axPos val="b"/>
        <c:numFmt formatCode="General" sourceLinked="1"/>
        <c:majorTickMark val="out"/>
        <c:minorTickMark val="none"/>
        <c:tickLblPos val="nextTo"/>
        <c:txPr>
          <a:bodyPr/>
          <a:lstStyle/>
          <a:p>
            <a:pPr>
              <a:defRPr sz="1200">
                <a:latin typeface="Arial" pitchFamily="34" charset="0"/>
                <a:cs typeface="Arial" pitchFamily="34" charset="0"/>
              </a:defRPr>
            </a:pPr>
            <a:endParaRPr lang="es-MX"/>
          </a:p>
        </c:txPr>
        <c:crossAx val="544869192"/>
        <c:crosses val="autoZero"/>
        <c:crossBetween val="midCat"/>
        <c:majorUnit val="0.1"/>
      </c:valAx>
      <c:valAx>
        <c:axId val="544869192"/>
        <c:scaling>
          <c:orientation val="minMax"/>
        </c:scaling>
        <c:delete val="0"/>
        <c:axPos val="l"/>
        <c:numFmt formatCode="General" sourceLinked="1"/>
        <c:majorTickMark val="out"/>
        <c:minorTickMark val="none"/>
        <c:tickLblPos val="nextTo"/>
        <c:txPr>
          <a:bodyPr/>
          <a:lstStyle/>
          <a:p>
            <a:pPr>
              <a:defRPr sz="1200">
                <a:latin typeface="Arial" pitchFamily="34" charset="0"/>
                <a:cs typeface="Arial" pitchFamily="34" charset="0"/>
              </a:defRPr>
            </a:pPr>
            <a:endParaRPr lang="es-MX"/>
          </a:p>
        </c:txPr>
        <c:crossAx val="544855080"/>
        <c:crosses val="autoZero"/>
        <c:crossBetween val="midCat"/>
      </c:valAx>
    </c:plotArea>
    <c:plotVisOnly val="1"/>
    <c:dispBlanksAs val="gap"/>
    <c:showDLblsOverMax val="0"/>
  </c:chart>
  <c:spPr>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8144487873830961"/>
          <c:y val="7.9999440073910397E-2"/>
          <c:w val="0.7895302484311999"/>
          <c:h val="0.71671394931424559"/>
        </c:manualLayout>
      </c:layout>
      <c:barChart>
        <c:barDir val="col"/>
        <c:grouping val="clustered"/>
        <c:varyColors val="0"/>
        <c:ser>
          <c:idx val="0"/>
          <c:order val="0"/>
          <c:spPr>
            <a:solidFill>
              <a:srgbClr val="7030A0">
                <a:alpha val="54000"/>
              </a:srgbClr>
            </a:solidFill>
            <a:ln>
              <a:solidFill>
                <a:srgbClr val="7030A0"/>
              </a:solidFill>
            </a:ln>
          </c:spPr>
          <c:invertIfNegative val="0"/>
          <c:cat>
            <c:numRef>
              <c:f>Sheet1!$D$4:$D$9</c:f>
              <c:numCache>
                <c:formatCode>General</c:formatCode>
                <c:ptCount val="6"/>
                <c:pt idx="0">
                  <c:v>0</c:v>
                </c:pt>
                <c:pt idx="1">
                  <c:v>1</c:v>
                </c:pt>
                <c:pt idx="2">
                  <c:v>2</c:v>
                </c:pt>
                <c:pt idx="3">
                  <c:v>3</c:v>
                </c:pt>
                <c:pt idx="4">
                  <c:v>4</c:v>
                </c:pt>
                <c:pt idx="5">
                  <c:v>5</c:v>
                </c:pt>
              </c:numCache>
            </c:numRef>
          </c:cat>
          <c:val>
            <c:numRef>
              <c:f>Sheet1!$F$4:$F$9</c:f>
              <c:numCache>
                <c:formatCode>General</c:formatCode>
                <c:ptCount val="6"/>
                <c:pt idx="0">
                  <c:v>0.35000000000000031</c:v>
                </c:pt>
                <c:pt idx="1">
                  <c:v>0.28000000000000008</c:v>
                </c:pt>
                <c:pt idx="2">
                  <c:v>0.15000000000000024</c:v>
                </c:pt>
                <c:pt idx="3">
                  <c:v>0.1</c:v>
                </c:pt>
                <c:pt idx="4">
                  <c:v>7.0000000000000034E-2</c:v>
                </c:pt>
                <c:pt idx="5">
                  <c:v>5.0000000000000065E-2</c:v>
                </c:pt>
              </c:numCache>
            </c:numRef>
          </c:val>
          <c:extLst>
            <c:ext xmlns:c16="http://schemas.microsoft.com/office/drawing/2014/chart" uri="{C3380CC4-5D6E-409C-BE32-E72D297353CC}">
              <c16:uniqueId val="{00000000-256E-4369-8998-3C285BB31310}"/>
            </c:ext>
          </c:extLst>
        </c:ser>
        <c:dLbls>
          <c:showLegendKey val="0"/>
          <c:showVal val="0"/>
          <c:showCatName val="0"/>
          <c:showSerName val="0"/>
          <c:showPercent val="0"/>
          <c:showBubbleSize val="0"/>
        </c:dLbls>
        <c:gapWidth val="150"/>
        <c:axId val="256231392"/>
        <c:axId val="256233744"/>
      </c:barChart>
      <c:catAx>
        <c:axId val="256231392"/>
        <c:scaling>
          <c:orientation val="minMax"/>
        </c:scaling>
        <c:delete val="0"/>
        <c:axPos val="b"/>
        <c:numFmt formatCode="General" sourceLinked="1"/>
        <c:majorTickMark val="out"/>
        <c:minorTickMark val="none"/>
        <c:tickLblPos val="nextTo"/>
        <c:txPr>
          <a:bodyPr/>
          <a:lstStyle/>
          <a:p>
            <a:pPr>
              <a:defRPr sz="1600">
                <a:latin typeface="Arial" pitchFamily="34" charset="0"/>
                <a:cs typeface="Arial" pitchFamily="34" charset="0"/>
              </a:defRPr>
            </a:pPr>
            <a:endParaRPr lang="es-MX"/>
          </a:p>
        </c:txPr>
        <c:crossAx val="256233744"/>
        <c:crosses val="autoZero"/>
        <c:auto val="1"/>
        <c:lblAlgn val="ctr"/>
        <c:lblOffset val="100"/>
        <c:noMultiLvlLbl val="0"/>
      </c:catAx>
      <c:valAx>
        <c:axId val="256233744"/>
        <c:scaling>
          <c:orientation val="minMax"/>
        </c:scaling>
        <c:delete val="0"/>
        <c:axPos val="l"/>
        <c:numFmt formatCode="General" sourceLinked="1"/>
        <c:majorTickMark val="out"/>
        <c:minorTickMark val="none"/>
        <c:tickLblPos val="nextTo"/>
        <c:txPr>
          <a:bodyPr/>
          <a:lstStyle/>
          <a:p>
            <a:pPr>
              <a:defRPr sz="1600">
                <a:latin typeface="Arial" pitchFamily="34" charset="0"/>
                <a:cs typeface="Arial" pitchFamily="34" charset="0"/>
              </a:defRPr>
            </a:pPr>
            <a:endParaRPr lang="es-MX"/>
          </a:p>
        </c:txPr>
        <c:crossAx val="256231392"/>
        <c:crosses val="autoZero"/>
        <c:crossBetween val="between"/>
        <c:majorUnit val="0.1"/>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spPr>
            <a:solidFill>
              <a:srgbClr val="C00000">
                <a:alpha val="54000"/>
              </a:srgbClr>
            </a:solidFill>
            <a:ln>
              <a:noFill/>
            </a:ln>
          </c:spPr>
          <c:invertIfNegative val="0"/>
          <c:cat>
            <c:numRef>
              <c:f>Sheet1!$C$3:$C$8</c:f>
              <c:numCache>
                <c:formatCode>General</c:formatCode>
                <c:ptCount val="6"/>
                <c:pt idx="0">
                  <c:v>0</c:v>
                </c:pt>
                <c:pt idx="1">
                  <c:v>1</c:v>
                </c:pt>
                <c:pt idx="2">
                  <c:v>2</c:v>
                </c:pt>
                <c:pt idx="3">
                  <c:v>3</c:v>
                </c:pt>
                <c:pt idx="4">
                  <c:v>4</c:v>
                </c:pt>
                <c:pt idx="5">
                  <c:v>5</c:v>
                </c:pt>
              </c:numCache>
            </c:numRef>
          </c:cat>
          <c:val>
            <c:numRef>
              <c:f>Sheet1!$D$3:$D$8</c:f>
              <c:numCache>
                <c:formatCode>General</c:formatCode>
                <c:ptCount val="6"/>
                <c:pt idx="0">
                  <c:v>35</c:v>
                </c:pt>
                <c:pt idx="1">
                  <c:v>28</c:v>
                </c:pt>
                <c:pt idx="2">
                  <c:v>15</c:v>
                </c:pt>
                <c:pt idx="3">
                  <c:v>10</c:v>
                </c:pt>
                <c:pt idx="4">
                  <c:v>7</c:v>
                </c:pt>
                <c:pt idx="5">
                  <c:v>5</c:v>
                </c:pt>
              </c:numCache>
            </c:numRef>
          </c:val>
          <c:extLst>
            <c:ext xmlns:c16="http://schemas.microsoft.com/office/drawing/2014/chart" uri="{C3380CC4-5D6E-409C-BE32-E72D297353CC}">
              <c16:uniqueId val="{00000000-0D47-4D0F-86B5-92FCBDB4B397}"/>
            </c:ext>
          </c:extLst>
        </c:ser>
        <c:dLbls>
          <c:showLegendKey val="0"/>
          <c:showVal val="0"/>
          <c:showCatName val="0"/>
          <c:showSerName val="0"/>
          <c:showPercent val="0"/>
          <c:showBubbleSize val="0"/>
        </c:dLbls>
        <c:gapWidth val="150"/>
        <c:axId val="256236488"/>
        <c:axId val="256235312"/>
      </c:barChart>
      <c:catAx>
        <c:axId val="256236488"/>
        <c:scaling>
          <c:orientation val="minMax"/>
        </c:scaling>
        <c:delete val="0"/>
        <c:axPos val="b"/>
        <c:numFmt formatCode="General" sourceLinked="1"/>
        <c:majorTickMark val="out"/>
        <c:minorTickMark val="none"/>
        <c:tickLblPos val="nextTo"/>
        <c:txPr>
          <a:bodyPr/>
          <a:lstStyle/>
          <a:p>
            <a:pPr>
              <a:defRPr sz="1600">
                <a:latin typeface="Arial" pitchFamily="34" charset="0"/>
                <a:cs typeface="Arial" pitchFamily="34" charset="0"/>
              </a:defRPr>
            </a:pPr>
            <a:endParaRPr lang="es-MX"/>
          </a:p>
        </c:txPr>
        <c:crossAx val="256235312"/>
        <c:crosses val="autoZero"/>
        <c:auto val="1"/>
        <c:lblAlgn val="ctr"/>
        <c:lblOffset val="100"/>
        <c:noMultiLvlLbl val="0"/>
      </c:catAx>
      <c:valAx>
        <c:axId val="256235312"/>
        <c:scaling>
          <c:orientation val="minMax"/>
          <c:max val="40"/>
          <c:min val="0"/>
        </c:scaling>
        <c:delete val="0"/>
        <c:axPos val="l"/>
        <c:numFmt formatCode="General" sourceLinked="1"/>
        <c:majorTickMark val="out"/>
        <c:minorTickMark val="none"/>
        <c:tickLblPos val="nextTo"/>
        <c:txPr>
          <a:bodyPr/>
          <a:lstStyle/>
          <a:p>
            <a:pPr>
              <a:defRPr sz="1600">
                <a:latin typeface="Arial" pitchFamily="34" charset="0"/>
                <a:cs typeface="Arial" pitchFamily="34" charset="0"/>
              </a:defRPr>
            </a:pPr>
            <a:endParaRPr lang="es-MX"/>
          </a:p>
        </c:txPr>
        <c:crossAx val="256236488"/>
        <c:crosses val="autoZero"/>
        <c:crossBetween val="between"/>
        <c:majorUnit val="10"/>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spPr>
            <a:solidFill>
              <a:srgbClr val="7030A0">
                <a:alpha val="56000"/>
              </a:srgbClr>
            </a:solidFill>
            <a:ln>
              <a:solidFill>
                <a:srgbClr val="7030A0"/>
              </a:solidFill>
            </a:ln>
          </c:spPr>
          <c:invertIfNegative val="0"/>
          <c:cat>
            <c:numRef>
              <c:f>Sheet1!$B$4:$B$9</c:f>
              <c:numCache>
                <c:formatCode>General</c:formatCode>
                <c:ptCount val="6"/>
                <c:pt idx="0">
                  <c:v>0</c:v>
                </c:pt>
                <c:pt idx="1">
                  <c:v>1</c:v>
                </c:pt>
                <c:pt idx="2">
                  <c:v>2</c:v>
                </c:pt>
                <c:pt idx="3">
                  <c:v>3</c:v>
                </c:pt>
                <c:pt idx="4">
                  <c:v>4</c:v>
                </c:pt>
                <c:pt idx="5">
                  <c:v>5</c:v>
                </c:pt>
              </c:numCache>
            </c:numRef>
          </c:cat>
          <c:val>
            <c:numRef>
              <c:f>Sheet1!$E$4:$E$9</c:f>
              <c:numCache>
                <c:formatCode>General</c:formatCode>
                <c:ptCount val="6"/>
                <c:pt idx="0">
                  <c:v>0.24000000000000021</c:v>
                </c:pt>
                <c:pt idx="1">
                  <c:v>0.34</c:v>
                </c:pt>
                <c:pt idx="2">
                  <c:v>0.24000000000000021</c:v>
                </c:pt>
                <c:pt idx="3">
                  <c:v>0.11</c:v>
                </c:pt>
                <c:pt idx="4">
                  <c:v>4.0000000000000022E-2</c:v>
                </c:pt>
                <c:pt idx="5">
                  <c:v>1.0000000000000005E-2</c:v>
                </c:pt>
              </c:numCache>
            </c:numRef>
          </c:val>
          <c:extLst>
            <c:ext xmlns:c16="http://schemas.microsoft.com/office/drawing/2014/chart" uri="{C3380CC4-5D6E-409C-BE32-E72D297353CC}">
              <c16:uniqueId val="{00000000-E441-4519-8EFB-185E73EFA95C}"/>
            </c:ext>
          </c:extLst>
        </c:ser>
        <c:dLbls>
          <c:showLegendKey val="0"/>
          <c:showVal val="0"/>
          <c:showCatName val="0"/>
          <c:showSerName val="0"/>
          <c:showPercent val="0"/>
          <c:showBubbleSize val="0"/>
        </c:dLbls>
        <c:gapWidth val="150"/>
        <c:axId val="256230608"/>
        <c:axId val="256235704"/>
      </c:barChart>
      <c:catAx>
        <c:axId val="256230608"/>
        <c:scaling>
          <c:orientation val="minMax"/>
        </c:scaling>
        <c:delete val="0"/>
        <c:axPos val="b"/>
        <c:numFmt formatCode="General" sourceLinked="1"/>
        <c:majorTickMark val="out"/>
        <c:minorTickMark val="none"/>
        <c:tickLblPos val="nextTo"/>
        <c:txPr>
          <a:bodyPr/>
          <a:lstStyle/>
          <a:p>
            <a:pPr>
              <a:defRPr sz="1600">
                <a:latin typeface="Arial" pitchFamily="34" charset="0"/>
                <a:cs typeface="Arial" pitchFamily="34" charset="0"/>
              </a:defRPr>
            </a:pPr>
            <a:endParaRPr lang="es-MX"/>
          </a:p>
        </c:txPr>
        <c:crossAx val="256235704"/>
        <c:crosses val="autoZero"/>
        <c:auto val="1"/>
        <c:lblAlgn val="ctr"/>
        <c:lblOffset val="100"/>
        <c:noMultiLvlLbl val="0"/>
      </c:catAx>
      <c:valAx>
        <c:axId val="256235704"/>
        <c:scaling>
          <c:orientation val="minMax"/>
          <c:max val="0.4"/>
        </c:scaling>
        <c:delete val="0"/>
        <c:axPos val="l"/>
        <c:numFmt formatCode="General" sourceLinked="1"/>
        <c:majorTickMark val="out"/>
        <c:minorTickMark val="none"/>
        <c:tickLblPos val="nextTo"/>
        <c:txPr>
          <a:bodyPr/>
          <a:lstStyle/>
          <a:p>
            <a:pPr>
              <a:defRPr sz="1600">
                <a:latin typeface="Arial" pitchFamily="34" charset="0"/>
                <a:cs typeface="Arial" pitchFamily="34" charset="0"/>
              </a:defRPr>
            </a:pPr>
            <a:endParaRPr lang="es-MX"/>
          </a:p>
        </c:txPr>
        <c:crossAx val="256230608"/>
        <c:crosses val="autoZero"/>
        <c:crossBetween val="between"/>
        <c:majorUnit val="0.1"/>
      </c:valAx>
      <c:spPr>
        <a:noFill/>
        <a:ln w="25400">
          <a:noFill/>
        </a:ln>
      </c:spPr>
    </c:plotArea>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spPr>
            <a:ln>
              <a:solidFill>
                <a:srgbClr val="C00000"/>
              </a:solidFill>
            </a:ln>
          </c:spPr>
          <c:marker>
            <c:spPr>
              <a:solidFill>
                <a:srgbClr val="C00000"/>
              </a:solidFill>
            </c:spPr>
          </c:marker>
          <c:xVal>
            <c:numRef>
              <c:f>Sheet1!$C$3:$C$8</c:f>
              <c:numCache>
                <c:formatCode>General</c:formatCode>
                <c:ptCount val="6"/>
                <c:pt idx="0">
                  <c:v>0</c:v>
                </c:pt>
                <c:pt idx="1">
                  <c:v>1</c:v>
                </c:pt>
                <c:pt idx="2">
                  <c:v>2</c:v>
                </c:pt>
                <c:pt idx="3">
                  <c:v>3</c:v>
                </c:pt>
                <c:pt idx="4">
                  <c:v>4</c:v>
                </c:pt>
                <c:pt idx="5">
                  <c:v>5</c:v>
                </c:pt>
              </c:numCache>
            </c:numRef>
          </c:xVal>
          <c:yVal>
            <c:numRef>
              <c:f>Sheet1!$G$3:$G$8</c:f>
              <c:numCache>
                <c:formatCode>General</c:formatCode>
                <c:ptCount val="6"/>
                <c:pt idx="0">
                  <c:v>0.35000000000000031</c:v>
                </c:pt>
                <c:pt idx="1">
                  <c:v>0.63000000000000289</c:v>
                </c:pt>
                <c:pt idx="2">
                  <c:v>0.78</c:v>
                </c:pt>
                <c:pt idx="3">
                  <c:v>0.88</c:v>
                </c:pt>
                <c:pt idx="4">
                  <c:v>0.95000000000000062</c:v>
                </c:pt>
                <c:pt idx="5">
                  <c:v>1</c:v>
                </c:pt>
              </c:numCache>
            </c:numRef>
          </c:yVal>
          <c:smooth val="1"/>
          <c:extLst>
            <c:ext xmlns:c16="http://schemas.microsoft.com/office/drawing/2014/chart" uri="{C3380CC4-5D6E-409C-BE32-E72D297353CC}">
              <c16:uniqueId val="{00000000-47E5-4126-81EA-A4FCB3D617C6}"/>
            </c:ext>
          </c:extLst>
        </c:ser>
        <c:dLbls>
          <c:showLegendKey val="0"/>
          <c:showVal val="0"/>
          <c:showCatName val="0"/>
          <c:showSerName val="0"/>
          <c:showPercent val="0"/>
          <c:showBubbleSize val="0"/>
        </c:dLbls>
        <c:axId val="256234920"/>
        <c:axId val="256231000"/>
      </c:scatterChart>
      <c:valAx>
        <c:axId val="256234920"/>
        <c:scaling>
          <c:orientation val="minMax"/>
          <c:max val="5"/>
          <c:min val="0"/>
        </c:scaling>
        <c:delete val="0"/>
        <c:axPos val="b"/>
        <c:numFmt formatCode="General" sourceLinked="1"/>
        <c:majorTickMark val="out"/>
        <c:minorTickMark val="none"/>
        <c:tickLblPos val="nextTo"/>
        <c:txPr>
          <a:bodyPr/>
          <a:lstStyle/>
          <a:p>
            <a:pPr>
              <a:defRPr sz="1600">
                <a:latin typeface="Arial" pitchFamily="34" charset="0"/>
                <a:cs typeface="Arial" pitchFamily="34" charset="0"/>
              </a:defRPr>
            </a:pPr>
            <a:endParaRPr lang="es-MX"/>
          </a:p>
        </c:txPr>
        <c:crossAx val="256231000"/>
        <c:crosses val="autoZero"/>
        <c:crossBetween val="midCat"/>
        <c:majorUnit val="1"/>
      </c:valAx>
      <c:valAx>
        <c:axId val="256231000"/>
        <c:scaling>
          <c:orientation val="minMax"/>
          <c:max val="1"/>
        </c:scaling>
        <c:delete val="0"/>
        <c:axPos val="l"/>
        <c:numFmt formatCode="General" sourceLinked="1"/>
        <c:majorTickMark val="out"/>
        <c:minorTickMark val="none"/>
        <c:tickLblPos val="nextTo"/>
        <c:txPr>
          <a:bodyPr/>
          <a:lstStyle/>
          <a:p>
            <a:pPr>
              <a:defRPr sz="1600">
                <a:latin typeface="Arial" pitchFamily="34" charset="0"/>
                <a:cs typeface="Arial" pitchFamily="34" charset="0"/>
              </a:defRPr>
            </a:pPr>
            <a:endParaRPr lang="es-MX"/>
          </a:p>
        </c:txPr>
        <c:crossAx val="256234920"/>
        <c:crosses val="autoZero"/>
        <c:crossBetween val="midCat"/>
        <c:majorUnit val="0.25"/>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5557011B-F69D-4931-AA0A-8373B785FF30}" type="datetimeFigureOut">
              <a:rPr lang="es-MX"/>
              <a:pPr>
                <a:defRPr/>
              </a:pPr>
              <a:t>16/06/2024</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MX"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MX"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19F1B16E-0271-4A7A-91DD-135CB343A050}" type="slidenum">
              <a:rPr lang="es-MX"/>
              <a:pPr>
                <a:defRPr/>
              </a:pPr>
              <a:t>‹Nº›</a:t>
            </a:fld>
            <a:endParaRPr lang="es-MX"/>
          </a:p>
        </p:txBody>
      </p:sp>
    </p:spTree>
    <p:extLst>
      <p:ext uri="{BB962C8B-B14F-4D97-AF65-F5344CB8AC3E}">
        <p14:creationId xmlns:p14="http://schemas.microsoft.com/office/powerpoint/2010/main" val="54069947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dirty="0" err="1"/>
              <a:t>Starting</a:t>
            </a:r>
            <a:r>
              <a:rPr lang="es-MX" baseline="0" dirty="0"/>
              <a:t> 10:00 am</a:t>
            </a:r>
            <a:endParaRPr lang="es-MX" dirty="0"/>
          </a:p>
        </p:txBody>
      </p:sp>
      <p:sp>
        <p:nvSpPr>
          <p:cNvPr id="4" name="Slide Number Placeholder 3"/>
          <p:cNvSpPr>
            <a:spLocks noGrp="1"/>
          </p:cNvSpPr>
          <p:nvPr>
            <p:ph type="sldNum" sz="quarter" idx="10"/>
          </p:nvPr>
        </p:nvSpPr>
        <p:spPr/>
        <p:txBody>
          <a:bodyPr/>
          <a:lstStyle/>
          <a:p>
            <a:pPr>
              <a:defRPr/>
            </a:pPr>
            <a:fld id="{19F1B16E-0271-4A7A-91DD-135CB343A050}" type="slidenum">
              <a:rPr lang="es-MX" smtClean="0"/>
              <a:pPr>
                <a:defRPr/>
              </a:pPr>
              <a:t>4</a:t>
            </a:fld>
            <a:endParaRPr lang="es-MX"/>
          </a:p>
        </p:txBody>
      </p:sp>
    </p:spTree>
    <p:extLst>
      <p:ext uri="{BB962C8B-B14F-4D97-AF65-F5344CB8AC3E}">
        <p14:creationId xmlns:p14="http://schemas.microsoft.com/office/powerpoint/2010/main" val="904531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1FEE37C9-633D-47FD-83FB-1C6B834D9914}" type="slidenum">
              <a:rPr lang="en-US"/>
              <a:pPr/>
              <a:t>93</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3942343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A430E269-BF8B-4C29-82A2-BD1CDD98BAFE}" type="slidenum">
              <a:rPr lang="en-US"/>
              <a:pPr/>
              <a:t>94</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E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92C67A1-AB2B-47EE-83E7-192051EAEC13}" type="slidenum">
              <a:rPr lang="en-US"/>
              <a:pPr/>
              <a:t>95</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84C6ECB0-AF1B-4C9F-AC78-AE841CD2B35C}" type="slidenum">
              <a:rPr lang="en-US"/>
              <a:pPr/>
              <a:t>101</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VE" dirty="0"/>
          </a:p>
        </p:txBody>
      </p:sp>
      <p:sp>
        <p:nvSpPr>
          <p:cNvPr id="4" name="3 Marcador de número de diapositiva"/>
          <p:cNvSpPr>
            <a:spLocks noGrp="1"/>
          </p:cNvSpPr>
          <p:nvPr>
            <p:ph type="sldNum" sz="quarter" idx="10"/>
          </p:nvPr>
        </p:nvSpPr>
        <p:spPr/>
        <p:txBody>
          <a:bodyPr/>
          <a:lstStyle/>
          <a:p>
            <a:pPr>
              <a:defRPr/>
            </a:pPr>
            <a:fld id="{19F1B16E-0271-4A7A-91DD-135CB343A050}" type="slidenum">
              <a:rPr lang="es-MX" smtClean="0"/>
              <a:pPr>
                <a:defRPr/>
              </a:pPr>
              <a:t>103</a:t>
            </a:fld>
            <a:endParaRPr lang="es-MX"/>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6062612C-87EC-4275-8ED7-2401AA3FCA43}" type="slidenum">
              <a:rPr lang="en-US"/>
              <a:pPr/>
              <a:t>105</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s-E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dirty="0" err="1"/>
              <a:t>Starting</a:t>
            </a:r>
            <a:r>
              <a:rPr lang="es-MX" baseline="0" dirty="0"/>
              <a:t> 2:00 pm</a:t>
            </a:r>
            <a:endParaRPr lang="es-MX" dirty="0"/>
          </a:p>
        </p:txBody>
      </p:sp>
      <p:sp>
        <p:nvSpPr>
          <p:cNvPr id="4" name="Slide Number Placeholder 3"/>
          <p:cNvSpPr>
            <a:spLocks noGrp="1"/>
          </p:cNvSpPr>
          <p:nvPr>
            <p:ph type="sldNum" sz="quarter" idx="10"/>
          </p:nvPr>
        </p:nvSpPr>
        <p:spPr/>
        <p:txBody>
          <a:bodyPr/>
          <a:lstStyle/>
          <a:p>
            <a:pPr>
              <a:defRPr/>
            </a:pPr>
            <a:fld id="{19F1B16E-0271-4A7A-91DD-135CB343A050}" type="slidenum">
              <a:rPr lang="es-MX" smtClean="0"/>
              <a:pPr>
                <a:defRPr/>
              </a:pPr>
              <a:t>9</a:t>
            </a:fld>
            <a:endParaRPr lang="es-MX"/>
          </a:p>
        </p:txBody>
      </p:sp>
    </p:spTree>
    <p:extLst>
      <p:ext uri="{BB962C8B-B14F-4D97-AF65-F5344CB8AC3E}">
        <p14:creationId xmlns:p14="http://schemas.microsoft.com/office/powerpoint/2010/main" val="4042680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pPr>
              <a:defRPr/>
            </a:pPr>
            <a:fld id="{19F1B16E-0271-4A7A-91DD-135CB343A050}" type="slidenum">
              <a:rPr lang="es-MX" smtClean="0"/>
              <a:pPr>
                <a:defRPr/>
              </a:pPr>
              <a:t>62</a:t>
            </a:fld>
            <a:endParaRPr lang="es-MX"/>
          </a:p>
        </p:txBody>
      </p:sp>
    </p:spTree>
    <p:extLst>
      <p:ext uri="{BB962C8B-B14F-4D97-AF65-F5344CB8AC3E}">
        <p14:creationId xmlns:p14="http://schemas.microsoft.com/office/powerpoint/2010/main" val="4155438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6EC91417-02C0-41F2-849C-2180D33125DE}" type="slidenum">
              <a:rPr lang="en-US"/>
              <a:pPr/>
              <a:t>76</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r>
              <a:rPr lang="es-ES" dirty="0"/>
              <a:t>Similitudes:</a:t>
            </a:r>
          </a:p>
          <a:p>
            <a:pPr eaLnBrk="1" hangingPunct="1"/>
            <a:r>
              <a:rPr lang="es-ES" dirty="0"/>
              <a:t>1) No métrico :Objeto A y B son más similares, que la suma de sus similitudes con otro objeto más distante.</a:t>
            </a:r>
          </a:p>
          <a:p>
            <a:pPr eaLnBrk="1" hangingPunct="1"/>
            <a:r>
              <a:rPr lang="es-ES" dirty="0"/>
              <a:t>2) Doble ceros= no son sensibles; por lo tanto</a:t>
            </a:r>
          </a:p>
          <a:p>
            <a:pPr eaLnBrk="1" hangingPunct="1"/>
            <a:r>
              <a:rPr lang="es-ES" dirty="0"/>
              <a:t>3) Asimetría= el trato de los ceros no es igual que el resto de los números. Si una muestra tiene una especie y la otra no eso significa algo. Si las dos muestras tienen la misma especie, también se puede decir algo. Si ninguna muestra no tiene esa especie…no se puede decir nada.</a:t>
            </a:r>
          </a:p>
          <a:p>
            <a:pPr eaLnBrk="1" hangingPunct="1"/>
            <a:r>
              <a:rPr lang="es-ES" dirty="0"/>
              <a:t>DISTANCIA:</a:t>
            </a:r>
          </a:p>
          <a:p>
            <a:pPr eaLnBrk="1" hangingPunct="1"/>
            <a:r>
              <a:rPr lang="es-ES" dirty="0"/>
              <a:t>Métrico vs no métricos. No se cumple el triangulo de equidades. D(</a:t>
            </a:r>
            <a:r>
              <a:rPr lang="es-ES" dirty="0" err="1"/>
              <a:t>a,b</a:t>
            </a:r>
            <a:r>
              <a:rPr lang="es-ES" dirty="0"/>
              <a:t>) + D(</a:t>
            </a:r>
            <a:r>
              <a:rPr lang="es-ES" dirty="0" err="1"/>
              <a:t>b,c</a:t>
            </a:r>
            <a:r>
              <a:rPr lang="es-ES" dirty="0"/>
              <a:t>) &gt; o igual D(</a:t>
            </a:r>
            <a:r>
              <a:rPr lang="es-ES" dirty="0" err="1"/>
              <a:t>a,c</a:t>
            </a:r>
            <a:r>
              <a:rPr lang="es-ES" dirty="0"/>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6EC91417-02C0-41F2-849C-2180D33125DE}" type="slidenum">
              <a:rPr lang="en-US"/>
              <a:pPr/>
              <a:t>77</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r>
              <a:rPr lang="es-ES" dirty="0"/>
              <a:t>Similitudes:</a:t>
            </a:r>
          </a:p>
          <a:p>
            <a:pPr eaLnBrk="1" hangingPunct="1"/>
            <a:r>
              <a:rPr lang="es-ES" dirty="0"/>
              <a:t>1) No métrico :Objeto A y B son más similares, que la suma de sus similitudes con otro objeto más distante.</a:t>
            </a:r>
          </a:p>
          <a:p>
            <a:pPr eaLnBrk="1" hangingPunct="1"/>
            <a:r>
              <a:rPr lang="es-ES" dirty="0"/>
              <a:t>2) Doble ceros= no son sensibles; por lo tanto</a:t>
            </a:r>
          </a:p>
          <a:p>
            <a:pPr eaLnBrk="1" hangingPunct="1"/>
            <a:r>
              <a:rPr lang="es-ES" dirty="0"/>
              <a:t>3) Asimetría= el trato de los ceros no es igual que el resto de los números. Si una muestra tiene una especie y la otra no eso significa algo. Si las dos muestras tienen la misma especie, también se puede decir algo. Si ninguna muestra no tiene esa especie…no se puede decir nada.</a:t>
            </a:r>
          </a:p>
          <a:p>
            <a:pPr eaLnBrk="1" hangingPunct="1"/>
            <a:r>
              <a:rPr lang="es-ES" dirty="0"/>
              <a:t>DISTANCIA:</a:t>
            </a:r>
          </a:p>
          <a:p>
            <a:pPr eaLnBrk="1" hangingPunct="1"/>
            <a:r>
              <a:rPr lang="es-ES" dirty="0"/>
              <a:t>Métrico vs no métricos. No se cumple el triangulo de equidades. D(</a:t>
            </a:r>
            <a:r>
              <a:rPr lang="es-ES" dirty="0" err="1"/>
              <a:t>a,b</a:t>
            </a:r>
            <a:r>
              <a:rPr lang="es-ES" dirty="0"/>
              <a:t>) + D(</a:t>
            </a:r>
            <a:r>
              <a:rPr lang="es-ES" dirty="0" err="1"/>
              <a:t>b,c</a:t>
            </a:r>
            <a:r>
              <a:rPr lang="es-ES" dirty="0"/>
              <a:t>) &gt; o igual D(</a:t>
            </a:r>
            <a:r>
              <a:rPr lang="es-ES" dirty="0" err="1"/>
              <a:t>a,c</a:t>
            </a:r>
            <a:r>
              <a:rPr lang="es-ES" dirty="0"/>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6EC91417-02C0-41F2-849C-2180D33125DE}" type="slidenum">
              <a:rPr lang="en-US"/>
              <a:pPr/>
              <a:t>78</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r>
              <a:rPr lang="es-ES" dirty="0"/>
              <a:t>Similitudes:</a:t>
            </a:r>
          </a:p>
          <a:p>
            <a:pPr eaLnBrk="1" hangingPunct="1"/>
            <a:r>
              <a:rPr lang="es-ES" dirty="0"/>
              <a:t>1) No métrico :Objeto A y B son más similares, que la suma de sus similitudes con otro objeto más distante.</a:t>
            </a:r>
          </a:p>
          <a:p>
            <a:pPr eaLnBrk="1" hangingPunct="1"/>
            <a:r>
              <a:rPr lang="es-ES" dirty="0"/>
              <a:t>2) Doble ceros= no son sensibles; por lo tanto</a:t>
            </a:r>
          </a:p>
          <a:p>
            <a:pPr eaLnBrk="1" hangingPunct="1"/>
            <a:r>
              <a:rPr lang="es-ES" dirty="0"/>
              <a:t>3) Asimetría= el trato de los ceros no es igual que el resto de los números. Si una muestra tiene una especie y la otra no eso significa algo. Si las dos muestras tienen la misma especie, también se puede decir algo. Si ninguna muestra no tiene esa especie…no se puede decir nada.</a:t>
            </a:r>
          </a:p>
          <a:p>
            <a:pPr eaLnBrk="1" hangingPunct="1"/>
            <a:r>
              <a:rPr lang="es-ES" dirty="0"/>
              <a:t>DISTANCIA:</a:t>
            </a:r>
          </a:p>
          <a:p>
            <a:pPr eaLnBrk="1" hangingPunct="1"/>
            <a:r>
              <a:rPr lang="es-ES" dirty="0"/>
              <a:t>Métrico vs no métricos. No se cumple el triangulo de equidades. D(</a:t>
            </a:r>
            <a:r>
              <a:rPr lang="es-ES" dirty="0" err="1"/>
              <a:t>a,b</a:t>
            </a:r>
            <a:r>
              <a:rPr lang="es-ES" dirty="0"/>
              <a:t>) + D(</a:t>
            </a:r>
            <a:r>
              <a:rPr lang="es-ES" dirty="0" err="1"/>
              <a:t>b,c</a:t>
            </a:r>
            <a:r>
              <a:rPr lang="es-ES" dirty="0"/>
              <a:t>) &gt; o igual D(</a:t>
            </a:r>
            <a:r>
              <a:rPr lang="es-ES" dirty="0" err="1"/>
              <a:t>a,c</a:t>
            </a:r>
            <a:r>
              <a:rPr lang="es-ES" dirty="0"/>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6EC91417-02C0-41F2-849C-2180D33125DE}" type="slidenum">
              <a:rPr lang="en-US"/>
              <a:pPr/>
              <a:t>85</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r>
              <a:rPr lang="es-ES" dirty="0"/>
              <a:t>Similitudes:</a:t>
            </a:r>
          </a:p>
          <a:p>
            <a:pPr eaLnBrk="1" hangingPunct="1"/>
            <a:r>
              <a:rPr lang="es-ES" dirty="0"/>
              <a:t>1) No métrico :Objeto A y B son más similares, que la suma de sus similitudes con otro objeto más distante.</a:t>
            </a:r>
          </a:p>
          <a:p>
            <a:pPr eaLnBrk="1" hangingPunct="1"/>
            <a:r>
              <a:rPr lang="es-ES" dirty="0"/>
              <a:t>2) Doble ceros= no son sensibles; por lo tanto</a:t>
            </a:r>
          </a:p>
          <a:p>
            <a:pPr eaLnBrk="1" hangingPunct="1"/>
            <a:r>
              <a:rPr lang="es-ES" dirty="0"/>
              <a:t>3) Asimetría= el trato de los ceros no es igual que el resto de los números. Si una muestra tiene una especie y la otra no eso significa algo. Si las dos muestras tienen la misma especie, también se puede decir algo. Si ninguna muestra no tiene esa especie…no se puede decir nada.</a:t>
            </a:r>
          </a:p>
          <a:p>
            <a:pPr eaLnBrk="1" hangingPunct="1"/>
            <a:r>
              <a:rPr lang="es-ES" dirty="0"/>
              <a:t>DISTANCIA:</a:t>
            </a:r>
          </a:p>
          <a:p>
            <a:pPr eaLnBrk="1" hangingPunct="1"/>
            <a:r>
              <a:rPr lang="es-ES" dirty="0"/>
              <a:t>Métrico vs no métricos. No se cumple el triangulo de equidades. D(</a:t>
            </a:r>
            <a:r>
              <a:rPr lang="es-ES" dirty="0" err="1"/>
              <a:t>a,b</a:t>
            </a:r>
            <a:r>
              <a:rPr lang="es-ES" dirty="0"/>
              <a:t>) + D(</a:t>
            </a:r>
            <a:r>
              <a:rPr lang="es-ES" dirty="0" err="1"/>
              <a:t>b,c</a:t>
            </a:r>
            <a:r>
              <a:rPr lang="es-ES" dirty="0"/>
              <a:t>) &gt; o igual D(</a:t>
            </a:r>
            <a:r>
              <a:rPr lang="es-ES" dirty="0" err="1"/>
              <a:t>a,c</a:t>
            </a:r>
            <a:r>
              <a:rPr lang="es-ES" dirty="0"/>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976F5896-9ADC-4C90-B28D-1A2B9DB1F794}" type="slidenum">
              <a:rPr lang="en-US"/>
              <a:pPr/>
              <a:t>88</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1FEE37C9-633D-47FD-83FB-1C6B834D9914}" type="slidenum">
              <a:rPr lang="en-US"/>
              <a:pPr/>
              <a:t>91</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12AD1F-7C16-96EC-2F6F-09008C126288}"/>
              </a:ext>
            </a:extLst>
          </p:cNvPr>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2E59BAA6-CFF8-FE83-4A60-05493663375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45283D19-03EA-25B6-9E93-1127397BDDA5}"/>
              </a:ext>
            </a:extLst>
          </p:cNvPr>
          <p:cNvSpPr>
            <a:spLocks noGrp="1"/>
          </p:cNvSpPr>
          <p:nvPr>
            <p:ph type="dt" sz="half" idx="10"/>
          </p:nvPr>
        </p:nvSpPr>
        <p:spPr/>
        <p:txBody>
          <a:bodyPr/>
          <a:lstStyle/>
          <a:p>
            <a:pPr>
              <a:defRPr/>
            </a:pPr>
            <a:endParaRPr lang="es-ES"/>
          </a:p>
        </p:txBody>
      </p:sp>
      <p:sp>
        <p:nvSpPr>
          <p:cNvPr id="5" name="Marcador de pie de página 4">
            <a:extLst>
              <a:ext uri="{FF2B5EF4-FFF2-40B4-BE49-F238E27FC236}">
                <a16:creationId xmlns:a16="http://schemas.microsoft.com/office/drawing/2014/main" id="{06F16966-43B1-7B1E-E1EF-C7FE71A2935A}"/>
              </a:ext>
            </a:extLst>
          </p:cNvPr>
          <p:cNvSpPr>
            <a:spLocks noGrp="1"/>
          </p:cNvSpPr>
          <p:nvPr>
            <p:ph type="ftr" sz="quarter" idx="11"/>
          </p:nvPr>
        </p:nvSpPr>
        <p:spPr/>
        <p:txBody>
          <a:bodyPr/>
          <a:lstStyle/>
          <a:p>
            <a:pPr>
              <a:defRPr/>
            </a:pPr>
            <a:endParaRPr lang="es-ES"/>
          </a:p>
        </p:txBody>
      </p:sp>
      <p:sp>
        <p:nvSpPr>
          <p:cNvPr id="6" name="Marcador de número de diapositiva 5">
            <a:extLst>
              <a:ext uri="{FF2B5EF4-FFF2-40B4-BE49-F238E27FC236}">
                <a16:creationId xmlns:a16="http://schemas.microsoft.com/office/drawing/2014/main" id="{7905FE37-463D-89E6-D4EC-5691BA2925FF}"/>
              </a:ext>
            </a:extLst>
          </p:cNvPr>
          <p:cNvSpPr>
            <a:spLocks noGrp="1"/>
          </p:cNvSpPr>
          <p:nvPr>
            <p:ph type="sldNum" sz="quarter" idx="12"/>
          </p:nvPr>
        </p:nvSpPr>
        <p:spPr/>
        <p:txBody>
          <a:bodyPr/>
          <a:lstStyle/>
          <a:p>
            <a:pPr>
              <a:defRPr/>
            </a:pPr>
            <a:fld id="{D662853E-5B4C-4E19-A2AF-663F10C72BFA}" type="slidenum">
              <a:rPr lang="es-ES" smtClean="0"/>
              <a:pPr>
                <a:defRPr/>
              </a:pPr>
              <a:t>‹Nº›</a:t>
            </a:fld>
            <a:endParaRPr lang="es-ES"/>
          </a:p>
        </p:txBody>
      </p:sp>
    </p:spTree>
    <p:extLst>
      <p:ext uri="{BB962C8B-B14F-4D97-AF65-F5344CB8AC3E}">
        <p14:creationId xmlns:p14="http://schemas.microsoft.com/office/powerpoint/2010/main" val="3955547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A81FC7-ABC0-1EBD-320B-644FAE630D1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E92D16C-5B10-B811-8B60-176842D51B0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7D62D24-98EE-8C8B-9901-6556134C52EE}"/>
              </a:ext>
            </a:extLst>
          </p:cNvPr>
          <p:cNvSpPr>
            <a:spLocks noGrp="1"/>
          </p:cNvSpPr>
          <p:nvPr>
            <p:ph type="dt" sz="half" idx="10"/>
          </p:nvPr>
        </p:nvSpPr>
        <p:spPr/>
        <p:txBody>
          <a:bodyPr/>
          <a:lstStyle/>
          <a:p>
            <a:pPr>
              <a:defRPr/>
            </a:pPr>
            <a:endParaRPr lang="es-ES"/>
          </a:p>
        </p:txBody>
      </p:sp>
      <p:sp>
        <p:nvSpPr>
          <p:cNvPr id="5" name="Marcador de pie de página 4">
            <a:extLst>
              <a:ext uri="{FF2B5EF4-FFF2-40B4-BE49-F238E27FC236}">
                <a16:creationId xmlns:a16="http://schemas.microsoft.com/office/drawing/2014/main" id="{23EA6A98-CEBF-2F0B-6943-ED4B4888D87A}"/>
              </a:ext>
            </a:extLst>
          </p:cNvPr>
          <p:cNvSpPr>
            <a:spLocks noGrp="1"/>
          </p:cNvSpPr>
          <p:nvPr>
            <p:ph type="ftr" sz="quarter" idx="11"/>
          </p:nvPr>
        </p:nvSpPr>
        <p:spPr/>
        <p:txBody>
          <a:bodyPr/>
          <a:lstStyle/>
          <a:p>
            <a:pPr>
              <a:defRPr/>
            </a:pPr>
            <a:endParaRPr lang="es-ES"/>
          </a:p>
        </p:txBody>
      </p:sp>
      <p:sp>
        <p:nvSpPr>
          <p:cNvPr id="6" name="Marcador de número de diapositiva 5">
            <a:extLst>
              <a:ext uri="{FF2B5EF4-FFF2-40B4-BE49-F238E27FC236}">
                <a16:creationId xmlns:a16="http://schemas.microsoft.com/office/drawing/2014/main" id="{28B03302-9C37-E330-CBC2-A3879DD55730}"/>
              </a:ext>
            </a:extLst>
          </p:cNvPr>
          <p:cNvSpPr>
            <a:spLocks noGrp="1"/>
          </p:cNvSpPr>
          <p:nvPr>
            <p:ph type="sldNum" sz="quarter" idx="12"/>
          </p:nvPr>
        </p:nvSpPr>
        <p:spPr/>
        <p:txBody>
          <a:bodyPr/>
          <a:lstStyle/>
          <a:p>
            <a:pPr>
              <a:defRPr/>
            </a:pPr>
            <a:fld id="{D662853E-5B4C-4E19-A2AF-663F10C72BFA}" type="slidenum">
              <a:rPr lang="es-ES" smtClean="0"/>
              <a:pPr>
                <a:defRPr/>
              </a:pPr>
              <a:t>‹Nº›</a:t>
            </a:fld>
            <a:endParaRPr lang="es-ES"/>
          </a:p>
        </p:txBody>
      </p:sp>
    </p:spTree>
    <p:extLst>
      <p:ext uri="{BB962C8B-B14F-4D97-AF65-F5344CB8AC3E}">
        <p14:creationId xmlns:p14="http://schemas.microsoft.com/office/powerpoint/2010/main" val="3527347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AEA9B55-705F-D572-3E5F-8898C25F40BF}"/>
              </a:ext>
            </a:extLst>
          </p:cNvPr>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E9997596-6822-2169-671B-BEAEB442B900}"/>
              </a:ext>
            </a:extLst>
          </p:cNvPr>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814C47A-E11D-C878-07BA-2297AB2AF5DB}"/>
              </a:ext>
            </a:extLst>
          </p:cNvPr>
          <p:cNvSpPr>
            <a:spLocks noGrp="1"/>
          </p:cNvSpPr>
          <p:nvPr>
            <p:ph type="dt" sz="half" idx="10"/>
          </p:nvPr>
        </p:nvSpPr>
        <p:spPr/>
        <p:txBody>
          <a:bodyPr/>
          <a:lstStyle/>
          <a:p>
            <a:pPr>
              <a:defRPr/>
            </a:pPr>
            <a:endParaRPr lang="es-ES"/>
          </a:p>
        </p:txBody>
      </p:sp>
      <p:sp>
        <p:nvSpPr>
          <p:cNvPr id="5" name="Marcador de pie de página 4">
            <a:extLst>
              <a:ext uri="{FF2B5EF4-FFF2-40B4-BE49-F238E27FC236}">
                <a16:creationId xmlns:a16="http://schemas.microsoft.com/office/drawing/2014/main" id="{4D6E4C3C-D72E-65D7-DE66-8607910B17EC}"/>
              </a:ext>
            </a:extLst>
          </p:cNvPr>
          <p:cNvSpPr>
            <a:spLocks noGrp="1"/>
          </p:cNvSpPr>
          <p:nvPr>
            <p:ph type="ftr" sz="quarter" idx="11"/>
          </p:nvPr>
        </p:nvSpPr>
        <p:spPr/>
        <p:txBody>
          <a:bodyPr/>
          <a:lstStyle/>
          <a:p>
            <a:pPr>
              <a:defRPr/>
            </a:pPr>
            <a:endParaRPr lang="es-ES"/>
          </a:p>
        </p:txBody>
      </p:sp>
      <p:sp>
        <p:nvSpPr>
          <p:cNvPr id="6" name="Marcador de número de diapositiva 5">
            <a:extLst>
              <a:ext uri="{FF2B5EF4-FFF2-40B4-BE49-F238E27FC236}">
                <a16:creationId xmlns:a16="http://schemas.microsoft.com/office/drawing/2014/main" id="{808E9C77-624D-0DD7-CC43-C8789B00F30B}"/>
              </a:ext>
            </a:extLst>
          </p:cNvPr>
          <p:cNvSpPr>
            <a:spLocks noGrp="1"/>
          </p:cNvSpPr>
          <p:nvPr>
            <p:ph type="sldNum" sz="quarter" idx="12"/>
          </p:nvPr>
        </p:nvSpPr>
        <p:spPr/>
        <p:txBody>
          <a:bodyPr/>
          <a:lstStyle/>
          <a:p>
            <a:pPr>
              <a:defRPr/>
            </a:pPr>
            <a:fld id="{D662853E-5B4C-4E19-A2AF-663F10C72BFA}" type="slidenum">
              <a:rPr lang="es-ES" smtClean="0"/>
              <a:pPr>
                <a:defRPr/>
              </a:pPr>
              <a:t>‹Nº›</a:t>
            </a:fld>
            <a:endParaRPr lang="es-ES"/>
          </a:p>
        </p:txBody>
      </p:sp>
    </p:spTree>
    <p:extLst>
      <p:ext uri="{BB962C8B-B14F-4D97-AF65-F5344CB8AC3E}">
        <p14:creationId xmlns:p14="http://schemas.microsoft.com/office/powerpoint/2010/main" val="4139531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8D04F2-93DB-AF94-DE54-3486DEC9505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E7C34D1-D540-087D-A7EF-F7C0DB887DC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24273BF-11A5-0A01-91C7-8C0AF83D36A0}"/>
              </a:ext>
            </a:extLst>
          </p:cNvPr>
          <p:cNvSpPr>
            <a:spLocks noGrp="1"/>
          </p:cNvSpPr>
          <p:nvPr>
            <p:ph type="dt" sz="half" idx="10"/>
          </p:nvPr>
        </p:nvSpPr>
        <p:spPr/>
        <p:txBody>
          <a:bodyPr/>
          <a:lstStyle/>
          <a:p>
            <a:pPr>
              <a:defRPr/>
            </a:pPr>
            <a:endParaRPr lang="es-ES"/>
          </a:p>
        </p:txBody>
      </p:sp>
      <p:sp>
        <p:nvSpPr>
          <p:cNvPr id="5" name="Marcador de pie de página 4">
            <a:extLst>
              <a:ext uri="{FF2B5EF4-FFF2-40B4-BE49-F238E27FC236}">
                <a16:creationId xmlns:a16="http://schemas.microsoft.com/office/drawing/2014/main" id="{351B7486-18CA-C498-3695-EDDCC7B2D745}"/>
              </a:ext>
            </a:extLst>
          </p:cNvPr>
          <p:cNvSpPr>
            <a:spLocks noGrp="1"/>
          </p:cNvSpPr>
          <p:nvPr>
            <p:ph type="ftr" sz="quarter" idx="11"/>
          </p:nvPr>
        </p:nvSpPr>
        <p:spPr/>
        <p:txBody>
          <a:bodyPr/>
          <a:lstStyle/>
          <a:p>
            <a:pPr>
              <a:defRPr/>
            </a:pPr>
            <a:endParaRPr lang="es-ES"/>
          </a:p>
        </p:txBody>
      </p:sp>
      <p:sp>
        <p:nvSpPr>
          <p:cNvPr id="6" name="Marcador de número de diapositiva 5">
            <a:extLst>
              <a:ext uri="{FF2B5EF4-FFF2-40B4-BE49-F238E27FC236}">
                <a16:creationId xmlns:a16="http://schemas.microsoft.com/office/drawing/2014/main" id="{BB9863AC-29A8-C7BA-02BE-9E37712BED41}"/>
              </a:ext>
            </a:extLst>
          </p:cNvPr>
          <p:cNvSpPr>
            <a:spLocks noGrp="1"/>
          </p:cNvSpPr>
          <p:nvPr>
            <p:ph type="sldNum" sz="quarter" idx="12"/>
          </p:nvPr>
        </p:nvSpPr>
        <p:spPr/>
        <p:txBody>
          <a:bodyPr/>
          <a:lstStyle/>
          <a:p>
            <a:pPr>
              <a:defRPr/>
            </a:pPr>
            <a:fld id="{D662853E-5B4C-4E19-A2AF-663F10C72BFA}" type="slidenum">
              <a:rPr lang="es-ES" smtClean="0"/>
              <a:pPr>
                <a:defRPr/>
              </a:pPr>
              <a:t>‹Nº›</a:t>
            </a:fld>
            <a:endParaRPr lang="es-ES"/>
          </a:p>
        </p:txBody>
      </p:sp>
    </p:spTree>
    <p:extLst>
      <p:ext uri="{BB962C8B-B14F-4D97-AF65-F5344CB8AC3E}">
        <p14:creationId xmlns:p14="http://schemas.microsoft.com/office/powerpoint/2010/main" val="933278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E085DE-1073-727A-F666-0A155B0737E3}"/>
              </a:ext>
            </a:extLst>
          </p:cNvPr>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4A68BDE-7117-DB5F-D0E1-11984B747D6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36600FA-449D-D05D-D197-2509B20CB922}"/>
              </a:ext>
            </a:extLst>
          </p:cNvPr>
          <p:cNvSpPr>
            <a:spLocks noGrp="1"/>
          </p:cNvSpPr>
          <p:nvPr>
            <p:ph type="dt" sz="half" idx="10"/>
          </p:nvPr>
        </p:nvSpPr>
        <p:spPr/>
        <p:txBody>
          <a:bodyPr/>
          <a:lstStyle/>
          <a:p>
            <a:pPr>
              <a:defRPr/>
            </a:pPr>
            <a:endParaRPr lang="es-ES"/>
          </a:p>
        </p:txBody>
      </p:sp>
      <p:sp>
        <p:nvSpPr>
          <p:cNvPr id="5" name="Marcador de pie de página 4">
            <a:extLst>
              <a:ext uri="{FF2B5EF4-FFF2-40B4-BE49-F238E27FC236}">
                <a16:creationId xmlns:a16="http://schemas.microsoft.com/office/drawing/2014/main" id="{E455E727-89EF-B411-10DC-0AE5A4172942}"/>
              </a:ext>
            </a:extLst>
          </p:cNvPr>
          <p:cNvSpPr>
            <a:spLocks noGrp="1"/>
          </p:cNvSpPr>
          <p:nvPr>
            <p:ph type="ftr" sz="quarter" idx="11"/>
          </p:nvPr>
        </p:nvSpPr>
        <p:spPr/>
        <p:txBody>
          <a:bodyPr/>
          <a:lstStyle/>
          <a:p>
            <a:pPr>
              <a:defRPr/>
            </a:pPr>
            <a:endParaRPr lang="es-ES"/>
          </a:p>
        </p:txBody>
      </p:sp>
      <p:sp>
        <p:nvSpPr>
          <p:cNvPr id="6" name="Marcador de número de diapositiva 5">
            <a:extLst>
              <a:ext uri="{FF2B5EF4-FFF2-40B4-BE49-F238E27FC236}">
                <a16:creationId xmlns:a16="http://schemas.microsoft.com/office/drawing/2014/main" id="{7F4FB559-36D1-3D11-246C-BE70013536DE}"/>
              </a:ext>
            </a:extLst>
          </p:cNvPr>
          <p:cNvSpPr>
            <a:spLocks noGrp="1"/>
          </p:cNvSpPr>
          <p:nvPr>
            <p:ph type="sldNum" sz="quarter" idx="12"/>
          </p:nvPr>
        </p:nvSpPr>
        <p:spPr/>
        <p:txBody>
          <a:bodyPr/>
          <a:lstStyle/>
          <a:p>
            <a:pPr>
              <a:defRPr/>
            </a:pPr>
            <a:fld id="{D662853E-5B4C-4E19-A2AF-663F10C72BFA}" type="slidenum">
              <a:rPr lang="es-ES" smtClean="0"/>
              <a:pPr>
                <a:defRPr/>
              </a:pPr>
              <a:t>‹Nº›</a:t>
            </a:fld>
            <a:endParaRPr lang="es-ES"/>
          </a:p>
        </p:txBody>
      </p:sp>
    </p:spTree>
    <p:extLst>
      <p:ext uri="{BB962C8B-B14F-4D97-AF65-F5344CB8AC3E}">
        <p14:creationId xmlns:p14="http://schemas.microsoft.com/office/powerpoint/2010/main" val="3697686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7FD78D-163F-5DED-5669-D5312937EE1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3D0B9251-9118-9638-2CA7-57ACF848C16D}"/>
              </a:ext>
            </a:extLst>
          </p:cNvPr>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63758BD5-3E0F-AABB-6852-865F14DEAC34}"/>
              </a:ext>
            </a:extLst>
          </p:cNvPr>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7D04C110-83B8-4105-62BB-1E0E2373F2F3}"/>
              </a:ext>
            </a:extLst>
          </p:cNvPr>
          <p:cNvSpPr>
            <a:spLocks noGrp="1"/>
          </p:cNvSpPr>
          <p:nvPr>
            <p:ph type="dt" sz="half" idx="10"/>
          </p:nvPr>
        </p:nvSpPr>
        <p:spPr/>
        <p:txBody>
          <a:bodyPr/>
          <a:lstStyle/>
          <a:p>
            <a:pPr>
              <a:defRPr/>
            </a:pPr>
            <a:endParaRPr lang="es-ES"/>
          </a:p>
        </p:txBody>
      </p:sp>
      <p:sp>
        <p:nvSpPr>
          <p:cNvPr id="6" name="Marcador de pie de página 5">
            <a:extLst>
              <a:ext uri="{FF2B5EF4-FFF2-40B4-BE49-F238E27FC236}">
                <a16:creationId xmlns:a16="http://schemas.microsoft.com/office/drawing/2014/main" id="{6904EEE9-FDBA-E4E2-3848-AE3EBCA02BA7}"/>
              </a:ext>
            </a:extLst>
          </p:cNvPr>
          <p:cNvSpPr>
            <a:spLocks noGrp="1"/>
          </p:cNvSpPr>
          <p:nvPr>
            <p:ph type="ftr" sz="quarter" idx="11"/>
          </p:nvPr>
        </p:nvSpPr>
        <p:spPr/>
        <p:txBody>
          <a:bodyPr/>
          <a:lstStyle/>
          <a:p>
            <a:pPr>
              <a:defRPr/>
            </a:pPr>
            <a:endParaRPr lang="es-ES"/>
          </a:p>
        </p:txBody>
      </p:sp>
      <p:sp>
        <p:nvSpPr>
          <p:cNvPr id="7" name="Marcador de número de diapositiva 6">
            <a:extLst>
              <a:ext uri="{FF2B5EF4-FFF2-40B4-BE49-F238E27FC236}">
                <a16:creationId xmlns:a16="http://schemas.microsoft.com/office/drawing/2014/main" id="{2281D88A-405A-702F-619C-DEA0BA73C360}"/>
              </a:ext>
            </a:extLst>
          </p:cNvPr>
          <p:cNvSpPr>
            <a:spLocks noGrp="1"/>
          </p:cNvSpPr>
          <p:nvPr>
            <p:ph type="sldNum" sz="quarter" idx="12"/>
          </p:nvPr>
        </p:nvSpPr>
        <p:spPr/>
        <p:txBody>
          <a:bodyPr/>
          <a:lstStyle/>
          <a:p>
            <a:pPr>
              <a:defRPr/>
            </a:pPr>
            <a:fld id="{D662853E-5B4C-4E19-A2AF-663F10C72BFA}" type="slidenum">
              <a:rPr lang="es-ES" smtClean="0"/>
              <a:pPr>
                <a:defRPr/>
              </a:pPr>
              <a:t>‹Nº›</a:t>
            </a:fld>
            <a:endParaRPr lang="es-ES"/>
          </a:p>
        </p:txBody>
      </p:sp>
    </p:spTree>
    <p:extLst>
      <p:ext uri="{BB962C8B-B14F-4D97-AF65-F5344CB8AC3E}">
        <p14:creationId xmlns:p14="http://schemas.microsoft.com/office/powerpoint/2010/main" val="2181084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865817-6EAC-95BC-5D53-766DA62BC876}"/>
              </a:ext>
            </a:extLst>
          </p:cNvPr>
          <p:cNvSpPr>
            <a:spLocks noGrp="1"/>
          </p:cNvSpPr>
          <p:nvPr>
            <p:ph type="title"/>
          </p:nvPr>
        </p:nvSpPr>
        <p:spPr>
          <a:xfrm>
            <a:off x="629841" y="365126"/>
            <a:ext cx="78867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CECA968-BA1A-E792-1B91-A52DDE54292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21EA3A8-D8FE-2A16-6DDF-4B02BDD1FD5C}"/>
              </a:ext>
            </a:extLst>
          </p:cNvPr>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FEFA140E-DEFE-D3EF-04CF-8ED7DA5AF13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3F0CE61-5DAD-680A-AF00-CE372CE39FA9}"/>
              </a:ext>
            </a:extLst>
          </p:cNvPr>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EAF9F5E0-40BD-F555-606B-EDE1B55BF62D}"/>
              </a:ext>
            </a:extLst>
          </p:cNvPr>
          <p:cNvSpPr>
            <a:spLocks noGrp="1"/>
          </p:cNvSpPr>
          <p:nvPr>
            <p:ph type="dt" sz="half" idx="10"/>
          </p:nvPr>
        </p:nvSpPr>
        <p:spPr/>
        <p:txBody>
          <a:bodyPr/>
          <a:lstStyle/>
          <a:p>
            <a:pPr>
              <a:defRPr/>
            </a:pPr>
            <a:endParaRPr lang="es-ES"/>
          </a:p>
        </p:txBody>
      </p:sp>
      <p:sp>
        <p:nvSpPr>
          <p:cNvPr id="8" name="Marcador de pie de página 7">
            <a:extLst>
              <a:ext uri="{FF2B5EF4-FFF2-40B4-BE49-F238E27FC236}">
                <a16:creationId xmlns:a16="http://schemas.microsoft.com/office/drawing/2014/main" id="{2752AEA1-7C91-C96D-7410-4E2C4FD50F73}"/>
              </a:ext>
            </a:extLst>
          </p:cNvPr>
          <p:cNvSpPr>
            <a:spLocks noGrp="1"/>
          </p:cNvSpPr>
          <p:nvPr>
            <p:ph type="ftr" sz="quarter" idx="11"/>
          </p:nvPr>
        </p:nvSpPr>
        <p:spPr/>
        <p:txBody>
          <a:bodyPr/>
          <a:lstStyle/>
          <a:p>
            <a:pPr>
              <a:defRPr/>
            </a:pPr>
            <a:endParaRPr lang="es-ES"/>
          </a:p>
        </p:txBody>
      </p:sp>
      <p:sp>
        <p:nvSpPr>
          <p:cNvPr id="9" name="Marcador de número de diapositiva 8">
            <a:extLst>
              <a:ext uri="{FF2B5EF4-FFF2-40B4-BE49-F238E27FC236}">
                <a16:creationId xmlns:a16="http://schemas.microsoft.com/office/drawing/2014/main" id="{2A10E594-1F03-0738-8BB7-2BDA6AA2D7C8}"/>
              </a:ext>
            </a:extLst>
          </p:cNvPr>
          <p:cNvSpPr>
            <a:spLocks noGrp="1"/>
          </p:cNvSpPr>
          <p:nvPr>
            <p:ph type="sldNum" sz="quarter" idx="12"/>
          </p:nvPr>
        </p:nvSpPr>
        <p:spPr/>
        <p:txBody>
          <a:bodyPr/>
          <a:lstStyle/>
          <a:p>
            <a:pPr>
              <a:defRPr/>
            </a:pPr>
            <a:fld id="{D662853E-5B4C-4E19-A2AF-663F10C72BFA}" type="slidenum">
              <a:rPr lang="es-ES" smtClean="0"/>
              <a:pPr>
                <a:defRPr/>
              </a:pPr>
              <a:t>‹Nº›</a:t>
            </a:fld>
            <a:endParaRPr lang="es-ES"/>
          </a:p>
        </p:txBody>
      </p:sp>
    </p:spTree>
    <p:extLst>
      <p:ext uri="{BB962C8B-B14F-4D97-AF65-F5344CB8AC3E}">
        <p14:creationId xmlns:p14="http://schemas.microsoft.com/office/powerpoint/2010/main" val="3693826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FBC668-51CD-67B5-1FE6-7DC92BA9652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EA555B4F-BD9A-A4A6-B47B-E9F0F58D3940}"/>
              </a:ext>
            </a:extLst>
          </p:cNvPr>
          <p:cNvSpPr>
            <a:spLocks noGrp="1"/>
          </p:cNvSpPr>
          <p:nvPr>
            <p:ph type="dt" sz="half" idx="10"/>
          </p:nvPr>
        </p:nvSpPr>
        <p:spPr/>
        <p:txBody>
          <a:bodyPr/>
          <a:lstStyle/>
          <a:p>
            <a:pPr>
              <a:defRPr/>
            </a:pPr>
            <a:endParaRPr lang="es-ES"/>
          </a:p>
        </p:txBody>
      </p:sp>
      <p:sp>
        <p:nvSpPr>
          <p:cNvPr id="4" name="Marcador de pie de página 3">
            <a:extLst>
              <a:ext uri="{FF2B5EF4-FFF2-40B4-BE49-F238E27FC236}">
                <a16:creationId xmlns:a16="http://schemas.microsoft.com/office/drawing/2014/main" id="{BD305336-A10A-996B-A6C6-2090640D71BB}"/>
              </a:ext>
            </a:extLst>
          </p:cNvPr>
          <p:cNvSpPr>
            <a:spLocks noGrp="1"/>
          </p:cNvSpPr>
          <p:nvPr>
            <p:ph type="ftr" sz="quarter" idx="11"/>
          </p:nvPr>
        </p:nvSpPr>
        <p:spPr/>
        <p:txBody>
          <a:bodyPr/>
          <a:lstStyle/>
          <a:p>
            <a:pPr>
              <a:defRPr/>
            </a:pPr>
            <a:endParaRPr lang="es-ES"/>
          </a:p>
        </p:txBody>
      </p:sp>
      <p:sp>
        <p:nvSpPr>
          <p:cNvPr id="5" name="Marcador de número de diapositiva 4">
            <a:extLst>
              <a:ext uri="{FF2B5EF4-FFF2-40B4-BE49-F238E27FC236}">
                <a16:creationId xmlns:a16="http://schemas.microsoft.com/office/drawing/2014/main" id="{E64745E1-EEFD-FD43-349E-AEB213481139}"/>
              </a:ext>
            </a:extLst>
          </p:cNvPr>
          <p:cNvSpPr>
            <a:spLocks noGrp="1"/>
          </p:cNvSpPr>
          <p:nvPr>
            <p:ph type="sldNum" sz="quarter" idx="12"/>
          </p:nvPr>
        </p:nvSpPr>
        <p:spPr/>
        <p:txBody>
          <a:bodyPr/>
          <a:lstStyle/>
          <a:p>
            <a:pPr>
              <a:defRPr/>
            </a:pPr>
            <a:fld id="{D662853E-5B4C-4E19-A2AF-663F10C72BFA}" type="slidenum">
              <a:rPr lang="es-ES" smtClean="0"/>
              <a:pPr>
                <a:defRPr/>
              </a:pPr>
              <a:t>‹Nº›</a:t>
            </a:fld>
            <a:endParaRPr lang="es-ES"/>
          </a:p>
        </p:txBody>
      </p:sp>
    </p:spTree>
    <p:extLst>
      <p:ext uri="{BB962C8B-B14F-4D97-AF65-F5344CB8AC3E}">
        <p14:creationId xmlns:p14="http://schemas.microsoft.com/office/powerpoint/2010/main" val="2942599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E9EF893-5F0A-B62A-3D16-2B007DD64115}"/>
              </a:ext>
            </a:extLst>
          </p:cNvPr>
          <p:cNvSpPr>
            <a:spLocks noGrp="1"/>
          </p:cNvSpPr>
          <p:nvPr>
            <p:ph type="dt" sz="half" idx="10"/>
          </p:nvPr>
        </p:nvSpPr>
        <p:spPr/>
        <p:txBody>
          <a:bodyPr/>
          <a:lstStyle/>
          <a:p>
            <a:pPr>
              <a:defRPr/>
            </a:pPr>
            <a:endParaRPr lang="es-ES"/>
          </a:p>
        </p:txBody>
      </p:sp>
      <p:sp>
        <p:nvSpPr>
          <p:cNvPr id="3" name="Marcador de pie de página 2">
            <a:extLst>
              <a:ext uri="{FF2B5EF4-FFF2-40B4-BE49-F238E27FC236}">
                <a16:creationId xmlns:a16="http://schemas.microsoft.com/office/drawing/2014/main" id="{9AC49FE3-A8B5-1BD4-F736-5456103C0956}"/>
              </a:ext>
            </a:extLst>
          </p:cNvPr>
          <p:cNvSpPr>
            <a:spLocks noGrp="1"/>
          </p:cNvSpPr>
          <p:nvPr>
            <p:ph type="ftr" sz="quarter" idx="11"/>
          </p:nvPr>
        </p:nvSpPr>
        <p:spPr/>
        <p:txBody>
          <a:bodyPr/>
          <a:lstStyle/>
          <a:p>
            <a:pPr>
              <a:defRPr/>
            </a:pPr>
            <a:endParaRPr lang="es-ES"/>
          </a:p>
        </p:txBody>
      </p:sp>
      <p:sp>
        <p:nvSpPr>
          <p:cNvPr id="4" name="Marcador de número de diapositiva 3">
            <a:extLst>
              <a:ext uri="{FF2B5EF4-FFF2-40B4-BE49-F238E27FC236}">
                <a16:creationId xmlns:a16="http://schemas.microsoft.com/office/drawing/2014/main" id="{A5FD619D-B541-02AC-370D-06F40BF5C32F}"/>
              </a:ext>
            </a:extLst>
          </p:cNvPr>
          <p:cNvSpPr>
            <a:spLocks noGrp="1"/>
          </p:cNvSpPr>
          <p:nvPr>
            <p:ph type="sldNum" sz="quarter" idx="12"/>
          </p:nvPr>
        </p:nvSpPr>
        <p:spPr/>
        <p:txBody>
          <a:bodyPr/>
          <a:lstStyle/>
          <a:p>
            <a:pPr>
              <a:defRPr/>
            </a:pPr>
            <a:fld id="{D662853E-5B4C-4E19-A2AF-663F10C72BFA}" type="slidenum">
              <a:rPr lang="es-ES" smtClean="0"/>
              <a:pPr>
                <a:defRPr/>
              </a:pPr>
              <a:t>‹Nº›</a:t>
            </a:fld>
            <a:endParaRPr lang="es-ES"/>
          </a:p>
        </p:txBody>
      </p:sp>
    </p:spTree>
    <p:extLst>
      <p:ext uri="{BB962C8B-B14F-4D97-AF65-F5344CB8AC3E}">
        <p14:creationId xmlns:p14="http://schemas.microsoft.com/office/powerpoint/2010/main" val="3939174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BE8650-7861-0F3D-534F-A567ED141CD7}"/>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21235F3E-47BF-487F-0251-0C2B0822435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F542CBD4-22E3-27AB-5ADF-36BEEA46D4D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5B5827C-747B-9F79-E39A-E5EEED20744F}"/>
              </a:ext>
            </a:extLst>
          </p:cNvPr>
          <p:cNvSpPr>
            <a:spLocks noGrp="1"/>
          </p:cNvSpPr>
          <p:nvPr>
            <p:ph type="dt" sz="half" idx="10"/>
          </p:nvPr>
        </p:nvSpPr>
        <p:spPr/>
        <p:txBody>
          <a:bodyPr/>
          <a:lstStyle/>
          <a:p>
            <a:pPr>
              <a:defRPr/>
            </a:pPr>
            <a:endParaRPr lang="es-ES"/>
          </a:p>
        </p:txBody>
      </p:sp>
      <p:sp>
        <p:nvSpPr>
          <p:cNvPr id="6" name="Marcador de pie de página 5">
            <a:extLst>
              <a:ext uri="{FF2B5EF4-FFF2-40B4-BE49-F238E27FC236}">
                <a16:creationId xmlns:a16="http://schemas.microsoft.com/office/drawing/2014/main" id="{7A048AAB-FD0D-7707-BFF9-39D593CC328E}"/>
              </a:ext>
            </a:extLst>
          </p:cNvPr>
          <p:cNvSpPr>
            <a:spLocks noGrp="1"/>
          </p:cNvSpPr>
          <p:nvPr>
            <p:ph type="ftr" sz="quarter" idx="11"/>
          </p:nvPr>
        </p:nvSpPr>
        <p:spPr/>
        <p:txBody>
          <a:bodyPr/>
          <a:lstStyle/>
          <a:p>
            <a:pPr>
              <a:defRPr/>
            </a:pPr>
            <a:endParaRPr lang="es-ES"/>
          </a:p>
        </p:txBody>
      </p:sp>
      <p:sp>
        <p:nvSpPr>
          <p:cNvPr id="7" name="Marcador de número de diapositiva 6">
            <a:extLst>
              <a:ext uri="{FF2B5EF4-FFF2-40B4-BE49-F238E27FC236}">
                <a16:creationId xmlns:a16="http://schemas.microsoft.com/office/drawing/2014/main" id="{5BD46315-A4EC-8C77-0D5A-51BE0004355C}"/>
              </a:ext>
            </a:extLst>
          </p:cNvPr>
          <p:cNvSpPr>
            <a:spLocks noGrp="1"/>
          </p:cNvSpPr>
          <p:nvPr>
            <p:ph type="sldNum" sz="quarter" idx="12"/>
          </p:nvPr>
        </p:nvSpPr>
        <p:spPr/>
        <p:txBody>
          <a:bodyPr/>
          <a:lstStyle/>
          <a:p>
            <a:pPr>
              <a:defRPr/>
            </a:pPr>
            <a:fld id="{D662853E-5B4C-4E19-A2AF-663F10C72BFA}" type="slidenum">
              <a:rPr lang="es-ES" smtClean="0"/>
              <a:pPr>
                <a:defRPr/>
              </a:pPr>
              <a:t>‹Nº›</a:t>
            </a:fld>
            <a:endParaRPr lang="es-ES"/>
          </a:p>
        </p:txBody>
      </p:sp>
    </p:spTree>
    <p:extLst>
      <p:ext uri="{BB962C8B-B14F-4D97-AF65-F5344CB8AC3E}">
        <p14:creationId xmlns:p14="http://schemas.microsoft.com/office/powerpoint/2010/main" val="1980579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469761-383C-C756-855A-A65FE1D3F481}"/>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D7878D48-9474-5E7D-9BBE-0CA922C3532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MX"/>
          </a:p>
        </p:txBody>
      </p:sp>
      <p:sp>
        <p:nvSpPr>
          <p:cNvPr id="4" name="Marcador de texto 3">
            <a:extLst>
              <a:ext uri="{FF2B5EF4-FFF2-40B4-BE49-F238E27FC236}">
                <a16:creationId xmlns:a16="http://schemas.microsoft.com/office/drawing/2014/main" id="{4C76DCD7-2098-F853-5635-8331275DB69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E0D1F91-F848-199C-BCA3-370D056618E3}"/>
              </a:ext>
            </a:extLst>
          </p:cNvPr>
          <p:cNvSpPr>
            <a:spLocks noGrp="1"/>
          </p:cNvSpPr>
          <p:nvPr>
            <p:ph type="dt" sz="half" idx="10"/>
          </p:nvPr>
        </p:nvSpPr>
        <p:spPr/>
        <p:txBody>
          <a:bodyPr/>
          <a:lstStyle/>
          <a:p>
            <a:pPr>
              <a:defRPr/>
            </a:pPr>
            <a:endParaRPr lang="es-ES"/>
          </a:p>
        </p:txBody>
      </p:sp>
      <p:sp>
        <p:nvSpPr>
          <p:cNvPr id="6" name="Marcador de pie de página 5">
            <a:extLst>
              <a:ext uri="{FF2B5EF4-FFF2-40B4-BE49-F238E27FC236}">
                <a16:creationId xmlns:a16="http://schemas.microsoft.com/office/drawing/2014/main" id="{99E012AA-71E5-29EF-6B39-E01DAC00E8C7}"/>
              </a:ext>
            </a:extLst>
          </p:cNvPr>
          <p:cNvSpPr>
            <a:spLocks noGrp="1"/>
          </p:cNvSpPr>
          <p:nvPr>
            <p:ph type="ftr" sz="quarter" idx="11"/>
          </p:nvPr>
        </p:nvSpPr>
        <p:spPr/>
        <p:txBody>
          <a:bodyPr/>
          <a:lstStyle/>
          <a:p>
            <a:pPr>
              <a:defRPr/>
            </a:pPr>
            <a:endParaRPr lang="es-ES"/>
          </a:p>
        </p:txBody>
      </p:sp>
      <p:sp>
        <p:nvSpPr>
          <p:cNvPr id="7" name="Marcador de número de diapositiva 6">
            <a:extLst>
              <a:ext uri="{FF2B5EF4-FFF2-40B4-BE49-F238E27FC236}">
                <a16:creationId xmlns:a16="http://schemas.microsoft.com/office/drawing/2014/main" id="{B35347F8-A295-9DE9-247E-A30D2A6BC12A}"/>
              </a:ext>
            </a:extLst>
          </p:cNvPr>
          <p:cNvSpPr>
            <a:spLocks noGrp="1"/>
          </p:cNvSpPr>
          <p:nvPr>
            <p:ph type="sldNum" sz="quarter" idx="12"/>
          </p:nvPr>
        </p:nvSpPr>
        <p:spPr/>
        <p:txBody>
          <a:bodyPr/>
          <a:lstStyle/>
          <a:p>
            <a:pPr>
              <a:defRPr/>
            </a:pPr>
            <a:fld id="{D662853E-5B4C-4E19-A2AF-663F10C72BFA}" type="slidenum">
              <a:rPr lang="es-ES" smtClean="0"/>
              <a:pPr>
                <a:defRPr/>
              </a:pPr>
              <a:t>‹Nº›</a:t>
            </a:fld>
            <a:endParaRPr lang="es-ES"/>
          </a:p>
        </p:txBody>
      </p:sp>
    </p:spTree>
    <p:extLst>
      <p:ext uri="{BB962C8B-B14F-4D97-AF65-F5344CB8AC3E}">
        <p14:creationId xmlns:p14="http://schemas.microsoft.com/office/powerpoint/2010/main" val="2283900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3FB97A1-15B2-2E8A-615F-D1DAD555BA4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86DDD988-D2DD-4096-7461-F5FE6CB1026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5142A7A-0EF0-ED11-1270-E729F7A0333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s-ES"/>
          </a:p>
        </p:txBody>
      </p:sp>
      <p:sp>
        <p:nvSpPr>
          <p:cNvPr id="5" name="Marcador de pie de página 4">
            <a:extLst>
              <a:ext uri="{FF2B5EF4-FFF2-40B4-BE49-F238E27FC236}">
                <a16:creationId xmlns:a16="http://schemas.microsoft.com/office/drawing/2014/main" id="{259050EB-D635-E93B-4021-B3F4D2BCB0F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s-ES"/>
          </a:p>
        </p:txBody>
      </p:sp>
      <p:sp>
        <p:nvSpPr>
          <p:cNvPr id="6" name="Marcador de número de diapositiva 5">
            <a:extLst>
              <a:ext uri="{FF2B5EF4-FFF2-40B4-BE49-F238E27FC236}">
                <a16:creationId xmlns:a16="http://schemas.microsoft.com/office/drawing/2014/main" id="{0004C2CF-4BFC-62BB-4D14-AEC421051CB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D662853E-5B4C-4E19-A2AF-663F10C72BFA}" type="slidenum">
              <a:rPr lang="es-ES" smtClean="0"/>
              <a:pPr>
                <a:defRPr/>
              </a:pPr>
              <a:t>‹Nº›</a:t>
            </a:fld>
            <a:endParaRPr lang="es-ES"/>
          </a:p>
        </p:txBody>
      </p:sp>
    </p:spTree>
    <p:extLst>
      <p:ext uri="{BB962C8B-B14F-4D97-AF65-F5344CB8AC3E}">
        <p14:creationId xmlns:p14="http://schemas.microsoft.com/office/powerpoint/2010/main" val="261599148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05.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07.wmf"/><Relationship Id="rId4" Type="http://schemas.openxmlformats.org/officeDocument/2006/relationships/oleObject" Target="../embeddings/oleObject59.bin"/></Relationships>
</file>

<file path=ppt/slides/_rels/slide104.xml.rels><?xml version="1.0" encoding="UTF-8" standalone="yes"?>
<Relationships xmlns="http://schemas.openxmlformats.org/package/2006/relationships"><Relationship Id="rId3" Type="http://schemas.openxmlformats.org/officeDocument/2006/relationships/hyperlink" Target="https://github.com/vegandevs/vegan/" TargetMode="External"/><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7.jpeg"/><Relationship Id="rId7" Type="http://schemas.openxmlformats.org/officeDocument/2006/relationships/image" Target="../media/image19.jpe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4.jpeg"/><Relationship Id="rId4" Type="http://schemas.openxmlformats.org/officeDocument/2006/relationships/image" Target="../media/image3.jpeg"/></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4.bin"/><Relationship Id="rId1" Type="http://schemas.openxmlformats.org/officeDocument/2006/relationships/slideLayout" Target="../slideLayouts/slideLayout7.xml"/><Relationship Id="rId5" Type="http://schemas.openxmlformats.org/officeDocument/2006/relationships/image" Target="../media/image27.wmf"/><Relationship Id="rId4" Type="http://schemas.openxmlformats.org/officeDocument/2006/relationships/oleObject" Target="../embeddings/oleObject5.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34.wmf"/><Relationship Id="rId18" Type="http://schemas.openxmlformats.org/officeDocument/2006/relationships/oleObject" Target="../embeddings/oleObject14.bin"/><Relationship Id="rId3" Type="http://schemas.openxmlformats.org/officeDocument/2006/relationships/image" Target="../media/image29.wmf"/><Relationship Id="rId21" Type="http://schemas.openxmlformats.org/officeDocument/2006/relationships/image" Target="../media/image38.wmf"/><Relationship Id="rId7" Type="http://schemas.openxmlformats.org/officeDocument/2006/relationships/image" Target="../media/image31.wmf"/><Relationship Id="rId12" Type="http://schemas.openxmlformats.org/officeDocument/2006/relationships/oleObject" Target="../embeddings/oleObject11.bin"/><Relationship Id="rId17" Type="http://schemas.openxmlformats.org/officeDocument/2006/relationships/image" Target="../media/image36.wmf"/><Relationship Id="rId2" Type="http://schemas.openxmlformats.org/officeDocument/2006/relationships/oleObject" Target="../embeddings/oleObject6.bin"/><Relationship Id="rId16" Type="http://schemas.openxmlformats.org/officeDocument/2006/relationships/oleObject" Target="../embeddings/oleObject13.bin"/><Relationship Id="rId20" Type="http://schemas.openxmlformats.org/officeDocument/2006/relationships/oleObject" Target="../embeddings/oleObject15.bin"/><Relationship Id="rId1" Type="http://schemas.openxmlformats.org/officeDocument/2006/relationships/slideLayout" Target="../slideLayouts/slideLayout7.xml"/><Relationship Id="rId6" Type="http://schemas.openxmlformats.org/officeDocument/2006/relationships/oleObject" Target="../embeddings/oleObject8.bin"/><Relationship Id="rId11" Type="http://schemas.openxmlformats.org/officeDocument/2006/relationships/image" Target="../media/image33.wmf"/><Relationship Id="rId5" Type="http://schemas.openxmlformats.org/officeDocument/2006/relationships/image" Target="../media/image30.wmf"/><Relationship Id="rId15" Type="http://schemas.openxmlformats.org/officeDocument/2006/relationships/image" Target="../media/image35.wmf"/><Relationship Id="rId23" Type="http://schemas.openxmlformats.org/officeDocument/2006/relationships/image" Target="../media/image39.wmf"/><Relationship Id="rId10" Type="http://schemas.openxmlformats.org/officeDocument/2006/relationships/oleObject" Target="../embeddings/oleObject10.bin"/><Relationship Id="rId19" Type="http://schemas.openxmlformats.org/officeDocument/2006/relationships/image" Target="../media/image37.wmf"/><Relationship Id="rId4" Type="http://schemas.openxmlformats.org/officeDocument/2006/relationships/oleObject" Target="../embeddings/oleObject7.bin"/><Relationship Id="rId9" Type="http://schemas.openxmlformats.org/officeDocument/2006/relationships/image" Target="../media/image32.wmf"/><Relationship Id="rId14" Type="http://schemas.openxmlformats.org/officeDocument/2006/relationships/oleObject" Target="../embeddings/oleObject12.bin"/><Relationship Id="rId22" Type="http://schemas.openxmlformats.org/officeDocument/2006/relationships/oleObject" Target="../embeddings/oleObject16.bin"/></Relationships>
</file>

<file path=ppt/slides/_rels/slide43.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oleObject" Target="../embeddings/oleObject17.bin"/><Relationship Id="rId1" Type="http://schemas.openxmlformats.org/officeDocument/2006/relationships/slideLayout" Target="../slideLayouts/slideLayout7.xml"/><Relationship Id="rId5" Type="http://schemas.openxmlformats.org/officeDocument/2006/relationships/image" Target="../media/image41.wmf"/><Relationship Id="rId4" Type="http://schemas.openxmlformats.org/officeDocument/2006/relationships/oleObject" Target="../embeddings/oleObject18.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image" Target="../media/image42.wmf"/><Relationship Id="rId7" Type="http://schemas.openxmlformats.org/officeDocument/2006/relationships/image" Target="../media/image44.wmf"/><Relationship Id="rId12" Type="http://schemas.openxmlformats.org/officeDocument/2006/relationships/image" Target="../media/image46.wmf"/><Relationship Id="rId2" Type="http://schemas.openxmlformats.org/officeDocument/2006/relationships/oleObject" Target="../embeddings/oleObject19.bin"/><Relationship Id="rId1" Type="http://schemas.openxmlformats.org/officeDocument/2006/relationships/slideLayout" Target="../slideLayouts/slideLayout7.xml"/><Relationship Id="rId6" Type="http://schemas.openxmlformats.org/officeDocument/2006/relationships/oleObject" Target="../embeddings/oleObject21.bin"/><Relationship Id="rId11" Type="http://schemas.openxmlformats.org/officeDocument/2006/relationships/oleObject" Target="../embeddings/oleObject24.bin"/><Relationship Id="rId5" Type="http://schemas.openxmlformats.org/officeDocument/2006/relationships/image" Target="../media/image43.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45.w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52.wmf"/><Relationship Id="rId3" Type="http://schemas.openxmlformats.org/officeDocument/2006/relationships/image" Target="../media/image47.wmf"/><Relationship Id="rId7" Type="http://schemas.openxmlformats.org/officeDocument/2006/relationships/image" Target="../media/image49.wmf"/><Relationship Id="rId12" Type="http://schemas.openxmlformats.org/officeDocument/2006/relationships/oleObject" Target="../embeddings/oleObject30.bin"/><Relationship Id="rId2" Type="http://schemas.openxmlformats.org/officeDocument/2006/relationships/oleObject" Target="../embeddings/oleObject25.bin"/><Relationship Id="rId1" Type="http://schemas.openxmlformats.org/officeDocument/2006/relationships/slideLayout" Target="../slideLayouts/slideLayout7.xml"/><Relationship Id="rId6" Type="http://schemas.openxmlformats.org/officeDocument/2006/relationships/oleObject" Target="../embeddings/oleObject27.bin"/><Relationship Id="rId11" Type="http://schemas.openxmlformats.org/officeDocument/2006/relationships/image" Target="../media/image51.wmf"/><Relationship Id="rId5" Type="http://schemas.openxmlformats.org/officeDocument/2006/relationships/image" Target="../media/image48.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50.wmf"/></Relationships>
</file>

<file path=ppt/slides/_rels/slide46.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oleObject" Target="../embeddings/oleObject31.bin"/><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oleObject" Target="../embeddings/oleObject32.bin"/><Relationship Id="rId1" Type="http://schemas.openxmlformats.org/officeDocument/2006/relationships/slideLayout" Target="../slideLayouts/slideLayout7.xml"/><Relationship Id="rId5" Type="http://schemas.openxmlformats.org/officeDocument/2006/relationships/image" Target="../media/image55.wmf"/><Relationship Id="rId4" Type="http://schemas.openxmlformats.org/officeDocument/2006/relationships/oleObject" Target="../embeddings/oleObject33.bin"/></Relationships>
</file>

<file path=ppt/slides/_rels/slide48.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oleObject" Target="../embeddings/oleObject34.bin"/><Relationship Id="rId1" Type="http://schemas.openxmlformats.org/officeDocument/2006/relationships/slideLayout" Target="../slideLayouts/slideLayout7.xml"/><Relationship Id="rId5" Type="http://schemas.openxmlformats.org/officeDocument/2006/relationships/image" Target="../media/image57.wmf"/><Relationship Id="rId4" Type="http://schemas.openxmlformats.org/officeDocument/2006/relationships/oleObject" Target="../embeddings/oleObject35.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image" Target="../media/image58.wmf"/><Relationship Id="rId7" Type="http://schemas.openxmlformats.org/officeDocument/2006/relationships/image" Target="../media/image60.wmf"/><Relationship Id="rId2" Type="http://schemas.openxmlformats.org/officeDocument/2006/relationships/oleObject" Target="../embeddings/oleObject36.bin"/><Relationship Id="rId1" Type="http://schemas.openxmlformats.org/officeDocument/2006/relationships/slideLayout" Target="../slideLayouts/slideLayout7.xml"/><Relationship Id="rId6" Type="http://schemas.openxmlformats.org/officeDocument/2006/relationships/oleObject" Target="../embeddings/oleObject38.bin"/><Relationship Id="rId5" Type="http://schemas.openxmlformats.org/officeDocument/2006/relationships/image" Target="../media/image59.wmf"/><Relationship Id="rId4" Type="http://schemas.openxmlformats.org/officeDocument/2006/relationships/oleObject" Target="../embeddings/oleObject37.bin"/><Relationship Id="rId9" Type="http://schemas.openxmlformats.org/officeDocument/2006/relationships/image" Target="../media/image6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oleObject" Target="../embeddings/oleObject40.bin"/><Relationship Id="rId1" Type="http://schemas.openxmlformats.org/officeDocument/2006/relationships/slideLayout" Target="../slideLayouts/slideLayout7.xml"/><Relationship Id="rId5" Type="http://schemas.openxmlformats.org/officeDocument/2006/relationships/image" Target="../media/image63.wmf"/><Relationship Id="rId4" Type="http://schemas.openxmlformats.org/officeDocument/2006/relationships/oleObject" Target="../embeddings/oleObject41.bin"/></Relationships>
</file>

<file path=ppt/slides/_rels/slide51.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oleObject" Target="../embeddings/oleObject42.bin"/><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65.wmf"/><Relationship Id="rId7" Type="http://schemas.openxmlformats.org/officeDocument/2006/relationships/image" Target="../media/image67.wmf"/><Relationship Id="rId2" Type="http://schemas.openxmlformats.org/officeDocument/2006/relationships/oleObject" Target="../embeddings/oleObject43.bin"/><Relationship Id="rId1" Type="http://schemas.openxmlformats.org/officeDocument/2006/relationships/slideLayout" Target="../slideLayouts/slideLayout7.xml"/><Relationship Id="rId6" Type="http://schemas.openxmlformats.org/officeDocument/2006/relationships/oleObject" Target="../embeddings/oleObject45.bin"/><Relationship Id="rId5" Type="http://schemas.openxmlformats.org/officeDocument/2006/relationships/image" Target="../media/image66.wmf"/><Relationship Id="rId4" Type="http://schemas.openxmlformats.org/officeDocument/2006/relationships/oleObject" Target="../embeddings/oleObject44.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oleObject" Target="../embeddings/oleObject46.bin"/><Relationship Id="rId1" Type="http://schemas.openxmlformats.org/officeDocument/2006/relationships/slideLayout" Target="../slideLayouts/slideLayout7.xml"/><Relationship Id="rId5" Type="http://schemas.openxmlformats.org/officeDocument/2006/relationships/image" Target="../media/image69.wmf"/><Relationship Id="rId4" Type="http://schemas.openxmlformats.org/officeDocument/2006/relationships/oleObject" Target="../embeddings/oleObject47.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image" Target="../media/image70.wmf"/><Relationship Id="rId7" Type="http://schemas.openxmlformats.org/officeDocument/2006/relationships/image" Target="../media/image72.wmf"/><Relationship Id="rId2" Type="http://schemas.openxmlformats.org/officeDocument/2006/relationships/oleObject" Target="../embeddings/oleObject48.bin"/><Relationship Id="rId1" Type="http://schemas.openxmlformats.org/officeDocument/2006/relationships/slideLayout" Target="../slideLayouts/slideLayout7.xml"/><Relationship Id="rId6" Type="http://schemas.openxmlformats.org/officeDocument/2006/relationships/oleObject" Target="../embeddings/oleObject50.bin"/><Relationship Id="rId5" Type="http://schemas.openxmlformats.org/officeDocument/2006/relationships/image" Target="../media/image71.wmf"/><Relationship Id="rId4" Type="http://schemas.openxmlformats.org/officeDocument/2006/relationships/oleObject" Target="../embeddings/oleObject49.bin"/></Relationships>
</file>

<file path=ppt/slides/_rels/slide57.xml.rels><?xml version="1.0" encoding="UTF-8" standalone="yes"?>
<Relationships xmlns="http://schemas.openxmlformats.org/package/2006/relationships"><Relationship Id="rId3" Type="http://schemas.openxmlformats.org/officeDocument/2006/relationships/image" Target="../media/image73.wmf"/><Relationship Id="rId7" Type="http://schemas.openxmlformats.org/officeDocument/2006/relationships/image" Target="../media/image75.wmf"/><Relationship Id="rId2" Type="http://schemas.openxmlformats.org/officeDocument/2006/relationships/oleObject" Target="../embeddings/oleObject52.bin"/><Relationship Id="rId1" Type="http://schemas.openxmlformats.org/officeDocument/2006/relationships/slideLayout" Target="../slideLayouts/slideLayout7.xml"/><Relationship Id="rId6" Type="http://schemas.openxmlformats.org/officeDocument/2006/relationships/oleObject" Target="../embeddings/oleObject54.bin"/><Relationship Id="rId5" Type="http://schemas.openxmlformats.org/officeDocument/2006/relationships/image" Target="../media/image74.wmf"/><Relationship Id="rId4" Type="http://schemas.openxmlformats.org/officeDocument/2006/relationships/oleObject" Target="../embeddings/oleObject53.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62.xml.rels><?xml version="1.0" encoding="UTF-8" standalone="yes"?>
<Relationships xmlns="http://schemas.openxmlformats.org/package/2006/relationships"><Relationship Id="rId3" Type="http://schemas.openxmlformats.org/officeDocument/2006/relationships/image" Target="../media/image77.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8.png"/><Relationship Id="rId4" Type="http://schemas.openxmlformats.org/officeDocument/2006/relationships/hyperlink" Target="https://en.wikibooks.org/wiki/High_School_Earth_Science/Soils" TargetMode="Externa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oleObject" Target="../embeddings/oleObject55.bin"/><Relationship Id="rId1" Type="http://schemas.openxmlformats.org/officeDocument/2006/relationships/slideLayout" Target="../slideLayouts/slideLayout7.xml"/><Relationship Id="rId5" Type="http://schemas.openxmlformats.org/officeDocument/2006/relationships/image" Target="../media/image82.wmf"/><Relationship Id="rId4" Type="http://schemas.openxmlformats.org/officeDocument/2006/relationships/oleObject" Target="../embeddings/oleObject56.bin"/></Relationships>
</file>

<file path=ppt/slides/_rels/slide7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57.bin"/><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7.xml"/><Relationship Id="rId5" Type="http://schemas.openxmlformats.org/officeDocument/2006/relationships/image" Target="../media/image87.png"/><Relationship Id="rId4" Type="http://schemas.openxmlformats.org/officeDocument/2006/relationships/image" Target="../media/image86.png"/></Relationships>
</file>

<file path=ppt/slides/_rels/slide81.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7.xml"/><Relationship Id="rId5" Type="http://schemas.openxmlformats.org/officeDocument/2006/relationships/image" Target="../media/image92.png"/><Relationship Id="rId4" Type="http://schemas.openxmlformats.org/officeDocument/2006/relationships/image" Target="../media/image91.png"/></Relationships>
</file>

<file path=ppt/slides/_rels/slide83.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oleObject" Target="../embeddings/oleObject58.bin"/><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96.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100.emf"/><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1.emf"/></Relationships>
</file>

<file path=ppt/slides/_rels/slide92.xml.rels><?xml version="1.0" encoding="UTF-8" standalone="yes"?>
<Relationships xmlns="http://schemas.openxmlformats.org/package/2006/relationships"><Relationship Id="rId2" Type="http://schemas.openxmlformats.org/officeDocument/2006/relationships/image" Target="../media/image102.emf"/><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100.emf"/><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1.emf"/></Relationships>
</file>

<file path=ppt/slides/_rels/slide94.xml.rels><?xml version="1.0" encoding="UTF-8" standalone="yes"?>
<Relationships xmlns="http://schemas.openxmlformats.org/package/2006/relationships"><Relationship Id="rId3" Type="http://schemas.openxmlformats.org/officeDocument/2006/relationships/image" Target="../media/image96.emf"/><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01.emf"/></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03.jpe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103.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04.jpe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104.jpeg"/><Relationship Id="rId2" Type="http://schemas.openxmlformats.org/officeDocument/2006/relationships/image" Target="../media/image10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2EE40756-D815-4D0B-AC20-7810BB6EF0D4}"/>
              </a:ext>
            </a:extLst>
          </p:cNvPr>
          <p:cNvSpPr>
            <a:spLocks noGrp="1"/>
          </p:cNvSpPr>
          <p:nvPr>
            <p:ph type="subTitle" idx="1"/>
          </p:nvPr>
        </p:nvSpPr>
        <p:spPr>
          <a:xfrm>
            <a:off x="1143000" y="5289891"/>
            <a:ext cx="6858000" cy="515373"/>
          </a:xfrm>
        </p:spPr>
        <p:txBody>
          <a:bodyPr/>
          <a:lstStyle/>
          <a:p>
            <a:r>
              <a:rPr lang="es-MX" dirty="0"/>
              <a:t>Dr. Edlin J. Guerra Castro</a:t>
            </a:r>
          </a:p>
        </p:txBody>
      </p:sp>
      <p:pic>
        <p:nvPicPr>
          <p:cNvPr id="7" name="Gráfico 6">
            <a:extLst>
              <a:ext uri="{FF2B5EF4-FFF2-40B4-BE49-F238E27FC236}">
                <a16:creationId xmlns:a16="http://schemas.microsoft.com/office/drawing/2014/main" id="{4FB3E168-E0C4-4ECF-B006-D22177E3DAE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2018" y="138775"/>
            <a:ext cx="2572132" cy="1500410"/>
          </a:xfrm>
          <a:prstGeom prst="rect">
            <a:avLst/>
          </a:prstGeom>
        </p:spPr>
      </p:pic>
      <p:sp>
        <p:nvSpPr>
          <p:cNvPr id="4" name="CuadroTexto 3">
            <a:extLst>
              <a:ext uri="{FF2B5EF4-FFF2-40B4-BE49-F238E27FC236}">
                <a16:creationId xmlns:a16="http://schemas.microsoft.com/office/drawing/2014/main" id="{07778046-BAEC-2F73-36C5-4CC4C67366A6}"/>
              </a:ext>
            </a:extLst>
          </p:cNvPr>
          <p:cNvSpPr txBox="1"/>
          <p:nvPr/>
        </p:nvSpPr>
        <p:spPr>
          <a:xfrm>
            <a:off x="1046851" y="3044355"/>
            <a:ext cx="7050298" cy="584775"/>
          </a:xfrm>
          <a:prstGeom prst="rect">
            <a:avLst/>
          </a:prstGeom>
          <a:noFill/>
        </p:spPr>
        <p:txBody>
          <a:bodyPr wrap="square" rtlCol="0">
            <a:spAutoFit/>
          </a:bodyPr>
          <a:lstStyle/>
          <a:p>
            <a:pPr algn="ctr"/>
            <a:r>
              <a:rPr lang="es-MX" sz="3200" dirty="0"/>
              <a:t>Introducción al Análisis Multivariado</a:t>
            </a:r>
          </a:p>
        </p:txBody>
      </p:sp>
    </p:spTree>
    <p:extLst>
      <p:ext uri="{BB962C8B-B14F-4D97-AF65-F5344CB8AC3E}">
        <p14:creationId xmlns:p14="http://schemas.microsoft.com/office/powerpoint/2010/main" val="4155481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1785926"/>
            <a:ext cx="8072494" cy="646331"/>
          </a:xfrm>
          <a:prstGeom prst="rect">
            <a:avLst/>
          </a:prstGeom>
          <a:noFill/>
        </p:spPr>
        <p:txBody>
          <a:bodyPr wrap="square" rtlCol="0">
            <a:spAutoFit/>
          </a:bodyPr>
          <a:lstStyle/>
          <a:p>
            <a:pPr>
              <a:defRPr/>
            </a:pPr>
            <a:r>
              <a:rPr lang="es-ES_tradnl" dirty="0">
                <a:latin typeface="Arial" pitchFamily="34" charset="0"/>
                <a:cs typeface="Arial" pitchFamily="34" charset="0"/>
              </a:rPr>
              <a:t>Para que la muestra sea representativa  de la población, hay dos propiedades del muestreo que deben cumplirse obligatoriamente :</a:t>
            </a:r>
          </a:p>
        </p:txBody>
      </p:sp>
      <p:sp>
        <p:nvSpPr>
          <p:cNvPr id="6" name="Title 3"/>
          <p:cNvSpPr>
            <a:spLocks noGrp="1"/>
          </p:cNvSpPr>
          <p:nvPr>
            <p:ph type="title"/>
          </p:nvPr>
        </p:nvSpPr>
        <p:spPr>
          <a:xfrm>
            <a:off x="214282" y="785794"/>
            <a:ext cx="8215370" cy="1000132"/>
          </a:xfrm>
        </p:spPr>
        <p:txBody>
          <a:bodyPr>
            <a:normAutofit/>
          </a:bodyPr>
          <a:lstStyle/>
          <a:p>
            <a:r>
              <a:rPr lang="es-MX" sz="2400" b="1" dirty="0">
                <a:latin typeface="Arial" pitchFamily="34" charset="0"/>
                <a:cs typeface="Arial" pitchFamily="34" charset="0"/>
              </a:rPr>
              <a:t>Principios básicos para un muestreo representativo</a:t>
            </a:r>
          </a:p>
        </p:txBody>
      </p:sp>
      <p:sp>
        <p:nvSpPr>
          <p:cNvPr id="7" name="TextBox 6"/>
          <p:cNvSpPr txBox="1"/>
          <p:nvPr/>
        </p:nvSpPr>
        <p:spPr>
          <a:xfrm>
            <a:off x="857224" y="2928934"/>
            <a:ext cx="7429552" cy="2031325"/>
          </a:xfrm>
          <a:prstGeom prst="rect">
            <a:avLst/>
          </a:prstGeom>
          <a:noFill/>
        </p:spPr>
        <p:txBody>
          <a:bodyPr wrap="square" rtlCol="0">
            <a:spAutoFit/>
          </a:bodyPr>
          <a:lstStyle/>
          <a:p>
            <a:pPr marL="1524000" indent="-1441450">
              <a:defRPr/>
            </a:pPr>
            <a:r>
              <a:rPr lang="es-ES_tradnl" b="1" dirty="0">
                <a:latin typeface="Arial" pitchFamily="34" charset="0"/>
                <a:cs typeface="Arial" pitchFamily="34" charset="0"/>
              </a:rPr>
              <a:t>Aleatoriedad</a:t>
            </a:r>
            <a:r>
              <a:rPr lang="es-ES_tradnl" dirty="0">
                <a:latin typeface="Arial" pitchFamily="34" charset="0"/>
                <a:cs typeface="Arial" pitchFamily="34" charset="0"/>
              </a:rPr>
              <a:t> - t</a:t>
            </a:r>
            <a:r>
              <a:rPr lang="es-ES_tradnl" dirty="0"/>
              <a:t>odos los elementos de la población tienen la misma probabilidad de ser parte de la muestra.</a:t>
            </a:r>
          </a:p>
          <a:p>
            <a:pPr marL="1524000" indent="-1441450" eaLnBrk="1" hangingPunct="1">
              <a:buFont typeface="Wingdings" pitchFamily="2" charset="2"/>
              <a:buNone/>
              <a:defRPr/>
            </a:pPr>
            <a:r>
              <a:rPr lang="es-ES" dirty="0">
                <a:latin typeface="Arial" pitchFamily="34" charset="0"/>
                <a:cs typeface="Arial" pitchFamily="34" charset="0"/>
              </a:rPr>
              <a:t>. </a:t>
            </a:r>
          </a:p>
          <a:p>
            <a:pPr marL="1524000" indent="-1441450" eaLnBrk="1" hangingPunct="1">
              <a:buFont typeface="Wingdings" pitchFamily="2" charset="2"/>
              <a:buNone/>
              <a:defRPr/>
            </a:pPr>
            <a:endParaRPr lang="es-ES_tradnl" dirty="0">
              <a:latin typeface="Arial" pitchFamily="34" charset="0"/>
              <a:cs typeface="Arial" pitchFamily="34" charset="0"/>
            </a:endParaRPr>
          </a:p>
          <a:p>
            <a:pPr marL="1703388" indent="-1620838" eaLnBrk="1" hangingPunct="1">
              <a:buFont typeface="Wingdings" pitchFamily="2" charset="2"/>
              <a:buNone/>
              <a:defRPr/>
            </a:pPr>
            <a:r>
              <a:rPr lang="es-ES_tradnl" b="1" dirty="0">
                <a:latin typeface="Arial" pitchFamily="34" charset="0"/>
                <a:cs typeface="Arial" pitchFamily="34" charset="0"/>
              </a:rPr>
              <a:t>Independencia</a:t>
            </a:r>
            <a:r>
              <a:rPr lang="es-ES_tradnl" dirty="0">
                <a:latin typeface="Arial" pitchFamily="34" charset="0"/>
                <a:cs typeface="Arial" pitchFamily="34" charset="0"/>
              </a:rPr>
              <a:t> - </a:t>
            </a:r>
            <a:r>
              <a:rPr lang="es-ES" dirty="0"/>
              <a:t>la probabilidad de un elemento de ser parte de la muestra no determina en nada la probabilidad de que otro elemento sea parte de esa muestra</a:t>
            </a:r>
            <a:r>
              <a:rPr lang="es-ES" dirty="0">
                <a:latin typeface="Arial" pitchFamily="34" charset="0"/>
                <a:cs typeface="Arial" pitchFamily="34" charset="0"/>
              </a:rPr>
              <a:t>. </a:t>
            </a:r>
            <a:endParaRPr lang="es-MX" dirty="0">
              <a:latin typeface="Arial" pitchFamily="34" charset="0"/>
              <a:cs typeface="Arial" pitchFamily="34" charset="0"/>
            </a:endParaRPr>
          </a:p>
        </p:txBody>
      </p:sp>
      <p:sp>
        <p:nvSpPr>
          <p:cNvPr id="8" name="TextBox 7"/>
          <p:cNvSpPr txBox="1"/>
          <p:nvPr/>
        </p:nvSpPr>
        <p:spPr>
          <a:xfrm>
            <a:off x="642910" y="5429264"/>
            <a:ext cx="8286808" cy="646331"/>
          </a:xfrm>
          <a:prstGeom prst="rect">
            <a:avLst/>
          </a:prstGeom>
          <a:noFill/>
        </p:spPr>
        <p:txBody>
          <a:bodyPr wrap="square" rtlCol="0">
            <a:spAutoFit/>
          </a:bodyPr>
          <a:lstStyle/>
          <a:p>
            <a:r>
              <a:rPr lang="es-MX" dirty="0"/>
              <a:t>* Para poder asegurar representatividad, la población debe ser previa y adecuadamente definida, la UE identificada y adecuadamente replicada (n ≥ 2)</a:t>
            </a:r>
          </a:p>
        </p:txBody>
      </p:sp>
      <p:sp>
        <p:nvSpPr>
          <p:cNvPr id="9" name="7-Point Star 8"/>
          <p:cNvSpPr/>
          <p:nvPr/>
        </p:nvSpPr>
        <p:spPr>
          <a:xfrm>
            <a:off x="4714876" y="1772832"/>
            <a:ext cx="142876" cy="144000"/>
          </a:xfrm>
          <a:prstGeom prst="star7">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7-Point Star 9"/>
          <p:cNvSpPr/>
          <p:nvPr/>
        </p:nvSpPr>
        <p:spPr>
          <a:xfrm>
            <a:off x="699834" y="5429264"/>
            <a:ext cx="142876" cy="144000"/>
          </a:xfrm>
          <a:prstGeom prst="star7">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02185005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2" descr="ch2-2"/>
          <p:cNvPicPr>
            <a:picLocks noChangeAspect="1" noChangeArrowheads="1"/>
          </p:cNvPicPr>
          <p:nvPr/>
        </p:nvPicPr>
        <p:blipFill>
          <a:blip r:embed="rId2"/>
          <a:srcRect t="44824"/>
          <a:stretch>
            <a:fillRect/>
          </a:stretch>
        </p:blipFill>
        <p:spPr bwMode="auto">
          <a:xfrm>
            <a:off x="800100" y="450874"/>
            <a:ext cx="7826375" cy="6407150"/>
          </a:xfrm>
          <a:prstGeom prst="rect">
            <a:avLst/>
          </a:prstGeom>
          <a:noFill/>
          <a:ln w="9525">
            <a:noFill/>
            <a:miter lim="800000"/>
            <a:headEnd/>
            <a:tailEnd/>
          </a:ln>
        </p:spPr>
      </p:pic>
      <p:sp>
        <p:nvSpPr>
          <p:cNvPr id="40963" name="Rectangle 3"/>
          <p:cNvSpPr>
            <a:spLocks noChangeArrowheads="1"/>
          </p:cNvSpPr>
          <p:nvPr/>
        </p:nvSpPr>
        <p:spPr bwMode="auto">
          <a:xfrm>
            <a:off x="601663" y="642962"/>
            <a:ext cx="7953375" cy="3206750"/>
          </a:xfrm>
          <a:prstGeom prst="rect">
            <a:avLst/>
          </a:prstGeom>
          <a:solidFill>
            <a:schemeClr val="bg1"/>
          </a:solidFill>
          <a:ln w="9525">
            <a:noFill/>
            <a:miter lim="800000"/>
            <a:headEnd/>
            <a:tailEnd/>
          </a:ln>
        </p:spPr>
        <p:txBody>
          <a:bodyPr wrap="none" anchor="ctr"/>
          <a:lstStyle/>
          <a:p>
            <a:pPr algn="ctr" eaLnBrk="0" hangingPunct="0"/>
            <a:r>
              <a:rPr lang="es-ES" sz="2200">
                <a:latin typeface="Times New Roman" pitchFamily="18" charset="0"/>
              </a:rPr>
              <a:t>SECUENCIA DE TRANSFORMACIÓN</a:t>
            </a:r>
          </a:p>
          <a:p>
            <a:pPr algn="ctr" eaLnBrk="0" hangingPunct="0"/>
            <a:endParaRPr lang="es-ES" sz="2200">
              <a:latin typeface="Times New Roman" pitchFamily="18" charset="0"/>
            </a:endParaRPr>
          </a:p>
          <a:p>
            <a:pPr algn="ctr" eaLnBrk="0" hangingPunct="0"/>
            <a:r>
              <a:rPr lang="es-ES" sz="2200">
                <a:solidFill>
                  <a:srgbClr val="000000"/>
                </a:solidFill>
                <a:latin typeface="Times New Roman" pitchFamily="18" charset="0"/>
              </a:rPr>
              <a:t>Datos originales      </a:t>
            </a:r>
            <a:r>
              <a:rPr lang="es-ES" sz="2200">
                <a:solidFill>
                  <a:srgbClr val="000000"/>
                </a:solidFill>
                <a:latin typeface="Times New Roman" pitchFamily="18" charset="0"/>
                <a:cs typeface="Times New Roman" pitchFamily="18" charset="0"/>
              </a:rPr>
              <a:t>√y      √√y       log(1+y)      Presencia/Ausencia</a:t>
            </a:r>
          </a:p>
        </p:txBody>
      </p:sp>
      <p:sp>
        <p:nvSpPr>
          <p:cNvPr id="40964" name="Line 4"/>
          <p:cNvSpPr>
            <a:spLocks noChangeShapeType="1"/>
          </p:cNvSpPr>
          <p:nvPr/>
        </p:nvSpPr>
        <p:spPr bwMode="auto">
          <a:xfrm>
            <a:off x="2717800" y="2622574"/>
            <a:ext cx="301625" cy="0"/>
          </a:xfrm>
          <a:prstGeom prst="line">
            <a:avLst/>
          </a:prstGeom>
          <a:noFill/>
          <a:ln w="9525">
            <a:solidFill>
              <a:schemeClr val="tx1"/>
            </a:solidFill>
            <a:round/>
            <a:headEnd/>
            <a:tailEnd type="triangle" w="med" len="med"/>
          </a:ln>
        </p:spPr>
        <p:txBody>
          <a:bodyPr/>
          <a:lstStyle/>
          <a:p>
            <a:endParaRPr lang="es-VE"/>
          </a:p>
        </p:txBody>
      </p:sp>
      <p:sp>
        <p:nvSpPr>
          <p:cNvPr id="40965" name="Line 5"/>
          <p:cNvSpPr>
            <a:spLocks noChangeShapeType="1"/>
          </p:cNvSpPr>
          <p:nvPr/>
        </p:nvSpPr>
        <p:spPr bwMode="auto">
          <a:xfrm>
            <a:off x="3473450" y="2613049"/>
            <a:ext cx="301625" cy="0"/>
          </a:xfrm>
          <a:prstGeom prst="line">
            <a:avLst/>
          </a:prstGeom>
          <a:noFill/>
          <a:ln w="9525">
            <a:solidFill>
              <a:schemeClr val="tx1"/>
            </a:solidFill>
            <a:round/>
            <a:headEnd/>
            <a:tailEnd type="triangle" w="med" len="med"/>
          </a:ln>
        </p:spPr>
        <p:txBody>
          <a:bodyPr/>
          <a:lstStyle/>
          <a:p>
            <a:endParaRPr lang="es-VE"/>
          </a:p>
        </p:txBody>
      </p:sp>
      <p:sp>
        <p:nvSpPr>
          <p:cNvPr id="40966" name="Line 6"/>
          <p:cNvSpPr>
            <a:spLocks noChangeShapeType="1"/>
          </p:cNvSpPr>
          <p:nvPr/>
        </p:nvSpPr>
        <p:spPr bwMode="auto">
          <a:xfrm>
            <a:off x="4389438" y="2616224"/>
            <a:ext cx="301625" cy="0"/>
          </a:xfrm>
          <a:prstGeom prst="line">
            <a:avLst/>
          </a:prstGeom>
          <a:noFill/>
          <a:ln w="9525">
            <a:solidFill>
              <a:schemeClr val="tx1"/>
            </a:solidFill>
            <a:round/>
            <a:headEnd/>
            <a:tailEnd type="triangle" w="med" len="med"/>
          </a:ln>
        </p:spPr>
        <p:txBody>
          <a:bodyPr/>
          <a:lstStyle/>
          <a:p>
            <a:endParaRPr lang="es-VE"/>
          </a:p>
        </p:txBody>
      </p:sp>
      <p:sp>
        <p:nvSpPr>
          <p:cNvPr id="40967" name="Line 7"/>
          <p:cNvSpPr>
            <a:spLocks noChangeShapeType="1"/>
          </p:cNvSpPr>
          <p:nvPr/>
        </p:nvSpPr>
        <p:spPr bwMode="auto">
          <a:xfrm>
            <a:off x="5795963" y="2581299"/>
            <a:ext cx="301625" cy="0"/>
          </a:xfrm>
          <a:prstGeom prst="line">
            <a:avLst/>
          </a:prstGeom>
          <a:noFill/>
          <a:ln w="9525">
            <a:solidFill>
              <a:schemeClr val="tx1"/>
            </a:solidFill>
            <a:round/>
            <a:headEnd/>
            <a:tailEnd type="triangle" w="med" len="med"/>
          </a:ln>
        </p:spPr>
        <p:txBody>
          <a:bodyPr/>
          <a:lstStyle/>
          <a:p>
            <a:endParaRPr lang="es-V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1406" y="785802"/>
            <a:ext cx="8929718" cy="1143000"/>
          </a:xfrm>
        </p:spPr>
        <p:txBody>
          <a:bodyPr>
            <a:normAutofit/>
          </a:bodyPr>
          <a:lstStyle/>
          <a:p>
            <a:pPr algn="ctr" eaLnBrk="1" hangingPunct="1"/>
            <a:r>
              <a:rPr lang="es-ES" sz="2800" b="1" dirty="0"/>
              <a:t>Razones para no usar estadística estándar cuándo se trabajan con comunidades</a:t>
            </a:r>
          </a:p>
        </p:txBody>
      </p:sp>
      <p:sp>
        <p:nvSpPr>
          <p:cNvPr id="7171" name="Rectangle 3"/>
          <p:cNvSpPr>
            <a:spLocks noGrp="1" noChangeArrowheads="1"/>
          </p:cNvSpPr>
          <p:nvPr>
            <p:ph type="body" idx="1"/>
          </p:nvPr>
        </p:nvSpPr>
        <p:spPr>
          <a:xfrm>
            <a:off x="71406" y="2428868"/>
            <a:ext cx="9072594" cy="4229093"/>
          </a:xfrm>
          <a:solidFill>
            <a:schemeClr val="bg1"/>
          </a:solidFill>
        </p:spPr>
        <p:txBody>
          <a:bodyPr>
            <a:normAutofit/>
          </a:bodyPr>
          <a:lstStyle/>
          <a:p>
            <a:pPr eaLnBrk="1" hangingPunct="1">
              <a:lnSpc>
                <a:spcPct val="90000"/>
              </a:lnSpc>
            </a:pPr>
            <a:r>
              <a:rPr lang="es-ES" sz="2400" dirty="0"/>
              <a:t>Muchas especies (variables) a ser analizadas.</a:t>
            </a:r>
          </a:p>
          <a:p>
            <a:pPr eaLnBrk="1" hangingPunct="1">
              <a:lnSpc>
                <a:spcPct val="90000"/>
              </a:lnSpc>
            </a:pPr>
            <a:r>
              <a:rPr lang="es-ES" sz="2000" dirty="0"/>
              <a:t>Errores acumulados si se corren </a:t>
            </a:r>
            <a:r>
              <a:rPr lang="es-ES" sz="2000" dirty="0" err="1"/>
              <a:t>multiples</a:t>
            </a:r>
            <a:r>
              <a:rPr lang="es-ES" sz="2000" dirty="0"/>
              <a:t> test </a:t>
            </a:r>
            <a:r>
              <a:rPr lang="es-ES" sz="2000" dirty="0" err="1"/>
              <a:t>univariados</a:t>
            </a:r>
            <a:endParaRPr lang="es-ES" sz="2000" dirty="0"/>
          </a:p>
          <a:p>
            <a:pPr lvl="2" eaLnBrk="1" hangingPunct="1">
              <a:lnSpc>
                <a:spcPct val="90000"/>
              </a:lnSpc>
            </a:pPr>
            <a:r>
              <a:rPr lang="es-ES" sz="1600" dirty="0">
                <a:solidFill>
                  <a:schemeClr val="tx1"/>
                </a:solidFill>
              </a:rPr>
              <a:t>Correcciones de </a:t>
            </a:r>
            <a:r>
              <a:rPr lang="es-ES" sz="1600" dirty="0" err="1">
                <a:solidFill>
                  <a:schemeClr val="tx1"/>
                </a:solidFill>
              </a:rPr>
              <a:t>Bonferroni</a:t>
            </a:r>
            <a:r>
              <a:rPr lang="es-ES" sz="1600" dirty="0">
                <a:solidFill>
                  <a:schemeClr val="tx1"/>
                </a:solidFill>
              </a:rPr>
              <a:t> disminuyen la potencia</a:t>
            </a:r>
          </a:p>
          <a:p>
            <a:pPr lvl="2" eaLnBrk="1" hangingPunct="1">
              <a:lnSpc>
                <a:spcPct val="90000"/>
              </a:lnSpc>
            </a:pPr>
            <a:r>
              <a:rPr lang="es-ES" sz="1600" dirty="0">
                <a:solidFill>
                  <a:schemeClr val="tx1"/>
                </a:solidFill>
              </a:rPr>
              <a:t>Especies correlacionadas = diferentes prueba no son independientes.</a:t>
            </a:r>
          </a:p>
          <a:p>
            <a:pPr lvl="2" eaLnBrk="1" hangingPunct="1">
              <a:lnSpc>
                <a:spcPct val="90000"/>
              </a:lnSpc>
              <a:buFontTx/>
              <a:buNone/>
            </a:pPr>
            <a:endParaRPr lang="es-ES" sz="800" dirty="0">
              <a:solidFill>
                <a:schemeClr val="tx1"/>
              </a:solidFill>
            </a:endParaRPr>
          </a:p>
          <a:p>
            <a:pPr eaLnBrk="1" hangingPunct="1">
              <a:lnSpc>
                <a:spcPct val="90000"/>
              </a:lnSpc>
            </a:pPr>
            <a:r>
              <a:rPr lang="es-ES" sz="2400" dirty="0"/>
              <a:t>Suposiciones de normalidad </a:t>
            </a:r>
            <a:r>
              <a:rPr lang="es-ES" sz="2400" dirty="0" err="1"/>
              <a:t>univariada</a:t>
            </a:r>
            <a:r>
              <a:rPr lang="es-ES" sz="2400" dirty="0"/>
              <a:t> “normalmente” no se cumple</a:t>
            </a:r>
          </a:p>
          <a:p>
            <a:pPr lvl="2" eaLnBrk="1" hangingPunct="1">
              <a:lnSpc>
                <a:spcPct val="90000"/>
              </a:lnSpc>
            </a:pPr>
            <a:r>
              <a:rPr lang="es-ES" sz="1600" dirty="0">
                <a:solidFill>
                  <a:schemeClr val="tx1"/>
                </a:solidFill>
              </a:rPr>
              <a:t>Abundancias tradicionalmente desviadas a la derecha</a:t>
            </a:r>
          </a:p>
          <a:p>
            <a:pPr lvl="2" eaLnBrk="1" hangingPunct="1">
              <a:lnSpc>
                <a:spcPct val="90000"/>
              </a:lnSpc>
            </a:pPr>
            <a:r>
              <a:rPr lang="es-ES" sz="1600" dirty="0">
                <a:solidFill>
                  <a:schemeClr val="tx1"/>
                </a:solidFill>
              </a:rPr>
              <a:t>Dominan los ceros = no transformaciones validas</a:t>
            </a:r>
          </a:p>
          <a:p>
            <a:pPr lvl="2" eaLnBrk="1" hangingPunct="1">
              <a:lnSpc>
                <a:spcPct val="90000"/>
              </a:lnSpc>
            </a:pPr>
            <a:r>
              <a:rPr lang="es-ES" sz="1600" dirty="0">
                <a:solidFill>
                  <a:schemeClr val="tx1"/>
                </a:solidFill>
              </a:rPr>
              <a:t>Varianzas cambian entre grupos</a:t>
            </a:r>
          </a:p>
          <a:p>
            <a:pPr lvl="2" eaLnBrk="1" hangingPunct="1">
              <a:lnSpc>
                <a:spcPct val="90000"/>
              </a:lnSpc>
              <a:buFontTx/>
              <a:buNone/>
            </a:pPr>
            <a:endParaRPr lang="es-ES" sz="800" dirty="0">
              <a:solidFill>
                <a:schemeClr val="tx1"/>
              </a:solidFill>
            </a:endParaRPr>
          </a:p>
          <a:p>
            <a:pPr eaLnBrk="1" hangingPunct="1">
              <a:lnSpc>
                <a:spcPct val="90000"/>
              </a:lnSpc>
            </a:pPr>
            <a:r>
              <a:rPr lang="es-ES" sz="2400" dirty="0"/>
              <a:t>Normalidad </a:t>
            </a:r>
            <a:r>
              <a:rPr lang="es-ES" sz="2400" dirty="0" err="1"/>
              <a:t>multivariada</a:t>
            </a:r>
            <a:r>
              <a:rPr lang="es-ES" sz="2400" dirty="0"/>
              <a:t>…peor</a:t>
            </a:r>
          </a:p>
          <a:p>
            <a:pPr lvl="2" eaLnBrk="1" hangingPunct="1">
              <a:lnSpc>
                <a:spcPct val="90000"/>
              </a:lnSpc>
            </a:pPr>
            <a:endParaRPr lang="es-ES" sz="1600" dirty="0">
              <a:solidFill>
                <a:schemeClr val="tx1"/>
              </a:solidFill>
            </a:endParaRPr>
          </a:p>
          <a:p>
            <a:pPr lvl="2" eaLnBrk="1" hangingPunct="1">
              <a:lnSpc>
                <a:spcPct val="90000"/>
              </a:lnSpc>
            </a:pPr>
            <a:endParaRPr lang="es-ES" sz="8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71">
                                            <p:bg/>
                                          </p:spTgt>
                                        </p:tgtEl>
                                        <p:attrNameLst>
                                          <p:attrName>style.visibility</p:attrName>
                                        </p:attrNameLst>
                                      </p:cBhvr>
                                      <p:to>
                                        <p:strVal val="visible"/>
                                      </p:to>
                                    </p:set>
                                    <p:animEffect transition="in" filter="box(in)">
                                      <p:cBhvr>
                                        <p:cTn id="7" dur="500"/>
                                        <p:tgtEl>
                                          <p:spTgt spid="7171">
                                            <p:bg/>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71">
                                            <p:txEl>
                                              <p:pRg st="0" end="0"/>
                                            </p:txEl>
                                          </p:spTgt>
                                        </p:tgtEl>
                                        <p:attrNameLst>
                                          <p:attrName>style.visibility</p:attrName>
                                        </p:attrNameLst>
                                      </p:cBhvr>
                                      <p:to>
                                        <p:strVal val="visible"/>
                                      </p:to>
                                    </p:set>
                                    <p:animEffect transition="in" filter="box(in)">
                                      <p:cBhvr>
                                        <p:cTn id="12" dur="500"/>
                                        <p:tgtEl>
                                          <p:spTgt spid="717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171">
                                            <p:txEl>
                                              <p:pRg st="1" end="1"/>
                                            </p:txEl>
                                          </p:spTgt>
                                        </p:tgtEl>
                                        <p:attrNameLst>
                                          <p:attrName>style.visibility</p:attrName>
                                        </p:attrNameLst>
                                      </p:cBhvr>
                                      <p:to>
                                        <p:strVal val="visible"/>
                                      </p:to>
                                    </p:set>
                                    <p:animEffect transition="in" filter="box(in)">
                                      <p:cBhvr>
                                        <p:cTn id="17" dur="500"/>
                                        <p:tgtEl>
                                          <p:spTgt spid="7171">
                                            <p:txEl>
                                              <p:pRg st="1" end="1"/>
                                            </p:txEl>
                                          </p:spTgt>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7171">
                                            <p:txEl>
                                              <p:pRg st="2" end="2"/>
                                            </p:txEl>
                                          </p:spTgt>
                                        </p:tgtEl>
                                        <p:attrNameLst>
                                          <p:attrName>style.visibility</p:attrName>
                                        </p:attrNameLst>
                                      </p:cBhvr>
                                      <p:to>
                                        <p:strVal val="visible"/>
                                      </p:to>
                                    </p:set>
                                    <p:animEffect transition="in" filter="box(in)">
                                      <p:cBhvr>
                                        <p:cTn id="20" dur="500"/>
                                        <p:tgtEl>
                                          <p:spTgt spid="7171">
                                            <p:txEl>
                                              <p:pRg st="2" end="2"/>
                                            </p:txEl>
                                          </p:spTgt>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7171">
                                            <p:txEl>
                                              <p:pRg st="3" end="3"/>
                                            </p:txEl>
                                          </p:spTgt>
                                        </p:tgtEl>
                                        <p:attrNameLst>
                                          <p:attrName>style.visibility</p:attrName>
                                        </p:attrNameLst>
                                      </p:cBhvr>
                                      <p:to>
                                        <p:strVal val="visible"/>
                                      </p:to>
                                    </p:set>
                                    <p:animEffect transition="in" filter="box(in)">
                                      <p:cBhvr>
                                        <p:cTn id="23" dur="500"/>
                                        <p:tgtEl>
                                          <p:spTgt spid="7171">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7171">
                                            <p:txEl>
                                              <p:pRg st="5" end="5"/>
                                            </p:txEl>
                                          </p:spTgt>
                                        </p:tgtEl>
                                        <p:attrNameLst>
                                          <p:attrName>style.visibility</p:attrName>
                                        </p:attrNameLst>
                                      </p:cBhvr>
                                      <p:to>
                                        <p:strVal val="visible"/>
                                      </p:to>
                                    </p:set>
                                    <p:animEffect transition="in" filter="box(in)">
                                      <p:cBhvr>
                                        <p:cTn id="28" dur="500"/>
                                        <p:tgtEl>
                                          <p:spTgt spid="7171">
                                            <p:txEl>
                                              <p:pRg st="5" end="5"/>
                                            </p:txEl>
                                          </p:spTgt>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animEffect transition="in" filter="box(in)">
                                      <p:cBhvr>
                                        <p:cTn id="31" dur="500"/>
                                        <p:tgtEl>
                                          <p:spTgt spid="7171">
                                            <p:txEl>
                                              <p:pRg st="6" end="6"/>
                                            </p:txEl>
                                          </p:spTgt>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7171">
                                            <p:txEl>
                                              <p:pRg st="7" end="7"/>
                                            </p:txEl>
                                          </p:spTgt>
                                        </p:tgtEl>
                                        <p:attrNameLst>
                                          <p:attrName>style.visibility</p:attrName>
                                        </p:attrNameLst>
                                      </p:cBhvr>
                                      <p:to>
                                        <p:strVal val="visible"/>
                                      </p:to>
                                    </p:set>
                                    <p:animEffect transition="in" filter="box(in)">
                                      <p:cBhvr>
                                        <p:cTn id="34" dur="500"/>
                                        <p:tgtEl>
                                          <p:spTgt spid="7171">
                                            <p:txEl>
                                              <p:pRg st="7" end="7"/>
                                            </p:txEl>
                                          </p:spTgt>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7171">
                                            <p:txEl>
                                              <p:pRg st="8" end="8"/>
                                            </p:txEl>
                                          </p:spTgt>
                                        </p:tgtEl>
                                        <p:attrNameLst>
                                          <p:attrName>style.visibility</p:attrName>
                                        </p:attrNameLst>
                                      </p:cBhvr>
                                      <p:to>
                                        <p:strVal val="visible"/>
                                      </p:to>
                                    </p:set>
                                    <p:animEffect transition="in" filter="box(in)">
                                      <p:cBhvr>
                                        <p:cTn id="37" dur="500"/>
                                        <p:tgtEl>
                                          <p:spTgt spid="7171">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7171">
                                            <p:txEl>
                                              <p:pRg st="10" end="10"/>
                                            </p:txEl>
                                          </p:spTgt>
                                        </p:tgtEl>
                                        <p:attrNameLst>
                                          <p:attrName>style.visibility</p:attrName>
                                        </p:attrNameLst>
                                      </p:cBhvr>
                                      <p:to>
                                        <p:strVal val="visible"/>
                                      </p:to>
                                    </p:set>
                                    <p:animEffect transition="in" filter="box(in)">
                                      <p:cBhvr>
                                        <p:cTn id="42" dur="500"/>
                                        <p:tgtEl>
                                          <p:spTgt spid="71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684213" y="836613"/>
            <a:ext cx="7775575" cy="2165350"/>
          </a:xfrm>
          <a:prstGeom prst="rect">
            <a:avLst/>
          </a:prstGeom>
          <a:noFill/>
          <a:ln w="9525">
            <a:noFill/>
            <a:miter lim="800000"/>
            <a:headEnd/>
            <a:tailEnd/>
          </a:ln>
        </p:spPr>
        <p:txBody>
          <a:bodyPr>
            <a:spAutoFit/>
          </a:bodyPr>
          <a:lstStyle/>
          <a:p>
            <a:r>
              <a:rPr lang="es-ES" sz="2800" dirty="0"/>
              <a:t>Suposiciones “</a:t>
            </a:r>
            <a:r>
              <a:rPr lang="es-ES" sz="2800" dirty="0" err="1"/>
              <a:t>multinomial</a:t>
            </a:r>
            <a:r>
              <a:rPr lang="es-ES" sz="2800" dirty="0"/>
              <a:t>” (ji-cuadrado) igualmente no validas</a:t>
            </a:r>
          </a:p>
          <a:p>
            <a:pPr lvl="2"/>
            <a:r>
              <a:rPr lang="es-ES" sz="2000" dirty="0"/>
              <a:t>Individuos de cada especie no están distribuidos aleatoriamente e independientemente en el espacio</a:t>
            </a:r>
          </a:p>
          <a:p>
            <a:pPr lvl="2"/>
            <a:endParaRPr lang="es-ES" sz="2000" dirty="0"/>
          </a:p>
          <a:p>
            <a:endParaRPr lang="es-ES" sz="2000" dirty="0"/>
          </a:p>
        </p:txBody>
      </p:sp>
      <p:sp>
        <p:nvSpPr>
          <p:cNvPr id="80901" name="Rectangle 5"/>
          <p:cNvSpPr>
            <a:spLocks noChangeArrowheads="1"/>
          </p:cNvSpPr>
          <p:nvPr/>
        </p:nvSpPr>
        <p:spPr bwMode="auto">
          <a:xfrm>
            <a:off x="684213" y="4221163"/>
            <a:ext cx="7416800" cy="1816100"/>
          </a:xfrm>
          <a:prstGeom prst="rect">
            <a:avLst/>
          </a:prstGeom>
          <a:noFill/>
          <a:ln w="9525">
            <a:noFill/>
            <a:miter lim="800000"/>
            <a:headEnd/>
            <a:tailEnd/>
          </a:ln>
        </p:spPr>
        <p:txBody>
          <a:bodyPr>
            <a:spAutoFit/>
          </a:bodyPr>
          <a:lstStyle/>
          <a:p>
            <a:r>
              <a:rPr lang="es-ES" sz="2800"/>
              <a:t>Evaluar toda la estructura de la matriz con índices relevantes de similitud sin pasar por la construcción de matrices de varianza y covarianza</a:t>
            </a:r>
          </a:p>
        </p:txBody>
      </p:sp>
      <p:sp>
        <p:nvSpPr>
          <p:cNvPr id="80902" name="Line 6"/>
          <p:cNvSpPr>
            <a:spLocks noChangeShapeType="1"/>
          </p:cNvSpPr>
          <p:nvPr/>
        </p:nvSpPr>
        <p:spPr bwMode="auto">
          <a:xfrm>
            <a:off x="3924300" y="2636838"/>
            <a:ext cx="0" cy="1079500"/>
          </a:xfrm>
          <a:prstGeom prst="line">
            <a:avLst/>
          </a:prstGeom>
          <a:noFill/>
          <a:ln w="57150">
            <a:solidFill>
              <a:schemeClr val="tx1"/>
            </a:solidFill>
            <a:round/>
            <a:headEnd/>
            <a:tailEnd type="triangle" w="med" len="med"/>
          </a:ln>
        </p:spPr>
        <p:txBody>
          <a:bodyPr/>
          <a:lstStyle/>
          <a:p>
            <a:endParaRPr lang="es-VE"/>
          </a:p>
        </p:txBody>
      </p:sp>
      <p:sp>
        <p:nvSpPr>
          <p:cNvPr id="80904" name="Text Box 8"/>
          <p:cNvSpPr txBox="1">
            <a:spLocks noChangeArrowheads="1"/>
          </p:cNvSpPr>
          <p:nvPr/>
        </p:nvSpPr>
        <p:spPr bwMode="auto">
          <a:xfrm>
            <a:off x="4211638" y="2924175"/>
            <a:ext cx="1865312" cy="457200"/>
          </a:xfrm>
          <a:prstGeom prst="rect">
            <a:avLst/>
          </a:prstGeom>
          <a:noFill/>
          <a:ln w="9525">
            <a:noFill/>
            <a:miter lim="800000"/>
            <a:headEnd/>
            <a:tailEnd/>
          </a:ln>
        </p:spPr>
        <p:txBody>
          <a:bodyPr wrap="none">
            <a:spAutoFit/>
          </a:bodyPr>
          <a:lstStyle/>
          <a:p>
            <a:r>
              <a:rPr lang="es-ES" sz="2400"/>
              <a:t>Solución???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0902"/>
                                        </p:tgtEl>
                                        <p:attrNameLst>
                                          <p:attrName>style.visibility</p:attrName>
                                        </p:attrNameLst>
                                      </p:cBhvr>
                                      <p:to>
                                        <p:strVal val="visible"/>
                                      </p:to>
                                    </p:set>
                                    <p:animEffect transition="in" filter="box(in)">
                                      <p:cBhvr>
                                        <p:cTn id="7" dur="500"/>
                                        <p:tgtEl>
                                          <p:spTgt spid="8090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0904"/>
                                        </p:tgtEl>
                                        <p:attrNameLst>
                                          <p:attrName>style.visibility</p:attrName>
                                        </p:attrNameLst>
                                      </p:cBhvr>
                                      <p:to>
                                        <p:strVal val="visible"/>
                                      </p:to>
                                    </p:set>
                                    <p:animEffect transition="in" filter="box(in)">
                                      <p:cBhvr>
                                        <p:cTn id="10" dur="500"/>
                                        <p:tgtEl>
                                          <p:spTgt spid="80904"/>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80901"/>
                                        </p:tgtEl>
                                        <p:attrNameLst>
                                          <p:attrName>style.visibility</p:attrName>
                                        </p:attrNameLst>
                                      </p:cBhvr>
                                      <p:to>
                                        <p:strVal val="visible"/>
                                      </p:to>
                                    </p:set>
                                    <p:animEffect transition="in" filter="box(in)">
                                      <p:cBhvr>
                                        <p:cTn id="15" dur="500"/>
                                        <p:tgtEl>
                                          <p:spTgt spid="80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1" grpId="0"/>
      <p:bldP spid="80902" grpId="0" animBg="1"/>
      <p:bldP spid="80904"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42844" y="4406824"/>
            <a:ext cx="2500330" cy="2308324"/>
          </a:xfrm>
          <a:prstGeom prst="rect">
            <a:avLst/>
          </a:prstGeom>
          <a:noFill/>
        </p:spPr>
        <p:txBody>
          <a:bodyPr wrap="square" rtlCol="0">
            <a:spAutoFit/>
          </a:bodyPr>
          <a:lstStyle/>
          <a:p>
            <a:endParaRPr lang="en-US" sz="2400" b="1" dirty="0"/>
          </a:p>
          <a:p>
            <a:r>
              <a:rPr lang="en-US" sz="2400" b="1" dirty="0"/>
              <a:t>1. stats</a:t>
            </a:r>
          </a:p>
          <a:p>
            <a:r>
              <a:rPr lang="en-US" sz="2400" b="1" dirty="0"/>
              <a:t>2. Vegan*</a:t>
            </a:r>
          </a:p>
          <a:p>
            <a:pPr marL="342900" indent="-342900">
              <a:buAutoNum type="arabicPeriod" startAt="3"/>
            </a:pPr>
            <a:r>
              <a:rPr lang="en-US" sz="2400" b="1" dirty="0"/>
              <a:t>FD </a:t>
            </a:r>
          </a:p>
          <a:p>
            <a:pPr marL="342900" indent="-342900">
              <a:buAutoNum type="arabicPeriod" startAt="3"/>
            </a:pPr>
            <a:r>
              <a:rPr lang="en-US" sz="2400" b="1" dirty="0"/>
              <a:t>ade4</a:t>
            </a:r>
          </a:p>
          <a:p>
            <a:pPr marL="342900" indent="-342900">
              <a:buAutoNum type="arabicPeriod" startAt="3"/>
            </a:pPr>
            <a:r>
              <a:rPr lang="en-US" sz="2400" b="1" dirty="0"/>
              <a:t> Cluster </a:t>
            </a:r>
            <a:endParaRPr lang="es-VE" sz="2400" dirty="0"/>
          </a:p>
        </p:txBody>
      </p:sp>
      <p:pic>
        <p:nvPicPr>
          <p:cNvPr id="3" name="2 Imagen" descr="Rlogo.png"/>
          <p:cNvPicPr>
            <a:picLocks noChangeAspect="1"/>
          </p:cNvPicPr>
          <p:nvPr/>
        </p:nvPicPr>
        <p:blipFill>
          <a:blip r:embed="rId3"/>
          <a:stretch>
            <a:fillRect/>
          </a:stretch>
        </p:blipFill>
        <p:spPr>
          <a:xfrm>
            <a:off x="135931" y="642918"/>
            <a:ext cx="1935739" cy="1500198"/>
          </a:xfrm>
          <a:prstGeom prst="rect">
            <a:avLst/>
          </a:prstGeom>
        </p:spPr>
      </p:pic>
      <p:sp>
        <p:nvSpPr>
          <p:cNvPr id="6" name="5 Rectángulo"/>
          <p:cNvSpPr/>
          <p:nvPr/>
        </p:nvSpPr>
        <p:spPr>
          <a:xfrm>
            <a:off x="2143108" y="857232"/>
            <a:ext cx="6357982" cy="954107"/>
          </a:xfrm>
          <a:prstGeom prst="rect">
            <a:avLst/>
          </a:prstGeom>
        </p:spPr>
        <p:txBody>
          <a:bodyPr wrap="square">
            <a:spAutoFit/>
          </a:bodyPr>
          <a:lstStyle/>
          <a:p>
            <a:r>
              <a:rPr lang="en-US" sz="2800" b="1" dirty="0" err="1"/>
              <a:t>Algunas</a:t>
            </a:r>
            <a:r>
              <a:rPr lang="en-US" sz="2800" b="1" dirty="0"/>
              <a:t> </a:t>
            </a:r>
            <a:r>
              <a:rPr lang="en-US" sz="2800" b="1" dirty="0" err="1"/>
              <a:t>librerías</a:t>
            </a:r>
            <a:r>
              <a:rPr lang="en-US" sz="2800" b="1" dirty="0"/>
              <a:t> con </a:t>
            </a:r>
            <a:r>
              <a:rPr lang="en-US" sz="2800" b="1" dirty="0" err="1"/>
              <a:t>índices</a:t>
            </a:r>
            <a:r>
              <a:rPr lang="en-US" sz="2800" b="1" dirty="0"/>
              <a:t> de </a:t>
            </a:r>
            <a:r>
              <a:rPr lang="en-US" sz="2800" b="1" dirty="0" err="1"/>
              <a:t>asociación</a:t>
            </a:r>
            <a:r>
              <a:rPr lang="en-US" sz="2800" b="1" dirty="0"/>
              <a:t> </a:t>
            </a:r>
            <a:r>
              <a:rPr lang="en-US" sz="2800" b="1" dirty="0" err="1"/>
              <a:t>para</a:t>
            </a:r>
            <a:r>
              <a:rPr lang="en-US" sz="2800" b="1" dirty="0"/>
              <a:t> </a:t>
            </a:r>
            <a:r>
              <a:rPr lang="en-US" sz="2800" b="1" dirty="0" err="1"/>
              <a:t>análisis</a:t>
            </a:r>
            <a:r>
              <a:rPr lang="en-US" sz="2800" b="1" dirty="0"/>
              <a:t> en </a:t>
            </a:r>
            <a:r>
              <a:rPr lang="en-US" sz="2800" b="1" dirty="0" err="1"/>
              <a:t>modo</a:t>
            </a:r>
            <a:r>
              <a:rPr lang="en-US" sz="2800" b="1" dirty="0"/>
              <a:t> Q:</a:t>
            </a:r>
          </a:p>
        </p:txBody>
      </p:sp>
      <p:grpSp>
        <p:nvGrpSpPr>
          <p:cNvPr id="11" name="10 Grupo"/>
          <p:cNvGrpSpPr/>
          <p:nvPr/>
        </p:nvGrpSpPr>
        <p:grpSpPr>
          <a:xfrm>
            <a:off x="642910" y="2428868"/>
            <a:ext cx="1785950" cy="1857388"/>
            <a:chOff x="428596" y="500042"/>
            <a:chExt cx="1785950" cy="1857388"/>
          </a:xfrm>
        </p:grpSpPr>
        <p:sp>
          <p:nvSpPr>
            <p:cNvPr id="12" name="11 CuadroTexto"/>
            <p:cNvSpPr txBox="1"/>
            <p:nvPr/>
          </p:nvSpPr>
          <p:spPr>
            <a:xfrm>
              <a:off x="1071538" y="1214422"/>
              <a:ext cx="785818" cy="523220"/>
            </a:xfrm>
            <a:prstGeom prst="rect">
              <a:avLst/>
            </a:prstGeom>
            <a:noFill/>
          </p:spPr>
          <p:txBody>
            <a:bodyPr wrap="square" rtlCol="0">
              <a:spAutoFit/>
            </a:bodyPr>
            <a:lstStyle/>
            <a:p>
              <a:r>
                <a:rPr lang="es-VE" sz="2800" b="1" dirty="0"/>
                <a:t>Y</a:t>
              </a:r>
              <a:r>
                <a:rPr lang="es-VE" sz="1200" i="1" dirty="0"/>
                <a:t>N </a:t>
              </a:r>
              <a:r>
                <a:rPr lang="es-VE" sz="1000" i="1" dirty="0"/>
                <a:t>X </a:t>
              </a:r>
              <a:r>
                <a:rPr lang="es-VE" sz="1200" i="1" dirty="0"/>
                <a:t>p</a:t>
              </a:r>
              <a:endParaRPr lang="es-VE" sz="1600" i="1" dirty="0"/>
            </a:p>
          </p:txBody>
        </p:sp>
        <p:sp>
          <p:nvSpPr>
            <p:cNvPr id="13" name="12 Rectángulo"/>
            <p:cNvSpPr/>
            <p:nvPr/>
          </p:nvSpPr>
          <p:spPr>
            <a:xfrm>
              <a:off x="785786" y="785794"/>
              <a:ext cx="1357322" cy="15716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4" name="13 CuadroTexto"/>
            <p:cNvSpPr txBox="1"/>
            <p:nvPr/>
          </p:nvSpPr>
          <p:spPr>
            <a:xfrm>
              <a:off x="857224" y="500042"/>
              <a:ext cx="1357322" cy="307777"/>
            </a:xfrm>
            <a:prstGeom prst="rect">
              <a:avLst/>
            </a:prstGeom>
            <a:noFill/>
          </p:spPr>
          <p:txBody>
            <a:bodyPr wrap="square" rtlCol="0">
              <a:spAutoFit/>
            </a:bodyPr>
            <a:lstStyle/>
            <a:p>
              <a:r>
                <a:rPr lang="es-VE" sz="1400" dirty="0"/>
                <a:t>Muestras (N)</a:t>
              </a:r>
            </a:p>
          </p:txBody>
        </p:sp>
        <p:sp>
          <p:nvSpPr>
            <p:cNvPr id="15" name="14 CuadroTexto"/>
            <p:cNvSpPr txBox="1"/>
            <p:nvPr/>
          </p:nvSpPr>
          <p:spPr>
            <a:xfrm>
              <a:off x="428596" y="1000108"/>
              <a:ext cx="400110" cy="1143008"/>
            </a:xfrm>
            <a:prstGeom prst="rect">
              <a:avLst/>
            </a:prstGeom>
            <a:noFill/>
          </p:spPr>
          <p:txBody>
            <a:bodyPr vert="vert270" wrap="square" rtlCol="0">
              <a:spAutoFit/>
            </a:bodyPr>
            <a:lstStyle/>
            <a:p>
              <a:r>
                <a:rPr lang="es-VE" sz="1400" dirty="0"/>
                <a:t>Variables (</a:t>
              </a:r>
              <a:r>
                <a:rPr lang="es-VE" sz="1400" i="1" dirty="0"/>
                <a:t>p</a:t>
              </a:r>
              <a:r>
                <a:rPr lang="es-VE" sz="1400" dirty="0"/>
                <a:t>)</a:t>
              </a:r>
            </a:p>
          </p:txBody>
        </p:sp>
      </p:grpSp>
      <p:grpSp>
        <p:nvGrpSpPr>
          <p:cNvPr id="16" name="15 Grupo"/>
          <p:cNvGrpSpPr/>
          <p:nvPr/>
        </p:nvGrpSpPr>
        <p:grpSpPr>
          <a:xfrm>
            <a:off x="6000760" y="2214554"/>
            <a:ext cx="2500330" cy="2071702"/>
            <a:chOff x="6000760" y="500042"/>
            <a:chExt cx="2500330" cy="2071702"/>
          </a:xfrm>
        </p:grpSpPr>
        <p:sp>
          <p:nvSpPr>
            <p:cNvPr id="17" name="16 Triángulo rectángulo"/>
            <p:cNvSpPr/>
            <p:nvPr/>
          </p:nvSpPr>
          <p:spPr>
            <a:xfrm>
              <a:off x="6000760" y="500042"/>
              <a:ext cx="2500330" cy="2071702"/>
            </a:xfrm>
            <a:prstGeom prst="r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8" name="17 CuadroTexto"/>
            <p:cNvSpPr txBox="1"/>
            <p:nvPr/>
          </p:nvSpPr>
          <p:spPr>
            <a:xfrm>
              <a:off x="6286512" y="1366822"/>
              <a:ext cx="928694" cy="584775"/>
            </a:xfrm>
            <a:prstGeom prst="rect">
              <a:avLst/>
            </a:prstGeom>
            <a:noFill/>
          </p:spPr>
          <p:txBody>
            <a:bodyPr wrap="square" rtlCol="0">
              <a:spAutoFit/>
            </a:bodyPr>
            <a:lstStyle/>
            <a:p>
              <a:r>
                <a:rPr lang="es-VE" sz="3200" b="1" dirty="0"/>
                <a:t>D</a:t>
              </a:r>
              <a:r>
                <a:rPr lang="es-VE" sz="1400" i="1" dirty="0"/>
                <a:t>N </a:t>
              </a:r>
              <a:r>
                <a:rPr lang="es-VE" sz="1050" i="1" dirty="0"/>
                <a:t>X </a:t>
              </a:r>
              <a:r>
                <a:rPr lang="es-VE" sz="1400" i="1" dirty="0"/>
                <a:t>N</a:t>
              </a:r>
              <a:endParaRPr lang="es-VE" i="1" dirty="0"/>
            </a:p>
          </p:txBody>
        </p:sp>
        <p:sp>
          <p:nvSpPr>
            <p:cNvPr id="19" name="18 CuadroTexto"/>
            <p:cNvSpPr txBox="1"/>
            <p:nvPr/>
          </p:nvSpPr>
          <p:spPr>
            <a:xfrm>
              <a:off x="6215074" y="1928802"/>
              <a:ext cx="1143008" cy="338554"/>
            </a:xfrm>
            <a:prstGeom prst="rect">
              <a:avLst/>
            </a:prstGeom>
            <a:noFill/>
          </p:spPr>
          <p:txBody>
            <a:bodyPr wrap="square" rtlCol="0">
              <a:spAutoFit/>
            </a:bodyPr>
            <a:lstStyle/>
            <a:p>
              <a:pPr algn="ctr"/>
              <a:r>
                <a:rPr lang="es-VE" sz="1600" dirty="0"/>
                <a:t>distancia</a:t>
              </a:r>
            </a:p>
          </p:txBody>
        </p:sp>
      </p:grpSp>
      <p:cxnSp>
        <p:nvCxnSpPr>
          <p:cNvPr id="20" name="19 Conector recto de flecha"/>
          <p:cNvCxnSpPr/>
          <p:nvPr/>
        </p:nvCxnSpPr>
        <p:spPr>
          <a:xfrm>
            <a:off x="2581260" y="3438524"/>
            <a:ext cx="300039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3" name="22 Grupo"/>
          <p:cNvGrpSpPr/>
          <p:nvPr/>
        </p:nvGrpSpPr>
        <p:grpSpPr>
          <a:xfrm>
            <a:off x="1428728" y="4714884"/>
            <a:ext cx="6929486" cy="1143008"/>
            <a:chOff x="1428728" y="4786322"/>
            <a:chExt cx="6929486" cy="1143008"/>
          </a:xfrm>
        </p:grpSpPr>
        <p:sp>
          <p:nvSpPr>
            <p:cNvPr id="7" name="6 Cerrar llave"/>
            <p:cNvSpPr/>
            <p:nvPr/>
          </p:nvSpPr>
          <p:spPr>
            <a:xfrm>
              <a:off x="1428728" y="4786322"/>
              <a:ext cx="500066" cy="1143008"/>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VE"/>
            </a:p>
          </p:txBody>
        </p:sp>
        <p:sp>
          <p:nvSpPr>
            <p:cNvPr id="8" name="7 CuadroTexto"/>
            <p:cNvSpPr txBox="1"/>
            <p:nvPr/>
          </p:nvSpPr>
          <p:spPr>
            <a:xfrm>
              <a:off x="2143108" y="5143512"/>
              <a:ext cx="6215106" cy="369332"/>
            </a:xfrm>
            <a:prstGeom prst="rect">
              <a:avLst/>
            </a:prstGeom>
            <a:noFill/>
          </p:spPr>
          <p:txBody>
            <a:bodyPr wrap="square" rtlCol="0">
              <a:spAutoFit/>
            </a:bodyPr>
            <a:lstStyle/>
            <a:p>
              <a:r>
                <a:rPr lang="es-VE" dirty="0"/>
                <a:t>Convertidos a disimilitudes de la forma D = 1- S</a:t>
              </a:r>
            </a:p>
          </p:txBody>
        </p:sp>
      </p:grpSp>
      <p:sp>
        <p:nvSpPr>
          <p:cNvPr id="22" name="21 CuadroTexto"/>
          <p:cNvSpPr txBox="1"/>
          <p:nvPr/>
        </p:nvSpPr>
        <p:spPr>
          <a:xfrm>
            <a:off x="3143240" y="2428868"/>
            <a:ext cx="1785950" cy="923330"/>
          </a:xfrm>
          <a:prstGeom prst="rect">
            <a:avLst/>
          </a:prstGeom>
          <a:noFill/>
        </p:spPr>
        <p:txBody>
          <a:bodyPr wrap="square" rtlCol="0">
            <a:spAutoFit/>
          </a:bodyPr>
          <a:lstStyle/>
          <a:p>
            <a:pPr algn="ctr"/>
            <a:r>
              <a:rPr lang="es-VE" dirty="0"/>
              <a:t>Similitudes </a:t>
            </a:r>
          </a:p>
          <a:p>
            <a:pPr algn="ctr"/>
            <a:r>
              <a:rPr lang="es-VE" dirty="0"/>
              <a:t>o </a:t>
            </a:r>
          </a:p>
          <a:p>
            <a:pPr algn="ctr"/>
            <a:r>
              <a:rPr lang="es-VE" dirty="0"/>
              <a:t>distancias</a:t>
            </a:r>
          </a:p>
        </p:txBody>
      </p:sp>
      <p:grpSp>
        <p:nvGrpSpPr>
          <p:cNvPr id="25" name="24 Grupo"/>
          <p:cNvGrpSpPr/>
          <p:nvPr/>
        </p:nvGrpSpPr>
        <p:grpSpPr>
          <a:xfrm>
            <a:off x="1428728" y="5786454"/>
            <a:ext cx="4721256" cy="507209"/>
            <a:chOff x="1428728" y="5786454"/>
            <a:chExt cx="4721256" cy="507209"/>
          </a:xfrm>
        </p:grpSpPr>
        <p:graphicFrame>
          <p:nvGraphicFramePr>
            <p:cNvPr id="32" name="31 Objeto"/>
            <p:cNvGraphicFramePr>
              <a:graphicFrameLocks noChangeAspect="1"/>
            </p:cNvGraphicFramePr>
            <p:nvPr/>
          </p:nvGraphicFramePr>
          <p:xfrm>
            <a:off x="4572000" y="5786454"/>
            <a:ext cx="1577984" cy="507209"/>
          </p:xfrm>
          <a:graphic>
            <a:graphicData uri="http://schemas.openxmlformats.org/presentationml/2006/ole">
              <mc:AlternateContent xmlns:mc="http://schemas.openxmlformats.org/markup-compatibility/2006">
                <mc:Choice xmlns:v="urn:schemas-microsoft-com:vml" Requires="v">
                  <p:oleObj name="Ecuación" r:id="rId4" imgW="711000" imgH="228600" progId="Equation.3">
                    <p:embed/>
                  </p:oleObj>
                </mc:Choice>
                <mc:Fallback>
                  <p:oleObj name="Ecuación" r:id="rId4" imgW="711000" imgH="228600" progId="Equation.3">
                    <p:embed/>
                    <p:pic>
                      <p:nvPicPr>
                        <p:cNvPr id="32" name="31 Objet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5786454"/>
                          <a:ext cx="1577984" cy="507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4" name="23 Conector recto de flecha"/>
            <p:cNvCxnSpPr/>
            <p:nvPr/>
          </p:nvCxnSpPr>
          <p:spPr>
            <a:xfrm>
              <a:off x="1428728" y="6072206"/>
              <a:ext cx="300039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10 Imagen" descr="Rlogo.png"/>
          <p:cNvPicPr>
            <a:picLocks noChangeAspect="1"/>
          </p:cNvPicPr>
          <p:nvPr/>
        </p:nvPicPr>
        <p:blipFill>
          <a:blip r:embed="rId2"/>
          <a:stretch>
            <a:fillRect/>
          </a:stretch>
        </p:blipFill>
        <p:spPr>
          <a:xfrm>
            <a:off x="285720" y="642918"/>
            <a:ext cx="1785950" cy="1384111"/>
          </a:xfrm>
          <a:prstGeom prst="rect">
            <a:avLst/>
          </a:prstGeom>
        </p:spPr>
      </p:pic>
      <p:sp>
        <p:nvSpPr>
          <p:cNvPr id="13" name="12 CuadroTexto"/>
          <p:cNvSpPr txBox="1"/>
          <p:nvPr/>
        </p:nvSpPr>
        <p:spPr>
          <a:xfrm>
            <a:off x="2428860" y="785794"/>
            <a:ext cx="6286544" cy="923330"/>
          </a:xfrm>
          <a:prstGeom prst="rect">
            <a:avLst/>
          </a:prstGeom>
          <a:noFill/>
        </p:spPr>
        <p:txBody>
          <a:bodyPr wrap="square" rtlCol="0">
            <a:spAutoFit/>
          </a:bodyPr>
          <a:lstStyle/>
          <a:p>
            <a:r>
              <a:rPr lang="es-VE" dirty="0"/>
              <a:t>La gran mayoría de las rutinas desarrolladas por PML para PRIMER fueron posteriormente escritas en una librería llamada </a:t>
            </a:r>
            <a:r>
              <a:rPr lang="es-VE" b="1" dirty="0" err="1"/>
              <a:t>Vegan</a:t>
            </a:r>
            <a:r>
              <a:rPr lang="es-VE" b="1" dirty="0"/>
              <a:t> </a:t>
            </a:r>
            <a:r>
              <a:rPr lang="es-VE" dirty="0"/>
              <a:t>(que incluye además muchas otras cosas)</a:t>
            </a:r>
          </a:p>
        </p:txBody>
      </p:sp>
      <p:sp>
        <p:nvSpPr>
          <p:cNvPr id="8" name="7 CuadroTexto"/>
          <p:cNvSpPr txBox="1"/>
          <p:nvPr/>
        </p:nvSpPr>
        <p:spPr>
          <a:xfrm>
            <a:off x="142844" y="3214686"/>
            <a:ext cx="8643998" cy="1754326"/>
          </a:xfrm>
          <a:prstGeom prst="rect">
            <a:avLst/>
          </a:prstGeom>
          <a:noFill/>
        </p:spPr>
        <p:txBody>
          <a:bodyPr wrap="square" rtlCol="0">
            <a:spAutoFit/>
          </a:bodyPr>
          <a:lstStyle/>
          <a:p>
            <a:r>
              <a:rPr lang="es-VE" b="1" dirty="0"/>
              <a:t>Autores principales:</a:t>
            </a:r>
          </a:p>
          <a:p>
            <a:endParaRPr lang="es-VE" b="1" dirty="0"/>
          </a:p>
          <a:p>
            <a:r>
              <a:rPr lang="es-VE" dirty="0" err="1"/>
              <a:t>Jari</a:t>
            </a:r>
            <a:r>
              <a:rPr lang="es-VE" dirty="0"/>
              <a:t> </a:t>
            </a:r>
            <a:r>
              <a:rPr lang="es-VE" dirty="0" err="1"/>
              <a:t>Oksanen</a:t>
            </a:r>
            <a:r>
              <a:rPr lang="es-VE" dirty="0"/>
              <a:t>, F. Guillaume </a:t>
            </a:r>
            <a:r>
              <a:rPr lang="es-VE" dirty="0" err="1"/>
              <a:t>Blanchet</a:t>
            </a:r>
            <a:r>
              <a:rPr lang="es-VE" dirty="0"/>
              <a:t>, </a:t>
            </a:r>
            <a:r>
              <a:rPr lang="es-VE" dirty="0" err="1"/>
              <a:t>Roeland</a:t>
            </a:r>
            <a:r>
              <a:rPr lang="es-VE" dirty="0"/>
              <a:t> </a:t>
            </a:r>
            <a:r>
              <a:rPr lang="es-VE" dirty="0" err="1"/>
              <a:t>Kindt</a:t>
            </a:r>
            <a:r>
              <a:rPr lang="es-VE" dirty="0"/>
              <a:t>, Pierre </a:t>
            </a:r>
            <a:r>
              <a:rPr lang="es-VE" dirty="0" err="1"/>
              <a:t>Legendre</a:t>
            </a:r>
            <a:r>
              <a:rPr lang="es-VE" dirty="0"/>
              <a:t>, Peter R. </a:t>
            </a:r>
            <a:r>
              <a:rPr lang="es-VE" dirty="0" err="1"/>
              <a:t>Minchin</a:t>
            </a:r>
            <a:r>
              <a:rPr lang="es-VE" dirty="0"/>
              <a:t>, R. B. </a:t>
            </a:r>
            <a:r>
              <a:rPr lang="es-VE" dirty="0" err="1"/>
              <a:t>O'Hara</a:t>
            </a:r>
            <a:r>
              <a:rPr lang="es-VE" dirty="0"/>
              <a:t>, </a:t>
            </a:r>
            <a:r>
              <a:rPr lang="es-VE" dirty="0" err="1"/>
              <a:t>Gavin</a:t>
            </a:r>
            <a:r>
              <a:rPr lang="es-VE" dirty="0"/>
              <a:t> L. Simpson, Peter </a:t>
            </a:r>
            <a:r>
              <a:rPr lang="es-VE" dirty="0" err="1"/>
              <a:t>Solymos</a:t>
            </a:r>
            <a:r>
              <a:rPr lang="es-VE" dirty="0"/>
              <a:t>, M. Henry H. Stevens, </a:t>
            </a:r>
            <a:r>
              <a:rPr lang="es-VE" dirty="0" err="1"/>
              <a:t>Helene</a:t>
            </a:r>
            <a:r>
              <a:rPr lang="es-VE" dirty="0"/>
              <a:t> Wagner. </a:t>
            </a:r>
          </a:p>
          <a:p>
            <a:endParaRPr lang="es-VE" dirty="0"/>
          </a:p>
        </p:txBody>
      </p:sp>
      <p:sp>
        <p:nvSpPr>
          <p:cNvPr id="9" name="8 CuadroTexto"/>
          <p:cNvSpPr txBox="1"/>
          <p:nvPr/>
        </p:nvSpPr>
        <p:spPr>
          <a:xfrm>
            <a:off x="71470" y="2285992"/>
            <a:ext cx="9144000" cy="800219"/>
          </a:xfrm>
          <a:prstGeom prst="rect">
            <a:avLst/>
          </a:prstGeom>
          <a:noFill/>
        </p:spPr>
        <p:txBody>
          <a:bodyPr wrap="square" rtlCol="0">
            <a:spAutoFit/>
          </a:bodyPr>
          <a:lstStyle/>
          <a:p>
            <a:r>
              <a:rPr lang="es-VE" sz="2800" b="1" dirty="0" err="1"/>
              <a:t>Vegan</a:t>
            </a:r>
            <a:r>
              <a:rPr lang="es-VE" b="1" dirty="0"/>
              <a:t>: </a:t>
            </a:r>
            <a:r>
              <a:rPr lang="en-US" b="1" dirty="0"/>
              <a:t>Community Ecology Package: Ordination, Diversity and Dissimilarities</a:t>
            </a:r>
          </a:p>
          <a:p>
            <a:endParaRPr lang="es-VE" b="1" dirty="0"/>
          </a:p>
        </p:txBody>
      </p:sp>
      <p:sp>
        <p:nvSpPr>
          <p:cNvPr id="10" name="9 CuadroTexto"/>
          <p:cNvSpPr txBox="1"/>
          <p:nvPr/>
        </p:nvSpPr>
        <p:spPr>
          <a:xfrm>
            <a:off x="142876" y="5148876"/>
            <a:ext cx="8786842" cy="923330"/>
          </a:xfrm>
          <a:prstGeom prst="rect">
            <a:avLst/>
          </a:prstGeom>
          <a:noFill/>
          <a:ln>
            <a:solidFill>
              <a:srgbClr val="0070C0"/>
            </a:solidFill>
          </a:ln>
        </p:spPr>
        <p:txBody>
          <a:bodyPr wrap="square" rtlCol="0">
            <a:spAutoFit/>
          </a:bodyPr>
          <a:lstStyle/>
          <a:p>
            <a:r>
              <a:rPr lang="en-US" dirty="0"/>
              <a:t>El </a:t>
            </a:r>
            <a:r>
              <a:rPr lang="en-US" dirty="0" err="1"/>
              <a:t>paquete</a:t>
            </a:r>
            <a:r>
              <a:rPr lang="en-US" dirty="0"/>
              <a:t> Vegan </a:t>
            </a:r>
            <a:r>
              <a:rPr lang="en-US" dirty="0" err="1"/>
              <a:t>es</a:t>
            </a:r>
            <a:r>
              <a:rPr lang="en-US" dirty="0"/>
              <a:t> </a:t>
            </a:r>
            <a:r>
              <a:rPr lang="en-US" dirty="0" err="1"/>
              <a:t>desarrollado</a:t>
            </a:r>
            <a:r>
              <a:rPr lang="en-US" dirty="0"/>
              <a:t> en </a:t>
            </a:r>
            <a:r>
              <a:rPr lang="en-US" dirty="0" err="1"/>
              <a:t>GitHub</a:t>
            </a:r>
            <a:r>
              <a:rPr lang="en-US" dirty="0"/>
              <a:t> (</a:t>
            </a:r>
            <a:r>
              <a:rPr lang="en-US" dirty="0">
                <a:hlinkClick r:id="rId3"/>
              </a:rPr>
              <a:t>https://github.com/vegandevs/vegan/</a:t>
            </a:r>
            <a:r>
              <a:rPr lang="en-US" dirty="0"/>
              <a:t>). En </a:t>
            </a:r>
            <a:r>
              <a:rPr lang="en-US" dirty="0" err="1"/>
              <a:t>esta</a:t>
            </a:r>
            <a:r>
              <a:rPr lang="en-US" dirty="0"/>
              <a:t> </a:t>
            </a:r>
            <a:r>
              <a:rPr lang="en-US" dirty="0" err="1"/>
              <a:t>cuenta</a:t>
            </a:r>
            <a:r>
              <a:rPr lang="en-US" dirty="0"/>
              <a:t> se </a:t>
            </a:r>
            <a:r>
              <a:rPr lang="en-US" dirty="0" err="1"/>
              <a:t>ofrece</a:t>
            </a:r>
            <a:r>
              <a:rPr lang="en-US" dirty="0"/>
              <a:t> </a:t>
            </a:r>
            <a:r>
              <a:rPr lang="en-US" dirty="0" err="1"/>
              <a:t>información</a:t>
            </a:r>
            <a:r>
              <a:rPr lang="en-US" dirty="0"/>
              <a:t> </a:t>
            </a:r>
            <a:r>
              <a:rPr lang="en-US" dirty="0" err="1"/>
              <a:t>actualizada</a:t>
            </a:r>
            <a:r>
              <a:rPr lang="en-US" dirty="0"/>
              <a:t> y </a:t>
            </a:r>
            <a:r>
              <a:rPr lang="en-US" dirty="0" err="1"/>
              <a:t>foros</a:t>
            </a:r>
            <a:r>
              <a:rPr lang="en-US" dirty="0"/>
              <a:t> </a:t>
            </a:r>
            <a:r>
              <a:rPr lang="en-US" dirty="0" err="1"/>
              <a:t>para</a:t>
            </a:r>
            <a:r>
              <a:rPr lang="en-US" dirty="0"/>
              <a:t> </a:t>
            </a:r>
            <a:r>
              <a:rPr lang="en-US" dirty="0" err="1"/>
              <a:t>reportar</a:t>
            </a:r>
            <a:r>
              <a:rPr lang="en-US" dirty="0"/>
              <a:t> </a:t>
            </a:r>
            <a:r>
              <a:rPr lang="en-US" dirty="0" err="1"/>
              <a:t>problemas</a:t>
            </a:r>
            <a:r>
              <a:rPr lang="en-US" dirty="0"/>
              <a:t> de </a:t>
            </a:r>
            <a:r>
              <a:rPr lang="en-US" dirty="0" err="1"/>
              <a:t>alguna</a:t>
            </a:r>
            <a:r>
              <a:rPr lang="en-US" dirty="0"/>
              <a:t> </a:t>
            </a:r>
            <a:r>
              <a:rPr lang="en-US" dirty="0" err="1"/>
              <a:t>función</a:t>
            </a:r>
            <a:endParaRPr lang="es-VE"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42844" y="714364"/>
            <a:ext cx="9001156" cy="1143000"/>
          </a:xfrm>
        </p:spPr>
        <p:txBody>
          <a:bodyPr/>
          <a:lstStyle/>
          <a:p>
            <a:pPr eaLnBrk="1" hangingPunct="1"/>
            <a:r>
              <a:rPr lang="en-US" sz="2800" dirty="0"/>
              <a:t>Plan de </a:t>
            </a:r>
            <a:r>
              <a:rPr lang="en-US" sz="2800" dirty="0" err="1"/>
              <a:t>trabajo</a:t>
            </a:r>
            <a:r>
              <a:rPr lang="en-US" sz="2800" dirty="0"/>
              <a:t> </a:t>
            </a:r>
            <a:r>
              <a:rPr lang="en-US" sz="2800" dirty="0" err="1"/>
              <a:t>para</a:t>
            </a:r>
            <a:r>
              <a:rPr lang="en-US" sz="2800" dirty="0"/>
              <a:t> el </a:t>
            </a:r>
            <a:r>
              <a:rPr lang="en-US" sz="2800" dirty="0" err="1"/>
              <a:t>uso</a:t>
            </a:r>
            <a:r>
              <a:rPr lang="en-US" sz="2800" dirty="0"/>
              <a:t> de </a:t>
            </a:r>
            <a:r>
              <a:rPr lang="en-US" sz="2800" dirty="0" err="1"/>
              <a:t>análisis</a:t>
            </a:r>
            <a:r>
              <a:rPr lang="en-US" sz="2800" dirty="0"/>
              <a:t> </a:t>
            </a:r>
            <a:r>
              <a:rPr lang="en-US" sz="2800" dirty="0" err="1"/>
              <a:t>multivariados</a:t>
            </a:r>
            <a:endParaRPr lang="en-US" sz="2800" dirty="0"/>
          </a:p>
        </p:txBody>
      </p:sp>
      <p:sp>
        <p:nvSpPr>
          <p:cNvPr id="33795" name="Rectangle 3"/>
          <p:cNvSpPr>
            <a:spLocks noGrp="1" noChangeArrowheads="1"/>
          </p:cNvSpPr>
          <p:nvPr>
            <p:ph type="body" idx="1"/>
          </p:nvPr>
        </p:nvSpPr>
        <p:spPr>
          <a:xfrm>
            <a:off x="500034" y="1785925"/>
            <a:ext cx="8216900" cy="4857785"/>
          </a:xfrm>
          <a:solidFill>
            <a:schemeClr val="bg1"/>
          </a:solidFill>
        </p:spPr>
        <p:txBody>
          <a:bodyPr>
            <a:normAutofit fontScale="92500" lnSpcReduction="20000"/>
          </a:bodyPr>
          <a:lstStyle/>
          <a:p>
            <a:pPr marL="566928" indent="-457200" eaLnBrk="1" hangingPunct="1">
              <a:buFont typeface="+mj-lt"/>
              <a:buAutoNum type="arabicParenR"/>
            </a:pPr>
            <a:r>
              <a:rPr lang="es-ES" sz="2000" dirty="0"/>
              <a:t>Identificar el tipo de análisis acorde a la pregunta (Q, R o ambos)</a:t>
            </a:r>
          </a:p>
          <a:p>
            <a:pPr marL="566928" indent="-457200" eaLnBrk="1" hangingPunct="1">
              <a:buFont typeface="+mj-lt"/>
              <a:buAutoNum type="arabicParenR"/>
            </a:pPr>
            <a:r>
              <a:rPr lang="es-ES" sz="2000" dirty="0"/>
              <a:t>Elegir el mejor índice o </a:t>
            </a:r>
            <a:r>
              <a:rPr lang="es-ES" sz="2000" dirty="0" err="1"/>
              <a:t>pretratamiento</a:t>
            </a:r>
            <a:r>
              <a:rPr lang="es-ES" sz="2000" dirty="0"/>
              <a:t> según la naturaleza de las variables  y, especialmente, de la pregunta</a:t>
            </a:r>
          </a:p>
          <a:p>
            <a:pPr marL="566928" indent="-457200" eaLnBrk="1" hangingPunct="1">
              <a:buFont typeface="+mj-lt"/>
              <a:buAutoNum type="arabicParenR"/>
            </a:pPr>
            <a:endParaRPr lang="es-ES" sz="2000" dirty="0"/>
          </a:p>
          <a:p>
            <a:pPr marL="566928" indent="-457200" eaLnBrk="1" hangingPunct="1">
              <a:buFont typeface="+mj-lt"/>
              <a:buAutoNum type="arabicParenR"/>
            </a:pPr>
            <a:r>
              <a:rPr lang="es-ES" sz="2000" dirty="0"/>
              <a:t>Representación gráfica de patrones </a:t>
            </a:r>
          </a:p>
          <a:p>
            <a:pPr marL="1161288" lvl="2" indent="-457200">
              <a:buFont typeface="+mj-lt"/>
              <a:buAutoNum type="alphaLcParenR"/>
            </a:pPr>
            <a:r>
              <a:rPr lang="es-ES" sz="2000" dirty="0">
                <a:solidFill>
                  <a:schemeClr val="tx1"/>
                </a:solidFill>
              </a:rPr>
              <a:t>PCA, </a:t>
            </a:r>
            <a:r>
              <a:rPr lang="es-ES" sz="2000" dirty="0" err="1">
                <a:solidFill>
                  <a:schemeClr val="tx1"/>
                </a:solidFill>
              </a:rPr>
              <a:t>Cluster</a:t>
            </a:r>
            <a:r>
              <a:rPr lang="es-ES" sz="2000" dirty="0">
                <a:solidFill>
                  <a:schemeClr val="tx1"/>
                </a:solidFill>
              </a:rPr>
              <a:t>, MDS, PCO  (métodos libres de hipótesis)</a:t>
            </a:r>
          </a:p>
          <a:p>
            <a:pPr marL="1161288" lvl="2" indent="-457200">
              <a:buFont typeface="+mj-lt"/>
              <a:buAutoNum type="alphaLcParenR"/>
            </a:pPr>
            <a:r>
              <a:rPr lang="es-ES" sz="2000" dirty="0">
                <a:solidFill>
                  <a:schemeClr val="tx1"/>
                </a:solidFill>
              </a:rPr>
              <a:t>CCA, RDA, MRT  </a:t>
            </a:r>
          </a:p>
          <a:p>
            <a:pPr marL="1161288" lvl="2" indent="-457200" eaLnBrk="1" hangingPunct="1">
              <a:buFont typeface="+mj-lt"/>
              <a:buAutoNum type="arabicParenR"/>
            </a:pPr>
            <a:endParaRPr lang="es-ES" sz="2000" dirty="0">
              <a:solidFill>
                <a:schemeClr val="tx1"/>
              </a:solidFill>
            </a:endParaRPr>
          </a:p>
          <a:p>
            <a:pPr marL="566928" indent="-457200" eaLnBrk="1" hangingPunct="1">
              <a:buFont typeface="+mj-lt"/>
              <a:buAutoNum type="arabicParenR"/>
            </a:pPr>
            <a:r>
              <a:rPr lang="es-ES" sz="2000" dirty="0"/>
              <a:t>Determinar las variables responsables de agrupamientos</a:t>
            </a:r>
          </a:p>
          <a:p>
            <a:pPr marL="566928" indent="-457200" eaLnBrk="1" hangingPunct="1">
              <a:buFont typeface="+mj-lt"/>
              <a:buAutoNum type="arabicParenR"/>
            </a:pPr>
            <a:endParaRPr lang="es-ES" sz="2000" dirty="0"/>
          </a:p>
          <a:p>
            <a:pPr marL="566928" indent="-457200" eaLnBrk="1" hangingPunct="1">
              <a:buFont typeface="+mj-lt"/>
              <a:buAutoNum type="arabicParenR"/>
            </a:pPr>
            <a:r>
              <a:rPr lang="es-ES" sz="2000" dirty="0"/>
              <a:t>Someter a prueba hipótesis del diseño experimental/muestreo</a:t>
            </a:r>
          </a:p>
          <a:p>
            <a:pPr marL="1161288" lvl="2" indent="-457200" eaLnBrk="1" hangingPunct="1">
              <a:buFont typeface="+mj-lt"/>
              <a:buAutoNum type="arabicParenR"/>
            </a:pPr>
            <a:r>
              <a:rPr lang="es-ES" sz="2000" dirty="0">
                <a:solidFill>
                  <a:schemeClr val="tx1"/>
                </a:solidFill>
              </a:rPr>
              <a:t>Procedimientos de permutación</a:t>
            </a:r>
          </a:p>
          <a:p>
            <a:pPr marL="1161288" lvl="2" indent="-457200" eaLnBrk="1" hangingPunct="1">
              <a:buFont typeface="+mj-lt"/>
              <a:buAutoNum type="arabicParenR"/>
            </a:pPr>
            <a:r>
              <a:rPr lang="es-ES" sz="2000" dirty="0" err="1">
                <a:solidFill>
                  <a:schemeClr val="tx1"/>
                </a:solidFill>
              </a:rPr>
              <a:t>Bootstraping</a:t>
            </a:r>
            <a:endParaRPr lang="es-ES" sz="2000" dirty="0">
              <a:solidFill>
                <a:schemeClr val="tx1"/>
              </a:solidFill>
            </a:endParaRPr>
          </a:p>
          <a:p>
            <a:pPr marL="1161288" lvl="2" indent="-457200" eaLnBrk="1" hangingPunct="1">
              <a:buFont typeface="+mj-lt"/>
              <a:buAutoNum type="arabicParenR"/>
            </a:pPr>
            <a:r>
              <a:rPr lang="es-ES" sz="2000" dirty="0">
                <a:solidFill>
                  <a:schemeClr val="tx1"/>
                </a:solidFill>
              </a:rPr>
              <a:t>Simulaciones </a:t>
            </a:r>
            <a:r>
              <a:rPr lang="es-ES" sz="2000" dirty="0" err="1">
                <a:solidFill>
                  <a:schemeClr val="tx1"/>
                </a:solidFill>
              </a:rPr>
              <a:t>Montecarlos</a:t>
            </a:r>
            <a:endParaRPr lang="es-ES" sz="2000" dirty="0">
              <a:solidFill>
                <a:schemeClr val="tx1"/>
              </a:solidFill>
            </a:endParaRPr>
          </a:p>
          <a:p>
            <a:pPr marL="566928" indent="-457200" eaLnBrk="1" hangingPunct="1">
              <a:buFont typeface="+mj-lt"/>
              <a:buAutoNum type="arabicParenR"/>
            </a:pPr>
            <a:endParaRPr lang="es-ES" sz="2000" dirty="0"/>
          </a:p>
          <a:p>
            <a:pPr marL="566928" indent="-457200" eaLnBrk="1" hangingPunct="1">
              <a:buFont typeface="+mj-lt"/>
              <a:buAutoNum type="arabicParenR"/>
            </a:pPr>
            <a:r>
              <a:rPr lang="es-ES" sz="2000" dirty="0"/>
              <a:t>Relacionar las matrices (p.ej. biológicas con variables ambientales)</a:t>
            </a:r>
          </a:p>
          <a:p>
            <a:pPr lvl="2" eaLnBrk="1" hangingPunct="1">
              <a:buFontTx/>
              <a:buNone/>
            </a:pPr>
            <a:endParaRPr lang="es-E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79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9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79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795">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795">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79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379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introstats\text\pics\normal.gif"/>
          <p:cNvPicPr>
            <a:picLocks noChangeAspect="1" noChangeArrowheads="1"/>
          </p:cNvPicPr>
          <p:nvPr/>
        </p:nvPicPr>
        <p:blipFill>
          <a:blip r:embed="rId2"/>
          <a:srcRect/>
          <a:stretch>
            <a:fillRect/>
          </a:stretch>
        </p:blipFill>
        <p:spPr bwMode="auto">
          <a:xfrm>
            <a:off x="428597" y="2500306"/>
            <a:ext cx="2416556" cy="1714512"/>
          </a:xfrm>
          <a:prstGeom prst="rect">
            <a:avLst/>
          </a:prstGeom>
          <a:noFill/>
        </p:spPr>
      </p:pic>
      <p:sp>
        <p:nvSpPr>
          <p:cNvPr id="6" name="Freeform 5"/>
          <p:cNvSpPr/>
          <p:nvPr/>
        </p:nvSpPr>
        <p:spPr>
          <a:xfrm>
            <a:off x="3657955" y="1428736"/>
            <a:ext cx="2214578" cy="928694"/>
          </a:xfrm>
          <a:custGeom>
            <a:avLst/>
            <a:gdLst>
              <a:gd name="connsiteX0" fmla="*/ 0 w 6567055"/>
              <a:gd name="connsiteY0" fmla="*/ 3248890 h 3253508"/>
              <a:gd name="connsiteX1" fmla="*/ 263237 w 6567055"/>
              <a:gd name="connsiteY1" fmla="*/ 3248890 h 3253508"/>
              <a:gd name="connsiteX2" fmla="*/ 581891 w 6567055"/>
              <a:gd name="connsiteY2" fmla="*/ 3248890 h 3253508"/>
              <a:gd name="connsiteX3" fmla="*/ 983673 w 6567055"/>
              <a:gd name="connsiteY3" fmla="*/ 3221181 h 3253508"/>
              <a:gd name="connsiteX4" fmla="*/ 1343891 w 6567055"/>
              <a:gd name="connsiteY4" fmla="*/ 3096490 h 3253508"/>
              <a:gd name="connsiteX5" fmla="*/ 1607128 w 6567055"/>
              <a:gd name="connsiteY5" fmla="*/ 2902527 h 3253508"/>
              <a:gd name="connsiteX6" fmla="*/ 1870364 w 6567055"/>
              <a:gd name="connsiteY6" fmla="*/ 2556163 h 3253508"/>
              <a:gd name="connsiteX7" fmla="*/ 2064328 w 6567055"/>
              <a:gd name="connsiteY7" fmla="*/ 2223654 h 3253508"/>
              <a:gd name="connsiteX8" fmla="*/ 2299855 w 6567055"/>
              <a:gd name="connsiteY8" fmla="*/ 1697181 h 3253508"/>
              <a:gd name="connsiteX9" fmla="*/ 2507673 w 6567055"/>
              <a:gd name="connsiteY9" fmla="*/ 1212272 h 3253508"/>
              <a:gd name="connsiteX10" fmla="*/ 2729346 w 6567055"/>
              <a:gd name="connsiteY10" fmla="*/ 727363 h 3253508"/>
              <a:gd name="connsiteX11" fmla="*/ 2881746 w 6567055"/>
              <a:gd name="connsiteY11" fmla="*/ 477981 h 3253508"/>
              <a:gd name="connsiteX12" fmla="*/ 3089564 w 6567055"/>
              <a:gd name="connsiteY12" fmla="*/ 159327 h 3253508"/>
              <a:gd name="connsiteX13" fmla="*/ 3200400 w 6567055"/>
              <a:gd name="connsiteY13" fmla="*/ 48490 h 3253508"/>
              <a:gd name="connsiteX14" fmla="*/ 3283528 w 6567055"/>
              <a:gd name="connsiteY14" fmla="*/ 6927 h 3253508"/>
              <a:gd name="connsiteX15" fmla="*/ 3477491 w 6567055"/>
              <a:gd name="connsiteY15" fmla="*/ 90054 h 3253508"/>
              <a:gd name="connsiteX16" fmla="*/ 3643746 w 6567055"/>
              <a:gd name="connsiteY16" fmla="*/ 325581 h 3253508"/>
              <a:gd name="connsiteX17" fmla="*/ 3810000 w 6567055"/>
              <a:gd name="connsiteY17" fmla="*/ 588817 h 3253508"/>
              <a:gd name="connsiteX18" fmla="*/ 3962400 w 6567055"/>
              <a:gd name="connsiteY18" fmla="*/ 949036 h 3253508"/>
              <a:gd name="connsiteX19" fmla="*/ 4128655 w 6567055"/>
              <a:gd name="connsiteY19" fmla="*/ 1281545 h 3253508"/>
              <a:gd name="connsiteX20" fmla="*/ 4267200 w 6567055"/>
              <a:gd name="connsiteY20" fmla="*/ 1641763 h 3253508"/>
              <a:gd name="connsiteX21" fmla="*/ 4405746 w 6567055"/>
              <a:gd name="connsiteY21" fmla="*/ 1891145 h 3253508"/>
              <a:gd name="connsiteX22" fmla="*/ 4544291 w 6567055"/>
              <a:gd name="connsiteY22" fmla="*/ 2209799 h 3253508"/>
              <a:gd name="connsiteX23" fmla="*/ 4710546 w 6567055"/>
              <a:gd name="connsiteY23" fmla="*/ 2514599 h 3253508"/>
              <a:gd name="connsiteX24" fmla="*/ 4973782 w 6567055"/>
              <a:gd name="connsiteY24" fmla="*/ 2888672 h 3253508"/>
              <a:gd name="connsiteX25" fmla="*/ 5237019 w 6567055"/>
              <a:gd name="connsiteY25" fmla="*/ 3096490 h 3253508"/>
              <a:gd name="connsiteX26" fmla="*/ 5486400 w 6567055"/>
              <a:gd name="connsiteY26" fmla="*/ 3179617 h 3253508"/>
              <a:gd name="connsiteX27" fmla="*/ 5652655 w 6567055"/>
              <a:gd name="connsiteY27" fmla="*/ 3207327 h 3253508"/>
              <a:gd name="connsiteX28" fmla="*/ 5929746 w 6567055"/>
              <a:gd name="connsiteY28" fmla="*/ 3235036 h 3253508"/>
              <a:gd name="connsiteX29" fmla="*/ 6206837 w 6567055"/>
              <a:gd name="connsiteY29" fmla="*/ 3235036 h 3253508"/>
              <a:gd name="connsiteX30" fmla="*/ 6359237 w 6567055"/>
              <a:gd name="connsiteY30" fmla="*/ 3235036 h 3253508"/>
              <a:gd name="connsiteX31" fmla="*/ 6567055 w 6567055"/>
              <a:gd name="connsiteY31" fmla="*/ 3235036 h 3253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567055" h="3253508">
                <a:moveTo>
                  <a:pt x="0" y="3248890"/>
                </a:moveTo>
                <a:lnTo>
                  <a:pt x="263237" y="3248890"/>
                </a:lnTo>
                <a:cubicBezTo>
                  <a:pt x="360219" y="3248890"/>
                  <a:pt x="461819" y="3253508"/>
                  <a:pt x="581891" y="3248890"/>
                </a:cubicBezTo>
                <a:cubicBezTo>
                  <a:pt x="701963" y="3244272"/>
                  <a:pt x="856673" y="3246581"/>
                  <a:pt x="983673" y="3221181"/>
                </a:cubicBezTo>
                <a:cubicBezTo>
                  <a:pt x="1110673" y="3195781"/>
                  <a:pt x="1239982" y="3149599"/>
                  <a:pt x="1343891" y="3096490"/>
                </a:cubicBezTo>
                <a:cubicBezTo>
                  <a:pt x="1447800" y="3043381"/>
                  <a:pt x="1519383" y="2992581"/>
                  <a:pt x="1607128" y="2902527"/>
                </a:cubicBezTo>
                <a:cubicBezTo>
                  <a:pt x="1694873" y="2812473"/>
                  <a:pt x="1794164" y="2669308"/>
                  <a:pt x="1870364" y="2556163"/>
                </a:cubicBezTo>
                <a:cubicBezTo>
                  <a:pt x="1946564" y="2443018"/>
                  <a:pt x="1992746" y="2366817"/>
                  <a:pt x="2064328" y="2223654"/>
                </a:cubicBezTo>
                <a:cubicBezTo>
                  <a:pt x="2135910" y="2080491"/>
                  <a:pt x="2225964" y="1865745"/>
                  <a:pt x="2299855" y="1697181"/>
                </a:cubicBezTo>
                <a:cubicBezTo>
                  <a:pt x="2373746" y="1528617"/>
                  <a:pt x="2436091" y="1373908"/>
                  <a:pt x="2507673" y="1212272"/>
                </a:cubicBezTo>
                <a:cubicBezTo>
                  <a:pt x="2579255" y="1050636"/>
                  <a:pt x="2667001" y="849745"/>
                  <a:pt x="2729346" y="727363"/>
                </a:cubicBezTo>
                <a:cubicBezTo>
                  <a:pt x="2791691" y="604981"/>
                  <a:pt x="2821710" y="572654"/>
                  <a:pt x="2881746" y="477981"/>
                </a:cubicBezTo>
                <a:cubicBezTo>
                  <a:pt x="2941782" y="383308"/>
                  <a:pt x="3036455" y="230909"/>
                  <a:pt x="3089564" y="159327"/>
                </a:cubicBezTo>
                <a:cubicBezTo>
                  <a:pt x="3142673" y="87745"/>
                  <a:pt x="3168073" y="73890"/>
                  <a:pt x="3200400" y="48490"/>
                </a:cubicBezTo>
                <a:cubicBezTo>
                  <a:pt x="3232727" y="23090"/>
                  <a:pt x="3237346" y="0"/>
                  <a:pt x="3283528" y="6927"/>
                </a:cubicBezTo>
                <a:cubicBezTo>
                  <a:pt x="3329710" y="13854"/>
                  <a:pt x="3417455" y="36945"/>
                  <a:pt x="3477491" y="90054"/>
                </a:cubicBezTo>
                <a:cubicBezTo>
                  <a:pt x="3537527" y="143163"/>
                  <a:pt x="3588328" y="242454"/>
                  <a:pt x="3643746" y="325581"/>
                </a:cubicBezTo>
                <a:cubicBezTo>
                  <a:pt x="3699164" y="408708"/>
                  <a:pt x="3756891" y="484908"/>
                  <a:pt x="3810000" y="588817"/>
                </a:cubicBezTo>
                <a:cubicBezTo>
                  <a:pt x="3863109" y="692726"/>
                  <a:pt x="3909291" y="833581"/>
                  <a:pt x="3962400" y="949036"/>
                </a:cubicBezTo>
                <a:cubicBezTo>
                  <a:pt x="4015509" y="1064491"/>
                  <a:pt x="4077855" y="1166091"/>
                  <a:pt x="4128655" y="1281545"/>
                </a:cubicBezTo>
                <a:cubicBezTo>
                  <a:pt x="4179455" y="1397000"/>
                  <a:pt x="4221018" y="1540163"/>
                  <a:pt x="4267200" y="1641763"/>
                </a:cubicBezTo>
                <a:cubicBezTo>
                  <a:pt x="4313382" y="1743363"/>
                  <a:pt x="4359564" y="1796472"/>
                  <a:pt x="4405746" y="1891145"/>
                </a:cubicBezTo>
                <a:cubicBezTo>
                  <a:pt x="4451928" y="1985818"/>
                  <a:pt x="4493491" y="2105890"/>
                  <a:pt x="4544291" y="2209799"/>
                </a:cubicBezTo>
                <a:cubicBezTo>
                  <a:pt x="4595091" y="2313708"/>
                  <a:pt x="4638964" y="2401454"/>
                  <a:pt x="4710546" y="2514599"/>
                </a:cubicBezTo>
                <a:cubicBezTo>
                  <a:pt x="4782128" y="2627744"/>
                  <a:pt x="4886037" y="2791690"/>
                  <a:pt x="4973782" y="2888672"/>
                </a:cubicBezTo>
                <a:cubicBezTo>
                  <a:pt x="5061528" y="2985654"/>
                  <a:pt x="5151583" y="3047999"/>
                  <a:pt x="5237019" y="3096490"/>
                </a:cubicBezTo>
                <a:cubicBezTo>
                  <a:pt x="5322455" y="3144981"/>
                  <a:pt x="5417127" y="3161144"/>
                  <a:pt x="5486400" y="3179617"/>
                </a:cubicBezTo>
                <a:cubicBezTo>
                  <a:pt x="5555673" y="3198090"/>
                  <a:pt x="5578764" y="3198091"/>
                  <a:pt x="5652655" y="3207327"/>
                </a:cubicBezTo>
                <a:cubicBezTo>
                  <a:pt x="5726546" y="3216564"/>
                  <a:pt x="5837382" y="3230418"/>
                  <a:pt x="5929746" y="3235036"/>
                </a:cubicBezTo>
                <a:cubicBezTo>
                  <a:pt x="6022110" y="3239654"/>
                  <a:pt x="6206837" y="3235036"/>
                  <a:pt x="6206837" y="3235036"/>
                </a:cubicBezTo>
                <a:lnTo>
                  <a:pt x="6359237" y="3235036"/>
                </a:lnTo>
                <a:lnTo>
                  <a:pt x="6567055" y="3235036"/>
                </a:ln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cxnSp>
        <p:nvCxnSpPr>
          <p:cNvPr id="8" name="Straight Connector 7"/>
          <p:cNvCxnSpPr/>
          <p:nvPr/>
        </p:nvCxnSpPr>
        <p:spPr>
          <a:xfrm rot="5400000">
            <a:off x="2943575" y="1714488"/>
            <a:ext cx="128588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6" idx="31"/>
          </p:cNvCxnSpPr>
          <p:nvPr/>
        </p:nvCxnSpPr>
        <p:spPr>
          <a:xfrm flipV="1">
            <a:off x="3586517" y="2352157"/>
            <a:ext cx="2286016" cy="52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reeform 10"/>
          <p:cNvSpPr/>
          <p:nvPr/>
        </p:nvSpPr>
        <p:spPr>
          <a:xfrm>
            <a:off x="3715538" y="4856966"/>
            <a:ext cx="2214578" cy="928694"/>
          </a:xfrm>
          <a:custGeom>
            <a:avLst/>
            <a:gdLst>
              <a:gd name="connsiteX0" fmla="*/ 0 w 6567055"/>
              <a:gd name="connsiteY0" fmla="*/ 3248890 h 3253508"/>
              <a:gd name="connsiteX1" fmla="*/ 263237 w 6567055"/>
              <a:gd name="connsiteY1" fmla="*/ 3248890 h 3253508"/>
              <a:gd name="connsiteX2" fmla="*/ 581891 w 6567055"/>
              <a:gd name="connsiteY2" fmla="*/ 3248890 h 3253508"/>
              <a:gd name="connsiteX3" fmla="*/ 983673 w 6567055"/>
              <a:gd name="connsiteY3" fmla="*/ 3221181 h 3253508"/>
              <a:gd name="connsiteX4" fmla="*/ 1343891 w 6567055"/>
              <a:gd name="connsiteY4" fmla="*/ 3096490 h 3253508"/>
              <a:gd name="connsiteX5" fmla="*/ 1607128 w 6567055"/>
              <a:gd name="connsiteY5" fmla="*/ 2902527 h 3253508"/>
              <a:gd name="connsiteX6" fmla="*/ 1870364 w 6567055"/>
              <a:gd name="connsiteY6" fmla="*/ 2556163 h 3253508"/>
              <a:gd name="connsiteX7" fmla="*/ 2064328 w 6567055"/>
              <a:gd name="connsiteY7" fmla="*/ 2223654 h 3253508"/>
              <a:gd name="connsiteX8" fmla="*/ 2299855 w 6567055"/>
              <a:gd name="connsiteY8" fmla="*/ 1697181 h 3253508"/>
              <a:gd name="connsiteX9" fmla="*/ 2507673 w 6567055"/>
              <a:gd name="connsiteY9" fmla="*/ 1212272 h 3253508"/>
              <a:gd name="connsiteX10" fmla="*/ 2729346 w 6567055"/>
              <a:gd name="connsiteY10" fmla="*/ 727363 h 3253508"/>
              <a:gd name="connsiteX11" fmla="*/ 2881746 w 6567055"/>
              <a:gd name="connsiteY11" fmla="*/ 477981 h 3253508"/>
              <a:gd name="connsiteX12" fmla="*/ 3089564 w 6567055"/>
              <a:gd name="connsiteY12" fmla="*/ 159327 h 3253508"/>
              <a:gd name="connsiteX13" fmla="*/ 3200400 w 6567055"/>
              <a:gd name="connsiteY13" fmla="*/ 48490 h 3253508"/>
              <a:gd name="connsiteX14" fmla="*/ 3283528 w 6567055"/>
              <a:gd name="connsiteY14" fmla="*/ 6927 h 3253508"/>
              <a:gd name="connsiteX15" fmla="*/ 3477491 w 6567055"/>
              <a:gd name="connsiteY15" fmla="*/ 90054 h 3253508"/>
              <a:gd name="connsiteX16" fmla="*/ 3643746 w 6567055"/>
              <a:gd name="connsiteY16" fmla="*/ 325581 h 3253508"/>
              <a:gd name="connsiteX17" fmla="*/ 3810000 w 6567055"/>
              <a:gd name="connsiteY17" fmla="*/ 588817 h 3253508"/>
              <a:gd name="connsiteX18" fmla="*/ 3962400 w 6567055"/>
              <a:gd name="connsiteY18" fmla="*/ 949036 h 3253508"/>
              <a:gd name="connsiteX19" fmla="*/ 4128655 w 6567055"/>
              <a:gd name="connsiteY19" fmla="*/ 1281545 h 3253508"/>
              <a:gd name="connsiteX20" fmla="*/ 4267200 w 6567055"/>
              <a:gd name="connsiteY20" fmla="*/ 1641763 h 3253508"/>
              <a:gd name="connsiteX21" fmla="*/ 4405746 w 6567055"/>
              <a:gd name="connsiteY21" fmla="*/ 1891145 h 3253508"/>
              <a:gd name="connsiteX22" fmla="*/ 4544291 w 6567055"/>
              <a:gd name="connsiteY22" fmla="*/ 2209799 h 3253508"/>
              <a:gd name="connsiteX23" fmla="*/ 4710546 w 6567055"/>
              <a:gd name="connsiteY23" fmla="*/ 2514599 h 3253508"/>
              <a:gd name="connsiteX24" fmla="*/ 4973782 w 6567055"/>
              <a:gd name="connsiteY24" fmla="*/ 2888672 h 3253508"/>
              <a:gd name="connsiteX25" fmla="*/ 5237019 w 6567055"/>
              <a:gd name="connsiteY25" fmla="*/ 3096490 h 3253508"/>
              <a:gd name="connsiteX26" fmla="*/ 5486400 w 6567055"/>
              <a:gd name="connsiteY26" fmla="*/ 3179617 h 3253508"/>
              <a:gd name="connsiteX27" fmla="*/ 5652655 w 6567055"/>
              <a:gd name="connsiteY27" fmla="*/ 3207327 h 3253508"/>
              <a:gd name="connsiteX28" fmla="*/ 5929746 w 6567055"/>
              <a:gd name="connsiteY28" fmla="*/ 3235036 h 3253508"/>
              <a:gd name="connsiteX29" fmla="*/ 6206837 w 6567055"/>
              <a:gd name="connsiteY29" fmla="*/ 3235036 h 3253508"/>
              <a:gd name="connsiteX30" fmla="*/ 6359237 w 6567055"/>
              <a:gd name="connsiteY30" fmla="*/ 3235036 h 3253508"/>
              <a:gd name="connsiteX31" fmla="*/ 6567055 w 6567055"/>
              <a:gd name="connsiteY31" fmla="*/ 3235036 h 3253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567055" h="3253508">
                <a:moveTo>
                  <a:pt x="0" y="3248890"/>
                </a:moveTo>
                <a:lnTo>
                  <a:pt x="263237" y="3248890"/>
                </a:lnTo>
                <a:cubicBezTo>
                  <a:pt x="360219" y="3248890"/>
                  <a:pt x="461819" y="3253508"/>
                  <a:pt x="581891" y="3248890"/>
                </a:cubicBezTo>
                <a:cubicBezTo>
                  <a:pt x="701963" y="3244272"/>
                  <a:pt x="856673" y="3246581"/>
                  <a:pt x="983673" y="3221181"/>
                </a:cubicBezTo>
                <a:cubicBezTo>
                  <a:pt x="1110673" y="3195781"/>
                  <a:pt x="1239982" y="3149599"/>
                  <a:pt x="1343891" y="3096490"/>
                </a:cubicBezTo>
                <a:cubicBezTo>
                  <a:pt x="1447800" y="3043381"/>
                  <a:pt x="1519383" y="2992581"/>
                  <a:pt x="1607128" y="2902527"/>
                </a:cubicBezTo>
                <a:cubicBezTo>
                  <a:pt x="1694873" y="2812473"/>
                  <a:pt x="1794164" y="2669308"/>
                  <a:pt x="1870364" y="2556163"/>
                </a:cubicBezTo>
                <a:cubicBezTo>
                  <a:pt x="1946564" y="2443018"/>
                  <a:pt x="1992746" y="2366817"/>
                  <a:pt x="2064328" y="2223654"/>
                </a:cubicBezTo>
                <a:cubicBezTo>
                  <a:pt x="2135910" y="2080491"/>
                  <a:pt x="2225964" y="1865745"/>
                  <a:pt x="2299855" y="1697181"/>
                </a:cubicBezTo>
                <a:cubicBezTo>
                  <a:pt x="2373746" y="1528617"/>
                  <a:pt x="2436091" y="1373908"/>
                  <a:pt x="2507673" y="1212272"/>
                </a:cubicBezTo>
                <a:cubicBezTo>
                  <a:pt x="2579255" y="1050636"/>
                  <a:pt x="2667001" y="849745"/>
                  <a:pt x="2729346" y="727363"/>
                </a:cubicBezTo>
                <a:cubicBezTo>
                  <a:pt x="2791691" y="604981"/>
                  <a:pt x="2821710" y="572654"/>
                  <a:pt x="2881746" y="477981"/>
                </a:cubicBezTo>
                <a:cubicBezTo>
                  <a:pt x="2941782" y="383308"/>
                  <a:pt x="3036455" y="230909"/>
                  <a:pt x="3089564" y="159327"/>
                </a:cubicBezTo>
                <a:cubicBezTo>
                  <a:pt x="3142673" y="87745"/>
                  <a:pt x="3168073" y="73890"/>
                  <a:pt x="3200400" y="48490"/>
                </a:cubicBezTo>
                <a:cubicBezTo>
                  <a:pt x="3232727" y="23090"/>
                  <a:pt x="3237346" y="0"/>
                  <a:pt x="3283528" y="6927"/>
                </a:cubicBezTo>
                <a:cubicBezTo>
                  <a:pt x="3329710" y="13854"/>
                  <a:pt x="3417455" y="36945"/>
                  <a:pt x="3477491" y="90054"/>
                </a:cubicBezTo>
                <a:cubicBezTo>
                  <a:pt x="3537527" y="143163"/>
                  <a:pt x="3588328" y="242454"/>
                  <a:pt x="3643746" y="325581"/>
                </a:cubicBezTo>
                <a:cubicBezTo>
                  <a:pt x="3699164" y="408708"/>
                  <a:pt x="3756891" y="484908"/>
                  <a:pt x="3810000" y="588817"/>
                </a:cubicBezTo>
                <a:cubicBezTo>
                  <a:pt x="3863109" y="692726"/>
                  <a:pt x="3909291" y="833581"/>
                  <a:pt x="3962400" y="949036"/>
                </a:cubicBezTo>
                <a:cubicBezTo>
                  <a:pt x="4015509" y="1064491"/>
                  <a:pt x="4077855" y="1166091"/>
                  <a:pt x="4128655" y="1281545"/>
                </a:cubicBezTo>
                <a:cubicBezTo>
                  <a:pt x="4179455" y="1397000"/>
                  <a:pt x="4221018" y="1540163"/>
                  <a:pt x="4267200" y="1641763"/>
                </a:cubicBezTo>
                <a:cubicBezTo>
                  <a:pt x="4313382" y="1743363"/>
                  <a:pt x="4359564" y="1796472"/>
                  <a:pt x="4405746" y="1891145"/>
                </a:cubicBezTo>
                <a:cubicBezTo>
                  <a:pt x="4451928" y="1985818"/>
                  <a:pt x="4493491" y="2105890"/>
                  <a:pt x="4544291" y="2209799"/>
                </a:cubicBezTo>
                <a:cubicBezTo>
                  <a:pt x="4595091" y="2313708"/>
                  <a:pt x="4638964" y="2401454"/>
                  <a:pt x="4710546" y="2514599"/>
                </a:cubicBezTo>
                <a:cubicBezTo>
                  <a:pt x="4782128" y="2627744"/>
                  <a:pt x="4886037" y="2791690"/>
                  <a:pt x="4973782" y="2888672"/>
                </a:cubicBezTo>
                <a:cubicBezTo>
                  <a:pt x="5061528" y="2985654"/>
                  <a:pt x="5151583" y="3047999"/>
                  <a:pt x="5237019" y="3096490"/>
                </a:cubicBezTo>
                <a:cubicBezTo>
                  <a:pt x="5322455" y="3144981"/>
                  <a:pt x="5417127" y="3161144"/>
                  <a:pt x="5486400" y="3179617"/>
                </a:cubicBezTo>
                <a:cubicBezTo>
                  <a:pt x="5555673" y="3198090"/>
                  <a:pt x="5578764" y="3198091"/>
                  <a:pt x="5652655" y="3207327"/>
                </a:cubicBezTo>
                <a:cubicBezTo>
                  <a:pt x="5726546" y="3216564"/>
                  <a:pt x="5837382" y="3230418"/>
                  <a:pt x="5929746" y="3235036"/>
                </a:cubicBezTo>
                <a:cubicBezTo>
                  <a:pt x="6022110" y="3239654"/>
                  <a:pt x="6206837" y="3235036"/>
                  <a:pt x="6206837" y="3235036"/>
                </a:cubicBezTo>
                <a:lnTo>
                  <a:pt x="6359237" y="3235036"/>
                </a:lnTo>
                <a:lnTo>
                  <a:pt x="6567055" y="3235036"/>
                </a:ln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cxnSp>
        <p:nvCxnSpPr>
          <p:cNvPr id="12" name="Straight Connector 11"/>
          <p:cNvCxnSpPr/>
          <p:nvPr/>
        </p:nvCxnSpPr>
        <p:spPr>
          <a:xfrm rot="5400000">
            <a:off x="3001158" y="5142718"/>
            <a:ext cx="128588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11" idx="31"/>
          </p:cNvCxnSpPr>
          <p:nvPr/>
        </p:nvCxnSpPr>
        <p:spPr>
          <a:xfrm flipV="1">
            <a:off x="3644100" y="5780387"/>
            <a:ext cx="2286016" cy="52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Freeform 13"/>
          <p:cNvSpPr/>
          <p:nvPr/>
        </p:nvSpPr>
        <p:spPr>
          <a:xfrm>
            <a:off x="5929322" y="1428736"/>
            <a:ext cx="2214578" cy="928694"/>
          </a:xfrm>
          <a:custGeom>
            <a:avLst/>
            <a:gdLst>
              <a:gd name="connsiteX0" fmla="*/ 0 w 6567055"/>
              <a:gd name="connsiteY0" fmla="*/ 3248890 h 3253508"/>
              <a:gd name="connsiteX1" fmla="*/ 263237 w 6567055"/>
              <a:gd name="connsiteY1" fmla="*/ 3248890 h 3253508"/>
              <a:gd name="connsiteX2" fmla="*/ 581891 w 6567055"/>
              <a:gd name="connsiteY2" fmla="*/ 3248890 h 3253508"/>
              <a:gd name="connsiteX3" fmla="*/ 983673 w 6567055"/>
              <a:gd name="connsiteY3" fmla="*/ 3221181 h 3253508"/>
              <a:gd name="connsiteX4" fmla="*/ 1343891 w 6567055"/>
              <a:gd name="connsiteY4" fmla="*/ 3096490 h 3253508"/>
              <a:gd name="connsiteX5" fmla="*/ 1607128 w 6567055"/>
              <a:gd name="connsiteY5" fmla="*/ 2902527 h 3253508"/>
              <a:gd name="connsiteX6" fmla="*/ 1870364 w 6567055"/>
              <a:gd name="connsiteY6" fmla="*/ 2556163 h 3253508"/>
              <a:gd name="connsiteX7" fmla="*/ 2064328 w 6567055"/>
              <a:gd name="connsiteY7" fmla="*/ 2223654 h 3253508"/>
              <a:gd name="connsiteX8" fmla="*/ 2299855 w 6567055"/>
              <a:gd name="connsiteY8" fmla="*/ 1697181 h 3253508"/>
              <a:gd name="connsiteX9" fmla="*/ 2507673 w 6567055"/>
              <a:gd name="connsiteY9" fmla="*/ 1212272 h 3253508"/>
              <a:gd name="connsiteX10" fmla="*/ 2729346 w 6567055"/>
              <a:gd name="connsiteY10" fmla="*/ 727363 h 3253508"/>
              <a:gd name="connsiteX11" fmla="*/ 2881746 w 6567055"/>
              <a:gd name="connsiteY11" fmla="*/ 477981 h 3253508"/>
              <a:gd name="connsiteX12" fmla="*/ 3089564 w 6567055"/>
              <a:gd name="connsiteY12" fmla="*/ 159327 h 3253508"/>
              <a:gd name="connsiteX13" fmla="*/ 3200400 w 6567055"/>
              <a:gd name="connsiteY13" fmla="*/ 48490 h 3253508"/>
              <a:gd name="connsiteX14" fmla="*/ 3283528 w 6567055"/>
              <a:gd name="connsiteY14" fmla="*/ 6927 h 3253508"/>
              <a:gd name="connsiteX15" fmla="*/ 3477491 w 6567055"/>
              <a:gd name="connsiteY15" fmla="*/ 90054 h 3253508"/>
              <a:gd name="connsiteX16" fmla="*/ 3643746 w 6567055"/>
              <a:gd name="connsiteY16" fmla="*/ 325581 h 3253508"/>
              <a:gd name="connsiteX17" fmla="*/ 3810000 w 6567055"/>
              <a:gd name="connsiteY17" fmla="*/ 588817 h 3253508"/>
              <a:gd name="connsiteX18" fmla="*/ 3962400 w 6567055"/>
              <a:gd name="connsiteY18" fmla="*/ 949036 h 3253508"/>
              <a:gd name="connsiteX19" fmla="*/ 4128655 w 6567055"/>
              <a:gd name="connsiteY19" fmla="*/ 1281545 h 3253508"/>
              <a:gd name="connsiteX20" fmla="*/ 4267200 w 6567055"/>
              <a:gd name="connsiteY20" fmla="*/ 1641763 h 3253508"/>
              <a:gd name="connsiteX21" fmla="*/ 4405746 w 6567055"/>
              <a:gd name="connsiteY21" fmla="*/ 1891145 h 3253508"/>
              <a:gd name="connsiteX22" fmla="*/ 4544291 w 6567055"/>
              <a:gd name="connsiteY22" fmla="*/ 2209799 h 3253508"/>
              <a:gd name="connsiteX23" fmla="*/ 4710546 w 6567055"/>
              <a:gd name="connsiteY23" fmla="*/ 2514599 h 3253508"/>
              <a:gd name="connsiteX24" fmla="*/ 4973782 w 6567055"/>
              <a:gd name="connsiteY24" fmla="*/ 2888672 h 3253508"/>
              <a:gd name="connsiteX25" fmla="*/ 5237019 w 6567055"/>
              <a:gd name="connsiteY25" fmla="*/ 3096490 h 3253508"/>
              <a:gd name="connsiteX26" fmla="*/ 5486400 w 6567055"/>
              <a:gd name="connsiteY26" fmla="*/ 3179617 h 3253508"/>
              <a:gd name="connsiteX27" fmla="*/ 5652655 w 6567055"/>
              <a:gd name="connsiteY27" fmla="*/ 3207327 h 3253508"/>
              <a:gd name="connsiteX28" fmla="*/ 5929746 w 6567055"/>
              <a:gd name="connsiteY28" fmla="*/ 3235036 h 3253508"/>
              <a:gd name="connsiteX29" fmla="*/ 6206837 w 6567055"/>
              <a:gd name="connsiteY29" fmla="*/ 3235036 h 3253508"/>
              <a:gd name="connsiteX30" fmla="*/ 6359237 w 6567055"/>
              <a:gd name="connsiteY30" fmla="*/ 3235036 h 3253508"/>
              <a:gd name="connsiteX31" fmla="*/ 6567055 w 6567055"/>
              <a:gd name="connsiteY31" fmla="*/ 3235036 h 3253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567055" h="3253508">
                <a:moveTo>
                  <a:pt x="0" y="3248890"/>
                </a:moveTo>
                <a:lnTo>
                  <a:pt x="263237" y="3248890"/>
                </a:lnTo>
                <a:cubicBezTo>
                  <a:pt x="360219" y="3248890"/>
                  <a:pt x="461819" y="3253508"/>
                  <a:pt x="581891" y="3248890"/>
                </a:cubicBezTo>
                <a:cubicBezTo>
                  <a:pt x="701963" y="3244272"/>
                  <a:pt x="856673" y="3246581"/>
                  <a:pt x="983673" y="3221181"/>
                </a:cubicBezTo>
                <a:cubicBezTo>
                  <a:pt x="1110673" y="3195781"/>
                  <a:pt x="1239982" y="3149599"/>
                  <a:pt x="1343891" y="3096490"/>
                </a:cubicBezTo>
                <a:cubicBezTo>
                  <a:pt x="1447800" y="3043381"/>
                  <a:pt x="1519383" y="2992581"/>
                  <a:pt x="1607128" y="2902527"/>
                </a:cubicBezTo>
                <a:cubicBezTo>
                  <a:pt x="1694873" y="2812473"/>
                  <a:pt x="1794164" y="2669308"/>
                  <a:pt x="1870364" y="2556163"/>
                </a:cubicBezTo>
                <a:cubicBezTo>
                  <a:pt x="1946564" y="2443018"/>
                  <a:pt x="1992746" y="2366817"/>
                  <a:pt x="2064328" y="2223654"/>
                </a:cubicBezTo>
                <a:cubicBezTo>
                  <a:pt x="2135910" y="2080491"/>
                  <a:pt x="2225964" y="1865745"/>
                  <a:pt x="2299855" y="1697181"/>
                </a:cubicBezTo>
                <a:cubicBezTo>
                  <a:pt x="2373746" y="1528617"/>
                  <a:pt x="2436091" y="1373908"/>
                  <a:pt x="2507673" y="1212272"/>
                </a:cubicBezTo>
                <a:cubicBezTo>
                  <a:pt x="2579255" y="1050636"/>
                  <a:pt x="2667001" y="849745"/>
                  <a:pt x="2729346" y="727363"/>
                </a:cubicBezTo>
                <a:cubicBezTo>
                  <a:pt x="2791691" y="604981"/>
                  <a:pt x="2821710" y="572654"/>
                  <a:pt x="2881746" y="477981"/>
                </a:cubicBezTo>
                <a:cubicBezTo>
                  <a:pt x="2941782" y="383308"/>
                  <a:pt x="3036455" y="230909"/>
                  <a:pt x="3089564" y="159327"/>
                </a:cubicBezTo>
                <a:cubicBezTo>
                  <a:pt x="3142673" y="87745"/>
                  <a:pt x="3168073" y="73890"/>
                  <a:pt x="3200400" y="48490"/>
                </a:cubicBezTo>
                <a:cubicBezTo>
                  <a:pt x="3232727" y="23090"/>
                  <a:pt x="3237346" y="0"/>
                  <a:pt x="3283528" y="6927"/>
                </a:cubicBezTo>
                <a:cubicBezTo>
                  <a:pt x="3329710" y="13854"/>
                  <a:pt x="3417455" y="36945"/>
                  <a:pt x="3477491" y="90054"/>
                </a:cubicBezTo>
                <a:cubicBezTo>
                  <a:pt x="3537527" y="143163"/>
                  <a:pt x="3588328" y="242454"/>
                  <a:pt x="3643746" y="325581"/>
                </a:cubicBezTo>
                <a:cubicBezTo>
                  <a:pt x="3699164" y="408708"/>
                  <a:pt x="3756891" y="484908"/>
                  <a:pt x="3810000" y="588817"/>
                </a:cubicBezTo>
                <a:cubicBezTo>
                  <a:pt x="3863109" y="692726"/>
                  <a:pt x="3909291" y="833581"/>
                  <a:pt x="3962400" y="949036"/>
                </a:cubicBezTo>
                <a:cubicBezTo>
                  <a:pt x="4015509" y="1064491"/>
                  <a:pt x="4077855" y="1166091"/>
                  <a:pt x="4128655" y="1281545"/>
                </a:cubicBezTo>
                <a:cubicBezTo>
                  <a:pt x="4179455" y="1397000"/>
                  <a:pt x="4221018" y="1540163"/>
                  <a:pt x="4267200" y="1641763"/>
                </a:cubicBezTo>
                <a:cubicBezTo>
                  <a:pt x="4313382" y="1743363"/>
                  <a:pt x="4359564" y="1796472"/>
                  <a:pt x="4405746" y="1891145"/>
                </a:cubicBezTo>
                <a:cubicBezTo>
                  <a:pt x="4451928" y="1985818"/>
                  <a:pt x="4493491" y="2105890"/>
                  <a:pt x="4544291" y="2209799"/>
                </a:cubicBezTo>
                <a:cubicBezTo>
                  <a:pt x="4595091" y="2313708"/>
                  <a:pt x="4638964" y="2401454"/>
                  <a:pt x="4710546" y="2514599"/>
                </a:cubicBezTo>
                <a:cubicBezTo>
                  <a:pt x="4782128" y="2627744"/>
                  <a:pt x="4886037" y="2791690"/>
                  <a:pt x="4973782" y="2888672"/>
                </a:cubicBezTo>
                <a:cubicBezTo>
                  <a:pt x="5061528" y="2985654"/>
                  <a:pt x="5151583" y="3047999"/>
                  <a:pt x="5237019" y="3096490"/>
                </a:cubicBezTo>
                <a:cubicBezTo>
                  <a:pt x="5322455" y="3144981"/>
                  <a:pt x="5417127" y="3161144"/>
                  <a:pt x="5486400" y="3179617"/>
                </a:cubicBezTo>
                <a:cubicBezTo>
                  <a:pt x="5555673" y="3198090"/>
                  <a:pt x="5578764" y="3198091"/>
                  <a:pt x="5652655" y="3207327"/>
                </a:cubicBezTo>
                <a:cubicBezTo>
                  <a:pt x="5726546" y="3216564"/>
                  <a:pt x="5837382" y="3230418"/>
                  <a:pt x="5929746" y="3235036"/>
                </a:cubicBezTo>
                <a:cubicBezTo>
                  <a:pt x="6022110" y="3239654"/>
                  <a:pt x="6206837" y="3235036"/>
                  <a:pt x="6206837" y="3235036"/>
                </a:cubicBezTo>
                <a:lnTo>
                  <a:pt x="6359237" y="3235036"/>
                </a:lnTo>
                <a:lnTo>
                  <a:pt x="6567055" y="3235036"/>
                </a:ln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cxnSp>
        <p:nvCxnSpPr>
          <p:cNvPr id="16" name="Straight Connector 15"/>
          <p:cNvCxnSpPr/>
          <p:nvPr/>
        </p:nvCxnSpPr>
        <p:spPr>
          <a:xfrm flipV="1">
            <a:off x="5857884" y="2357430"/>
            <a:ext cx="3071834"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reeform 16"/>
          <p:cNvSpPr/>
          <p:nvPr/>
        </p:nvSpPr>
        <p:spPr>
          <a:xfrm>
            <a:off x="6714346" y="1428736"/>
            <a:ext cx="2214578" cy="928694"/>
          </a:xfrm>
          <a:custGeom>
            <a:avLst/>
            <a:gdLst>
              <a:gd name="connsiteX0" fmla="*/ 0 w 6567055"/>
              <a:gd name="connsiteY0" fmla="*/ 3248890 h 3253508"/>
              <a:gd name="connsiteX1" fmla="*/ 263237 w 6567055"/>
              <a:gd name="connsiteY1" fmla="*/ 3248890 h 3253508"/>
              <a:gd name="connsiteX2" fmla="*/ 581891 w 6567055"/>
              <a:gd name="connsiteY2" fmla="*/ 3248890 h 3253508"/>
              <a:gd name="connsiteX3" fmla="*/ 983673 w 6567055"/>
              <a:gd name="connsiteY3" fmla="*/ 3221181 h 3253508"/>
              <a:gd name="connsiteX4" fmla="*/ 1343891 w 6567055"/>
              <a:gd name="connsiteY4" fmla="*/ 3096490 h 3253508"/>
              <a:gd name="connsiteX5" fmla="*/ 1607128 w 6567055"/>
              <a:gd name="connsiteY5" fmla="*/ 2902527 h 3253508"/>
              <a:gd name="connsiteX6" fmla="*/ 1870364 w 6567055"/>
              <a:gd name="connsiteY6" fmla="*/ 2556163 h 3253508"/>
              <a:gd name="connsiteX7" fmla="*/ 2064328 w 6567055"/>
              <a:gd name="connsiteY7" fmla="*/ 2223654 h 3253508"/>
              <a:gd name="connsiteX8" fmla="*/ 2299855 w 6567055"/>
              <a:gd name="connsiteY8" fmla="*/ 1697181 h 3253508"/>
              <a:gd name="connsiteX9" fmla="*/ 2507673 w 6567055"/>
              <a:gd name="connsiteY9" fmla="*/ 1212272 h 3253508"/>
              <a:gd name="connsiteX10" fmla="*/ 2729346 w 6567055"/>
              <a:gd name="connsiteY10" fmla="*/ 727363 h 3253508"/>
              <a:gd name="connsiteX11" fmla="*/ 2881746 w 6567055"/>
              <a:gd name="connsiteY11" fmla="*/ 477981 h 3253508"/>
              <a:gd name="connsiteX12" fmla="*/ 3089564 w 6567055"/>
              <a:gd name="connsiteY12" fmla="*/ 159327 h 3253508"/>
              <a:gd name="connsiteX13" fmla="*/ 3200400 w 6567055"/>
              <a:gd name="connsiteY13" fmla="*/ 48490 h 3253508"/>
              <a:gd name="connsiteX14" fmla="*/ 3283528 w 6567055"/>
              <a:gd name="connsiteY14" fmla="*/ 6927 h 3253508"/>
              <a:gd name="connsiteX15" fmla="*/ 3477491 w 6567055"/>
              <a:gd name="connsiteY15" fmla="*/ 90054 h 3253508"/>
              <a:gd name="connsiteX16" fmla="*/ 3643746 w 6567055"/>
              <a:gd name="connsiteY16" fmla="*/ 325581 h 3253508"/>
              <a:gd name="connsiteX17" fmla="*/ 3810000 w 6567055"/>
              <a:gd name="connsiteY17" fmla="*/ 588817 h 3253508"/>
              <a:gd name="connsiteX18" fmla="*/ 3962400 w 6567055"/>
              <a:gd name="connsiteY18" fmla="*/ 949036 h 3253508"/>
              <a:gd name="connsiteX19" fmla="*/ 4128655 w 6567055"/>
              <a:gd name="connsiteY19" fmla="*/ 1281545 h 3253508"/>
              <a:gd name="connsiteX20" fmla="*/ 4267200 w 6567055"/>
              <a:gd name="connsiteY20" fmla="*/ 1641763 h 3253508"/>
              <a:gd name="connsiteX21" fmla="*/ 4405746 w 6567055"/>
              <a:gd name="connsiteY21" fmla="*/ 1891145 h 3253508"/>
              <a:gd name="connsiteX22" fmla="*/ 4544291 w 6567055"/>
              <a:gd name="connsiteY22" fmla="*/ 2209799 h 3253508"/>
              <a:gd name="connsiteX23" fmla="*/ 4710546 w 6567055"/>
              <a:gd name="connsiteY23" fmla="*/ 2514599 h 3253508"/>
              <a:gd name="connsiteX24" fmla="*/ 4973782 w 6567055"/>
              <a:gd name="connsiteY24" fmla="*/ 2888672 h 3253508"/>
              <a:gd name="connsiteX25" fmla="*/ 5237019 w 6567055"/>
              <a:gd name="connsiteY25" fmla="*/ 3096490 h 3253508"/>
              <a:gd name="connsiteX26" fmla="*/ 5486400 w 6567055"/>
              <a:gd name="connsiteY26" fmla="*/ 3179617 h 3253508"/>
              <a:gd name="connsiteX27" fmla="*/ 5652655 w 6567055"/>
              <a:gd name="connsiteY27" fmla="*/ 3207327 h 3253508"/>
              <a:gd name="connsiteX28" fmla="*/ 5929746 w 6567055"/>
              <a:gd name="connsiteY28" fmla="*/ 3235036 h 3253508"/>
              <a:gd name="connsiteX29" fmla="*/ 6206837 w 6567055"/>
              <a:gd name="connsiteY29" fmla="*/ 3235036 h 3253508"/>
              <a:gd name="connsiteX30" fmla="*/ 6359237 w 6567055"/>
              <a:gd name="connsiteY30" fmla="*/ 3235036 h 3253508"/>
              <a:gd name="connsiteX31" fmla="*/ 6567055 w 6567055"/>
              <a:gd name="connsiteY31" fmla="*/ 3235036 h 3253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567055" h="3253508">
                <a:moveTo>
                  <a:pt x="0" y="3248890"/>
                </a:moveTo>
                <a:lnTo>
                  <a:pt x="263237" y="3248890"/>
                </a:lnTo>
                <a:cubicBezTo>
                  <a:pt x="360219" y="3248890"/>
                  <a:pt x="461819" y="3253508"/>
                  <a:pt x="581891" y="3248890"/>
                </a:cubicBezTo>
                <a:cubicBezTo>
                  <a:pt x="701963" y="3244272"/>
                  <a:pt x="856673" y="3246581"/>
                  <a:pt x="983673" y="3221181"/>
                </a:cubicBezTo>
                <a:cubicBezTo>
                  <a:pt x="1110673" y="3195781"/>
                  <a:pt x="1239982" y="3149599"/>
                  <a:pt x="1343891" y="3096490"/>
                </a:cubicBezTo>
                <a:cubicBezTo>
                  <a:pt x="1447800" y="3043381"/>
                  <a:pt x="1519383" y="2992581"/>
                  <a:pt x="1607128" y="2902527"/>
                </a:cubicBezTo>
                <a:cubicBezTo>
                  <a:pt x="1694873" y="2812473"/>
                  <a:pt x="1794164" y="2669308"/>
                  <a:pt x="1870364" y="2556163"/>
                </a:cubicBezTo>
                <a:cubicBezTo>
                  <a:pt x="1946564" y="2443018"/>
                  <a:pt x="1992746" y="2366817"/>
                  <a:pt x="2064328" y="2223654"/>
                </a:cubicBezTo>
                <a:cubicBezTo>
                  <a:pt x="2135910" y="2080491"/>
                  <a:pt x="2225964" y="1865745"/>
                  <a:pt x="2299855" y="1697181"/>
                </a:cubicBezTo>
                <a:cubicBezTo>
                  <a:pt x="2373746" y="1528617"/>
                  <a:pt x="2436091" y="1373908"/>
                  <a:pt x="2507673" y="1212272"/>
                </a:cubicBezTo>
                <a:cubicBezTo>
                  <a:pt x="2579255" y="1050636"/>
                  <a:pt x="2667001" y="849745"/>
                  <a:pt x="2729346" y="727363"/>
                </a:cubicBezTo>
                <a:cubicBezTo>
                  <a:pt x="2791691" y="604981"/>
                  <a:pt x="2821710" y="572654"/>
                  <a:pt x="2881746" y="477981"/>
                </a:cubicBezTo>
                <a:cubicBezTo>
                  <a:pt x="2941782" y="383308"/>
                  <a:pt x="3036455" y="230909"/>
                  <a:pt x="3089564" y="159327"/>
                </a:cubicBezTo>
                <a:cubicBezTo>
                  <a:pt x="3142673" y="87745"/>
                  <a:pt x="3168073" y="73890"/>
                  <a:pt x="3200400" y="48490"/>
                </a:cubicBezTo>
                <a:cubicBezTo>
                  <a:pt x="3232727" y="23090"/>
                  <a:pt x="3237346" y="0"/>
                  <a:pt x="3283528" y="6927"/>
                </a:cubicBezTo>
                <a:cubicBezTo>
                  <a:pt x="3329710" y="13854"/>
                  <a:pt x="3417455" y="36945"/>
                  <a:pt x="3477491" y="90054"/>
                </a:cubicBezTo>
                <a:cubicBezTo>
                  <a:pt x="3537527" y="143163"/>
                  <a:pt x="3588328" y="242454"/>
                  <a:pt x="3643746" y="325581"/>
                </a:cubicBezTo>
                <a:cubicBezTo>
                  <a:pt x="3699164" y="408708"/>
                  <a:pt x="3756891" y="484908"/>
                  <a:pt x="3810000" y="588817"/>
                </a:cubicBezTo>
                <a:cubicBezTo>
                  <a:pt x="3863109" y="692726"/>
                  <a:pt x="3909291" y="833581"/>
                  <a:pt x="3962400" y="949036"/>
                </a:cubicBezTo>
                <a:cubicBezTo>
                  <a:pt x="4015509" y="1064491"/>
                  <a:pt x="4077855" y="1166091"/>
                  <a:pt x="4128655" y="1281545"/>
                </a:cubicBezTo>
                <a:cubicBezTo>
                  <a:pt x="4179455" y="1397000"/>
                  <a:pt x="4221018" y="1540163"/>
                  <a:pt x="4267200" y="1641763"/>
                </a:cubicBezTo>
                <a:cubicBezTo>
                  <a:pt x="4313382" y="1743363"/>
                  <a:pt x="4359564" y="1796472"/>
                  <a:pt x="4405746" y="1891145"/>
                </a:cubicBezTo>
                <a:cubicBezTo>
                  <a:pt x="4451928" y="1985818"/>
                  <a:pt x="4493491" y="2105890"/>
                  <a:pt x="4544291" y="2209799"/>
                </a:cubicBezTo>
                <a:cubicBezTo>
                  <a:pt x="4595091" y="2313708"/>
                  <a:pt x="4638964" y="2401454"/>
                  <a:pt x="4710546" y="2514599"/>
                </a:cubicBezTo>
                <a:cubicBezTo>
                  <a:pt x="4782128" y="2627744"/>
                  <a:pt x="4886037" y="2791690"/>
                  <a:pt x="4973782" y="2888672"/>
                </a:cubicBezTo>
                <a:cubicBezTo>
                  <a:pt x="5061528" y="2985654"/>
                  <a:pt x="5151583" y="3047999"/>
                  <a:pt x="5237019" y="3096490"/>
                </a:cubicBezTo>
                <a:cubicBezTo>
                  <a:pt x="5322455" y="3144981"/>
                  <a:pt x="5417127" y="3161144"/>
                  <a:pt x="5486400" y="3179617"/>
                </a:cubicBezTo>
                <a:cubicBezTo>
                  <a:pt x="5555673" y="3198090"/>
                  <a:pt x="5578764" y="3198091"/>
                  <a:pt x="5652655" y="3207327"/>
                </a:cubicBezTo>
                <a:cubicBezTo>
                  <a:pt x="5726546" y="3216564"/>
                  <a:pt x="5837382" y="3230418"/>
                  <a:pt x="5929746" y="3235036"/>
                </a:cubicBezTo>
                <a:cubicBezTo>
                  <a:pt x="6022110" y="3239654"/>
                  <a:pt x="6206837" y="3235036"/>
                  <a:pt x="6206837" y="3235036"/>
                </a:cubicBezTo>
                <a:lnTo>
                  <a:pt x="6359237" y="3235036"/>
                </a:lnTo>
                <a:lnTo>
                  <a:pt x="6567055" y="3235036"/>
                </a:ln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grpSp>
        <p:nvGrpSpPr>
          <p:cNvPr id="2" name="Group 23"/>
          <p:cNvGrpSpPr/>
          <p:nvPr/>
        </p:nvGrpSpPr>
        <p:grpSpPr>
          <a:xfrm>
            <a:off x="4712713" y="929464"/>
            <a:ext cx="142876" cy="1801174"/>
            <a:chOff x="4712713" y="929464"/>
            <a:chExt cx="142876" cy="1801174"/>
          </a:xfrm>
        </p:grpSpPr>
        <p:sp>
          <p:nvSpPr>
            <p:cNvPr id="19" name="Isosceles Triangle 18"/>
            <p:cNvSpPr/>
            <p:nvPr/>
          </p:nvSpPr>
          <p:spPr>
            <a:xfrm>
              <a:off x="4712713" y="2587762"/>
              <a:ext cx="142876" cy="142876"/>
            </a:xfrm>
            <a:prstGeom prst="triangl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3" name="Straight Connector 22"/>
            <p:cNvCxnSpPr/>
            <p:nvPr/>
          </p:nvCxnSpPr>
          <p:spPr>
            <a:xfrm rot="5400000">
              <a:off x="3964777" y="1750207"/>
              <a:ext cx="1643074" cy="1588"/>
            </a:xfrm>
            <a:prstGeom prst="line">
              <a:avLst/>
            </a:prstGeom>
            <a:ln w="19050">
              <a:solidFill>
                <a:srgbClr val="C00000"/>
              </a:solidFill>
              <a:prstDash val="dashDot"/>
            </a:ln>
          </p:spPr>
          <p:style>
            <a:lnRef idx="1">
              <a:schemeClr val="accent1"/>
            </a:lnRef>
            <a:fillRef idx="0">
              <a:schemeClr val="accent1"/>
            </a:fillRef>
            <a:effectRef idx="0">
              <a:schemeClr val="accent1"/>
            </a:effectRef>
            <a:fontRef idx="minor">
              <a:schemeClr val="tx1"/>
            </a:fontRef>
          </p:style>
        </p:cxnSp>
      </p:grpSp>
      <p:grpSp>
        <p:nvGrpSpPr>
          <p:cNvPr id="3" name="Group 24"/>
          <p:cNvGrpSpPr/>
          <p:nvPr/>
        </p:nvGrpSpPr>
        <p:grpSpPr>
          <a:xfrm>
            <a:off x="6959327" y="928670"/>
            <a:ext cx="142876" cy="1801174"/>
            <a:chOff x="4712713" y="929464"/>
            <a:chExt cx="142876" cy="1801174"/>
          </a:xfrm>
        </p:grpSpPr>
        <p:sp>
          <p:nvSpPr>
            <p:cNvPr id="26" name="Isosceles Triangle 25"/>
            <p:cNvSpPr/>
            <p:nvPr/>
          </p:nvSpPr>
          <p:spPr>
            <a:xfrm>
              <a:off x="4712713" y="2587762"/>
              <a:ext cx="142876" cy="142876"/>
            </a:xfrm>
            <a:prstGeom prst="triangl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7" name="Straight Connector 26"/>
            <p:cNvCxnSpPr/>
            <p:nvPr/>
          </p:nvCxnSpPr>
          <p:spPr>
            <a:xfrm rot="5400000">
              <a:off x="3964777" y="1750207"/>
              <a:ext cx="1643074" cy="1588"/>
            </a:xfrm>
            <a:prstGeom prst="line">
              <a:avLst/>
            </a:prstGeom>
            <a:ln w="19050">
              <a:solidFill>
                <a:srgbClr val="C00000"/>
              </a:solidFill>
              <a:prstDash val="dashDot"/>
            </a:ln>
          </p:spPr>
          <p:style>
            <a:lnRef idx="1">
              <a:schemeClr val="accent1"/>
            </a:lnRef>
            <a:fillRef idx="0">
              <a:schemeClr val="accent1"/>
            </a:fillRef>
            <a:effectRef idx="0">
              <a:schemeClr val="accent1"/>
            </a:effectRef>
            <a:fontRef idx="minor">
              <a:schemeClr val="tx1"/>
            </a:fontRef>
          </p:style>
        </p:cxnSp>
      </p:grpSp>
      <p:grpSp>
        <p:nvGrpSpPr>
          <p:cNvPr id="5" name="Group 27"/>
          <p:cNvGrpSpPr/>
          <p:nvPr/>
        </p:nvGrpSpPr>
        <p:grpSpPr>
          <a:xfrm>
            <a:off x="7759000" y="928670"/>
            <a:ext cx="142876" cy="1801174"/>
            <a:chOff x="4712713" y="929464"/>
            <a:chExt cx="142876" cy="1801174"/>
          </a:xfrm>
        </p:grpSpPr>
        <p:sp>
          <p:nvSpPr>
            <p:cNvPr id="29" name="Isosceles Triangle 28"/>
            <p:cNvSpPr/>
            <p:nvPr/>
          </p:nvSpPr>
          <p:spPr>
            <a:xfrm>
              <a:off x="4712713" y="2587762"/>
              <a:ext cx="142876" cy="142876"/>
            </a:xfrm>
            <a:prstGeom prst="triangl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0" name="Straight Connector 29"/>
            <p:cNvCxnSpPr/>
            <p:nvPr/>
          </p:nvCxnSpPr>
          <p:spPr>
            <a:xfrm rot="5400000">
              <a:off x="3964777" y="1750207"/>
              <a:ext cx="1643074" cy="1588"/>
            </a:xfrm>
            <a:prstGeom prst="line">
              <a:avLst/>
            </a:prstGeom>
            <a:ln w="19050">
              <a:solidFill>
                <a:srgbClr val="C00000"/>
              </a:solidFill>
              <a:prstDash val="dashDot"/>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642910" y="785794"/>
            <a:ext cx="2286016" cy="923330"/>
          </a:xfrm>
          <a:prstGeom prst="rect">
            <a:avLst/>
          </a:prstGeom>
          <a:solidFill>
            <a:srgbClr val="C00000">
              <a:alpha val="49000"/>
            </a:srgbClr>
          </a:solidFill>
          <a:ln>
            <a:solidFill>
              <a:srgbClr val="C00000"/>
            </a:solidFill>
          </a:ln>
        </p:spPr>
        <p:txBody>
          <a:bodyPr wrap="square" rtlCol="0">
            <a:spAutoFit/>
          </a:bodyPr>
          <a:lstStyle/>
          <a:p>
            <a:pPr algn="ctr"/>
            <a:r>
              <a:rPr lang="es-MX" b="1" dirty="0"/>
              <a:t>PARÁMETROS </a:t>
            </a:r>
          </a:p>
          <a:p>
            <a:pPr algn="ctr"/>
            <a:r>
              <a:rPr lang="es-MX" b="1" dirty="0"/>
              <a:t>DE TENDENCIA CENTRAL O NIVEL</a:t>
            </a:r>
          </a:p>
        </p:txBody>
      </p:sp>
      <p:sp>
        <p:nvSpPr>
          <p:cNvPr id="33" name="Freeform 32"/>
          <p:cNvSpPr/>
          <p:nvPr/>
        </p:nvSpPr>
        <p:spPr>
          <a:xfrm>
            <a:off x="6134984" y="4856966"/>
            <a:ext cx="928694" cy="928694"/>
          </a:xfrm>
          <a:custGeom>
            <a:avLst/>
            <a:gdLst>
              <a:gd name="connsiteX0" fmla="*/ 0 w 6567055"/>
              <a:gd name="connsiteY0" fmla="*/ 3248890 h 3253508"/>
              <a:gd name="connsiteX1" fmla="*/ 263237 w 6567055"/>
              <a:gd name="connsiteY1" fmla="*/ 3248890 h 3253508"/>
              <a:gd name="connsiteX2" fmla="*/ 581891 w 6567055"/>
              <a:gd name="connsiteY2" fmla="*/ 3248890 h 3253508"/>
              <a:gd name="connsiteX3" fmla="*/ 983673 w 6567055"/>
              <a:gd name="connsiteY3" fmla="*/ 3221181 h 3253508"/>
              <a:gd name="connsiteX4" fmla="*/ 1343891 w 6567055"/>
              <a:gd name="connsiteY4" fmla="*/ 3096490 h 3253508"/>
              <a:gd name="connsiteX5" fmla="*/ 1607128 w 6567055"/>
              <a:gd name="connsiteY5" fmla="*/ 2902527 h 3253508"/>
              <a:gd name="connsiteX6" fmla="*/ 1870364 w 6567055"/>
              <a:gd name="connsiteY6" fmla="*/ 2556163 h 3253508"/>
              <a:gd name="connsiteX7" fmla="*/ 2064328 w 6567055"/>
              <a:gd name="connsiteY7" fmla="*/ 2223654 h 3253508"/>
              <a:gd name="connsiteX8" fmla="*/ 2299855 w 6567055"/>
              <a:gd name="connsiteY8" fmla="*/ 1697181 h 3253508"/>
              <a:gd name="connsiteX9" fmla="*/ 2507673 w 6567055"/>
              <a:gd name="connsiteY9" fmla="*/ 1212272 h 3253508"/>
              <a:gd name="connsiteX10" fmla="*/ 2729346 w 6567055"/>
              <a:gd name="connsiteY10" fmla="*/ 727363 h 3253508"/>
              <a:gd name="connsiteX11" fmla="*/ 2881746 w 6567055"/>
              <a:gd name="connsiteY11" fmla="*/ 477981 h 3253508"/>
              <a:gd name="connsiteX12" fmla="*/ 3089564 w 6567055"/>
              <a:gd name="connsiteY12" fmla="*/ 159327 h 3253508"/>
              <a:gd name="connsiteX13" fmla="*/ 3200400 w 6567055"/>
              <a:gd name="connsiteY13" fmla="*/ 48490 h 3253508"/>
              <a:gd name="connsiteX14" fmla="*/ 3283528 w 6567055"/>
              <a:gd name="connsiteY14" fmla="*/ 6927 h 3253508"/>
              <a:gd name="connsiteX15" fmla="*/ 3477491 w 6567055"/>
              <a:gd name="connsiteY15" fmla="*/ 90054 h 3253508"/>
              <a:gd name="connsiteX16" fmla="*/ 3643746 w 6567055"/>
              <a:gd name="connsiteY16" fmla="*/ 325581 h 3253508"/>
              <a:gd name="connsiteX17" fmla="*/ 3810000 w 6567055"/>
              <a:gd name="connsiteY17" fmla="*/ 588817 h 3253508"/>
              <a:gd name="connsiteX18" fmla="*/ 3962400 w 6567055"/>
              <a:gd name="connsiteY18" fmla="*/ 949036 h 3253508"/>
              <a:gd name="connsiteX19" fmla="*/ 4128655 w 6567055"/>
              <a:gd name="connsiteY19" fmla="*/ 1281545 h 3253508"/>
              <a:gd name="connsiteX20" fmla="*/ 4267200 w 6567055"/>
              <a:gd name="connsiteY20" fmla="*/ 1641763 h 3253508"/>
              <a:gd name="connsiteX21" fmla="*/ 4405746 w 6567055"/>
              <a:gd name="connsiteY21" fmla="*/ 1891145 h 3253508"/>
              <a:gd name="connsiteX22" fmla="*/ 4544291 w 6567055"/>
              <a:gd name="connsiteY22" fmla="*/ 2209799 h 3253508"/>
              <a:gd name="connsiteX23" fmla="*/ 4710546 w 6567055"/>
              <a:gd name="connsiteY23" fmla="*/ 2514599 h 3253508"/>
              <a:gd name="connsiteX24" fmla="*/ 4973782 w 6567055"/>
              <a:gd name="connsiteY24" fmla="*/ 2888672 h 3253508"/>
              <a:gd name="connsiteX25" fmla="*/ 5237019 w 6567055"/>
              <a:gd name="connsiteY25" fmla="*/ 3096490 h 3253508"/>
              <a:gd name="connsiteX26" fmla="*/ 5486400 w 6567055"/>
              <a:gd name="connsiteY26" fmla="*/ 3179617 h 3253508"/>
              <a:gd name="connsiteX27" fmla="*/ 5652655 w 6567055"/>
              <a:gd name="connsiteY27" fmla="*/ 3207327 h 3253508"/>
              <a:gd name="connsiteX28" fmla="*/ 5929746 w 6567055"/>
              <a:gd name="connsiteY28" fmla="*/ 3235036 h 3253508"/>
              <a:gd name="connsiteX29" fmla="*/ 6206837 w 6567055"/>
              <a:gd name="connsiteY29" fmla="*/ 3235036 h 3253508"/>
              <a:gd name="connsiteX30" fmla="*/ 6359237 w 6567055"/>
              <a:gd name="connsiteY30" fmla="*/ 3235036 h 3253508"/>
              <a:gd name="connsiteX31" fmla="*/ 6567055 w 6567055"/>
              <a:gd name="connsiteY31" fmla="*/ 3235036 h 3253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567055" h="3253508">
                <a:moveTo>
                  <a:pt x="0" y="3248890"/>
                </a:moveTo>
                <a:lnTo>
                  <a:pt x="263237" y="3248890"/>
                </a:lnTo>
                <a:cubicBezTo>
                  <a:pt x="360219" y="3248890"/>
                  <a:pt x="461819" y="3253508"/>
                  <a:pt x="581891" y="3248890"/>
                </a:cubicBezTo>
                <a:cubicBezTo>
                  <a:pt x="701963" y="3244272"/>
                  <a:pt x="856673" y="3246581"/>
                  <a:pt x="983673" y="3221181"/>
                </a:cubicBezTo>
                <a:cubicBezTo>
                  <a:pt x="1110673" y="3195781"/>
                  <a:pt x="1239982" y="3149599"/>
                  <a:pt x="1343891" y="3096490"/>
                </a:cubicBezTo>
                <a:cubicBezTo>
                  <a:pt x="1447800" y="3043381"/>
                  <a:pt x="1519383" y="2992581"/>
                  <a:pt x="1607128" y="2902527"/>
                </a:cubicBezTo>
                <a:cubicBezTo>
                  <a:pt x="1694873" y="2812473"/>
                  <a:pt x="1794164" y="2669308"/>
                  <a:pt x="1870364" y="2556163"/>
                </a:cubicBezTo>
                <a:cubicBezTo>
                  <a:pt x="1946564" y="2443018"/>
                  <a:pt x="1992746" y="2366817"/>
                  <a:pt x="2064328" y="2223654"/>
                </a:cubicBezTo>
                <a:cubicBezTo>
                  <a:pt x="2135910" y="2080491"/>
                  <a:pt x="2225964" y="1865745"/>
                  <a:pt x="2299855" y="1697181"/>
                </a:cubicBezTo>
                <a:cubicBezTo>
                  <a:pt x="2373746" y="1528617"/>
                  <a:pt x="2436091" y="1373908"/>
                  <a:pt x="2507673" y="1212272"/>
                </a:cubicBezTo>
                <a:cubicBezTo>
                  <a:pt x="2579255" y="1050636"/>
                  <a:pt x="2667001" y="849745"/>
                  <a:pt x="2729346" y="727363"/>
                </a:cubicBezTo>
                <a:cubicBezTo>
                  <a:pt x="2791691" y="604981"/>
                  <a:pt x="2821710" y="572654"/>
                  <a:pt x="2881746" y="477981"/>
                </a:cubicBezTo>
                <a:cubicBezTo>
                  <a:pt x="2941782" y="383308"/>
                  <a:pt x="3036455" y="230909"/>
                  <a:pt x="3089564" y="159327"/>
                </a:cubicBezTo>
                <a:cubicBezTo>
                  <a:pt x="3142673" y="87745"/>
                  <a:pt x="3168073" y="73890"/>
                  <a:pt x="3200400" y="48490"/>
                </a:cubicBezTo>
                <a:cubicBezTo>
                  <a:pt x="3232727" y="23090"/>
                  <a:pt x="3237346" y="0"/>
                  <a:pt x="3283528" y="6927"/>
                </a:cubicBezTo>
                <a:cubicBezTo>
                  <a:pt x="3329710" y="13854"/>
                  <a:pt x="3417455" y="36945"/>
                  <a:pt x="3477491" y="90054"/>
                </a:cubicBezTo>
                <a:cubicBezTo>
                  <a:pt x="3537527" y="143163"/>
                  <a:pt x="3588328" y="242454"/>
                  <a:pt x="3643746" y="325581"/>
                </a:cubicBezTo>
                <a:cubicBezTo>
                  <a:pt x="3699164" y="408708"/>
                  <a:pt x="3756891" y="484908"/>
                  <a:pt x="3810000" y="588817"/>
                </a:cubicBezTo>
                <a:cubicBezTo>
                  <a:pt x="3863109" y="692726"/>
                  <a:pt x="3909291" y="833581"/>
                  <a:pt x="3962400" y="949036"/>
                </a:cubicBezTo>
                <a:cubicBezTo>
                  <a:pt x="4015509" y="1064491"/>
                  <a:pt x="4077855" y="1166091"/>
                  <a:pt x="4128655" y="1281545"/>
                </a:cubicBezTo>
                <a:cubicBezTo>
                  <a:pt x="4179455" y="1397000"/>
                  <a:pt x="4221018" y="1540163"/>
                  <a:pt x="4267200" y="1641763"/>
                </a:cubicBezTo>
                <a:cubicBezTo>
                  <a:pt x="4313382" y="1743363"/>
                  <a:pt x="4359564" y="1796472"/>
                  <a:pt x="4405746" y="1891145"/>
                </a:cubicBezTo>
                <a:cubicBezTo>
                  <a:pt x="4451928" y="1985818"/>
                  <a:pt x="4493491" y="2105890"/>
                  <a:pt x="4544291" y="2209799"/>
                </a:cubicBezTo>
                <a:cubicBezTo>
                  <a:pt x="4595091" y="2313708"/>
                  <a:pt x="4638964" y="2401454"/>
                  <a:pt x="4710546" y="2514599"/>
                </a:cubicBezTo>
                <a:cubicBezTo>
                  <a:pt x="4782128" y="2627744"/>
                  <a:pt x="4886037" y="2791690"/>
                  <a:pt x="4973782" y="2888672"/>
                </a:cubicBezTo>
                <a:cubicBezTo>
                  <a:pt x="5061528" y="2985654"/>
                  <a:pt x="5151583" y="3047999"/>
                  <a:pt x="5237019" y="3096490"/>
                </a:cubicBezTo>
                <a:cubicBezTo>
                  <a:pt x="5322455" y="3144981"/>
                  <a:pt x="5417127" y="3161144"/>
                  <a:pt x="5486400" y="3179617"/>
                </a:cubicBezTo>
                <a:cubicBezTo>
                  <a:pt x="5555673" y="3198090"/>
                  <a:pt x="5578764" y="3198091"/>
                  <a:pt x="5652655" y="3207327"/>
                </a:cubicBezTo>
                <a:cubicBezTo>
                  <a:pt x="5726546" y="3216564"/>
                  <a:pt x="5837382" y="3230418"/>
                  <a:pt x="5929746" y="3235036"/>
                </a:cubicBezTo>
                <a:cubicBezTo>
                  <a:pt x="6022110" y="3239654"/>
                  <a:pt x="6206837" y="3235036"/>
                  <a:pt x="6206837" y="3235036"/>
                </a:cubicBezTo>
                <a:lnTo>
                  <a:pt x="6359237" y="3235036"/>
                </a:lnTo>
                <a:lnTo>
                  <a:pt x="6567055" y="3235036"/>
                </a:ln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cxnSp>
        <p:nvCxnSpPr>
          <p:cNvPr id="35" name="Straight Connector 34"/>
          <p:cNvCxnSpPr>
            <a:endCxn id="33" idx="31"/>
          </p:cNvCxnSpPr>
          <p:nvPr/>
        </p:nvCxnSpPr>
        <p:spPr>
          <a:xfrm flipV="1">
            <a:off x="6063546" y="5780387"/>
            <a:ext cx="1000132" cy="52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Freeform 35"/>
          <p:cNvSpPr/>
          <p:nvPr/>
        </p:nvSpPr>
        <p:spPr>
          <a:xfrm>
            <a:off x="5682972" y="4856966"/>
            <a:ext cx="3357586" cy="928694"/>
          </a:xfrm>
          <a:custGeom>
            <a:avLst/>
            <a:gdLst>
              <a:gd name="connsiteX0" fmla="*/ 0 w 6567055"/>
              <a:gd name="connsiteY0" fmla="*/ 3248890 h 3253508"/>
              <a:gd name="connsiteX1" fmla="*/ 263237 w 6567055"/>
              <a:gd name="connsiteY1" fmla="*/ 3248890 h 3253508"/>
              <a:gd name="connsiteX2" fmla="*/ 581891 w 6567055"/>
              <a:gd name="connsiteY2" fmla="*/ 3248890 h 3253508"/>
              <a:gd name="connsiteX3" fmla="*/ 983673 w 6567055"/>
              <a:gd name="connsiteY3" fmla="*/ 3221181 h 3253508"/>
              <a:gd name="connsiteX4" fmla="*/ 1343891 w 6567055"/>
              <a:gd name="connsiteY4" fmla="*/ 3096490 h 3253508"/>
              <a:gd name="connsiteX5" fmla="*/ 1607128 w 6567055"/>
              <a:gd name="connsiteY5" fmla="*/ 2902527 h 3253508"/>
              <a:gd name="connsiteX6" fmla="*/ 1870364 w 6567055"/>
              <a:gd name="connsiteY6" fmla="*/ 2556163 h 3253508"/>
              <a:gd name="connsiteX7" fmla="*/ 2064328 w 6567055"/>
              <a:gd name="connsiteY7" fmla="*/ 2223654 h 3253508"/>
              <a:gd name="connsiteX8" fmla="*/ 2299855 w 6567055"/>
              <a:gd name="connsiteY8" fmla="*/ 1697181 h 3253508"/>
              <a:gd name="connsiteX9" fmla="*/ 2507673 w 6567055"/>
              <a:gd name="connsiteY9" fmla="*/ 1212272 h 3253508"/>
              <a:gd name="connsiteX10" fmla="*/ 2729346 w 6567055"/>
              <a:gd name="connsiteY10" fmla="*/ 727363 h 3253508"/>
              <a:gd name="connsiteX11" fmla="*/ 2881746 w 6567055"/>
              <a:gd name="connsiteY11" fmla="*/ 477981 h 3253508"/>
              <a:gd name="connsiteX12" fmla="*/ 3089564 w 6567055"/>
              <a:gd name="connsiteY12" fmla="*/ 159327 h 3253508"/>
              <a:gd name="connsiteX13" fmla="*/ 3200400 w 6567055"/>
              <a:gd name="connsiteY13" fmla="*/ 48490 h 3253508"/>
              <a:gd name="connsiteX14" fmla="*/ 3283528 w 6567055"/>
              <a:gd name="connsiteY14" fmla="*/ 6927 h 3253508"/>
              <a:gd name="connsiteX15" fmla="*/ 3477491 w 6567055"/>
              <a:gd name="connsiteY15" fmla="*/ 90054 h 3253508"/>
              <a:gd name="connsiteX16" fmla="*/ 3643746 w 6567055"/>
              <a:gd name="connsiteY16" fmla="*/ 325581 h 3253508"/>
              <a:gd name="connsiteX17" fmla="*/ 3810000 w 6567055"/>
              <a:gd name="connsiteY17" fmla="*/ 588817 h 3253508"/>
              <a:gd name="connsiteX18" fmla="*/ 3962400 w 6567055"/>
              <a:gd name="connsiteY18" fmla="*/ 949036 h 3253508"/>
              <a:gd name="connsiteX19" fmla="*/ 4128655 w 6567055"/>
              <a:gd name="connsiteY19" fmla="*/ 1281545 h 3253508"/>
              <a:gd name="connsiteX20" fmla="*/ 4267200 w 6567055"/>
              <a:gd name="connsiteY20" fmla="*/ 1641763 h 3253508"/>
              <a:gd name="connsiteX21" fmla="*/ 4405746 w 6567055"/>
              <a:gd name="connsiteY21" fmla="*/ 1891145 h 3253508"/>
              <a:gd name="connsiteX22" fmla="*/ 4544291 w 6567055"/>
              <a:gd name="connsiteY22" fmla="*/ 2209799 h 3253508"/>
              <a:gd name="connsiteX23" fmla="*/ 4710546 w 6567055"/>
              <a:gd name="connsiteY23" fmla="*/ 2514599 h 3253508"/>
              <a:gd name="connsiteX24" fmla="*/ 4973782 w 6567055"/>
              <a:gd name="connsiteY24" fmla="*/ 2888672 h 3253508"/>
              <a:gd name="connsiteX25" fmla="*/ 5237019 w 6567055"/>
              <a:gd name="connsiteY25" fmla="*/ 3096490 h 3253508"/>
              <a:gd name="connsiteX26" fmla="*/ 5486400 w 6567055"/>
              <a:gd name="connsiteY26" fmla="*/ 3179617 h 3253508"/>
              <a:gd name="connsiteX27" fmla="*/ 5652655 w 6567055"/>
              <a:gd name="connsiteY27" fmla="*/ 3207327 h 3253508"/>
              <a:gd name="connsiteX28" fmla="*/ 5929746 w 6567055"/>
              <a:gd name="connsiteY28" fmla="*/ 3235036 h 3253508"/>
              <a:gd name="connsiteX29" fmla="*/ 6206837 w 6567055"/>
              <a:gd name="connsiteY29" fmla="*/ 3235036 h 3253508"/>
              <a:gd name="connsiteX30" fmla="*/ 6359237 w 6567055"/>
              <a:gd name="connsiteY30" fmla="*/ 3235036 h 3253508"/>
              <a:gd name="connsiteX31" fmla="*/ 6567055 w 6567055"/>
              <a:gd name="connsiteY31" fmla="*/ 3235036 h 3253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567055" h="3253508">
                <a:moveTo>
                  <a:pt x="0" y="3248890"/>
                </a:moveTo>
                <a:lnTo>
                  <a:pt x="263237" y="3248890"/>
                </a:lnTo>
                <a:cubicBezTo>
                  <a:pt x="360219" y="3248890"/>
                  <a:pt x="461819" y="3253508"/>
                  <a:pt x="581891" y="3248890"/>
                </a:cubicBezTo>
                <a:cubicBezTo>
                  <a:pt x="701963" y="3244272"/>
                  <a:pt x="856673" y="3246581"/>
                  <a:pt x="983673" y="3221181"/>
                </a:cubicBezTo>
                <a:cubicBezTo>
                  <a:pt x="1110673" y="3195781"/>
                  <a:pt x="1239982" y="3149599"/>
                  <a:pt x="1343891" y="3096490"/>
                </a:cubicBezTo>
                <a:cubicBezTo>
                  <a:pt x="1447800" y="3043381"/>
                  <a:pt x="1519383" y="2992581"/>
                  <a:pt x="1607128" y="2902527"/>
                </a:cubicBezTo>
                <a:cubicBezTo>
                  <a:pt x="1694873" y="2812473"/>
                  <a:pt x="1794164" y="2669308"/>
                  <a:pt x="1870364" y="2556163"/>
                </a:cubicBezTo>
                <a:cubicBezTo>
                  <a:pt x="1946564" y="2443018"/>
                  <a:pt x="1992746" y="2366817"/>
                  <a:pt x="2064328" y="2223654"/>
                </a:cubicBezTo>
                <a:cubicBezTo>
                  <a:pt x="2135910" y="2080491"/>
                  <a:pt x="2225964" y="1865745"/>
                  <a:pt x="2299855" y="1697181"/>
                </a:cubicBezTo>
                <a:cubicBezTo>
                  <a:pt x="2373746" y="1528617"/>
                  <a:pt x="2436091" y="1373908"/>
                  <a:pt x="2507673" y="1212272"/>
                </a:cubicBezTo>
                <a:cubicBezTo>
                  <a:pt x="2579255" y="1050636"/>
                  <a:pt x="2667001" y="849745"/>
                  <a:pt x="2729346" y="727363"/>
                </a:cubicBezTo>
                <a:cubicBezTo>
                  <a:pt x="2791691" y="604981"/>
                  <a:pt x="2821710" y="572654"/>
                  <a:pt x="2881746" y="477981"/>
                </a:cubicBezTo>
                <a:cubicBezTo>
                  <a:pt x="2941782" y="383308"/>
                  <a:pt x="3036455" y="230909"/>
                  <a:pt x="3089564" y="159327"/>
                </a:cubicBezTo>
                <a:cubicBezTo>
                  <a:pt x="3142673" y="87745"/>
                  <a:pt x="3168073" y="73890"/>
                  <a:pt x="3200400" y="48490"/>
                </a:cubicBezTo>
                <a:cubicBezTo>
                  <a:pt x="3232727" y="23090"/>
                  <a:pt x="3237346" y="0"/>
                  <a:pt x="3283528" y="6927"/>
                </a:cubicBezTo>
                <a:cubicBezTo>
                  <a:pt x="3329710" y="13854"/>
                  <a:pt x="3417455" y="36945"/>
                  <a:pt x="3477491" y="90054"/>
                </a:cubicBezTo>
                <a:cubicBezTo>
                  <a:pt x="3537527" y="143163"/>
                  <a:pt x="3588328" y="242454"/>
                  <a:pt x="3643746" y="325581"/>
                </a:cubicBezTo>
                <a:cubicBezTo>
                  <a:pt x="3699164" y="408708"/>
                  <a:pt x="3756891" y="484908"/>
                  <a:pt x="3810000" y="588817"/>
                </a:cubicBezTo>
                <a:cubicBezTo>
                  <a:pt x="3863109" y="692726"/>
                  <a:pt x="3909291" y="833581"/>
                  <a:pt x="3962400" y="949036"/>
                </a:cubicBezTo>
                <a:cubicBezTo>
                  <a:pt x="4015509" y="1064491"/>
                  <a:pt x="4077855" y="1166091"/>
                  <a:pt x="4128655" y="1281545"/>
                </a:cubicBezTo>
                <a:cubicBezTo>
                  <a:pt x="4179455" y="1397000"/>
                  <a:pt x="4221018" y="1540163"/>
                  <a:pt x="4267200" y="1641763"/>
                </a:cubicBezTo>
                <a:cubicBezTo>
                  <a:pt x="4313382" y="1743363"/>
                  <a:pt x="4359564" y="1796472"/>
                  <a:pt x="4405746" y="1891145"/>
                </a:cubicBezTo>
                <a:cubicBezTo>
                  <a:pt x="4451928" y="1985818"/>
                  <a:pt x="4493491" y="2105890"/>
                  <a:pt x="4544291" y="2209799"/>
                </a:cubicBezTo>
                <a:cubicBezTo>
                  <a:pt x="4595091" y="2313708"/>
                  <a:pt x="4638964" y="2401454"/>
                  <a:pt x="4710546" y="2514599"/>
                </a:cubicBezTo>
                <a:cubicBezTo>
                  <a:pt x="4782128" y="2627744"/>
                  <a:pt x="4886037" y="2791690"/>
                  <a:pt x="4973782" y="2888672"/>
                </a:cubicBezTo>
                <a:cubicBezTo>
                  <a:pt x="5061528" y="2985654"/>
                  <a:pt x="5151583" y="3047999"/>
                  <a:pt x="5237019" y="3096490"/>
                </a:cubicBezTo>
                <a:cubicBezTo>
                  <a:pt x="5322455" y="3144981"/>
                  <a:pt x="5417127" y="3161144"/>
                  <a:pt x="5486400" y="3179617"/>
                </a:cubicBezTo>
                <a:cubicBezTo>
                  <a:pt x="5555673" y="3198090"/>
                  <a:pt x="5578764" y="3198091"/>
                  <a:pt x="5652655" y="3207327"/>
                </a:cubicBezTo>
                <a:cubicBezTo>
                  <a:pt x="5726546" y="3216564"/>
                  <a:pt x="5837382" y="3230418"/>
                  <a:pt x="5929746" y="3235036"/>
                </a:cubicBezTo>
                <a:cubicBezTo>
                  <a:pt x="6022110" y="3239654"/>
                  <a:pt x="6206837" y="3235036"/>
                  <a:pt x="6206837" y="3235036"/>
                </a:cubicBezTo>
                <a:lnTo>
                  <a:pt x="6359237" y="3235036"/>
                </a:lnTo>
                <a:lnTo>
                  <a:pt x="6567055" y="3235036"/>
                </a:ln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cxnSp>
        <p:nvCxnSpPr>
          <p:cNvPr id="38" name="Straight Connector 37"/>
          <p:cNvCxnSpPr>
            <a:endCxn id="36" idx="28"/>
          </p:cNvCxnSpPr>
          <p:nvPr/>
        </p:nvCxnSpPr>
        <p:spPr>
          <a:xfrm flipV="1">
            <a:off x="6788741" y="5780387"/>
            <a:ext cx="1925976" cy="52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6743718" y="5486413"/>
            <a:ext cx="1248916" cy="3957"/>
          </a:xfrm>
          <a:prstGeom prst="straightConnector1">
            <a:avLst/>
          </a:prstGeom>
          <a:ln w="1905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3" idx="5"/>
            <a:endCxn id="33" idx="24"/>
          </p:cNvCxnSpPr>
          <p:nvPr/>
        </p:nvCxnSpPr>
        <p:spPr>
          <a:xfrm flipV="1">
            <a:off x="6362260" y="5681520"/>
            <a:ext cx="476102" cy="3954"/>
          </a:xfrm>
          <a:prstGeom prst="straightConnector1">
            <a:avLst/>
          </a:prstGeom>
          <a:ln w="1905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4429124" y="5429264"/>
            <a:ext cx="785818" cy="1588"/>
          </a:xfrm>
          <a:prstGeom prst="straightConnector1">
            <a:avLst/>
          </a:prstGeom>
          <a:ln w="1905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14348" y="5429264"/>
            <a:ext cx="2286016" cy="646331"/>
          </a:xfrm>
          <a:prstGeom prst="rect">
            <a:avLst/>
          </a:prstGeom>
          <a:solidFill>
            <a:srgbClr val="C00000">
              <a:alpha val="49000"/>
            </a:srgbClr>
          </a:solidFill>
          <a:ln>
            <a:solidFill>
              <a:srgbClr val="C00000"/>
            </a:solidFill>
          </a:ln>
        </p:spPr>
        <p:txBody>
          <a:bodyPr wrap="square" rtlCol="0">
            <a:spAutoFit/>
          </a:bodyPr>
          <a:lstStyle/>
          <a:p>
            <a:pPr algn="ctr"/>
            <a:r>
              <a:rPr lang="es-MX" b="1" dirty="0"/>
              <a:t>PARAMETROS </a:t>
            </a:r>
          </a:p>
          <a:p>
            <a:pPr algn="ctr"/>
            <a:r>
              <a:rPr lang="es-MX" b="1" dirty="0"/>
              <a:t>DE DISPERSION</a:t>
            </a:r>
          </a:p>
        </p:txBody>
      </p:sp>
      <p:cxnSp>
        <p:nvCxnSpPr>
          <p:cNvPr id="63" name="Straight Arrow Connector 62"/>
          <p:cNvCxnSpPr/>
          <p:nvPr/>
        </p:nvCxnSpPr>
        <p:spPr>
          <a:xfrm flipV="1">
            <a:off x="2357422" y="2143116"/>
            <a:ext cx="714380" cy="642942"/>
          </a:xfrm>
          <a:prstGeom prst="straightConnector1">
            <a:avLst/>
          </a:prstGeom>
          <a:ln w="38100">
            <a:solidFill>
              <a:schemeClr val="tx1"/>
            </a:solidFill>
            <a:tailEnd type="arrow" w="lg" len="sm"/>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285984" y="4357694"/>
            <a:ext cx="714380" cy="642942"/>
          </a:xfrm>
          <a:prstGeom prst="straightConnector1">
            <a:avLst/>
          </a:prstGeom>
          <a:ln w="38100">
            <a:solidFill>
              <a:schemeClr val="tx1"/>
            </a:solidFill>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7671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8977" y="1071546"/>
            <a:ext cx="3857652" cy="5429288"/>
          </a:xfrm>
          <a:prstGeom prst="rect">
            <a:avLst/>
          </a:prstGeom>
          <a:solidFill>
            <a:schemeClr val="accent4">
              <a:alpha val="61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angle 4"/>
          <p:cNvSpPr/>
          <p:nvPr/>
        </p:nvSpPr>
        <p:spPr>
          <a:xfrm>
            <a:off x="4929190" y="1071546"/>
            <a:ext cx="3857652" cy="5429288"/>
          </a:xfrm>
          <a:prstGeom prst="rect">
            <a:avLst/>
          </a:prstGeom>
          <a:solidFill>
            <a:schemeClr val="accent3">
              <a:alpha val="51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MX"/>
          </a:p>
        </p:txBody>
      </p:sp>
      <p:sp>
        <p:nvSpPr>
          <p:cNvPr id="8" name="TextBox 7"/>
          <p:cNvSpPr txBox="1"/>
          <p:nvPr/>
        </p:nvSpPr>
        <p:spPr>
          <a:xfrm>
            <a:off x="785786" y="1428736"/>
            <a:ext cx="2857520" cy="369332"/>
          </a:xfrm>
          <a:prstGeom prst="rect">
            <a:avLst/>
          </a:prstGeom>
          <a:noFill/>
        </p:spPr>
        <p:txBody>
          <a:bodyPr wrap="square" rtlCol="0">
            <a:spAutoFit/>
          </a:bodyPr>
          <a:lstStyle/>
          <a:p>
            <a:pPr algn="ctr"/>
            <a:r>
              <a:rPr lang="es-MX" b="1" dirty="0"/>
              <a:t>TENDENCIA CENTRAL </a:t>
            </a:r>
            <a:endParaRPr lang="es-MX" dirty="0"/>
          </a:p>
        </p:txBody>
      </p:sp>
      <p:sp>
        <p:nvSpPr>
          <p:cNvPr id="9" name="TextBox 8"/>
          <p:cNvSpPr txBox="1"/>
          <p:nvPr/>
        </p:nvSpPr>
        <p:spPr>
          <a:xfrm>
            <a:off x="1000100" y="3929066"/>
            <a:ext cx="2428892" cy="2246769"/>
          </a:xfrm>
          <a:prstGeom prst="rect">
            <a:avLst/>
          </a:prstGeom>
          <a:noFill/>
        </p:spPr>
        <p:txBody>
          <a:bodyPr wrap="square" rtlCol="0">
            <a:spAutoFit/>
          </a:bodyPr>
          <a:lstStyle/>
          <a:p>
            <a:pPr algn="ctr"/>
            <a:r>
              <a:rPr lang="es-MX" sz="2000" b="1" dirty="0"/>
              <a:t>Media (</a:t>
            </a:r>
            <a:r>
              <a:rPr lang="el-GR" sz="2000" b="1" dirty="0"/>
              <a:t>μ</a:t>
            </a:r>
            <a:r>
              <a:rPr lang="es-MX" sz="2000" b="1" dirty="0"/>
              <a:t>)</a:t>
            </a:r>
          </a:p>
          <a:p>
            <a:pPr algn="ctr"/>
            <a:endParaRPr lang="es-MX" sz="2000" b="1" dirty="0"/>
          </a:p>
          <a:p>
            <a:pPr algn="ctr"/>
            <a:r>
              <a:rPr lang="es-MX" sz="2000" b="1" dirty="0"/>
              <a:t>Mediana</a:t>
            </a:r>
          </a:p>
          <a:p>
            <a:pPr algn="ctr"/>
            <a:endParaRPr lang="es-MX" sz="2000" b="1" dirty="0"/>
          </a:p>
          <a:p>
            <a:pPr algn="ctr"/>
            <a:r>
              <a:rPr lang="es-MX" sz="2000" b="1" dirty="0" err="1"/>
              <a:t>Quantiles</a:t>
            </a:r>
            <a:endParaRPr lang="es-MX" sz="2000" b="1" dirty="0"/>
          </a:p>
          <a:p>
            <a:pPr algn="ctr"/>
            <a:endParaRPr lang="es-MX" sz="2000" b="1" dirty="0"/>
          </a:p>
          <a:p>
            <a:pPr algn="ctr"/>
            <a:r>
              <a:rPr lang="es-MX" sz="2000" b="1" dirty="0"/>
              <a:t>Moda</a:t>
            </a:r>
          </a:p>
        </p:txBody>
      </p:sp>
      <p:sp>
        <p:nvSpPr>
          <p:cNvPr id="10" name="TextBox 9"/>
          <p:cNvSpPr txBox="1"/>
          <p:nvPr/>
        </p:nvSpPr>
        <p:spPr>
          <a:xfrm>
            <a:off x="5572132" y="1416594"/>
            <a:ext cx="2857520" cy="369332"/>
          </a:xfrm>
          <a:prstGeom prst="rect">
            <a:avLst/>
          </a:prstGeom>
          <a:noFill/>
        </p:spPr>
        <p:txBody>
          <a:bodyPr wrap="square" rtlCol="0">
            <a:spAutoFit/>
          </a:bodyPr>
          <a:lstStyle/>
          <a:p>
            <a:pPr algn="ctr"/>
            <a:r>
              <a:rPr lang="es-MX" b="1" dirty="0"/>
              <a:t>DISPERSIÓN y FORMA</a:t>
            </a:r>
            <a:endParaRPr lang="es-MX" dirty="0"/>
          </a:p>
        </p:txBody>
      </p:sp>
      <p:sp>
        <p:nvSpPr>
          <p:cNvPr id="11" name="TextBox 10"/>
          <p:cNvSpPr txBox="1"/>
          <p:nvPr/>
        </p:nvSpPr>
        <p:spPr>
          <a:xfrm>
            <a:off x="5214942" y="3445018"/>
            <a:ext cx="3214710" cy="3170099"/>
          </a:xfrm>
          <a:prstGeom prst="rect">
            <a:avLst/>
          </a:prstGeom>
          <a:noFill/>
        </p:spPr>
        <p:txBody>
          <a:bodyPr wrap="square" rtlCol="0">
            <a:spAutoFit/>
          </a:bodyPr>
          <a:lstStyle/>
          <a:p>
            <a:pPr algn="ctr"/>
            <a:r>
              <a:rPr lang="es-MX" sz="2000" b="1" dirty="0"/>
              <a:t>Rango</a:t>
            </a:r>
          </a:p>
          <a:p>
            <a:pPr algn="ctr"/>
            <a:endParaRPr lang="es-MX" sz="2000" b="1" dirty="0"/>
          </a:p>
          <a:p>
            <a:pPr algn="ctr"/>
            <a:r>
              <a:rPr lang="es-MX" sz="2000" b="1" dirty="0"/>
              <a:t>Desviación estándar (</a:t>
            </a:r>
            <a:r>
              <a:rPr lang="el-GR" sz="2000" b="1" dirty="0"/>
              <a:t>σ</a:t>
            </a:r>
            <a:r>
              <a:rPr lang="es-MX" sz="2000" b="1" dirty="0"/>
              <a:t>)</a:t>
            </a:r>
          </a:p>
          <a:p>
            <a:pPr algn="ctr"/>
            <a:endParaRPr lang="es-MX" sz="2000" b="1" dirty="0"/>
          </a:p>
          <a:p>
            <a:pPr algn="ctr"/>
            <a:r>
              <a:rPr lang="es-MX" sz="2000" b="1" dirty="0"/>
              <a:t>Varianza (</a:t>
            </a:r>
            <a:r>
              <a:rPr lang="el-GR" sz="2000" b="1" dirty="0"/>
              <a:t>σ</a:t>
            </a:r>
            <a:r>
              <a:rPr lang="es-MX" sz="2000" b="1" baseline="30000" dirty="0"/>
              <a:t>2</a:t>
            </a:r>
            <a:r>
              <a:rPr lang="es-MX" sz="2000" b="1" dirty="0"/>
              <a:t>)</a:t>
            </a:r>
          </a:p>
          <a:p>
            <a:pPr algn="ctr"/>
            <a:endParaRPr lang="es-MX" sz="2000" b="1" dirty="0"/>
          </a:p>
          <a:p>
            <a:pPr algn="ctr"/>
            <a:r>
              <a:rPr lang="es-MX" sz="2000" b="1" dirty="0"/>
              <a:t>Coeficiente de variación</a:t>
            </a:r>
          </a:p>
          <a:p>
            <a:pPr algn="ctr"/>
            <a:endParaRPr lang="es-MX" sz="2000" b="1" dirty="0"/>
          </a:p>
          <a:p>
            <a:pPr algn="ctr"/>
            <a:r>
              <a:rPr lang="es-MX" sz="2000" b="1" dirty="0" err="1"/>
              <a:t>Curtosis</a:t>
            </a:r>
            <a:r>
              <a:rPr lang="es-MX" sz="2000" b="1" dirty="0"/>
              <a:t> y Simetría</a:t>
            </a:r>
          </a:p>
          <a:p>
            <a:pPr algn="ctr"/>
            <a:endParaRPr lang="es-MX" sz="2000" b="1" dirty="0"/>
          </a:p>
        </p:txBody>
      </p:sp>
      <p:sp>
        <p:nvSpPr>
          <p:cNvPr id="12" name="TextBox 11"/>
          <p:cNvSpPr txBox="1"/>
          <p:nvPr/>
        </p:nvSpPr>
        <p:spPr>
          <a:xfrm>
            <a:off x="1000100" y="2034123"/>
            <a:ext cx="2428892" cy="1323439"/>
          </a:xfrm>
          <a:prstGeom prst="rect">
            <a:avLst/>
          </a:prstGeom>
          <a:noFill/>
        </p:spPr>
        <p:txBody>
          <a:bodyPr wrap="square" rtlCol="0">
            <a:spAutoFit/>
          </a:bodyPr>
          <a:lstStyle/>
          <a:p>
            <a:r>
              <a:rPr lang="es-MX" sz="2000" dirty="0"/>
              <a:t>Resumen el nivel o punto central de una distribución de frecuencias.</a:t>
            </a:r>
          </a:p>
        </p:txBody>
      </p:sp>
      <p:sp>
        <p:nvSpPr>
          <p:cNvPr id="13" name="TextBox 12"/>
          <p:cNvSpPr txBox="1"/>
          <p:nvPr/>
        </p:nvSpPr>
        <p:spPr>
          <a:xfrm>
            <a:off x="5171214" y="1962364"/>
            <a:ext cx="3571900" cy="1323439"/>
          </a:xfrm>
          <a:prstGeom prst="rect">
            <a:avLst/>
          </a:prstGeom>
          <a:noFill/>
        </p:spPr>
        <p:txBody>
          <a:bodyPr wrap="square" rtlCol="0">
            <a:spAutoFit/>
          </a:bodyPr>
          <a:lstStyle/>
          <a:p>
            <a:r>
              <a:rPr lang="es-ES" sz="2000" dirty="0"/>
              <a:t>Indican cuan dispersos o juntos están los datos alrededor de un valor central. Medida de la variabilidad.</a:t>
            </a:r>
            <a:endParaRPr lang="es-MX" sz="2000" dirty="0"/>
          </a:p>
        </p:txBody>
      </p:sp>
    </p:spTree>
    <p:extLst>
      <p:ext uri="{BB962C8B-B14F-4D97-AF65-F5344CB8AC3E}">
        <p14:creationId xmlns:p14="http://schemas.microsoft.com/office/powerpoint/2010/main" val="1436081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4282" y="785794"/>
            <a:ext cx="6215106" cy="1000132"/>
          </a:xfrm>
        </p:spPr>
        <p:txBody>
          <a:bodyPr>
            <a:normAutofit/>
          </a:bodyPr>
          <a:lstStyle/>
          <a:p>
            <a:r>
              <a:rPr lang="es-MX" sz="2400" b="1" dirty="0">
                <a:latin typeface="Arial" pitchFamily="34" charset="0"/>
                <a:cs typeface="Arial" pitchFamily="34" charset="0"/>
              </a:rPr>
              <a:t>Notación estadística (</a:t>
            </a:r>
            <a:r>
              <a:rPr lang="es-MX" sz="2400" b="1" dirty="0" err="1">
                <a:latin typeface="Arial" pitchFamily="34" charset="0"/>
                <a:cs typeface="Arial" pitchFamily="34" charset="0"/>
              </a:rPr>
              <a:t>uni</a:t>
            </a:r>
            <a:r>
              <a:rPr lang="es-MX" sz="2400" b="1" dirty="0">
                <a:latin typeface="Arial" pitchFamily="34" charset="0"/>
                <a:cs typeface="Arial" pitchFamily="34" charset="0"/>
              </a:rPr>
              <a:t>-variada):</a:t>
            </a:r>
          </a:p>
        </p:txBody>
      </p:sp>
      <p:sp>
        <p:nvSpPr>
          <p:cNvPr id="5" name="TextBox 4"/>
          <p:cNvSpPr txBox="1"/>
          <p:nvPr/>
        </p:nvSpPr>
        <p:spPr>
          <a:xfrm>
            <a:off x="500034" y="1857364"/>
            <a:ext cx="8072494" cy="313932"/>
          </a:xfrm>
          <a:prstGeom prst="rect">
            <a:avLst/>
          </a:prstGeom>
          <a:noFill/>
        </p:spPr>
        <p:txBody>
          <a:bodyPr wrap="square" rtlCol="0">
            <a:spAutoFit/>
          </a:bodyPr>
          <a:lstStyle/>
          <a:p>
            <a:pPr eaLnBrk="1" hangingPunct="1">
              <a:lnSpc>
                <a:spcPct val="80000"/>
              </a:lnSpc>
              <a:defRPr/>
            </a:pPr>
            <a:r>
              <a:rPr lang="es-MX" dirty="0"/>
              <a:t>Un conjunto de datos se le conoce como variable y se denota con la letra X</a:t>
            </a:r>
          </a:p>
        </p:txBody>
      </p:sp>
      <p:sp>
        <p:nvSpPr>
          <p:cNvPr id="6" name="TextBox 5"/>
          <p:cNvSpPr txBox="1"/>
          <p:nvPr/>
        </p:nvSpPr>
        <p:spPr>
          <a:xfrm>
            <a:off x="500034" y="2285992"/>
            <a:ext cx="8072494" cy="535531"/>
          </a:xfrm>
          <a:prstGeom prst="rect">
            <a:avLst/>
          </a:prstGeom>
          <a:noFill/>
        </p:spPr>
        <p:txBody>
          <a:bodyPr wrap="square" rtlCol="0">
            <a:spAutoFit/>
          </a:bodyPr>
          <a:lstStyle/>
          <a:p>
            <a:pPr eaLnBrk="1" hangingPunct="1">
              <a:lnSpc>
                <a:spcPct val="80000"/>
              </a:lnSpc>
              <a:defRPr/>
            </a:pPr>
            <a:r>
              <a:rPr lang="es-MX" dirty="0"/>
              <a:t>El subíndice i se usa para denotar el ítem número i de la muestra de la variable X: X</a:t>
            </a:r>
            <a:r>
              <a:rPr lang="es-MX" baseline="-25000" dirty="0"/>
              <a:t>i  </a:t>
            </a:r>
            <a:r>
              <a:rPr lang="es-MX" dirty="0"/>
              <a:t>. </a:t>
            </a:r>
            <a:endParaRPr lang="es-MX" baseline="-25000" dirty="0"/>
          </a:p>
        </p:txBody>
      </p:sp>
      <p:sp>
        <p:nvSpPr>
          <p:cNvPr id="7" name="TextBox 6"/>
          <p:cNvSpPr txBox="1"/>
          <p:nvPr/>
        </p:nvSpPr>
        <p:spPr>
          <a:xfrm>
            <a:off x="500034" y="3429000"/>
            <a:ext cx="8072494" cy="313932"/>
          </a:xfrm>
          <a:prstGeom prst="rect">
            <a:avLst/>
          </a:prstGeom>
          <a:noFill/>
        </p:spPr>
        <p:txBody>
          <a:bodyPr wrap="square" rtlCol="0">
            <a:spAutoFit/>
          </a:bodyPr>
          <a:lstStyle/>
          <a:p>
            <a:pPr eaLnBrk="1" hangingPunct="1">
              <a:lnSpc>
                <a:spcPct val="80000"/>
              </a:lnSpc>
              <a:defRPr/>
            </a:pPr>
            <a:r>
              <a:rPr lang="es-MX" dirty="0"/>
              <a:t>Así, i puede valer 1, 2, 3, 4, 5, 6, 7, hasta n.</a:t>
            </a:r>
            <a:endParaRPr lang="es-MX" baseline="-25000" dirty="0"/>
          </a:p>
        </p:txBody>
      </p:sp>
      <p:sp>
        <p:nvSpPr>
          <p:cNvPr id="8" name="TextBox 7"/>
          <p:cNvSpPr txBox="1"/>
          <p:nvPr/>
        </p:nvSpPr>
        <p:spPr>
          <a:xfrm>
            <a:off x="500034" y="2857496"/>
            <a:ext cx="8072494" cy="535531"/>
          </a:xfrm>
          <a:prstGeom prst="rect">
            <a:avLst/>
          </a:prstGeom>
          <a:noFill/>
        </p:spPr>
        <p:txBody>
          <a:bodyPr wrap="square" rtlCol="0">
            <a:spAutoFit/>
          </a:bodyPr>
          <a:lstStyle/>
          <a:p>
            <a:pPr eaLnBrk="1" hangingPunct="1">
              <a:lnSpc>
                <a:spcPct val="80000"/>
              </a:lnSpc>
              <a:defRPr/>
            </a:pPr>
            <a:r>
              <a:rPr lang="es-MX" dirty="0"/>
              <a:t>El tamaño de muestra, es decir el número de ítems en una muestras se denota con la letra n.</a:t>
            </a:r>
            <a:endParaRPr lang="es-MX" baseline="-25000" dirty="0"/>
          </a:p>
        </p:txBody>
      </p:sp>
      <p:sp>
        <p:nvSpPr>
          <p:cNvPr id="9" name="Oval 4"/>
          <p:cNvSpPr>
            <a:spLocks noChangeArrowheads="1"/>
          </p:cNvSpPr>
          <p:nvPr/>
        </p:nvSpPr>
        <p:spPr bwMode="auto">
          <a:xfrm rot="5400000">
            <a:off x="2143110" y="4143381"/>
            <a:ext cx="1071568" cy="1643074"/>
          </a:xfrm>
          <a:prstGeom prst="ellipse">
            <a:avLst/>
          </a:prstGeom>
          <a:solidFill>
            <a:srgbClr val="C00000"/>
          </a:solidFill>
          <a:ln w="15875">
            <a:solidFill>
              <a:srgbClr val="C00000"/>
            </a:solidFill>
            <a:round/>
            <a:headEnd/>
            <a:tailEnd/>
          </a:ln>
        </p:spPr>
        <p:txBody>
          <a:bodyPr wrap="none" anchor="ctr"/>
          <a:lstStyle/>
          <a:p>
            <a:endParaRPr lang="es-MX">
              <a:latin typeface="Arial" pitchFamily="34" charset="0"/>
              <a:cs typeface="Arial" pitchFamily="34" charset="0"/>
            </a:endParaRPr>
          </a:p>
        </p:txBody>
      </p:sp>
      <p:sp>
        <p:nvSpPr>
          <p:cNvPr id="10" name="Rectangle 5"/>
          <p:cNvSpPr>
            <a:spLocks noChangeArrowheads="1"/>
          </p:cNvSpPr>
          <p:nvPr/>
        </p:nvSpPr>
        <p:spPr bwMode="auto">
          <a:xfrm>
            <a:off x="4429124" y="4401422"/>
            <a:ext cx="1285884" cy="500066"/>
          </a:xfrm>
          <a:prstGeom prst="rect">
            <a:avLst/>
          </a:prstGeom>
          <a:solidFill>
            <a:srgbClr val="C00000">
              <a:alpha val="60000"/>
            </a:srgbClr>
          </a:solidFill>
          <a:ln w="9525">
            <a:solidFill>
              <a:srgbClr val="C00000"/>
            </a:solidFill>
            <a:miter lim="800000"/>
            <a:headEnd/>
            <a:tailEnd/>
          </a:ln>
        </p:spPr>
        <p:txBody>
          <a:bodyPr wrap="none" anchor="ctr"/>
          <a:lstStyle/>
          <a:p>
            <a:pPr algn="ctr"/>
            <a:r>
              <a:rPr lang="es-ES_tradnl" sz="1600" b="1" dirty="0">
                <a:solidFill>
                  <a:srgbClr val="000000"/>
                </a:solidFill>
                <a:latin typeface="Arial" pitchFamily="34" charset="0"/>
                <a:cs typeface="Arial" pitchFamily="34" charset="0"/>
              </a:rPr>
              <a:t>MUESTRA </a:t>
            </a:r>
            <a:r>
              <a:rPr lang="es-ES_tradnl" sz="1600" b="1" i="1" dirty="0">
                <a:latin typeface="Arial" pitchFamily="34" charset="0"/>
                <a:cs typeface="Arial" pitchFamily="34" charset="0"/>
              </a:rPr>
              <a:t> </a:t>
            </a:r>
            <a:endParaRPr lang="es-ES" sz="1600" b="1" dirty="0">
              <a:solidFill>
                <a:srgbClr val="000000"/>
              </a:solidFill>
              <a:latin typeface="Arial" pitchFamily="34" charset="0"/>
              <a:cs typeface="Arial" pitchFamily="34" charset="0"/>
            </a:endParaRPr>
          </a:p>
        </p:txBody>
      </p:sp>
      <p:sp>
        <p:nvSpPr>
          <p:cNvPr id="11" name="Text Box 6"/>
          <p:cNvSpPr txBox="1">
            <a:spLocks noChangeArrowheads="1"/>
          </p:cNvSpPr>
          <p:nvPr/>
        </p:nvSpPr>
        <p:spPr bwMode="auto">
          <a:xfrm>
            <a:off x="1928795" y="4786322"/>
            <a:ext cx="1579566" cy="338554"/>
          </a:xfrm>
          <a:prstGeom prst="rect">
            <a:avLst/>
          </a:prstGeom>
          <a:noFill/>
          <a:ln w="9525">
            <a:noFill/>
            <a:miter lim="800000"/>
            <a:headEnd/>
            <a:tailEnd/>
          </a:ln>
        </p:spPr>
        <p:txBody>
          <a:bodyPr wrap="square">
            <a:spAutoFit/>
          </a:bodyPr>
          <a:lstStyle/>
          <a:p>
            <a:pPr algn="ctr">
              <a:spcBef>
                <a:spcPct val="50000"/>
              </a:spcBef>
            </a:pPr>
            <a:r>
              <a:rPr lang="es-ES_tradnl" sz="1600" b="1" dirty="0">
                <a:solidFill>
                  <a:srgbClr val="000000"/>
                </a:solidFill>
                <a:latin typeface="Arial" pitchFamily="34" charset="0"/>
                <a:cs typeface="Arial" pitchFamily="34" charset="0"/>
              </a:rPr>
              <a:t>POBLACIÓN</a:t>
            </a:r>
            <a:endParaRPr lang="es-ES" sz="1600" b="1" dirty="0">
              <a:solidFill>
                <a:srgbClr val="000000"/>
              </a:solidFill>
              <a:latin typeface="Arial" pitchFamily="34" charset="0"/>
              <a:cs typeface="Arial" pitchFamily="34" charset="0"/>
            </a:endParaRPr>
          </a:p>
        </p:txBody>
      </p:sp>
      <p:cxnSp>
        <p:nvCxnSpPr>
          <p:cNvPr id="12" name="Straight Connector 11"/>
          <p:cNvCxnSpPr/>
          <p:nvPr/>
        </p:nvCxnSpPr>
        <p:spPr>
          <a:xfrm flipV="1">
            <a:off x="3071803" y="4357694"/>
            <a:ext cx="1214445" cy="285752"/>
          </a:xfrm>
          <a:prstGeom prst="line">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071803" y="4643446"/>
            <a:ext cx="1214445" cy="285752"/>
          </a:xfrm>
          <a:prstGeom prst="line">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286512" y="4809192"/>
            <a:ext cx="1428760" cy="1477328"/>
          </a:xfrm>
          <a:prstGeom prst="rect">
            <a:avLst/>
          </a:prstGeom>
          <a:noFill/>
          <a:ln>
            <a:solidFill>
              <a:schemeClr val="tx1"/>
            </a:solidFill>
          </a:ln>
        </p:spPr>
        <p:txBody>
          <a:bodyPr wrap="square" rtlCol="0">
            <a:spAutoFit/>
          </a:bodyPr>
          <a:lstStyle/>
          <a:p>
            <a:r>
              <a:rPr lang="es-MX" dirty="0">
                <a:latin typeface="Arial" pitchFamily="34" charset="0"/>
                <a:cs typeface="Arial" pitchFamily="34" charset="0"/>
              </a:rPr>
              <a:t>X</a:t>
            </a:r>
            <a:r>
              <a:rPr lang="es-MX" baseline="-25000" dirty="0">
                <a:latin typeface="Arial" pitchFamily="34" charset="0"/>
                <a:cs typeface="Arial" pitchFamily="34" charset="0"/>
              </a:rPr>
              <a:t>1</a:t>
            </a:r>
            <a:r>
              <a:rPr lang="es-MX" dirty="0">
                <a:latin typeface="Arial" pitchFamily="34" charset="0"/>
                <a:cs typeface="Arial" pitchFamily="34" charset="0"/>
              </a:rPr>
              <a:t> = 2</a:t>
            </a:r>
          </a:p>
          <a:p>
            <a:r>
              <a:rPr lang="es-MX" dirty="0">
                <a:latin typeface="Arial" pitchFamily="34" charset="0"/>
                <a:cs typeface="Arial" pitchFamily="34" charset="0"/>
              </a:rPr>
              <a:t>X</a:t>
            </a:r>
            <a:r>
              <a:rPr lang="es-MX" baseline="-25000" dirty="0">
                <a:latin typeface="Arial" pitchFamily="34" charset="0"/>
                <a:cs typeface="Arial" pitchFamily="34" charset="0"/>
              </a:rPr>
              <a:t>2</a:t>
            </a:r>
            <a:r>
              <a:rPr lang="es-MX" dirty="0">
                <a:latin typeface="Arial" pitchFamily="34" charset="0"/>
                <a:cs typeface="Arial" pitchFamily="34" charset="0"/>
              </a:rPr>
              <a:t> = 67</a:t>
            </a:r>
          </a:p>
          <a:p>
            <a:r>
              <a:rPr lang="es-MX" dirty="0">
                <a:latin typeface="Arial" pitchFamily="34" charset="0"/>
                <a:cs typeface="Arial" pitchFamily="34" charset="0"/>
              </a:rPr>
              <a:t>X</a:t>
            </a:r>
            <a:r>
              <a:rPr lang="es-MX" baseline="-25000" dirty="0">
                <a:latin typeface="Arial" pitchFamily="34" charset="0"/>
                <a:cs typeface="Arial" pitchFamily="34" charset="0"/>
              </a:rPr>
              <a:t>3</a:t>
            </a:r>
            <a:r>
              <a:rPr lang="es-MX" dirty="0">
                <a:latin typeface="Arial" pitchFamily="34" charset="0"/>
                <a:cs typeface="Arial" pitchFamily="34" charset="0"/>
              </a:rPr>
              <a:t> = 45</a:t>
            </a:r>
          </a:p>
          <a:p>
            <a:r>
              <a:rPr lang="es-MX" dirty="0">
                <a:latin typeface="Arial" pitchFamily="34" charset="0"/>
                <a:cs typeface="Arial" pitchFamily="34" charset="0"/>
              </a:rPr>
              <a:t>X</a:t>
            </a:r>
            <a:r>
              <a:rPr lang="es-MX" baseline="-25000" dirty="0">
                <a:latin typeface="Arial" pitchFamily="34" charset="0"/>
                <a:cs typeface="Arial" pitchFamily="34" charset="0"/>
              </a:rPr>
              <a:t>4</a:t>
            </a:r>
            <a:r>
              <a:rPr lang="es-MX" dirty="0">
                <a:latin typeface="Arial" pitchFamily="34" charset="0"/>
                <a:cs typeface="Arial" pitchFamily="34" charset="0"/>
              </a:rPr>
              <a:t> = 28</a:t>
            </a:r>
          </a:p>
          <a:p>
            <a:r>
              <a:rPr lang="es-MX" dirty="0">
                <a:latin typeface="Arial" pitchFamily="34" charset="0"/>
                <a:cs typeface="Arial" pitchFamily="34" charset="0"/>
              </a:rPr>
              <a:t>X</a:t>
            </a:r>
            <a:r>
              <a:rPr lang="es-MX" baseline="-25000" dirty="0">
                <a:latin typeface="Arial" pitchFamily="34" charset="0"/>
                <a:cs typeface="Arial" pitchFamily="34" charset="0"/>
              </a:rPr>
              <a:t>5</a:t>
            </a:r>
            <a:r>
              <a:rPr lang="es-MX" dirty="0">
                <a:latin typeface="Arial" pitchFamily="34" charset="0"/>
                <a:cs typeface="Arial" pitchFamily="34" charset="0"/>
              </a:rPr>
              <a:t>= 32</a:t>
            </a:r>
          </a:p>
        </p:txBody>
      </p:sp>
      <p:grpSp>
        <p:nvGrpSpPr>
          <p:cNvPr id="2" name="Group 17"/>
          <p:cNvGrpSpPr/>
          <p:nvPr/>
        </p:nvGrpSpPr>
        <p:grpSpPr>
          <a:xfrm rot="5400000" flipV="1">
            <a:off x="5310664" y="4762038"/>
            <a:ext cx="665812" cy="1143008"/>
            <a:chOff x="5740555" y="1357298"/>
            <a:chExt cx="1072364" cy="715174"/>
          </a:xfrm>
        </p:grpSpPr>
        <p:cxnSp>
          <p:nvCxnSpPr>
            <p:cNvPr id="19" name="Straight Connector 18"/>
            <p:cNvCxnSpPr/>
            <p:nvPr/>
          </p:nvCxnSpPr>
          <p:spPr>
            <a:xfrm>
              <a:off x="5740555" y="1357298"/>
              <a:ext cx="107157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6454935" y="1714488"/>
              <a:ext cx="71438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6286512" y="3929066"/>
            <a:ext cx="1428760" cy="369332"/>
          </a:xfrm>
          <a:prstGeom prst="rect">
            <a:avLst/>
          </a:prstGeom>
          <a:noFill/>
          <a:ln>
            <a:solidFill>
              <a:schemeClr val="tx1"/>
            </a:solidFill>
          </a:ln>
        </p:spPr>
        <p:txBody>
          <a:bodyPr wrap="square" rtlCol="0">
            <a:spAutoFit/>
          </a:bodyPr>
          <a:lstStyle/>
          <a:p>
            <a:r>
              <a:rPr lang="es-MX" dirty="0">
                <a:latin typeface="Arial" pitchFamily="34" charset="0"/>
                <a:cs typeface="Arial" pitchFamily="34" charset="0"/>
              </a:rPr>
              <a:t>n = 5</a:t>
            </a:r>
          </a:p>
        </p:txBody>
      </p:sp>
    </p:spTree>
    <p:extLst>
      <p:ext uri="{BB962C8B-B14F-4D97-AF65-F5344CB8AC3E}">
        <p14:creationId xmlns:p14="http://schemas.microsoft.com/office/powerpoint/2010/main" val="1894817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nvGraphicFramePr>
        <p:xfrm>
          <a:off x="1124718" y="2006233"/>
          <a:ext cx="2158583" cy="1568345"/>
        </p:xfrm>
        <a:graphic>
          <a:graphicData uri="http://schemas.openxmlformats.org/presentationml/2006/ole">
            <mc:AlternateContent xmlns:mc="http://schemas.openxmlformats.org/markup-compatibility/2006">
              <mc:Choice xmlns:v="urn:schemas-microsoft-com:vml" Requires="v">
                <p:oleObj name="Equation" r:id="rId2" imgW="1219200" imgH="889000" progId="Equation.3">
                  <p:embed/>
                </p:oleObj>
              </mc:Choice>
              <mc:Fallback>
                <p:oleObj name="Equation" r:id="rId2" imgW="1219200" imgH="889000" progId="Equation.3">
                  <p:embed/>
                  <p:pic>
                    <p:nvPicPr>
                      <p:cNvPr id="2"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718" y="2006233"/>
                        <a:ext cx="2158583" cy="1568345"/>
                      </a:xfrm>
                      <a:prstGeom prst="rect">
                        <a:avLst/>
                      </a:prstGeom>
                      <a:noFill/>
                    </p:spPr>
                  </p:pic>
                </p:oleObj>
              </mc:Fallback>
            </mc:AlternateContent>
          </a:graphicData>
        </a:graphic>
      </p:graphicFrame>
      <p:grpSp>
        <p:nvGrpSpPr>
          <p:cNvPr id="92" name="Grupo 91"/>
          <p:cNvGrpSpPr/>
          <p:nvPr/>
        </p:nvGrpSpPr>
        <p:grpSpPr>
          <a:xfrm>
            <a:off x="2107670" y="3743370"/>
            <a:ext cx="2428892" cy="891799"/>
            <a:chOff x="1062988" y="4841457"/>
            <a:chExt cx="2428892" cy="891799"/>
          </a:xfrm>
        </p:grpSpPr>
        <p:sp>
          <p:nvSpPr>
            <p:cNvPr id="3" name="Left Brace 5"/>
            <p:cNvSpPr/>
            <p:nvPr/>
          </p:nvSpPr>
          <p:spPr>
            <a:xfrm>
              <a:off x="1062988" y="4841457"/>
              <a:ext cx="142876" cy="882975"/>
            </a:xfrm>
            <a:prstGeom prst="leftBrace">
              <a:avLst>
                <a:gd name="adj1" fmla="val 163484"/>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 name="TextBox 6"/>
            <p:cNvSpPr txBox="1"/>
            <p:nvPr/>
          </p:nvSpPr>
          <p:spPr>
            <a:xfrm>
              <a:off x="1205864" y="4984333"/>
              <a:ext cx="2286016" cy="748923"/>
            </a:xfrm>
            <a:prstGeom prst="rect">
              <a:avLst/>
            </a:prstGeom>
            <a:noFill/>
          </p:spPr>
          <p:txBody>
            <a:bodyPr wrap="square" rtlCol="0">
              <a:spAutoFit/>
            </a:bodyPr>
            <a:lstStyle/>
            <a:p>
              <a:r>
                <a:rPr lang="es-MX" sz="1600" i="1" dirty="0" err="1"/>
                <a:t>XY</a:t>
              </a:r>
              <a:r>
                <a:rPr lang="es-MX" sz="1600" i="1" baseline="-25000" dirty="0" err="1"/>
                <a:t>i</a:t>
              </a:r>
              <a:endParaRPr lang="es-MX" sz="1600" i="1" baseline="-25000" dirty="0"/>
            </a:p>
            <a:p>
              <a:endParaRPr lang="es-MX" sz="1600" i="1" baseline="-25000" dirty="0"/>
            </a:p>
            <a:p>
              <a:r>
                <a:rPr lang="es-MX" sz="1600" i="1" dirty="0"/>
                <a:t>i = 1, 2, 3, …n</a:t>
              </a:r>
            </a:p>
          </p:txBody>
        </p:sp>
      </p:grpSp>
      <p:grpSp>
        <p:nvGrpSpPr>
          <p:cNvPr id="91" name="Grupo 90"/>
          <p:cNvGrpSpPr>
            <a:grpSpLocks noChangeAspect="1"/>
          </p:cNvGrpSpPr>
          <p:nvPr/>
        </p:nvGrpSpPr>
        <p:grpSpPr>
          <a:xfrm>
            <a:off x="4427984" y="1805719"/>
            <a:ext cx="3802327" cy="3142106"/>
            <a:chOff x="3604308" y="2378098"/>
            <a:chExt cx="4769924" cy="4219254"/>
          </a:xfrm>
        </p:grpSpPr>
        <p:sp>
          <p:nvSpPr>
            <p:cNvPr id="5" name="TextBox 10"/>
            <p:cNvSpPr txBox="1"/>
            <p:nvPr/>
          </p:nvSpPr>
          <p:spPr>
            <a:xfrm>
              <a:off x="7945604" y="4022971"/>
              <a:ext cx="428628" cy="369332"/>
            </a:xfrm>
            <a:prstGeom prst="rect">
              <a:avLst/>
            </a:prstGeom>
            <a:noFill/>
          </p:spPr>
          <p:txBody>
            <a:bodyPr wrap="square" rtlCol="0">
              <a:spAutoFit/>
            </a:bodyPr>
            <a:lstStyle/>
            <a:p>
              <a:pPr algn="ctr"/>
              <a:r>
                <a:rPr lang="es-MX" dirty="0"/>
                <a:t>x</a:t>
              </a:r>
            </a:p>
          </p:txBody>
        </p:sp>
        <p:sp>
          <p:nvSpPr>
            <p:cNvPr id="6" name="TextBox 11"/>
            <p:cNvSpPr txBox="1"/>
            <p:nvPr/>
          </p:nvSpPr>
          <p:spPr>
            <a:xfrm>
              <a:off x="5892810" y="2437623"/>
              <a:ext cx="428628" cy="369332"/>
            </a:xfrm>
            <a:prstGeom prst="rect">
              <a:avLst/>
            </a:prstGeom>
            <a:noFill/>
          </p:spPr>
          <p:txBody>
            <a:bodyPr wrap="square" rtlCol="0">
              <a:spAutoFit/>
            </a:bodyPr>
            <a:lstStyle/>
            <a:p>
              <a:pPr algn="ctr"/>
              <a:r>
                <a:rPr lang="es-MX" dirty="0"/>
                <a:t>y</a:t>
              </a:r>
            </a:p>
          </p:txBody>
        </p:sp>
        <p:sp>
          <p:nvSpPr>
            <p:cNvPr id="7" name="Oval 12"/>
            <p:cNvSpPr/>
            <p:nvPr/>
          </p:nvSpPr>
          <p:spPr>
            <a:xfrm>
              <a:off x="7572396" y="2951401"/>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Oval 13"/>
            <p:cNvSpPr/>
            <p:nvPr/>
          </p:nvSpPr>
          <p:spPr>
            <a:xfrm>
              <a:off x="7358082" y="3477186"/>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Oval 14"/>
            <p:cNvSpPr/>
            <p:nvPr/>
          </p:nvSpPr>
          <p:spPr>
            <a:xfrm>
              <a:off x="6929454" y="3951533"/>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Oval 15"/>
            <p:cNvSpPr/>
            <p:nvPr/>
          </p:nvSpPr>
          <p:spPr>
            <a:xfrm>
              <a:off x="7215206" y="3594343"/>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Oval 16"/>
            <p:cNvSpPr/>
            <p:nvPr/>
          </p:nvSpPr>
          <p:spPr>
            <a:xfrm>
              <a:off x="7572396" y="3334310"/>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Oval 17"/>
            <p:cNvSpPr/>
            <p:nvPr/>
          </p:nvSpPr>
          <p:spPr>
            <a:xfrm>
              <a:off x="7000892" y="3380029"/>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Oval 18"/>
            <p:cNvSpPr/>
            <p:nvPr/>
          </p:nvSpPr>
          <p:spPr>
            <a:xfrm>
              <a:off x="6929454" y="3594343"/>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Oval 19"/>
            <p:cNvSpPr/>
            <p:nvPr/>
          </p:nvSpPr>
          <p:spPr>
            <a:xfrm>
              <a:off x="6715140" y="3594343"/>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Oval 20"/>
            <p:cNvSpPr/>
            <p:nvPr/>
          </p:nvSpPr>
          <p:spPr>
            <a:xfrm>
              <a:off x="7215206" y="3262872"/>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Oval 21"/>
            <p:cNvSpPr/>
            <p:nvPr/>
          </p:nvSpPr>
          <p:spPr>
            <a:xfrm>
              <a:off x="7072330" y="3808657"/>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Oval 22"/>
            <p:cNvSpPr/>
            <p:nvPr/>
          </p:nvSpPr>
          <p:spPr>
            <a:xfrm>
              <a:off x="6786578" y="3834376"/>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Oval 23"/>
            <p:cNvSpPr/>
            <p:nvPr/>
          </p:nvSpPr>
          <p:spPr>
            <a:xfrm>
              <a:off x="6572264" y="3762938"/>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Oval 24"/>
            <p:cNvSpPr/>
            <p:nvPr/>
          </p:nvSpPr>
          <p:spPr>
            <a:xfrm>
              <a:off x="6572264" y="4048690"/>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Oval 25"/>
            <p:cNvSpPr/>
            <p:nvPr/>
          </p:nvSpPr>
          <p:spPr>
            <a:xfrm>
              <a:off x="7439044" y="3191434"/>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Oval 26"/>
            <p:cNvSpPr/>
            <p:nvPr/>
          </p:nvSpPr>
          <p:spPr>
            <a:xfrm>
              <a:off x="7715272" y="3119996"/>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Oval 27"/>
            <p:cNvSpPr/>
            <p:nvPr/>
          </p:nvSpPr>
          <p:spPr>
            <a:xfrm>
              <a:off x="7300499" y="3020848"/>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23" name="Group 44"/>
            <p:cNvGrpSpPr/>
            <p:nvPr/>
          </p:nvGrpSpPr>
          <p:grpSpPr>
            <a:xfrm flipV="1">
              <a:off x="4286248" y="2951401"/>
              <a:ext cx="1214446" cy="1143008"/>
              <a:chOff x="4286248" y="2786058"/>
              <a:chExt cx="1214446" cy="1143008"/>
            </a:xfrm>
          </p:grpSpPr>
          <p:sp>
            <p:nvSpPr>
              <p:cNvPr id="24" name="Oval 28"/>
              <p:cNvSpPr/>
              <p:nvPr/>
            </p:nvSpPr>
            <p:spPr>
              <a:xfrm>
                <a:off x="5286380" y="2786058"/>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Oval 29"/>
              <p:cNvSpPr/>
              <p:nvPr/>
            </p:nvSpPr>
            <p:spPr>
              <a:xfrm>
                <a:off x="5072066" y="3311843"/>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Oval 30"/>
              <p:cNvSpPr/>
              <p:nvPr/>
            </p:nvSpPr>
            <p:spPr>
              <a:xfrm>
                <a:off x="4643438" y="3786190"/>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Oval 31"/>
              <p:cNvSpPr/>
              <p:nvPr/>
            </p:nvSpPr>
            <p:spPr>
              <a:xfrm>
                <a:off x="4929190" y="3429000"/>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Oval 32"/>
              <p:cNvSpPr/>
              <p:nvPr/>
            </p:nvSpPr>
            <p:spPr>
              <a:xfrm>
                <a:off x="5286380" y="3168967"/>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Oval 33"/>
              <p:cNvSpPr/>
              <p:nvPr/>
            </p:nvSpPr>
            <p:spPr>
              <a:xfrm>
                <a:off x="4714876" y="3214686"/>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Oval 34"/>
              <p:cNvSpPr/>
              <p:nvPr/>
            </p:nvSpPr>
            <p:spPr>
              <a:xfrm>
                <a:off x="4643438" y="3429000"/>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Oval 35"/>
              <p:cNvSpPr/>
              <p:nvPr/>
            </p:nvSpPr>
            <p:spPr>
              <a:xfrm>
                <a:off x="4429124" y="3429000"/>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Oval 36"/>
              <p:cNvSpPr/>
              <p:nvPr/>
            </p:nvSpPr>
            <p:spPr>
              <a:xfrm>
                <a:off x="4929190" y="3097529"/>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Oval 37"/>
              <p:cNvSpPr/>
              <p:nvPr/>
            </p:nvSpPr>
            <p:spPr>
              <a:xfrm>
                <a:off x="4786314" y="3643314"/>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Oval 38"/>
              <p:cNvSpPr/>
              <p:nvPr/>
            </p:nvSpPr>
            <p:spPr>
              <a:xfrm>
                <a:off x="4500562" y="3669033"/>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Oval 39"/>
              <p:cNvSpPr/>
              <p:nvPr/>
            </p:nvSpPr>
            <p:spPr>
              <a:xfrm>
                <a:off x="4286248" y="3597595"/>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Oval 40"/>
              <p:cNvSpPr/>
              <p:nvPr/>
            </p:nvSpPr>
            <p:spPr>
              <a:xfrm>
                <a:off x="4286248" y="3883347"/>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Oval 41"/>
              <p:cNvSpPr/>
              <p:nvPr/>
            </p:nvSpPr>
            <p:spPr>
              <a:xfrm>
                <a:off x="5153028" y="3026091"/>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Oval 42"/>
              <p:cNvSpPr/>
              <p:nvPr/>
            </p:nvSpPr>
            <p:spPr>
              <a:xfrm>
                <a:off x="5429256" y="2954653"/>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Oval 43"/>
              <p:cNvSpPr/>
              <p:nvPr/>
            </p:nvSpPr>
            <p:spPr>
              <a:xfrm>
                <a:off x="5014483" y="2855505"/>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40" name="Straight Connector 46"/>
            <p:cNvCxnSpPr/>
            <p:nvPr/>
          </p:nvCxnSpPr>
          <p:spPr>
            <a:xfrm rot="5400000">
              <a:off x="5464181" y="3415748"/>
              <a:ext cx="164307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8"/>
            <p:cNvCxnSpPr/>
            <p:nvPr/>
          </p:nvCxnSpPr>
          <p:spPr>
            <a:xfrm>
              <a:off x="6286512" y="4237285"/>
              <a:ext cx="1714512"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9"/>
            <p:cNvSpPr txBox="1"/>
            <p:nvPr/>
          </p:nvSpPr>
          <p:spPr>
            <a:xfrm>
              <a:off x="7933912" y="6228020"/>
              <a:ext cx="428628" cy="369332"/>
            </a:xfrm>
            <a:prstGeom prst="rect">
              <a:avLst/>
            </a:prstGeom>
            <a:noFill/>
          </p:spPr>
          <p:txBody>
            <a:bodyPr wrap="square" rtlCol="0">
              <a:spAutoFit/>
            </a:bodyPr>
            <a:lstStyle/>
            <a:p>
              <a:pPr algn="ctr"/>
              <a:r>
                <a:rPr lang="es-MX" dirty="0"/>
                <a:t>x</a:t>
              </a:r>
            </a:p>
          </p:txBody>
        </p:sp>
        <p:sp>
          <p:nvSpPr>
            <p:cNvPr id="43" name="TextBox 50"/>
            <p:cNvSpPr txBox="1"/>
            <p:nvPr/>
          </p:nvSpPr>
          <p:spPr>
            <a:xfrm>
              <a:off x="5941325" y="4610665"/>
              <a:ext cx="428628" cy="369332"/>
            </a:xfrm>
            <a:prstGeom prst="rect">
              <a:avLst/>
            </a:prstGeom>
            <a:noFill/>
          </p:spPr>
          <p:txBody>
            <a:bodyPr wrap="square" rtlCol="0">
              <a:spAutoFit/>
            </a:bodyPr>
            <a:lstStyle/>
            <a:p>
              <a:pPr algn="ctr"/>
              <a:r>
                <a:rPr lang="es-MX" dirty="0"/>
                <a:t>y</a:t>
              </a:r>
            </a:p>
          </p:txBody>
        </p:sp>
        <p:cxnSp>
          <p:nvCxnSpPr>
            <p:cNvPr id="44" name="Straight Connector 51"/>
            <p:cNvCxnSpPr/>
            <p:nvPr/>
          </p:nvCxnSpPr>
          <p:spPr>
            <a:xfrm rot="5400000">
              <a:off x="5452489" y="5620797"/>
              <a:ext cx="164307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52"/>
            <p:cNvCxnSpPr/>
            <p:nvPr/>
          </p:nvCxnSpPr>
          <p:spPr>
            <a:xfrm>
              <a:off x="6274820" y="6442334"/>
              <a:ext cx="1714512"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53"/>
            <p:cNvSpPr txBox="1"/>
            <p:nvPr/>
          </p:nvSpPr>
          <p:spPr>
            <a:xfrm>
              <a:off x="5719334" y="4013442"/>
              <a:ext cx="428628" cy="369332"/>
            </a:xfrm>
            <a:prstGeom prst="rect">
              <a:avLst/>
            </a:prstGeom>
            <a:noFill/>
          </p:spPr>
          <p:txBody>
            <a:bodyPr wrap="square" rtlCol="0">
              <a:spAutoFit/>
            </a:bodyPr>
            <a:lstStyle/>
            <a:p>
              <a:pPr algn="ctr"/>
              <a:r>
                <a:rPr lang="es-MX" dirty="0"/>
                <a:t>x</a:t>
              </a:r>
            </a:p>
          </p:txBody>
        </p:sp>
        <p:sp>
          <p:nvSpPr>
            <p:cNvPr id="47" name="TextBox 54"/>
            <p:cNvSpPr txBox="1"/>
            <p:nvPr/>
          </p:nvSpPr>
          <p:spPr>
            <a:xfrm>
              <a:off x="3650485" y="2378098"/>
              <a:ext cx="428628" cy="369332"/>
            </a:xfrm>
            <a:prstGeom prst="rect">
              <a:avLst/>
            </a:prstGeom>
            <a:noFill/>
          </p:spPr>
          <p:txBody>
            <a:bodyPr wrap="square" rtlCol="0">
              <a:spAutoFit/>
            </a:bodyPr>
            <a:lstStyle/>
            <a:p>
              <a:pPr algn="ctr"/>
              <a:r>
                <a:rPr lang="es-MX" dirty="0"/>
                <a:t>y</a:t>
              </a:r>
            </a:p>
          </p:txBody>
        </p:sp>
        <p:cxnSp>
          <p:nvCxnSpPr>
            <p:cNvPr id="48" name="Straight Connector 55"/>
            <p:cNvCxnSpPr/>
            <p:nvPr/>
          </p:nvCxnSpPr>
          <p:spPr>
            <a:xfrm rot="5400000">
              <a:off x="3237911" y="3406219"/>
              <a:ext cx="164307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56"/>
            <p:cNvCxnSpPr/>
            <p:nvPr/>
          </p:nvCxnSpPr>
          <p:spPr>
            <a:xfrm>
              <a:off x="4060242" y="4227756"/>
              <a:ext cx="1714512"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57"/>
            <p:cNvSpPr txBox="1"/>
            <p:nvPr/>
          </p:nvSpPr>
          <p:spPr>
            <a:xfrm>
              <a:off x="5719334" y="6228020"/>
              <a:ext cx="428628" cy="369332"/>
            </a:xfrm>
            <a:prstGeom prst="rect">
              <a:avLst/>
            </a:prstGeom>
            <a:noFill/>
          </p:spPr>
          <p:txBody>
            <a:bodyPr wrap="square" rtlCol="0">
              <a:spAutoFit/>
            </a:bodyPr>
            <a:lstStyle/>
            <a:p>
              <a:pPr algn="ctr"/>
              <a:r>
                <a:rPr lang="es-MX" dirty="0"/>
                <a:t>x</a:t>
              </a:r>
            </a:p>
          </p:txBody>
        </p:sp>
        <p:sp>
          <p:nvSpPr>
            <p:cNvPr id="51" name="TextBox 58"/>
            <p:cNvSpPr txBox="1"/>
            <p:nvPr/>
          </p:nvSpPr>
          <p:spPr>
            <a:xfrm>
              <a:off x="3604308" y="4591088"/>
              <a:ext cx="428628" cy="369332"/>
            </a:xfrm>
            <a:prstGeom prst="rect">
              <a:avLst/>
            </a:prstGeom>
            <a:noFill/>
          </p:spPr>
          <p:txBody>
            <a:bodyPr wrap="square" rtlCol="0">
              <a:spAutoFit/>
            </a:bodyPr>
            <a:lstStyle/>
            <a:p>
              <a:pPr algn="ctr"/>
              <a:r>
                <a:rPr lang="es-MX" dirty="0"/>
                <a:t>y</a:t>
              </a:r>
            </a:p>
          </p:txBody>
        </p:sp>
        <p:cxnSp>
          <p:nvCxnSpPr>
            <p:cNvPr id="52" name="Straight Connector 59"/>
            <p:cNvCxnSpPr/>
            <p:nvPr/>
          </p:nvCxnSpPr>
          <p:spPr>
            <a:xfrm rot="5400000">
              <a:off x="3237911" y="5620797"/>
              <a:ext cx="164307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60"/>
            <p:cNvCxnSpPr/>
            <p:nvPr/>
          </p:nvCxnSpPr>
          <p:spPr>
            <a:xfrm>
              <a:off x="4060242" y="6442334"/>
              <a:ext cx="1714512"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Oval 61"/>
            <p:cNvSpPr/>
            <p:nvPr/>
          </p:nvSpPr>
          <p:spPr>
            <a:xfrm>
              <a:off x="7724796" y="5763202"/>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5" name="Oval 62"/>
            <p:cNvSpPr/>
            <p:nvPr/>
          </p:nvSpPr>
          <p:spPr>
            <a:xfrm>
              <a:off x="7510482" y="5620326"/>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Oval 63"/>
            <p:cNvSpPr/>
            <p:nvPr/>
          </p:nvSpPr>
          <p:spPr>
            <a:xfrm>
              <a:off x="6572264" y="5666045"/>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Oval 64"/>
            <p:cNvSpPr/>
            <p:nvPr/>
          </p:nvSpPr>
          <p:spPr>
            <a:xfrm>
              <a:off x="7367606" y="5737483"/>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Oval 66"/>
            <p:cNvSpPr/>
            <p:nvPr/>
          </p:nvSpPr>
          <p:spPr>
            <a:xfrm>
              <a:off x="7153292" y="5523169"/>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Oval 67"/>
            <p:cNvSpPr/>
            <p:nvPr/>
          </p:nvSpPr>
          <p:spPr>
            <a:xfrm>
              <a:off x="7081854" y="5737483"/>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Oval 68"/>
            <p:cNvSpPr/>
            <p:nvPr/>
          </p:nvSpPr>
          <p:spPr>
            <a:xfrm>
              <a:off x="6867540" y="5737483"/>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1" name="Oval 69"/>
            <p:cNvSpPr/>
            <p:nvPr/>
          </p:nvSpPr>
          <p:spPr>
            <a:xfrm>
              <a:off x="7367606" y="5451731"/>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Oval 70"/>
            <p:cNvSpPr/>
            <p:nvPr/>
          </p:nvSpPr>
          <p:spPr>
            <a:xfrm>
              <a:off x="7572396" y="5880359"/>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3" name="Oval 71"/>
            <p:cNvSpPr/>
            <p:nvPr/>
          </p:nvSpPr>
          <p:spPr>
            <a:xfrm>
              <a:off x="7215206" y="5880359"/>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4" name="Oval 72"/>
            <p:cNvSpPr/>
            <p:nvPr/>
          </p:nvSpPr>
          <p:spPr>
            <a:xfrm>
              <a:off x="6724664" y="5906078"/>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5" name="Oval 73"/>
            <p:cNvSpPr/>
            <p:nvPr/>
          </p:nvSpPr>
          <p:spPr>
            <a:xfrm>
              <a:off x="6724664" y="5548888"/>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6" name="Oval 74"/>
            <p:cNvSpPr/>
            <p:nvPr/>
          </p:nvSpPr>
          <p:spPr>
            <a:xfrm>
              <a:off x="7786710" y="5477450"/>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7" name="Oval 75"/>
            <p:cNvSpPr/>
            <p:nvPr/>
          </p:nvSpPr>
          <p:spPr>
            <a:xfrm>
              <a:off x="7867672" y="5763202"/>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8" name="Oval 76"/>
            <p:cNvSpPr/>
            <p:nvPr/>
          </p:nvSpPr>
          <p:spPr>
            <a:xfrm>
              <a:off x="6929454" y="5451731"/>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69" name="Group 108"/>
            <p:cNvGrpSpPr/>
            <p:nvPr/>
          </p:nvGrpSpPr>
          <p:grpSpPr>
            <a:xfrm rot="16200000">
              <a:off x="4138610" y="5242180"/>
              <a:ext cx="1366846" cy="500066"/>
              <a:chOff x="4286248" y="5143512"/>
              <a:chExt cx="1366846" cy="500066"/>
            </a:xfrm>
          </p:grpSpPr>
          <p:sp>
            <p:nvSpPr>
              <p:cNvPr id="70" name="Oval 93"/>
              <p:cNvSpPr/>
              <p:nvPr/>
            </p:nvSpPr>
            <p:spPr>
              <a:xfrm>
                <a:off x="5438780" y="5454983"/>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1" name="Oval 94"/>
              <p:cNvSpPr/>
              <p:nvPr/>
            </p:nvSpPr>
            <p:spPr>
              <a:xfrm>
                <a:off x="5224466" y="5312107"/>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2" name="Oval 95"/>
              <p:cNvSpPr/>
              <p:nvPr/>
            </p:nvSpPr>
            <p:spPr>
              <a:xfrm>
                <a:off x="4286248" y="5357826"/>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3" name="Oval 96"/>
              <p:cNvSpPr/>
              <p:nvPr/>
            </p:nvSpPr>
            <p:spPr>
              <a:xfrm>
                <a:off x="5081590" y="5429264"/>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4" name="Oval 97"/>
              <p:cNvSpPr/>
              <p:nvPr/>
            </p:nvSpPr>
            <p:spPr>
              <a:xfrm>
                <a:off x="4867276" y="5214950"/>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5" name="Oval 98"/>
              <p:cNvSpPr/>
              <p:nvPr/>
            </p:nvSpPr>
            <p:spPr>
              <a:xfrm>
                <a:off x="4795838" y="5429264"/>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6" name="Oval 99"/>
              <p:cNvSpPr/>
              <p:nvPr/>
            </p:nvSpPr>
            <p:spPr>
              <a:xfrm>
                <a:off x="4581524" y="5429264"/>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7" name="Oval 100"/>
              <p:cNvSpPr/>
              <p:nvPr/>
            </p:nvSpPr>
            <p:spPr>
              <a:xfrm>
                <a:off x="5081590" y="5143512"/>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8" name="Oval 101"/>
              <p:cNvSpPr/>
              <p:nvPr/>
            </p:nvSpPr>
            <p:spPr>
              <a:xfrm>
                <a:off x="5286380" y="5572140"/>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9" name="Oval 102"/>
              <p:cNvSpPr/>
              <p:nvPr/>
            </p:nvSpPr>
            <p:spPr>
              <a:xfrm>
                <a:off x="4929190" y="5572140"/>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0" name="Oval 103"/>
              <p:cNvSpPr/>
              <p:nvPr/>
            </p:nvSpPr>
            <p:spPr>
              <a:xfrm>
                <a:off x="4438648" y="5597859"/>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1" name="Oval 104"/>
              <p:cNvSpPr/>
              <p:nvPr/>
            </p:nvSpPr>
            <p:spPr>
              <a:xfrm>
                <a:off x="4438648" y="5240669"/>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2" name="Oval 105"/>
              <p:cNvSpPr/>
              <p:nvPr/>
            </p:nvSpPr>
            <p:spPr>
              <a:xfrm>
                <a:off x="5500694" y="5169231"/>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3" name="Oval 106"/>
              <p:cNvSpPr/>
              <p:nvPr/>
            </p:nvSpPr>
            <p:spPr>
              <a:xfrm>
                <a:off x="5581656" y="5454983"/>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4" name="Oval 107"/>
              <p:cNvSpPr/>
              <p:nvPr/>
            </p:nvSpPr>
            <p:spPr>
              <a:xfrm>
                <a:off x="4643438" y="5143512"/>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85" name="TextBox 109"/>
            <p:cNvSpPr txBox="1"/>
            <p:nvPr/>
          </p:nvSpPr>
          <p:spPr>
            <a:xfrm>
              <a:off x="7212330" y="4664082"/>
              <a:ext cx="1071570" cy="495943"/>
            </a:xfrm>
            <a:prstGeom prst="rect">
              <a:avLst/>
            </a:prstGeom>
            <a:noFill/>
          </p:spPr>
          <p:txBody>
            <a:bodyPr wrap="square" rtlCol="0">
              <a:spAutoFit/>
            </a:bodyPr>
            <a:lstStyle/>
            <a:p>
              <a:pPr algn="ctr"/>
              <a:r>
                <a:rPr lang="es-MX" b="1" dirty="0"/>
                <a:t>r = 0</a:t>
              </a:r>
            </a:p>
          </p:txBody>
        </p:sp>
        <p:sp>
          <p:nvSpPr>
            <p:cNvPr id="86" name="TextBox 110"/>
            <p:cNvSpPr txBox="1"/>
            <p:nvPr/>
          </p:nvSpPr>
          <p:spPr>
            <a:xfrm>
              <a:off x="5038091" y="4664082"/>
              <a:ext cx="1077835" cy="495943"/>
            </a:xfrm>
            <a:prstGeom prst="rect">
              <a:avLst/>
            </a:prstGeom>
            <a:noFill/>
          </p:spPr>
          <p:txBody>
            <a:bodyPr wrap="square" rtlCol="0">
              <a:spAutoFit/>
            </a:bodyPr>
            <a:lstStyle/>
            <a:p>
              <a:pPr algn="ctr"/>
              <a:r>
                <a:rPr lang="es-MX" b="1" dirty="0"/>
                <a:t>r = 0</a:t>
              </a:r>
            </a:p>
          </p:txBody>
        </p:sp>
        <p:sp>
          <p:nvSpPr>
            <p:cNvPr id="87" name="TextBox 111"/>
            <p:cNvSpPr txBox="1"/>
            <p:nvPr/>
          </p:nvSpPr>
          <p:spPr>
            <a:xfrm>
              <a:off x="6695696" y="2515546"/>
              <a:ext cx="1133483" cy="495943"/>
            </a:xfrm>
            <a:prstGeom prst="rect">
              <a:avLst/>
            </a:prstGeom>
            <a:noFill/>
          </p:spPr>
          <p:txBody>
            <a:bodyPr wrap="square" rtlCol="0">
              <a:spAutoFit/>
            </a:bodyPr>
            <a:lstStyle/>
            <a:p>
              <a:pPr algn="ctr"/>
              <a:r>
                <a:rPr lang="es-MX" b="1" dirty="0"/>
                <a:t>r &gt; 0</a:t>
              </a:r>
            </a:p>
          </p:txBody>
        </p:sp>
        <p:sp>
          <p:nvSpPr>
            <p:cNvPr id="88" name="TextBox 112"/>
            <p:cNvSpPr txBox="1"/>
            <p:nvPr/>
          </p:nvSpPr>
          <p:spPr>
            <a:xfrm>
              <a:off x="4856163" y="2534469"/>
              <a:ext cx="1073159" cy="495943"/>
            </a:xfrm>
            <a:prstGeom prst="rect">
              <a:avLst/>
            </a:prstGeom>
            <a:noFill/>
          </p:spPr>
          <p:txBody>
            <a:bodyPr wrap="square" rtlCol="0">
              <a:spAutoFit/>
            </a:bodyPr>
            <a:lstStyle/>
            <a:p>
              <a:pPr algn="ctr"/>
              <a:r>
                <a:rPr lang="es-MX" b="1" dirty="0"/>
                <a:t>r &lt; 0</a:t>
              </a:r>
            </a:p>
          </p:txBody>
        </p:sp>
      </p:grpSp>
      <p:sp>
        <p:nvSpPr>
          <p:cNvPr id="89" name="TextBox 1"/>
          <p:cNvSpPr txBox="1"/>
          <p:nvPr/>
        </p:nvSpPr>
        <p:spPr>
          <a:xfrm>
            <a:off x="500034" y="1281995"/>
            <a:ext cx="8429684" cy="584775"/>
          </a:xfrm>
          <a:prstGeom prst="rect">
            <a:avLst/>
          </a:prstGeom>
          <a:noFill/>
        </p:spPr>
        <p:txBody>
          <a:bodyPr wrap="square" rtlCol="0">
            <a:spAutoFit/>
          </a:bodyPr>
          <a:lstStyle/>
          <a:p>
            <a:r>
              <a:rPr lang="es-MX" sz="1600" dirty="0"/>
              <a:t>Es un coeficiente que mide la fuerza de asociación entre 2 descriptores o variables (no entre los objetos o muestras descritos).</a:t>
            </a:r>
          </a:p>
        </p:txBody>
      </p:sp>
      <p:sp>
        <p:nvSpPr>
          <p:cNvPr id="90" name="Rectangle 3"/>
          <p:cNvSpPr/>
          <p:nvPr/>
        </p:nvSpPr>
        <p:spPr>
          <a:xfrm>
            <a:off x="142782" y="689358"/>
            <a:ext cx="8533674"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Dos variables que covarían: Correlación de Pearson</a:t>
            </a:r>
          </a:p>
        </p:txBody>
      </p:sp>
      <p:sp>
        <p:nvSpPr>
          <p:cNvPr id="93" name="CuadroTexto 92"/>
          <p:cNvSpPr txBox="1"/>
          <p:nvPr/>
        </p:nvSpPr>
        <p:spPr>
          <a:xfrm>
            <a:off x="321408" y="5306829"/>
            <a:ext cx="8786936" cy="1323439"/>
          </a:xfrm>
          <a:prstGeom prst="rect">
            <a:avLst/>
          </a:prstGeom>
          <a:noFill/>
        </p:spPr>
        <p:txBody>
          <a:bodyPr wrap="square" rtlCol="0">
            <a:spAutoFit/>
          </a:bodyPr>
          <a:lstStyle/>
          <a:p>
            <a:pPr marL="263525" indent="-263525">
              <a:buClr>
                <a:srgbClr val="C00000"/>
              </a:buClr>
              <a:buSzPct val="130000"/>
              <a:buFont typeface="Arial" pitchFamily="34" charset="0"/>
              <a:buChar char="•"/>
            </a:pPr>
            <a:r>
              <a:rPr lang="es-MX" sz="1600" dirty="0"/>
              <a:t>Coeficiente de correlación (</a:t>
            </a:r>
            <a:r>
              <a:rPr lang="es-MX" sz="1600" i="1" dirty="0"/>
              <a:t>r</a:t>
            </a:r>
            <a:r>
              <a:rPr lang="es-MX" sz="1600" dirty="0"/>
              <a:t>) sólo toma valores entre -1 y 1, y no tiene unidades asociadas. No es una medida cuantitativa del cambio de una variable con respecto a la otra.</a:t>
            </a:r>
          </a:p>
          <a:p>
            <a:pPr marL="263525" indent="-263525">
              <a:buClr>
                <a:srgbClr val="C00000"/>
              </a:buClr>
              <a:buSzPct val="130000"/>
              <a:buFont typeface="Arial" pitchFamily="34" charset="0"/>
              <a:buChar char="•"/>
            </a:pPr>
            <a:endParaRPr lang="es-MX" sz="1600" dirty="0"/>
          </a:p>
          <a:p>
            <a:pPr marL="263525" indent="-263525">
              <a:buClr>
                <a:srgbClr val="C00000"/>
              </a:buClr>
              <a:buSzPct val="130000"/>
              <a:buFont typeface="Arial" pitchFamily="34" charset="0"/>
              <a:buChar char="•"/>
            </a:pPr>
            <a:r>
              <a:rPr lang="es-MX" sz="1600" dirty="0"/>
              <a:t>La interpretación de la correlación </a:t>
            </a:r>
            <a:r>
              <a:rPr lang="es-MX" sz="1600" i="1" dirty="0" err="1"/>
              <a:t>x,y</a:t>
            </a:r>
            <a:r>
              <a:rPr lang="es-MX" sz="1600" i="1" dirty="0"/>
              <a:t> </a:t>
            </a:r>
            <a:r>
              <a:rPr lang="es-MX" sz="1600" dirty="0"/>
              <a:t>debe ser similar a aquella entre </a:t>
            </a:r>
            <a:r>
              <a:rPr lang="es-MX" sz="1600" i="1" dirty="0" err="1"/>
              <a:t>y,x</a:t>
            </a:r>
            <a:r>
              <a:rPr lang="es-MX" sz="1600" i="1" dirty="0"/>
              <a:t>,</a:t>
            </a:r>
            <a:r>
              <a:rPr lang="es-MX" sz="1600" dirty="0"/>
              <a:t> porque la asociación de </a:t>
            </a:r>
            <a:r>
              <a:rPr lang="es-MX" sz="1600" i="1" dirty="0"/>
              <a:t>x</a:t>
            </a:r>
            <a:r>
              <a:rPr lang="es-MX" sz="1600" dirty="0"/>
              <a:t> con </a:t>
            </a:r>
            <a:r>
              <a:rPr lang="es-MX" sz="1600" i="1" dirty="0"/>
              <a:t>y</a:t>
            </a:r>
            <a:r>
              <a:rPr lang="es-MX" sz="1600" dirty="0"/>
              <a:t> es la misma que la de </a:t>
            </a:r>
            <a:r>
              <a:rPr lang="es-MX" sz="1600" i="1" dirty="0"/>
              <a:t>y</a:t>
            </a:r>
            <a:r>
              <a:rPr lang="es-MX" sz="1600" dirty="0"/>
              <a:t> con </a:t>
            </a:r>
            <a:r>
              <a:rPr lang="es-MX" sz="1600" i="1" dirty="0"/>
              <a:t>x</a:t>
            </a:r>
            <a:r>
              <a:rPr lang="es-MX" sz="1600" dirty="0"/>
              <a:t>. </a:t>
            </a:r>
          </a:p>
        </p:txBody>
      </p:sp>
    </p:spTree>
    <p:extLst>
      <p:ext uri="{BB962C8B-B14F-4D97-AF65-F5344CB8AC3E}">
        <p14:creationId xmlns:p14="http://schemas.microsoft.com/office/powerpoint/2010/main" val="32628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Freeform 87"/>
          <p:cNvSpPr/>
          <p:nvPr/>
        </p:nvSpPr>
        <p:spPr>
          <a:xfrm>
            <a:off x="5763491" y="1928802"/>
            <a:ext cx="1594591" cy="1380125"/>
          </a:xfrm>
          <a:custGeom>
            <a:avLst/>
            <a:gdLst>
              <a:gd name="connsiteX0" fmla="*/ 0 w 1288473"/>
              <a:gd name="connsiteY0" fmla="*/ 1002146 h 1235364"/>
              <a:gd name="connsiteX1" fmla="*/ 193964 w 1288473"/>
              <a:gd name="connsiteY1" fmla="*/ 1209964 h 1235364"/>
              <a:gd name="connsiteX2" fmla="*/ 138545 w 1288473"/>
              <a:gd name="connsiteY2" fmla="*/ 849746 h 1235364"/>
              <a:gd name="connsiteX3" fmla="*/ 332509 w 1288473"/>
              <a:gd name="connsiteY3" fmla="*/ 1085273 h 1235364"/>
              <a:gd name="connsiteX4" fmla="*/ 277091 w 1288473"/>
              <a:gd name="connsiteY4" fmla="*/ 738910 h 1235364"/>
              <a:gd name="connsiteX5" fmla="*/ 484909 w 1288473"/>
              <a:gd name="connsiteY5" fmla="*/ 960582 h 1235364"/>
              <a:gd name="connsiteX6" fmla="*/ 429491 w 1288473"/>
              <a:gd name="connsiteY6" fmla="*/ 641928 h 1235364"/>
              <a:gd name="connsiteX7" fmla="*/ 623454 w 1288473"/>
              <a:gd name="connsiteY7" fmla="*/ 822037 h 1235364"/>
              <a:gd name="connsiteX8" fmla="*/ 568036 w 1288473"/>
              <a:gd name="connsiteY8" fmla="*/ 503382 h 1235364"/>
              <a:gd name="connsiteX9" fmla="*/ 803564 w 1288473"/>
              <a:gd name="connsiteY9" fmla="*/ 711201 h 1235364"/>
              <a:gd name="connsiteX10" fmla="*/ 720436 w 1288473"/>
              <a:gd name="connsiteY10" fmla="*/ 350982 h 1235364"/>
              <a:gd name="connsiteX11" fmla="*/ 928254 w 1288473"/>
              <a:gd name="connsiteY11" fmla="*/ 586510 h 1235364"/>
              <a:gd name="connsiteX12" fmla="*/ 845127 w 1288473"/>
              <a:gd name="connsiteY12" fmla="*/ 281710 h 1235364"/>
              <a:gd name="connsiteX13" fmla="*/ 1066800 w 1288473"/>
              <a:gd name="connsiteY13" fmla="*/ 434110 h 1235364"/>
              <a:gd name="connsiteX14" fmla="*/ 955964 w 1288473"/>
              <a:gd name="connsiteY14" fmla="*/ 73892 h 1235364"/>
              <a:gd name="connsiteX15" fmla="*/ 1177636 w 1288473"/>
              <a:gd name="connsiteY15" fmla="*/ 350982 h 1235364"/>
              <a:gd name="connsiteX16" fmla="*/ 1066800 w 1288473"/>
              <a:gd name="connsiteY16" fmla="*/ 18473 h 1235364"/>
              <a:gd name="connsiteX17" fmla="*/ 1288473 w 1288473"/>
              <a:gd name="connsiteY17" fmla="*/ 240146 h 1235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88473" h="1235364">
                <a:moveTo>
                  <a:pt x="0" y="1002146"/>
                </a:moveTo>
                <a:cubicBezTo>
                  <a:pt x="85436" y="1118755"/>
                  <a:pt x="170873" y="1235364"/>
                  <a:pt x="193964" y="1209964"/>
                </a:cubicBezTo>
                <a:cubicBezTo>
                  <a:pt x="217055" y="1184564"/>
                  <a:pt x="115454" y="870528"/>
                  <a:pt x="138545" y="849746"/>
                </a:cubicBezTo>
                <a:cubicBezTo>
                  <a:pt x="161636" y="828964"/>
                  <a:pt x="309418" y="1103746"/>
                  <a:pt x="332509" y="1085273"/>
                </a:cubicBezTo>
                <a:cubicBezTo>
                  <a:pt x="355600" y="1066800"/>
                  <a:pt x="251691" y="759692"/>
                  <a:pt x="277091" y="738910"/>
                </a:cubicBezTo>
                <a:cubicBezTo>
                  <a:pt x="302491" y="718128"/>
                  <a:pt x="459509" y="976746"/>
                  <a:pt x="484909" y="960582"/>
                </a:cubicBezTo>
                <a:cubicBezTo>
                  <a:pt x="510309" y="944418"/>
                  <a:pt x="406400" y="665019"/>
                  <a:pt x="429491" y="641928"/>
                </a:cubicBezTo>
                <a:cubicBezTo>
                  <a:pt x="452582" y="618837"/>
                  <a:pt x="600363" y="845128"/>
                  <a:pt x="623454" y="822037"/>
                </a:cubicBezTo>
                <a:cubicBezTo>
                  <a:pt x="646545" y="798946"/>
                  <a:pt x="538018" y="521855"/>
                  <a:pt x="568036" y="503382"/>
                </a:cubicBezTo>
                <a:cubicBezTo>
                  <a:pt x="598054" y="484909"/>
                  <a:pt x="778164" y="736601"/>
                  <a:pt x="803564" y="711201"/>
                </a:cubicBezTo>
                <a:cubicBezTo>
                  <a:pt x="828964" y="685801"/>
                  <a:pt x="699654" y="371764"/>
                  <a:pt x="720436" y="350982"/>
                </a:cubicBezTo>
                <a:cubicBezTo>
                  <a:pt x="741218" y="330200"/>
                  <a:pt x="907472" y="598055"/>
                  <a:pt x="928254" y="586510"/>
                </a:cubicBezTo>
                <a:cubicBezTo>
                  <a:pt x="949036" y="574965"/>
                  <a:pt x="822036" y="307110"/>
                  <a:pt x="845127" y="281710"/>
                </a:cubicBezTo>
                <a:cubicBezTo>
                  <a:pt x="868218" y="256310"/>
                  <a:pt x="1048327" y="468746"/>
                  <a:pt x="1066800" y="434110"/>
                </a:cubicBezTo>
                <a:cubicBezTo>
                  <a:pt x="1085273" y="399474"/>
                  <a:pt x="937491" y="87747"/>
                  <a:pt x="955964" y="73892"/>
                </a:cubicBezTo>
                <a:cubicBezTo>
                  <a:pt x="974437" y="60037"/>
                  <a:pt x="1159163" y="360218"/>
                  <a:pt x="1177636" y="350982"/>
                </a:cubicBezTo>
                <a:cubicBezTo>
                  <a:pt x="1196109" y="341746"/>
                  <a:pt x="1048327" y="36946"/>
                  <a:pt x="1066800" y="18473"/>
                </a:cubicBezTo>
                <a:cubicBezTo>
                  <a:pt x="1085273" y="0"/>
                  <a:pt x="1186873" y="120073"/>
                  <a:pt x="1288473" y="240146"/>
                </a:cubicBezTo>
              </a:path>
            </a:pathLst>
          </a:cu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 name="Oval 3"/>
          <p:cNvSpPr/>
          <p:nvPr/>
        </p:nvSpPr>
        <p:spPr>
          <a:xfrm>
            <a:off x="6885726" y="2170826"/>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Oval 4"/>
          <p:cNvSpPr/>
          <p:nvPr/>
        </p:nvSpPr>
        <p:spPr>
          <a:xfrm>
            <a:off x="6643702" y="2613481"/>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Oval 5"/>
          <p:cNvSpPr/>
          <p:nvPr/>
        </p:nvSpPr>
        <p:spPr>
          <a:xfrm>
            <a:off x="6215074" y="3004698"/>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Oval 6"/>
          <p:cNvSpPr/>
          <p:nvPr/>
        </p:nvSpPr>
        <p:spPr>
          <a:xfrm>
            <a:off x="6500826" y="2671064"/>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Oval 7"/>
          <p:cNvSpPr/>
          <p:nvPr/>
        </p:nvSpPr>
        <p:spPr>
          <a:xfrm>
            <a:off x="6885726" y="2470605"/>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Oval 8"/>
          <p:cNvSpPr/>
          <p:nvPr/>
        </p:nvSpPr>
        <p:spPr>
          <a:xfrm>
            <a:off x="6286512" y="2571744"/>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Oval 9"/>
          <p:cNvSpPr/>
          <p:nvPr/>
        </p:nvSpPr>
        <p:spPr>
          <a:xfrm>
            <a:off x="6215074" y="2786058"/>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Oval 10"/>
          <p:cNvSpPr/>
          <p:nvPr/>
        </p:nvSpPr>
        <p:spPr>
          <a:xfrm>
            <a:off x="6028470" y="2827623"/>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Oval 11"/>
          <p:cNvSpPr/>
          <p:nvPr/>
        </p:nvSpPr>
        <p:spPr>
          <a:xfrm>
            <a:off x="6500826" y="2454587"/>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Oval 12"/>
          <p:cNvSpPr/>
          <p:nvPr/>
        </p:nvSpPr>
        <p:spPr>
          <a:xfrm>
            <a:off x="6415533" y="2847967"/>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Oval 13"/>
          <p:cNvSpPr/>
          <p:nvPr/>
        </p:nvSpPr>
        <p:spPr>
          <a:xfrm>
            <a:off x="6072198" y="3026091"/>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Oval 14"/>
          <p:cNvSpPr/>
          <p:nvPr/>
        </p:nvSpPr>
        <p:spPr>
          <a:xfrm>
            <a:off x="5857884" y="2954653"/>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Oval 15"/>
          <p:cNvSpPr/>
          <p:nvPr/>
        </p:nvSpPr>
        <p:spPr>
          <a:xfrm>
            <a:off x="5857884" y="3171130"/>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Oval 16"/>
          <p:cNvSpPr/>
          <p:nvPr/>
        </p:nvSpPr>
        <p:spPr>
          <a:xfrm>
            <a:off x="6724664" y="2383149"/>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Oval 17"/>
          <p:cNvSpPr/>
          <p:nvPr/>
        </p:nvSpPr>
        <p:spPr>
          <a:xfrm>
            <a:off x="7000892" y="2311711"/>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Oval 18"/>
          <p:cNvSpPr/>
          <p:nvPr/>
        </p:nvSpPr>
        <p:spPr>
          <a:xfrm>
            <a:off x="6586119" y="2323403"/>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TextBox 22"/>
          <p:cNvSpPr txBox="1"/>
          <p:nvPr/>
        </p:nvSpPr>
        <p:spPr>
          <a:xfrm>
            <a:off x="3357554" y="2845354"/>
            <a:ext cx="1714512" cy="369332"/>
          </a:xfrm>
          <a:prstGeom prst="rect">
            <a:avLst/>
          </a:prstGeom>
          <a:noFill/>
        </p:spPr>
        <p:txBody>
          <a:bodyPr wrap="square" rtlCol="0">
            <a:spAutoFit/>
          </a:bodyPr>
          <a:lstStyle/>
          <a:p>
            <a:pPr algn="ctr"/>
            <a:r>
              <a:rPr lang="es-MX" b="1" i="1" dirty="0"/>
              <a:t>r</a:t>
            </a:r>
            <a:r>
              <a:rPr lang="es-MX" b="1" i="1" baseline="-25000" dirty="0"/>
              <a:t>2</a:t>
            </a:r>
            <a:r>
              <a:rPr lang="es-MX" b="1" dirty="0"/>
              <a:t> &gt;</a:t>
            </a:r>
            <a:r>
              <a:rPr lang="es-MX" b="1" i="1" dirty="0"/>
              <a:t> r</a:t>
            </a:r>
            <a:r>
              <a:rPr lang="es-MX" b="1" i="1" baseline="-25000" dirty="0"/>
              <a:t>3</a:t>
            </a:r>
            <a:r>
              <a:rPr lang="es-MX" b="1" i="1" dirty="0"/>
              <a:t> </a:t>
            </a:r>
            <a:r>
              <a:rPr lang="es-MX" b="1" dirty="0"/>
              <a:t>&gt; </a:t>
            </a:r>
            <a:r>
              <a:rPr lang="es-MX" b="1" i="1" dirty="0"/>
              <a:t>r</a:t>
            </a:r>
            <a:r>
              <a:rPr lang="es-MX" b="1" i="1" baseline="-25000" dirty="0"/>
              <a:t>4</a:t>
            </a:r>
            <a:r>
              <a:rPr lang="es-MX" b="1" dirty="0"/>
              <a:t> &gt; </a:t>
            </a:r>
            <a:r>
              <a:rPr lang="es-MX" b="1" i="1" dirty="0"/>
              <a:t>r</a:t>
            </a:r>
            <a:r>
              <a:rPr lang="es-MX" b="1" i="1" baseline="-25000" dirty="0"/>
              <a:t>5</a:t>
            </a:r>
          </a:p>
        </p:txBody>
      </p:sp>
      <p:sp>
        <p:nvSpPr>
          <p:cNvPr id="24" name="TextBox 23"/>
          <p:cNvSpPr txBox="1"/>
          <p:nvPr/>
        </p:nvSpPr>
        <p:spPr>
          <a:xfrm>
            <a:off x="3286116" y="4488428"/>
            <a:ext cx="428628" cy="369332"/>
          </a:xfrm>
          <a:prstGeom prst="rect">
            <a:avLst/>
          </a:prstGeom>
          <a:noFill/>
        </p:spPr>
        <p:txBody>
          <a:bodyPr wrap="square" rtlCol="0">
            <a:spAutoFit/>
          </a:bodyPr>
          <a:lstStyle/>
          <a:p>
            <a:pPr algn="ctr"/>
            <a:r>
              <a:rPr lang="es-MX" dirty="0"/>
              <a:t>x</a:t>
            </a:r>
          </a:p>
        </p:txBody>
      </p:sp>
      <p:sp>
        <p:nvSpPr>
          <p:cNvPr id="25" name="TextBox 24"/>
          <p:cNvSpPr txBox="1"/>
          <p:nvPr/>
        </p:nvSpPr>
        <p:spPr>
          <a:xfrm>
            <a:off x="285720" y="1730056"/>
            <a:ext cx="428628" cy="369332"/>
          </a:xfrm>
          <a:prstGeom prst="rect">
            <a:avLst/>
          </a:prstGeom>
          <a:noFill/>
        </p:spPr>
        <p:txBody>
          <a:bodyPr wrap="square" rtlCol="0">
            <a:spAutoFit/>
          </a:bodyPr>
          <a:lstStyle/>
          <a:p>
            <a:pPr algn="ctr"/>
            <a:r>
              <a:rPr lang="es-MX" dirty="0"/>
              <a:t>y</a:t>
            </a:r>
          </a:p>
        </p:txBody>
      </p:sp>
      <p:cxnSp>
        <p:nvCxnSpPr>
          <p:cNvPr id="26" name="Straight Connector 25"/>
          <p:cNvCxnSpPr/>
          <p:nvPr/>
        </p:nvCxnSpPr>
        <p:spPr>
          <a:xfrm rot="5400000">
            <a:off x="-774842" y="3362122"/>
            <a:ext cx="2563033" cy="13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27744" y="2557439"/>
            <a:ext cx="2071702" cy="2000264"/>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15200" y="3200381"/>
            <a:ext cx="2286016" cy="1357322"/>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83164" y="3771885"/>
            <a:ext cx="2428892" cy="857256"/>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428860" y="2301560"/>
            <a:ext cx="785818" cy="369332"/>
          </a:xfrm>
          <a:prstGeom prst="rect">
            <a:avLst/>
          </a:prstGeom>
          <a:noFill/>
        </p:spPr>
        <p:txBody>
          <a:bodyPr wrap="square" rtlCol="0">
            <a:spAutoFit/>
          </a:bodyPr>
          <a:lstStyle/>
          <a:p>
            <a:pPr algn="ctr"/>
            <a:r>
              <a:rPr lang="es-MX" b="1" i="1" dirty="0"/>
              <a:t>r</a:t>
            </a:r>
            <a:r>
              <a:rPr lang="es-MX" b="1" i="1" baseline="-25000" dirty="0"/>
              <a:t>2</a:t>
            </a:r>
          </a:p>
        </p:txBody>
      </p:sp>
      <p:sp>
        <p:nvSpPr>
          <p:cNvPr id="45" name="TextBox 44"/>
          <p:cNvSpPr txBox="1"/>
          <p:nvPr/>
        </p:nvSpPr>
        <p:spPr>
          <a:xfrm>
            <a:off x="2714612" y="2928934"/>
            <a:ext cx="785818" cy="369332"/>
          </a:xfrm>
          <a:prstGeom prst="rect">
            <a:avLst/>
          </a:prstGeom>
          <a:noFill/>
        </p:spPr>
        <p:txBody>
          <a:bodyPr wrap="square" rtlCol="0">
            <a:spAutoFit/>
          </a:bodyPr>
          <a:lstStyle/>
          <a:p>
            <a:pPr algn="ctr"/>
            <a:r>
              <a:rPr lang="es-MX" b="1" i="1" dirty="0"/>
              <a:t>r</a:t>
            </a:r>
            <a:r>
              <a:rPr lang="es-MX" b="1" i="1" baseline="-25000" dirty="0"/>
              <a:t>3</a:t>
            </a:r>
          </a:p>
        </p:txBody>
      </p:sp>
      <p:sp>
        <p:nvSpPr>
          <p:cNvPr id="46" name="TextBox 45"/>
          <p:cNvSpPr txBox="1"/>
          <p:nvPr/>
        </p:nvSpPr>
        <p:spPr>
          <a:xfrm>
            <a:off x="2857488" y="3516006"/>
            <a:ext cx="785818" cy="369332"/>
          </a:xfrm>
          <a:prstGeom prst="rect">
            <a:avLst/>
          </a:prstGeom>
          <a:noFill/>
        </p:spPr>
        <p:txBody>
          <a:bodyPr wrap="square" rtlCol="0">
            <a:spAutoFit/>
          </a:bodyPr>
          <a:lstStyle/>
          <a:p>
            <a:pPr algn="ctr"/>
            <a:r>
              <a:rPr lang="es-MX" b="1" i="1" dirty="0"/>
              <a:t>r</a:t>
            </a:r>
            <a:r>
              <a:rPr lang="es-MX" b="1" i="1" baseline="-25000" dirty="0"/>
              <a:t>4</a:t>
            </a:r>
          </a:p>
        </p:txBody>
      </p:sp>
      <p:cxnSp>
        <p:nvCxnSpPr>
          <p:cNvPr id="48" name="Straight Connector 47"/>
          <p:cNvCxnSpPr/>
          <p:nvPr/>
        </p:nvCxnSpPr>
        <p:spPr>
          <a:xfrm>
            <a:off x="500034" y="4659014"/>
            <a:ext cx="271464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642910" y="4301824"/>
            <a:ext cx="2428892" cy="285752"/>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915071" y="4059800"/>
            <a:ext cx="785818" cy="369332"/>
          </a:xfrm>
          <a:prstGeom prst="rect">
            <a:avLst/>
          </a:prstGeom>
          <a:noFill/>
        </p:spPr>
        <p:txBody>
          <a:bodyPr wrap="square" rtlCol="0">
            <a:spAutoFit/>
          </a:bodyPr>
          <a:lstStyle/>
          <a:p>
            <a:pPr algn="ctr"/>
            <a:r>
              <a:rPr lang="es-MX" b="1" i="1" dirty="0"/>
              <a:t>r</a:t>
            </a:r>
            <a:r>
              <a:rPr lang="es-MX" b="1" i="1" baseline="-25000" dirty="0"/>
              <a:t>5</a:t>
            </a:r>
          </a:p>
        </p:txBody>
      </p:sp>
      <p:sp>
        <p:nvSpPr>
          <p:cNvPr id="55" name="Arc 54"/>
          <p:cNvSpPr/>
          <p:nvPr/>
        </p:nvSpPr>
        <p:spPr>
          <a:xfrm>
            <a:off x="2534497" y="2500306"/>
            <a:ext cx="1000132" cy="3286148"/>
          </a:xfrm>
          <a:prstGeom prst="arc">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56" name="TextBox 55"/>
          <p:cNvSpPr txBox="1"/>
          <p:nvPr/>
        </p:nvSpPr>
        <p:spPr>
          <a:xfrm>
            <a:off x="8215338" y="4472860"/>
            <a:ext cx="428628" cy="369332"/>
          </a:xfrm>
          <a:prstGeom prst="rect">
            <a:avLst/>
          </a:prstGeom>
          <a:noFill/>
        </p:spPr>
        <p:txBody>
          <a:bodyPr wrap="square" rtlCol="0">
            <a:spAutoFit/>
          </a:bodyPr>
          <a:lstStyle/>
          <a:p>
            <a:pPr algn="ctr"/>
            <a:r>
              <a:rPr lang="es-MX" dirty="0"/>
              <a:t>x</a:t>
            </a:r>
          </a:p>
        </p:txBody>
      </p:sp>
      <p:sp>
        <p:nvSpPr>
          <p:cNvPr id="57" name="TextBox 56"/>
          <p:cNvSpPr txBox="1"/>
          <p:nvPr/>
        </p:nvSpPr>
        <p:spPr>
          <a:xfrm>
            <a:off x="5214942" y="1714488"/>
            <a:ext cx="428628" cy="369332"/>
          </a:xfrm>
          <a:prstGeom prst="rect">
            <a:avLst/>
          </a:prstGeom>
          <a:noFill/>
        </p:spPr>
        <p:txBody>
          <a:bodyPr wrap="square" rtlCol="0">
            <a:spAutoFit/>
          </a:bodyPr>
          <a:lstStyle/>
          <a:p>
            <a:pPr algn="ctr"/>
            <a:r>
              <a:rPr lang="es-MX" dirty="0"/>
              <a:t>y</a:t>
            </a:r>
          </a:p>
        </p:txBody>
      </p:sp>
      <p:cxnSp>
        <p:nvCxnSpPr>
          <p:cNvPr id="58" name="Straight Connector 57"/>
          <p:cNvCxnSpPr/>
          <p:nvPr/>
        </p:nvCxnSpPr>
        <p:spPr>
          <a:xfrm rot="5400000">
            <a:off x="4154380" y="3346554"/>
            <a:ext cx="2563033" cy="13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429256" y="4643446"/>
            <a:ext cx="271464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7717435" y="3173121"/>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1" name="Oval 60"/>
          <p:cNvSpPr/>
          <p:nvPr/>
        </p:nvSpPr>
        <p:spPr>
          <a:xfrm>
            <a:off x="7786710" y="3811909"/>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Oval 61"/>
          <p:cNvSpPr/>
          <p:nvPr/>
        </p:nvSpPr>
        <p:spPr>
          <a:xfrm>
            <a:off x="7088348" y="4256383"/>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3" name="Oval 62"/>
          <p:cNvSpPr/>
          <p:nvPr/>
        </p:nvSpPr>
        <p:spPr>
          <a:xfrm>
            <a:off x="7429520" y="3857628"/>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4" name="Oval 63"/>
          <p:cNvSpPr/>
          <p:nvPr/>
        </p:nvSpPr>
        <p:spPr>
          <a:xfrm>
            <a:off x="7971151" y="3571876"/>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5" name="Oval 64"/>
          <p:cNvSpPr/>
          <p:nvPr/>
        </p:nvSpPr>
        <p:spPr>
          <a:xfrm>
            <a:off x="7072330" y="3429000"/>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6" name="Oval 65"/>
          <p:cNvSpPr/>
          <p:nvPr/>
        </p:nvSpPr>
        <p:spPr>
          <a:xfrm>
            <a:off x="7143768" y="3857628"/>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7" name="Oval 66"/>
          <p:cNvSpPr/>
          <p:nvPr/>
        </p:nvSpPr>
        <p:spPr>
          <a:xfrm>
            <a:off x="6858016" y="3714752"/>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8" name="Oval 67"/>
          <p:cNvSpPr/>
          <p:nvPr/>
        </p:nvSpPr>
        <p:spPr>
          <a:xfrm>
            <a:off x="7429520" y="3526157"/>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9" name="Oval 68"/>
          <p:cNvSpPr/>
          <p:nvPr/>
        </p:nvSpPr>
        <p:spPr>
          <a:xfrm>
            <a:off x="7429520" y="4169099"/>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0" name="Oval 69"/>
          <p:cNvSpPr/>
          <p:nvPr/>
        </p:nvSpPr>
        <p:spPr>
          <a:xfrm>
            <a:off x="7286644" y="4429132"/>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1" name="Oval 70"/>
          <p:cNvSpPr/>
          <p:nvPr/>
        </p:nvSpPr>
        <p:spPr>
          <a:xfrm>
            <a:off x="6643702" y="4000504"/>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2" name="Oval 71"/>
          <p:cNvSpPr/>
          <p:nvPr/>
        </p:nvSpPr>
        <p:spPr>
          <a:xfrm>
            <a:off x="6786578" y="4311975"/>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3" name="Oval 72"/>
          <p:cNvSpPr/>
          <p:nvPr/>
        </p:nvSpPr>
        <p:spPr>
          <a:xfrm>
            <a:off x="7653358" y="3427009"/>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4" name="Oval 73"/>
          <p:cNvSpPr/>
          <p:nvPr/>
        </p:nvSpPr>
        <p:spPr>
          <a:xfrm>
            <a:off x="8001024" y="3286124"/>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5" name="Oval 74"/>
          <p:cNvSpPr/>
          <p:nvPr/>
        </p:nvSpPr>
        <p:spPr>
          <a:xfrm>
            <a:off x="7358082" y="3214686"/>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6" name="Oval 75"/>
          <p:cNvSpPr/>
          <p:nvPr/>
        </p:nvSpPr>
        <p:spPr>
          <a:xfrm>
            <a:off x="8072462" y="3749995"/>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7" name="Oval 76"/>
          <p:cNvSpPr/>
          <p:nvPr/>
        </p:nvSpPr>
        <p:spPr>
          <a:xfrm>
            <a:off x="7715272" y="4097661"/>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8" name="Oval 77"/>
          <p:cNvSpPr/>
          <p:nvPr/>
        </p:nvSpPr>
        <p:spPr>
          <a:xfrm>
            <a:off x="7929586" y="2928934"/>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9" name="Straight Connector 78"/>
          <p:cNvCxnSpPr/>
          <p:nvPr/>
        </p:nvCxnSpPr>
        <p:spPr>
          <a:xfrm flipV="1">
            <a:off x="6500826" y="3143248"/>
            <a:ext cx="1643074" cy="1357322"/>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5643570" y="2000240"/>
            <a:ext cx="1643074" cy="1357322"/>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7143768" y="1714488"/>
            <a:ext cx="785818" cy="369332"/>
          </a:xfrm>
          <a:prstGeom prst="rect">
            <a:avLst/>
          </a:prstGeom>
          <a:noFill/>
        </p:spPr>
        <p:txBody>
          <a:bodyPr wrap="square" rtlCol="0">
            <a:spAutoFit/>
          </a:bodyPr>
          <a:lstStyle/>
          <a:p>
            <a:pPr algn="ctr"/>
            <a:r>
              <a:rPr lang="es-MX" b="1" i="1" dirty="0"/>
              <a:t>r</a:t>
            </a:r>
            <a:r>
              <a:rPr lang="es-MX" b="1" i="1" baseline="-25000" dirty="0"/>
              <a:t>1</a:t>
            </a:r>
          </a:p>
        </p:txBody>
      </p:sp>
      <p:sp>
        <p:nvSpPr>
          <p:cNvPr id="84" name="TextBox 83"/>
          <p:cNvSpPr txBox="1"/>
          <p:nvPr/>
        </p:nvSpPr>
        <p:spPr>
          <a:xfrm>
            <a:off x="8001024" y="2845354"/>
            <a:ext cx="785818" cy="369332"/>
          </a:xfrm>
          <a:prstGeom prst="rect">
            <a:avLst/>
          </a:prstGeom>
          <a:noFill/>
        </p:spPr>
        <p:txBody>
          <a:bodyPr wrap="square" rtlCol="0">
            <a:spAutoFit/>
          </a:bodyPr>
          <a:lstStyle/>
          <a:p>
            <a:pPr algn="ctr"/>
            <a:r>
              <a:rPr lang="es-MX" b="1" i="1" dirty="0"/>
              <a:t>r</a:t>
            </a:r>
            <a:r>
              <a:rPr lang="es-MX" b="1" i="1" baseline="-25000" dirty="0"/>
              <a:t>1</a:t>
            </a:r>
          </a:p>
        </p:txBody>
      </p:sp>
      <p:sp>
        <p:nvSpPr>
          <p:cNvPr id="85" name="TextBox 84"/>
          <p:cNvSpPr txBox="1"/>
          <p:nvPr/>
        </p:nvSpPr>
        <p:spPr>
          <a:xfrm>
            <a:off x="214282" y="885750"/>
            <a:ext cx="7215238" cy="400110"/>
          </a:xfrm>
          <a:prstGeom prst="rect">
            <a:avLst/>
          </a:prstGeom>
          <a:noFill/>
        </p:spPr>
        <p:txBody>
          <a:bodyPr wrap="square" rtlCol="0">
            <a:spAutoFit/>
          </a:bodyPr>
          <a:lstStyle/>
          <a:p>
            <a:r>
              <a:rPr lang="es-MX" sz="2000" b="1" dirty="0">
                <a:solidFill>
                  <a:schemeClr val="tx2"/>
                </a:solidFill>
              </a:rPr>
              <a:t>Fuerza vs “significancia” de la correlación de </a:t>
            </a:r>
            <a:r>
              <a:rPr lang="es-MX" sz="2000" b="1" dirty="0" err="1">
                <a:solidFill>
                  <a:schemeClr val="tx2"/>
                </a:solidFill>
              </a:rPr>
              <a:t>Pearson</a:t>
            </a:r>
            <a:endParaRPr lang="es-MX" sz="2000" b="1" dirty="0">
              <a:solidFill>
                <a:schemeClr val="tx2"/>
              </a:solidFill>
            </a:endParaRPr>
          </a:p>
        </p:txBody>
      </p:sp>
      <p:sp>
        <p:nvSpPr>
          <p:cNvPr id="86" name="TextBox 85"/>
          <p:cNvSpPr txBox="1"/>
          <p:nvPr/>
        </p:nvSpPr>
        <p:spPr>
          <a:xfrm>
            <a:off x="500034" y="5214950"/>
            <a:ext cx="3214710" cy="830997"/>
          </a:xfrm>
          <a:prstGeom prst="rect">
            <a:avLst/>
          </a:prstGeom>
          <a:noFill/>
        </p:spPr>
        <p:txBody>
          <a:bodyPr wrap="square" rtlCol="0">
            <a:spAutoFit/>
          </a:bodyPr>
          <a:lstStyle/>
          <a:p>
            <a:r>
              <a:rPr lang="es-MX" sz="1600" dirty="0"/>
              <a:t>Para conocer la fuerza de la correlación basta comparar las magnitudes de </a:t>
            </a:r>
            <a:r>
              <a:rPr lang="es-MX" sz="1600" i="1" dirty="0"/>
              <a:t>r</a:t>
            </a:r>
            <a:r>
              <a:rPr lang="es-MX" sz="1600" dirty="0"/>
              <a:t>.</a:t>
            </a:r>
          </a:p>
        </p:txBody>
      </p:sp>
      <p:sp>
        <p:nvSpPr>
          <p:cNvPr id="87" name="TextBox 86"/>
          <p:cNvSpPr txBox="1"/>
          <p:nvPr/>
        </p:nvSpPr>
        <p:spPr>
          <a:xfrm>
            <a:off x="5000628" y="5214950"/>
            <a:ext cx="4000528" cy="830997"/>
          </a:xfrm>
          <a:prstGeom prst="rect">
            <a:avLst/>
          </a:prstGeom>
          <a:noFill/>
        </p:spPr>
        <p:txBody>
          <a:bodyPr wrap="square" rtlCol="0">
            <a:spAutoFit/>
          </a:bodyPr>
          <a:lstStyle/>
          <a:p>
            <a:r>
              <a:rPr lang="es-MX" sz="1600" dirty="0"/>
              <a:t>Para saber si </a:t>
            </a:r>
            <a:r>
              <a:rPr lang="es-MX" sz="1600" i="1" dirty="0"/>
              <a:t>r</a:t>
            </a:r>
            <a:r>
              <a:rPr lang="es-MX" sz="1600" dirty="0"/>
              <a:t> es “significativo”, es necesario aplicar una prueba de hipótesis (estimar la probabilidad de </a:t>
            </a:r>
            <a:r>
              <a:rPr lang="es-MX" sz="1600" i="1" dirty="0"/>
              <a:t>r</a:t>
            </a:r>
            <a:r>
              <a:rPr lang="es-MX" sz="1600" dirty="0"/>
              <a:t> bajo la H</a:t>
            </a:r>
            <a:r>
              <a:rPr lang="es-MX" sz="1600" baseline="-25000" dirty="0"/>
              <a:t>0</a:t>
            </a:r>
            <a:r>
              <a:rPr lang="es-MX" sz="1600" dirty="0"/>
              <a:t>).</a:t>
            </a:r>
          </a:p>
        </p:txBody>
      </p:sp>
      <p:sp>
        <p:nvSpPr>
          <p:cNvPr id="89" name="Freeform 88"/>
          <p:cNvSpPr/>
          <p:nvPr/>
        </p:nvSpPr>
        <p:spPr>
          <a:xfrm>
            <a:off x="6400800" y="2803236"/>
            <a:ext cx="1953491" cy="1992746"/>
          </a:xfrm>
          <a:custGeom>
            <a:avLst/>
            <a:gdLst>
              <a:gd name="connsiteX0" fmla="*/ 0 w 1953491"/>
              <a:gd name="connsiteY0" fmla="*/ 1297709 h 1992746"/>
              <a:gd name="connsiteX1" fmla="*/ 526473 w 1953491"/>
              <a:gd name="connsiteY1" fmla="*/ 1962728 h 1992746"/>
              <a:gd name="connsiteX2" fmla="*/ 138545 w 1953491"/>
              <a:gd name="connsiteY2" fmla="*/ 1117600 h 1992746"/>
              <a:gd name="connsiteX3" fmla="*/ 720436 w 1953491"/>
              <a:gd name="connsiteY3" fmla="*/ 1851891 h 1992746"/>
              <a:gd name="connsiteX4" fmla="*/ 332509 w 1953491"/>
              <a:gd name="connsiteY4" fmla="*/ 909782 h 1992746"/>
              <a:gd name="connsiteX5" fmla="*/ 955964 w 1953491"/>
              <a:gd name="connsiteY5" fmla="*/ 1671782 h 1992746"/>
              <a:gd name="connsiteX6" fmla="*/ 526473 w 1953491"/>
              <a:gd name="connsiteY6" fmla="*/ 757382 h 1992746"/>
              <a:gd name="connsiteX7" fmla="*/ 1122218 w 1953491"/>
              <a:gd name="connsiteY7" fmla="*/ 1477819 h 1992746"/>
              <a:gd name="connsiteX8" fmla="*/ 665018 w 1953491"/>
              <a:gd name="connsiteY8" fmla="*/ 632691 h 1992746"/>
              <a:gd name="connsiteX9" fmla="*/ 1260764 w 1953491"/>
              <a:gd name="connsiteY9" fmla="*/ 1283855 h 1992746"/>
              <a:gd name="connsiteX10" fmla="*/ 886691 w 1953491"/>
              <a:gd name="connsiteY10" fmla="*/ 480291 h 1992746"/>
              <a:gd name="connsiteX11" fmla="*/ 1482436 w 1953491"/>
              <a:gd name="connsiteY11" fmla="*/ 1214582 h 1992746"/>
              <a:gd name="connsiteX12" fmla="*/ 1108364 w 1953491"/>
              <a:gd name="connsiteY12" fmla="*/ 272473 h 1992746"/>
              <a:gd name="connsiteX13" fmla="*/ 1648691 w 1953491"/>
              <a:gd name="connsiteY13" fmla="*/ 1048328 h 1992746"/>
              <a:gd name="connsiteX14" fmla="*/ 1288473 w 1953491"/>
              <a:gd name="connsiteY14" fmla="*/ 147782 h 1992746"/>
              <a:gd name="connsiteX15" fmla="*/ 1828800 w 1953491"/>
              <a:gd name="connsiteY15" fmla="*/ 895928 h 1992746"/>
              <a:gd name="connsiteX16" fmla="*/ 1454727 w 1953491"/>
              <a:gd name="connsiteY16" fmla="*/ 23091 h 1992746"/>
              <a:gd name="connsiteX17" fmla="*/ 1953491 w 1953491"/>
              <a:gd name="connsiteY17" fmla="*/ 757382 h 1992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53491" h="1992746">
                <a:moveTo>
                  <a:pt x="0" y="1297709"/>
                </a:moveTo>
                <a:cubicBezTo>
                  <a:pt x="251691" y="1645227"/>
                  <a:pt x="503382" y="1992746"/>
                  <a:pt x="526473" y="1962728"/>
                </a:cubicBezTo>
                <a:cubicBezTo>
                  <a:pt x="549564" y="1932710"/>
                  <a:pt x="106218" y="1136073"/>
                  <a:pt x="138545" y="1117600"/>
                </a:cubicBezTo>
                <a:cubicBezTo>
                  <a:pt x="170872" y="1099127"/>
                  <a:pt x="688109" y="1886527"/>
                  <a:pt x="720436" y="1851891"/>
                </a:cubicBezTo>
                <a:cubicBezTo>
                  <a:pt x="752763" y="1817255"/>
                  <a:pt x="293254" y="939800"/>
                  <a:pt x="332509" y="909782"/>
                </a:cubicBezTo>
                <a:cubicBezTo>
                  <a:pt x="371764" y="879764"/>
                  <a:pt x="923637" y="1697182"/>
                  <a:pt x="955964" y="1671782"/>
                </a:cubicBezTo>
                <a:cubicBezTo>
                  <a:pt x="988291" y="1646382"/>
                  <a:pt x="498764" y="789709"/>
                  <a:pt x="526473" y="757382"/>
                </a:cubicBezTo>
                <a:cubicBezTo>
                  <a:pt x="554182" y="725055"/>
                  <a:pt x="1099127" y="1498601"/>
                  <a:pt x="1122218" y="1477819"/>
                </a:cubicBezTo>
                <a:cubicBezTo>
                  <a:pt x="1145309" y="1457037"/>
                  <a:pt x="641927" y="665018"/>
                  <a:pt x="665018" y="632691"/>
                </a:cubicBezTo>
                <a:cubicBezTo>
                  <a:pt x="688109" y="600364"/>
                  <a:pt x="1223819" y="1309255"/>
                  <a:pt x="1260764" y="1283855"/>
                </a:cubicBezTo>
                <a:cubicBezTo>
                  <a:pt x="1297709" y="1258455"/>
                  <a:pt x="849746" y="491837"/>
                  <a:pt x="886691" y="480291"/>
                </a:cubicBezTo>
                <a:cubicBezTo>
                  <a:pt x="923636" y="468746"/>
                  <a:pt x="1445491" y="1249218"/>
                  <a:pt x="1482436" y="1214582"/>
                </a:cubicBezTo>
                <a:cubicBezTo>
                  <a:pt x="1519382" y="1179946"/>
                  <a:pt x="1080655" y="300182"/>
                  <a:pt x="1108364" y="272473"/>
                </a:cubicBezTo>
                <a:cubicBezTo>
                  <a:pt x="1136073" y="244764"/>
                  <a:pt x="1618673" y="1069110"/>
                  <a:pt x="1648691" y="1048328"/>
                </a:cubicBezTo>
                <a:cubicBezTo>
                  <a:pt x="1678709" y="1027546"/>
                  <a:pt x="1258455" y="173182"/>
                  <a:pt x="1288473" y="147782"/>
                </a:cubicBezTo>
                <a:cubicBezTo>
                  <a:pt x="1318491" y="122382"/>
                  <a:pt x="1801091" y="916710"/>
                  <a:pt x="1828800" y="895928"/>
                </a:cubicBezTo>
                <a:cubicBezTo>
                  <a:pt x="1856509" y="875146"/>
                  <a:pt x="1433945" y="46182"/>
                  <a:pt x="1454727" y="23091"/>
                </a:cubicBezTo>
                <a:cubicBezTo>
                  <a:pt x="1475509" y="0"/>
                  <a:pt x="1714500" y="378691"/>
                  <a:pt x="1953491" y="757382"/>
                </a:cubicBezTo>
              </a:path>
            </a:pathLst>
          </a:cu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90" name="Oval 89"/>
          <p:cNvSpPr/>
          <p:nvPr/>
        </p:nvSpPr>
        <p:spPr>
          <a:xfrm>
            <a:off x="7286644" y="2071678"/>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1" name="Oval 90"/>
          <p:cNvSpPr/>
          <p:nvPr/>
        </p:nvSpPr>
        <p:spPr>
          <a:xfrm>
            <a:off x="7072330" y="2000240"/>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2" name="Oval 91"/>
          <p:cNvSpPr/>
          <p:nvPr/>
        </p:nvSpPr>
        <p:spPr>
          <a:xfrm>
            <a:off x="7143768" y="2214554"/>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3" name="Oval 92"/>
          <p:cNvSpPr/>
          <p:nvPr/>
        </p:nvSpPr>
        <p:spPr>
          <a:xfrm>
            <a:off x="8215338" y="3311843"/>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4" name="Oval 93"/>
          <p:cNvSpPr/>
          <p:nvPr/>
        </p:nvSpPr>
        <p:spPr>
          <a:xfrm>
            <a:off x="6429388" y="4311975"/>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5" name="Oval 94"/>
          <p:cNvSpPr/>
          <p:nvPr/>
        </p:nvSpPr>
        <p:spPr>
          <a:xfrm>
            <a:off x="6715140" y="4570017"/>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084822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1"/>
          <p:cNvGraphicFramePr/>
          <p:nvPr>
            <p:extLst>
              <p:ext uri="{D42A27DB-BD31-4B8C-83A1-F6EECF244321}">
                <p14:modId xmlns:p14="http://schemas.microsoft.com/office/powerpoint/2010/main" val="3975083251"/>
              </p:ext>
            </p:extLst>
          </p:nvPr>
        </p:nvGraphicFramePr>
        <p:xfrm>
          <a:off x="647560" y="1556792"/>
          <a:ext cx="3429024" cy="194421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3"/>
          <p:cNvSpPr txBox="1"/>
          <p:nvPr/>
        </p:nvSpPr>
        <p:spPr>
          <a:xfrm>
            <a:off x="2692382" y="2350414"/>
            <a:ext cx="571504" cy="369332"/>
          </a:xfrm>
          <a:prstGeom prst="rect">
            <a:avLst/>
          </a:prstGeom>
          <a:noFill/>
        </p:spPr>
        <p:txBody>
          <a:bodyPr wrap="square" rtlCol="0">
            <a:spAutoFit/>
          </a:bodyPr>
          <a:lstStyle/>
          <a:p>
            <a:r>
              <a:rPr lang="es-MX" b="1" i="1" dirty="0"/>
              <a:t>x, y</a:t>
            </a:r>
          </a:p>
        </p:txBody>
      </p:sp>
      <p:graphicFrame>
        <p:nvGraphicFramePr>
          <p:cNvPr id="6" name="Chart 2"/>
          <p:cNvGraphicFramePr/>
          <p:nvPr>
            <p:extLst>
              <p:ext uri="{D42A27DB-BD31-4B8C-83A1-F6EECF244321}">
                <p14:modId xmlns:p14="http://schemas.microsoft.com/office/powerpoint/2010/main" val="706690092"/>
              </p:ext>
            </p:extLst>
          </p:nvPr>
        </p:nvGraphicFramePr>
        <p:xfrm>
          <a:off x="4860032" y="1562972"/>
          <a:ext cx="3420000" cy="1944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5"/>
          <p:cNvSpPr txBox="1"/>
          <p:nvPr/>
        </p:nvSpPr>
        <p:spPr>
          <a:xfrm>
            <a:off x="7181767" y="1708128"/>
            <a:ext cx="857256" cy="369332"/>
          </a:xfrm>
          <a:prstGeom prst="rect">
            <a:avLst/>
          </a:prstGeom>
          <a:noFill/>
        </p:spPr>
        <p:txBody>
          <a:bodyPr wrap="square" rtlCol="0">
            <a:spAutoFit/>
          </a:bodyPr>
          <a:lstStyle/>
          <a:p>
            <a:r>
              <a:rPr lang="es-MX" b="1" i="1" dirty="0"/>
              <a:t>1/x, y</a:t>
            </a:r>
          </a:p>
        </p:txBody>
      </p:sp>
      <p:sp>
        <p:nvSpPr>
          <p:cNvPr id="8" name="CuadroTexto 7"/>
          <p:cNvSpPr txBox="1"/>
          <p:nvPr/>
        </p:nvSpPr>
        <p:spPr>
          <a:xfrm>
            <a:off x="395536" y="764704"/>
            <a:ext cx="8079141" cy="584775"/>
          </a:xfrm>
          <a:prstGeom prst="rect">
            <a:avLst/>
          </a:prstGeom>
          <a:noFill/>
        </p:spPr>
        <p:txBody>
          <a:bodyPr wrap="square" rtlCol="0">
            <a:spAutoFit/>
          </a:bodyPr>
          <a:lstStyle/>
          <a:p>
            <a:pPr marL="285750" indent="-285750">
              <a:buClr>
                <a:srgbClr val="7030A0"/>
              </a:buClr>
              <a:buFont typeface="Wingdings" panose="05000000000000000000" pitchFamily="2" charset="2"/>
              <a:buChar char="v"/>
            </a:pPr>
            <a:r>
              <a:rPr lang="es-MX" sz="1600" dirty="0"/>
              <a:t>Cuando la relación entre </a:t>
            </a:r>
            <a:r>
              <a:rPr lang="es-MX" sz="1600" i="1" dirty="0"/>
              <a:t>x</a:t>
            </a:r>
            <a:r>
              <a:rPr lang="es-MX" sz="1600" dirty="0"/>
              <a:t> y </a:t>
            </a:r>
            <a:r>
              <a:rPr lang="es-MX" sz="1600" i="1" dirty="0" err="1"/>
              <a:t>y</a:t>
            </a:r>
            <a:r>
              <a:rPr lang="es-MX" sz="1600" dirty="0"/>
              <a:t> no es lineal, se pueden aplicar transformaciones para linealizar la relación. </a:t>
            </a:r>
          </a:p>
        </p:txBody>
      </p:sp>
      <p:grpSp>
        <p:nvGrpSpPr>
          <p:cNvPr id="9" name="Group 142"/>
          <p:cNvGrpSpPr>
            <a:grpSpLocks noChangeAspect="1"/>
          </p:cNvGrpSpPr>
          <p:nvPr/>
        </p:nvGrpSpPr>
        <p:grpSpPr>
          <a:xfrm>
            <a:off x="993352" y="4581128"/>
            <a:ext cx="6883508" cy="1796500"/>
            <a:chOff x="-32" y="928670"/>
            <a:chExt cx="9078706" cy="2733775"/>
          </a:xfrm>
        </p:grpSpPr>
        <p:grpSp>
          <p:nvGrpSpPr>
            <p:cNvPr id="10" name="Group 90"/>
            <p:cNvGrpSpPr/>
            <p:nvPr/>
          </p:nvGrpSpPr>
          <p:grpSpPr>
            <a:xfrm>
              <a:off x="-32" y="928670"/>
              <a:ext cx="2220658" cy="2224066"/>
              <a:chOff x="142844" y="1000108"/>
              <a:chExt cx="2220658" cy="2224066"/>
            </a:xfrm>
          </p:grpSpPr>
          <p:sp>
            <p:nvSpPr>
              <p:cNvPr id="95" name="TextBox 57"/>
              <p:cNvSpPr txBox="1"/>
              <p:nvPr/>
            </p:nvSpPr>
            <p:spPr>
              <a:xfrm>
                <a:off x="2071670" y="2755823"/>
                <a:ext cx="291832" cy="468351"/>
              </a:xfrm>
              <a:prstGeom prst="rect">
                <a:avLst/>
              </a:prstGeom>
              <a:noFill/>
            </p:spPr>
            <p:txBody>
              <a:bodyPr wrap="square" rtlCol="0">
                <a:spAutoFit/>
              </a:bodyPr>
              <a:lstStyle/>
              <a:p>
                <a:pPr algn="ctr"/>
                <a:r>
                  <a:rPr lang="es-MX" sz="1400" dirty="0"/>
                  <a:t>x</a:t>
                </a:r>
              </a:p>
            </p:txBody>
          </p:sp>
          <p:sp>
            <p:nvSpPr>
              <p:cNvPr id="96" name="TextBox 58"/>
              <p:cNvSpPr txBox="1"/>
              <p:nvPr/>
            </p:nvSpPr>
            <p:spPr>
              <a:xfrm>
                <a:off x="142844" y="1000108"/>
                <a:ext cx="291832" cy="468351"/>
              </a:xfrm>
              <a:prstGeom prst="rect">
                <a:avLst/>
              </a:prstGeom>
              <a:noFill/>
            </p:spPr>
            <p:txBody>
              <a:bodyPr wrap="square" rtlCol="0">
                <a:spAutoFit/>
              </a:bodyPr>
              <a:lstStyle/>
              <a:p>
                <a:pPr algn="ctr"/>
                <a:r>
                  <a:rPr lang="es-MX" sz="1400" dirty="0"/>
                  <a:t>y</a:t>
                </a:r>
              </a:p>
            </p:txBody>
          </p:sp>
          <p:cxnSp>
            <p:nvCxnSpPr>
              <p:cNvPr id="97" name="Straight Connector 59"/>
              <p:cNvCxnSpPr/>
              <p:nvPr/>
            </p:nvCxnSpPr>
            <p:spPr>
              <a:xfrm rot="5400000">
                <a:off x="-400079" y="1948715"/>
                <a:ext cx="1672472" cy="90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60"/>
              <p:cNvCxnSpPr/>
              <p:nvPr/>
            </p:nvCxnSpPr>
            <p:spPr>
              <a:xfrm>
                <a:off x="431636" y="2795172"/>
                <a:ext cx="1848268" cy="10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9" name="Group 61"/>
              <p:cNvGrpSpPr/>
              <p:nvPr/>
            </p:nvGrpSpPr>
            <p:grpSpPr>
              <a:xfrm>
                <a:off x="642910" y="1383987"/>
                <a:ext cx="1428760" cy="1214446"/>
                <a:chOff x="5643570" y="2000240"/>
                <a:chExt cx="1714512" cy="1357322"/>
              </a:xfrm>
            </p:grpSpPr>
            <p:sp>
              <p:nvSpPr>
                <p:cNvPr id="100" name="Oval 62"/>
                <p:cNvSpPr/>
                <p:nvPr/>
              </p:nvSpPr>
              <p:spPr>
                <a:xfrm>
                  <a:off x="6885726" y="2170826"/>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101" name="Oval 63"/>
                <p:cNvSpPr/>
                <p:nvPr/>
              </p:nvSpPr>
              <p:spPr>
                <a:xfrm>
                  <a:off x="6643702" y="2613481"/>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102" name="Oval 64"/>
                <p:cNvSpPr/>
                <p:nvPr/>
              </p:nvSpPr>
              <p:spPr>
                <a:xfrm>
                  <a:off x="6215074" y="3004698"/>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103" name="Oval 65"/>
                <p:cNvSpPr/>
                <p:nvPr/>
              </p:nvSpPr>
              <p:spPr>
                <a:xfrm>
                  <a:off x="6500826" y="2671064"/>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104" name="Oval 66"/>
                <p:cNvSpPr/>
                <p:nvPr/>
              </p:nvSpPr>
              <p:spPr>
                <a:xfrm>
                  <a:off x="6885726" y="2470605"/>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105" name="Oval 67"/>
                <p:cNvSpPr/>
                <p:nvPr/>
              </p:nvSpPr>
              <p:spPr>
                <a:xfrm>
                  <a:off x="6286512" y="2571744"/>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106" name="Oval 68"/>
                <p:cNvSpPr/>
                <p:nvPr/>
              </p:nvSpPr>
              <p:spPr>
                <a:xfrm>
                  <a:off x="6215074" y="2786058"/>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107" name="Oval 69"/>
                <p:cNvSpPr/>
                <p:nvPr/>
              </p:nvSpPr>
              <p:spPr>
                <a:xfrm>
                  <a:off x="6028470" y="2827623"/>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108" name="Oval 70"/>
                <p:cNvSpPr/>
                <p:nvPr/>
              </p:nvSpPr>
              <p:spPr>
                <a:xfrm>
                  <a:off x="6500826" y="2454587"/>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109" name="Oval 71"/>
                <p:cNvSpPr/>
                <p:nvPr/>
              </p:nvSpPr>
              <p:spPr>
                <a:xfrm>
                  <a:off x="6429388" y="2847967"/>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110" name="Oval 72"/>
                <p:cNvSpPr/>
                <p:nvPr/>
              </p:nvSpPr>
              <p:spPr>
                <a:xfrm>
                  <a:off x="6072198" y="3026091"/>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111" name="Oval 73"/>
                <p:cNvSpPr/>
                <p:nvPr/>
              </p:nvSpPr>
              <p:spPr>
                <a:xfrm>
                  <a:off x="5857884" y="2954653"/>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112" name="Oval 74"/>
                <p:cNvSpPr/>
                <p:nvPr/>
              </p:nvSpPr>
              <p:spPr>
                <a:xfrm>
                  <a:off x="5857884" y="3171130"/>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113" name="Oval 75"/>
                <p:cNvSpPr/>
                <p:nvPr/>
              </p:nvSpPr>
              <p:spPr>
                <a:xfrm>
                  <a:off x="6724664" y="2383149"/>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114" name="Oval 76"/>
                <p:cNvSpPr/>
                <p:nvPr/>
              </p:nvSpPr>
              <p:spPr>
                <a:xfrm>
                  <a:off x="7000892" y="2311711"/>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115" name="Oval 77"/>
                <p:cNvSpPr/>
                <p:nvPr/>
              </p:nvSpPr>
              <p:spPr>
                <a:xfrm>
                  <a:off x="6586119" y="2323403"/>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cxnSp>
              <p:nvCxnSpPr>
                <p:cNvPr id="116" name="Straight Connector 78"/>
                <p:cNvCxnSpPr/>
                <p:nvPr/>
              </p:nvCxnSpPr>
              <p:spPr>
                <a:xfrm flipV="1">
                  <a:off x="5643570" y="2000240"/>
                  <a:ext cx="1643074" cy="1357322"/>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17" name="Oval 79"/>
                <p:cNvSpPr/>
                <p:nvPr/>
              </p:nvSpPr>
              <p:spPr>
                <a:xfrm>
                  <a:off x="7286644" y="2071678"/>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118" name="Oval 80"/>
                <p:cNvSpPr/>
                <p:nvPr/>
              </p:nvSpPr>
              <p:spPr>
                <a:xfrm>
                  <a:off x="7072330" y="2000240"/>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119" name="Oval 81"/>
                <p:cNvSpPr/>
                <p:nvPr/>
              </p:nvSpPr>
              <p:spPr>
                <a:xfrm>
                  <a:off x="7143768" y="2214554"/>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grpSp>
        </p:grpSp>
        <p:sp>
          <p:nvSpPr>
            <p:cNvPr id="11" name="TextBox 82"/>
            <p:cNvSpPr txBox="1"/>
            <p:nvPr/>
          </p:nvSpPr>
          <p:spPr>
            <a:xfrm>
              <a:off x="6468790" y="2684385"/>
              <a:ext cx="291832" cy="468351"/>
            </a:xfrm>
            <a:prstGeom prst="rect">
              <a:avLst/>
            </a:prstGeom>
            <a:noFill/>
          </p:spPr>
          <p:txBody>
            <a:bodyPr wrap="square" rtlCol="0">
              <a:spAutoFit/>
            </a:bodyPr>
            <a:lstStyle/>
            <a:p>
              <a:pPr algn="ctr"/>
              <a:r>
                <a:rPr lang="es-MX" sz="1400" dirty="0"/>
                <a:t>x</a:t>
              </a:r>
            </a:p>
          </p:txBody>
        </p:sp>
        <p:sp>
          <p:nvSpPr>
            <p:cNvPr id="12" name="Oval 22"/>
            <p:cNvSpPr/>
            <p:nvPr/>
          </p:nvSpPr>
          <p:spPr>
            <a:xfrm>
              <a:off x="5052821" y="2321808"/>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13" name="Oval 23"/>
            <p:cNvSpPr/>
            <p:nvPr/>
          </p:nvSpPr>
          <p:spPr>
            <a:xfrm>
              <a:off x="5072066" y="2000240"/>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14" name="Oval 24"/>
            <p:cNvSpPr/>
            <p:nvPr/>
          </p:nvSpPr>
          <p:spPr>
            <a:xfrm>
              <a:off x="5085112" y="2168938"/>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15" name="Oval 25"/>
            <p:cNvSpPr/>
            <p:nvPr/>
          </p:nvSpPr>
          <p:spPr>
            <a:xfrm>
              <a:off x="5332088" y="1858247"/>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16" name="Oval 26"/>
            <p:cNvSpPr/>
            <p:nvPr/>
          </p:nvSpPr>
          <p:spPr>
            <a:xfrm>
              <a:off x="5643570" y="1928802"/>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17" name="Oval 27"/>
            <p:cNvSpPr/>
            <p:nvPr/>
          </p:nvSpPr>
          <p:spPr>
            <a:xfrm>
              <a:off x="6215074" y="2071678"/>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18" name="Oval 28"/>
            <p:cNvSpPr/>
            <p:nvPr/>
          </p:nvSpPr>
          <p:spPr>
            <a:xfrm>
              <a:off x="6357950" y="2214554"/>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19" name="Oval 29"/>
            <p:cNvSpPr/>
            <p:nvPr/>
          </p:nvSpPr>
          <p:spPr>
            <a:xfrm>
              <a:off x="5091790" y="1714488"/>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20" name="Oval 30"/>
            <p:cNvSpPr/>
            <p:nvPr/>
          </p:nvSpPr>
          <p:spPr>
            <a:xfrm>
              <a:off x="6357950" y="1857364"/>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21" name="Oval 31"/>
            <p:cNvSpPr/>
            <p:nvPr/>
          </p:nvSpPr>
          <p:spPr>
            <a:xfrm>
              <a:off x="5214942" y="1714488"/>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22" name="Oval 32"/>
            <p:cNvSpPr/>
            <p:nvPr/>
          </p:nvSpPr>
          <p:spPr>
            <a:xfrm>
              <a:off x="5143504" y="1857364"/>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23" name="Oval 33"/>
            <p:cNvSpPr/>
            <p:nvPr/>
          </p:nvSpPr>
          <p:spPr>
            <a:xfrm>
              <a:off x="4929190" y="2500306"/>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24" name="Oval 34"/>
            <p:cNvSpPr/>
            <p:nvPr/>
          </p:nvSpPr>
          <p:spPr>
            <a:xfrm>
              <a:off x="5020352" y="1928802"/>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25" name="Oval 35"/>
            <p:cNvSpPr/>
            <p:nvPr/>
          </p:nvSpPr>
          <p:spPr>
            <a:xfrm>
              <a:off x="5929322" y="1785926"/>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26" name="Oval 36"/>
            <p:cNvSpPr/>
            <p:nvPr/>
          </p:nvSpPr>
          <p:spPr>
            <a:xfrm>
              <a:off x="4929190" y="2285992"/>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27" name="Oval 37"/>
            <p:cNvSpPr/>
            <p:nvPr/>
          </p:nvSpPr>
          <p:spPr>
            <a:xfrm>
              <a:off x="6215074" y="1785926"/>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28" name="Oval 38"/>
            <p:cNvSpPr/>
            <p:nvPr/>
          </p:nvSpPr>
          <p:spPr>
            <a:xfrm>
              <a:off x="5786446" y="1928802"/>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29" name="Oval 39"/>
            <p:cNvSpPr/>
            <p:nvPr/>
          </p:nvSpPr>
          <p:spPr>
            <a:xfrm>
              <a:off x="5214942" y="1928802"/>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30" name="Oval 40"/>
            <p:cNvSpPr/>
            <p:nvPr/>
          </p:nvSpPr>
          <p:spPr>
            <a:xfrm>
              <a:off x="6377674" y="1964618"/>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31" name="Oval 49"/>
            <p:cNvSpPr/>
            <p:nvPr/>
          </p:nvSpPr>
          <p:spPr>
            <a:xfrm>
              <a:off x="6429388" y="2357430"/>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32" name="Oval 50"/>
            <p:cNvSpPr/>
            <p:nvPr/>
          </p:nvSpPr>
          <p:spPr>
            <a:xfrm>
              <a:off x="6357950" y="2071678"/>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33" name="Oval 51"/>
            <p:cNvSpPr/>
            <p:nvPr/>
          </p:nvSpPr>
          <p:spPr>
            <a:xfrm>
              <a:off x="6072198" y="1785926"/>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34" name="TextBox 83"/>
            <p:cNvSpPr txBox="1"/>
            <p:nvPr/>
          </p:nvSpPr>
          <p:spPr>
            <a:xfrm>
              <a:off x="4500562" y="928670"/>
              <a:ext cx="291832" cy="468351"/>
            </a:xfrm>
            <a:prstGeom prst="rect">
              <a:avLst/>
            </a:prstGeom>
            <a:noFill/>
          </p:spPr>
          <p:txBody>
            <a:bodyPr wrap="square" rtlCol="0">
              <a:spAutoFit/>
            </a:bodyPr>
            <a:lstStyle/>
            <a:p>
              <a:pPr algn="ctr"/>
              <a:r>
                <a:rPr lang="es-MX" sz="1400" dirty="0"/>
                <a:t>y</a:t>
              </a:r>
            </a:p>
          </p:txBody>
        </p:sp>
        <p:cxnSp>
          <p:nvCxnSpPr>
            <p:cNvPr id="35" name="Straight Connector 84"/>
            <p:cNvCxnSpPr/>
            <p:nvPr/>
          </p:nvCxnSpPr>
          <p:spPr>
            <a:xfrm rot="5400000">
              <a:off x="3957639" y="1877277"/>
              <a:ext cx="1672472" cy="90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85"/>
            <p:cNvCxnSpPr/>
            <p:nvPr/>
          </p:nvCxnSpPr>
          <p:spPr>
            <a:xfrm>
              <a:off x="4789354" y="2723734"/>
              <a:ext cx="1848268" cy="10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86"/>
            <p:cNvSpPr txBox="1"/>
            <p:nvPr/>
          </p:nvSpPr>
          <p:spPr>
            <a:xfrm>
              <a:off x="8786842" y="2684385"/>
              <a:ext cx="291832" cy="468351"/>
            </a:xfrm>
            <a:prstGeom prst="rect">
              <a:avLst/>
            </a:prstGeom>
            <a:noFill/>
          </p:spPr>
          <p:txBody>
            <a:bodyPr wrap="square" rtlCol="0">
              <a:spAutoFit/>
            </a:bodyPr>
            <a:lstStyle/>
            <a:p>
              <a:pPr algn="ctr"/>
              <a:r>
                <a:rPr lang="es-MX" sz="1400" dirty="0"/>
                <a:t>x</a:t>
              </a:r>
            </a:p>
          </p:txBody>
        </p:sp>
        <p:sp>
          <p:nvSpPr>
            <p:cNvPr id="38" name="TextBox 87"/>
            <p:cNvSpPr txBox="1"/>
            <p:nvPr/>
          </p:nvSpPr>
          <p:spPr>
            <a:xfrm>
              <a:off x="6858017" y="928670"/>
              <a:ext cx="291832" cy="468351"/>
            </a:xfrm>
            <a:prstGeom prst="rect">
              <a:avLst/>
            </a:prstGeom>
            <a:noFill/>
          </p:spPr>
          <p:txBody>
            <a:bodyPr wrap="square" rtlCol="0">
              <a:spAutoFit/>
            </a:bodyPr>
            <a:lstStyle/>
            <a:p>
              <a:pPr algn="ctr"/>
              <a:r>
                <a:rPr lang="es-MX" sz="1400" dirty="0"/>
                <a:t>y</a:t>
              </a:r>
            </a:p>
          </p:txBody>
        </p:sp>
        <p:cxnSp>
          <p:nvCxnSpPr>
            <p:cNvPr id="39" name="Straight Connector 88"/>
            <p:cNvCxnSpPr/>
            <p:nvPr/>
          </p:nvCxnSpPr>
          <p:spPr>
            <a:xfrm rot="5400000">
              <a:off x="6323604" y="1877277"/>
              <a:ext cx="1672472" cy="90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89"/>
            <p:cNvCxnSpPr/>
            <p:nvPr/>
          </p:nvCxnSpPr>
          <p:spPr>
            <a:xfrm>
              <a:off x="7146808" y="2723734"/>
              <a:ext cx="1848268" cy="10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 name="Group 95"/>
            <p:cNvGrpSpPr/>
            <p:nvPr/>
          </p:nvGrpSpPr>
          <p:grpSpPr>
            <a:xfrm>
              <a:off x="2302002" y="932216"/>
              <a:ext cx="2220658" cy="2224066"/>
              <a:chOff x="2357422" y="932216"/>
              <a:chExt cx="2220658" cy="2224066"/>
            </a:xfrm>
          </p:grpSpPr>
          <p:sp>
            <p:nvSpPr>
              <p:cNvPr id="84" name="TextBox 18"/>
              <p:cNvSpPr txBox="1"/>
              <p:nvPr/>
            </p:nvSpPr>
            <p:spPr>
              <a:xfrm>
                <a:off x="4286248" y="2687931"/>
                <a:ext cx="291832" cy="468351"/>
              </a:xfrm>
              <a:prstGeom prst="rect">
                <a:avLst/>
              </a:prstGeom>
              <a:noFill/>
            </p:spPr>
            <p:txBody>
              <a:bodyPr wrap="square" rtlCol="0">
                <a:spAutoFit/>
              </a:bodyPr>
              <a:lstStyle/>
              <a:p>
                <a:pPr algn="ctr"/>
                <a:r>
                  <a:rPr lang="es-MX" sz="1400" dirty="0"/>
                  <a:t>x</a:t>
                </a:r>
              </a:p>
            </p:txBody>
          </p:sp>
          <p:sp>
            <p:nvSpPr>
              <p:cNvPr id="85" name="TextBox 19"/>
              <p:cNvSpPr txBox="1"/>
              <p:nvPr/>
            </p:nvSpPr>
            <p:spPr>
              <a:xfrm>
                <a:off x="2357422" y="932216"/>
                <a:ext cx="291832" cy="468351"/>
              </a:xfrm>
              <a:prstGeom prst="rect">
                <a:avLst/>
              </a:prstGeom>
              <a:noFill/>
            </p:spPr>
            <p:txBody>
              <a:bodyPr wrap="square" rtlCol="0">
                <a:spAutoFit/>
              </a:bodyPr>
              <a:lstStyle/>
              <a:p>
                <a:pPr algn="ctr"/>
                <a:r>
                  <a:rPr lang="es-MX" sz="1400" dirty="0"/>
                  <a:t>y</a:t>
                </a:r>
              </a:p>
            </p:txBody>
          </p:sp>
          <p:cxnSp>
            <p:nvCxnSpPr>
              <p:cNvPr id="86" name="Straight Connector 20"/>
              <p:cNvCxnSpPr/>
              <p:nvPr/>
            </p:nvCxnSpPr>
            <p:spPr>
              <a:xfrm rot="5400000">
                <a:off x="1814499" y="1880823"/>
                <a:ext cx="1672472" cy="90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21"/>
              <p:cNvCxnSpPr/>
              <p:nvPr/>
            </p:nvCxnSpPr>
            <p:spPr>
              <a:xfrm>
                <a:off x="2646214" y="2727280"/>
                <a:ext cx="1848268" cy="10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Oval 7"/>
              <p:cNvSpPr/>
              <p:nvPr/>
            </p:nvSpPr>
            <p:spPr>
              <a:xfrm>
                <a:off x="3143240" y="2357430"/>
                <a:ext cx="59532" cy="4090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89" name="Oval 8"/>
              <p:cNvSpPr/>
              <p:nvPr/>
            </p:nvSpPr>
            <p:spPr>
              <a:xfrm>
                <a:off x="2928926" y="2316524"/>
                <a:ext cx="59532" cy="4090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cxnSp>
            <p:nvCxnSpPr>
              <p:cNvPr id="90" name="Straight Connector 42"/>
              <p:cNvCxnSpPr/>
              <p:nvPr/>
            </p:nvCxnSpPr>
            <p:spPr>
              <a:xfrm flipV="1">
                <a:off x="2857488" y="1316095"/>
                <a:ext cx="1369228" cy="1214446"/>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91" name="Oval 46"/>
              <p:cNvSpPr/>
              <p:nvPr/>
            </p:nvSpPr>
            <p:spPr>
              <a:xfrm>
                <a:off x="4226716" y="1380013"/>
                <a:ext cx="59532" cy="4090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92" name="Oval 91"/>
              <p:cNvSpPr/>
              <p:nvPr/>
            </p:nvSpPr>
            <p:spPr>
              <a:xfrm>
                <a:off x="4071934" y="1500174"/>
                <a:ext cx="59532" cy="4090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93" name="Oval 92"/>
              <p:cNvSpPr/>
              <p:nvPr/>
            </p:nvSpPr>
            <p:spPr>
              <a:xfrm>
                <a:off x="4143372" y="1285860"/>
                <a:ext cx="59532" cy="4090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94" name="Oval 93"/>
              <p:cNvSpPr/>
              <p:nvPr/>
            </p:nvSpPr>
            <p:spPr>
              <a:xfrm>
                <a:off x="2752716" y="2486242"/>
                <a:ext cx="142876" cy="1283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grpSp>
        <p:sp>
          <p:nvSpPr>
            <p:cNvPr id="42" name="Oval 99"/>
            <p:cNvSpPr/>
            <p:nvPr/>
          </p:nvSpPr>
          <p:spPr>
            <a:xfrm>
              <a:off x="7338837" y="2369139"/>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43" name="Oval 100"/>
            <p:cNvSpPr/>
            <p:nvPr/>
          </p:nvSpPr>
          <p:spPr>
            <a:xfrm>
              <a:off x="7876677" y="1776906"/>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44" name="Oval 101"/>
            <p:cNvSpPr/>
            <p:nvPr/>
          </p:nvSpPr>
          <p:spPr>
            <a:xfrm>
              <a:off x="7371128" y="2123219"/>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45" name="Oval 102"/>
            <p:cNvSpPr/>
            <p:nvPr/>
          </p:nvSpPr>
          <p:spPr>
            <a:xfrm>
              <a:off x="7618104" y="1812528"/>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46" name="Oval 103"/>
            <p:cNvSpPr/>
            <p:nvPr/>
          </p:nvSpPr>
          <p:spPr>
            <a:xfrm>
              <a:off x="8010195" y="1589884"/>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47" name="Oval 104"/>
            <p:cNvSpPr/>
            <p:nvPr/>
          </p:nvSpPr>
          <p:spPr>
            <a:xfrm>
              <a:off x="8424841" y="1367240"/>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48" name="Oval 105"/>
            <p:cNvSpPr/>
            <p:nvPr/>
          </p:nvSpPr>
          <p:spPr>
            <a:xfrm>
              <a:off x="8424841" y="1645545"/>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49" name="Oval 106"/>
            <p:cNvSpPr/>
            <p:nvPr/>
          </p:nvSpPr>
          <p:spPr>
            <a:xfrm>
              <a:off x="7442266" y="2424800"/>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50" name="Oval 107"/>
            <p:cNvSpPr/>
            <p:nvPr/>
          </p:nvSpPr>
          <p:spPr>
            <a:xfrm>
              <a:off x="8683413" y="1367240"/>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51" name="Oval 108"/>
            <p:cNvSpPr/>
            <p:nvPr/>
          </p:nvSpPr>
          <p:spPr>
            <a:xfrm>
              <a:off x="7618104" y="2055212"/>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52" name="Oval 109"/>
            <p:cNvSpPr/>
            <p:nvPr/>
          </p:nvSpPr>
          <p:spPr>
            <a:xfrm>
              <a:off x="7514675" y="2257817"/>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53" name="Oval 110"/>
            <p:cNvSpPr/>
            <p:nvPr/>
          </p:nvSpPr>
          <p:spPr>
            <a:xfrm>
              <a:off x="7287123" y="2536122"/>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54" name="Oval 111"/>
            <p:cNvSpPr/>
            <p:nvPr/>
          </p:nvSpPr>
          <p:spPr>
            <a:xfrm>
              <a:off x="7493980" y="1868189"/>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55" name="Oval 112"/>
            <p:cNvSpPr/>
            <p:nvPr/>
          </p:nvSpPr>
          <p:spPr>
            <a:xfrm>
              <a:off x="7907696" y="1589884"/>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56" name="Oval 113"/>
            <p:cNvSpPr/>
            <p:nvPr/>
          </p:nvSpPr>
          <p:spPr>
            <a:xfrm>
              <a:off x="7752553" y="1701206"/>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57" name="Oval 114"/>
            <p:cNvSpPr/>
            <p:nvPr/>
          </p:nvSpPr>
          <p:spPr>
            <a:xfrm>
              <a:off x="8321412" y="1534223"/>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58" name="Oval 115"/>
            <p:cNvSpPr/>
            <p:nvPr/>
          </p:nvSpPr>
          <p:spPr>
            <a:xfrm>
              <a:off x="8083535" y="1728666"/>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59" name="Oval 116"/>
            <p:cNvSpPr/>
            <p:nvPr/>
          </p:nvSpPr>
          <p:spPr>
            <a:xfrm>
              <a:off x="7824962" y="1999551"/>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60" name="Oval 117"/>
            <p:cNvSpPr/>
            <p:nvPr/>
          </p:nvSpPr>
          <p:spPr>
            <a:xfrm>
              <a:off x="8579984" y="1311579"/>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61" name="Oval 118"/>
            <p:cNvSpPr/>
            <p:nvPr/>
          </p:nvSpPr>
          <p:spPr>
            <a:xfrm>
              <a:off x="8186963" y="1387279"/>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62" name="Oval 119"/>
            <p:cNvSpPr/>
            <p:nvPr/>
          </p:nvSpPr>
          <p:spPr>
            <a:xfrm>
              <a:off x="8528270" y="1478562"/>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63" name="Oval 120"/>
            <p:cNvSpPr/>
            <p:nvPr/>
          </p:nvSpPr>
          <p:spPr>
            <a:xfrm>
              <a:off x="8217983" y="1589884"/>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64" name="Freeform 121"/>
            <p:cNvSpPr/>
            <p:nvPr/>
          </p:nvSpPr>
          <p:spPr>
            <a:xfrm>
              <a:off x="7286644" y="1412474"/>
              <a:ext cx="1500198" cy="1114983"/>
            </a:xfrm>
            <a:custGeom>
              <a:avLst/>
              <a:gdLst>
                <a:gd name="connsiteX0" fmla="*/ 0 w 1785257"/>
                <a:gd name="connsiteY0" fmla="*/ 1219200 h 1219200"/>
                <a:gd name="connsiteX1" fmla="*/ 217714 w 1785257"/>
                <a:gd name="connsiteY1" fmla="*/ 798285 h 1219200"/>
                <a:gd name="connsiteX2" fmla="*/ 493486 w 1785257"/>
                <a:gd name="connsiteY2" fmla="*/ 493485 h 1219200"/>
                <a:gd name="connsiteX3" fmla="*/ 827314 w 1785257"/>
                <a:gd name="connsiteY3" fmla="*/ 261257 h 1219200"/>
                <a:gd name="connsiteX4" fmla="*/ 1219200 w 1785257"/>
                <a:gd name="connsiteY4" fmla="*/ 87085 h 1219200"/>
                <a:gd name="connsiteX5" fmla="*/ 1538514 w 1785257"/>
                <a:gd name="connsiteY5" fmla="*/ 14514 h 1219200"/>
                <a:gd name="connsiteX6" fmla="*/ 1785257 w 1785257"/>
                <a:gd name="connsiteY6" fmla="*/ 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5257" h="1219200">
                  <a:moveTo>
                    <a:pt x="0" y="1219200"/>
                  </a:moveTo>
                  <a:cubicBezTo>
                    <a:pt x="67733" y="1069219"/>
                    <a:pt x="135466" y="919238"/>
                    <a:pt x="217714" y="798285"/>
                  </a:cubicBezTo>
                  <a:cubicBezTo>
                    <a:pt x="299962" y="677333"/>
                    <a:pt x="391886" y="582990"/>
                    <a:pt x="493486" y="493485"/>
                  </a:cubicBezTo>
                  <a:cubicBezTo>
                    <a:pt x="595086" y="403980"/>
                    <a:pt x="706362" y="328990"/>
                    <a:pt x="827314" y="261257"/>
                  </a:cubicBezTo>
                  <a:cubicBezTo>
                    <a:pt x="948266" y="193524"/>
                    <a:pt x="1100667" y="128209"/>
                    <a:pt x="1219200" y="87085"/>
                  </a:cubicBezTo>
                  <a:cubicBezTo>
                    <a:pt x="1337733" y="45961"/>
                    <a:pt x="1444171" y="29028"/>
                    <a:pt x="1538514" y="14514"/>
                  </a:cubicBezTo>
                  <a:cubicBezTo>
                    <a:pt x="1632857" y="0"/>
                    <a:pt x="1709057" y="0"/>
                    <a:pt x="1785257" y="0"/>
                  </a:cubicBezTo>
                </a:path>
              </a:pathLst>
            </a:cu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sz="1400"/>
            </a:p>
          </p:txBody>
        </p:sp>
        <p:sp>
          <p:nvSpPr>
            <p:cNvPr id="65" name="Oval 123"/>
            <p:cNvSpPr/>
            <p:nvPr/>
          </p:nvSpPr>
          <p:spPr>
            <a:xfrm>
              <a:off x="6000760" y="1643050"/>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66" name="Oval 124"/>
            <p:cNvSpPr/>
            <p:nvPr/>
          </p:nvSpPr>
          <p:spPr>
            <a:xfrm>
              <a:off x="6224598" y="1938326"/>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67" name="Oval 125"/>
            <p:cNvSpPr/>
            <p:nvPr/>
          </p:nvSpPr>
          <p:spPr>
            <a:xfrm>
              <a:off x="6163360" y="1643050"/>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68" name="Oval 126"/>
            <p:cNvSpPr/>
            <p:nvPr/>
          </p:nvSpPr>
          <p:spPr>
            <a:xfrm>
              <a:off x="5715008" y="2071678"/>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69" name="Oval 127"/>
            <p:cNvSpPr/>
            <p:nvPr/>
          </p:nvSpPr>
          <p:spPr>
            <a:xfrm>
              <a:off x="6376998" y="2090726"/>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70" name="Oval 128"/>
            <p:cNvSpPr/>
            <p:nvPr/>
          </p:nvSpPr>
          <p:spPr>
            <a:xfrm>
              <a:off x="5286380" y="1571612"/>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71" name="Oval 129"/>
            <p:cNvSpPr/>
            <p:nvPr/>
          </p:nvSpPr>
          <p:spPr>
            <a:xfrm>
              <a:off x="5429256" y="1643050"/>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72" name="Oval 130"/>
            <p:cNvSpPr/>
            <p:nvPr/>
          </p:nvSpPr>
          <p:spPr>
            <a:xfrm>
              <a:off x="5357818" y="1428736"/>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73" name="Oval 131"/>
            <p:cNvSpPr/>
            <p:nvPr/>
          </p:nvSpPr>
          <p:spPr>
            <a:xfrm>
              <a:off x="5572132" y="1643050"/>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74" name="Oval 132"/>
            <p:cNvSpPr/>
            <p:nvPr/>
          </p:nvSpPr>
          <p:spPr>
            <a:xfrm>
              <a:off x="5572132" y="1785926"/>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75" name="Oval 133"/>
            <p:cNvSpPr/>
            <p:nvPr/>
          </p:nvSpPr>
          <p:spPr>
            <a:xfrm>
              <a:off x="5857884" y="2143116"/>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76" name="Oval 134"/>
            <p:cNvSpPr/>
            <p:nvPr/>
          </p:nvSpPr>
          <p:spPr>
            <a:xfrm>
              <a:off x="5500694" y="1492262"/>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77" name="Oval 135"/>
            <p:cNvSpPr/>
            <p:nvPr/>
          </p:nvSpPr>
          <p:spPr>
            <a:xfrm>
              <a:off x="5919173" y="1958675"/>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78" name="Oval 136"/>
            <p:cNvSpPr/>
            <p:nvPr/>
          </p:nvSpPr>
          <p:spPr>
            <a:xfrm>
              <a:off x="5187232" y="1500174"/>
              <a:ext cx="51714" cy="35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sp>
          <p:nvSpPr>
            <p:cNvPr id="79" name="Freeform 137"/>
            <p:cNvSpPr/>
            <p:nvPr/>
          </p:nvSpPr>
          <p:spPr>
            <a:xfrm>
              <a:off x="4959927" y="1590963"/>
              <a:ext cx="1565564" cy="930564"/>
            </a:xfrm>
            <a:custGeom>
              <a:avLst/>
              <a:gdLst>
                <a:gd name="connsiteX0" fmla="*/ 0 w 1565564"/>
                <a:gd name="connsiteY0" fmla="*/ 889001 h 930564"/>
                <a:gd name="connsiteX1" fmla="*/ 96982 w 1565564"/>
                <a:gd name="connsiteY1" fmla="*/ 542637 h 930564"/>
                <a:gd name="connsiteX2" fmla="*/ 221673 w 1565564"/>
                <a:gd name="connsiteY2" fmla="*/ 154710 h 930564"/>
                <a:gd name="connsiteX3" fmla="*/ 401782 w 1565564"/>
                <a:gd name="connsiteY3" fmla="*/ 16164 h 930564"/>
                <a:gd name="connsiteX4" fmla="*/ 568037 w 1565564"/>
                <a:gd name="connsiteY4" fmla="*/ 57728 h 930564"/>
                <a:gd name="connsiteX5" fmla="*/ 692728 w 1565564"/>
                <a:gd name="connsiteY5" fmla="*/ 223982 h 930564"/>
                <a:gd name="connsiteX6" fmla="*/ 775855 w 1565564"/>
                <a:gd name="connsiteY6" fmla="*/ 445655 h 930564"/>
                <a:gd name="connsiteX7" fmla="*/ 900546 w 1565564"/>
                <a:gd name="connsiteY7" fmla="*/ 501073 h 930564"/>
                <a:gd name="connsiteX8" fmla="*/ 983673 w 1565564"/>
                <a:gd name="connsiteY8" fmla="*/ 376382 h 930564"/>
                <a:gd name="connsiteX9" fmla="*/ 1039091 w 1565564"/>
                <a:gd name="connsiteY9" fmla="*/ 168564 h 930564"/>
                <a:gd name="connsiteX10" fmla="*/ 1136073 w 1565564"/>
                <a:gd name="connsiteY10" fmla="*/ 113146 h 930564"/>
                <a:gd name="connsiteX11" fmla="*/ 1246909 w 1565564"/>
                <a:gd name="connsiteY11" fmla="*/ 237837 h 930564"/>
                <a:gd name="connsiteX12" fmla="*/ 1357746 w 1565564"/>
                <a:gd name="connsiteY12" fmla="*/ 431801 h 930564"/>
                <a:gd name="connsiteX13" fmla="*/ 1496291 w 1565564"/>
                <a:gd name="connsiteY13" fmla="*/ 736601 h 930564"/>
                <a:gd name="connsiteX14" fmla="*/ 1565564 w 1565564"/>
                <a:gd name="connsiteY14" fmla="*/ 930564 h 930564"/>
                <a:gd name="connsiteX15" fmla="*/ 1565564 w 1565564"/>
                <a:gd name="connsiteY15" fmla="*/ 930564 h 930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5564" h="930564">
                  <a:moveTo>
                    <a:pt x="0" y="889001"/>
                  </a:moveTo>
                  <a:cubicBezTo>
                    <a:pt x="30018" y="777010"/>
                    <a:pt x="60036" y="665019"/>
                    <a:pt x="96982" y="542637"/>
                  </a:cubicBezTo>
                  <a:cubicBezTo>
                    <a:pt x="133928" y="420255"/>
                    <a:pt x="170873" y="242455"/>
                    <a:pt x="221673" y="154710"/>
                  </a:cubicBezTo>
                  <a:cubicBezTo>
                    <a:pt x="272473" y="66965"/>
                    <a:pt x="344055" y="32328"/>
                    <a:pt x="401782" y="16164"/>
                  </a:cubicBezTo>
                  <a:cubicBezTo>
                    <a:pt x="459509" y="0"/>
                    <a:pt x="519546" y="23092"/>
                    <a:pt x="568037" y="57728"/>
                  </a:cubicBezTo>
                  <a:cubicBezTo>
                    <a:pt x="616528" y="92364"/>
                    <a:pt x="658092" y="159328"/>
                    <a:pt x="692728" y="223982"/>
                  </a:cubicBezTo>
                  <a:cubicBezTo>
                    <a:pt x="727364" y="288636"/>
                    <a:pt x="741219" y="399473"/>
                    <a:pt x="775855" y="445655"/>
                  </a:cubicBezTo>
                  <a:cubicBezTo>
                    <a:pt x="810491" y="491837"/>
                    <a:pt x="865910" y="512618"/>
                    <a:pt x="900546" y="501073"/>
                  </a:cubicBezTo>
                  <a:cubicBezTo>
                    <a:pt x="935182" y="489528"/>
                    <a:pt x="960582" y="431800"/>
                    <a:pt x="983673" y="376382"/>
                  </a:cubicBezTo>
                  <a:cubicBezTo>
                    <a:pt x="1006764" y="320964"/>
                    <a:pt x="1013691" y="212437"/>
                    <a:pt x="1039091" y="168564"/>
                  </a:cubicBezTo>
                  <a:cubicBezTo>
                    <a:pt x="1064491" y="124691"/>
                    <a:pt x="1101437" y="101601"/>
                    <a:pt x="1136073" y="113146"/>
                  </a:cubicBezTo>
                  <a:cubicBezTo>
                    <a:pt x="1170709" y="124691"/>
                    <a:pt x="1209964" y="184728"/>
                    <a:pt x="1246909" y="237837"/>
                  </a:cubicBezTo>
                  <a:cubicBezTo>
                    <a:pt x="1283854" y="290946"/>
                    <a:pt x="1316182" y="348674"/>
                    <a:pt x="1357746" y="431801"/>
                  </a:cubicBezTo>
                  <a:cubicBezTo>
                    <a:pt x="1399310" y="514928"/>
                    <a:pt x="1461655" y="653474"/>
                    <a:pt x="1496291" y="736601"/>
                  </a:cubicBezTo>
                  <a:cubicBezTo>
                    <a:pt x="1530927" y="819728"/>
                    <a:pt x="1565564" y="930564"/>
                    <a:pt x="1565564" y="930564"/>
                  </a:cubicBezTo>
                  <a:lnTo>
                    <a:pt x="1565564" y="930564"/>
                  </a:lnTo>
                </a:path>
              </a:pathLst>
            </a:cu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sz="1400"/>
            </a:p>
          </p:txBody>
        </p:sp>
        <p:sp>
          <p:nvSpPr>
            <p:cNvPr id="80" name="TextBox 138"/>
            <p:cNvSpPr txBox="1"/>
            <p:nvPr/>
          </p:nvSpPr>
          <p:spPr>
            <a:xfrm>
              <a:off x="297802" y="2857496"/>
              <a:ext cx="1416677" cy="468351"/>
            </a:xfrm>
            <a:prstGeom prst="rect">
              <a:avLst/>
            </a:prstGeom>
            <a:noFill/>
          </p:spPr>
          <p:txBody>
            <a:bodyPr wrap="square" rtlCol="0">
              <a:spAutoFit/>
            </a:bodyPr>
            <a:lstStyle/>
            <a:p>
              <a:pPr algn="ctr"/>
              <a:r>
                <a:rPr lang="es-MX" sz="1400" b="1" dirty="0"/>
                <a:t>LINEAL</a:t>
              </a:r>
            </a:p>
          </p:txBody>
        </p:sp>
        <p:sp>
          <p:nvSpPr>
            <p:cNvPr id="81" name="TextBox 139"/>
            <p:cNvSpPr txBox="1"/>
            <p:nvPr/>
          </p:nvSpPr>
          <p:spPr>
            <a:xfrm>
              <a:off x="2714612" y="2857496"/>
              <a:ext cx="1500198" cy="796196"/>
            </a:xfrm>
            <a:prstGeom prst="rect">
              <a:avLst/>
            </a:prstGeom>
            <a:noFill/>
          </p:spPr>
          <p:txBody>
            <a:bodyPr wrap="square" rtlCol="0">
              <a:spAutoFit/>
            </a:bodyPr>
            <a:lstStyle/>
            <a:p>
              <a:pPr algn="ctr"/>
              <a:r>
                <a:rPr lang="es-MX" sz="1400" b="1" dirty="0"/>
                <a:t>MUCHOS CEROS</a:t>
              </a:r>
            </a:p>
          </p:txBody>
        </p:sp>
        <p:sp>
          <p:nvSpPr>
            <p:cNvPr id="82" name="TextBox 140"/>
            <p:cNvSpPr txBox="1"/>
            <p:nvPr/>
          </p:nvSpPr>
          <p:spPr>
            <a:xfrm>
              <a:off x="4692753" y="2866249"/>
              <a:ext cx="1879510" cy="796196"/>
            </a:xfrm>
            <a:prstGeom prst="rect">
              <a:avLst/>
            </a:prstGeom>
            <a:noFill/>
          </p:spPr>
          <p:txBody>
            <a:bodyPr wrap="square" rtlCol="0">
              <a:spAutoFit/>
            </a:bodyPr>
            <a:lstStyle/>
            <a:p>
              <a:pPr algn="ctr"/>
              <a:r>
                <a:rPr lang="es-MX" sz="1400" b="1" dirty="0"/>
                <a:t>NO-MONOTONICA</a:t>
              </a:r>
            </a:p>
          </p:txBody>
        </p:sp>
        <p:sp>
          <p:nvSpPr>
            <p:cNvPr id="83" name="TextBox 141"/>
            <p:cNvSpPr txBox="1"/>
            <p:nvPr/>
          </p:nvSpPr>
          <p:spPr>
            <a:xfrm>
              <a:off x="7093550" y="2944058"/>
              <a:ext cx="1954782" cy="468351"/>
            </a:xfrm>
            <a:prstGeom prst="rect">
              <a:avLst/>
            </a:prstGeom>
            <a:noFill/>
          </p:spPr>
          <p:txBody>
            <a:bodyPr wrap="square" rtlCol="0">
              <a:spAutoFit/>
            </a:bodyPr>
            <a:lstStyle/>
            <a:p>
              <a:pPr algn="ctr"/>
              <a:r>
                <a:rPr lang="es-MX" sz="1400" b="1" dirty="0"/>
                <a:t>MONOTONICA</a:t>
              </a:r>
            </a:p>
          </p:txBody>
        </p:sp>
      </p:grpSp>
    </p:spTree>
    <p:extLst>
      <p:ext uri="{BB962C8B-B14F-4D97-AF65-F5344CB8AC3E}">
        <p14:creationId xmlns:p14="http://schemas.microsoft.com/office/powerpoint/2010/main" val="3985705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4282" y="571480"/>
            <a:ext cx="6215106" cy="1000132"/>
          </a:xfrm>
        </p:spPr>
        <p:txBody>
          <a:bodyPr>
            <a:normAutofit/>
          </a:bodyPr>
          <a:lstStyle/>
          <a:p>
            <a:r>
              <a:rPr lang="es-MX" sz="2400" b="1" dirty="0">
                <a:latin typeface="Arial" pitchFamily="34" charset="0"/>
                <a:cs typeface="Arial" pitchFamily="34" charset="0"/>
              </a:rPr>
              <a:t>Notación estadística (</a:t>
            </a:r>
            <a:r>
              <a:rPr lang="es-MX" sz="2400" b="1" dirty="0" err="1">
                <a:latin typeface="Arial" pitchFamily="34" charset="0"/>
                <a:cs typeface="Arial" pitchFamily="34" charset="0"/>
              </a:rPr>
              <a:t>bi</a:t>
            </a:r>
            <a:r>
              <a:rPr lang="es-MX" sz="2400" b="1" dirty="0">
                <a:latin typeface="Arial" pitchFamily="34" charset="0"/>
                <a:cs typeface="Arial" pitchFamily="34" charset="0"/>
              </a:rPr>
              <a:t>-variada):</a:t>
            </a:r>
          </a:p>
        </p:txBody>
      </p:sp>
      <p:sp>
        <p:nvSpPr>
          <p:cNvPr id="5" name="TextBox 4"/>
          <p:cNvSpPr txBox="1"/>
          <p:nvPr/>
        </p:nvSpPr>
        <p:spPr>
          <a:xfrm>
            <a:off x="428596" y="2393403"/>
            <a:ext cx="8072494" cy="535531"/>
          </a:xfrm>
          <a:prstGeom prst="rect">
            <a:avLst/>
          </a:prstGeom>
          <a:noFill/>
        </p:spPr>
        <p:txBody>
          <a:bodyPr wrap="square" rtlCol="0">
            <a:spAutoFit/>
          </a:bodyPr>
          <a:lstStyle/>
          <a:p>
            <a:pPr eaLnBrk="1" hangingPunct="1">
              <a:lnSpc>
                <a:spcPct val="80000"/>
              </a:lnSpc>
              <a:defRPr/>
            </a:pPr>
            <a:r>
              <a:rPr lang="es-MX" dirty="0"/>
              <a:t>Dos variables relacionadas mediante una función se denotan como X y </a:t>
            </a:r>
            <a:r>
              <a:rPr lang="es-MX" dirty="0" err="1"/>
              <a:t>Y</a:t>
            </a:r>
            <a:r>
              <a:rPr lang="es-MX" dirty="0"/>
              <a:t> , donde X es la variable independiente, y </a:t>
            </a:r>
            <a:r>
              <a:rPr lang="es-MX" dirty="0" err="1"/>
              <a:t>Y</a:t>
            </a:r>
            <a:r>
              <a:rPr lang="es-MX" dirty="0"/>
              <a:t> la dependiente. </a:t>
            </a:r>
          </a:p>
        </p:txBody>
      </p:sp>
      <p:sp>
        <p:nvSpPr>
          <p:cNvPr id="9" name="Oval 4"/>
          <p:cNvSpPr>
            <a:spLocks noChangeArrowheads="1"/>
          </p:cNvSpPr>
          <p:nvPr/>
        </p:nvSpPr>
        <p:spPr bwMode="auto">
          <a:xfrm rot="5400000">
            <a:off x="1785919" y="4071943"/>
            <a:ext cx="1071568" cy="1643074"/>
          </a:xfrm>
          <a:prstGeom prst="ellipse">
            <a:avLst/>
          </a:prstGeom>
          <a:solidFill>
            <a:srgbClr val="C00000"/>
          </a:solidFill>
          <a:ln w="15875">
            <a:solidFill>
              <a:srgbClr val="C00000"/>
            </a:solidFill>
            <a:round/>
            <a:headEnd/>
            <a:tailEnd/>
          </a:ln>
        </p:spPr>
        <p:txBody>
          <a:bodyPr wrap="none" anchor="ctr"/>
          <a:lstStyle/>
          <a:p>
            <a:endParaRPr lang="es-MX">
              <a:latin typeface="Arial" pitchFamily="34" charset="0"/>
              <a:cs typeface="Arial" pitchFamily="34" charset="0"/>
            </a:endParaRPr>
          </a:p>
        </p:txBody>
      </p:sp>
      <p:sp>
        <p:nvSpPr>
          <p:cNvPr id="10" name="Rectangle 5"/>
          <p:cNvSpPr>
            <a:spLocks noChangeArrowheads="1"/>
          </p:cNvSpPr>
          <p:nvPr/>
        </p:nvSpPr>
        <p:spPr bwMode="auto">
          <a:xfrm>
            <a:off x="4071933" y="4329984"/>
            <a:ext cx="1285884" cy="500066"/>
          </a:xfrm>
          <a:prstGeom prst="rect">
            <a:avLst/>
          </a:prstGeom>
          <a:solidFill>
            <a:srgbClr val="C00000">
              <a:alpha val="60000"/>
            </a:srgbClr>
          </a:solidFill>
          <a:ln w="9525">
            <a:solidFill>
              <a:srgbClr val="C00000"/>
            </a:solidFill>
            <a:miter lim="800000"/>
            <a:headEnd/>
            <a:tailEnd/>
          </a:ln>
        </p:spPr>
        <p:txBody>
          <a:bodyPr wrap="none" anchor="ctr"/>
          <a:lstStyle/>
          <a:p>
            <a:pPr algn="ctr"/>
            <a:r>
              <a:rPr lang="es-ES_tradnl" sz="1600" b="1" dirty="0">
                <a:solidFill>
                  <a:srgbClr val="000000"/>
                </a:solidFill>
                <a:latin typeface="Arial" pitchFamily="34" charset="0"/>
                <a:cs typeface="Arial" pitchFamily="34" charset="0"/>
              </a:rPr>
              <a:t>MUESTRA </a:t>
            </a:r>
            <a:r>
              <a:rPr lang="es-ES_tradnl" sz="1600" b="1" i="1" dirty="0">
                <a:latin typeface="Arial" pitchFamily="34" charset="0"/>
                <a:cs typeface="Arial" pitchFamily="34" charset="0"/>
              </a:rPr>
              <a:t> </a:t>
            </a:r>
            <a:endParaRPr lang="es-ES" sz="1600" b="1" dirty="0">
              <a:solidFill>
                <a:srgbClr val="000000"/>
              </a:solidFill>
              <a:latin typeface="Arial" pitchFamily="34" charset="0"/>
              <a:cs typeface="Arial" pitchFamily="34" charset="0"/>
            </a:endParaRPr>
          </a:p>
        </p:txBody>
      </p:sp>
      <p:sp>
        <p:nvSpPr>
          <p:cNvPr id="11" name="Text Box 6"/>
          <p:cNvSpPr txBox="1">
            <a:spLocks noChangeArrowheads="1"/>
          </p:cNvSpPr>
          <p:nvPr/>
        </p:nvSpPr>
        <p:spPr bwMode="auto">
          <a:xfrm>
            <a:off x="1571604" y="4714884"/>
            <a:ext cx="1579566" cy="338554"/>
          </a:xfrm>
          <a:prstGeom prst="rect">
            <a:avLst/>
          </a:prstGeom>
          <a:noFill/>
          <a:ln w="9525">
            <a:noFill/>
            <a:miter lim="800000"/>
            <a:headEnd/>
            <a:tailEnd/>
          </a:ln>
        </p:spPr>
        <p:txBody>
          <a:bodyPr wrap="square">
            <a:spAutoFit/>
          </a:bodyPr>
          <a:lstStyle/>
          <a:p>
            <a:pPr algn="ctr">
              <a:spcBef>
                <a:spcPct val="50000"/>
              </a:spcBef>
            </a:pPr>
            <a:r>
              <a:rPr lang="es-ES_tradnl" sz="1600" b="1" dirty="0">
                <a:solidFill>
                  <a:srgbClr val="000000"/>
                </a:solidFill>
                <a:latin typeface="Arial" pitchFamily="34" charset="0"/>
                <a:cs typeface="Arial" pitchFamily="34" charset="0"/>
              </a:rPr>
              <a:t>POBLACIÓN</a:t>
            </a:r>
            <a:endParaRPr lang="es-ES" sz="1600" b="1" dirty="0">
              <a:solidFill>
                <a:srgbClr val="000000"/>
              </a:solidFill>
              <a:latin typeface="Arial" pitchFamily="34" charset="0"/>
              <a:cs typeface="Arial" pitchFamily="34" charset="0"/>
            </a:endParaRPr>
          </a:p>
        </p:txBody>
      </p:sp>
      <p:cxnSp>
        <p:nvCxnSpPr>
          <p:cNvPr id="12" name="Straight Connector 11"/>
          <p:cNvCxnSpPr/>
          <p:nvPr/>
        </p:nvCxnSpPr>
        <p:spPr>
          <a:xfrm flipV="1">
            <a:off x="2714612" y="4286256"/>
            <a:ext cx="1214445" cy="285752"/>
          </a:xfrm>
          <a:prstGeom prst="line">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714612" y="4572008"/>
            <a:ext cx="1214445" cy="285752"/>
          </a:xfrm>
          <a:prstGeom prst="line">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29321" y="4737754"/>
            <a:ext cx="2000264" cy="1477328"/>
          </a:xfrm>
          <a:prstGeom prst="rect">
            <a:avLst/>
          </a:prstGeom>
          <a:noFill/>
          <a:ln>
            <a:solidFill>
              <a:schemeClr val="tx1"/>
            </a:solidFill>
          </a:ln>
        </p:spPr>
        <p:txBody>
          <a:bodyPr wrap="square" rtlCol="0">
            <a:spAutoFit/>
          </a:bodyPr>
          <a:lstStyle/>
          <a:p>
            <a:r>
              <a:rPr lang="es-MX" dirty="0">
                <a:latin typeface="Arial" pitchFamily="34" charset="0"/>
                <a:cs typeface="Arial" pitchFamily="34" charset="0"/>
              </a:rPr>
              <a:t>X</a:t>
            </a:r>
            <a:r>
              <a:rPr lang="es-MX" baseline="-25000" dirty="0">
                <a:latin typeface="Arial" pitchFamily="34" charset="0"/>
                <a:cs typeface="Arial" pitchFamily="34" charset="0"/>
              </a:rPr>
              <a:t>1</a:t>
            </a:r>
            <a:r>
              <a:rPr lang="es-MX" dirty="0">
                <a:latin typeface="Arial" pitchFamily="34" charset="0"/>
                <a:cs typeface="Arial" pitchFamily="34" charset="0"/>
              </a:rPr>
              <a:t> = 2; Y</a:t>
            </a:r>
            <a:r>
              <a:rPr lang="es-MX" baseline="-25000" dirty="0">
                <a:latin typeface="Arial" pitchFamily="34" charset="0"/>
                <a:cs typeface="Arial" pitchFamily="34" charset="0"/>
              </a:rPr>
              <a:t>1</a:t>
            </a:r>
            <a:r>
              <a:rPr lang="es-MX" dirty="0">
                <a:latin typeface="Arial" pitchFamily="34" charset="0"/>
                <a:cs typeface="Arial" pitchFamily="34" charset="0"/>
              </a:rPr>
              <a:t> = 289 </a:t>
            </a:r>
          </a:p>
          <a:p>
            <a:r>
              <a:rPr lang="es-MX" dirty="0">
                <a:latin typeface="Arial" pitchFamily="34" charset="0"/>
                <a:cs typeface="Arial" pitchFamily="34" charset="0"/>
              </a:rPr>
              <a:t>X</a:t>
            </a:r>
            <a:r>
              <a:rPr lang="es-MX" baseline="-25000" dirty="0">
                <a:latin typeface="Arial" pitchFamily="34" charset="0"/>
                <a:cs typeface="Arial" pitchFamily="34" charset="0"/>
              </a:rPr>
              <a:t>2</a:t>
            </a:r>
            <a:r>
              <a:rPr lang="es-MX" dirty="0">
                <a:latin typeface="Arial" pitchFamily="34" charset="0"/>
                <a:cs typeface="Arial" pitchFamily="34" charset="0"/>
              </a:rPr>
              <a:t> = 67; Y</a:t>
            </a:r>
            <a:r>
              <a:rPr lang="es-MX" baseline="-25000" dirty="0">
                <a:latin typeface="Arial" pitchFamily="34" charset="0"/>
                <a:cs typeface="Arial" pitchFamily="34" charset="0"/>
              </a:rPr>
              <a:t>2 </a:t>
            </a:r>
            <a:r>
              <a:rPr lang="es-MX" dirty="0">
                <a:latin typeface="Arial" pitchFamily="34" charset="0"/>
                <a:cs typeface="Arial" pitchFamily="34" charset="0"/>
              </a:rPr>
              <a:t>= 344</a:t>
            </a:r>
          </a:p>
          <a:p>
            <a:r>
              <a:rPr lang="es-MX" dirty="0">
                <a:latin typeface="Arial" pitchFamily="34" charset="0"/>
                <a:cs typeface="Arial" pitchFamily="34" charset="0"/>
              </a:rPr>
              <a:t>X</a:t>
            </a:r>
            <a:r>
              <a:rPr lang="es-MX" baseline="-25000" dirty="0">
                <a:latin typeface="Arial" pitchFamily="34" charset="0"/>
                <a:cs typeface="Arial" pitchFamily="34" charset="0"/>
              </a:rPr>
              <a:t>3</a:t>
            </a:r>
            <a:r>
              <a:rPr lang="es-MX" dirty="0">
                <a:latin typeface="Arial" pitchFamily="34" charset="0"/>
                <a:cs typeface="Arial" pitchFamily="34" charset="0"/>
              </a:rPr>
              <a:t> = 45; Y</a:t>
            </a:r>
            <a:r>
              <a:rPr lang="es-MX" baseline="-25000" dirty="0">
                <a:latin typeface="Arial" pitchFamily="34" charset="0"/>
                <a:cs typeface="Arial" pitchFamily="34" charset="0"/>
              </a:rPr>
              <a:t>3</a:t>
            </a:r>
            <a:r>
              <a:rPr lang="es-MX" dirty="0">
                <a:latin typeface="Arial" pitchFamily="34" charset="0"/>
                <a:cs typeface="Arial" pitchFamily="34" charset="0"/>
              </a:rPr>
              <a:t> = 197</a:t>
            </a:r>
          </a:p>
          <a:p>
            <a:r>
              <a:rPr lang="es-MX" dirty="0">
                <a:latin typeface="Arial" pitchFamily="34" charset="0"/>
                <a:cs typeface="Arial" pitchFamily="34" charset="0"/>
              </a:rPr>
              <a:t>X</a:t>
            </a:r>
            <a:r>
              <a:rPr lang="es-MX" baseline="-25000" dirty="0">
                <a:latin typeface="Arial" pitchFamily="34" charset="0"/>
                <a:cs typeface="Arial" pitchFamily="34" charset="0"/>
              </a:rPr>
              <a:t>4</a:t>
            </a:r>
            <a:r>
              <a:rPr lang="es-MX" dirty="0">
                <a:latin typeface="Arial" pitchFamily="34" charset="0"/>
                <a:cs typeface="Arial" pitchFamily="34" charset="0"/>
              </a:rPr>
              <a:t> = 28; Y</a:t>
            </a:r>
            <a:r>
              <a:rPr lang="es-MX" baseline="-25000" dirty="0">
                <a:latin typeface="Arial" pitchFamily="34" charset="0"/>
                <a:cs typeface="Arial" pitchFamily="34" charset="0"/>
              </a:rPr>
              <a:t>4</a:t>
            </a:r>
            <a:r>
              <a:rPr lang="es-MX" dirty="0">
                <a:latin typeface="Arial" pitchFamily="34" charset="0"/>
                <a:cs typeface="Arial" pitchFamily="34" charset="0"/>
              </a:rPr>
              <a:t> = 157</a:t>
            </a:r>
          </a:p>
          <a:p>
            <a:r>
              <a:rPr lang="es-MX" dirty="0">
                <a:latin typeface="Arial" pitchFamily="34" charset="0"/>
                <a:cs typeface="Arial" pitchFamily="34" charset="0"/>
              </a:rPr>
              <a:t>X</a:t>
            </a:r>
            <a:r>
              <a:rPr lang="es-MX" baseline="-25000" dirty="0">
                <a:latin typeface="Arial" pitchFamily="34" charset="0"/>
                <a:cs typeface="Arial" pitchFamily="34" charset="0"/>
              </a:rPr>
              <a:t>5</a:t>
            </a:r>
            <a:r>
              <a:rPr lang="es-MX" dirty="0">
                <a:latin typeface="Arial" pitchFamily="34" charset="0"/>
                <a:cs typeface="Arial" pitchFamily="34" charset="0"/>
              </a:rPr>
              <a:t> = 32; Y</a:t>
            </a:r>
            <a:r>
              <a:rPr lang="es-MX" baseline="-25000" dirty="0">
                <a:latin typeface="Arial" pitchFamily="34" charset="0"/>
                <a:cs typeface="Arial" pitchFamily="34" charset="0"/>
              </a:rPr>
              <a:t>5</a:t>
            </a:r>
            <a:r>
              <a:rPr lang="es-MX" dirty="0">
                <a:latin typeface="Arial" pitchFamily="34" charset="0"/>
                <a:cs typeface="Arial" pitchFamily="34" charset="0"/>
              </a:rPr>
              <a:t> = 318</a:t>
            </a:r>
          </a:p>
        </p:txBody>
      </p:sp>
      <p:grpSp>
        <p:nvGrpSpPr>
          <p:cNvPr id="2" name="Group 17"/>
          <p:cNvGrpSpPr/>
          <p:nvPr/>
        </p:nvGrpSpPr>
        <p:grpSpPr>
          <a:xfrm rot="5400000" flipV="1">
            <a:off x="4953473" y="4690600"/>
            <a:ext cx="665812" cy="1143008"/>
            <a:chOff x="5740555" y="1357298"/>
            <a:chExt cx="1072364" cy="715174"/>
          </a:xfrm>
        </p:grpSpPr>
        <p:cxnSp>
          <p:nvCxnSpPr>
            <p:cNvPr id="19" name="Straight Connector 18"/>
            <p:cNvCxnSpPr/>
            <p:nvPr/>
          </p:nvCxnSpPr>
          <p:spPr>
            <a:xfrm>
              <a:off x="5740555" y="1357298"/>
              <a:ext cx="107157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6454935" y="1714488"/>
              <a:ext cx="71438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5929321" y="3857628"/>
            <a:ext cx="1428760" cy="369332"/>
          </a:xfrm>
          <a:prstGeom prst="rect">
            <a:avLst/>
          </a:prstGeom>
          <a:noFill/>
          <a:ln>
            <a:solidFill>
              <a:schemeClr val="tx1"/>
            </a:solidFill>
          </a:ln>
        </p:spPr>
        <p:txBody>
          <a:bodyPr wrap="square" rtlCol="0">
            <a:spAutoFit/>
          </a:bodyPr>
          <a:lstStyle/>
          <a:p>
            <a:r>
              <a:rPr lang="es-MX" dirty="0">
                <a:latin typeface="Arial" pitchFamily="34" charset="0"/>
                <a:cs typeface="Arial" pitchFamily="34" charset="0"/>
              </a:rPr>
              <a:t>n = 5</a:t>
            </a:r>
          </a:p>
        </p:txBody>
      </p:sp>
      <p:sp>
        <p:nvSpPr>
          <p:cNvPr id="18" name="TextBox 17"/>
          <p:cNvSpPr txBox="1"/>
          <p:nvPr/>
        </p:nvSpPr>
        <p:spPr>
          <a:xfrm>
            <a:off x="428596" y="3059668"/>
            <a:ext cx="8072494" cy="369332"/>
          </a:xfrm>
          <a:prstGeom prst="rect">
            <a:avLst/>
          </a:prstGeom>
          <a:noFill/>
        </p:spPr>
        <p:txBody>
          <a:bodyPr wrap="square" rtlCol="0">
            <a:spAutoFit/>
          </a:bodyPr>
          <a:lstStyle/>
          <a:p>
            <a:r>
              <a:rPr lang="es-MX" dirty="0"/>
              <a:t>Los subíndices para el mismo ítem llevan el mismo subíndice: X</a:t>
            </a:r>
            <a:r>
              <a:rPr lang="es-MX" baseline="-25000" dirty="0"/>
              <a:t>i </a:t>
            </a:r>
            <a:r>
              <a:rPr lang="es-MX" dirty="0" err="1"/>
              <a:t>Y</a:t>
            </a:r>
            <a:r>
              <a:rPr lang="es-MX" baseline="-25000" dirty="0" err="1"/>
              <a:t>i</a:t>
            </a:r>
            <a:r>
              <a:rPr lang="es-MX" dirty="0"/>
              <a:t> </a:t>
            </a:r>
          </a:p>
        </p:txBody>
      </p:sp>
      <p:sp>
        <p:nvSpPr>
          <p:cNvPr id="15" name="TextBox 14"/>
          <p:cNvSpPr txBox="1"/>
          <p:nvPr/>
        </p:nvSpPr>
        <p:spPr>
          <a:xfrm>
            <a:off x="400886" y="1571612"/>
            <a:ext cx="8072494" cy="646331"/>
          </a:xfrm>
          <a:prstGeom prst="rect">
            <a:avLst/>
          </a:prstGeom>
          <a:noFill/>
        </p:spPr>
        <p:txBody>
          <a:bodyPr wrap="square" rtlCol="0">
            <a:spAutoFit/>
          </a:bodyPr>
          <a:lstStyle/>
          <a:p>
            <a:r>
              <a:rPr lang="es-MX" dirty="0"/>
              <a:t>Cuando se registran dos mediciones de cada ítem, se utilizan dos letras para ese ítem: X y </a:t>
            </a:r>
            <a:r>
              <a:rPr lang="es-MX" dirty="0" err="1"/>
              <a:t>Y</a:t>
            </a:r>
            <a:endParaRPr lang="es-MX" dirty="0"/>
          </a:p>
        </p:txBody>
      </p:sp>
    </p:spTree>
    <p:extLst>
      <p:ext uri="{BB962C8B-B14F-4D97-AF65-F5344CB8AC3E}">
        <p14:creationId xmlns:p14="http://schemas.microsoft.com/office/powerpoint/2010/main" val="971818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11"/>
          <p:cNvGraphicFramePr/>
          <p:nvPr/>
        </p:nvGraphicFramePr>
        <p:xfrm>
          <a:off x="5143504" y="2834341"/>
          <a:ext cx="3357586" cy="2428892"/>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p:cNvSpPr txBox="1"/>
          <p:nvPr/>
        </p:nvSpPr>
        <p:spPr>
          <a:xfrm>
            <a:off x="500034" y="1477019"/>
            <a:ext cx="8358246" cy="923330"/>
          </a:xfrm>
          <a:prstGeom prst="rect">
            <a:avLst/>
          </a:prstGeom>
          <a:noFill/>
        </p:spPr>
        <p:txBody>
          <a:bodyPr wrap="square" rtlCol="0">
            <a:spAutoFit/>
          </a:bodyPr>
          <a:lstStyle/>
          <a:p>
            <a:r>
              <a:rPr lang="es-ES" dirty="0"/>
              <a:t>De la misma manera que podemos construir una distribución de frecuencias con el número de veces Y que ocurre un evento X, podemos construir una distribución con la </a:t>
            </a:r>
            <a:r>
              <a:rPr lang="es-ES" b="1" dirty="0"/>
              <a:t>probabilidad </a:t>
            </a:r>
            <a:r>
              <a:rPr lang="es-ES" dirty="0"/>
              <a:t>Y de que ocurra un evento X:</a:t>
            </a:r>
          </a:p>
        </p:txBody>
      </p:sp>
      <p:sp>
        <p:nvSpPr>
          <p:cNvPr id="3" name="TextBox 2"/>
          <p:cNvSpPr txBox="1"/>
          <p:nvPr/>
        </p:nvSpPr>
        <p:spPr>
          <a:xfrm>
            <a:off x="214282" y="824195"/>
            <a:ext cx="5072098" cy="461665"/>
          </a:xfrm>
          <a:prstGeom prst="rect">
            <a:avLst/>
          </a:prstGeom>
          <a:noFill/>
        </p:spPr>
        <p:txBody>
          <a:bodyPr wrap="square" rtlCol="0">
            <a:spAutoFit/>
          </a:bodyPr>
          <a:lstStyle/>
          <a:p>
            <a:r>
              <a:rPr lang="es-ES" sz="2400" b="1" dirty="0"/>
              <a:t>Distribuciones de probabilidad</a:t>
            </a:r>
            <a:endParaRPr lang="es-MX" sz="2400" b="1" dirty="0"/>
          </a:p>
        </p:txBody>
      </p:sp>
      <p:graphicFrame>
        <p:nvGraphicFramePr>
          <p:cNvPr id="5" name="Chart 4"/>
          <p:cNvGraphicFramePr/>
          <p:nvPr/>
        </p:nvGraphicFramePr>
        <p:xfrm>
          <a:off x="857224" y="2963946"/>
          <a:ext cx="3214710" cy="2370725"/>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rot="16200000">
            <a:off x="-310490" y="3787742"/>
            <a:ext cx="2214578" cy="307777"/>
          </a:xfrm>
          <a:prstGeom prst="rect">
            <a:avLst/>
          </a:prstGeom>
          <a:noFill/>
        </p:spPr>
        <p:txBody>
          <a:bodyPr wrap="square" rtlCol="0">
            <a:spAutoFit/>
          </a:bodyPr>
          <a:lstStyle/>
          <a:p>
            <a:pPr algn="ctr"/>
            <a:r>
              <a:rPr lang="es-MX" sz="1400" dirty="0"/>
              <a:t>Frecuencia absoluta</a:t>
            </a:r>
          </a:p>
        </p:txBody>
      </p:sp>
      <p:sp>
        <p:nvSpPr>
          <p:cNvPr id="7" name="TextBox 6"/>
          <p:cNvSpPr txBox="1"/>
          <p:nvPr/>
        </p:nvSpPr>
        <p:spPr>
          <a:xfrm rot="10800000" flipV="1">
            <a:off x="1571604" y="5263233"/>
            <a:ext cx="2214578" cy="523220"/>
          </a:xfrm>
          <a:prstGeom prst="rect">
            <a:avLst/>
          </a:prstGeom>
          <a:noFill/>
        </p:spPr>
        <p:txBody>
          <a:bodyPr wrap="square" rtlCol="0">
            <a:spAutoFit/>
          </a:bodyPr>
          <a:lstStyle/>
          <a:p>
            <a:pPr algn="ctr"/>
            <a:r>
              <a:rPr lang="es-MX" sz="1400" dirty="0"/>
              <a:t>Número de peces en cada roca (X)</a:t>
            </a:r>
          </a:p>
        </p:txBody>
      </p:sp>
      <p:sp>
        <p:nvSpPr>
          <p:cNvPr id="9" name="TextBox 8"/>
          <p:cNvSpPr txBox="1"/>
          <p:nvPr/>
        </p:nvSpPr>
        <p:spPr>
          <a:xfrm rot="16200000">
            <a:off x="4003686" y="3787742"/>
            <a:ext cx="2214578" cy="307777"/>
          </a:xfrm>
          <a:prstGeom prst="rect">
            <a:avLst/>
          </a:prstGeom>
          <a:noFill/>
        </p:spPr>
        <p:txBody>
          <a:bodyPr wrap="square" rtlCol="0">
            <a:spAutoFit/>
          </a:bodyPr>
          <a:lstStyle/>
          <a:p>
            <a:pPr algn="ctr"/>
            <a:r>
              <a:rPr lang="es-MX" sz="1400" dirty="0"/>
              <a:t>Probabilidad</a:t>
            </a:r>
          </a:p>
        </p:txBody>
      </p:sp>
      <p:sp>
        <p:nvSpPr>
          <p:cNvPr id="10" name="TextBox 9"/>
          <p:cNvSpPr txBox="1"/>
          <p:nvPr/>
        </p:nvSpPr>
        <p:spPr>
          <a:xfrm rot="10800000" flipV="1">
            <a:off x="5929322" y="5263233"/>
            <a:ext cx="2214578" cy="523220"/>
          </a:xfrm>
          <a:prstGeom prst="rect">
            <a:avLst/>
          </a:prstGeom>
          <a:noFill/>
        </p:spPr>
        <p:txBody>
          <a:bodyPr wrap="square" rtlCol="0">
            <a:spAutoFit/>
          </a:bodyPr>
          <a:lstStyle/>
          <a:p>
            <a:pPr algn="ctr"/>
            <a:r>
              <a:rPr lang="es-MX" sz="1400" dirty="0"/>
              <a:t>Número de peces en cada roca (X)</a:t>
            </a:r>
          </a:p>
        </p:txBody>
      </p:sp>
      <p:sp>
        <p:nvSpPr>
          <p:cNvPr id="11" name="Right Arrow 10"/>
          <p:cNvSpPr/>
          <p:nvPr/>
        </p:nvSpPr>
        <p:spPr>
          <a:xfrm>
            <a:off x="3643306" y="3620159"/>
            <a:ext cx="714380" cy="214314"/>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587075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Chart 20"/>
          <p:cNvGraphicFramePr/>
          <p:nvPr/>
        </p:nvGraphicFramePr>
        <p:xfrm>
          <a:off x="642910" y="1857364"/>
          <a:ext cx="3786198" cy="2514608"/>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p:cNvSpPr txBox="1"/>
          <p:nvPr/>
        </p:nvSpPr>
        <p:spPr>
          <a:xfrm>
            <a:off x="214282" y="857232"/>
            <a:ext cx="8929718" cy="369332"/>
          </a:xfrm>
          <a:prstGeom prst="rect">
            <a:avLst/>
          </a:prstGeom>
          <a:noFill/>
        </p:spPr>
        <p:txBody>
          <a:bodyPr wrap="square" rtlCol="0">
            <a:spAutoFit/>
          </a:bodyPr>
          <a:lstStyle/>
          <a:p>
            <a:r>
              <a:rPr lang="es-ES" dirty="0"/>
              <a:t>Hay distinta información que se puede obtener de una distribución de probabilidades.</a:t>
            </a:r>
            <a:endParaRPr lang="es-MX" dirty="0"/>
          </a:p>
        </p:txBody>
      </p:sp>
      <p:sp>
        <p:nvSpPr>
          <p:cNvPr id="4" name="TextBox 3"/>
          <p:cNvSpPr txBox="1"/>
          <p:nvPr/>
        </p:nvSpPr>
        <p:spPr>
          <a:xfrm rot="10800000" flipV="1">
            <a:off x="5765036" y="4229430"/>
            <a:ext cx="2214578" cy="523220"/>
          </a:xfrm>
          <a:prstGeom prst="rect">
            <a:avLst/>
          </a:prstGeom>
          <a:noFill/>
        </p:spPr>
        <p:txBody>
          <a:bodyPr wrap="square" rtlCol="0">
            <a:spAutoFit/>
          </a:bodyPr>
          <a:lstStyle/>
          <a:p>
            <a:pPr algn="ctr"/>
            <a:r>
              <a:rPr lang="es-MX" sz="1400" dirty="0"/>
              <a:t>Número de peces en cada roca (X)</a:t>
            </a:r>
          </a:p>
        </p:txBody>
      </p:sp>
      <p:graphicFrame>
        <p:nvGraphicFramePr>
          <p:cNvPr id="5" name="Chart 4"/>
          <p:cNvGraphicFramePr/>
          <p:nvPr/>
        </p:nvGraphicFramePr>
        <p:xfrm>
          <a:off x="4786314" y="1571612"/>
          <a:ext cx="3643338" cy="277281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rot="16200000">
            <a:off x="-546830" y="2739326"/>
            <a:ext cx="2214578" cy="307777"/>
          </a:xfrm>
          <a:prstGeom prst="rect">
            <a:avLst/>
          </a:prstGeom>
          <a:noFill/>
        </p:spPr>
        <p:txBody>
          <a:bodyPr wrap="square" rtlCol="0">
            <a:spAutoFit/>
          </a:bodyPr>
          <a:lstStyle/>
          <a:p>
            <a:pPr algn="ctr"/>
            <a:r>
              <a:rPr lang="es-MX" sz="1400" dirty="0"/>
              <a:t>Probabilidad</a:t>
            </a:r>
          </a:p>
        </p:txBody>
      </p:sp>
      <p:sp>
        <p:nvSpPr>
          <p:cNvPr id="8" name="TextBox 7"/>
          <p:cNvSpPr txBox="1"/>
          <p:nvPr/>
        </p:nvSpPr>
        <p:spPr>
          <a:xfrm rot="10800000" flipV="1">
            <a:off x="1750199" y="4240826"/>
            <a:ext cx="2214578" cy="523220"/>
          </a:xfrm>
          <a:prstGeom prst="rect">
            <a:avLst/>
          </a:prstGeom>
          <a:noFill/>
        </p:spPr>
        <p:txBody>
          <a:bodyPr wrap="square" rtlCol="0">
            <a:spAutoFit/>
          </a:bodyPr>
          <a:lstStyle/>
          <a:p>
            <a:pPr algn="ctr"/>
            <a:r>
              <a:rPr lang="es-MX" sz="1400" dirty="0"/>
              <a:t>Número de peces en cada roca (X)</a:t>
            </a:r>
          </a:p>
        </p:txBody>
      </p:sp>
      <p:sp>
        <p:nvSpPr>
          <p:cNvPr id="9" name="TextBox 8"/>
          <p:cNvSpPr txBox="1"/>
          <p:nvPr/>
        </p:nvSpPr>
        <p:spPr>
          <a:xfrm rot="16200000">
            <a:off x="3618600" y="2596451"/>
            <a:ext cx="2214578" cy="307777"/>
          </a:xfrm>
          <a:prstGeom prst="rect">
            <a:avLst/>
          </a:prstGeom>
          <a:noFill/>
        </p:spPr>
        <p:txBody>
          <a:bodyPr wrap="square" rtlCol="0">
            <a:spAutoFit/>
          </a:bodyPr>
          <a:lstStyle/>
          <a:p>
            <a:pPr algn="ctr"/>
            <a:r>
              <a:rPr lang="es-MX" sz="1400" dirty="0"/>
              <a:t>Probabilidad</a:t>
            </a:r>
          </a:p>
        </p:txBody>
      </p:sp>
      <p:sp>
        <p:nvSpPr>
          <p:cNvPr id="12" name="TextBox 11"/>
          <p:cNvSpPr txBox="1"/>
          <p:nvPr/>
        </p:nvSpPr>
        <p:spPr>
          <a:xfrm>
            <a:off x="2571736" y="1643050"/>
            <a:ext cx="571504" cy="369332"/>
          </a:xfrm>
          <a:prstGeom prst="rect">
            <a:avLst/>
          </a:prstGeom>
          <a:noFill/>
        </p:spPr>
        <p:txBody>
          <a:bodyPr wrap="square" rtlCol="0">
            <a:spAutoFit/>
          </a:bodyPr>
          <a:lstStyle/>
          <a:p>
            <a:pPr algn="ctr"/>
            <a:r>
              <a:rPr lang="es-MX" b="1" dirty="0"/>
              <a:t>a)</a:t>
            </a:r>
          </a:p>
        </p:txBody>
      </p:sp>
      <p:sp>
        <p:nvSpPr>
          <p:cNvPr id="13" name="TextBox 12"/>
          <p:cNvSpPr txBox="1"/>
          <p:nvPr/>
        </p:nvSpPr>
        <p:spPr>
          <a:xfrm>
            <a:off x="3556222" y="2898882"/>
            <a:ext cx="571504" cy="369332"/>
          </a:xfrm>
          <a:prstGeom prst="rect">
            <a:avLst/>
          </a:prstGeom>
          <a:noFill/>
        </p:spPr>
        <p:txBody>
          <a:bodyPr wrap="square" rtlCol="0">
            <a:spAutoFit/>
          </a:bodyPr>
          <a:lstStyle/>
          <a:p>
            <a:pPr algn="ctr"/>
            <a:r>
              <a:rPr lang="es-MX" b="1" dirty="0"/>
              <a:t>b)</a:t>
            </a:r>
          </a:p>
        </p:txBody>
      </p:sp>
      <p:sp>
        <p:nvSpPr>
          <p:cNvPr id="14" name="TextBox 13"/>
          <p:cNvSpPr txBox="1"/>
          <p:nvPr/>
        </p:nvSpPr>
        <p:spPr>
          <a:xfrm>
            <a:off x="5429256" y="2285992"/>
            <a:ext cx="571504" cy="369332"/>
          </a:xfrm>
          <a:prstGeom prst="rect">
            <a:avLst/>
          </a:prstGeom>
          <a:noFill/>
        </p:spPr>
        <p:txBody>
          <a:bodyPr wrap="square" rtlCol="0">
            <a:spAutoFit/>
          </a:bodyPr>
          <a:lstStyle/>
          <a:p>
            <a:pPr algn="ctr"/>
            <a:r>
              <a:rPr lang="es-MX" b="1" dirty="0"/>
              <a:t>c)</a:t>
            </a:r>
          </a:p>
        </p:txBody>
      </p:sp>
      <p:sp>
        <p:nvSpPr>
          <p:cNvPr id="15" name="TextBox 14"/>
          <p:cNvSpPr txBox="1"/>
          <p:nvPr/>
        </p:nvSpPr>
        <p:spPr>
          <a:xfrm>
            <a:off x="7643834" y="2071678"/>
            <a:ext cx="571504" cy="369332"/>
          </a:xfrm>
          <a:prstGeom prst="rect">
            <a:avLst/>
          </a:prstGeom>
          <a:noFill/>
        </p:spPr>
        <p:txBody>
          <a:bodyPr wrap="square" rtlCol="0">
            <a:spAutoFit/>
          </a:bodyPr>
          <a:lstStyle/>
          <a:p>
            <a:pPr algn="ctr"/>
            <a:r>
              <a:rPr lang="es-MX" b="1" dirty="0"/>
              <a:t>d)</a:t>
            </a:r>
          </a:p>
        </p:txBody>
      </p:sp>
      <p:sp>
        <p:nvSpPr>
          <p:cNvPr id="16" name="TextBox 15"/>
          <p:cNvSpPr txBox="1"/>
          <p:nvPr/>
        </p:nvSpPr>
        <p:spPr>
          <a:xfrm>
            <a:off x="1071538" y="5279042"/>
            <a:ext cx="6643734" cy="338554"/>
          </a:xfrm>
          <a:prstGeom prst="rect">
            <a:avLst/>
          </a:prstGeom>
          <a:noFill/>
        </p:spPr>
        <p:txBody>
          <a:bodyPr wrap="square" rtlCol="0">
            <a:spAutoFit/>
          </a:bodyPr>
          <a:lstStyle/>
          <a:p>
            <a:r>
              <a:rPr lang="es-MX" sz="1600" b="1" dirty="0"/>
              <a:t>a) </a:t>
            </a:r>
            <a:r>
              <a:rPr lang="es-MX" sz="1600" dirty="0"/>
              <a:t>¿Cuál es la forma de la distribución de probabilidades? </a:t>
            </a:r>
          </a:p>
        </p:txBody>
      </p:sp>
      <p:sp>
        <p:nvSpPr>
          <p:cNvPr id="17" name="TextBox 16"/>
          <p:cNvSpPr txBox="1"/>
          <p:nvPr/>
        </p:nvSpPr>
        <p:spPr>
          <a:xfrm>
            <a:off x="1071538" y="5610726"/>
            <a:ext cx="6643734" cy="338554"/>
          </a:xfrm>
          <a:prstGeom prst="rect">
            <a:avLst/>
          </a:prstGeom>
          <a:noFill/>
        </p:spPr>
        <p:txBody>
          <a:bodyPr wrap="square" rtlCol="0">
            <a:spAutoFit/>
          </a:bodyPr>
          <a:lstStyle/>
          <a:p>
            <a:r>
              <a:rPr lang="es-MX" sz="1600" b="1" dirty="0"/>
              <a:t>b) </a:t>
            </a:r>
            <a:r>
              <a:rPr lang="es-MX" sz="1600" dirty="0"/>
              <a:t>¿Cuál es el valor de X más (ó menos) probable? </a:t>
            </a:r>
          </a:p>
        </p:txBody>
      </p:sp>
      <p:sp>
        <p:nvSpPr>
          <p:cNvPr id="19" name="TextBox 18"/>
          <p:cNvSpPr txBox="1"/>
          <p:nvPr/>
        </p:nvSpPr>
        <p:spPr>
          <a:xfrm>
            <a:off x="1071538" y="5947966"/>
            <a:ext cx="7215238" cy="338554"/>
          </a:xfrm>
          <a:prstGeom prst="rect">
            <a:avLst/>
          </a:prstGeom>
          <a:noFill/>
        </p:spPr>
        <p:txBody>
          <a:bodyPr wrap="square" rtlCol="0">
            <a:spAutoFit/>
          </a:bodyPr>
          <a:lstStyle/>
          <a:p>
            <a:r>
              <a:rPr lang="es-MX" sz="1600" b="1" dirty="0"/>
              <a:t>c) </a:t>
            </a:r>
            <a:r>
              <a:rPr lang="es-MX" sz="1600" dirty="0"/>
              <a:t>¿Qué porcentaje de la población tiene valores de X o más (o menos)?</a:t>
            </a:r>
          </a:p>
        </p:txBody>
      </p:sp>
      <p:cxnSp>
        <p:nvCxnSpPr>
          <p:cNvPr id="22" name="Straight Connector 21"/>
          <p:cNvCxnSpPr/>
          <p:nvPr/>
        </p:nvCxnSpPr>
        <p:spPr>
          <a:xfrm>
            <a:off x="5486180" y="2757030"/>
            <a:ext cx="285752" cy="1588"/>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5286380" y="3286124"/>
            <a:ext cx="1000132" cy="1588"/>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1680376" y="1856569"/>
            <a:ext cx="571504"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a:off x="3786976" y="3356768"/>
            <a:ext cx="571504"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6707317" y="2821777"/>
            <a:ext cx="1928826" cy="1588"/>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0800000">
            <a:off x="5500694" y="1857364"/>
            <a:ext cx="2143140" cy="1588"/>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562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a:extLst>
              <a:ext uri="{FF2B5EF4-FFF2-40B4-BE49-F238E27FC236}">
                <a16:creationId xmlns:a16="http://schemas.microsoft.com/office/drawing/2014/main" id="{D8810C00-39B5-1098-7644-B2544C29850D}"/>
              </a:ext>
            </a:extLst>
          </p:cNvPr>
          <p:cNvSpPr txBox="1">
            <a:spLocks noGrp="1"/>
          </p:cNvSpPr>
          <p:nvPr>
            <p:ph idx="1"/>
          </p:nvPr>
        </p:nvSpPr>
        <p:spPr>
          <a:xfrm>
            <a:off x="115940" y="260648"/>
            <a:ext cx="8912120" cy="1887696"/>
          </a:xfrm>
          <a:prstGeom prst="rect">
            <a:avLst/>
          </a:prstGeom>
          <a:noFill/>
        </p:spPr>
        <p:txBody>
          <a:bodyPr wrap="none" rtlCol="0">
            <a:spAutoFit/>
          </a:bodyPr>
          <a:lstStyle/>
          <a:p>
            <a:pPr marL="0" indent="0">
              <a:buNone/>
            </a:pPr>
            <a:r>
              <a:rPr lang="es-MX" sz="2000" dirty="0"/>
              <a:t>Esta presentación fue estructurada con diapositivas de:</a:t>
            </a:r>
          </a:p>
          <a:p>
            <a:pPr marL="0" indent="0">
              <a:buNone/>
            </a:pPr>
            <a:endParaRPr lang="es-MX" sz="2000" dirty="0"/>
          </a:p>
          <a:p>
            <a:pPr>
              <a:buFont typeface="Wingdings" panose="05000000000000000000" pitchFamily="2" charset="2"/>
              <a:buChar char="Ø"/>
            </a:pPr>
            <a:r>
              <a:rPr lang="es-MX" sz="2000" dirty="0"/>
              <a:t>Dr. Edlin Guerra Castro, ENES Mérida, UNAM. edlin.guerra@enesmerida.unam.mx</a:t>
            </a:r>
          </a:p>
          <a:p>
            <a:pPr>
              <a:buFont typeface="Wingdings" panose="05000000000000000000" pitchFamily="2" charset="2"/>
              <a:buChar char="Ø"/>
            </a:pPr>
            <a:r>
              <a:rPr lang="es-MX" sz="2000" dirty="0"/>
              <a:t>Dra. Maite Mascaro, Facultad de Ciencias, UNAM. mmm@ciencias.unam.mx</a:t>
            </a:r>
          </a:p>
          <a:p>
            <a:pPr>
              <a:buFont typeface="Wingdings" panose="05000000000000000000" pitchFamily="2" charset="2"/>
              <a:buChar char="Ø"/>
            </a:pPr>
            <a:r>
              <a:rPr lang="es-MX" sz="2000" dirty="0"/>
              <a:t>Dr. R. K. Clarke</a:t>
            </a:r>
            <a:r>
              <a:rPr lang="es-MX" sz="2000"/>
              <a:t>, PRIMER-E, UK, bob@primerplymouth.com</a:t>
            </a:r>
            <a:endParaRPr lang="es-MX" sz="2000" dirty="0"/>
          </a:p>
        </p:txBody>
      </p:sp>
    </p:spTree>
    <p:extLst>
      <p:ext uri="{BB962C8B-B14F-4D97-AF65-F5344CB8AC3E}">
        <p14:creationId xmlns:p14="http://schemas.microsoft.com/office/powerpoint/2010/main" val="2868789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500828" y="2627164"/>
            <a:ext cx="2214578" cy="928694"/>
          </a:xfrm>
          <a:custGeom>
            <a:avLst/>
            <a:gdLst>
              <a:gd name="connsiteX0" fmla="*/ 0 w 6567055"/>
              <a:gd name="connsiteY0" fmla="*/ 3248890 h 3253508"/>
              <a:gd name="connsiteX1" fmla="*/ 263237 w 6567055"/>
              <a:gd name="connsiteY1" fmla="*/ 3248890 h 3253508"/>
              <a:gd name="connsiteX2" fmla="*/ 581891 w 6567055"/>
              <a:gd name="connsiteY2" fmla="*/ 3248890 h 3253508"/>
              <a:gd name="connsiteX3" fmla="*/ 983673 w 6567055"/>
              <a:gd name="connsiteY3" fmla="*/ 3221181 h 3253508"/>
              <a:gd name="connsiteX4" fmla="*/ 1343891 w 6567055"/>
              <a:gd name="connsiteY4" fmla="*/ 3096490 h 3253508"/>
              <a:gd name="connsiteX5" fmla="*/ 1607128 w 6567055"/>
              <a:gd name="connsiteY5" fmla="*/ 2902527 h 3253508"/>
              <a:gd name="connsiteX6" fmla="*/ 1870364 w 6567055"/>
              <a:gd name="connsiteY6" fmla="*/ 2556163 h 3253508"/>
              <a:gd name="connsiteX7" fmla="*/ 2064328 w 6567055"/>
              <a:gd name="connsiteY7" fmla="*/ 2223654 h 3253508"/>
              <a:gd name="connsiteX8" fmla="*/ 2299855 w 6567055"/>
              <a:gd name="connsiteY8" fmla="*/ 1697181 h 3253508"/>
              <a:gd name="connsiteX9" fmla="*/ 2507673 w 6567055"/>
              <a:gd name="connsiteY9" fmla="*/ 1212272 h 3253508"/>
              <a:gd name="connsiteX10" fmla="*/ 2729346 w 6567055"/>
              <a:gd name="connsiteY10" fmla="*/ 727363 h 3253508"/>
              <a:gd name="connsiteX11" fmla="*/ 2881746 w 6567055"/>
              <a:gd name="connsiteY11" fmla="*/ 477981 h 3253508"/>
              <a:gd name="connsiteX12" fmla="*/ 3089564 w 6567055"/>
              <a:gd name="connsiteY12" fmla="*/ 159327 h 3253508"/>
              <a:gd name="connsiteX13" fmla="*/ 3200400 w 6567055"/>
              <a:gd name="connsiteY13" fmla="*/ 48490 h 3253508"/>
              <a:gd name="connsiteX14" fmla="*/ 3283528 w 6567055"/>
              <a:gd name="connsiteY14" fmla="*/ 6927 h 3253508"/>
              <a:gd name="connsiteX15" fmla="*/ 3477491 w 6567055"/>
              <a:gd name="connsiteY15" fmla="*/ 90054 h 3253508"/>
              <a:gd name="connsiteX16" fmla="*/ 3643746 w 6567055"/>
              <a:gd name="connsiteY16" fmla="*/ 325581 h 3253508"/>
              <a:gd name="connsiteX17" fmla="*/ 3810000 w 6567055"/>
              <a:gd name="connsiteY17" fmla="*/ 588817 h 3253508"/>
              <a:gd name="connsiteX18" fmla="*/ 3962400 w 6567055"/>
              <a:gd name="connsiteY18" fmla="*/ 949036 h 3253508"/>
              <a:gd name="connsiteX19" fmla="*/ 4128655 w 6567055"/>
              <a:gd name="connsiteY19" fmla="*/ 1281545 h 3253508"/>
              <a:gd name="connsiteX20" fmla="*/ 4267200 w 6567055"/>
              <a:gd name="connsiteY20" fmla="*/ 1641763 h 3253508"/>
              <a:gd name="connsiteX21" fmla="*/ 4405746 w 6567055"/>
              <a:gd name="connsiteY21" fmla="*/ 1891145 h 3253508"/>
              <a:gd name="connsiteX22" fmla="*/ 4544291 w 6567055"/>
              <a:gd name="connsiteY22" fmla="*/ 2209799 h 3253508"/>
              <a:gd name="connsiteX23" fmla="*/ 4710546 w 6567055"/>
              <a:gd name="connsiteY23" fmla="*/ 2514599 h 3253508"/>
              <a:gd name="connsiteX24" fmla="*/ 4973782 w 6567055"/>
              <a:gd name="connsiteY24" fmla="*/ 2888672 h 3253508"/>
              <a:gd name="connsiteX25" fmla="*/ 5237019 w 6567055"/>
              <a:gd name="connsiteY25" fmla="*/ 3096490 h 3253508"/>
              <a:gd name="connsiteX26" fmla="*/ 5486400 w 6567055"/>
              <a:gd name="connsiteY26" fmla="*/ 3179617 h 3253508"/>
              <a:gd name="connsiteX27" fmla="*/ 5652655 w 6567055"/>
              <a:gd name="connsiteY27" fmla="*/ 3207327 h 3253508"/>
              <a:gd name="connsiteX28" fmla="*/ 5929746 w 6567055"/>
              <a:gd name="connsiteY28" fmla="*/ 3235036 h 3253508"/>
              <a:gd name="connsiteX29" fmla="*/ 6206837 w 6567055"/>
              <a:gd name="connsiteY29" fmla="*/ 3235036 h 3253508"/>
              <a:gd name="connsiteX30" fmla="*/ 6359237 w 6567055"/>
              <a:gd name="connsiteY30" fmla="*/ 3235036 h 3253508"/>
              <a:gd name="connsiteX31" fmla="*/ 6567055 w 6567055"/>
              <a:gd name="connsiteY31" fmla="*/ 3235036 h 3253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567055" h="3253508">
                <a:moveTo>
                  <a:pt x="0" y="3248890"/>
                </a:moveTo>
                <a:lnTo>
                  <a:pt x="263237" y="3248890"/>
                </a:lnTo>
                <a:cubicBezTo>
                  <a:pt x="360219" y="3248890"/>
                  <a:pt x="461819" y="3253508"/>
                  <a:pt x="581891" y="3248890"/>
                </a:cubicBezTo>
                <a:cubicBezTo>
                  <a:pt x="701963" y="3244272"/>
                  <a:pt x="856673" y="3246581"/>
                  <a:pt x="983673" y="3221181"/>
                </a:cubicBezTo>
                <a:cubicBezTo>
                  <a:pt x="1110673" y="3195781"/>
                  <a:pt x="1239982" y="3149599"/>
                  <a:pt x="1343891" y="3096490"/>
                </a:cubicBezTo>
                <a:cubicBezTo>
                  <a:pt x="1447800" y="3043381"/>
                  <a:pt x="1519383" y="2992581"/>
                  <a:pt x="1607128" y="2902527"/>
                </a:cubicBezTo>
                <a:cubicBezTo>
                  <a:pt x="1694873" y="2812473"/>
                  <a:pt x="1794164" y="2669308"/>
                  <a:pt x="1870364" y="2556163"/>
                </a:cubicBezTo>
                <a:cubicBezTo>
                  <a:pt x="1946564" y="2443018"/>
                  <a:pt x="1992746" y="2366817"/>
                  <a:pt x="2064328" y="2223654"/>
                </a:cubicBezTo>
                <a:cubicBezTo>
                  <a:pt x="2135910" y="2080491"/>
                  <a:pt x="2225964" y="1865745"/>
                  <a:pt x="2299855" y="1697181"/>
                </a:cubicBezTo>
                <a:cubicBezTo>
                  <a:pt x="2373746" y="1528617"/>
                  <a:pt x="2436091" y="1373908"/>
                  <a:pt x="2507673" y="1212272"/>
                </a:cubicBezTo>
                <a:cubicBezTo>
                  <a:pt x="2579255" y="1050636"/>
                  <a:pt x="2667001" y="849745"/>
                  <a:pt x="2729346" y="727363"/>
                </a:cubicBezTo>
                <a:cubicBezTo>
                  <a:pt x="2791691" y="604981"/>
                  <a:pt x="2821710" y="572654"/>
                  <a:pt x="2881746" y="477981"/>
                </a:cubicBezTo>
                <a:cubicBezTo>
                  <a:pt x="2941782" y="383308"/>
                  <a:pt x="3036455" y="230909"/>
                  <a:pt x="3089564" y="159327"/>
                </a:cubicBezTo>
                <a:cubicBezTo>
                  <a:pt x="3142673" y="87745"/>
                  <a:pt x="3168073" y="73890"/>
                  <a:pt x="3200400" y="48490"/>
                </a:cubicBezTo>
                <a:cubicBezTo>
                  <a:pt x="3232727" y="23090"/>
                  <a:pt x="3237346" y="0"/>
                  <a:pt x="3283528" y="6927"/>
                </a:cubicBezTo>
                <a:cubicBezTo>
                  <a:pt x="3329710" y="13854"/>
                  <a:pt x="3417455" y="36945"/>
                  <a:pt x="3477491" y="90054"/>
                </a:cubicBezTo>
                <a:cubicBezTo>
                  <a:pt x="3537527" y="143163"/>
                  <a:pt x="3588328" y="242454"/>
                  <a:pt x="3643746" y="325581"/>
                </a:cubicBezTo>
                <a:cubicBezTo>
                  <a:pt x="3699164" y="408708"/>
                  <a:pt x="3756891" y="484908"/>
                  <a:pt x="3810000" y="588817"/>
                </a:cubicBezTo>
                <a:cubicBezTo>
                  <a:pt x="3863109" y="692726"/>
                  <a:pt x="3909291" y="833581"/>
                  <a:pt x="3962400" y="949036"/>
                </a:cubicBezTo>
                <a:cubicBezTo>
                  <a:pt x="4015509" y="1064491"/>
                  <a:pt x="4077855" y="1166091"/>
                  <a:pt x="4128655" y="1281545"/>
                </a:cubicBezTo>
                <a:cubicBezTo>
                  <a:pt x="4179455" y="1397000"/>
                  <a:pt x="4221018" y="1540163"/>
                  <a:pt x="4267200" y="1641763"/>
                </a:cubicBezTo>
                <a:cubicBezTo>
                  <a:pt x="4313382" y="1743363"/>
                  <a:pt x="4359564" y="1796472"/>
                  <a:pt x="4405746" y="1891145"/>
                </a:cubicBezTo>
                <a:cubicBezTo>
                  <a:pt x="4451928" y="1985818"/>
                  <a:pt x="4493491" y="2105890"/>
                  <a:pt x="4544291" y="2209799"/>
                </a:cubicBezTo>
                <a:cubicBezTo>
                  <a:pt x="4595091" y="2313708"/>
                  <a:pt x="4638964" y="2401454"/>
                  <a:pt x="4710546" y="2514599"/>
                </a:cubicBezTo>
                <a:cubicBezTo>
                  <a:pt x="4782128" y="2627744"/>
                  <a:pt x="4886037" y="2791690"/>
                  <a:pt x="4973782" y="2888672"/>
                </a:cubicBezTo>
                <a:cubicBezTo>
                  <a:pt x="5061528" y="2985654"/>
                  <a:pt x="5151583" y="3047999"/>
                  <a:pt x="5237019" y="3096490"/>
                </a:cubicBezTo>
                <a:cubicBezTo>
                  <a:pt x="5322455" y="3144981"/>
                  <a:pt x="5417127" y="3161144"/>
                  <a:pt x="5486400" y="3179617"/>
                </a:cubicBezTo>
                <a:cubicBezTo>
                  <a:pt x="5555673" y="3198090"/>
                  <a:pt x="5578764" y="3198091"/>
                  <a:pt x="5652655" y="3207327"/>
                </a:cubicBezTo>
                <a:cubicBezTo>
                  <a:pt x="5726546" y="3216564"/>
                  <a:pt x="5837382" y="3230418"/>
                  <a:pt x="5929746" y="3235036"/>
                </a:cubicBezTo>
                <a:cubicBezTo>
                  <a:pt x="6022110" y="3239654"/>
                  <a:pt x="6206837" y="3235036"/>
                  <a:pt x="6206837" y="3235036"/>
                </a:cubicBezTo>
                <a:lnTo>
                  <a:pt x="6359237" y="3235036"/>
                </a:lnTo>
                <a:lnTo>
                  <a:pt x="6567055" y="3235036"/>
                </a:ln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cxnSp>
        <p:nvCxnSpPr>
          <p:cNvPr id="3" name="Straight Connector 2"/>
          <p:cNvCxnSpPr/>
          <p:nvPr/>
        </p:nvCxnSpPr>
        <p:spPr>
          <a:xfrm rot="5400000">
            <a:off x="-213552" y="2912916"/>
            <a:ext cx="128588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a:endCxn id="2" idx="31"/>
          </p:cNvCxnSpPr>
          <p:nvPr/>
        </p:nvCxnSpPr>
        <p:spPr>
          <a:xfrm flipV="1">
            <a:off x="429390" y="3550585"/>
            <a:ext cx="2286016" cy="52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Isosceles Triangle 5"/>
          <p:cNvSpPr/>
          <p:nvPr/>
        </p:nvSpPr>
        <p:spPr>
          <a:xfrm>
            <a:off x="1555586" y="3786190"/>
            <a:ext cx="142876" cy="142876"/>
          </a:xfrm>
          <a:prstGeom prst="triangl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 name="Straight Connector 6"/>
          <p:cNvCxnSpPr/>
          <p:nvPr/>
        </p:nvCxnSpPr>
        <p:spPr>
          <a:xfrm rot="5400000">
            <a:off x="807650" y="2948635"/>
            <a:ext cx="1643074" cy="1588"/>
          </a:xfrm>
          <a:prstGeom prst="line">
            <a:avLst/>
          </a:prstGeom>
          <a:ln w="19050">
            <a:solidFill>
              <a:srgbClr val="C00000"/>
            </a:solidFill>
            <a:prstDash val="dashDot"/>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3709982" y="2456578"/>
            <a:ext cx="1500198" cy="1084698"/>
          </a:xfrm>
          <a:custGeom>
            <a:avLst/>
            <a:gdLst>
              <a:gd name="connsiteX0" fmla="*/ 0 w 1477818"/>
              <a:gd name="connsiteY0" fmla="*/ 775855 h 798946"/>
              <a:gd name="connsiteX1" fmla="*/ 443345 w 1477818"/>
              <a:gd name="connsiteY1" fmla="*/ 775855 h 798946"/>
              <a:gd name="connsiteX2" fmla="*/ 623454 w 1477818"/>
              <a:gd name="connsiteY2" fmla="*/ 637309 h 798946"/>
              <a:gd name="connsiteX3" fmla="*/ 692727 w 1477818"/>
              <a:gd name="connsiteY3" fmla="*/ 387928 h 798946"/>
              <a:gd name="connsiteX4" fmla="*/ 734291 w 1477818"/>
              <a:gd name="connsiteY4" fmla="*/ 180109 h 798946"/>
              <a:gd name="connsiteX5" fmla="*/ 817418 w 1477818"/>
              <a:gd name="connsiteY5" fmla="*/ 96982 h 798946"/>
              <a:gd name="connsiteX6" fmla="*/ 955963 w 1477818"/>
              <a:gd name="connsiteY6" fmla="*/ 41564 h 798946"/>
              <a:gd name="connsiteX7" fmla="*/ 1136072 w 1477818"/>
              <a:gd name="connsiteY7" fmla="*/ 27709 h 798946"/>
              <a:gd name="connsiteX8" fmla="*/ 1330036 w 1477818"/>
              <a:gd name="connsiteY8" fmla="*/ 27709 h 798946"/>
              <a:gd name="connsiteX9" fmla="*/ 1454727 w 1477818"/>
              <a:gd name="connsiteY9" fmla="*/ 13855 h 798946"/>
              <a:gd name="connsiteX10" fmla="*/ 1468581 w 1477818"/>
              <a:gd name="connsiteY10" fmla="*/ 0 h 79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7818" h="798946">
                <a:moveTo>
                  <a:pt x="0" y="775855"/>
                </a:moveTo>
                <a:cubicBezTo>
                  <a:pt x="169718" y="787400"/>
                  <a:pt x="339436" y="798946"/>
                  <a:pt x="443345" y="775855"/>
                </a:cubicBezTo>
                <a:cubicBezTo>
                  <a:pt x="547254" y="752764"/>
                  <a:pt x="581890" y="701964"/>
                  <a:pt x="623454" y="637309"/>
                </a:cubicBezTo>
                <a:cubicBezTo>
                  <a:pt x="665018" y="572654"/>
                  <a:pt x="674254" y="464128"/>
                  <a:pt x="692727" y="387928"/>
                </a:cubicBezTo>
                <a:cubicBezTo>
                  <a:pt x="711200" y="311728"/>
                  <a:pt x="713509" y="228600"/>
                  <a:pt x="734291" y="180109"/>
                </a:cubicBezTo>
                <a:cubicBezTo>
                  <a:pt x="755073" y="131618"/>
                  <a:pt x="780473" y="120073"/>
                  <a:pt x="817418" y="96982"/>
                </a:cubicBezTo>
                <a:cubicBezTo>
                  <a:pt x="854363" y="73891"/>
                  <a:pt x="902854" y="53109"/>
                  <a:pt x="955963" y="41564"/>
                </a:cubicBezTo>
                <a:cubicBezTo>
                  <a:pt x="1009072" y="30019"/>
                  <a:pt x="1073727" y="30018"/>
                  <a:pt x="1136072" y="27709"/>
                </a:cubicBezTo>
                <a:cubicBezTo>
                  <a:pt x="1198417" y="25400"/>
                  <a:pt x="1276927" y="30018"/>
                  <a:pt x="1330036" y="27709"/>
                </a:cubicBezTo>
                <a:cubicBezTo>
                  <a:pt x="1383145" y="25400"/>
                  <a:pt x="1431636" y="18473"/>
                  <a:pt x="1454727" y="13855"/>
                </a:cubicBezTo>
                <a:cubicBezTo>
                  <a:pt x="1477818" y="9237"/>
                  <a:pt x="1473199" y="4618"/>
                  <a:pt x="1468581" y="0"/>
                </a:cubicBezTo>
              </a:path>
            </a:pathLst>
          </a:custGeom>
          <a:ln w="1905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cxnSp>
        <p:nvCxnSpPr>
          <p:cNvPr id="13" name="Straight Connector 12"/>
          <p:cNvCxnSpPr/>
          <p:nvPr/>
        </p:nvCxnSpPr>
        <p:spPr>
          <a:xfrm rot="5400000">
            <a:off x="2880436" y="2900430"/>
            <a:ext cx="128588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3523378" y="3538099"/>
            <a:ext cx="2286016" cy="52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495668" y="2928140"/>
            <a:ext cx="928694" cy="1588"/>
          </a:xfrm>
          <a:prstGeom prst="line">
            <a:avLst/>
          </a:prstGeom>
          <a:ln w="19050">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4031850" y="3321446"/>
            <a:ext cx="785818" cy="794"/>
          </a:xfrm>
          <a:prstGeom prst="line">
            <a:avLst/>
          </a:prstGeom>
          <a:ln w="19050">
            <a:solidFill>
              <a:srgbClr val="C00000"/>
            </a:solidFill>
            <a:prstDash val="dashDot"/>
          </a:ln>
        </p:spPr>
        <p:style>
          <a:lnRef idx="1">
            <a:schemeClr val="accent1"/>
          </a:lnRef>
          <a:fillRef idx="0">
            <a:schemeClr val="accent1"/>
          </a:fillRef>
          <a:effectRef idx="0">
            <a:schemeClr val="accent1"/>
          </a:effectRef>
          <a:fontRef idx="minor">
            <a:schemeClr val="tx1"/>
          </a:fontRef>
        </p:style>
      </p:cxnSp>
      <p:sp>
        <p:nvSpPr>
          <p:cNvPr id="27" name="Isosceles Triangle 26"/>
          <p:cNvSpPr/>
          <p:nvPr/>
        </p:nvSpPr>
        <p:spPr>
          <a:xfrm>
            <a:off x="4352924" y="3776665"/>
            <a:ext cx="142876" cy="142876"/>
          </a:xfrm>
          <a:prstGeom prst="triangl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Isosceles Triangle 28"/>
          <p:cNvSpPr/>
          <p:nvPr/>
        </p:nvSpPr>
        <p:spPr>
          <a:xfrm rot="5400000">
            <a:off x="3286116" y="2857496"/>
            <a:ext cx="142876" cy="142876"/>
          </a:xfrm>
          <a:prstGeom prst="triangl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Freeform 29"/>
          <p:cNvSpPr/>
          <p:nvPr/>
        </p:nvSpPr>
        <p:spPr>
          <a:xfrm>
            <a:off x="6501620" y="2642388"/>
            <a:ext cx="2214578" cy="928694"/>
          </a:xfrm>
          <a:custGeom>
            <a:avLst/>
            <a:gdLst>
              <a:gd name="connsiteX0" fmla="*/ 0 w 6567055"/>
              <a:gd name="connsiteY0" fmla="*/ 3248890 h 3253508"/>
              <a:gd name="connsiteX1" fmla="*/ 263237 w 6567055"/>
              <a:gd name="connsiteY1" fmla="*/ 3248890 h 3253508"/>
              <a:gd name="connsiteX2" fmla="*/ 581891 w 6567055"/>
              <a:gd name="connsiteY2" fmla="*/ 3248890 h 3253508"/>
              <a:gd name="connsiteX3" fmla="*/ 983673 w 6567055"/>
              <a:gd name="connsiteY3" fmla="*/ 3221181 h 3253508"/>
              <a:gd name="connsiteX4" fmla="*/ 1343891 w 6567055"/>
              <a:gd name="connsiteY4" fmla="*/ 3096490 h 3253508"/>
              <a:gd name="connsiteX5" fmla="*/ 1607128 w 6567055"/>
              <a:gd name="connsiteY5" fmla="*/ 2902527 h 3253508"/>
              <a:gd name="connsiteX6" fmla="*/ 1870364 w 6567055"/>
              <a:gd name="connsiteY6" fmla="*/ 2556163 h 3253508"/>
              <a:gd name="connsiteX7" fmla="*/ 2064328 w 6567055"/>
              <a:gd name="connsiteY7" fmla="*/ 2223654 h 3253508"/>
              <a:gd name="connsiteX8" fmla="*/ 2299855 w 6567055"/>
              <a:gd name="connsiteY8" fmla="*/ 1697181 h 3253508"/>
              <a:gd name="connsiteX9" fmla="*/ 2507673 w 6567055"/>
              <a:gd name="connsiteY9" fmla="*/ 1212272 h 3253508"/>
              <a:gd name="connsiteX10" fmla="*/ 2729346 w 6567055"/>
              <a:gd name="connsiteY10" fmla="*/ 727363 h 3253508"/>
              <a:gd name="connsiteX11" fmla="*/ 2881746 w 6567055"/>
              <a:gd name="connsiteY11" fmla="*/ 477981 h 3253508"/>
              <a:gd name="connsiteX12" fmla="*/ 3089564 w 6567055"/>
              <a:gd name="connsiteY12" fmla="*/ 159327 h 3253508"/>
              <a:gd name="connsiteX13" fmla="*/ 3200400 w 6567055"/>
              <a:gd name="connsiteY13" fmla="*/ 48490 h 3253508"/>
              <a:gd name="connsiteX14" fmla="*/ 3283528 w 6567055"/>
              <a:gd name="connsiteY14" fmla="*/ 6927 h 3253508"/>
              <a:gd name="connsiteX15" fmla="*/ 3477491 w 6567055"/>
              <a:gd name="connsiteY15" fmla="*/ 90054 h 3253508"/>
              <a:gd name="connsiteX16" fmla="*/ 3643746 w 6567055"/>
              <a:gd name="connsiteY16" fmla="*/ 325581 h 3253508"/>
              <a:gd name="connsiteX17" fmla="*/ 3810000 w 6567055"/>
              <a:gd name="connsiteY17" fmla="*/ 588817 h 3253508"/>
              <a:gd name="connsiteX18" fmla="*/ 3962400 w 6567055"/>
              <a:gd name="connsiteY18" fmla="*/ 949036 h 3253508"/>
              <a:gd name="connsiteX19" fmla="*/ 4128655 w 6567055"/>
              <a:gd name="connsiteY19" fmla="*/ 1281545 h 3253508"/>
              <a:gd name="connsiteX20" fmla="*/ 4267200 w 6567055"/>
              <a:gd name="connsiteY20" fmla="*/ 1641763 h 3253508"/>
              <a:gd name="connsiteX21" fmla="*/ 4405746 w 6567055"/>
              <a:gd name="connsiteY21" fmla="*/ 1891145 h 3253508"/>
              <a:gd name="connsiteX22" fmla="*/ 4544291 w 6567055"/>
              <a:gd name="connsiteY22" fmla="*/ 2209799 h 3253508"/>
              <a:gd name="connsiteX23" fmla="*/ 4710546 w 6567055"/>
              <a:gd name="connsiteY23" fmla="*/ 2514599 h 3253508"/>
              <a:gd name="connsiteX24" fmla="*/ 4973782 w 6567055"/>
              <a:gd name="connsiteY24" fmla="*/ 2888672 h 3253508"/>
              <a:gd name="connsiteX25" fmla="*/ 5237019 w 6567055"/>
              <a:gd name="connsiteY25" fmla="*/ 3096490 h 3253508"/>
              <a:gd name="connsiteX26" fmla="*/ 5486400 w 6567055"/>
              <a:gd name="connsiteY26" fmla="*/ 3179617 h 3253508"/>
              <a:gd name="connsiteX27" fmla="*/ 5652655 w 6567055"/>
              <a:gd name="connsiteY27" fmla="*/ 3207327 h 3253508"/>
              <a:gd name="connsiteX28" fmla="*/ 5929746 w 6567055"/>
              <a:gd name="connsiteY28" fmla="*/ 3235036 h 3253508"/>
              <a:gd name="connsiteX29" fmla="*/ 6206837 w 6567055"/>
              <a:gd name="connsiteY29" fmla="*/ 3235036 h 3253508"/>
              <a:gd name="connsiteX30" fmla="*/ 6359237 w 6567055"/>
              <a:gd name="connsiteY30" fmla="*/ 3235036 h 3253508"/>
              <a:gd name="connsiteX31" fmla="*/ 6567055 w 6567055"/>
              <a:gd name="connsiteY31" fmla="*/ 3235036 h 3253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567055" h="3253508">
                <a:moveTo>
                  <a:pt x="0" y="3248890"/>
                </a:moveTo>
                <a:lnTo>
                  <a:pt x="263237" y="3248890"/>
                </a:lnTo>
                <a:cubicBezTo>
                  <a:pt x="360219" y="3248890"/>
                  <a:pt x="461819" y="3253508"/>
                  <a:pt x="581891" y="3248890"/>
                </a:cubicBezTo>
                <a:cubicBezTo>
                  <a:pt x="701963" y="3244272"/>
                  <a:pt x="856673" y="3246581"/>
                  <a:pt x="983673" y="3221181"/>
                </a:cubicBezTo>
                <a:cubicBezTo>
                  <a:pt x="1110673" y="3195781"/>
                  <a:pt x="1239982" y="3149599"/>
                  <a:pt x="1343891" y="3096490"/>
                </a:cubicBezTo>
                <a:cubicBezTo>
                  <a:pt x="1447800" y="3043381"/>
                  <a:pt x="1519383" y="2992581"/>
                  <a:pt x="1607128" y="2902527"/>
                </a:cubicBezTo>
                <a:cubicBezTo>
                  <a:pt x="1694873" y="2812473"/>
                  <a:pt x="1794164" y="2669308"/>
                  <a:pt x="1870364" y="2556163"/>
                </a:cubicBezTo>
                <a:cubicBezTo>
                  <a:pt x="1946564" y="2443018"/>
                  <a:pt x="1992746" y="2366817"/>
                  <a:pt x="2064328" y="2223654"/>
                </a:cubicBezTo>
                <a:cubicBezTo>
                  <a:pt x="2135910" y="2080491"/>
                  <a:pt x="2225964" y="1865745"/>
                  <a:pt x="2299855" y="1697181"/>
                </a:cubicBezTo>
                <a:cubicBezTo>
                  <a:pt x="2373746" y="1528617"/>
                  <a:pt x="2436091" y="1373908"/>
                  <a:pt x="2507673" y="1212272"/>
                </a:cubicBezTo>
                <a:cubicBezTo>
                  <a:pt x="2579255" y="1050636"/>
                  <a:pt x="2667001" y="849745"/>
                  <a:pt x="2729346" y="727363"/>
                </a:cubicBezTo>
                <a:cubicBezTo>
                  <a:pt x="2791691" y="604981"/>
                  <a:pt x="2821710" y="572654"/>
                  <a:pt x="2881746" y="477981"/>
                </a:cubicBezTo>
                <a:cubicBezTo>
                  <a:pt x="2941782" y="383308"/>
                  <a:pt x="3036455" y="230909"/>
                  <a:pt x="3089564" y="159327"/>
                </a:cubicBezTo>
                <a:cubicBezTo>
                  <a:pt x="3142673" y="87745"/>
                  <a:pt x="3168073" y="73890"/>
                  <a:pt x="3200400" y="48490"/>
                </a:cubicBezTo>
                <a:cubicBezTo>
                  <a:pt x="3232727" y="23090"/>
                  <a:pt x="3237346" y="0"/>
                  <a:pt x="3283528" y="6927"/>
                </a:cubicBezTo>
                <a:cubicBezTo>
                  <a:pt x="3329710" y="13854"/>
                  <a:pt x="3417455" y="36945"/>
                  <a:pt x="3477491" y="90054"/>
                </a:cubicBezTo>
                <a:cubicBezTo>
                  <a:pt x="3537527" y="143163"/>
                  <a:pt x="3588328" y="242454"/>
                  <a:pt x="3643746" y="325581"/>
                </a:cubicBezTo>
                <a:cubicBezTo>
                  <a:pt x="3699164" y="408708"/>
                  <a:pt x="3756891" y="484908"/>
                  <a:pt x="3810000" y="588817"/>
                </a:cubicBezTo>
                <a:cubicBezTo>
                  <a:pt x="3863109" y="692726"/>
                  <a:pt x="3909291" y="833581"/>
                  <a:pt x="3962400" y="949036"/>
                </a:cubicBezTo>
                <a:cubicBezTo>
                  <a:pt x="4015509" y="1064491"/>
                  <a:pt x="4077855" y="1166091"/>
                  <a:pt x="4128655" y="1281545"/>
                </a:cubicBezTo>
                <a:cubicBezTo>
                  <a:pt x="4179455" y="1397000"/>
                  <a:pt x="4221018" y="1540163"/>
                  <a:pt x="4267200" y="1641763"/>
                </a:cubicBezTo>
                <a:cubicBezTo>
                  <a:pt x="4313382" y="1743363"/>
                  <a:pt x="4359564" y="1796472"/>
                  <a:pt x="4405746" y="1891145"/>
                </a:cubicBezTo>
                <a:cubicBezTo>
                  <a:pt x="4451928" y="1985818"/>
                  <a:pt x="4493491" y="2105890"/>
                  <a:pt x="4544291" y="2209799"/>
                </a:cubicBezTo>
                <a:cubicBezTo>
                  <a:pt x="4595091" y="2313708"/>
                  <a:pt x="4638964" y="2401454"/>
                  <a:pt x="4710546" y="2514599"/>
                </a:cubicBezTo>
                <a:cubicBezTo>
                  <a:pt x="4782128" y="2627744"/>
                  <a:pt x="4886037" y="2791690"/>
                  <a:pt x="4973782" y="2888672"/>
                </a:cubicBezTo>
                <a:cubicBezTo>
                  <a:pt x="5061528" y="2985654"/>
                  <a:pt x="5151583" y="3047999"/>
                  <a:pt x="5237019" y="3096490"/>
                </a:cubicBezTo>
                <a:cubicBezTo>
                  <a:pt x="5322455" y="3144981"/>
                  <a:pt x="5417127" y="3161144"/>
                  <a:pt x="5486400" y="3179617"/>
                </a:cubicBezTo>
                <a:cubicBezTo>
                  <a:pt x="5555673" y="3198090"/>
                  <a:pt x="5578764" y="3198091"/>
                  <a:pt x="5652655" y="3207327"/>
                </a:cubicBezTo>
                <a:cubicBezTo>
                  <a:pt x="5726546" y="3216564"/>
                  <a:pt x="5837382" y="3230418"/>
                  <a:pt x="5929746" y="3235036"/>
                </a:cubicBezTo>
                <a:cubicBezTo>
                  <a:pt x="6022110" y="3239654"/>
                  <a:pt x="6206837" y="3235036"/>
                  <a:pt x="6206837" y="3235036"/>
                </a:cubicBezTo>
                <a:lnTo>
                  <a:pt x="6359237" y="3235036"/>
                </a:lnTo>
                <a:lnTo>
                  <a:pt x="6567055" y="3235036"/>
                </a:ln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cxnSp>
        <p:nvCxnSpPr>
          <p:cNvPr id="31" name="Straight Connector 30"/>
          <p:cNvCxnSpPr/>
          <p:nvPr/>
        </p:nvCxnSpPr>
        <p:spPr>
          <a:xfrm rot="5400000">
            <a:off x="5787240" y="2928140"/>
            <a:ext cx="128588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30" idx="31"/>
          </p:cNvCxnSpPr>
          <p:nvPr/>
        </p:nvCxnSpPr>
        <p:spPr>
          <a:xfrm flipV="1">
            <a:off x="6430182" y="3565809"/>
            <a:ext cx="2286016" cy="52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7643835" y="3428207"/>
            <a:ext cx="714379" cy="1588"/>
          </a:xfrm>
          <a:prstGeom prst="line">
            <a:avLst/>
          </a:prstGeom>
          <a:ln w="19050">
            <a:solidFill>
              <a:srgbClr val="C00000"/>
            </a:solidFill>
            <a:prstDash val="dashDot"/>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285852" y="4643446"/>
            <a:ext cx="6643734" cy="338554"/>
          </a:xfrm>
          <a:prstGeom prst="rect">
            <a:avLst/>
          </a:prstGeom>
          <a:noFill/>
        </p:spPr>
        <p:txBody>
          <a:bodyPr wrap="square" rtlCol="0">
            <a:spAutoFit/>
          </a:bodyPr>
          <a:lstStyle/>
          <a:p>
            <a:r>
              <a:rPr lang="es-MX" sz="1600" b="1" dirty="0"/>
              <a:t>a) </a:t>
            </a:r>
            <a:r>
              <a:rPr lang="es-MX" sz="1600" dirty="0"/>
              <a:t>¿Cuál es la forma de la distribución de probabilidades? </a:t>
            </a:r>
          </a:p>
        </p:txBody>
      </p:sp>
      <p:sp>
        <p:nvSpPr>
          <p:cNvPr id="38" name="TextBox 37"/>
          <p:cNvSpPr txBox="1"/>
          <p:nvPr/>
        </p:nvSpPr>
        <p:spPr>
          <a:xfrm>
            <a:off x="1285852" y="4947834"/>
            <a:ext cx="6643734" cy="338554"/>
          </a:xfrm>
          <a:prstGeom prst="rect">
            <a:avLst/>
          </a:prstGeom>
          <a:noFill/>
        </p:spPr>
        <p:txBody>
          <a:bodyPr wrap="square" rtlCol="0">
            <a:spAutoFit/>
          </a:bodyPr>
          <a:lstStyle/>
          <a:p>
            <a:r>
              <a:rPr lang="es-MX" sz="1600" b="1" dirty="0"/>
              <a:t>b) </a:t>
            </a:r>
            <a:r>
              <a:rPr lang="es-MX" sz="1600" dirty="0"/>
              <a:t>¿Cuál es el valor de X más (ó menos) probable? </a:t>
            </a:r>
          </a:p>
        </p:txBody>
      </p:sp>
      <p:sp>
        <p:nvSpPr>
          <p:cNvPr id="40" name="TextBox 39"/>
          <p:cNvSpPr txBox="1"/>
          <p:nvPr/>
        </p:nvSpPr>
        <p:spPr>
          <a:xfrm>
            <a:off x="1285852" y="5290727"/>
            <a:ext cx="7215238" cy="338554"/>
          </a:xfrm>
          <a:prstGeom prst="rect">
            <a:avLst/>
          </a:prstGeom>
          <a:noFill/>
        </p:spPr>
        <p:txBody>
          <a:bodyPr wrap="square" rtlCol="0">
            <a:spAutoFit/>
          </a:bodyPr>
          <a:lstStyle/>
          <a:p>
            <a:r>
              <a:rPr lang="es-MX" sz="1600" b="1" dirty="0"/>
              <a:t>c) </a:t>
            </a:r>
            <a:r>
              <a:rPr lang="es-MX" sz="1600" dirty="0"/>
              <a:t>¿Qué porcentaje de la población tiene valores de X o más (o menos)?</a:t>
            </a:r>
          </a:p>
        </p:txBody>
      </p:sp>
      <p:sp>
        <p:nvSpPr>
          <p:cNvPr id="43" name="Freeform 42"/>
          <p:cNvSpPr/>
          <p:nvPr/>
        </p:nvSpPr>
        <p:spPr>
          <a:xfrm>
            <a:off x="8001001" y="3233738"/>
            <a:ext cx="285776" cy="323850"/>
          </a:xfrm>
          <a:custGeom>
            <a:avLst/>
            <a:gdLst>
              <a:gd name="connsiteX0" fmla="*/ 0 w 328613"/>
              <a:gd name="connsiteY0" fmla="*/ 0 h 323850"/>
              <a:gd name="connsiteX1" fmla="*/ 0 w 328613"/>
              <a:gd name="connsiteY1" fmla="*/ 319087 h 323850"/>
              <a:gd name="connsiteX2" fmla="*/ 328613 w 328613"/>
              <a:gd name="connsiteY2" fmla="*/ 323850 h 323850"/>
              <a:gd name="connsiteX3" fmla="*/ 214313 w 328613"/>
              <a:gd name="connsiteY3" fmla="*/ 271462 h 323850"/>
              <a:gd name="connsiteX4" fmla="*/ 128588 w 328613"/>
              <a:gd name="connsiteY4" fmla="*/ 190500 h 323850"/>
              <a:gd name="connsiteX5" fmla="*/ 57150 w 328613"/>
              <a:gd name="connsiteY5" fmla="*/ 95250 h 323850"/>
              <a:gd name="connsiteX6" fmla="*/ 0 w 328613"/>
              <a:gd name="connsiteY6" fmla="*/ 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613" h="323850">
                <a:moveTo>
                  <a:pt x="0" y="0"/>
                </a:moveTo>
                <a:lnTo>
                  <a:pt x="0" y="319087"/>
                </a:lnTo>
                <a:lnTo>
                  <a:pt x="328613" y="323850"/>
                </a:lnTo>
                <a:lnTo>
                  <a:pt x="214313" y="271462"/>
                </a:lnTo>
                <a:lnTo>
                  <a:pt x="128588" y="190500"/>
                </a:lnTo>
                <a:lnTo>
                  <a:pt x="57150" y="95250"/>
                </a:lnTo>
                <a:lnTo>
                  <a:pt x="0" y="0"/>
                </a:lnTo>
                <a:close/>
              </a:path>
            </a:pathLst>
          </a:cu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TextBox 43"/>
          <p:cNvSpPr txBox="1"/>
          <p:nvPr/>
        </p:nvSpPr>
        <p:spPr>
          <a:xfrm>
            <a:off x="357158" y="1000108"/>
            <a:ext cx="8429684" cy="646331"/>
          </a:xfrm>
          <a:prstGeom prst="rect">
            <a:avLst/>
          </a:prstGeom>
          <a:noFill/>
        </p:spPr>
        <p:txBody>
          <a:bodyPr wrap="square" rtlCol="0">
            <a:spAutoFit/>
          </a:bodyPr>
          <a:lstStyle/>
          <a:p>
            <a:r>
              <a:rPr lang="es-ES" dirty="0"/>
              <a:t>Lo mismo sucede cuando se trata de una distribución de probabilidades de una variable que es continua:</a:t>
            </a:r>
            <a:endParaRPr lang="es-MX" dirty="0"/>
          </a:p>
        </p:txBody>
      </p:sp>
    </p:spTree>
    <p:extLst>
      <p:ext uri="{BB962C8B-B14F-4D97-AF65-F5344CB8AC3E}">
        <p14:creationId xmlns:p14="http://schemas.microsoft.com/office/powerpoint/2010/main" val="3866360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366242" y="4041447"/>
            <a:ext cx="5051021" cy="2122729"/>
          </a:xfrm>
          <a:custGeom>
            <a:avLst/>
            <a:gdLst>
              <a:gd name="connsiteX0" fmla="*/ 0 w 6567055"/>
              <a:gd name="connsiteY0" fmla="*/ 3248890 h 3253508"/>
              <a:gd name="connsiteX1" fmla="*/ 263237 w 6567055"/>
              <a:gd name="connsiteY1" fmla="*/ 3248890 h 3253508"/>
              <a:gd name="connsiteX2" fmla="*/ 581891 w 6567055"/>
              <a:gd name="connsiteY2" fmla="*/ 3248890 h 3253508"/>
              <a:gd name="connsiteX3" fmla="*/ 983673 w 6567055"/>
              <a:gd name="connsiteY3" fmla="*/ 3221181 h 3253508"/>
              <a:gd name="connsiteX4" fmla="*/ 1343891 w 6567055"/>
              <a:gd name="connsiteY4" fmla="*/ 3096490 h 3253508"/>
              <a:gd name="connsiteX5" fmla="*/ 1607128 w 6567055"/>
              <a:gd name="connsiteY5" fmla="*/ 2902527 h 3253508"/>
              <a:gd name="connsiteX6" fmla="*/ 1870364 w 6567055"/>
              <a:gd name="connsiteY6" fmla="*/ 2556163 h 3253508"/>
              <a:gd name="connsiteX7" fmla="*/ 2064328 w 6567055"/>
              <a:gd name="connsiteY7" fmla="*/ 2223654 h 3253508"/>
              <a:gd name="connsiteX8" fmla="*/ 2299855 w 6567055"/>
              <a:gd name="connsiteY8" fmla="*/ 1697181 h 3253508"/>
              <a:gd name="connsiteX9" fmla="*/ 2507673 w 6567055"/>
              <a:gd name="connsiteY9" fmla="*/ 1212272 h 3253508"/>
              <a:gd name="connsiteX10" fmla="*/ 2729346 w 6567055"/>
              <a:gd name="connsiteY10" fmla="*/ 727363 h 3253508"/>
              <a:gd name="connsiteX11" fmla="*/ 2881746 w 6567055"/>
              <a:gd name="connsiteY11" fmla="*/ 477981 h 3253508"/>
              <a:gd name="connsiteX12" fmla="*/ 3089564 w 6567055"/>
              <a:gd name="connsiteY12" fmla="*/ 159327 h 3253508"/>
              <a:gd name="connsiteX13" fmla="*/ 3200400 w 6567055"/>
              <a:gd name="connsiteY13" fmla="*/ 48490 h 3253508"/>
              <a:gd name="connsiteX14" fmla="*/ 3283528 w 6567055"/>
              <a:gd name="connsiteY14" fmla="*/ 6927 h 3253508"/>
              <a:gd name="connsiteX15" fmla="*/ 3477491 w 6567055"/>
              <a:gd name="connsiteY15" fmla="*/ 90054 h 3253508"/>
              <a:gd name="connsiteX16" fmla="*/ 3643746 w 6567055"/>
              <a:gd name="connsiteY16" fmla="*/ 325581 h 3253508"/>
              <a:gd name="connsiteX17" fmla="*/ 3810000 w 6567055"/>
              <a:gd name="connsiteY17" fmla="*/ 588817 h 3253508"/>
              <a:gd name="connsiteX18" fmla="*/ 3962400 w 6567055"/>
              <a:gd name="connsiteY18" fmla="*/ 949036 h 3253508"/>
              <a:gd name="connsiteX19" fmla="*/ 4128655 w 6567055"/>
              <a:gd name="connsiteY19" fmla="*/ 1281545 h 3253508"/>
              <a:gd name="connsiteX20" fmla="*/ 4267200 w 6567055"/>
              <a:gd name="connsiteY20" fmla="*/ 1641763 h 3253508"/>
              <a:gd name="connsiteX21" fmla="*/ 4405746 w 6567055"/>
              <a:gd name="connsiteY21" fmla="*/ 1891145 h 3253508"/>
              <a:gd name="connsiteX22" fmla="*/ 4544291 w 6567055"/>
              <a:gd name="connsiteY22" fmla="*/ 2209799 h 3253508"/>
              <a:gd name="connsiteX23" fmla="*/ 4710546 w 6567055"/>
              <a:gd name="connsiteY23" fmla="*/ 2514599 h 3253508"/>
              <a:gd name="connsiteX24" fmla="*/ 4973782 w 6567055"/>
              <a:gd name="connsiteY24" fmla="*/ 2888672 h 3253508"/>
              <a:gd name="connsiteX25" fmla="*/ 5237019 w 6567055"/>
              <a:gd name="connsiteY25" fmla="*/ 3096490 h 3253508"/>
              <a:gd name="connsiteX26" fmla="*/ 5486400 w 6567055"/>
              <a:gd name="connsiteY26" fmla="*/ 3179617 h 3253508"/>
              <a:gd name="connsiteX27" fmla="*/ 5652655 w 6567055"/>
              <a:gd name="connsiteY27" fmla="*/ 3207327 h 3253508"/>
              <a:gd name="connsiteX28" fmla="*/ 5929746 w 6567055"/>
              <a:gd name="connsiteY28" fmla="*/ 3235036 h 3253508"/>
              <a:gd name="connsiteX29" fmla="*/ 6206837 w 6567055"/>
              <a:gd name="connsiteY29" fmla="*/ 3235036 h 3253508"/>
              <a:gd name="connsiteX30" fmla="*/ 6359237 w 6567055"/>
              <a:gd name="connsiteY30" fmla="*/ 3235036 h 3253508"/>
              <a:gd name="connsiteX31" fmla="*/ 6567055 w 6567055"/>
              <a:gd name="connsiteY31" fmla="*/ 3235036 h 3253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567055" h="3253508">
                <a:moveTo>
                  <a:pt x="0" y="3248890"/>
                </a:moveTo>
                <a:lnTo>
                  <a:pt x="263237" y="3248890"/>
                </a:lnTo>
                <a:cubicBezTo>
                  <a:pt x="360219" y="3248890"/>
                  <a:pt x="461819" y="3253508"/>
                  <a:pt x="581891" y="3248890"/>
                </a:cubicBezTo>
                <a:cubicBezTo>
                  <a:pt x="701963" y="3244272"/>
                  <a:pt x="856673" y="3246581"/>
                  <a:pt x="983673" y="3221181"/>
                </a:cubicBezTo>
                <a:cubicBezTo>
                  <a:pt x="1110673" y="3195781"/>
                  <a:pt x="1239982" y="3149599"/>
                  <a:pt x="1343891" y="3096490"/>
                </a:cubicBezTo>
                <a:cubicBezTo>
                  <a:pt x="1447800" y="3043381"/>
                  <a:pt x="1519383" y="2992581"/>
                  <a:pt x="1607128" y="2902527"/>
                </a:cubicBezTo>
                <a:cubicBezTo>
                  <a:pt x="1694873" y="2812473"/>
                  <a:pt x="1794164" y="2669308"/>
                  <a:pt x="1870364" y="2556163"/>
                </a:cubicBezTo>
                <a:cubicBezTo>
                  <a:pt x="1946564" y="2443018"/>
                  <a:pt x="1992746" y="2366817"/>
                  <a:pt x="2064328" y="2223654"/>
                </a:cubicBezTo>
                <a:cubicBezTo>
                  <a:pt x="2135910" y="2080491"/>
                  <a:pt x="2225964" y="1865745"/>
                  <a:pt x="2299855" y="1697181"/>
                </a:cubicBezTo>
                <a:cubicBezTo>
                  <a:pt x="2373746" y="1528617"/>
                  <a:pt x="2436091" y="1373908"/>
                  <a:pt x="2507673" y="1212272"/>
                </a:cubicBezTo>
                <a:cubicBezTo>
                  <a:pt x="2579255" y="1050636"/>
                  <a:pt x="2667001" y="849745"/>
                  <a:pt x="2729346" y="727363"/>
                </a:cubicBezTo>
                <a:cubicBezTo>
                  <a:pt x="2791691" y="604981"/>
                  <a:pt x="2821710" y="572654"/>
                  <a:pt x="2881746" y="477981"/>
                </a:cubicBezTo>
                <a:cubicBezTo>
                  <a:pt x="2941782" y="383308"/>
                  <a:pt x="3036455" y="230909"/>
                  <a:pt x="3089564" y="159327"/>
                </a:cubicBezTo>
                <a:cubicBezTo>
                  <a:pt x="3142673" y="87745"/>
                  <a:pt x="3168073" y="73890"/>
                  <a:pt x="3200400" y="48490"/>
                </a:cubicBezTo>
                <a:cubicBezTo>
                  <a:pt x="3232727" y="23090"/>
                  <a:pt x="3237346" y="0"/>
                  <a:pt x="3283528" y="6927"/>
                </a:cubicBezTo>
                <a:cubicBezTo>
                  <a:pt x="3329710" y="13854"/>
                  <a:pt x="3417455" y="36945"/>
                  <a:pt x="3477491" y="90054"/>
                </a:cubicBezTo>
                <a:cubicBezTo>
                  <a:pt x="3537527" y="143163"/>
                  <a:pt x="3588328" y="242454"/>
                  <a:pt x="3643746" y="325581"/>
                </a:cubicBezTo>
                <a:cubicBezTo>
                  <a:pt x="3699164" y="408708"/>
                  <a:pt x="3756891" y="484908"/>
                  <a:pt x="3810000" y="588817"/>
                </a:cubicBezTo>
                <a:cubicBezTo>
                  <a:pt x="3863109" y="692726"/>
                  <a:pt x="3909291" y="833581"/>
                  <a:pt x="3962400" y="949036"/>
                </a:cubicBezTo>
                <a:cubicBezTo>
                  <a:pt x="4015509" y="1064491"/>
                  <a:pt x="4077855" y="1166091"/>
                  <a:pt x="4128655" y="1281545"/>
                </a:cubicBezTo>
                <a:cubicBezTo>
                  <a:pt x="4179455" y="1397000"/>
                  <a:pt x="4221018" y="1540163"/>
                  <a:pt x="4267200" y="1641763"/>
                </a:cubicBezTo>
                <a:cubicBezTo>
                  <a:pt x="4313382" y="1743363"/>
                  <a:pt x="4359564" y="1796472"/>
                  <a:pt x="4405746" y="1891145"/>
                </a:cubicBezTo>
                <a:cubicBezTo>
                  <a:pt x="4451928" y="1985818"/>
                  <a:pt x="4493491" y="2105890"/>
                  <a:pt x="4544291" y="2209799"/>
                </a:cubicBezTo>
                <a:cubicBezTo>
                  <a:pt x="4595091" y="2313708"/>
                  <a:pt x="4638964" y="2401454"/>
                  <a:pt x="4710546" y="2514599"/>
                </a:cubicBezTo>
                <a:cubicBezTo>
                  <a:pt x="4782128" y="2627744"/>
                  <a:pt x="4886037" y="2791690"/>
                  <a:pt x="4973782" y="2888672"/>
                </a:cubicBezTo>
                <a:cubicBezTo>
                  <a:pt x="5061528" y="2985654"/>
                  <a:pt x="5151583" y="3047999"/>
                  <a:pt x="5237019" y="3096490"/>
                </a:cubicBezTo>
                <a:cubicBezTo>
                  <a:pt x="5322455" y="3144981"/>
                  <a:pt x="5417127" y="3161144"/>
                  <a:pt x="5486400" y="3179617"/>
                </a:cubicBezTo>
                <a:cubicBezTo>
                  <a:pt x="5555673" y="3198090"/>
                  <a:pt x="5578764" y="3198091"/>
                  <a:pt x="5652655" y="3207327"/>
                </a:cubicBezTo>
                <a:cubicBezTo>
                  <a:pt x="5726546" y="3216564"/>
                  <a:pt x="5837382" y="3230418"/>
                  <a:pt x="5929746" y="3235036"/>
                </a:cubicBezTo>
                <a:cubicBezTo>
                  <a:pt x="6022110" y="3239654"/>
                  <a:pt x="6206837" y="3235036"/>
                  <a:pt x="6206837" y="3235036"/>
                </a:cubicBezTo>
                <a:lnTo>
                  <a:pt x="6359237" y="3235036"/>
                </a:lnTo>
                <a:lnTo>
                  <a:pt x="6567055" y="3235036"/>
                </a:ln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cxnSp>
        <p:nvCxnSpPr>
          <p:cNvPr id="3" name="Straight Connector 2"/>
          <p:cNvCxnSpPr/>
          <p:nvPr/>
        </p:nvCxnSpPr>
        <p:spPr>
          <a:xfrm rot="5400000">
            <a:off x="-266276" y="4694599"/>
            <a:ext cx="2939163" cy="36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a:endCxn id="2" idx="31"/>
          </p:cNvCxnSpPr>
          <p:nvPr/>
        </p:nvCxnSpPr>
        <p:spPr>
          <a:xfrm flipV="1">
            <a:off x="1203306" y="6152124"/>
            <a:ext cx="5213957" cy="120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3969658" y="5611774"/>
            <a:ext cx="1632866" cy="3622"/>
          </a:xfrm>
          <a:prstGeom prst="line">
            <a:avLst/>
          </a:prstGeom>
          <a:ln w="19050">
            <a:solidFill>
              <a:srgbClr val="C00000"/>
            </a:solidFill>
            <a:prstDash val="dashDot"/>
            <a:headEnd type="none"/>
            <a:tailEnd type="arrow"/>
          </a:ln>
        </p:spPr>
        <p:style>
          <a:lnRef idx="1">
            <a:schemeClr val="accent1"/>
          </a:lnRef>
          <a:fillRef idx="0">
            <a:schemeClr val="accent1"/>
          </a:fillRef>
          <a:effectRef idx="0">
            <a:schemeClr val="accent1"/>
          </a:effectRef>
          <a:fontRef idx="minor">
            <a:schemeClr val="tx1"/>
          </a:fontRef>
        </p:style>
      </p:cxnSp>
      <p:sp>
        <p:nvSpPr>
          <p:cNvPr id="6" name="Freeform 5"/>
          <p:cNvSpPr/>
          <p:nvPr/>
        </p:nvSpPr>
        <p:spPr>
          <a:xfrm>
            <a:off x="4786038" y="5369968"/>
            <a:ext cx="773175" cy="785817"/>
          </a:xfrm>
          <a:custGeom>
            <a:avLst/>
            <a:gdLst>
              <a:gd name="connsiteX0" fmla="*/ 0 w 328613"/>
              <a:gd name="connsiteY0" fmla="*/ 0 h 323850"/>
              <a:gd name="connsiteX1" fmla="*/ 0 w 328613"/>
              <a:gd name="connsiteY1" fmla="*/ 319087 h 323850"/>
              <a:gd name="connsiteX2" fmla="*/ 328613 w 328613"/>
              <a:gd name="connsiteY2" fmla="*/ 323850 h 323850"/>
              <a:gd name="connsiteX3" fmla="*/ 214313 w 328613"/>
              <a:gd name="connsiteY3" fmla="*/ 271462 h 323850"/>
              <a:gd name="connsiteX4" fmla="*/ 128588 w 328613"/>
              <a:gd name="connsiteY4" fmla="*/ 190500 h 323850"/>
              <a:gd name="connsiteX5" fmla="*/ 57150 w 328613"/>
              <a:gd name="connsiteY5" fmla="*/ 95250 h 323850"/>
              <a:gd name="connsiteX6" fmla="*/ 0 w 328613"/>
              <a:gd name="connsiteY6" fmla="*/ 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613" h="323850">
                <a:moveTo>
                  <a:pt x="0" y="0"/>
                </a:moveTo>
                <a:lnTo>
                  <a:pt x="0" y="319087"/>
                </a:lnTo>
                <a:lnTo>
                  <a:pt x="328613" y="323850"/>
                </a:lnTo>
                <a:lnTo>
                  <a:pt x="214313" y="271462"/>
                </a:lnTo>
                <a:lnTo>
                  <a:pt x="128588" y="190500"/>
                </a:lnTo>
                <a:lnTo>
                  <a:pt x="57150" y="95250"/>
                </a:lnTo>
                <a:lnTo>
                  <a:pt x="0" y="0"/>
                </a:lnTo>
                <a:close/>
              </a:path>
            </a:pathLst>
          </a:cu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TextBox 7"/>
          <p:cNvSpPr txBox="1"/>
          <p:nvPr/>
        </p:nvSpPr>
        <p:spPr>
          <a:xfrm>
            <a:off x="487115" y="3071810"/>
            <a:ext cx="857256" cy="369332"/>
          </a:xfrm>
          <a:prstGeom prst="rect">
            <a:avLst/>
          </a:prstGeom>
          <a:noFill/>
        </p:spPr>
        <p:txBody>
          <a:bodyPr wrap="square" rtlCol="0">
            <a:spAutoFit/>
          </a:bodyPr>
          <a:lstStyle/>
          <a:p>
            <a:pPr algn="ctr"/>
            <a:r>
              <a:rPr lang="es-MX" b="1" dirty="0"/>
              <a:t>f (X)</a:t>
            </a:r>
          </a:p>
        </p:txBody>
      </p:sp>
      <p:sp>
        <p:nvSpPr>
          <p:cNvPr id="9" name="TextBox 8"/>
          <p:cNvSpPr txBox="1"/>
          <p:nvPr/>
        </p:nvSpPr>
        <p:spPr>
          <a:xfrm>
            <a:off x="5987841" y="6227224"/>
            <a:ext cx="857256" cy="369332"/>
          </a:xfrm>
          <a:prstGeom prst="rect">
            <a:avLst/>
          </a:prstGeom>
          <a:noFill/>
        </p:spPr>
        <p:txBody>
          <a:bodyPr wrap="square" rtlCol="0">
            <a:spAutoFit/>
          </a:bodyPr>
          <a:lstStyle/>
          <a:p>
            <a:pPr algn="ctr"/>
            <a:r>
              <a:rPr lang="es-MX" b="1" dirty="0"/>
              <a:t>X</a:t>
            </a:r>
          </a:p>
        </p:txBody>
      </p:sp>
      <p:cxnSp>
        <p:nvCxnSpPr>
          <p:cNvPr id="12" name="Straight Arrow Connector 11"/>
          <p:cNvCxnSpPr/>
          <p:nvPr/>
        </p:nvCxnSpPr>
        <p:spPr>
          <a:xfrm>
            <a:off x="4916271" y="5727158"/>
            <a:ext cx="714380" cy="1588"/>
          </a:xfrm>
          <a:prstGeom prst="straightConnector1">
            <a:avLst/>
          </a:prstGeom>
          <a:ln w="19050">
            <a:solidFill>
              <a:schemeClr val="accent2"/>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380618" y="5525409"/>
            <a:ext cx="2071702" cy="338554"/>
          </a:xfrm>
          <a:prstGeom prst="rect">
            <a:avLst/>
          </a:prstGeom>
          <a:noFill/>
        </p:spPr>
        <p:txBody>
          <a:bodyPr wrap="square" rtlCol="0">
            <a:spAutoFit/>
          </a:bodyPr>
          <a:lstStyle/>
          <a:p>
            <a:pPr algn="ctr"/>
            <a:r>
              <a:rPr lang="es-MX" sz="1600" b="1" i="1" dirty="0">
                <a:solidFill>
                  <a:schemeClr val="accent2"/>
                </a:solidFill>
              </a:rPr>
              <a:t>p </a:t>
            </a:r>
            <a:r>
              <a:rPr lang="es-MX" sz="1600" b="1" dirty="0">
                <a:solidFill>
                  <a:schemeClr val="accent2"/>
                </a:solidFill>
              </a:rPr>
              <a:t>acumulada</a:t>
            </a:r>
            <a:endParaRPr lang="es-MX" sz="1600" b="1" i="1" dirty="0">
              <a:solidFill>
                <a:schemeClr val="accent2"/>
              </a:solidFill>
            </a:endParaRPr>
          </a:p>
        </p:txBody>
      </p:sp>
      <p:sp>
        <p:nvSpPr>
          <p:cNvPr id="14" name="TextBox 13"/>
          <p:cNvSpPr txBox="1"/>
          <p:nvPr/>
        </p:nvSpPr>
        <p:spPr>
          <a:xfrm>
            <a:off x="2824048" y="2640561"/>
            <a:ext cx="6055051" cy="1077218"/>
          </a:xfrm>
          <a:prstGeom prst="rect">
            <a:avLst/>
          </a:prstGeom>
          <a:noFill/>
        </p:spPr>
        <p:txBody>
          <a:bodyPr wrap="square" rtlCol="0">
            <a:spAutoFit/>
          </a:bodyPr>
          <a:lstStyle/>
          <a:p>
            <a:pPr marL="357188" indent="-357188"/>
            <a:r>
              <a:rPr lang="es-MX" sz="1600" dirty="0"/>
              <a:t>Densidad de probabilidad: es la función (derivada de la función)</a:t>
            </a:r>
          </a:p>
          <a:p>
            <a:pPr marL="357188" indent="-357188"/>
            <a:r>
              <a:rPr lang="es-MX" sz="1600" dirty="0"/>
              <a:t>Probabilidad (acumulada): el área bajo la curva (integral de la función) y representa la probabilidad acumulada de que la variable tome valores dentro de cierto intervalo. </a:t>
            </a:r>
          </a:p>
        </p:txBody>
      </p:sp>
      <p:sp>
        <p:nvSpPr>
          <p:cNvPr id="15" name="TextBox 14"/>
          <p:cNvSpPr txBox="1"/>
          <p:nvPr/>
        </p:nvSpPr>
        <p:spPr>
          <a:xfrm>
            <a:off x="590256" y="1817322"/>
            <a:ext cx="7643866" cy="830997"/>
          </a:xfrm>
          <a:prstGeom prst="rect">
            <a:avLst/>
          </a:prstGeom>
          <a:noFill/>
        </p:spPr>
        <p:txBody>
          <a:bodyPr wrap="square" rtlCol="0">
            <a:spAutoFit/>
          </a:bodyPr>
          <a:lstStyle/>
          <a:p>
            <a:r>
              <a:rPr lang="es-MX" sz="1600" b="1" dirty="0"/>
              <a:t>f(X)</a:t>
            </a:r>
            <a:r>
              <a:rPr lang="es-MX" sz="1600" dirty="0"/>
              <a:t>: Función de probabilidad: una ecuación en donde se definen los parámetros que dan valores a la variable Y (dependiente), dependiendo de los valores de </a:t>
            </a:r>
            <a:r>
              <a:rPr lang="es-MX" sz="1600" b="1" dirty="0"/>
              <a:t>X </a:t>
            </a:r>
            <a:r>
              <a:rPr lang="es-MX" sz="1600" dirty="0"/>
              <a:t>(independiente).</a:t>
            </a:r>
          </a:p>
        </p:txBody>
      </p:sp>
      <p:sp>
        <p:nvSpPr>
          <p:cNvPr id="16" name="TextBox 15"/>
          <p:cNvSpPr txBox="1"/>
          <p:nvPr/>
        </p:nvSpPr>
        <p:spPr>
          <a:xfrm>
            <a:off x="5467009" y="4551921"/>
            <a:ext cx="3214678" cy="584775"/>
          </a:xfrm>
          <a:prstGeom prst="rect">
            <a:avLst/>
          </a:prstGeom>
          <a:noFill/>
        </p:spPr>
        <p:txBody>
          <a:bodyPr wrap="square" rtlCol="0">
            <a:spAutoFit/>
          </a:bodyPr>
          <a:lstStyle/>
          <a:p>
            <a:r>
              <a:rPr lang="es-MX" sz="1600" b="1" dirty="0">
                <a:solidFill>
                  <a:schemeClr val="accent2"/>
                </a:solidFill>
              </a:rPr>
              <a:t>Para cada valor de X, hay uno de f(x) y uno de densidad de </a:t>
            </a:r>
            <a:r>
              <a:rPr lang="es-MX" sz="1600" b="1" i="1" dirty="0">
                <a:solidFill>
                  <a:schemeClr val="accent2"/>
                </a:solidFill>
              </a:rPr>
              <a:t>p</a:t>
            </a:r>
            <a:r>
              <a:rPr lang="es-MX" sz="1600" b="1" dirty="0">
                <a:solidFill>
                  <a:schemeClr val="accent2"/>
                </a:solidFill>
              </a:rPr>
              <a:t>.</a:t>
            </a:r>
          </a:p>
        </p:txBody>
      </p:sp>
      <p:sp>
        <p:nvSpPr>
          <p:cNvPr id="17" name="TextBox 16"/>
          <p:cNvSpPr txBox="1"/>
          <p:nvPr/>
        </p:nvSpPr>
        <p:spPr>
          <a:xfrm>
            <a:off x="214282" y="717884"/>
            <a:ext cx="8429684" cy="923330"/>
          </a:xfrm>
          <a:prstGeom prst="rect">
            <a:avLst/>
          </a:prstGeom>
          <a:noFill/>
        </p:spPr>
        <p:txBody>
          <a:bodyPr wrap="square" rtlCol="0">
            <a:spAutoFit/>
          </a:bodyPr>
          <a:lstStyle/>
          <a:p>
            <a:r>
              <a:rPr lang="es-ES" dirty="0"/>
              <a:t>Hay distribuciones teóricas que no están basadas en la frecuencia observada de un evento en el pasado (empírica), sino en la probabilidad teórica de que ocurra un evento (con ciertas características), y por tanto, siguen una </a:t>
            </a:r>
            <a:r>
              <a:rPr lang="es-ES" b="1" dirty="0"/>
              <a:t>función </a:t>
            </a:r>
            <a:r>
              <a:rPr lang="es-ES" dirty="0"/>
              <a:t>definida. </a:t>
            </a:r>
            <a:endParaRPr lang="es-MX" dirty="0"/>
          </a:p>
        </p:txBody>
      </p:sp>
      <p:cxnSp>
        <p:nvCxnSpPr>
          <p:cNvPr id="18" name="Straight Arrow Connector 11"/>
          <p:cNvCxnSpPr/>
          <p:nvPr/>
        </p:nvCxnSpPr>
        <p:spPr>
          <a:xfrm flipH="1">
            <a:off x="1077403" y="5350600"/>
            <a:ext cx="4104000" cy="1588"/>
          </a:xfrm>
          <a:prstGeom prst="straightConnector1">
            <a:avLst/>
          </a:prstGeom>
          <a:ln w="190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19" name="TextBox 7"/>
          <p:cNvSpPr txBox="1"/>
          <p:nvPr/>
        </p:nvSpPr>
        <p:spPr>
          <a:xfrm>
            <a:off x="380617" y="5144623"/>
            <a:ext cx="857256" cy="338554"/>
          </a:xfrm>
          <a:prstGeom prst="rect">
            <a:avLst/>
          </a:prstGeom>
          <a:noFill/>
        </p:spPr>
        <p:txBody>
          <a:bodyPr wrap="square" rtlCol="0">
            <a:spAutoFit/>
          </a:bodyPr>
          <a:lstStyle/>
          <a:p>
            <a:pPr algn="ctr"/>
            <a:r>
              <a:rPr lang="es-MX" sz="1600" b="1" dirty="0">
                <a:solidFill>
                  <a:schemeClr val="accent2"/>
                </a:solidFill>
              </a:rPr>
              <a:t>f (X)</a:t>
            </a:r>
          </a:p>
        </p:txBody>
      </p:sp>
      <p:sp>
        <p:nvSpPr>
          <p:cNvPr id="20" name="TextBox 8"/>
          <p:cNvSpPr txBox="1"/>
          <p:nvPr/>
        </p:nvSpPr>
        <p:spPr>
          <a:xfrm>
            <a:off x="4355652" y="6469470"/>
            <a:ext cx="857256" cy="338554"/>
          </a:xfrm>
          <a:prstGeom prst="rect">
            <a:avLst/>
          </a:prstGeom>
          <a:noFill/>
        </p:spPr>
        <p:txBody>
          <a:bodyPr wrap="square" rtlCol="0">
            <a:spAutoFit/>
          </a:bodyPr>
          <a:lstStyle/>
          <a:p>
            <a:pPr algn="ctr"/>
            <a:r>
              <a:rPr lang="es-MX" sz="1600" b="1" dirty="0">
                <a:solidFill>
                  <a:schemeClr val="accent2"/>
                </a:solidFill>
              </a:rPr>
              <a:t>X</a:t>
            </a:r>
          </a:p>
        </p:txBody>
      </p:sp>
    </p:spTree>
    <p:extLst>
      <p:ext uri="{BB962C8B-B14F-4D97-AF65-F5344CB8AC3E}">
        <p14:creationId xmlns:p14="http://schemas.microsoft.com/office/powerpoint/2010/main" val="909929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879227" y="1898307"/>
            <a:ext cx="5051021" cy="2122729"/>
          </a:xfrm>
          <a:custGeom>
            <a:avLst/>
            <a:gdLst>
              <a:gd name="connsiteX0" fmla="*/ 0 w 6567055"/>
              <a:gd name="connsiteY0" fmla="*/ 3248890 h 3253508"/>
              <a:gd name="connsiteX1" fmla="*/ 263237 w 6567055"/>
              <a:gd name="connsiteY1" fmla="*/ 3248890 h 3253508"/>
              <a:gd name="connsiteX2" fmla="*/ 581891 w 6567055"/>
              <a:gd name="connsiteY2" fmla="*/ 3248890 h 3253508"/>
              <a:gd name="connsiteX3" fmla="*/ 983673 w 6567055"/>
              <a:gd name="connsiteY3" fmla="*/ 3221181 h 3253508"/>
              <a:gd name="connsiteX4" fmla="*/ 1343891 w 6567055"/>
              <a:gd name="connsiteY4" fmla="*/ 3096490 h 3253508"/>
              <a:gd name="connsiteX5" fmla="*/ 1607128 w 6567055"/>
              <a:gd name="connsiteY5" fmla="*/ 2902527 h 3253508"/>
              <a:gd name="connsiteX6" fmla="*/ 1870364 w 6567055"/>
              <a:gd name="connsiteY6" fmla="*/ 2556163 h 3253508"/>
              <a:gd name="connsiteX7" fmla="*/ 2064328 w 6567055"/>
              <a:gd name="connsiteY7" fmla="*/ 2223654 h 3253508"/>
              <a:gd name="connsiteX8" fmla="*/ 2299855 w 6567055"/>
              <a:gd name="connsiteY8" fmla="*/ 1697181 h 3253508"/>
              <a:gd name="connsiteX9" fmla="*/ 2507673 w 6567055"/>
              <a:gd name="connsiteY9" fmla="*/ 1212272 h 3253508"/>
              <a:gd name="connsiteX10" fmla="*/ 2729346 w 6567055"/>
              <a:gd name="connsiteY10" fmla="*/ 727363 h 3253508"/>
              <a:gd name="connsiteX11" fmla="*/ 2881746 w 6567055"/>
              <a:gd name="connsiteY11" fmla="*/ 477981 h 3253508"/>
              <a:gd name="connsiteX12" fmla="*/ 3089564 w 6567055"/>
              <a:gd name="connsiteY12" fmla="*/ 159327 h 3253508"/>
              <a:gd name="connsiteX13" fmla="*/ 3200400 w 6567055"/>
              <a:gd name="connsiteY13" fmla="*/ 48490 h 3253508"/>
              <a:gd name="connsiteX14" fmla="*/ 3283528 w 6567055"/>
              <a:gd name="connsiteY14" fmla="*/ 6927 h 3253508"/>
              <a:gd name="connsiteX15" fmla="*/ 3477491 w 6567055"/>
              <a:gd name="connsiteY15" fmla="*/ 90054 h 3253508"/>
              <a:gd name="connsiteX16" fmla="*/ 3643746 w 6567055"/>
              <a:gd name="connsiteY16" fmla="*/ 325581 h 3253508"/>
              <a:gd name="connsiteX17" fmla="*/ 3810000 w 6567055"/>
              <a:gd name="connsiteY17" fmla="*/ 588817 h 3253508"/>
              <a:gd name="connsiteX18" fmla="*/ 3962400 w 6567055"/>
              <a:gd name="connsiteY18" fmla="*/ 949036 h 3253508"/>
              <a:gd name="connsiteX19" fmla="*/ 4128655 w 6567055"/>
              <a:gd name="connsiteY19" fmla="*/ 1281545 h 3253508"/>
              <a:gd name="connsiteX20" fmla="*/ 4267200 w 6567055"/>
              <a:gd name="connsiteY20" fmla="*/ 1641763 h 3253508"/>
              <a:gd name="connsiteX21" fmla="*/ 4405746 w 6567055"/>
              <a:gd name="connsiteY21" fmla="*/ 1891145 h 3253508"/>
              <a:gd name="connsiteX22" fmla="*/ 4544291 w 6567055"/>
              <a:gd name="connsiteY22" fmla="*/ 2209799 h 3253508"/>
              <a:gd name="connsiteX23" fmla="*/ 4710546 w 6567055"/>
              <a:gd name="connsiteY23" fmla="*/ 2514599 h 3253508"/>
              <a:gd name="connsiteX24" fmla="*/ 4973782 w 6567055"/>
              <a:gd name="connsiteY24" fmla="*/ 2888672 h 3253508"/>
              <a:gd name="connsiteX25" fmla="*/ 5237019 w 6567055"/>
              <a:gd name="connsiteY25" fmla="*/ 3096490 h 3253508"/>
              <a:gd name="connsiteX26" fmla="*/ 5486400 w 6567055"/>
              <a:gd name="connsiteY26" fmla="*/ 3179617 h 3253508"/>
              <a:gd name="connsiteX27" fmla="*/ 5652655 w 6567055"/>
              <a:gd name="connsiteY27" fmla="*/ 3207327 h 3253508"/>
              <a:gd name="connsiteX28" fmla="*/ 5929746 w 6567055"/>
              <a:gd name="connsiteY28" fmla="*/ 3235036 h 3253508"/>
              <a:gd name="connsiteX29" fmla="*/ 6206837 w 6567055"/>
              <a:gd name="connsiteY29" fmla="*/ 3235036 h 3253508"/>
              <a:gd name="connsiteX30" fmla="*/ 6359237 w 6567055"/>
              <a:gd name="connsiteY30" fmla="*/ 3235036 h 3253508"/>
              <a:gd name="connsiteX31" fmla="*/ 6567055 w 6567055"/>
              <a:gd name="connsiteY31" fmla="*/ 3235036 h 3253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567055" h="3253508">
                <a:moveTo>
                  <a:pt x="0" y="3248890"/>
                </a:moveTo>
                <a:lnTo>
                  <a:pt x="263237" y="3248890"/>
                </a:lnTo>
                <a:cubicBezTo>
                  <a:pt x="360219" y="3248890"/>
                  <a:pt x="461819" y="3253508"/>
                  <a:pt x="581891" y="3248890"/>
                </a:cubicBezTo>
                <a:cubicBezTo>
                  <a:pt x="701963" y="3244272"/>
                  <a:pt x="856673" y="3246581"/>
                  <a:pt x="983673" y="3221181"/>
                </a:cubicBezTo>
                <a:cubicBezTo>
                  <a:pt x="1110673" y="3195781"/>
                  <a:pt x="1239982" y="3149599"/>
                  <a:pt x="1343891" y="3096490"/>
                </a:cubicBezTo>
                <a:cubicBezTo>
                  <a:pt x="1447800" y="3043381"/>
                  <a:pt x="1519383" y="2992581"/>
                  <a:pt x="1607128" y="2902527"/>
                </a:cubicBezTo>
                <a:cubicBezTo>
                  <a:pt x="1694873" y="2812473"/>
                  <a:pt x="1794164" y="2669308"/>
                  <a:pt x="1870364" y="2556163"/>
                </a:cubicBezTo>
                <a:cubicBezTo>
                  <a:pt x="1946564" y="2443018"/>
                  <a:pt x="1992746" y="2366817"/>
                  <a:pt x="2064328" y="2223654"/>
                </a:cubicBezTo>
                <a:cubicBezTo>
                  <a:pt x="2135910" y="2080491"/>
                  <a:pt x="2225964" y="1865745"/>
                  <a:pt x="2299855" y="1697181"/>
                </a:cubicBezTo>
                <a:cubicBezTo>
                  <a:pt x="2373746" y="1528617"/>
                  <a:pt x="2436091" y="1373908"/>
                  <a:pt x="2507673" y="1212272"/>
                </a:cubicBezTo>
                <a:cubicBezTo>
                  <a:pt x="2579255" y="1050636"/>
                  <a:pt x="2667001" y="849745"/>
                  <a:pt x="2729346" y="727363"/>
                </a:cubicBezTo>
                <a:cubicBezTo>
                  <a:pt x="2791691" y="604981"/>
                  <a:pt x="2821710" y="572654"/>
                  <a:pt x="2881746" y="477981"/>
                </a:cubicBezTo>
                <a:cubicBezTo>
                  <a:pt x="2941782" y="383308"/>
                  <a:pt x="3036455" y="230909"/>
                  <a:pt x="3089564" y="159327"/>
                </a:cubicBezTo>
                <a:cubicBezTo>
                  <a:pt x="3142673" y="87745"/>
                  <a:pt x="3168073" y="73890"/>
                  <a:pt x="3200400" y="48490"/>
                </a:cubicBezTo>
                <a:cubicBezTo>
                  <a:pt x="3232727" y="23090"/>
                  <a:pt x="3237346" y="0"/>
                  <a:pt x="3283528" y="6927"/>
                </a:cubicBezTo>
                <a:cubicBezTo>
                  <a:pt x="3329710" y="13854"/>
                  <a:pt x="3417455" y="36945"/>
                  <a:pt x="3477491" y="90054"/>
                </a:cubicBezTo>
                <a:cubicBezTo>
                  <a:pt x="3537527" y="143163"/>
                  <a:pt x="3588328" y="242454"/>
                  <a:pt x="3643746" y="325581"/>
                </a:cubicBezTo>
                <a:cubicBezTo>
                  <a:pt x="3699164" y="408708"/>
                  <a:pt x="3756891" y="484908"/>
                  <a:pt x="3810000" y="588817"/>
                </a:cubicBezTo>
                <a:cubicBezTo>
                  <a:pt x="3863109" y="692726"/>
                  <a:pt x="3909291" y="833581"/>
                  <a:pt x="3962400" y="949036"/>
                </a:cubicBezTo>
                <a:cubicBezTo>
                  <a:pt x="4015509" y="1064491"/>
                  <a:pt x="4077855" y="1166091"/>
                  <a:pt x="4128655" y="1281545"/>
                </a:cubicBezTo>
                <a:cubicBezTo>
                  <a:pt x="4179455" y="1397000"/>
                  <a:pt x="4221018" y="1540163"/>
                  <a:pt x="4267200" y="1641763"/>
                </a:cubicBezTo>
                <a:cubicBezTo>
                  <a:pt x="4313382" y="1743363"/>
                  <a:pt x="4359564" y="1796472"/>
                  <a:pt x="4405746" y="1891145"/>
                </a:cubicBezTo>
                <a:cubicBezTo>
                  <a:pt x="4451928" y="1985818"/>
                  <a:pt x="4493491" y="2105890"/>
                  <a:pt x="4544291" y="2209799"/>
                </a:cubicBezTo>
                <a:cubicBezTo>
                  <a:pt x="4595091" y="2313708"/>
                  <a:pt x="4638964" y="2401454"/>
                  <a:pt x="4710546" y="2514599"/>
                </a:cubicBezTo>
                <a:cubicBezTo>
                  <a:pt x="4782128" y="2627744"/>
                  <a:pt x="4886037" y="2791690"/>
                  <a:pt x="4973782" y="2888672"/>
                </a:cubicBezTo>
                <a:cubicBezTo>
                  <a:pt x="5061528" y="2985654"/>
                  <a:pt x="5151583" y="3047999"/>
                  <a:pt x="5237019" y="3096490"/>
                </a:cubicBezTo>
                <a:cubicBezTo>
                  <a:pt x="5322455" y="3144981"/>
                  <a:pt x="5417127" y="3161144"/>
                  <a:pt x="5486400" y="3179617"/>
                </a:cubicBezTo>
                <a:cubicBezTo>
                  <a:pt x="5555673" y="3198090"/>
                  <a:pt x="5578764" y="3198091"/>
                  <a:pt x="5652655" y="3207327"/>
                </a:cubicBezTo>
                <a:cubicBezTo>
                  <a:pt x="5726546" y="3216564"/>
                  <a:pt x="5837382" y="3230418"/>
                  <a:pt x="5929746" y="3235036"/>
                </a:cubicBezTo>
                <a:cubicBezTo>
                  <a:pt x="6022110" y="3239654"/>
                  <a:pt x="6206837" y="3235036"/>
                  <a:pt x="6206837" y="3235036"/>
                </a:cubicBezTo>
                <a:lnTo>
                  <a:pt x="6359237" y="3235036"/>
                </a:lnTo>
                <a:lnTo>
                  <a:pt x="6567055" y="3235036"/>
                </a:ln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cxnSp>
        <p:nvCxnSpPr>
          <p:cNvPr id="3" name="Straight Connector 2"/>
          <p:cNvCxnSpPr/>
          <p:nvPr/>
        </p:nvCxnSpPr>
        <p:spPr>
          <a:xfrm rot="5400000">
            <a:off x="246709" y="2551459"/>
            <a:ext cx="2939163" cy="36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a:endCxn id="2" idx="31"/>
          </p:cNvCxnSpPr>
          <p:nvPr/>
        </p:nvCxnSpPr>
        <p:spPr>
          <a:xfrm flipV="1">
            <a:off x="1716291" y="4008984"/>
            <a:ext cx="5213957" cy="120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4482643" y="3694469"/>
            <a:ext cx="1632866" cy="3622"/>
          </a:xfrm>
          <a:prstGeom prst="line">
            <a:avLst/>
          </a:prstGeom>
          <a:ln w="19050">
            <a:solidFill>
              <a:srgbClr val="C00000"/>
            </a:solidFill>
            <a:prstDash val="dashDot"/>
          </a:ln>
        </p:spPr>
        <p:style>
          <a:lnRef idx="1">
            <a:schemeClr val="accent1"/>
          </a:lnRef>
          <a:fillRef idx="0">
            <a:schemeClr val="accent1"/>
          </a:fillRef>
          <a:effectRef idx="0">
            <a:schemeClr val="accent1"/>
          </a:effectRef>
          <a:fontRef idx="minor">
            <a:schemeClr val="tx1"/>
          </a:fontRef>
        </p:style>
      </p:cxnSp>
      <p:sp>
        <p:nvSpPr>
          <p:cNvPr id="6" name="Freeform 5"/>
          <p:cNvSpPr/>
          <p:nvPr/>
        </p:nvSpPr>
        <p:spPr>
          <a:xfrm>
            <a:off x="5299023" y="3226829"/>
            <a:ext cx="773175" cy="763366"/>
          </a:xfrm>
          <a:custGeom>
            <a:avLst/>
            <a:gdLst>
              <a:gd name="connsiteX0" fmla="*/ 0 w 328613"/>
              <a:gd name="connsiteY0" fmla="*/ 0 h 323850"/>
              <a:gd name="connsiteX1" fmla="*/ 0 w 328613"/>
              <a:gd name="connsiteY1" fmla="*/ 319087 h 323850"/>
              <a:gd name="connsiteX2" fmla="*/ 328613 w 328613"/>
              <a:gd name="connsiteY2" fmla="*/ 323850 h 323850"/>
              <a:gd name="connsiteX3" fmla="*/ 214313 w 328613"/>
              <a:gd name="connsiteY3" fmla="*/ 271462 h 323850"/>
              <a:gd name="connsiteX4" fmla="*/ 128588 w 328613"/>
              <a:gd name="connsiteY4" fmla="*/ 190500 h 323850"/>
              <a:gd name="connsiteX5" fmla="*/ 57150 w 328613"/>
              <a:gd name="connsiteY5" fmla="*/ 95250 h 323850"/>
              <a:gd name="connsiteX6" fmla="*/ 0 w 328613"/>
              <a:gd name="connsiteY6" fmla="*/ 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613" h="323850">
                <a:moveTo>
                  <a:pt x="0" y="0"/>
                </a:moveTo>
                <a:lnTo>
                  <a:pt x="0" y="319087"/>
                </a:lnTo>
                <a:lnTo>
                  <a:pt x="328613" y="323850"/>
                </a:lnTo>
                <a:lnTo>
                  <a:pt x="214313" y="271462"/>
                </a:lnTo>
                <a:lnTo>
                  <a:pt x="128588" y="190500"/>
                </a:lnTo>
                <a:lnTo>
                  <a:pt x="57150" y="95250"/>
                </a:lnTo>
                <a:lnTo>
                  <a:pt x="0" y="0"/>
                </a:lnTo>
                <a:close/>
              </a:path>
            </a:pathLst>
          </a:cu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extBox 6"/>
          <p:cNvSpPr txBox="1"/>
          <p:nvPr/>
        </p:nvSpPr>
        <p:spPr>
          <a:xfrm>
            <a:off x="1000100" y="928670"/>
            <a:ext cx="857256" cy="369332"/>
          </a:xfrm>
          <a:prstGeom prst="rect">
            <a:avLst/>
          </a:prstGeom>
          <a:noFill/>
        </p:spPr>
        <p:txBody>
          <a:bodyPr wrap="square" rtlCol="0">
            <a:spAutoFit/>
          </a:bodyPr>
          <a:lstStyle/>
          <a:p>
            <a:pPr algn="ctr"/>
            <a:r>
              <a:rPr lang="es-MX" b="1" dirty="0"/>
              <a:t>f (X)</a:t>
            </a:r>
          </a:p>
        </p:txBody>
      </p:sp>
      <p:sp>
        <p:nvSpPr>
          <p:cNvPr id="8" name="TextBox 7"/>
          <p:cNvSpPr txBox="1"/>
          <p:nvPr/>
        </p:nvSpPr>
        <p:spPr>
          <a:xfrm>
            <a:off x="6500826" y="4084084"/>
            <a:ext cx="857256" cy="369332"/>
          </a:xfrm>
          <a:prstGeom prst="rect">
            <a:avLst/>
          </a:prstGeom>
          <a:noFill/>
        </p:spPr>
        <p:txBody>
          <a:bodyPr wrap="square" rtlCol="0">
            <a:spAutoFit/>
          </a:bodyPr>
          <a:lstStyle/>
          <a:p>
            <a:pPr algn="ctr"/>
            <a:r>
              <a:rPr lang="es-MX" b="1" dirty="0"/>
              <a:t>X</a:t>
            </a:r>
          </a:p>
        </p:txBody>
      </p:sp>
      <p:cxnSp>
        <p:nvCxnSpPr>
          <p:cNvPr id="9" name="Straight Arrow Connector 8"/>
          <p:cNvCxnSpPr/>
          <p:nvPr/>
        </p:nvCxnSpPr>
        <p:spPr>
          <a:xfrm rot="5400000" flipH="1" flipV="1">
            <a:off x="5173152" y="2970724"/>
            <a:ext cx="869398" cy="35719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429256" y="2214554"/>
            <a:ext cx="857256" cy="369332"/>
          </a:xfrm>
          <a:prstGeom prst="rect">
            <a:avLst/>
          </a:prstGeom>
          <a:noFill/>
        </p:spPr>
        <p:txBody>
          <a:bodyPr wrap="square" rtlCol="0">
            <a:spAutoFit/>
          </a:bodyPr>
          <a:lstStyle/>
          <a:p>
            <a:pPr algn="ctr"/>
            <a:r>
              <a:rPr lang="es-MX" b="1" dirty="0">
                <a:latin typeface="Lucida Sans Unicode"/>
                <a:cs typeface="Lucida Sans Unicode"/>
              </a:rPr>
              <a:t>α</a:t>
            </a:r>
            <a:endParaRPr lang="es-MX" b="1" dirty="0"/>
          </a:p>
        </p:txBody>
      </p:sp>
      <p:cxnSp>
        <p:nvCxnSpPr>
          <p:cNvPr id="11" name="Straight Connector 10"/>
          <p:cNvCxnSpPr/>
          <p:nvPr/>
        </p:nvCxnSpPr>
        <p:spPr>
          <a:xfrm rot="16200000" flipH="1">
            <a:off x="2728225" y="3714528"/>
            <a:ext cx="1632866" cy="3622"/>
          </a:xfrm>
          <a:prstGeom prst="line">
            <a:avLst/>
          </a:prstGeom>
          <a:ln w="19050">
            <a:solidFill>
              <a:srgbClr val="C00000"/>
            </a:solidFill>
            <a:prstDash val="dashDot"/>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flipH="1">
            <a:off x="2771536" y="3246888"/>
            <a:ext cx="773175" cy="763366"/>
          </a:xfrm>
          <a:custGeom>
            <a:avLst/>
            <a:gdLst>
              <a:gd name="connsiteX0" fmla="*/ 0 w 328613"/>
              <a:gd name="connsiteY0" fmla="*/ 0 h 323850"/>
              <a:gd name="connsiteX1" fmla="*/ 0 w 328613"/>
              <a:gd name="connsiteY1" fmla="*/ 319087 h 323850"/>
              <a:gd name="connsiteX2" fmla="*/ 328613 w 328613"/>
              <a:gd name="connsiteY2" fmla="*/ 323850 h 323850"/>
              <a:gd name="connsiteX3" fmla="*/ 214313 w 328613"/>
              <a:gd name="connsiteY3" fmla="*/ 271462 h 323850"/>
              <a:gd name="connsiteX4" fmla="*/ 128588 w 328613"/>
              <a:gd name="connsiteY4" fmla="*/ 190500 h 323850"/>
              <a:gd name="connsiteX5" fmla="*/ 57150 w 328613"/>
              <a:gd name="connsiteY5" fmla="*/ 95250 h 323850"/>
              <a:gd name="connsiteX6" fmla="*/ 0 w 328613"/>
              <a:gd name="connsiteY6" fmla="*/ 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613" h="323850">
                <a:moveTo>
                  <a:pt x="0" y="0"/>
                </a:moveTo>
                <a:lnTo>
                  <a:pt x="0" y="319087"/>
                </a:lnTo>
                <a:lnTo>
                  <a:pt x="328613" y="323850"/>
                </a:lnTo>
                <a:lnTo>
                  <a:pt x="214313" y="271462"/>
                </a:lnTo>
                <a:lnTo>
                  <a:pt x="128588" y="190500"/>
                </a:lnTo>
                <a:lnTo>
                  <a:pt x="57150" y="95250"/>
                </a:lnTo>
                <a:lnTo>
                  <a:pt x="0" y="0"/>
                </a:lnTo>
                <a:close/>
              </a:path>
            </a:pathLst>
          </a:cu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6" name="Straight Connector 15"/>
          <p:cNvCxnSpPr/>
          <p:nvPr/>
        </p:nvCxnSpPr>
        <p:spPr>
          <a:xfrm flipV="1">
            <a:off x="3286116" y="2428868"/>
            <a:ext cx="2286016" cy="1357321"/>
          </a:xfrm>
          <a:prstGeom prst="line">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Left Brace 24"/>
          <p:cNvSpPr/>
          <p:nvPr/>
        </p:nvSpPr>
        <p:spPr>
          <a:xfrm rot="16200000" flipV="1">
            <a:off x="2999232" y="3929066"/>
            <a:ext cx="214314" cy="785818"/>
          </a:xfrm>
          <a:prstGeom prst="leftBrace">
            <a:avLst>
              <a:gd name="adj1" fmla="val 28650"/>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6" name="TextBox 25"/>
          <p:cNvSpPr txBox="1"/>
          <p:nvPr/>
        </p:nvSpPr>
        <p:spPr>
          <a:xfrm>
            <a:off x="2428860" y="4467533"/>
            <a:ext cx="1285884" cy="461665"/>
          </a:xfrm>
          <a:prstGeom prst="rect">
            <a:avLst/>
          </a:prstGeom>
          <a:noFill/>
        </p:spPr>
        <p:txBody>
          <a:bodyPr wrap="square" rtlCol="0">
            <a:spAutoFit/>
          </a:bodyPr>
          <a:lstStyle/>
          <a:p>
            <a:pPr algn="ctr"/>
            <a:r>
              <a:rPr lang="es-MX" sz="1200" b="1" dirty="0"/>
              <a:t>ZONA DE RECHAZO</a:t>
            </a:r>
          </a:p>
        </p:txBody>
      </p:sp>
      <p:sp>
        <p:nvSpPr>
          <p:cNvPr id="27" name="TextBox 26"/>
          <p:cNvSpPr txBox="1"/>
          <p:nvPr/>
        </p:nvSpPr>
        <p:spPr>
          <a:xfrm>
            <a:off x="2857488" y="5396227"/>
            <a:ext cx="1428760" cy="461665"/>
          </a:xfrm>
          <a:prstGeom prst="rect">
            <a:avLst/>
          </a:prstGeom>
          <a:noFill/>
        </p:spPr>
        <p:txBody>
          <a:bodyPr wrap="square" rtlCol="0">
            <a:spAutoFit/>
          </a:bodyPr>
          <a:lstStyle/>
          <a:p>
            <a:pPr algn="ctr"/>
            <a:r>
              <a:rPr lang="es-MX" sz="1200" b="1" dirty="0"/>
              <a:t>VALOR CRÍTICO INFERIOR</a:t>
            </a:r>
          </a:p>
        </p:txBody>
      </p:sp>
      <p:sp>
        <p:nvSpPr>
          <p:cNvPr id="29" name="Left Brace 28"/>
          <p:cNvSpPr/>
          <p:nvPr/>
        </p:nvSpPr>
        <p:spPr>
          <a:xfrm rot="16200000" flipV="1">
            <a:off x="5643570" y="3929066"/>
            <a:ext cx="214314" cy="785818"/>
          </a:xfrm>
          <a:prstGeom prst="leftBrace">
            <a:avLst>
              <a:gd name="adj1" fmla="val 28650"/>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30" name="TextBox 29"/>
          <p:cNvSpPr txBox="1"/>
          <p:nvPr/>
        </p:nvSpPr>
        <p:spPr>
          <a:xfrm>
            <a:off x="5143504" y="4467533"/>
            <a:ext cx="1285884" cy="461665"/>
          </a:xfrm>
          <a:prstGeom prst="rect">
            <a:avLst/>
          </a:prstGeom>
          <a:noFill/>
        </p:spPr>
        <p:txBody>
          <a:bodyPr wrap="square" rtlCol="0">
            <a:spAutoFit/>
          </a:bodyPr>
          <a:lstStyle/>
          <a:p>
            <a:pPr algn="ctr"/>
            <a:r>
              <a:rPr lang="es-MX" sz="1200" b="1" dirty="0"/>
              <a:t>ZONA DE RECHAZO</a:t>
            </a:r>
          </a:p>
        </p:txBody>
      </p:sp>
      <p:sp>
        <p:nvSpPr>
          <p:cNvPr id="31" name="TextBox 30"/>
          <p:cNvSpPr txBox="1"/>
          <p:nvPr/>
        </p:nvSpPr>
        <p:spPr>
          <a:xfrm>
            <a:off x="4572000" y="5396227"/>
            <a:ext cx="1428760" cy="461665"/>
          </a:xfrm>
          <a:prstGeom prst="rect">
            <a:avLst/>
          </a:prstGeom>
          <a:noFill/>
        </p:spPr>
        <p:txBody>
          <a:bodyPr wrap="square" rtlCol="0">
            <a:spAutoFit/>
          </a:bodyPr>
          <a:lstStyle/>
          <a:p>
            <a:pPr algn="ctr"/>
            <a:r>
              <a:rPr lang="es-MX" sz="1200" b="1" dirty="0"/>
              <a:t>VALOR CRÍTICO INFERIOR</a:t>
            </a:r>
          </a:p>
        </p:txBody>
      </p:sp>
      <p:cxnSp>
        <p:nvCxnSpPr>
          <p:cNvPr id="33" name="Straight Connector 32"/>
          <p:cNvCxnSpPr/>
          <p:nvPr/>
        </p:nvCxnSpPr>
        <p:spPr>
          <a:xfrm rot="5400000">
            <a:off x="4980217" y="4949609"/>
            <a:ext cx="642942" cy="1588"/>
          </a:xfrm>
          <a:prstGeom prst="line">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3222163" y="4964123"/>
            <a:ext cx="642942" cy="1588"/>
          </a:xfrm>
          <a:prstGeom prst="line">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786578" y="1715728"/>
            <a:ext cx="1571636" cy="369332"/>
          </a:xfrm>
          <a:prstGeom prst="rect">
            <a:avLst/>
          </a:prstGeom>
          <a:noFill/>
          <a:ln>
            <a:noFill/>
          </a:ln>
        </p:spPr>
        <p:txBody>
          <a:bodyPr wrap="square" rtlCol="0">
            <a:spAutoFit/>
          </a:bodyPr>
          <a:lstStyle/>
          <a:p>
            <a:r>
              <a:rPr lang="es-MX" b="1" dirty="0">
                <a:latin typeface="Lucida Sans Unicode"/>
                <a:cs typeface="Lucida Sans Unicode"/>
              </a:rPr>
              <a:t>1- </a:t>
            </a:r>
            <a:r>
              <a:rPr lang="el-GR" b="1" dirty="0">
                <a:latin typeface="Lucida Sans Unicode"/>
                <a:cs typeface="Lucida Sans Unicode"/>
              </a:rPr>
              <a:t>α</a:t>
            </a:r>
            <a:r>
              <a:rPr lang="es-MX" b="1" dirty="0">
                <a:latin typeface="Lucida Sans Unicode"/>
                <a:cs typeface="Lucida Sans Unicode"/>
              </a:rPr>
              <a:t> = 0.95</a:t>
            </a:r>
          </a:p>
        </p:txBody>
      </p:sp>
      <p:sp>
        <p:nvSpPr>
          <p:cNvPr id="23" name="Rectangle 22"/>
          <p:cNvSpPr/>
          <p:nvPr/>
        </p:nvSpPr>
        <p:spPr>
          <a:xfrm>
            <a:off x="6429388" y="1285860"/>
            <a:ext cx="214314" cy="2857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Rectangle 23"/>
          <p:cNvSpPr/>
          <p:nvPr/>
        </p:nvSpPr>
        <p:spPr>
          <a:xfrm>
            <a:off x="6429388" y="1714488"/>
            <a:ext cx="214314" cy="2857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TextBox 27"/>
          <p:cNvSpPr txBox="1"/>
          <p:nvPr/>
        </p:nvSpPr>
        <p:spPr>
          <a:xfrm>
            <a:off x="6786578" y="1243450"/>
            <a:ext cx="1500198" cy="369332"/>
          </a:xfrm>
          <a:prstGeom prst="rect">
            <a:avLst/>
          </a:prstGeom>
          <a:noFill/>
        </p:spPr>
        <p:txBody>
          <a:bodyPr wrap="square" rtlCol="0">
            <a:spAutoFit/>
          </a:bodyPr>
          <a:lstStyle/>
          <a:p>
            <a:r>
              <a:rPr lang="el-GR" b="1" dirty="0">
                <a:latin typeface="Lucida Sans Unicode"/>
                <a:cs typeface="Lucida Sans Unicode"/>
              </a:rPr>
              <a:t>α</a:t>
            </a:r>
            <a:r>
              <a:rPr lang="es-MX" b="1" dirty="0">
                <a:latin typeface="Lucida Sans Unicode"/>
                <a:cs typeface="Lucida Sans Unicode"/>
              </a:rPr>
              <a:t> = 0.05</a:t>
            </a:r>
          </a:p>
        </p:txBody>
      </p:sp>
    </p:spTree>
    <p:extLst>
      <p:ext uri="{BB962C8B-B14F-4D97-AF65-F5344CB8AC3E}">
        <p14:creationId xmlns:p14="http://schemas.microsoft.com/office/powerpoint/2010/main" val="309798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2285985" y="1857364"/>
            <a:ext cx="4714907" cy="3500462"/>
            <a:chOff x="2714613" y="1857364"/>
            <a:chExt cx="4929222" cy="3500462"/>
          </a:xfrm>
        </p:grpSpPr>
        <p:cxnSp>
          <p:nvCxnSpPr>
            <p:cNvPr id="3" name="Straight Connector 2"/>
            <p:cNvCxnSpPr/>
            <p:nvPr/>
          </p:nvCxnSpPr>
          <p:spPr>
            <a:xfrm rot="5400000">
              <a:off x="965923" y="3606900"/>
              <a:ext cx="3499616" cy="223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a:off x="3439869" y="3606054"/>
              <a:ext cx="3499616" cy="223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5892907" y="3606054"/>
              <a:ext cx="3499616" cy="223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715731" y="1857364"/>
              <a:ext cx="4928104" cy="169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715731" y="3571876"/>
              <a:ext cx="4928104" cy="169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715731" y="5355289"/>
              <a:ext cx="4928104" cy="169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2428860" y="1000108"/>
            <a:ext cx="2171393" cy="707886"/>
          </a:xfrm>
          <a:prstGeom prst="rect">
            <a:avLst/>
          </a:prstGeom>
          <a:noFill/>
        </p:spPr>
        <p:txBody>
          <a:bodyPr wrap="square" rtlCol="0">
            <a:spAutoFit/>
          </a:bodyPr>
          <a:lstStyle/>
          <a:p>
            <a:pPr algn="ctr"/>
            <a:r>
              <a:rPr lang="es-MX" sz="2000" b="1" dirty="0"/>
              <a:t>H</a:t>
            </a:r>
            <a:r>
              <a:rPr lang="es-MX" sz="2000" b="1" baseline="-25000" dirty="0"/>
              <a:t>o</a:t>
            </a:r>
          </a:p>
          <a:p>
            <a:pPr algn="ctr"/>
            <a:r>
              <a:rPr lang="es-MX" sz="2000" b="1" dirty="0"/>
              <a:t>Verdadera</a:t>
            </a:r>
          </a:p>
        </p:txBody>
      </p:sp>
      <p:sp>
        <p:nvSpPr>
          <p:cNvPr id="12" name="TextBox 11"/>
          <p:cNvSpPr txBox="1"/>
          <p:nvPr/>
        </p:nvSpPr>
        <p:spPr>
          <a:xfrm>
            <a:off x="4743129" y="1000108"/>
            <a:ext cx="2171393" cy="707886"/>
          </a:xfrm>
          <a:prstGeom prst="rect">
            <a:avLst/>
          </a:prstGeom>
          <a:noFill/>
        </p:spPr>
        <p:txBody>
          <a:bodyPr wrap="square" rtlCol="0">
            <a:spAutoFit/>
          </a:bodyPr>
          <a:lstStyle/>
          <a:p>
            <a:pPr algn="ctr"/>
            <a:r>
              <a:rPr lang="es-MX" sz="2000" b="1" dirty="0"/>
              <a:t>H</a:t>
            </a:r>
            <a:r>
              <a:rPr lang="es-MX" sz="2000" b="1" baseline="-25000" dirty="0"/>
              <a:t>o</a:t>
            </a:r>
          </a:p>
          <a:p>
            <a:pPr algn="ctr"/>
            <a:r>
              <a:rPr lang="es-MX" sz="2000" b="1" dirty="0"/>
              <a:t>Falsa</a:t>
            </a:r>
          </a:p>
        </p:txBody>
      </p:sp>
      <p:sp>
        <p:nvSpPr>
          <p:cNvPr id="13" name="TextBox 12"/>
          <p:cNvSpPr txBox="1"/>
          <p:nvPr/>
        </p:nvSpPr>
        <p:spPr>
          <a:xfrm>
            <a:off x="71406" y="2528824"/>
            <a:ext cx="2171393" cy="400110"/>
          </a:xfrm>
          <a:prstGeom prst="rect">
            <a:avLst/>
          </a:prstGeom>
          <a:noFill/>
        </p:spPr>
        <p:txBody>
          <a:bodyPr wrap="square" rtlCol="0">
            <a:spAutoFit/>
          </a:bodyPr>
          <a:lstStyle/>
          <a:p>
            <a:pPr algn="ctr"/>
            <a:r>
              <a:rPr lang="es-MX" sz="2000" b="1" dirty="0"/>
              <a:t>Rechazar  H</a:t>
            </a:r>
            <a:r>
              <a:rPr lang="es-MX" sz="2000" b="1" baseline="-25000" dirty="0"/>
              <a:t>o</a:t>
            </a:r>
          </a:p>
        </p:txBody>
      </p:sp>
      <p:sp>
        <p:nvSpPr>
          <p:cNvPr id="14" name="TextBox 13"/>
          <p:cNvSpPr txBox="1"/>
          <p:nvPr/>
        </p:nvSpPr>
        <p:spPr>
          <a:xfrm>
            <a:off x="71406" y="4214818"/>
            <a:ext cx="2171393" cy="400110"/>
          </a:xfrm>
          <a:prstGeom prst="rect">
            <a:avLst/>
          </a:prstGeom>
          <a:noFill/>
        </p:spPr>
        <p:txBody>
          <a:bodyPr wrap="square" rtlCol="0">
            <a:spAutoFit/>
          </a:bodyPr>
          <a:lstStyle/>
          <a:p>
            <a:pPr algn="ctr"/>
            <a:r>
              <a:rPr lang="es-MX" sz="2000" b="1" dirty="0"/>
              <a:t>Aceptar  H</a:t>
            </a:r>
            <a:r>
              <a:rPr lang="es-MX" sz="2000" b="1" baseline="-25000" dirty="0"/>
              <a:t>o</a:t>
            </a:r>
          </a:p>
        </p:txBody>
      </p:sp>
      <p:sp>
        <p:nvSpPr>
          <p:cNvPr id="18" name="Multiply 17"/>
          <p:cNvSpPr/>
          <p:nvPr/>
        </p:nvSpPr>
        <p:spPr>
          <a:xfrm>
            <a:off x="2357422" y="2000240"/>
            <a:ext cx="729110" cy="861457"/>
          </a:xfrm>
          <a:prstGeom prst="mathMultiply">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Multiply 19"/>
          <p:cNvSpPr/>
          <p:nvPr/>
        </p:nvSpPr>
        <p:spPr>
          <a:xfrm>
            <a:off x="4786314" y="3710551"/>
            <a:ext cx="729110" cy="861457"/>
          </a:xfrm>
          <a:prstGeom prst="mathMultiply">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TextBox 21"/>
          <p:cNvSpPr txBox="1"/>
          <p:nvPr/>
        </p:nvSpPr>
        <p:spPr>
          <a:xfrm>
            <a:off x="3143240" y="2285992"/>
            <a:ext cx="1428760" cy="369332"/>
          </a:xfrm>
          <a:prstGeom prst="rect">
            <a:avLst/>
          </a:prstGeom>
          <a:noFill/>
        </p:spPr>
        <p:txBody>
          <a:bodyPr wrap="square" rtlCol="0">
            <a:spAutoFit/>
          </a:bodyPr>
          <a:lstStyle/>
          <a:p>
            <a:r>
              <a:rPr lang="es-MX" dirty="0"/>
              <a:t>Error Tipo I</a:t>
            </a:r>
          </a:p>
        </p:txBody>
      </p:sp>
      <p:sp>
        <p:nvSpPr>
          <p:cNvPr id="23" name="TextBox 22"/>
          <p:cNvSpPr txBox="1"/>
          <p:nvPr/>
        </p:nvSpPr>
        <p:spPr>
          <a:xfrm>
            <a:off x="5586862" y="3996303"/>
            <a:ext cx="1428760" cy="369332"/>
          </a:xfrm>
          <a:prstGeom prst="rect">
            <a:avLst/>
          </a:prstGeom>
          <a:noFill/>
        </p:spPr>
        <p:txBody>
          <a:bodyPr wrap="square" rtlCol="0">
            <a:spAutoFit/>
          </a:bodyPr>
          <a:lstStyle/>
          <a:p>
            <a:r>
              <a:rPr lang="es-MX" dirty="0"/>
              <a:t>Error Tipo II</a:t>
            </a:r>
          </a:p>
        </p:txBody>
      </p:sp>
      <p:sp>
        <p:nvSpPr>
          <p:cNvPr id="24" name="TextBox 23"/>
          <p:cNvSpPr txBox="1"/>
          <p:nvPr/>
        </p:nvSpPr>
        <p:spPr>
          <a:xfrm>
            <a:off x="3000364" y="2792552"/>
            <a:ext cx="1285884" cy="707886"/>
          </a:xfrm>
          <a:prstGeom prst="rect">
            <a:avLst/>
          </a:prstGeom>
          <a:noFill/>
        </p:spPr>
        <p:txBody>
          <a:bodyPr wrap="square" rtlCol="0">
            <a:spAutoFit/>
          </a:bodyPr>
          <a:lstStyle/>
          <a:p>
            <a:pPr algn="ctr"/>
            <a:r>
              <a:rPr lang="el-GR" sz="4000" dirty="0">
                <a:latin typeface="Lucida Sans Unicode"/>
                <a:cs typeface="Lucida Sans Unicode"/>
              </a:rPr>
              <a:t>α</a:t>
            </a:r>
            <a:endParaRPr lang="es-MX" sz="4000" dirty="0"/>
          </a:p>
        </p:txBody>
      </p:sp>
      <p:sp>
        <p:nvSpPr>
          <p:cNvPr id="25" name="TextBox 24"/>
          <p:cNvSpPr txBox="1"/>
          <p:nvPr/>
        </p:nvSpPr>
        <p:spPr>
          <a:xfrm>
            <a:off x="5357818" y="4500570"/>
            <a:ext cx="1285884" cy="707886"/>
          </a:xfrm>
          <a:prstGeom prst="rect">
            <a:avLst/>
          </a:prstGeom>
          <a:noFill/>
        </p:spPr>
        <p:txBody>
          <a:bodyPr wrap="square" rtlCol="0">
            <a:spAutoFit/>
          </a:bodyPr>
          <a:lstStyle/>
          <a:p>
            <a:pPr algn="ctr"/>
            <a:r>
              <a:rPr lang="el-GR" sz="4000" dirty="0">
                <a:latin typeface="Lucida Sans Unicode"/>
                <a:cs typeface="Lucida Sans Unicode"/>
              </a:rPr>
              <a:t>β</a:t>
            </a:r>
            <a:endParaRPr lang="es-MX" sz="4000" dirty="0"/>
          </a:p>
        </p:txBody>
      </p:sp>
      <p:sp>
        <p:nvSpPr>
          <p:cNvPr id="26" name="TextBox 25"/>
          <p:cNvSpPr txBox="1"/>
          <p:nvPr/>
        </p:nvSpPr>
        <p:spPr>
          <a:xfrm>
            <a:off x="2928926" y="4500570"/>
            <a:ext cx="1428760" cy="707886"/>
          </a:xfrm>
          <a:prstGeom prst="rect">
            <a:avLst/>
          </a:prstGeom>
          <a:noFill/>
        </p:spPr>
        <p:txBody>
          <a:bodyPr wrap="square" rtlCol="0">
            <a:spAutoFit/>
          </a:bodyPr>
          <a:lstStyle/>
          <a:p>
            <a:pPr algn="ctr"/>
            <a:r>
              <a:rPr lang="es-MX" sz="4000" dirty="0">
                <a:latin typeface="Lucida Sans Unicode"/>
                <a:cs typeface="Lucida Sans Unicode"/>
              </a:rPr>
              <a:t>1- </a:t>
            </a:r>
            <a:r>
              <a:rPr lang="el-GR" sz="4000" dirty="0">
                <a:latin typeface="Lucida Sans Unicode"/>
                <a:cs typeface="Lucida Sans Unicode"/>
              </a:rPr>
              <a:t>α</a:t>
            </a:r>
            <a:endParaRPr lang="es-MX" sz="4000" dirty="0"/>
          </a:p>
        </p:txBody>
      </p:sp>
      <p:sp>
        <p:nvSpPr>
          <p:cNvPr id="27" name="TextBox 26"/>
          <p:cNvSpPr txBox="1"/>
          <p:nvPr/>
        </p:nvSpPr>
        <p:spPr>
          <a:xfrm>
            <a:off x="5377659" y="2792552"/>
            <a:ext cx="1285884" cy="707886"/>
          </a:xfrm>
          <a:prstGeom prst="rect">
            <a:avLst/>
          </a:prstGeom>
          <a:noFill/>
        </p:spPr>
        <p:txBody>
          <a:bodyPr wrap="square" rtlCol="0">
            <a:spAutoFit/>
          </a:bodyPr>
          <a:lstStyle/>
          <a:p>
            <a:pPr algn="ctr"/>
            <a:r>
              <a:rPr lang="es-MX" sz="4000" dirty="0">
                <a:latin typeface="Lucida Sans Unicode"/>
                <a:cs typeface="Lucida Sans Unicode"/>
              </a:rPr>
              <a:t>1- </a:t>
            </a:r>
            <a:r>
              <a:rPr lang="el-GR" sz="4000" dirty="0">
                <a:latin typeface="Lucida Sans Unicode"/>
                <a:cs typeface="Lucida Sans Unicode"/>
              </a:rPr>
              <a:t>β</a:t>
            </a:r>
            <a:endParaRPr lang="es-MX" sz="4000" dirty="0"/>
          </a:p>
        </p:txBody>
      </p:sp>
      <p:sp>
        <p:nvSpPr>
          <p:cNvPr id="29" name="TextBox 28"/>
          <p:cNvSpPr txBox="1"/>
          <p:nvPr/>
        </p:nvSpPr>
        <p:spPr>
          <a:xfrm>
            <a:off x="3500430" y="5857892"/>
            <a:ext cx="1714512" cy="338554"/>
          </a:xfrm>
          <a:prstGeom prst="rect">
            <a:avLst/>
          </a:prstGeom>
          <a:noFill/>
          <a:ln>
            <a:solidFill>
              <a:srgbClr val="C00000"/>
            </a:solidFill>
          </a:ln>
        </p:spPr>
        <p:txBody>
          <a:bodyPr wrap="square" rtlCol="0">
            <a:spAutoFit/>
          </a:bodyPr>
          <a:lstStyle/>
          <a:p>
            <a:pPr algn="ctr"/>
            <a:r>
              <a:rPr lang="es-MX" sz="1600" b="1" dirty="0">
                <a:latin typeface="Arial" pitchFamily="34" charset="0"/>
                <a:cs typeface="Arial" pitchFamily="34" charset="0"/>
              </a:rPr>
              <a:t>ARBITRARIO </a:t>
            </a:r>
          </a:p>
        </p:txBody>
      </p:sp>
      <p:cxnSp>
        <p:nvCxnSpPr>
          <p:cNvPr id="31" name="Straight Arrow Connector 30"/>
          <p:cNvCxnSpPr/>
          <p:nvPr/>
        </p:nvCxnSpPr>
        <p:spPr>
          <a:xfrm rot="5400000">
            <a:off x="1893869" y="4535495"/>
            <a:ext cx="2928958" cy="1588"/>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105473" name="Picture 1" descr="C:\Documents and Settings\hp\Configuración local\Archivos temporales de Internet\Content.IE5\BO28RXHN\MC900441310[1].png"/>
          <p:cNvPicPr>
            <a:picLocks noChangeAspect="1" noChangeArrowheads="1"/>
          </p:cNvPicPr>
          <p:nvPr/>
        </p:nvPicPr>
        <p:blipFill>
          <a:blip r:embed="rId2" cstate="print"/>
          <a:srcRect/>
          <a:stretch>
            <a:fillRect/>
          </a:stretch>
        </p:blipFill>
        <p:spPr bwMode="auto">
          <a:xfrm>
            <a:off x="4714876" y="2000240"/>
            <a:ext cx="871534" cy="871534"/>
          </a:xfrm>
          <a:prstGeom prst="rect">
            <a:avLst/>
          </a:prstGeom>
          <a:noFill/>
        </p:spPr>
      </p:pic>
      <p:pic>
        <p:nvPicPr>
          <p:cNvPr id="30" name="Picture 1" descr="C:\Documents and Settings\hp\Configuración local\Archivos temporales de Internet\Content.IE5\BO28RXHN\MC900441310[1].png"/>
          <p:cNvPicPr>
            <a:picLocks noChangeAspect="1" noChangeArrowheads="1"/>
          </p:cNvPicPr>
          <p:nvPr/>
        </p:nvPicPr>
        <p:blipFill>
          <a:blip r:embed="rId2" cstate="print"/>
          <a:srcRect/>
          <a:stretch>
            <a:fillRect/>
          </a:stretch>
        </p:blipFill>
        <p:spPr bwMode="auto">
          <a:xfrm>
            <a:off x="2300498" y="3643314"/>
            <a:ext cx="871534" cy="871534"/>
          </a:xfrm>
          <a:prstGeom prst="rect">
            <a:avLst/>
          </a:prstGeom>
          <a:noFill/>
        </p:spPr>
      </p:pic>
      <p:cxnSp>
        <p:nvCxnSpPr>
          <p:cNvPr id="32" name="Straight Arrow Connector 31"/>
          <p:cNvCxnSpPr/>
          <p:nvPr/>
        </p:nvCxnSpPr>
        <p:spPr>
          <a:xfrm>
            <a:off x="5929322" y="2714620"/>
            <a:ext cx="1404000" cy="1588"/>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4" name="Left Brace 33"/>
          <p:cNvSpPr/>
          <p:nvPr/>
        </p:nvSpPr>
        <p:spPr>
          <a:xfrm>
            <a:off x="7358082" y="1774876"/>
            <a:ext cx="142876" cy="1885284"/>
          </a:xfrm>
          <a:prstGeom prst="leftBrace">
            <a:avLst>
              <a:gd name="adj1" fmla="val 28650"/>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37" name="TextBox 36"/>
          <p:cNvSpPr txBox="1"/>
          <p:nvPr/>
        </p:nvSpPr>
        <p:spPr>
          <a:xfrm>
            <a:off x="7572396" y="1714488"/>
            <a:ext cx="1428760" cy="1938992"/>
          </a:xfrm>
          <a:prstGeom prst="rect">
            <a:avLst/>
          </a:prstGeom>
          <a:noFill/>
        </p:spPr>
        <p:txBody>
          <a:bodyPr wrap="square" rtlCol="0">
            <a:spAutoFit/>
          </a:bodyPr>
          <a:lstStyle/>
          <a:p>
            <a:r>
              <a:rPr lang="es-MX" sz="2800" dirty="0"/>
              <a:t>n</a:t>
            </a:r>
          </a:p>
          <a:p>
            <a:r>
              <a:rPr lang="el-GR" sz="2800" dirty="0">
                <a:latin typeface="Lucida Sans Unicode"/>
                <a:cs typeface="Lucida Sans Unicode"/>
              </a:rPr>
              <a:t>α</a:t>
            </a:r>
            <a:endParaRPr lang="es-MX" sz="2800" dirty="0">
              <a:latin typeface="Lucida Sans Unicode"/>
              <a:cs typeface="Lucida Sans Unicode"/>
            </a:endParaRPr>
          </a:p>
          <a:p>
            <a:r>
              <a:rPr lang="el-GR" sz="2800" dirty="0"/>
              <a:t>σ</a:t>
            </a:r>
            <a:endParaRPr lang="es-MX" sz="2800" dirty="0"/>
          </a:p>
          <a:p>
            <a:r>
              <a:rPr lang="es-MX" dirty="0"/>
              <a:t>Tamaño del efecto</a:t>
            </a:r>
          </a:p>
        </p:txBody>
      </p:sp>
    </p:spTree>
    <p:extLst>
      <p:ext uri="{BB962C8B-B14F-4D97-AF65-F5344CB8AC3E}">
        <p14:creationId xmlns:p14="http://schemas.microsoft.com/office/powerpoint/2010/main" val="1566670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010" name="Picture 2" descr="https://upload.wikimedia.org/wikipedia/commons/thumb/3/37/Biologist_and_statistician_Ronald_Fisher.jpg/200px-Biologist_and_statistician_Ronald_Fish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7823" y="4144801"/>
            <a:ext cx="1512168" cy="179948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211158" y="3775469"/>
            <a:ext cx="2376264" cy="369332"/>
          </a:xfrm>
          <a:prstGeom prst="rect">
            <a:avLst/>
          </a:prstGeom>
          <a:noFill/>
        </p:spPr>
        <p:txBody>
          <a:bodyPr wrap="square" rtlCol="0">
            <a:spAutoFit/>
          </a:bodyPr>
          <a:lstStyle/>
          <a:p>
            <a:r>
              <a:rPr lang="es-MX" b="1" dirty="0"/>
              <a:t>Distribución de </a:t>
            </a:r>
            <a:r>
              <a:rPr lang="es-MX" b="1" i="1" dirty="0"/>
              <a:t>F</a:t>
            </a:r>
            <a:endParaRPr lang="es-MX" b="1" dirty="0"/>
          </a:p>
        </p:txBody>
      </p:sp>
      <p:pic>
        <p:nvPicPr>
          <p:cNvPr id="3" name="Picture 2" descr="https://upload.wikimedia.org/wikipedia/commons/thumb/9/92/F_pdf.svg/2000px-F_pdf.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1124" y="4263432"/>
            <a:ext cx="2919138" cy="2189354"/>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2415112" y="6392361"/>
            <a:ext cx="716969" cy="276999"/>
          </a:xfrm>
          <a:prstGeom prst="rect">
            <a:avLst/>
          </a:prstGeom>
          <a:noFill/>
        </p:spPr>
        <p:txBody>
          <a:bodyPr wrap="square" rtlCol="0">
            <a:spAutoFit/>
          </a:bodyPr>
          <a:lstStyle/>
          <a:p>
            <a:pPr algn="ctr"/>
            <a:r>
              <a:rPr lang="es-MX" sz="1200" b="1" i="1" dirty="0">
                <a:solidFill>
                  <a:schemeClr val="tx2"/>
                </a:solidFill>
              </a:rPr>
              <a:t>F</a:t>
            </a:r>
          </a:p>
        </p:txBody>
      </p:sp>
      <p:sp>
        <p:nvSpPr>
          <p:cNvPr id="6" name="CuadroTexto 5"/>
          <p:cNvSpPr txBox="1"/>
          <p:nvPr/>
        </p:nvSpPr>
        <p:spPr>
          <a:xfrm rot="16200000">
            <a:off x="686855" y="4962274"/>
            <a:ext cx="708538" cy="276999"/>
          </a:xfrm>
          <a:prstGeom prst="rect">
            <a:avLst/>
          </a:prstGeom>
          <a:noFill/>
        </p:spPr>
        <p:txBody>
          <a:bodyPr wrap="square" rtlCol="0">
            <a:spAutoFit/>
          </a:bodyPr>
          <a:lstStyle/>
          <a:p>
            <a:pPr algn="ctr"/>
            <a:r>
              <a:rPr lang="es-MX" sz="1200" b="1" i="1" dirty="0">
                <a:solidFill>
                  <a:schemeClr val="tx2"/>
                </a:solidFill>
              </a:rPr>
              <a:t>p (F)</a:t>
            </a:r>
          </a:p>
        </p:txBody>
      </p:sp>
      <p:pic>
        <p:nvPicPr>
          <p:cNvPr id="171012" name="Picture 4" descr="http://www.swlearning.com/quant/kohler/stat/biographical_sketches/snedeco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4558" y="4144801"/>
            <a:ext cx="1474996" cy="1556578"/>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4283790" y="6129651"/>
            <a:ext cx="2196752" cy="461665"/>
          </a:xfrm>
          <a:prstGeom prst="rect">
            <a:avLst/>
          </a:prstGeom>
          <a:noFill/>
        </p:spPr>
        <p:txBody>
          <a:bodyPr wrap="square" rtlCol="0">
            <a:spAutoFit/>
          </a:bodyPr>
          <a:lstStyle/>
          <a:p>
            <a:pPr algn="ctr"/>
            <a:r>
              <a:rPr lang="es-MX" sz="1200" dirty="0"/>
              <a:t>Ronald Fisher</a:t>
            </a:r>
          </a:p>
          <a:p>
            <a:pPr algn="ctr"/>
            <a:r>
              <a:rPr lang="es-MX" sz="1200" dirty="0"/>
              <a:t>(1890 -1962)</a:t>
            </a:r>
          </a:p>
        </p:txBody>
      </p:sp>
      <p:sp>
        <p:nvSpPr>
          <p:cNvPr id="9" name="CuadroTexto 8"/>
          <p:cNvSpPr txBox="1"/>
          <p:nvPr/>
        </p:nvSpPr>
        <p:spPr>
          <a:xfrm>
            <a:off x="6263680" y="6099433"/>
            <a:ext cx="2196752" cy="461665"/>
          </a:xfrm>
          <a:prstGeom prst="rect">
            <a:avLst/>
          </a:prstGeom>
          <a:noFill/>
        </p:spPr>
        <p:txBody>
          <a:bodyPr wrap="square" rtlCol="0">
            <a:spAutoFit/>
          </a:bodyPr>
          <a:lstStyle/>
          <a:p>
            <a:pPr algn="ctr"/>
            <a:r>
              <a:rPr lang="es-MX" sz="1200" dirty="0"/>
              <a:t>George W. </a:t>
            </a:r>
            <a:r>
              <a:rPr lang="es-MX" sz="1200" dirty="0" err="1"/>
              <a:t>Snedecor</a:t>
            </a:r>
            <a:r>
              <a:rPr lang="es-MX" sz="1200" dirty="0"/>
              <a:t> </a:t>
            </a:r>
          </a:p>
          <a:p>
            <a:pPr algn="ctr"/>
            <a:r>
              <a:rPr lang="es-MX" sz="1200" dirty="0"/>
              <a:t>(1882 -1974)</a:t>
            </a:r>
          </a:p>
        </p:txBody>
      </p:sp>
      <p:pic>
        <p:nvPicPr>
          <p:cNvPr id="10" name="Picture 2" descr="https://upload.wikimedia.org/wikipedia/commons/thumb/4/41/Student_t_pdf.svg/325px-Student_t_pdf.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5119" y="1216568"/>
            <a:ext cx="2690903" cy="2152723"/>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p:cNvSpPr txBox="1"/>
          <p:nvPr/>
        </p:nvSpPr>
        <p:spPr>
          <a:xfrm>
            <a:off x="467544" y="771213"/>
            <a:ext cx="3234531" cy="369332"/>
          </a:xfrm>
          <a:prstGeom prst="rect">
            <a:avLst/>
          </a:prstGeom>
          <a:noFill/>
        </p:spPr>
        <p:txBody>
          <a:bodyPr wrap="square" rtlCol="0">
            <a:spAutoFit/>
          </a:bodyPr>
          <a:lstStyle/>
          <a:p>
            <a:r>
              <a:rPr lang="es-MX" b="1" dirty="0"/>
              <a:t>Distribución de </a:t>
            </a:r>
            <a:r>
              <a:rPr lang="es-MX" b="1" i="1" dirty="0"/>
              <a:t>t - </a:t>
            </a:r>
            <a:r>
              <a:rPr lang="es-MX" b="1" i="1" dirty="0" err="1"/>
              <a:t>Student</a:t>
            </a:r>
            <a:endParaRPr lang="es-MX" b="1" dirty="0"/>
          </a:p>
        </p:txBody>
      </p:sp>
      <p:pic>
        <p:nvPicPr>
          <p:cNvPr id="13" name="Imagen 12"/>
          <p:cNvPicPr>
            <a:picLocks noChangeAspect="1"/>
          </p:cNvPicPr>
          <p:nvPr/>
        </p:nvPicPr>
        <p:blipFill>
          <a:blip r:embed="rId6"/>
          <a:stretch>
            <a:fillRect/>
          </a:stretch>
        </p:blipFill>
        <p:spPr>
          <a:xfrm>
            <a:off x="6400484" y="955879"/>
            <a:ext cx="1491097" cy="1914704"/>
          </a:xfrm>
          <a:prstGeom prst="rect">
            <a:avLst/>
          </a:prstGeom>
        </p:spPr>
      </p:pic>
      <p:sp>
        <p:nvSpPr>
          <p:cNvPr id="14" name="CuadroTexto 13"/>
          <p:cNvSpPr txBox="1"/>
          <p:nvPr/>
        </p:nvSpPr>
        <p:spPr>
          <a:xfrm>
            <a:off x="6047656" y="3046026"/>
            <a:ext cx="2196752" cy="461665"/>
          </a:xfrm>
          <a:prstGeom prst="rect">
            <a:avLst/>
          </a:prstGeom>
          <a:noFill/>
        </p:spPr>
        <p:txBody>
          <a:bodyPr wrap="square" rtlCol="0">
            <a:spAutoFit/>
          </a:bodyPr>
          <a:lstStyle/>
          <a:p>
            <a:pPr algn="ctr"/>
            <a:r>
              <a:rPr lang="es-MX" sz="1200" dirty="0"/>
              <a:t>William </a:t>
            </a:r>
            <a:r>
              <a:rPr lang="es-MX" sz="1200" dirty="0" err="1"/>
              <a:t>Sealy</a:t>
            </a:r>
            <a:r>
              <a:rPr lang="es-MX" sz="1200" dirty="0"/>
              <a:t> </a:t>
            </a:r>
            <a:r>
              <a:rPr lang="es-MX" sz="1200" dirty="0" err="1"/>
              <a:t>Gosset</a:t>
            </a:r>
            <a:endParaRPr lang="es-MX" sz="1200" dirty="0"/>
          </a:p>
          <a:p>
            <a:pPr algn="ctr"/>
            <a:r>
              <a:rPr lang="es-MX" sz="1200" dirty="0"/>
              <a:t>(1876-1937)</a:t>
            </a:r>
          </a:p>
        </p:txBody>
      </p:sp>
    </p:spTree>
    <p:extLst>
      <p:ext uri="{BB962C8B-B14F-4D97-AF65-F5344CB8AC3E}">
        <p14:creationId xmlns:p14="http://schemas.microsoft.com/office/powerpoint/2010/main" val="4262735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0" y="44768"/>
            <a:ext cx="7848872" cy="461665"/>
          </a:xfrm>
          <a:prstGeom prst="rect">
            <a:avLst/>
          </a:prstGeom>
          <a:noFill/>
        </p:spPr>
        <p:txBody>
          <a:bodyPr wrap="square" rtlCol="0">
            <a:spAutoFit/>
          </a:bodyPr>
          <a:lstStyle/>
          <a:p>
            <a:r>
              <a:rPr lang="es-MX" sz="2400" b="1" dirty="0"/>
              <a:t>Estadística frecuentista </a:t>
            </a:r>
            <a:r>
              <a:rPr lang="es-MX" sz="2400" b="1" dirty="0" err="1"/>
              <a:t>univariada</a:t>
            </a:r>
            <a:r>
              <a:rPr lang="es-MX" sz="2400" b="1" dirty="0"/>
              <a:t> </a:t>
            </a:r>
            <a:r>
              <a:rPr lang="es-MX" sz="2000" b="1" dirty="0"/>
              <a:t>(o de pruebas de hipótesis)</a:t>
            </a:r>
          </a:p>
        </p:txBody>
      </p:sp>
      <p:grpSp>
        <p:nvGrpSpPr>
          <p:cNvPr id="10" name="Grupo 9"/>
          <p:cNvGrpSpPr/>
          <p:nvPr/>
        </p:nvGrpSpPr>
        <p:grpSpPr>
          <a:xfrm>
            <a:off x="367712" y="671691"/>
            <a:ext cx="8408575" cy="6186309"/>
            <a:chOff x="467543" y="1556792"/>
            <a:chExt cx="8817317" cy="6186309"/>
          </a:xfrm>
        </p:grpSpPr>
        <p:sp>
          <p:nvSpPr>
            <p:cNvPr id="5" name="CuadroTexto 4"/>
            <p:cNvSpPr txBox="1"/>
            <p:nvPr/>
          </p:nvSpPr>
          <p:spPr>
            <a:xfrm>
              <a:off x="467543" y="1556792"/>
              <a:ext cx="8817317" cy="6186309"/>
            </a:xfrm>
            <a:prstGeom prst="rect">
              <a:avLst/>
            </a:prstGeom>
            <a:noFill/>
          </p:spPr>
          <p:txBody>
            <a:bodyPr wrap="square" rtlCol="0">
              <a:spAutoFit/>
            </a:bodyPr>
            <a:lstStyle/>
            <a:p>
              <a:pPr marL="285750" lvl="0" indent="-285750">
                <a:buClr>
                  <a:srgbClr val="C00000"/>
                </a:buClr>
                <a:buSzPct val="130000"/>
                <a:buFont typeface="Arial" panose="020B0604020202020204" pitchFamily="34" charset="0"/>
                <a:buChar char="•"/>
              </a:pPr>
              <a:r>
                <a:rPr lang="pt-PT" b="1" dirty="0">
                  <a:latin typeface="Arial" pitchFamily="34" charset="0"/>
                  <a:cs typeface="Arial" pitchFamily="34" charset="0"/>
                </a:rPr>
                <a:t>Asume que los estadísticos utilizados en la prueba provienen de una distribución de probabilidades teórica (conocida).</a:t>
              </a:r>
            </a:p>
            <a:p>
              <a:pPr marL="285750" lvl="0" indent="-285750">
                <a:buClr>
                  <a:srgbClr val="C00000"/>
                </a:buClr>
                <a:buSzPct val="130000"/>
                <a:buFont typeface="Arial" panose="020B0604020202020204" pitchFamily="34" charset="0"/>
                <a:buChar char="•"/>
              </a:pPr>
              <a:endParaRPr lang="pt-PT" dirty="0">
                <a:latin typeface="Arial" pitchFamily="34" charset="0"/>
                <a:cs typeface="Arial" pitchFamily="34" charset="0"/>
              </a:endParaRPr>
            </a:p>
            <a:p>
              <a:pPr marL="285750" lvl="0" indent="-285750">
                <a:buClr>
                  <a:srgbClr val="C00000"/>
                </a:buClr>
                <a:buSzPct val="130000"/>
                <a:buFont typeface="Arial" panose="020B0604020202020204" pitchFamily="34" charset="0"/>
                <a:buChar char="•"/>
              </a:pPr>
              <a:endParaRPr lang="pt-PT" dirty="0">
                <a:latin typeface="Arial" pitchFamily="34" charset="0"/>
                <a:cs typeface="Arial" pitchFamily="34" charset="0"/>
              </a:endParaRPr>
            </a:p>
            <a:p>
              <a:pPr marL="285750" lvl="0" indent="-285750">
                <a:buClr>
                  <a:srgbClr val="C00000"/>
                </a:buClr>
                <a:buSzPct val="130000"/>
                <a:buFont typeface="Arial" panose="020B0604020202020204" pitchFamily="34" charset="0"/>
                <a:buChar char="•"/>
              </a:pPr>
              <a:endParaRPr lang="pt-PT" dirty="0">
                <a:latin typeface="Arial" pitchFamily="34" charset="0"/>
                <a:cs typeface="Arial" pitchFamily="34" charset="0"/>
              </a:endParaRPr>
            </a:p>
            <a:p>
              <a:pPr marL="285750" lvl="0" indent="-285750">
                <a:buClr>
                  <a:srgbClr val="C00000"/>
                </a:buClr>
                <a:buSzPct val="130000"/>
                <a:buFont typeface="Arial" panose="020B0604020202020204" pitchFamily="34" charset="0"/>
                <a:buChar char="•"/>
              </a:pPr>
              <a:endParaRPr lang="pt-PT" dirty="0">
                <a:latin typeface="Arial" pitchFamily="34" charset="0"/>
                <a:cs typeface="Arial" pitchFamily="34" charset="0"/>
              </a:endParaRPr>
            </a:p>
            <a:p>
              <a:pPr marL="285750" lvl="0" indent="-285750">
                <a:buClr>
                  <a:srgbClr val="C00000"/>
                </a:buClr>
                <a:buSzPct val="130000"/>
                <a:buFont typeface="Arial" panose="020B0604020202020204" pitchFamily="34" charset="0"/>
                <a:buChar char="•"/>
              </a:pPr>
              <a:r>
                <a:rPr lang="pt-PT" b="1" dirty="0">
                  <a:latin typeface="Arial" pitchFamily="34" charset="0"/>
                  <a:cs typeface="Arial" pitchFamily="34" charset="0"/>
                </a:rPr>
                <a:t>Compara el resultado obtenido (valor observado) contra el valor que debería tener dicho estadístico bajo el escenario de la hipótesis nula veradera. </a:t>
              </a:r>
            </a:p>
            <a:p>
              <a:pPr marL="285750" lvl="0" indent="-285750">
                <a:buClr>
                  <a:srgbClr val="C00000"/>
                </a:buClr>
                <a:buSzPct val="130000"/>
                <a:buFont typeface="Arial" panose="020B0604020202020204" pitchFamily="34" charset="0"/>
                <a:buChar char="•"/>
              </a:pPr>
              <a:endParaRPr lang="pt-PT" dirty="0">
                <a:latin typeface="Arial" pitchFamily="34" charset="0"/>
                <a:cs typeface="Arial" pitchFamily="34" charset="0"/>
              </a:endParaRPr>
            </a:p>
            <a:p>
              <a:pPr marL="285750" lvl="0" indent="-285750">
                <a:buClr>
                  <a:srgbClr val="C00000"/>
                </a:buClr>
                <a:buSzPct val="130000"/>
                <a:buFont typeface="Arial" panose="020B0604020202020204" pitchFamily="34" charset="0"/>
                <a:buChar char="•"/>
              </a:pPr>
              <a:endParaRPr lang="pt-PT" dirty="0">
                <a:latin typeface="Arial" pitchFamily="34" charset="0"/>
                <a:cs typeface="Arial" pitchFamily="34" charset="0"/>
              </a:endParaRPr>
            </a:p>
            <a:p>
              <a:pPr marL="285750" lvl="0" indent="-285750">
                <a:buClr>
                  <a:srgbClr val="C00000"/>
                </a:buClr>
                <a:buSzPct val="130000"/>
                <a:buFont typeface="Arial" panose="020B0604020202020204" pitchFamily="34" charset="0"/>
                <a:buChar char="•"/>
              </a:pPr>
              <a:endParaRPr lang="pt-PT" dirty="0">
                <a:latin typeface="Arial" pitchFamily="34" charset="0"/>
                <a:cs typeface="Arial" pitchFamily="34" charset="0"/>
              </a:endParaRPr>
            </a:p>
            <a:p>
              <a:pPr marL="285750" lvl="0" indent="-285750">
                <a:buClr>
                  <a:srgbClr val="C00000"/>
                </a:buClr>
                <a:buSzPct val="130000"/>
                <a:buFont typeface="Arial" panose="020B0604020202020204" pitchFamily="34" charset="0"/>
                <a:buChar char="•"/>
              </a:pPr>
              <a:r>
                <a:rPr lang="pt-PT" b="1" dirty="0">
                  <a:latin typeface="Arial" pitchFamily="34" charset="0"/>
                  <a:cs typeface="Arial" pitchFamily="34" charset="0"/>
                </a:rPr>
                <a:t>No calcula la probabilidad de valores en la distribución de hipótesis alternativas.</a:t>
              </a:r>
            </a:p>
            <a:p>
              <a:pPr marL="285750" lvl="0" indent="-285750">
                <a:buClr>
                  <a:srgbClr val="C00000"/>
                </a:buClr>
                <a:buSzPct val="130000"/>
                <a:buFont typeface="Arial" panose="020B0604020202020204" pitchFamily="34" charset="0"/>
                <a:buChar char="•"/>
              </a:pPr>
              <a:endParaRPr lang="pt-PT" dirty="0">
                <a:latin typeface="Arial" pitchFamily="34" charset="0"/>
                <a:cs typeface="Arial" pitchFamily="34" charset="0"/>
              </a:endParaRPr>
            </a:p>
            <a:p>
              <a:pPr marL="285750" lvl="0" indent="-285750">
                <a:buClr>
                  <a:srgbClr val="C00000"/>
                </a:buClr>
                <a:buSzPct val="130000"/>
                <a:buFont typeface="Arial" panose="020B0604020202020204" pitchFamily="34" charset="0"/>
                <a:buChar char="•"/>
              </a:pPr>
              <a:endParaRPr lang="pt-PT" dirty="0">
                <a:latin typeface="Arial" pitchFamily="34" charset="0"/>
                <a:cs typeface="Arial" pitchFamily="34" charset="0"/>
              </a:endParaRPr>
            </a:p>
            <a:p>
              <a:pPr marL="285750" lvl="0" indent="-285750">
                <a:buClr>
                  <a:srgbClr val="C00000"/>
                </a:buClr>
                <a:buSzPct val="130000"/>
                <a:buFont typeface="Arial" panose="020B0604020202020204" pitchFamily="34" charset="0"/>
                <a:buChar char="•"/>
              </a:pPr>
              <a:endParaRPr lang="pt-PT" dirty="0">
                <a:latin typeface="Arial" pitchFamily="34" charset="0"/>
                <a:cs typeface="Arial" pitchFamily="34" charset="0"/>
              </a:endParaRPr>
            </a:p>
            <a:p>
              <a:pPr marL="285750" lvl="0" indent="-285750">
                <a:buClr>
                  <a:srgbClr val="C00000"/>
                </a:buClr>
                <a:buSzPct val="130000"/>
                <a:buFont typeface="Arial" panose="020B0604020202020204" pitchFamily="34" charset="0"/>
                <a:buChar char="•"/>
              </a:pPr>
              <a:endParaRPr lang="pt-PT" dirty="0">
                <a:latin typeface="Arial" pitchFamily="34" charset="0"/>
                <a:cs typeface="Arial" pitchFamily="34" charset="0"/>
              </a:endParaRPr>
            </a:p>
            <a:p>
              <a:pPr marL="285750" lvl="0" indent="-285750">
                <a:buClr>
                  <a:srgbClr val="C00000"/>
                </a:buClr>
                <a:buSzPct val="130000"/>
                <a:buFont typeface="Arial" panose="020B0604020202020204" pitchFamily="34" charset="0"/>
                <a:buChar char="•"/>
              </a:pPr>
              <a:r>
                <a:rPr lang="pt-PT" b="1" dirty="0">
                  <a:latin typeface="Arial" pitchFamily="34" charset="0"/>
                  <a:cs typeface="Arial" pitchFamily="34" charset="0"/>
                </a:rPr>
                <a:t>Esto obliga a cumplir con los requisitos estadísticos de la distribución teórica utilizada. </a:t>
              </a:r>
            </a:p>
            <a:p>
              <a:pPr marL="285750" lvl="0" indent="-285750">
                <a:buClr>
                  <a:srgbClr val="C00000"/>
                </a:buClr>
                <a:buSzPct val="130000"/>
                <a:buFont typeface="Arial" panose="020B0604020202020204" pitchFamily="34" charset="0"/>
                <a:buChar char="•"/>
              </a:pPr>
              <a:endParaRPr lang="pt-PT" dirty="0">
                <a:latin typeface="Arial" pitchFamily="34" charset="0"/>
                <a:cs typeface="Arial" pitchFamily="34" charset="0"/>
              </a:endParaRPr>
            </a:p>
            <a:p>
              <a:pPr marL="285750" indent="-285750">
                <a:buClr>
                  <a:srgbClr val="C00000"/>
                </a:buClr>
                <a:buSzPct val="130000"/>
                <a:buFont typeface="Arial" panose="020B0604020202020204" pitchFamily="34" charset="0"/>
                <a:buChar char="•"/>
              </a:pPr>
              <a:endParaRPr lang="es-MX" dirty="0"/>
            </a:p>
          </p:txBody>
        </p:sp>
        <p:sp>
          <p:nvSpPr>
            <p:cNvPr id="7" name="CuadroTexto 6"/>
            <p:cNvSpPr txBox="1"/>
            <p:nvPr/>
          </p:nvSpPr>
          <p:spPr>
            <a:xfrm>
              <a:off x="1343930" y="2324204"/>
              <a:ext cx="7272808" cy="646331"/>
            </a:xfrm>
            <a:prstGeom prst="rect">
              <a:avLst/>
            </a:prstGeom>
            <a:noFill/>
          </p:spPr>
          <p:txBody>
            <a:bodyPr wrap="square" rtlCol="0">
              <a:spAutoFit/>
            </a:bodyPr>
            <a:lstStyle/>
            <a:p>
              <a:r>
                <a:rPr lang="es-MX" dirty="0"/>
                <a:t>Calcula el valor de un estadístico a partir de los datos obtenidos en la muestra (valor observado)</a:t>
              </a:r>
            </a:p>
          </p:txBody>
        </p:sp>
        <p:sp>
          <p:nvSpPr>
            <p:cNvPr id="9" name="CuadroTexto 8"/>
            <p:cNvSpPr txBox="1"/>
            <p:nvPr/>
          </p:nvSpPr>
          <p:spPr>
            <a:xfrm>
              <a:off x="1340094" y="4154314"/>
              <a:ext cx="7680488" cy="646331"/>
            </a:xfrm>
            <a:prstGeom prst="rect">
              <a:avLst/>
            </a:prstGeom>
            <a:noFill/>
          </p:spPr>
          <p:txBody>
            <a:bodyPr wrap="square" rtlCol="0">
              <a:spAutoFit/>
            </a:bodyPr>
            <a:lstStyle/>
            <a:p>
              <a:r>
                <a:rPr lang="es-MX" dirty="0"/>
                <a:t>A diferencia de la estadística bayesiana en donde se obtiene la verosimilitud (probabilidad) de una hipótesis (de varias alternativas) dados los datos.</a:t>
              </a:r>
            </a:p>
          </p:txBody>
        </p:sp>
        <p:sp>
          <p:nvSpPr>
            <p:cNvPr id="11" name="CuadroTexto 10"/>
            <p:cNvSpPr txBox="1"/>
            <p:nvPr/>
          </p:nvSpPr>
          <p:spPr>
            <a:xfrm>
              <a:off x="1375690" y="5568057"/>
              <a:ext cx="7697249" cy="646331"/>
            </a:xfrm>
            <a:prstGeom prst="rect">
              <a:avLst/>
            </a:prstGeom>
            <a:noFill/>
          </p:spPr>
          <p:txBody>
            <a:bodyPr wrap="square" rtlCol="0">
              <a:spAutoFit/>
            </a:bodyPr>
            <a:lstStyle/>
            <a:p>
              <a:r>
                <a:rPr lang="es-MX" dirty="0"/>
                <a:t>Por ejemplo, la </a:t>
              </a:r>
              <a:r>
                <a:rPr lang="es-MX" i="1" dirty="0"/>
                <a:t>X</a:t>
              </a:r>
              <a:r>
                <a:rPr lang="es-MX" i="1" baseline="30000" dirty="0"/>
                <a:t>2</a:t>
              </a:r>
              <a:r>
                <a:rPr lang="es-MX" dirty="0"/>
                <a:t> es una variable continua, que solo puede tomar valores positivos desde 0 hasta infinito. </a:t>
              </a:r>
            </a:p>
          </p:txBody>
        </p:sp>
      </p:grpSp>
    </p:spTree>
    <p:extLst>
      <p:ext uri="{BB962C8B-B14F-4D97-AF65-F5344CB8AC3E}">
        <p14:creationId xmlns:p14="http://schemas.microsoft.com/office/powerpoint/2010/main" val="3046346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MX"/>
          </a:p>
        </p:txBody>
      </p:sp>
      <p:cxnSp>
        <p:nvCxnSpPr>
          <p:cNvPr id="6" name="Straight Arrow Connector 5"/>
          <p:cNvCxnSpPr/>
          <p:nvPr/>
        </p:nvCxnSpPr>
        <p:spPr>
          <a:xfrm rot="10800000" flipV="1">
            <a:off x="2285984" y="1351934"/>
            <a:ext cx="2857520" cy="500066"/>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0800000">
            <a:off x="2071670" y="2500306"/>
            <a:ext cx="2428892" cy="214314"/>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357818" y="857232"/>
            <a:ext cx="2286016" cy="646331"/>
          </a:xfrm>
          <a:prstGeom prst="rect">
            <a:avLst/>
          </a:prstGeom>
          <a:noFill/>
          <a:ln>
            <a:solidFill>
              <a:srgbClr val="7030A0"/>
            </a:solidFill>
          </a:ln>
        </p:spPr>
        <p:txBody>
          <a:bodyPr wrap="square" rtlCol="0">
            <a:spAutoFit/>
          </a:bodyPr>
          <a:lstStyle/>
          <a:p>
            <a:pPr algn="ctr"/>
            <a:r>
              <a:rPr lang="es-MX" dirty="0"/>
              <a:t>Diferencia entre las dos medias</a:t>
            </a:r>
          </a:p>
        </p:txBody>
      </p:sp>
      <p:sp>
        <p:nvSpPr>
          <p:cNvPr id="10" name="TextBox 9"/>
          <p:cNvSpPr txBox="1"/>
          <p:nvPr/>
        </p:nvSpPr>
        <p:spPr>
          <a:xfrm>
            <a:off x="4786314" y="2171012"/>
            <a:ext cx="3643338" cy="923330"/>
          </a:xfrm>
          <a:prstGeom prst="rect">
            <a:avLst/>
          </a:prstGeom>
          <a:noFill/>
        </p:spPr>
        <p:txBody>
          <a:bodyPr wrap="square" rtlCol="0">
            <a:spAutoFit/>
          </a:bodyPr>
          <a:lstStyle/>
          <a:p>
            <a:pPr algn="ctr"/>
            <a:r>
              <a:rPr lang="es-MX" dirty="0"/>
              <a:t>Error estándar “</a:t>
            </a:r>
            <a:r>
              <a:rPr lang="es-MX" dirty="0" err="1"/>
              <a:t>pooled</a:t>
            </a:r>
            <a:r>
              <a:rPr lang="es-MX" dirty="0"/>
              <a:t>”: medida de la precisión para estimar la diferencia de las medias.</a:t>
            </a:r>
            <a:endParaRPr lang="es-MX" i="1" baseline="-25000" dirty="0"/>
          </a:p>
        </p:txBody>
      </p:sp>
      <p:grpSp>
        <p:nvGrpSpPr>
          <p:cNvPr id="2" name="Group 10"/>
          <p:cNvGrpSpPr/>
          <p:nvPr/>
        </p:nvGrpSpPr>
        <p:grpSpPr>
          <a:xfrm>
            <a:off x="-32" y="2862860"/>
            <a:ext cx="3643338" cy="2773763"/>
            <a:chOff x="606462" y="1285860"/>
            <a:chExt cx="6394430" cy="4647927"/>
          </a:xfrm>
        </p:grpSpPr>
        <p:sp>
          <p:nvSpPr>
            <p:cNvPr id="12" name="TextBox 11"/>
            <p:cNvSpPr txBox="1"/>
            <p:nvPr/>
          </p:nvSpPr>
          <p:spPr>
            <a:xfrm>
              <a:off x="6572264" y="4441275"/>
              <a:ext cx="428628" cy="618881"/>
            </a:xfrm>
            <a:prstGeom prst="rect">
              <a:avLst/>
            </a:prstGeom>
            <a:noFill/>
          </p:spPr>
          <p:txBody>
            <a:bodyPr wrap="square" rtlCol="0">
              <a:spAutoFit/>
            </a:bodyPr>
            <a:lstStyle/>
            <a:p>
              <a:pPr algn="ctr"/>
              <a:r>
                <a:rPr lang="es-MX" i="1" dirty="0"/>
                <a:t>t</a:t>
              </a:r>
            </a:p>
          </p:txBody>
        </p:sp>
        <p:grpSp>
          <p:nvGrpSpPr>
            <p:cNvPr id="3" name="Group 32"/>
            <p:cNvGrpSpPr/>
            <p:nvPr/>
          </p:nvGrpSpPr>
          <p:grpSpPr>
            <a:xfrm>
              <a:off x="606462" y="1285860"/>
              <a:ext cx="6180910" cy="4647927"/>
              <a:chOff x="606462" y="1285860"/>
              <a:chExt cx="6180910" cy="4647927"/>
            </a:xfrm>
          </p:grpSpPr>
          <p:sp>
            <p:nvSpPr>
              <p:cNvPr id="14" name="Freeform 13"/>
              <p:cNvSpPr/>
              <p:nvPr/>
            </p:nvSpPr>
            <p:spPr>
              <a:xfrm>
                <a:off x="1736351" y="2255497"/>
                <a:ext cx="5051021" cy="2122729"/>
              </a:xfrm>
              <a:custGeom>
                <a:avLst/>
                <a:gdLst>
                  <a:gd name="connsiteX0" fmla="*/ 0 w 6567055"/>
                  <a:gd name="connsiteY0" fmla="*/ 3248890 h 3253508"/>
                  <a:gd name="connsiteX1" fmla="*/ 263237 w 6567055"/>
                  <a:gd name="connsiteY1" fmla="*/ 3248890 h 3253508"/>
                  <a:gd name="connsiteX2" fmla="*/ 581891 w 6567055"/>
                  <a:gd name="connsiteY2" fmla="*/ 3248890 h 3253508"/>
                  <a:gd name="connsiteX3" fmla="*/ 983673 w 6567055"/>
                  <a:gd name="connsiteY3" fmla="*/ 3221181 h 3253508"/>
                  <a:gd name="connsiteX4" fmla="*/ 1343891 w 6567055"/>
                  <a:gd name="connsiteY4" fmla="*/ 3096490 h 3253508"/>
                  <a:gd name="connsiteX5" fmla="*/ 1607128 w 6567055"/>
                  <a:gd name="connsiteY5" fmla="*/ 2902527 h 3253508"/>
                  <a:gd name="connsiteX6" fmla="*/ 1870364 w 6567055"/>
                  <a:gd name="connsiteY6" fmla="*/ 2556163 h 3253508"/>
                  <a:gd name="connsiteX7" fmla="*/ 2064328 w 6567055"/>
                  <a:gd name="connsiteY7" fmla="*/ 2223654 h 3253508"/>
                  <a:gd name="connsiteX8" fmla="*/ 2299855 w 6567055"/>
                  <a:gd name="connsiteY8" fmla="*/ 1697181 h 3253508"/>
                  <a:gd name="connsiteX9" fmla="*/ 2507673 w 6567055"/>
                  <a:gd name="connsiteY9" fmla="*/ 1212272 h 3253508"/>
                  <a:gd name="connsiteX10" fmla="*/ 2729346 w 6567055"/>
                  <a:gd name="connsiteY10" fmla="*/ 727363 h 3253508"/>
                  <a:gd name="connsiteX11" fmla="*/ 2881746 w 6567055"/>
                  <a:gd name="connsiteY11" fmla="*/ 477981 h 3253508"/>
                  <a:gd name="connsiteX12" fmla="*/ 3089564 w 6567055"/>
                  <a:gd name="connsiteY12" fmla="*/ 159327 h 3253508"/>
                  <a:gd name="connsiteX13" fmla="*/ 3200400 w 6567055"/>
                  <a:gd name="connsiteY13" fmla="*/ 48490 h 3253508"/>
                  <a:gd name="connsiteX14" fmla="*/ 3283528 w 6567055"/>
                  <a:gd name="connsiteY14" fmla="*/ 6927 h 3253508"/>
                  <a:gd name="connsiteX15" fmla="*/ 3477491 w 6567055"/>
                  <a:gd name="connsiteY15" fmla="*/ 90054 h 3253508"/>
                  <a:gd name="connsiteX16" fmla="*/ 3643746 w 6567055"/>
                  <a:gd name="connsiteY16" fmla="*/ 325581 h 3253508"/>
                  <a:gd name="connsiteX17" fmla="*/ 3810000 w 6567055"/>
                  <a:gd name="connsiteY17" fmla="*/ 588817 h 3253508"/>
                  <a:gd name="connsiteX18" fmla="*/ 3962400 w 6567055"/>
                  <a:gd name="connsiteY18" fmla="*/ 949036 h 3253508"/>
                  <a:gd name="connsiteX19" fmla="*/ 4128655 w 6567055"/>
                  <a:gd name="connsiteY19" fmla="*/ 1281545 h 3253508"/>
                  <a:gd name="connsiteX20" fmla="*/ 4267200 w 6567055"/>
                  <a:gd name="connsiteY20" fmla="*/ 1641763 h 3253508"/>
                  <a:gd name="connsiteX21" fmla="*/ 4405746 w 6567055"/>
                  <a:gd name="connsiteY21" fmla="*/ 1891145 h 3253508"/>
                  <a:gd name="connsiteX22" fmla="*/ 4544291 w 6567055"/>
                  <a:gd name="connsiteY22" fmla="*/ 2209799 h 3253508"/>
                  <a:gd name="connsiteX23" fmla="*/ 4710546 w 6567055"/>
                  <a:gd name="connsiteY23" fmla="*/ 2514599 h 3253508"/>
                  <a:gd name="connsiteX24" fmla="*/ 4973782 w 6567055"/>
                  <a:gd name="connsiteY24" fmla="*/ 2888672 h 3253508"/>
                  <a:gd name="connsiteX25" fmla="*/ 5237019 w 6567055"/>
                  <a:gd name="connsiteY25" fmla="*/ 3096490 h 3253508"/>
                  <a:gd name="connsiteX26" fmla="*/ 5486400 w 6567055"/>
                  <a:gd name="connsiteY26" fmla="*/ 3179617 h 3253508"/>
                  <a:gd name="connsiteX27" fmla="*/ 5652655 w 6567055"/>
                  <a:gd name="connsiteY27" fmla="*/ 3207327 h 3253508"/>
                  <a:gd name="connsiteX28" fmla="*/ 5929746 w 6567055"/>
                  <a:gd name="connsiteY28" fmla="*/ 3235036 h 3253508"/>
                  <a:gd name="connsiteX29" fmla="*/ 6206837 w 6567055"/>
                  <a:gd name="connsiteY29" fmla="*/ 3235036 h 3253508"/>
                  <a:gd name="connsiteX30" fmla="*/ 6359237 w 6567055"/>
                  <a:gd name="connsiteY30" fmla="*/ 3235036 h 3253508"/>
                  <a:gd name="connsiteX31" fmla="*/ 6567055 w 6567055"/>
                  <a:gd name="connsiteY31" fmla="*/ 3235036 h 3253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567055" h="3253508">
                    <a:moveTo>
                      <a:pt x="0" y="3248890"/>
                    </a:moveTo>
                    <a:lnTo>
                      <a:pt x="263237" y="3248890"/>
                    </a:lnTo>
                    <a:cubicBezTo>
                      <a:pt x="360219" y="3248890"/>
                      <a:pt x="461819" y="3253508"/>
                      <a:pt x="581891" y="3248890"/>
                    </a:cubicBezTo>
                    <a:cubicBezTo>
                      <a:pt x="701963" y="3244272"/>
                      <a:pt x="856673" y="3246581"/>
                      <a:pt x="983673" y="3221181"/>
                    </a:cubicBezTo>
                    <a:cubicBezTo>
                      <a:pt x="1110673" y="3195781"/>
                      <a:pt x="1239982" y="3149599"/>
                      <a:pt x="1343891" y="3096490"/>
                    </a:cubicBezTo>
                    <a:cubicBezTo>
                      <a:pt x="1447800" y="3043381"/>
                      <a:pt x="1519383" y="2992581"/>
                      <a:pt x="1607128" y="2902527"/>
                    </a:cubicBezTo>
                    <a:cubicBezTo>
                      <a:pt x="1694873" y="2812473"/>
                      <a:pt x="1794164" y="2669308"/>
                      <a:pt x="1870364" y="2556163"/>
                    </a:cubicBezTo>
                    <a:cubicBezTo>
                      <a:pt x="1946564" y="2443018"/>
                      <a:pt x="1992746" y="2366817"/>
                      <a:pt x="2064328" y="2223654"/>
                    </a:cubicBezTo>
                    <a:cubicBezTo>
                      <a:pt x="2135910" y="2080491"/>
                      <a:pt x="2225964" y="1865745"/>
                      <a:pt x="2299855" y="1697181"/>
                    </a:cubicBezTo>
                    <a:cubicBezTo>
                      <a:pt x="2373746" y="1528617"/>
                      <a:pt x="2436091" y="1373908"/>
                      <a:pt x="2507673" y="1212272"/>
                    </a:cubicBezTo>
                    <a:cubicBezTo>
                      <a:pt x="2579255" y="1050636"/>
                      <a:pt x="2667001" y="849745"/>
                      <a:pt x="2729346" y="727363"/>
                    </a:cubicBezTo>
                    <a:cubicBezTo>
                      <a:pt x="2791691" y="604981"/>
                      <a:pt x="2821710" y="572654"/>
                      <a:pt x="2881746" y="477981"/>
                    </a:cubicBezTo>
                    <a:cubicBezTo>
                      <a:pt x="2941782" y="383308"/>
                      <a:pt x="3036455" y="230909"/>
                      <a:pt x="3089564" y="159327"/>
                    </a:cubicBezTo>
                    <a:cubicBezTo>
                      <a:pt x="3142673" y="87745"/>
                      <a:pt x="3168073" y="73890"/>
                      <a:pt x="3200400" y="48490"/>
                    </a:cubicBezTo>
                    <a:cubicBezTo>
                      <a:pt x="3232727" y="23090"/>
                      <a:pt x="3237346" y="0"/>
                      <a:pt x="3283528" y="6927"/>
                    </a:cubicBezTo>
                    <a:cubicBezTo>
                      <a:pt x="3329710" y="13854"/>
                      <a:pt x="3417455" y="36945"/>
                      <a:pt x="3477491" y="90054"/>
                    </a:cubicBezTo>
                    <a:cubicBezTo>
                      <a:pt x="3537527" y="143163"/>
                      <a:pt x="3588328" y="242454"/>
                      <a:pt x="3643746" y="325581"/>
                    </a:cubicBezTo>
                    <a:cubicBezTo>
                      <a:pt x="3699164" y="408708"/>
                      <a:pt x="3756891" y="484908"/>
                      <a:pt x="3810000" y="588817"/>
                    </a:cubicBezTo>
                    <a:cubicBezTo>
                      <a:pt x="3863109" y="692726"/>
                      <a:pt x="3909291" y="833581"/>
                      <a:pt x="3962400" y="949036"/>
                    </a:cubicBezTo>
                    <a:cubicBezTo>
                      <a:pt x="4015509" y="1064491"/>
                      <a:pt x="4077855" y="1166091"/>
                      <a:pt x="4128655" y="1281545"/>
                    </a:cubicBezTo>
                    <a:cubicBezTo>
                      <a:pt x="4179455" y="1397000"/>
                      <a:pt x="4221018" y="1540163"/>
                      <a:pt x="4267200" y="1641763"/>
                    </a:cubicBezTo>
                    <a:cubicBezTo>
                      <a:pt x="4313382" y="1743363"/>
                      <a:pt x="4359564" y="1796472"/>
                      <a:pt x="4405746" y="1891145"/>
                    </a:cubicBezTo>
                    <a:cubicBezTo>
                      <a:pt x="4451928" y="1985818"/>
                      <a:pt x="4493491" y="2105890"/>
                      <a:pt x="4544291" y="2209799"/>
                    </a:cubicBezTo>
                    <a:cubicBezTo>
                      <a:pt x="4595091" y="2313708"/>
                      <a:pt x="4638964" y="2401454"/>
                      <a:pt x="4710546" y="2514599"/>
                    </a:cubicBezTo>
                    <a:cubicBezTo>
                      <a:pt x="4782128" y="2627744"/>
                      <a:pt x="4886037" y="2791690"/>
                      <a:pt x="4973782" y="2888672"/>
                    </a:cubicBezTo>
                    <a:cubicBezTo>
                      <a:pt x="5061528" y="2985654"/>
                      <a:pt x="5151583" y="3047999"/>
                      <a:pt x="5237019" y="3096490"/>
                    </a:cubicBezTo>
                    <a:cubicBezTo>
                      <a:pt x="5322455" y="3144981"/>
                      <a:pt x="5417127" y="3161144"/>
                      <a:pt x="5486400" y="3179617"/>
                    </a:cubicBezTo>
                    <a:cubicBezTo>
                      <a:pt x="5555673" y="3198090"/>
                      <a:pt x="5578764" y="3198091"/>
                      <a:pt x="5652655" y="3207327"/>
                    </a:cubicBezTo>
                    <a:cubicBezTo>
                      <a:pt x="5726546" y="3216564"/>
                      <a:pt x="5837382" y="3230418"/>
                      <a:pt x="5929746" y="3235036"/>
                    </a:cubicBezTo>
                    <a:cubicBezTo>
                      <a:pt x="6022110" y="3239654"/>
                      <a:pt x="6206837" y="3235036"/>
                      <a:pt x="6206837" y="3235036"/>
                    </a:cubicBezTo>
                    <a:lnTo>
                      <a:pt x="6359237" y="3235036"/>
                    </a:lnTo>
                    <a:lnTo>
                      <a:pt x="6567055" y="3235036"/>
                    </a:ln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cxnSp>
            <p:nvCxnSpPr>
              <p:cNvPr id="15" name="Straight Connector 14"/>
              <p:cNvCxnSpPr/>
              <p:nvPr/>
            </p:nvCxnSpPr>
            <p:spPr>
              <a:xfrm rot="5400000">
                <a:off x="103833" y="2908649"/>
                <a:ext cx="2939163" cy="36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3"/>
              <p:cNvCxnSpPr>
                <a:endCxn id="14" idx="31"/>
              </p:cNvCxnSpPr>
              <p:nvPr/>
            </p:nvCxnSpPr>
            <p:spPr>
              <a:xfrm flipV="1">
                <a:off x="1573415" y="4366174"/>
                <a:ext cx="5213957" cy="120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06462" y="1285860"/>
                <a:ext cx="1108019" cy="618881"/>
              </a:xfrm>
              <a:prstGeom prst="rect">
                <a:avLst/>
              </a:prstGeom>
              <a:noFill/>
            </p:spPr>
            <p:txBody>
              <a:bodyPr wrap="square" rtlCol="0">
                <a:spAutoFit/>
              </a:bodyPr>
              <a:lstStyle/>
              <a:p>
                <a:pPr algn="ctr"/>
                <a:r>
                  <a:rPr lang="es-MX" dirty="0"/>
                  <a:t>p(</a:t>
                </a:r>
                <a:r>
                  <a:rPr lang="es-MX" i="1" dirty="0"/>
                  <a:t>t</a:t>
                </a:r>
                <a:r>
                  <a:rPr lang="es-MX" dirty="0"/>
                  <a:t>)</a:t>
                </a:r>
              </a:p>
            </p:txBody>
          </p:sp>
          <p:sp>
            <p:nvSpPr>
              <p:cNvPr id="18" name="Isosceles Triangle 17"/>
              <p:cNvSpPr/>
              <p:nvPr/>
            </p:nvSpPr>
            <p:spPr>
              <a:xfrm>
                <a:off x="4186914" y="5172030"/>
                <a:ext cx="99334" cy="114358"/>
              </a:xfrm>
              <a:prstGeom prst="triangl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000"/>
              </a:p>
            </p:txBody>
          </p:sp>
          <p:cxnSp>
            <p:nvCxnSpPr>
              <p:cNvPr id="19" name="Straight Connector 18"/>
              <p:cNvCxnSpPr>
                <a:endCxn id="18" idx="0"/>
              </p:cNvCxnSpPr>
              <p:nvPr/>
            </p:nvCxnSpPr>
            <p:spPr>
              <a:xfrm rot="5400000">
                <a:off x="2729985" y="3649712"/>
                <a:ext cx="3028915" cy="15721"/>
              </a:xfrm>
              <a:prstGeom prst="line">
                <a:avLst/>
              </a:prstGeom>
              <a:ln w="19050">
                <a:solidFill>
                  <a:srgbClr val="C00000"/>
                </a:solidFill>
                <a:prstDash val="dashDot"/>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786182" y="5314906"/>
                <a:ext cx="857257" cy="618881"/>
              </a:xfrm>
              <a:prstGeom prst="rect">
                <a:avLst/>
              </a:prstGeom>
              <a:noFill/>
            </p:spPr>
            <p:txBody>
              <a:bodyPr wrap="square" rtlCol="0">
                <a:spAutoFit/>
              </a:bodyPr>
              <a:lstStyle/>
              <a:p>
                <a:pPr algn="ctr"/>
                <a:r>
                  <a:rPr lang="es-MX" dirty="0"/>
                  <a:t>0 </a:t>
                </a:r>
              </a:p>
            </p:txBody>
          </p:sp>
          <p:sp>
            <p:nvSpPr>
              <p:cNvPr id="21" name="Freeform 20"/>
              <p:cNvSpPr/>
              <p:nvPr/>
            </p:nvSpPr>
            <p:spPr>
              <a:xfrm>
                <a:off x="5357818" y="3929065"/>
                <a:ext cx="571504" cy="418319"/>
              </a:xfrm>
              <a:custGeom>
                <a:avLst/>
                <a:gdLst>
                  <a:gd name="connsiteX0" fmla="*/ 0 w 328613"/>
                  <a:gd name="connsiteY0" fmla="*/ 0 h 323850"/>
                  <a:gd name="connsiteX1" fmla="*/ 0 w 328613"/>
                  <a:gd name="connsiteY1" fmla="*/ 319087 h 323850"/>
                  <a:gd name="connsiteX2" fmla="*/ 328613 w 328613"/>
                  <a:gd name="connsiteY2" fmla="*/ 323850 h 323850"/>
                  <a:gd name="connsiteX3" fmla="*/ 214313 w 328613"/>
                  <a:gd name="connsiteY3" fmla="*/ 271462 h 323850"/>
                  <a:gd name="connsiteX4" fmla="*/ 128588 w 328613"/>
                  <a:gd name="connsiteY4" fmla="*/ 190500 h 323850"/>
                  <a:gd name="connsiteX5" fmla="*/ 57150 w 328613"/>
                  <a:gd name="connsiteY5" fmla="*/ 95250 h 323850"/>
                  <a:gd name="connsiteX6" fmla="*/ 0 w 328613"/>
                  <a:gd name="connsiteY6" fmla="*/ 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613" h="323850">
                    <a:moveTo>
                      <a:pt x="0" y="0"/>
                    </a:moveTo>
                    <a:lnTo>
                      <a:pt x="0" y="319087"/>
                    </a:lnTo>
                    <a:lnTo>
                      <a:pt x="328613" y="323850"/>
                    </a:lnTo>
                    <a:lnTo>
                      <a:pt x="214313" y="271462"/>
                    </a:lnTo>
                    <a:lnTo>
                      <a:pt x="128588" y="190500"/>
                    </a:lnTo>
                    <a:lnTo>
                      <a:pt x="57150" y="95250"/>
                    </a:lnTo>
                    <a:lnTo>
                      <a:pt x="0" y="0"/>
                    </a:lnTo>
                    <a:close/>
                  </a:path>
                </a:pathLst>
              </a:cu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Freeform 21"/>
              <p:cNvSpPr/>
              <p:nvPr/>
            </p:nvSpPr>
            <p:spPr>
              <a:xfrm flipH="1">
                <a:off x="2599632" y="3929066"/>
                <a:ext cx="586018" cy="438378"/>
              </a:xfrm>
              <a:custGeom>
                <a:avLst/>
                <a:gdLst>
                  <a:gd name="connsiteX0" fmla="*/ 0 w 328613"/>
                  <a:gd name="connsiteY0" fmla="*/ 0 h 323850"/>
                  <a:gd name="connsiteX1" fmla="*/ 0 w 328613"/>
                  <a:gd name="connsiteY1" fmla="*/ 319087 h 323850"/>
                  <a:gd name="connsiteX2" fmla="*/ 328613 w 328613"/>
                  <a:gd name="connsiteY2" fmla="*/ 323850 h 323850"/>
                  <a:gd name="connsiteX3" fmla="*/ 214313 w 328613"/>
                  <a:gd name="connsiteY3" fmla="*/ 271462 h 323850"/>
                  <a:gd name="connsiteX4" fmla="*/ 128588 w 328613"/>
                  <a:gd name="connsiteY4" fmla="*/ 190500 h 323850"/>
                  <a:gd name="connsiteX5" fmla="*/ 57150 w 328613"/>
                  <a:gd name="connsiteY5" fmla="*/ 95250 h 323850"/>
                  <a:gd name="connsiteX6" fmla="*/ 0 w 328613"/>
                  <a:gd name="connsiteY6" fmla="*/ 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613" h="323850">
                    <a:moveTo>
                      <a:pt x="0" y="0"/>
                    </a:moveTo>
                    <a:lnTo>
                      <a:pt x="0" y="319087"/>
                    </a:lnTo>
                    <a:lnTo>
                      <a:pt x="328613" y="323850"/>
                    </a:lnTo>
                    <a:lnTo>
                      <a:pt x="214313" y="271462"/>
                    </a:lnTo>
                    <a:lnTo>
                      <a:pt x="128588" y="190500"/>
                    </a:lnTo>
                    <a:lnTo>
                      <a:pt x="57150" y="95250"/>
                    </a:lnTo>
                    <a:lnTo>
                      <a:pt x="0" y="0"/>
                    </a:lnTo>
                    <a:close/>
                  </a:path>
                </a:pathLst>
              </a:cu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3" name="Straight Connector 22"/>
              <p:cNvCxnSpPr/>
              <p:nvPr/>
            </p:nvCxnSpPr>
            <p:spPr>
              <a:xfrm rot="5400000">
                <a:off x="4528682" y="4100746"/>
                <a:ext cx="1632866" cy="3622"/>
              </a:xfrm>
              <a:prstGeom prst="line">
                <a:avLst/>
              </a:prstGeom>
              <a:ln w="19050">
                <a:solidFill>
                  <a:srgbClr val="C00000"/>
                </a:solidFill>
                <a:prstDash val="dashDot"/>
              </a:ln>
            </p:spPr>
            <p:style>
              <a:lnRef idx="1">
                <a:schemeClr val="accent1"/>
              </a:lnRef>
              <a:fillRef idx="0">
                <a:schemeClr val="accent1"/>
              </a:fillRef>
              <a:effectRef idx="0">
                <a:schemeClr val="accent1"/>
              </a:effectRef>
              <a:fontRef idx="minor">
                <a:schemeClr val="tx1"/>
              </a:fontRef>
            </p:style>
          </p:cxnSp>
          <p:sp>
            <p:nvSpPr>
              <p:cNvPr id="24" name="Isosceles Triangle 23"/>
              <p:cNvSpPr/>
              <p:nvPr/>
            </p:nvSpPr>
            <p:spPr>
              <a:xfrm>
                <a:off x="5286380" y="4835409"/>
                <a:ext cx="99334" cy="114358"/>
              </a:xfrm>
              <a:prstGeom prst="triangl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000"/>
              </a:p>
            </p:txBody>
          </p:sp>
          <p:cxnSp>
            <p:nvCxnSpPr>
              <p:cNvPr id="25" name="Straight Connector 24"/>
              <p:cNvCxnSpPr/>
              <p:nvPr/>
            </p:nvCxnSpPr>
            <p:spPr>
              <a:xfrm rot="5400000">
                <a:off x="2385542" y="4100746"/>
                <a:ext cx="1632866" cy="3622"/>
              </a:xfrm>
              <a:prstGeom prst="line">
                <a:avLst/>
              </a:prstGeom>
              <a:ln w="19050">
                <a:solidFill>
                  <a:srgbClr val="C00000"/>
                </a:solidFill>
                <a:prstDash val="dashDot"/>
              </a:ln>
            </p:spPr>
            <p:style>
              <a:lnRef idx="1">
                <a:schemeClr val="accent1"/>
              </a:lnRef>
              <a:fillRef idx="0">
                <a:schemeClr val="accent1"/>
              </a:fillRef>
              <a:effectRef idx="0">
                <a:schemeClr val="accent1"/>
              </a:effectRef>
              <a:fontRef idx="minor">
                <a:schemeClr val="tx1"/>
              </a:fontRef>
            </p:style>
          </p:cxnSp>
          <p:sp>
            <p:nvSpPr>
              <p:cNvPr id="26" name="Isosceles Triangle 25"/>
              <p:cNvSpPr/>
              <p:nvPr/>
            </p:nvSpPr>
            <p:spPr>
              <a:xfrm>
                <a:off x="3143240" y="4835409"/>
                <a:ext cx="99334" cy="114358"/>
              </a:xfrm>
              <a:prstGeom prst="triangl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000"/>
              </a:p>
            </p:txBody>
          </p:sp>
          <p:sp>
            <p:nvSpPr>
              <p:cNvPr id="27" name="TextBox 26"/>
              <p:cNvSpPr txBox="1"/>
              <p:nvPr/>
            </p:nvSpPr>
            <p:spPr>
              <a:xfrm>
                <a:off x="5000629" y="5000635"/>
                <a:ext cx="714379" cy="618881"/>
              </a:xfrm>
              <a:prstGeom prst="rect">
                <a:avLst/>
              </a:prstGeom>
              <a:noFill/>
            </p:spPr>
            <p:txBody>
              <a:bodyPr wrap="square" rtlCol="0">
                <a:spAutoFit/>
              </a:bodyPr>
              <a:lstStyle/>
              <a:p>
                <a:pPr algn="ctr"/>
                <a:r>
                  <a:rPr lang="es-MX" i="1" dirty="0" err="1"/>
                  <a:t>t</a:t>
                </a:r>
                <a:r>
                  <a:rPr lang="es-MX" i="1" baseline="-25000" dirty="0" err="1"/>
                  <a:t>c</a:t>
                </a:r>
                <a:r>
                  <a:rPr lang="es-MX" i="1" dirty="0"/>
                  <a:t> </a:t>
                </a:r>
              </a:p>
            </p:txBody>
          </p:sp>
          <p:sp>
            <p:nvSpPr>
              <p:cNvPr id="28" name="TextBox 27"/>
              <p:cNvSpPr txBox="1"/>
              <p:nvPr/>
            </p:nvSpPr>
            <p:spPr>
              <a:xfrm>
                <a:off x="2487177" y="5000635"/>
                <a:ext cx="1070177" cy="618881"/>
              </a:xfrm>
              <a:prstGeom prst="rect">
                <a:avLst/>
              </a:prstGeom>
              <a:noFill/>
            </p:spPr>
            <p:txBody>
              <a:bodyPr wrap="square" rtlCol="0">
                <a:spAutoFit/>
              </a:bodyPr>
              <a:lstStyle/>
              <a:p>
                <a:pPr algn="ctr"/>
                <a:r>
                  <a:rPr lang="es-MX" i="1" dirty="0"/>
                  <a:t>- </a:t>
                </a:r>
                <a:r>
                  <a:rPr lang="es-MX" i="1" dirty="0" err="1"/>
                  <a:t>t</a:t>
                </a:r>
                <a:r>
                  <a:rPr lang="es-MX" i="1" baseline="-25000" dirty="0" err="1"/>
                  <a:t>c</a:t>
                </a:r>
                <a:r>
                  <a:rPr lang="es-MX" i="1" dirty="0"/>
                  <a:t> </a:t>
                </a:r>
              </a:p>
            </p:txBody>
          </p:sp>
        </p:grpSp>
      </p:grpSp>
      <p:sp>
        <p:nvSpPr>
          <p:cNvPr id="30" name="Rectangle 29"/>
          <p:cNvSpPr/>
          <p:nvPr/>
        </p:nvSpPr>
        <p:spPr>
          <a:xfrm>
            <a:off x="2714612" y="3429000"/>
            <a:ext cx="142876" cy="21431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TextBox 30"/>
          <p:cNvSpPr txBox="1"/>
          <p:nvPr/>
        </p:nvSpPr>
        <p:spPr>
          <a:xfrm>
            <a:off x="2928926" y="3214686"/>
            <a:ext cx="1928826" cy="584775"/>
          </a:xfrm>
          <a:prstGeom prst="rect">
            <a:avLst/>
          </a:prstGeom>
          <a:noFill/>
        </p:spPr>
        <p:txBody>
          <a:bodyPr wrap="square" rtlCol="0">
            <a:spAutoFit/>
          </a:bodyPr>
          <a:lstStyle/>
          <a:p>
            <a:r>
              <a:rPr lang="el-GR" sz="1600" dirty="0">
                <a:latin typeface="Lucida Sans Unicode"/>
                <a:cs typeface="Lucida Sans Unicode"/>
              </a:rPr>
              <a:t>α</a:t>
            </a:r>
            <a:r>
              <a:rPr lang="es-MX" sz="1600" dirty="0">
                <a:latin typeface="Lucida Sans Unicode"/>
                <a:cs typeface="Lucida Sans Unicode"/>
              </a:rPr>
              <a:t> = 0.05</a:t>
            </a:r>
          </a:p>
          <a:p>
            <a:r>
              <a:rPr lang="es-MX" sz="1600" dirty="0" err="1">
                <a:latin typeface="Lucida Sans Unicode"/>
                <a:cs typeface="Lucida Sans Unicode"/>
              </a:rPr>
              <a:t>g.l.</a:t>
            </a:r>
            <a:r>
              <a:rPr lang="es-MX" sz="1600" dirty="0">
                <a:latin typeface="Lucida Sans Unicode"/>
                <a:cs typeface="Lucida Sans Unicode"/>
              </a:rPr>
              <a:t> = </a:t>
            </a:r>
            <a:r>
              <a:rPr lang="es-MX" sz="1600" dirty="0" err="1">
                <a:latin typeface="Lucida Sans Unicode"/>
                <a:cs typeface="Lucida Sans Unicode"/>
              </a:rPr>
              <a:t>n</a:t>
            </a:r>
            <a:r>
              <a:rPr lang="es-MX" sz="1600" baseline="-25000" dirty="0" err="1">
                <a:latin typeface="Lucida Sans Unicode"/>
                <a:cs typeface="Lucida Sans Unicode"/>
              </a:rPr>
              <a:t>A</a:t>
            </a:r>
            <a:r>
              <a:rPr lang="es-MX" sz="1600" dirty="0">
                <a:latin typeface="Lucida Sans Unicode"/>
                <a:cs typeface="Lucida Sans Unicode"/>
              </a:rPr>
              <a:t> + </a:t>
            </a:r>
            <a:r>
              <a:rPr lang="es-MX" sz="1600" dirty="0" err="1">
                <a:latin typeface="Lucida Sans Unicode"/>
                <a:cs typeface="Lucida Sans Unicode"/>
              </a:rPr>
              <a:t>n</a:t>
            </a:r>
            <a:r>
              <a:rPr lang="es-MX" sz="1600" baseline="-25000" dirty="0" err="1">
                <a:latin typeface="Lucida Sans Unicode"/>
                <a:cs typeface="Lucida Sans Unicode"/>
              </a:rPr>
              <a:t>B</a:t>
            </a:r>
            <a:r>
              <a:rPr lang="es-MX" sz="1600" dirty="0">
                <a:latin typeface="Lucida Sans Unicode"/>
                <a:cs typeface="Lucida Sans Unicode"/>
              </a:rPr>
              <a:t> -2</a:t>
            </a:r>
            <a:endParaRPr lang="es-MX" sz="1600" dirty="0"/>
          </a:p>
        </p:txBody>
      </p:sp>
      <p:sp>
        <p:nvSpPr>
          <p:cNvPr id="32" name="TextBox 31"/>
          <p:cNvSpPr txBox="1"/>
          <p:nvPr/>
        </p:nvSpPr>
        <p:spPr>
          <a:xfrm>
            <a:off x="4714876" y="4143380"/>
            <a:ext cx="4000528" cy="923330"/>
          </a:xfrm>
          <a:prstGeom prst="rect">
            <a:avLst/>
          </a:prstGeom>
          <a:solidFill>
            <a:srgbClr val="7030A0">
              <a:alpha val="42000"/>
            </a:srgbClr>
          </a:solidFill>
          <a:ln>
            <a:solidFill>
              <a:srgbClr val="7030A0"/>
            </a:solidFill>
          </a:ln>
        </p:spPr>
        <p:txBody>
          <a:bodyPr wrap="square" rtlCol="0">
            <a:spAutoFit/>
          </a:bodyPr>
          <a:lstStyle/>
          <a:p>
            <a:r>
              <a:rPr lang="es-MX" dirty="0"/>
              <a:t>La distribución de probabilidades de valores de t </a:t>
            </a:r>
            <a:r>
              <a:rPr lang="es-MX" dirty="0" err="1"/>
              <a:t>Student</a:t>
            </a:r>
            <a:r>
              <a:rPr lang="es-MX" dirty="0"/>
              <a:t> bajo la hipótesis nula de que </a:t>
            </a:r>
            <a:r>
              <a:rPr lang="es-MX" i="1" dirty="0"/>
              <a:t>t= </a:t>
            </a:r>
            <a:r>
              <a:rPr lang="el-GR" i="1" dirty="0"/>
              <a:t>μ</a:t>
            </a:r>
            <a:r>
              <a:rPr lang="es-MX" i="1" baseline="-25000" dirty="0"/>
              <a:t>0</a:t>
            </a:r>
            <a:r>
              <a:rPr lang="es-MX" i="1" dirty="0"/>
              <a:t> </a:t>
            </a:r>
          </a:p>
        </p:txBody>
      </p:sp>
      <p:sp>
        <p:nvSpPr>
          <p:cNvPr id="34" name="Rectangle 33"/>
          <p:cNvSpPr/>
          <p:nvPr/>
        </p:nvSpPr>
        <p:spPr>
          <a:xfrm>
            <a:off x="4714876" y="2000240"/>
            <a:ext cx="3786214" cy="121444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530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MX"/>
          </a:p>
        </p:txBody>
      </p:sp>
      <p:sp>
        <p:nvSpPr>
          <p:cNvPr id="35" name="TextBox 34"/>
          <p:cNvSpPr txBox="1"/>
          <p:nvPr/>
        </p:nvSpPr>
        <p:spPr>
          <a:xfrm>
            <a:off x="214282" y="714356"/>
            <a:ext cx="4357718" cy="646331"/>
          </a:xfrm>
          <a:prstGeom prst="rect">
            <a:avLst/>
          </a:prstGeom>
          <a:noFill/>
        </p:spPr>
        <p:txBody>
          <a:bodyPr wrap="square" rtlCol="0">
            <a:spAutoFit/>
          </a:bodyPr>
          <a:lstStyle/>
          <a:p>
            <a:r>
              <a:rPr lang="es-ES" b="1" dirty="0"/>
              <a:t>Prueba de t de </a:t>
            </a:r>
            <a:r>
              <a:rPr lang="es-ES" b="1" dirty="0" err="1"/>
              <a:t>Student</a:t>
            </a:r>
            <a:endParaRPr lang="es-ES" b="1" dirty="0"/>
          </a:p>
          <a:p>
            <a:r>
              <a:rPr lang="es-ES" dirty="0"/>
              <a:t>(dos muestras independientes)</a:t>
            </a:r>
            <a:endParaRPr lang="es-MX" dirty="0"/>
          </a:p>
        </p:txBody>
      </p:sp>
      <p:sp>
        <p:nvSpPr>
          <p:cNvPr id="42" name="TextBox 41"/>
          <p:cNvSpPr txBox="1"/>
          <p:nvPr/>
        </p:nvSpPr>
        <p:spPr>
          <a:xfrm>
            <a:off x="3629924" y="5559155"/>
            <a:ext cx="785818" cy="369332"/>
          </a:xfrm>
          <a:prstGeom prst="rect">
            <a:avLst/>
          </a:prstGeom>
          <a:noFill/>
        </p:spPr>
        <p:txBody>
          <a:bodyPr wrap="square" rtlCol="0">
            <a:spAutoFit/>
          </a:bodyPr>
          <a:lstStyle/>
          <a:p>
            <a:r>
              <a:rPr lang="es-MX" i="1" dirty="0"/>
              <a:t>t</a:t>
            </a:r>
            <a:r>
              <a:rPr lang="es-MX" dirty="0"/>
              <a:t> ≈ 0</a:t>
            </a:r>
          </a:p>
        </p:txBody>
      </p:sp>
      <p:sp>
        <p:nvSpPr>
          <p:cNvPr id="43" name="TextBox 42"/>
          <p:cNvSpPr txBox="1"/>
          <p:nvPr/>
        </p:nvSpPr>
        <p:spPr>
          <a:xfrm>
            <a:off x="4371068" y="5558758"/>
            <a:ext cx="4286280" cy="369332"/>
          </a:xfrm>
          <a:prstGeom prst="rect">
            <a:avLst/>
          </a:prstGeom>
          <a:noFill/>
        </p:spPr>
        <p:txBody>
          <a:bodyPr wrap="square" rtlCol="0">
            <a:spAutoFit/>
          </a:bodyPr>
          <a:lstStyle/>
          <a:p>
            <a:r>
              <a:rPr lang="es-MX" dirty="0"/>
              <a:t>Tienen probabilidades altas de ocurrir</a:t>
            </a:r>
            <a:endParaRPr lang="es-MX" baseline="-25000" dirty="0"/>
          </a:p>
        </p:txBody>
      </p:sp>
      <p:sp>
        <p:nvSpPr>
          <p:cNvPr id="44" name="TextBox 43"/>
          <p:cNvSpPr txBox="1"/>
          <p:nvPr/>
        </p:nvSpPr>
        <p:spPr>
          <a:xfrm>
            <a:off x="3629924" y="6060064"/>
            <a:ext cx="1285884" cy="369332"/>
          </a:xfrm>
          <a:prstGeom prst="rect">
            <a:avLst/>
          </a:prstGeom>
          <a:noFill/>
        </p:spPr>
        <p:txBody>
          <a:bodyPr wrap="square" rtlCol="0">
            <a:spAutoFit/>
          </a:bodyPr>
          <a:lstStyle/>
          <a:p>
            <a:r>
              <a:rPr lang="es-MX" i="1" dirty="0"/>
              <a:t>t</a:t>
            </a:r>
            <a:r>
              <a:rPr lang="es-MX" dirty="0"/>
              <a:t> &gt;&gt; 0</a:t>
            </a:r>
          </a:p>
        </p:txBody>
      </p:sp>
      <p:sp>
        <p:nvSpPr>
          <p:cNvPr id="45" name="TextBox 44"/>
          <p:cNvSpPr txBox="1"/>
          <p:nvPr/>
        </p:nvSpPr>
        <p:spPr>
          <a:xfrm>
            <a:off x="4400096" y="6202940"/>
            <a:ext cx="4286280" cy="369332"/>
          </a:xfrm>
          <a:prstGeom prst="rect">
            <a:avLst/>
          </a:prstGeom>
          <a:noFill/>
        </p:spPr>
        <p:txBody>
          <a:bodyPr wrap="square" rtlCol="0">
            <a:spAutoFit/>
          </a:bodyPr>
          <a:lstStyle/>
          <a:p>
            <a:r>
              <a:rPr lang="es-MX" dirty="0"/>
              <a:t>Tienen probabilidades bajas de ocurrir</a:t>
            </a:r>
            <a:endParaRPr lang="es-MX" baseline="-25000" dirty="0"/>
          </a:p>
        </p:txBody>
      </p:sp>
      <p:sp>
        <p:nvSpPr>
          <p:cNvPr id="46" name="TextBox 45"/>
          <p:cNvSpPr txBox="1"/>
          <p:nvPr/>
        </p:nvSpPr>
        <p:spPr>
          <a:xfrm>
            <a:off x="3629924" y="6344576"/>
            <a:ext cx="1285884" cy="369332"/>
          </a:xfrm>
          <a:prstGeom prst="rect">
            <a:avLst/>
          </a:prstGeom>
          <a:noFill/>
        </p:spPr>
        <p:txBody>
          <a:bodyPr wrap="square" rtlCol="0">
            <a:spAutoFit/>
          </a:bodyPr>
          <a:lstStyle/>
          <a:p>
            <a:r>
              <a:rPr lang="es-MX" i="1" dirty="0"/>
              <a:t>t</a:t>
            </a:r>
            <a:r>
              <a:rPr lang="es-MX" dirty="0"/>
              <a:t> &lt;&lt; 0</a:t>
            </a:r>
          </a:p>
        </p:txBody>
      </p:sp>
      <p:sp>
        <p:nvSpPr>
          <p:cNvPr id="47" name="TextBox 46"/>
          <p:cNvSpPr txBox="1"/>
          <p:nvPr/>
        </p:nvSpPr>
        <p:spPr>
          <a:xfrm>
            <a:off x="1643042" y="5930462"/>
            <a:ext cx="1714512" cy="369332"/>
          </a:xfrm>
          <a:prstGeom prst="rect">
            <a:avLst/>
          </a:prstGeom>
          <a:noFill/>
          <a:ln w="22225">
            <a:solidFill>
              <a:srgbClr val="7030A0"/>
            </a:solidFill>
          </a:ln>
        </p:spPr>
        <p:txBody>
          <a:bodyPr wrap="square" rtlCol="0">
            <a:spAutoFit/>
          </a:bodyPr>
          <a:lstStyle/>
          <a:p>
            <a:pPr algn="ctr"/>
            <a:r>
              <a:rPr lang="es-MX" b="1" dirty="0"/>
              <a:t>Bajo la H</a:t>
            </a:r>
            <a:r>
              <a:rPr lang="es-MX" b="1" baseline="-25000" dirty="0"/>
              <a:t>0</a:t>
            </a:r>
            <a:endParaRPr lang="es-MX" b="1" dirty="0"/>
          </a:p>
        </p:txBody>
      </p:sp>
      <p:sp>
        <p:nvSpPr>
          <p:cNvPr id="48" name="Left Brace 47"/>
          <p:cNvSpPr/>
          <p:nvPr/>
        </p:nvSpPr>
        <p:spPr>
          <a:xfrm>
            <a:off x="3500430" y="5572140"/>
            <a:ext cx="187550" cy="1143008"/>
          </a:xfrm>
          <a:prstGeom prst="leftBrace">
            <a:avLst>
              <a:gd name="adj1" fmla="val 39938"/>
              <a:gd name="adj2" fmla="val 50847"/>
            </a:avLst>
          </a:prstGeom>
          <a:ln w="2222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graphicFrame>
        <p:nvGraphicFramePr>
          <p:cNvPr id="251907" name="Object 3"/>
          <p:cNvGraphicFramePr>
            <a:graphicFrameLocks noChangeAspect="1"/>
          </p:cNvGraphicFramePr>
          <p:nvPr/>
        </p:nvGraphicFramePr>
        <p:xfrm>
          <a:off x="785786" y="1714488"/>
          <a:ext cx="1670668" cy="922608"/>
        </p:xfrm>
        <a:graphic>
          <a:graphicData uri="http://schemas.openxmlformats.org/presentationml/2006/ole">
            <mc:AlternateContent xmlns:mc="http://schemas.openxmlformats.org/markup-compatibility/2006">
              <mc:Choice xmlns:v="urn:schemas-microsoft-com:vml" Requires="v">
                <p:oleObj name="Equation" r:id="rId2" imgW="850680" imgH="469800" progId="Equation.3">
                  <p:embed/>
                </p:oleObj>
              </mc:Choice>
              <mc:Fallback>
                <p:oleObj name="Equation" r:id="rId2" imgW="850680" imgH="469800" progId="Equation.3">
                  <p:embed/>
                  <p:pic>
                    <p:nvPicPr>
                      <p:cNvPr id="25190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786" y="1714488"/>
                        <a:ext cx="1670668" cy="9226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535811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5"/>
          <p:cNvCxnSpPr/>
          <p:nvPr/>
        </p:nvCxnSpPr>
        <p:spPr>
          <a:xfrm flipH="1">
            <a:off x="3667493" y="1125679"/>
            <a:ext cx="1248315" cy="386137"/>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7"/>
          <p:cNvCxnSpPr/>
          <p:nvPr/>
        </p:nvCxnSpPr>
        <p:spPr>
          <a:xfrm flipH="1" flipV="1">
            <a:off x="3312399" y="2234892"/>
            <a:ext cx="1334459" cy="438928"/>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TextBox 8"/>
          <p:cNvSpPr txBox="1"/>
          <p:nvPr/>
        </p:nvSpPr>
        <p:spPr>
          <a:xfrm>
            <a:off x="5357818" y="857232"/>
            <a:ext cx="3299530" cy="923330"/>
          </a:xfrm>
          <a:prstGeom prst="rect">
            <a:avLst/>
          </a:prstGeom>
          <a:noFill/>
          <a:ln>
            <a:solidFill>
              <a:srgbClr val="7030A0"/>
            </a:solidFill>
          </a:ln>
        </p:spPr>
        <p:txBody>
          <a:bodyPr wrap="square" rtlCol="0">
            <a:spAutoFit/>
          </a:bodyPr>
          <a:lstStyle/>
          <a:p>
            <a:pPr algn="ctr"/>
            <a:r>
              <a:rPr lang="es-MX" dirty="0"/>
              <a:t>Cuadrados medios asociados al factor A en el modelo (variación atribuida al factor A)</a:t>
            </a:r>
          </a:p>
        </p:txBody>
      </p:sp>
      <p:sp>
        <p:nvSpPr>
          <p:cNvPr id="5" name="TextBox 9"/>
          <p:cNvSpPr txBox="1"/>
          <p:nvPr/>
        </p:nvSpPr>
        <p:spPr>
          <a:xfrm>
            <a:off x="4827879" y="2367227"/>
            <a:ext cx="3643338" cy="646331"/>
          </a:xfrm>
          <a:prstGeom prst="rect">
            <a:avLst/>
          </a:prstGeom>
          <a:noFill/>
        </p:spPr>
        <p:txBody>
          <a:bodyPr wrap="square" rtlCol="0">
            <a:spAutoFit/>
          </a:bodyPr>
          <a:lstStyle/>
          <a:p>
            <a:pPr algn="ctr"/>
            <a:r>
              <a:rPr lang="es-MX" dirty="0"/>
              <a:t>Cuadrados medios asociados al error (variación intrínseca).</a:t>
            </a:r>
            <a:endParaRPr lang="es-MX" i="1" baseline="-25000" dirty="0"/>
          </a:p>
        </p:txBody>
      </p:sp>
      <p:sp>
        <p:nvSpPr>
          <p:cNvPr id="25" name="TextBox 30"/>
          <p:cNvSpPr txBox="1"/>
          <p:nvPr/>
        </p:nvSpPr>
        <p:spPr>
          <a:xfrm>
            <a:off x="2854146" y="3030051"/>
            <a:ext cx="1928826" cy="830997"/>
          </a:xfrm>
          <a:prstGeom prst="rect">
            <a:avLst/>
          </a:prstGeom>
          <a:noFill/>
        </p:spPr>
        <p:txBody>
          <a:bodyPr wrap="square" rtlCol="0">
            <a:spAutoFit/>
          </a:bodyPr>
          <a:lstStyle/>
          <a:p>
            <a:r>
              <a:rPr lang="el-GR" sz="1600" dirty="0">
                <a:latin typeface="Lucida Sans Unicode"/>
                <a:cs typeface="Lucida Sans Unicode"/>
              </a:rPr>
              <a:t>α</a:t>
            </a:r>
            <a:r>
              <a:rPr lang="es-MX" sz="1600" dirty="0">
                <a:latin typeface="Lucida Sans Unicode"/>
                <a:cs typeface="Lucida Sans Unicode"/>
              </a:rPr>
              <a:t> = 0.05</a:t>
            </a:r>
          </a:p>
          <a:p>
            <a:r>
              <a:rPr lang="es-MX" sz="1600" dirty="0">
                <a:latin typeface="Lucida Sans Unicode"/>
                <a:cs typeface="Lucida Sans Unicode"/>
              </a:rPr>
              <a:t>g.l.</a:t>
            </a:r>
            <a:r>
              <a:rPr lang="es-MX" sz="1600" baseline="-25000" dirty="0">
                <a:latin typeface="Lucida Sans Unicode"/>
                <a:cs typeface="Lucida Sans Unicode"/>
              </a:rPr>
              <a:t>1</a:t>
            </a:r>
            <a:r>
              <a:rPr lang="es-MX" sz="1600" dirty="0">
                <a:latin typeface="Lucida Sans Unicode"/>
                <a:cs typeface="Lucida Sans Unicode"/>
              </a:rPr>
              <a:t> = a-1</a:t>
            </a:r>
          </a:p>
          <a:p>
            <a:r>
              <a:rPr lang="es-MX" sz="1600" dirty="0">
                <a:latin typeface="Lucida Sans Unicode"/>
                <a:cs typeface="Lucida Sans Unicode"/>
              </a:rPr>
              <a:t>g.l.</a:t>
            </a:r>
            <a:r>
              <a:rPr lang="es-MX" sz="1600" baseline="-25000" dirty="0">
                <a:latin typeface="Lucida Sans Unicode"/>
                <a:cs typeface="Lucida Sans Unicode"/>
              </a:rPr>
              <a:t>2</a:t>
            </a:r>
            <a:r>
              <a:rPr lang="es-MX" sz="1600" dirty="0">
                <a:latin typeface="Lucida Sans Unicode"/>
                <a:cs typeface="Lucida Sans Unicode"/>
              </a:rPr>
              <a:t> = a (n-1)</a:t>
            </a:r>
            <a:endParaRPr lang="es-MX" sz="1600" dirty="0"/>
          </a:p>
        </p:txBody>
      </p:sp>
      <p:sp>
        <p:nvSpPr>
          <p:cNvPr id="26" name="TextBox 31"/>
          <p:cNvSpPr txBox="1"/>
          <p:nvPr/>
        </p:nvSpPr>
        <p:spPr>
          <a:xfrm>
            <a:off x="4775421" y="3781799"/>
            <a:ext cx="4000528" cy="923330"/>
          </a:xfrm>
          <a:prstGeom prst="rect">
            <a:avLst/>
          </a:prstGeom>
          <a:solidFill>
            <a:srgbClr val="7030A0">
              <a:alpha val="42000"/>
            </a:srgbClr>
          </a:solidFill>
          <a:ln>
            <a:solidFill>
              <a:srgbClr val="7030A0"/>
            </a:solidFill>
          </a:ln>
        </p:spPr>
        <p:txBody>
          <a:bodyPr wrap="square" rtlCol="0">
            <a:spAutoFit/>
          </a:bodyPr>
          <a:lstStyle/>
          <a:p>
            <a:r>
              <a:rPr lang="es-MX" dirty="0"/>
              <a:t>La distribución de probabilidades de valores de </a:t>
            </a:r>
            <a:r>
              <a:rPr lang="es-MX" i="1" dirty="0"/>
              <a:t>F</a:t>
            </a:r>
            <a:r>
              <a:rPr lang="es-MX" dirty="0"/>
              <a:t> bajo la hipótesis nula de que </a:t>
            </a:r>
            <a:r>
              <a:rPr lang="es-MX" i="1" dirty="0"/>
              <a:t>F = 1 </a:t>
            </a:r>
          </a:p>
        </p:txBody>
      </p:sp>
      <p:sp>
        <p:nvSpPr>
          <p:cNvPr id="27" name="Rectangle 33"/>
          <p:cNvSpPr/>
          <p:nvPr/>
        </p:nvSpPr>
        <p:spPr>
          <a:xfrm>
            <a:off x="4915808" y="2313004"/>
            <a:ext cx="3585282" cy="80481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TextBox 34"/>
          <p:cNvSpPr txBox="1"/>
          <p:nvPr/>
        </p:nvSpPr>
        <p:spPr>
          <a:xfrm>
            <a:off x="161297" y="661233"/>
            <a:ext cx="4357718" cy="646331"/>
          </a:xfrm>
          <a:prstGeom prst="rect">
            <a:avLst/>
          </a:prstGeom>
          <a:noFill/>
        </p:spPr>
        <p:txBody>
          <a:bodyPr wrap="square" rtlCol="0">
            <a:spAutoFit/>
          </a:bodyPr>
          <a:lstStyle/>
          <a:p>
            <a:r>
              <a:rPr lang="es-ES" b="1" dirty="0"/>
              <a:t>Prueba de  </a:t>
            </a:r>
            <a:r>
              <a:rPr lang="es-ES" b="1" i="1" dirty="0"/>
              <a:t>F</a:t>
            </a:r>
          </a:p>
          <a:p>
            <a:r>
              <a:rPr lang="es-ES" dirty="0"/>
              <a:t>(ANOVA 1 vía)</a:t>
            </a:r>
            <a:endParaRPr lang="es-MX" dirty="0"/>
          </a:p>
        </p:txBody>
      </p:sp>
      <p:sp>
        <p:nvSpPr>
          <p:cNvPr id="29" name="TextBox 41"/>
          <p:cNvSpPr txBox="1"/>
          <p:nvPr/>
        </p:nvSpPr>
        <p:spPr>
          <a:xfrm>
            <a:off x="3629924" y="5559155"/>
            <a:ext cx="785818" cy="369332"/>
          </a:xfrm>
          <a:prstGeom prst="rect">
            <a:avLst/>
          </a:prstGeom>
          <a:noFill/>
        </p:spPr>
        <p:txBody>
          <a:bodyPr wrap="square" rtlCol="0">
            <a:spAutoFit/>
          </a:bodyPr>
          <a:lstStyle/>
          <a:p>
            <a:r>
              <a:rPr lang="es-MX" i="1" dirty="0"/>
              <a:t>F</a:t>
            </a:r>
            <a:r>
              <a:rPr lang="es-MX" dirty="0"/>
              <a:t> ≈ 1</a:t>
            </a:r>
          </a:p>
        </p:txBody>
      </p:sp>
      <p:sp>
        <p:nvSpPr>
          <p:cNvPr id="30" name="TextBox 42"/>
          <p:cNvSpPr txBox="1"/>
          <p:nvPr/>
        </p:nvSpPr>
        <p:spPr>
          <a:xfrm>
            <a:off x="4371068" y="5558758"/>
            <a:ext cx="4286280" cy="369332"/>
          </a:xfrm>
          <a:prstGeom prst="rect">
            <a:avLst/>
          </a:prstGeom>
          <a:noFill/>
        </p:spPr>
        <p:txBody>
          <a:bodyPr wrap="square" rtlCol="0">
            <a:spAutoFit/>
          </a:bodyPr>
          <a:lstStyle/>
          <a:p>
            <a:r>
              <a:rPr lang="es-MX" dirty="0"/>
              <a:t>Tienen probabilidades altas de ocurrir</a:t>
            </a:r>
            <a:endParaRPr lang="es-MX" baseline="-25000" dirty="0"/>
          </a:p>
        </p:txBody>
      </p:sp>
      <p:sp>
        <p:nvSpPr>
          <p:cNvPr id="31" name="TextBox 43"/>
          <p:cNvSpPr txBox="1"/>
          <p:nvPr/>
        </p:nvSpPr>
        <p:spPr>
          <a:xfrm>
            <a:off x="3629924" y="6206869"/>
            <a:ext cx="1285884" cy="369332"/>
          </a:xfrm>
          <a:prstGeom prst="rect">
            <a:avLst/>
          </a:prstGeom>
          <a:noFill/>
        </p:spPr>
        <p:txBody>
          <a:bodyPr wrap="square" rtlCol="0">
            <a:spAutoFit/>
          </a:bodyPr>
          <a:lstStyle/>
          <a:p>
            <a:r>
              <a:rPr lang="es-MX" i="1" dirty="0"/>
              <a:t>F</a:t>
            </a:r>
            <a:r>
              <a:rPr lang="es-MX" dirty="0"/>
              <a:t> &gt;&gt; 1</a:t>
            </a:r>
          </a:p>
        </p:txBody>
      </p:sp>
      <p:sp>
        <p:nvSpPr>
          <p:cNvPr id="32" name="TextBox 44"/>
          <p:cNvSpPr txBox="1"/>
          <p:nvPr/>
        </p:nvSpPr>
        <p:spPr>
          <a:xfrm>
            <a:off x="4400096" y="6202940"/>
            <a:ext cx="4286280" cy="369332"/>
          </a:xfrm>
          <a:prstGeom prst="rect">
            <a:avLst/>
          </a:prstGeom>
          <a:noFill/>
        </p:spPr>
        <p:txBody>
          <a:bodyPr wrap="square" rtlCol="0">
            <a:spAutoFit/>
          </a:bodyPr>
          <a:lstStyle/>
          <a:p>
            <a:r>
              <a:rPr lang="es-MX" dirty="0"/>
              <a:t>Tienen probabilidades bajas de ocurrir</a:t>
            </a:r>
            <a:endParaRPr lang="es-MX" baseline="-25000" dirty="0"/>
          </a:p>
        </p:txBody>
      </p:sp>
      <p:sp>
        <p:nvSpPr>
          <p:cNvPr id="34" name="TextBox 46"/>
          <p:cNvSpPr txBox="1"/>
          <p:nvPr/>
        </p:nvSpPr>
        <p:spPr>
          <a:xfrm>
            <a:off x="1643042" y="5930462"/>
            <a:ext cx="1714512" cy="369332"/>
          </a:xfrm>
          <a:prstGeom prst="rect">
            <a:avLst/>
          </a:prstGeom>
          <a:noFill/>
          <a:ln w="22225">
            <a:solidFill>
              <a:srgbClr val="7030A0"/>
            </a:solidFill>
          </a:ln>
        </p:spPr>
        <p:txBody>
          <a:bodyPr wrap="square" rtlCol="0">
            <a:spAutoFit/>
          </a:bodyPr>
          <a:lstStyle/>
          <a:p>
            <a:pPr algn="ctr"/>
            <a:r>
              <a:rPr lang="es-MX" b="1" dirty="0"/>
              <a:t>Bajo la H</a:t>
            </a:r>
            <a:r>
              <a:rPr lang="es-MX" b="1" baseline="-25000" dirty="0"/>
              <a:t>0</a:t>
            </a:r>
            <a:endParaRPr lang="es-MX" b="1" dirty="0"/>
          </a:p>
        </p:txBody>
      </p:sp>
      <p:sp>
        <p:nvSpPr>
          <p:cNvPr id="35" name="Left Brace 47"/>
          <p:cNvSpPr/>
          <p:nvPr/>
        </p:nvSpPr>
        <p:spPr>
          <a:xfrm>
            <a:off x="3500430" y="5572140"/>
            <a:ext cx="187550" cy="1143008"/>
          </a:xfrm>
          <a:prstGeom prst="leftBrace">
            <a:avLst>
              <a:gd name="adj1" fmla="val 39938"/>
              <a:gd name="adj2" fmla="val 50847"/>
            </a:avLst>
          </a:prstGeom>
          <a:ln w="2222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graphicFrame>
        <p:nvGraphicFramePr>
          <p:cNvPr id="36" name="Object 3"/>
          <p:cNvGraphicFramePr>
            <a:graphicFrameLocks noChangeAspect="1"/>
          </p:cNvGraphicFramePr>
          <p:nvPr>
            <p:extLst>
              <p:ext uri="{D42A27DB-BD31-4B8C-83A1-F6EECF244321}">
                <p14:modId xmlns:p14="http://schemas.microsoft.com/office/powerpoint/2010/main" val="788550337"/>
              </p:ext>
            </p:extLst>
          </p:nvPr>
        </p:nvGraphicFramePr>
        <p:xfrm>
          <a:off x="1800876" y="1478306"/>
          <a:ext cx="1870075" cy="896938"/>
        </p:xfrm>
        <a:graphic>
          <a:graphicData uri="http://schemas.openxmlformats.org/presentationml/2006/ole">
            <mc:AlternateContent xmlns:mc="http://schemas.openxmlformats.org/markup-compatibility/2006">
              <mc:Choice xmlns:v="urn:schemas-microsoft-com:vml" Requires="v">
                <p:oleObj name="Ecuación" r:id="rId2" imgW="952200" imgH="457200" progId="Equation.3">
                  <p:embed/>
                </p:oleObj>
              </mc:Choice>
              <mc:Fallback>
                <p:oleObj name="Ecuación" r:id="rId2" imgW="952200" imgH="457200" progId="Equation.3">
                  <p:embed/>
                  <p:pic>
                    <p:nvPicPr>
                      <p:cNvPr id="36" name="Object 3"/>
                      <p:cNvPicPr>
                        <a:picLocks noChangeAspect="1" noChangeArrowheads="1"/>
                      </p:cNvPicPr>
                      <p:nvPr/>
                    </p:nvPicPr>
                    <p:blipFill>
                      <a:blip r:embed="rId3"/>
                      <a:srcRect/>
                      <a:stretch>
                        <a:fillRect/>
                      </a:stretch>
                    </p:blipFill>
                    <p:spPr bwMode="auto">
                      <a:xfrm>
                        <a:off x="1800876" y="1478306"/>
                        <a:ext cx="1870075" cy="896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11"/>
          <p:cNvSpPr txBox="1"/>
          <p:nvPr/>
        </p:nvSpPr>
        <p:spPr>
          <a:xfrm>
            <a:off x="3545384" y="4705129"/>
            <a:ext cx="244218" cy="369332"/>
          </a:xfrm>
          <a:prstGeom prst="rect">
            <a:avLst/>
          </a:prstGeom>
          <a:noFill/>
        </p:spPr>
        <p:txBody>
          <a:bodyPr wrap="square" rtlCol="0">
            <a:spAutoFit/>
          </a:bodyPr>
          <a:lstStyle/>
          <a:p>
            <a:pPr algn="ctr"/>
            <a:r>
              <a:rPr lang="es-MX" i="1" dirty="0"/>
              <a:t>F</a:t>
            </a:r>
          </a:p>
        </p:txBody>
      </p:sp>
      <p:cxnSp>
        <p:nvCxnSpPr>
          <p:cNvPr id="10" name="Straight Connector 14"/>
          <p:cNvCxnSpPr/>
          <p:nvPr/>
        </p:nvCxnSpPr>
        <p:spPr>
          <a:xfrm rot="5400000">
            <a:off x="-179806" y="3790547"/>
            <a:ext cx="1754017" cy="20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p:nvCxnSpPr>
        <p:spPr>
          <a:xfrm flipV="1">
            <a:off x="697202" y="4660311"/>
            <a:ext cx="2970743" cy="7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6"/>
          <p:cNvSpPr txBox="1"/>
          <p:nvPr/>
        </p:nvSpPr>
        <p:spPr>
          <a:xfrm>
            <a:off x="146264" y="2822059"/>
            <a:ext cx="631313" cy="369332"/>
          </a:xfrm>
          <a:prstGeom prst="rect">
            <a:avLst/>
          </a:prstGeom>
          <a:noFill/>
        </p:spPr>
        <p:txBody>
          <a:bodyPr wrap="square" rtlCol="0">
            <a:spAutoFit/>
          </a:bodyPr>
          <a:lstStyle/>
          <a:p>
            <a:pPr algn="ctr"/>
            <a:r>
              <a:rPr lang="es-MX" dirty="0"/>
              <a:t>p(</a:t>
            </a:r>
            <a:r>
              <a:rPr lang="es-MX" i="1" dirty="0"/>
              <a:t>F</a:t>
            </a:r>
            <a:r>
              <a:rPr lang="es-MX" dirty="0"/>
              <a:t>)</a:t>
            </a:r>
          </a:p>
        </p:txBody>
      </p:sp>
      <p:sp>
        <p:nvSpPr>
          <p:cNvPr id="13" name="Isosceles Triangle 17"/>
          <p:cNvSpPr/>
          <p:nvPr/>
        </p:nvSpPr>
        <p:spPr>
          <a:xfrm>
            <a:off x="1318084" y="4907746"/>
            <a:ext cx="56597" cy="68246"/>
          </a:xfrm>
          <a:prstGeom prst="triangl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000"/>
          </a:p>
        </p:txBody>
      </p:sp>
      <p:cxnSp>
        <p:nvCxnSpPr>
          <p:cNvPr id="14" name="Straight Connector 18"/>
          <p:cNvCxnSpPr>
            <a:endCxn id="13" idx="0"/>
          </p:cNvCxnSpPr>
          <p:nvPr/>
        </p:nvCxnSpPr>
        <p:spPr>
          <a:xfrm rot="5400000">
            <a:off x="447072" y="3999478"/>
            <a:ext cx="1807578" cy="8957"/>
          </a:xfrm>
          <a:prstGeom prst="line">
            <a:avLst/>
          </a:prstGeom>
          <a:ln w="19050">
            <a:solidFill>
              <a:srgbClr val="C00000"/>
            </a:solidFill>
            <a:prstDash val="dashDot"/>
          </a:ln>
        </p:spPr>
        <p:style>
          <a:lnRef idx="1">
            <a:schemeClr val="accent1"/>
          </a:lnRef>
          <a:fillRef idx="0">
            <a:schemeClr val="accent1"/>
          </a:fillRef>
          <a:effectRef idx="0">
            <a:schemeClr val="accent1"/>
          </a:effectRef>
          <a:fontRef idx="minor">
            <a:schemeClr val="tx1"/>
          </a:fontRef>
        </p:style>
      </p:cxnSp>
      <p:sp>
        <p:nvSpPr>
          <p:cNvPr id="15" name="TextBox 19"/>
          <p:cNvSpPr txBox="1"/>
          <p:nvPr/>
        </p:nvSpPr>
        <p:spPr>
          <a:xfrm>
            <a:off x="1089760" y="4993011"/>
            <a:ext cx="488437" cy="369332"/>
          </a:xfrm>
          <a:prstGeom prst="rect">
            <a:avLst/>
          </a:prstGeom>
          <a:noFill/>
        </p:spPr>
        <p:txBody>
          <a:bodyPr wrap="square" rtlCol="0">
            <a:spAutoFit/>
          </a:bodyPr>
          <a:lstStyle/>
          <a:p>
            <a:pPr algn="ctr"/>
            <a:r>
              <a:rPr lang="es-MX" dirty="0"/>
              <a:t>1 </a:t>
            </a:r>
          </a:p>
        </p:txBody>
      </p:sp>
      <p:sp>
        <p:nvSpPr>
          <p:cNvPr id="16" name="Freeform 20"/>
          <p:cNvSpPr/>
          <p:nvPr/>
        </p:nvSpPr>
        <p:spPr>
          <a:xfrm>
            <a:off x="2548567" y="4541084"/>
            <a:ext cx="504000" cy="108000"/>
          </a:xfrm>
          <a:custGeom>
            <a:avLst/>
            <a:gdLst>
              <a:gd name="connsiteX0" fmla="*/ 0 w 328613"/>
              <a:gd name="connsiteY0" fmla="*/ 0 h 323850"/>
              <a:gd name="connsiteX1" fmla="*/ 0 w 328613"/>
              <a:gd name="connsiteY1" fmla="*/ 319087 h 323850"/>
              <a:gd name="connsiteX2" fmla="*/ 328613 w 328613"/>
              <a:gd name="connsiteY2" fmla="*/ 323850 h 323850"/>
              <a:gd name="connsiteX3" fmla="*/ 214313 w 328613"/>
              <a:gd name="connsiteY3" fmla="*/ 271462 h 323850"/>
              <a:gd name="connsiteX4" fmla="*/ 128588 w 328613"/>
              <a:gd name="connsiteY4" fmla="*/ 190500 h 323850"/>
              <a:gd name="connsiteX5" fmla="*/ 57150 w 328613"/>
              <a:gd name="connsiteY5" fmla="*/ 95250 h 323850"/>
              <a:gd name="connsiteX6" fmla="*/ 0 w 328613"/>
              <a:gd name="connsiteY6" fmla="*/ 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613" h="323850">
                <a:moveTo>
                  <a:pt x="0" y="0"/>
                </a:moveTo>
                <a:lnTo>
                  <a:pt x="0" y="319087"/>
                </a:lnTo>
                <a:lnTo>
                  <a:pt x="328613" y="323850"/>
                </a:lnTo>
                <a:lnTo>
                  <a:pt x="214313" y="271462"/>
                </a:lnTo>
                <a:lnTo>
                  <a:pt x="128588" y="190500"/>
                </a:lnTo>
                <a:lnTo>
                  <a:pt x="57150" y="95250"/>
                </a:lnTo>
                <a:lnTo>
                  <a:pt x="0" y="0"/>
                </a:lnTo>
                <a:close/>
              </a:path>
            </a:pathLst>
          </a:cu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8" name="Straight Connector 22"/>
          <p:cNvCxnSpPr/>
          <p:nvPr/>
        </p:nvCxnSpPr>
        <p:spPr>
          <a:xfrm rot="5400000">
            <a:off x="2049207" y="4450457"/>
            <a:ext cx="974452" cy="2064"/>
          </a:xfrm>
          <a:prstGeom prst="line">
            <a:avLst/>
          </a:prstGeom>
          <a:ln w="19050">
            <a:solidFill>
              <a:srgbClr val="C00000"/>
            </a:solidFill>
            <a:prstDash val="dashDot"/>
          </a:ln>
        </p:spPr>
        <p:style>
          <a:lnRef idx="1">
            <a:schemeClr val="accent1"/>
          </a:lnRef>
          <a:fillRef idx="0">
            <a:schemeClr val="accent1"/>
          </a:fillRef>
          <a:effectRef idx="0">
            <a:schemeClr val="accent1"/>
          </a:effectRef>
          <a:fontRef idx="minor">
            <a:schemeClr val="tx1"/>
          </a:fontRef>
        </p:style>
      </p:cxnSp>
      <p:sp>
        <p:nvSpPr>
          <p:cNvPr id="19" name="Isosceles Triangle 23"/>
          <p:cNvSpPr/>
          <p:nvPr/>
        </p:nvSpPr>
        <p:spPr>
          <a:xfrm>
            <a:off x="2502968" y="4888836"/>
            <a:ext cx="56597" cy="68246"/>
          </a:xfrm>
          <a:prstGeom prst="triangl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000"/>
          </a:p>
        </p:txBody>
      </p:sp>
      <p:sp>
        <p:nvSpPr>
          <p:cNvPr id="22" name="TextBox 26"/>
          <p:cNvSpPr txBox="1"/>
          <p:nvPr/>
        </p:nvSpPr>
        <p:spPr>
          <a:xfrm>
            <a:off x="2340156" y="4987439"/>
            <a:ext cx="407030" cy="369332"/>
          </a:xfrm>
          <a:prstGeom prst="rect">
            <a:avLst/>
          </a:prstGeom>
          <a:noFill/>
        </p:spPr>
        <p:txBody>
          <a:bodyPr wrap="square" rtlCol="0">
            <a:spAutoFit/>
          </a:bodyPr>
          <a:lstStyle/>
          <a:p>
            <a:pPr algn="ctr"/>
            <a:r>
              <a:rPr lang="es-MX" i="1" dirty="0" err="1"/>
              <a:t>F</a:t>
            </a:r>
            <a:r>
              <a:rPr lang="es-MX" i="1" baseline="-25000" dirty="0" err="1"/>
              <a:t>c</a:t>
            </a:r>
            <a:r>
              <a:rPr lang="es-MX" dirty="0"/>
              <a:t> </a:t>
            </a:r>
          </a:p>
        </p:txBody>
      </p:sp>
      <p:sp>
        <p:nvSpPr>
          <p:cNvPr id="24" name="Rectangle 29"/>
          <p:cNvSpPr/>
          <p:nvPr/>
        </p:nvSpPr>
        <p:spPr>
          <a:xfrm>
            <a:off x="2699792" y="3086494"/>
            <a:ext cx="142876" cy="21431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Forma libre 40"/>
          <p:cNvSpPr/>
          <p:nvPr/>
        </p:nvSpPr>
        <p:spPr>
          <a:xfrm>
            <a:off x="741408" y="3066060"/>
            <a:ext cx="2926537" cy="1590147"/>
          </a:xfrm>
          <a:custGeom>
            <a:avLst/>
            <a:gdLst>
              <a:gd name="connsiteX0" fmla="*/ 0 w 2250831"/>
              <a:gd name="connsiteY0" fmla="*/ 1283502 h 1283502"/>
              <a:gd name="connsiteX1" fmla="*/ 140677 w 2250831"/>
              <a:gd name="connsiteY1" fmla="*/ 1185028 h 1283502"/>
              <a:gd name="connsiteX2" fmla="*/ 281354 w 2250831"/>
              <a:gd name="connsiteY2" fmla="*/ 777065 h 1283502"/>
              <a:gd name="connsiteX3" fmla="*/ 407964 w 2250831"/>
              <a:gd name="connsiteY3" fmla="*/ 172154 h 1283502"/>
              <a:gd name="connsiteX4" fmla="*/ 436099 w 2250831"/>
              <a:gd name="connsiteY4" fmla="*/ 45545 h 1283502"/>
              <a:gd name="connsiteX5" fmla="*/ 492370 w 2250831"/>
              <a:gd name="connsiteY5" fmla="*/ 17410 h 1283502"/>
              <a:gd name="connsiteX6" fmla="*/ 618979 w 2250831"/>
              <a:gd name="connsiteY6" fmla="*/ 298763 h 1283502"/>
              <a:gd name="connsiteX7" fmla="*/ 858130 w 2250831"/>
              <a:gd name="connsiteY7" fmla="*/ 692659 h 1283502"/>
              <a:gd name="connsiteX8" fmla="*/ 1280160 w 2250831"/>
              <a:gd name="connsiteY8" fmla="*/ 1156893 h 1283502"/>
              <a:gd name="connsiteX9" fmla="*/ 2250831 w 2250831"/>
              <a:gd name="connsiteY9" fmla="*/ 1269434 h 128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50831" h="1283502">
                <a:moveTo>
                  <a:pt x="0" y="1283502"/>
                </a:moveTo>
                <a:cubicBezTo>
                  <a:pt x="46892" y="1276468"/>
                  <a:pt x="93785" y="1269434"/>
                  <a:pt x="140677" y="1185028"/>
                </a:cubicBezTo>
                <a:cubicBezTo>
                  <a:pt x="187569" y="1100622"/>
                  <a:pt x="236806" y="945877"/>
                  <a:pt x="281354" y="777065"/>
                </a:cubicBezTo>
                <a:cubicBezTo>
                  <a:pt x="325902" y="608253"/>
                  <a:pt x="382173" y="294074"/>
                  <a:pt x="407964" y="172154"/>
                </a:cubicBezTo>
                <a:cubicBezTo>
                  <a:pt x="433755" y="50234"/>
                  <a:pt x="422031" y="71336"/>
                  <a:pt x="436099" y="45545"/>
                </a:cubicBezTo>
                <a:cubicBezTo>
                  <a:pt x="450167" y="19754"/>
                  <a:pt x="461890" y="-24793"/>
                  <a:pt x="492370" y="17410"/>
                </a:cubicBezTo>
                <a:cubicBezTo>
                  <a:pt x="522850" y="59613"/>
                  <a:pt x="558019" y="186222"/>
                  <a:pt x="618979" y="298763"/>
                </a:cubicBezTo>
                <a:cubicBezTo>
                  <a:pt x="679939" y="411304"/>
                  <a:pt x="747933" y="549637"/>
                  <a:pt x="858130" y="692659"/>
                </a:cubicBezTo>
                <a:cubicBezTo>
                  <a:pt x="968327" y="835681"/>
                  <a:pt x="1048043" y="1060764"/>
                  <a:pt x="1280160" y="1156893"/>
                </a:cubicBezTo>
                <a:cubicBezTo>
                  <a:pt x="1512277" y="1253022"/>
                  <a:pt x="1881554" y="1261228"/>
                  <a:pt x="2250831" y="1269434"/>
                </a:cubicBezTo>
              </a:path>
            </a:pathLst>
          </a:cu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287533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2" y="2852936"/>
            <a:ext cx="8229600" cy="1069848"/>
          </a:xfrm>
        </p:spPr>
        <p:txBody>
          <a:bodyPr/>
          <a:lstStyle/>
          <a:p>
            <a:r>
              <a:rPr lang="es-MX" dirty="0"/>
              <a:t>Parte2: La variable de respuesta múltiple</a:t>
            </a:r>
          </a:p>
        </p:txBody>
      </p:sp>
    </p:spTree>
    <p:extLst>
      <p:ext uri="{BB962C8B-B14F-4D97-AF65-F5344CB8AC3E}">
        <p14:creationId xmlns:p14="http://schemas.microsoft.com/office/powerpoint/2010/main" val="2053823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www.fotonatura.org/galerias/fotos/usr11712/JUREL_NEGRO.jpg">
            <a:extLst>
              <a:ext uri="{FF2B5EF4-FFF2-40B4-BE49-F238E27FC236}">
                <a16:creationId xmlns:a16="http://schemas.microsoft.com/office/drawing/2014/main" id="{73778447-4455-4FAD-AFBF-D63B8095E6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500" b="11874"/>
          <a:stretch>
            <a:fillRect/>
          </a:stretch>
        </p:blipFill>
        <p:spPr bwMode="auto">
          <a:xfrm>
            <a:off x="142875" y="428625"/>
            <a:ext cx="2662238" cy="169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Picture 11" descr="http://www.ciencias.ies-bezmiliana.org/blog/wp-content/uploads/2007/11/cardumen.jpg">
            <a:extLst>
              <a:ext uri="{FF2B5EF4-FFF2-40B4-BE49-F238E27FC236}">
                <a16:creationId xmlns:a16="http://schemas.microsoft.com/office/drawing/2014/main" id="{501C16F5-71B8-4D6E-A411-368DD94126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7463"/>
          <a:stretch>
            <a:fillRect/>
          </a:stretch>
        </p:blipFill>
        <p:spPr bwMode="auto">
          <a:xfrm>
            <a:off x="5929313" y="142875"/>
            <a:ext cx="3062287"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Flecha derecha">
            <a:extLst>
              <a:ext uri="{FF2B5EF4-FFF2-40B4-BE49-F238E27FC236}">
                <a16:creationId xmlns:a16="http://schemas.microsoft.com/office/drawing/2014/main" id="{31199131-7B73-4BD2-B713-50D3B0AFE18D}"/>
              </a:ext>
            </a:extLst>
          </p:cNvPr>
          <p:cNvSpPr/>
          <p:nvPr/>
        </p:nvSpPr>
        <p:spPr>
          <a:xfrm>
            <a:off x="3357563" y="1071563"/>
            <a:ext cx="1857375" cy="357187"/>
          </a:xfrm>
          <a:prstGeom prst="rightArrow">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VE"/>
          </a:p>
        </p:txBody>
      </p:sp>
      <p:sp>
        <p:nvSpPr>
          <p:cNvPr id="15365" name="6 CuadroTexto">
            <a:extLst>
              <a:ext uri="{FF2B5EF4-FFF2-40B4-BE49-F238E27FC236}">
                <a16:creationId xmlns:a16="http://schemas.microsoft.com/office/drawing/2014/main" id="{30CCEB0F-CD44-49B1-BAA5-D6F8B311B3A3}"/>
              </a:ext>
            </a:extLst>
          </p:cNvPr>
          <p:cNvSpPr txBox="1">
            <a:spLocks noChangeArrowheads="1"/>
          </p:cNvSpPr>
          <p:nvPr/>
        </p:nvSpPr>
        <p:spPr bwMode="auto">
          <a:xfrm>
            <a:off x="714375" y="2214563"/>
            <a:ext cx="857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MX"/>
              <a:t>objeto</a:t>
            </a:r>
            <a:endParaRPr lang="es-VE" altLang="es-MX"/>
          </a:p>
        </p:txBody>
      </p:sp>
      <p:sp>
        <p:nvSpPr>
          <p:cNvPr id="15366" name="7 CuadroTexto">
            <a:extLst>
              <a:ext uri="{FF2B5EF4-FFF2-40B4-BE49-F238E27FC236}">
                <a16:creationId xmlns:a16="http://schemas.microsoft.com/office/drawing/2014/main" id="{6088BA23-93DE-4B40-998E-CAD69008D563}"/>
              </a:ext>
            </a:extLst>
          </p:cNvPr>
          <p:cNvSpPr txBox="1">
            <a:spLocks noChangeArrowheads="1"/>
          </p:cNvSpPr>
          <p:nvPr/>
        </p:nvSpPr>
        <p:spPr bwMode="auto">
          <a:xfrm>
            <a:off x="5929313" y="2286000"/>
            <a:ext cx="3000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MX"/>
              <a:t>Población target (biológica)</a:t>
            </a:r>
            <a:endParaRPr lang="es-VE" altLang="es-MX"/>
          </a:p>
        </p:txBody>
      </p:sp>
      <p:sp>
        <p:nvSpPr>
          <p:cNvPr id="9" name="8 CuadroTexto">
            <a:extLst>
              <a:ext uri="{FF2B5EF4-FFF2-40B4-BE49-F238E27FC236}">
                <a16:creationId xmlns:a16="http://schemas.microsoft.com/office/drawing/2014/main" id="{5284FB0B-C18D-49EB-8185-CEDD9A10497C}"/>
              </a:ext>
            </a:extLst>
          </p:cNvPr>
          <p:cNvSpPr txBox="1">
            <a:spLocks noChangeArrowheads="1"/>
          </p:cNvSpPr>
          <p:nvPr/>
        </p:nvSpPr>
        <p:spPr bwMode="auto">
          <a:xfrm>
            <a:off x="214313" y="3286125"/>
            <a:ext cx="3214687" cy="9239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MX"/>
              <a:t>Tamaño: Longitud (cm)</a:t>
            </a:r>
          </a:p>
          <a:p>
            <a:pPr eaLnBrk="1" hangingPunct="1"/>
            <a:r>
              <a:rPr lang="es-ES" altLang="es-MX"/>
              <a:t>Biomasa: peso (g)</a:t>
            </a:r>
          </a:p>
          <a:p>
            <a:pPr eaLnBrk="1" hangingPunct="1"/>
            <a:r>
              <a:rPr lang="es-ES" altLang="es-MX"/>
              <a:t>Madurez: índice gonadal</a:t>
            </a:r>
            <a:endParaRPr lang="es-VE" altLang="es-MX"/>
          </a:p>
        </p:txBody>
      </p:sp>
      <p:sp>
        <p:nvSpPr>
          <p:cNvPr id="10" name="9 CuadroTexto">
            <a:extLst>
              <a:ext uri="{FF2B5EF4-FFF2-40B4-BE49-F238E27FC236}">
                <a16:creationId xmlns:a16="http://schemas.microsoft.com/office/drawing/2014/main" id="{3802BCE4-331E-48BC-B11E-B7BA21AE9FEA}"/>
              </a:ext>
            </a:extLst>
          </p:cNvPr>
          <p:cNvSpPr txBox="1">
            <a:spLocks noChangeArrowheads="1"/>
          </p:cNvSpPr>
          <p:nvPr/>
        </p:nvSpPr>
        <p:spPr bwMode="auto">
          <a:xfrm>
            <a:off x="71438" y="5643563"/>
            <a:ext cx="5143500" cy="923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MX"/>
              <a:t>Forma: distancias entre partes del cuerpo</a:t>
            </a:r>
          </a:p>
          <a:p>
            <a:pPr eaLnBrk="1" hangingPunct="1"/>
            <a:r>
              <a:rPr lang="es-ES" altLang="es-MX"/>
              <a:t>Genotipo: frecuencia de ciertos alelos</a:t>
            </a:r>
          </a:p>
          <a:p>
            <a:pPr eaLnBrk="1" hangingPunct="1"/>
            <a:r>
              <a:rPr lang="es-ES" altLang="es-MX"/>
              <a:t>Contenido estomacal: abundancia de cada ítem </a:t>
            </a:r>
            <a:endParaRPr lang="es-VE" altLang="es-MX"/>
          </a:p>
        </p:txBody>
      </p:sp>
      <p:sp>
        <p:nvSpPr>
          <p:cNvPr id="11" name="10 Flecha derecha">
            <a:extLst>
              <a:ext uri="{FF2B5EF4-FFF2-40B4-BE49-F238E27FC236}">
                <a16:creationId xmlns:a16="http://schemas.microsoft.com/office/drawing/2014/main" id="{AB961F03-9A22-4FFE-804E-DAC5628D4FE6}"/>
              </a:ext>
            </a:extLst>
          </p:cNvPr>
          <p:cNvSpPr/>
          <p:nvPr/>
        </p:nvSpPr>
        <p:spPr>
          <a:xfrm>
            <a:off x="3714750" y="3571875"/>
            <a:ext cx="1500188" cy="357188"/>
          </a:xfrm>
          <a:prstGeom prst="rightArrow">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VE"/>
          </a:p>
        </p:txBody>
      </p:sp>
      <p:grpSp>
        <p:nvGrpSpPr>
          <p:cNvPr id="2" name="25 Grupo">
            <a:extLst>
              <a:ext uri="{FF2B5EF4-FFF2-40B4-BE49-F238E27FC236}">
                <a16:creationId xmlns:a16="http://schemas.microsoft.com/office/drawing/2014/main" id="{2FB4E853-9278-483E-B976-6794645047C6}"/>
              </a:ext>
            </a:extLst>
          </p:cNvPr>
          <p:cNvGrpSpPr>
            <a:grpSpLocks/>
          </p:cNvGrpSpPr>
          <p:nvPr/>
        </p:nvGrpSpPr>
        <p:grpSpPr bwMode="auto">
          <a:xfrm>
            <a:off x="5500688" y="2928938"/>
            <a:ext cx="3429000" cy="1941512"/>
            <a:chOff x="5500694" y="2928934"/>
            <a:chExt cx="3429024" cy="1940968"/>
          </a:xfrm>
        </p:grpSpPr>
        <p:grpSp>
          <p:nvGrpSpPr>
            <p:cNvPr id="15375" name="19 Grupo">
              <a:extLst>
                <a:ext uri="{FF2B5EF4-FFF2-40B4-BE49-F238E27FC236}">
                  <a16:creationId xmlns:a16="http://schemas.microsoft.com/office/drawing/2014/main" id="{CBEAB409-BA5E-4F74-B193-BAA3C4472D1A}"/>
                </a:ext>
              </a:extLst>
            </p:cNvPr>
            <p:cNvGrpSpPr>
              <a:grpSpLocks/>
            </p:cNvGrpSpPr>
            <p:nvPr/>
          </p:nvGrpSpPr>
          <p:grpSpPr bwMode="auto">
            <a:xfrm>
              <a:off x="5500694" y="2928934"/>
              <a:ext cx="3429024" cy="1603543"/>
              <a:chOff x="5500694" y="2928934"/>
              <a:chExt cx="3429024" cy="1603543"/>
            </a:xfrm>
          </p:grpSpPr>
          <p:pic>
            <p:nvPicPr>
              <p:cNvPr id="15377" name="9 Imagen" descr="Simetría y Kurtosis.png">
                <a:extLst>
                  <a:ext uri="{FF2B5EF4-FFF2-40B4-BE49-F238E27FC236}">
                    <a16:creationId xmlns:a16="http://schemas.microsoft.com/office/drawing/2014/main" id="{FE3154E8-1754-4AC7-AD38-905980FC6E46}"/>
                  </a:ext>
                </a:extLst>
              </p:cNvPr>
              <p:cNvPicPr>
                <a:picLocks noChangeAspect="1"/>
              </p:cNvPicPr>
              <p:nvPr/>
            </p:nvPicPr>
            <p:blipFill>
              <a:blip r:embed="rId4" cstate="print">
                <a:extLst>
                  <a:ext uri="{28A0092B-C50C-407E-A947-70E740481C1C}">
                    <a14:useLocalDpi xmlns:a14="http://schemas.microsoft.com/office/drawing/2010/main" val="0"/>
                  </a:ext>
                </a:extLst>
              </a:blip>
              <a:srcRect l="21597" t="72882" r="12067"/>
              <a:stretch>
                <a:fillRect/>
              </a:stretch>
            </p:blipFill>
            <p:spPr bwMode="auto">
              <a:xfrm>
                <a:off x="5857884" y="3143248"/>
                <a:ext cx="3071834" cy="11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8" name="13 CuadroTexto">
                <a:extLst>
                  <a:ext uri="{FF2B5EF4-FFF2-40B4-BE49-F238E27FC236}">
                    <a16:creationId xmlns:a16="http://schemas.microsoft.com/office/drawing/2014/main" id="{2060248F-3AC0-4978-8018-49D67C083877}"/>
                  </a:ext>
                </a:extLst>
              </p:cNvPr>
              <p:cNvSpPr txBox="1">
                <a:spLocks noChangeArrowheads="1"/>
              </p:cNvSpPr>
              <p:nvPr/>
            </p:nvSpPr>
            <p:spPr bwMode="auto">
              <a:xfrm>
                <a:off x="6357950" y="4286256"/>
                <a:ext cx="10001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MX" sz="1000"/>
                  <a:t>Longitud (cm)</a:t>
                </a:r>
                <a:endParaRPr lang="es-VE" altLang="es-MX" sz="1000"/>
              </a:p>
            </p:txBody>
          </p:sp>
          <p:sp>
            <p:nvSpPr>
              <p:cNvPr id="15" name="14 CuadroTexto">
                <a:extLst>
                  <a:ext uri="{FF2B5EF4-FFF2-40B4-BE49-F238E27FC236}">
                    <a16:creationId xmlns:a16="http://schemas.microsoft.com/office/drawing/2014/main" id="{ABDAE15B-E0BA-4C75-85D7-A07BBD5C3624}"/>
                  </a:ext>
                </a:extLst>
              </p:cNvPr>
              <p:cNvSpPr txBox="1"/>
              <p:nvPr/>
            </p:nvSpPr>
            <p:spPr>
              <a:xfrm rot="16200000">
                <a:off x="4977003" y="3452625"/>
                <a:ext cx="1309320" cy="261939"/>
              </a:xfrm>
              <a:prstGeom prst="rect">
                <a:avLst/>
              </a:prstGeom>
              <a:noFill/>
            </p:spPr>
            <p:txBody>
              <a:bodyPr>
                <a:spAutoFit/>
              </a:bodyPr>
              <a:lstStyle/>
              <a:p>
                <a:pPr>
                  <a:defRPr/>
                </a:pPr>
                <a:r>
                  <a:rPr lang="es-ES" sz="1050" dirty="0">
                    <a:latin typeface="Arial" charset="0"/>
                    <a:cs typeface="Arial" charset="0"/>
                  </a:rPr>
                  <a:t>Número de peces</a:t>
                </a:r>
                <a:endParaRPr lang="es-VE" sz="1050" dirty="0">
                  <a:latin typeface="Arial" charset="0"/>
                  <a:cs typeface="Arial" charset="0"/>
                </a:endParaRPr>
              </a:p>
            </p:txBody>
          </p:sp>
          <p:cxnSp>
            <p:nvCxnSpPr>
              <p:cNvPr id="17" name="16 Conector recto">
                <a:extLst>
                  <a:ext uri="{FF2B5EF4-FFF2-40B4-BE49-F238E27FC236}">
                    <a16:creationId xmlns:a16="http://schemas.microsoft.com/office/drawing/2014/main" id="{07F596DD-6D34-4C7E-9F75-A323FF3A9C2D}"/>
                  </a:ext>
                </a:extLst>
              </p:cNvPr>
              <p:cNvCxnSpPr/>
              <p:nvPr/>
            </p:nvCxnSpPr>
            <p:spPr>
              <a:xfrm rot="5400000" flipH="1" flipV="1">
                <a:off x="5180211" y="3606606"/>
                <a:ext cx="1355345" cy="31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18 Conector recto">
                <a:extLst>
                  <a:ext uri="{FF2B5EF4-FFF2-40B4-BE49-F238E27FC236}">
                    <a16:creationId xmlns:a16="http://schemas.microsoft.com/office/drawing/2014/main" id="{9987DF5D-AE49-4F95-AE62-E357A0DA44A5}"/>
                  </a:ext>
                </a:extLst>
              </p:cNvPr>
              <p:cNvCxnSpPr/>
              <p:nvPr/>
            </p:nvCxnSpPr>
            <p:spPr>
              <a:xfrm>
                <a:off x="5857883" y="4285866"/>
                <a:ext cx="3071835"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376" name="20 CuadroTexto">
              <a:extLst>
                <a:ext uri="{FF2B5EF4-FFF2-40B4-BE49-F238E27FC236}">
                  <a16:creationId xmlns:a16="http://schemas.microsoft.com/office/drawing/2014/main" id="{ECB19F11-04BB-46EC-AD7F-55DCD7C5DA70}"/>
                </a:ext>
              </a:extLst>
            </p:cNvPr>
            <p:cNvSpPr txBox="1">
              <a:spLocks noChangeArrowheads="1"/>
            </p:cNvSpPr>
            <p:nvPr/>
          </p:nvSpPr>
          <p:spPr bwMode="auto">
            <a:xfrm>
              <a:off x="6072198" y="4500570"/>
              <a:ext cx="25003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MX"/>
                <a:t>Población estadística</a:t>
              </a:r>
              <a:endParaRPr lang="es-VE" altLang="es-MX"/>
            </a:p>
          </p:txBody>
        </p:sp>
      </p:grpSp>
      <p:sp>
        <p:nvSpPr>
          <p:cNvPr id="22" name="21 Flecha derecha">
            <a:extLst>
              <a:ext uri="{FF2B5EF4-FFF2-40B4-BE49-F238E27FC236}">
                <a16:creationId xmlns:a16="http://schemas.microsoft.com/office/drawing/2014/main" id="{CC14F30A-D7DE-405D-BD2E-3C7C09241CA5}"/>
              </a:ext>
            </a:extLst>
          </p:cNvPr>
          <p:cNvSpPr/>
          <p:nvPr/>
        </p:nvSpPr>
        <p:spPr>
          <a:xfrm>
            <a:off x="5357813" y="5929313"/>
            <a:ext cx="2286000" cy="357187"/>
          </a:xfrm>
          <a:prstGeom prst="rightArrow">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VE"/>
          </a:p>
        </p:txBody>
      </p:sp>
      <p:sp>
        <p:nvSpPr>
          <p:cNvPr id="23" name="22 CuadroTexto">
            <a:extLst>
              <a:ext uri="{FF2B5EF4-FFF2-40B4-BE49-F238E27FC236}">
                <a16:creationId xmlns:a16="http://schemas.microsoft.com/office/drawing/2014/main" id="{26FB6CA8-18DE-4CA9-9050-0DFF244E25C6}"/>
              </a:ext>
            </a:extLst>
          </p:cNvPr>
          <p:cNvSpPr txBox="1">
            <a:spLocks noChangeArrowheads="1"/>
          </p:cNvSpPr>
          <p:nvPr/>
        </p:nvSpPr>
        <p:spPr bwMode="auto">
          <a:xfrm>
            <a:off x="7929563" y="5072063"/>
            <a:ext cx="85725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VE" altLang="es-MX" sz="9600"/>
              <a:t>?</a:t>
            </a:r>
          </a:p>
        </p:txBody>
      </p:sp>
      <p:sp>
        <p:nvSpPr>
          <p:cNvPr id="24" name="23 CuadroTexto">
            <a:extLst>
              <a:ext uri="{FF2B5EF4-FFF2-40B4-BE49-F238E27FC236}">
                <a16:creationId xmlns:a16="http://schemas.microsoft.com/office/drawing/2014/main" id="{BD8A3712-59F5-4B2E-B106-B0A6F1EF7891}"/>
              </a:ext>
            </a:extLst>
          </p:cNvPr>
          <p:cNvSpPr txBox="1">
            <a:spLocks noChangeArrowheads="1"/>
          </p:cNvSpPr>
          <p:nvPr/>
        </p:nvSpPr>
        <p:spPr bwMode="auto">
          <a:xfrm>
            <a:off x="3643313" y="4000500"/>
            <a:ext cx="1571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MX"/>
              <a:t>Una variable</a:t>
            </a:r>
            <a:endParaRPr lang="es-VE" altLang="es-MX"/>
          </a:p>
        </p:txBody>
      </p:sp>
      <p:sp>
        <p:nvSpPr>
          <p:cNvPr id="25" name="24 CuadroTexto">
            <a:extLst>
              <a:ext uri="{FF2B5EF4-FFF2-40B4-BE49-F238E27FC236}">
                <a16:creationId xmlns:a16="http://schemas.microsoft.com/office/drawing/2014/main" id="{C7AB7937-1728-4DF2-A468-C83CBE9B3597}"/>
              </a:ext>
            </a:extLst>
          </p:cNvPr>
          <p:cNvSpPr txBox="1">
            <a:spLocks noChangeArrowheads="1"/>
          </p:cNvSpPr>
          <p:nvPr/>
        </p:nvSpPr>
        <p:spPr bwMode="auto">
          <a:xfrm>
            <a:off x="5429250" y="6286500"/>
            <a:ext cx="23574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MX"/>
              <a:t>Múltiples variables</a:t>
            </a:r>
            <a:endParaRPr lang="es-VE" altLang="es-MX"/>
          </a:p>
        </p:txBody>
      </p:sp>
    </p:spTree>
    <p:extLst>
      <p:ext uri="{BB962C8B-B14F-4D97-AF65-F5344CB8AC3E}">
        <p14:creationId xmlns:p14="http://schemas.microsoft.com/office/powerpoint/2010/main" val="39247698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bg/>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bg/>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P spid="10" grpId="0" build="p" animBg="1"/>
      <p:bldP spid="11" grpId="0" animBg="1"/>
      <p:bldP spid="22" grpId="0" animBg="1"/>
      <p:bldP spid="23" grpId="0"/>
      <p:bldP spid="24"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19192"/>
            <a:ext cx="8229600" cy="1069848"/>
          </a:xfrm>
        </p:spPr>
        <p:txBody>
          <a:bodyPr/>
          <a:lstStyle/>
          <a:p>
            <a:r>
              <a:rPr lang="es-MX" dirty="0"/>
              <a:t>Parte I: Revisión de estadística </a:t>
            </a:r>
            <a:r>
              <a:rPr lang="es-MX" dirty="0" err="1"/>
              <a:t>univariada</a:t>
            </a:r>
            <a:endParaRPr lang="es-MX" dirty="0"/>
          </a:p>
        </p:txBody>
      </p:sp>
    </p:spTree>
    <p:extLst>
      <p:ext uri="{BB962C8B-B14F-4D97-AF65-F5344CB8AC3E}">
        <p14:creationId xmlns:p14="http://schemas.microsoft.com/office/powerpoint/2010/main" val="1667277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comercialdeacuicultura.com/data/productos/0317m.jpg">
            <a:extLst>
              <a:ext uri="{FF2B5EF4-FFF2-40B4-BE49-F238E27FC236}">
                <a16:creationId xmlns:a16="http://schemas.microsoft.com/office/drawing/2014/main" id="{2A79EF23-ADF4-4A8A-8570-83FCBF489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703" b="14815"/>
          <a:stretch>
            <a:fillRect/>
          </a:stretch>
        </p:blipFill>
        <p:spPr bwMode="auto">
          <a:xfrm>
            <a:off x="142875" y="3286125"/>
            <a:ext cx="1535113"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4" descr="http://farm3.staticflickr.com/2749/4075183071_1ed6b53166_z.jpg?zz=1">
            <a:extLst>
              <a:ext uri="{FF2B5EF4-FFF2-40B4-BE49-F238E27FC236}">
                <a16:creationId xmlns:a16="http://schemas.microsoft.com/office/drawing/2014/main" id="{C2609877-389A-4FEC-AEF4-B8D54D8D90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367" t="15646" r="18367" b="2721"/>
          <a:stretch>
            <a:fillRect/>
          </a:stretch>
        </p:blipFill>
        <p:spPr bwMode="auto">
          <a:xfrm>
            <a:off x="1857375" y="3286125"/>
            <a:ext cx="1428750"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2" descr="http://www.fotonatura.org/galerias/fotos/usr11712/JUREL_NEGRO.jpg">
            <a:extLst>
              <a:ext uri="{FF2B5EF4-FFF2-40B4-BE49-F238E27FC236}">
                <a16:creationId xmlns:a16="http://schemas.microsoft.com/office/drawing/2014/main" id="{4200D6BE-C7A6-4946-8498-F19A747C16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7500" b="11874"/>
          <a:stretch>
            <a:fillRect/>
          </a:stretch>
        </p:blipFill>
        <p:spPr bwMode="auto">
          <a:xfrm>
            <a:off x="102584" y="1071562"/>
            <a:ext cx="2662238" cy="169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11" descr="http://www.ciencias.ies-bezmiliana.org/blog/wp-content/uploads/2007/11/cardumen.jpg">
            <a:extLst>
              <a:ext uri="{FF2B5EF4-FFF2-40B4-BE49-F238E27FC236}">
                <a16:creationId xmlns:a16="http://schemas.microsoft.com/office/drawing/2014/main" id="{C3C2BD68-A025-4BC7-BDF6-B5BF3A9C04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7463"/>
          <a:stretch>
            <a:fillRect/>
          </a:stretch>
        </p:blipFill>
        <p:spPr bwMode="auto">
          <a:xfrm>
            <a:off x="5889022" y="785812"/>
            <a:ext cx="3062287"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7 Flecha derecha">
            <a:extLst>
              <a:ext uri="{FF2B5EF4-FFF2-40B4-BE49-F238E27FC236}">
                <a16:creationId xmlns:a16="http://schemas.microsoft.com/office/drawing/2014/main" id="{BEC0B7DA-D8FF-4CD0-A32E-399B71EA2179}"/>
              </a:ext>
            </a:extLst>
          </p:cNvPr>
          <p:cNvSpPr/>
          <p:nvPr/>
        </p:nvSpPr>
        <p:spPr>
          <a:xfrm>
            <a:off x="3317272" y="1714500"/>
            <a:ext cx="1857375" cy="357187"/>
          </a:xfrm>
          <a:prstGeom prst="rightArrow">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VE"/>
          </a:p>
        </p:txBody>
      </p:sp>
      <p:sp>
        <p:nvSpPr>
          <p:cNvPr id="11" name="10 Flecha derecha">
            <a:extLst>
              <a:ext uri="{FF2B5EF4-FFF2-40B4-BE49-F238E27FC236}">
                <a16:creationId xmlns:a16="http://schemas.microsoft.com/office/drawing/2014/main" id="{869C1BFA-8393-45B3-A012-A3E94D1CFCDB}"/>
              </a:ext>
            </a:extLst>
          </p:cNvPr>
          <p:cNvSpPr/>
          <p:nvPr/>
        </p:nvSpPr>
        <p:spPr>
          <a:xfrm>
            <a:off x="5357813" y="4000500"/>
            <a:ext cx="1071562" cy="357188"/>
          </a:xfrm>
          <a:prstGeom prst="rightArrow">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VE"/>
          </a:p>
        </p:txBody>
      </p:sp>
      <p:sp>
        <p:nvSpPr>
          <p:cNvPr id="16392" name="12 CuadroTexto">
            <a:extLst>
              <a:ext uri="{FF2B5EF4-FFF2-40B4-BE49-F238E27FC236}">
                <a16:creationId xmlns:a16="http://schemas.microsoft.com/office/drawing/2014/main" id="{E90C8A59-7E9A-4363-9A8B-5E51A64838BB}"/>
              </a:ext>
            </a:extLst>
          </p:cNvPr>
          <p:cNvSpPr txBox="1">
            <a:spLocks noChangeArrowheads="1"/>
          </p:cNvSpPr>
          <p:nvPr/>
        </p:nvSpPr>
        <p:spPr bwMode="auto">
          <a:xfrm>
            <a:off x="6929438" y="4071938"/>
            <a:ext cx="2000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MX"/>
              <a:t>Población target</a:t>
            </a:r>
            <a:endParaRPr lang="es-VE" altLang="es-MX"/>
          </a:p>
        </p:txBody>
      </p:sp>
      <p:pic>
        <p:nvPicPr>
          <p:cNvPr id="16393" name="Picture 8" descr="http://pescaprofesional.net/wp-content/uploads/2010/10/NASAS.jpg">
            <a:extLst>
              <a:ext uri="{FF2B5EF4-FFF2-40B4-BE49-F238E27FC236}">
                <a16:creationId xmlns:a16="http://schemas.microsoft.com/office/drawing/2014/main" id="{73723D09-3D4C-4D4B-A0F9-11EAD8986F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875" y="4929188"/>
            <a:ext cx="1500188"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4" name="15 CuadroTexto">
            <a:extLst>
              <a:ext uri="{FF2B5EF4-FFF2-40B4-BE49-F238E27FC236}">
                <a16:creationId xmlns:a16="http://schemas.microsoft.com/office/drawing/2014/main" id="{0383D7AF-C03A-455D-8E79-51B7F122516D}"/>
              </a:ext>
            </a:extLst>
          </p:cNvPr>
          <p:cNvSpPr txBox="1">
            <a:spLocks noChangeArrowheads="1"/>
          </p:cNvSpPr>
          <p:nvPr/>
        </p:nvSpPr>
        <p:spPr bwMode="auto">
          <a:xfrm>
            <a:off x="5889022" y="2928937"/>
            <a:ext cx="3000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MX"/>
              <a:t>Población target (biológica)</a:t>
            </a:r>
            <a:endParaRPr lang="es-VE" altLang="es-MX"/>
          </a:p>
        </p:txBody>
      </p:sp>
      <p:pic>
        <p:nvPicPr>
          <p:cNvPr id="16395" name="Picture 10" descr="http://www.gia-anillamiento.org/leon/proy_images/12alpinas23.jpg">
            <a:extLst>
              <a:ext uri="{FF2B5EF4-FFF2-40B4-BE49-F238E27FC236}">
                <a16:creationId xmlns:a16="http://schemas.microsoft.com/office/drawing/2014/main" id="{534E8FA7-E3DF-42BC-B25D-5CD4468EA79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7563" y="3286125"/>
            <a:ext cx="19050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6" name="Picture 12" descr="http://www.uam.es/personal_pdi/ciencias/jspinill/imagenes/PracticasEcologiaparaweb/ElVellon-muestreo_vegetacion-1red.JPG">
            <a:extLst>
              <a:ext uri="{FF2B5EF4-FFF2-40B4-BE49-F238E27FC236}">
                <a16:creationId xmlns:a16="http://schemas.microsoft.com/office/drawing/2014/main" id="{5F825577-0D03-4CFD-B88C-455FB1F7B77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7375" y="4929188"/>
            <a:ext cx="2214563"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7" name="18 CuadroTexto">
            <a:extLst>
              <a:ext uri="{FF2B5EF4-FFF2-40B4-BE49-F238E27FC236}">
                <a16:creationId xmlns:a16="http://schemas.microsoft.com/office/drawing/2014/main" id="{6DDE1C7E-BC38-4EEB-8EF3-10D59A19DFD3}"/>
              </a:ext>
            </a:extLst>
          </p:cNvPr>
          <p:cNvSpPr txBox="1">
            <a:spLocks noChangeArrowheads="1"/>
          </p:cNvSpPr>
          <p:nvPr/>
        </p:nvSpPr>
        <p:spPr bwMode="auto">
          <a:xfrm>
            <a:off x="674084" y="2857500"/>
            <a:ext cx="857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MX"/>
              <a:t>objeto</a:t>
            </a:r>
            <a:endParaRPr lang="es-VE" altLang="es-MX"/>
          </a:p>
        </p:txBody>
      </p:sp>
    </p:spTree>
    <p:extLst>
      <p:ext uri="{BB962C8B-B14F-4D97-AF65-F5344CB8AC3E}">
        <p14:creationId xmlns:p14="http://schemas.microsoft.com/office/powerpoint/2010/main" val="2061666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5">
            <a:extLst>
              <a:ext uri="{FF2B5EF4-FFF2-40B4-BE49-F238E27FC236}">
                <a16:creationId xmlns:a16="http://schemas.microsoft.com/office/drawing/2014/main" id="{82B969CF-FD3F-413E-8153-1067A6CD6816}"/>
              </a:ext>
            </a:extLst>
          </p:cNvPr>
          <p:cNvSpPr txBox="1">
            <a:spLocks noChangeArrowheads="1"/>
          </p:cNvSpPr>
          <p:nvPr/>
        </p:nvSpPr>
        <p:spPr bwMode="auto">
          <a:xfrm>
            <a:off x="206896" y="906922"/>
            <a:ext cx="8858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s-VE" altLang="es-MX" sz="2400"/>
              <a:t>Estadística Multivariada</a:t>
            </a:r>
          </a:p>
        </p:txBody>
      </p:sp>
      <p:sp>
        <p:nvSpPr>
          <p:cNvPr id="17411" name="15 CuadroTexto">
            <a:extLst>
              <a:ext uri="{FF2B5EF4-FFF2-40B4-BE49-F238E27FC236}">
                <a16:creationId xmlns:a16="http://schemas.microsoft.com/office/drawing/2014/main" id="{4EA2A362-27AF-40CA-AF28-47F5D288ADFA}"/>
              </a:ext>
            </a:extLst>
          </p:cNvPr>
          <p:cNvSpPr txBox="1">
            <a:spLocks noChangeArrowheads="1"/>
          </p:cNvSpPr>
          <p:nvPr/>
        </p:nvSpPr>
        <p:spPr bwMode="auto">
          <a:xfrm>
            <a:off x="5207521" y="906922"/>
            <a:ext cx="33575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MX"/>
              <a:t>Set de datos ordenados en una matriz</a:t>
            </a:r>
            <a:endParaRPr lang="es-VE" altLang="es-MX"/>
          </a:p>
        </p:txBody>
      </p:sp>
      <p:grpSp>
        <p:nvGrpSpPr>
          <p:cNvPr id="2" name="19 Grupo">
            <a:extLst>
              <a:ext uri="{FF2B5EF4-FFF2-40B4-BE49-F238E27FC236}">
                <a16:creationId xmlns:a16="http://schemas.microsoft.com/office/drawing/2014/main" id="{1B33D30B-A93E-4CC9-9F52-9343B9978179}"/>
              </a:ext>
            </a:extLst>
          </p:cNvPr>
          <p:cNvGrpSpPr>
            <a:grpSpLocks/>
          </p:cNvGrpSpPr>
          <p:nvPr/>
        </p:nvGrpSpPr>
        <p:grpSpPr bwMode="auto">
          <a:xfrm>
            <a:off x="992709" y="1621297"/>
            <a:ext cx="2571750" cy="3429000"/>
            <a:chOff x="1071538" y="1214422"/>
            <a:chExt cx="2571768" cy="3429024"/>
          </a:xfrm>
        </p:grpSpPr>
        <p:sp>
          <p:nvSpPr>
            <p:cNvPr id="17417" name="Line 26">
              <a:extLst>
                <a:ext uri="{FF2B5EF4-FFF2-40B4-BE49-F238E27FC236}">
                  <a16:creationId xmlns:a16="http://schemas.microsoft.com/office/drawing/2014/main" id="{726EBDB8-7159-4D41-B9D5-9353C8392CC8}"/>
                </a:ext>
              </a:extLst>
            </p:cNvPr>
            <p:cNvSpPr>
              <a:spLocks noChangeShapeType="1"/>
            </p:cNvSpPr>
            <p:nvPr/>
          </p:nvSpPr>
          <p:spPr bwMode="auto">
            <a:xfrm>
              <a:off x="1077882" y="3951309"/>
              <a:ext cx="0" cy="43180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17418" name="Line 27">
              <a:extLst>
                <a:ext uri="{FF2B5EF4-FFF2-40B4-BE49-F238E27FC236}">
                  <a16:creationId xmlns:a16="http://schemas.microsoft.com/office/drawing/2014/main" id="{613B05A7-9A4B-4C88-8961-96925C616B81}"/>
                </a:ext>
              </a:extLst>
            </p:cNvPr>
            <p:cNvSpPr>
              <a:spLocks noChangeShapeType="1"/>
            </p:cNvSpPr>
            <p:nvPr/>
          </p:nvSpPr>
          <p:spPr bwMode="auto">
            <a:xfrm>
              <a:off x="3365485" y="3938588"/>
              <a:ext cx="0" cy="43180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17" name="16 Abrir llave">
              <a:extLst>
                <a:ext uri="{FF2B5EF4-FFF2-40B4-BE49-F238E27FC236}">
                  <a16:creationId xmlns:a16="http://schemas.microsoft.com/office/drawing/2014/main" id="{C9B9789E-5C55-44EA-8B1A-45476C48D65B}"/>
                </a:ext>
              </a:extLst>
            </p:cNvPr>
            <p:cNvSpPr/>
            <p:nvPr/>
          </p:nvSpPr>
          <p:spPr>
            <a:xfrm>
              <a:off x="3357554" y="1214422"/>
              <a:ext cx="285752" cy="3429024"/>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s-VE"/>
            </a:p>
          </p:txBody>
        </p:sp>
        <p:sp>
          <p:nvSpPr>
            <p:cNvPr id="17420" name="17 CuadroTexto">
              <a:extLst>
                <a:ext uri="{FF2B5EF4-FFF2-40B4-BE49-F238E27FC236}">
                  <a16:creationId xmlns:a16="http://schemas.microsoft.com/office/drawing/2014/main" id="{29E385B8-AA6A-4722-B82D-56A59DC78E26}"/>
                </a:ext>
              </a:extLst>
            </p:cNvPr>
            <p:cNvSpPr txBox="1">
              <a:spLocks noChangeArrowheads="1"/>
            </p:cNvSpPr>
            <p:nvPr/>
          </p:nvSpPr>
          <p:spPr bwMode="auto">
            <a:xfrm>
              <a:off x="1071538" y="2643182"/>
              <a:ext cx="22860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MX"/>
                <a:t>Algebra de matrices</a:t>
              </a:r>
            </a:p>
            <a:p>
              <a:pPr algn="ctr" eaLnBrk="1" hangingPunct="1"/>
              <a:r>
                <a:rPr lang="es-ES" altLang="es-MX" sz="1400"/>
                <a:t>(algebra lineal)</a:t>
              </a:r>
              <a:endParaRPr lang="es-VE" altLang="es-MX" sz="1400"/>
            </a:p>
          </p:txBody>
        </p:sp>
      </p:grpSp>
      <p:pic>
        <p:nvPicPr>
          <p:cNvPr id="17413" name="Picture 1">
            <a:extLst>
              <a:ext uri="{FF2B5EF4-FFF2-40B4-BE49-F238E27FC236}">
                <a16:creationId xmlns:a16="http://schemas.microsoft.com/office/drawing/2014/main" id="{89E9ABCA-CA69-4F19-83F7-879A454955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1621297"/>
            <a:ext cx="523875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21 Flecha derecha">
            <a:extLst>
              <a:ext uri="{FF2B5EF4-FFF2-40B4-BE49-F238E27FC236}">
                <a16:creationId xmlns:a16="http://schemas.microsoft.com/office/drawing/2014/main" id="{B277213A-1CA9-45E2-ABB6-8AFE3E28A675}"/>
              </a:ext>
            </a:extLst>
          </p:cNvPr>
          <p:cNvSpPr/>
          <p:nvPr/>
        </p:nvSpPr>
        <p:spPr>
          <a:xfrm>
            <a:off x="3635896" y="978359"/>
            <a:ext cx="1428750" cy="357188"/>
          </a:xfrm>
          <a:prstGeom prst="rightArrow">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VE"/>
          </a:p>
        </p:txBody>
      </p:sp>
      <p:sp>
        <p:nvSpPr>
          <p:cNvPr id="24" name="23 Flecha derecha">
            <a:extLst>
              <a:ext uri="{FF2B5EF4-FFF2-40B4-BE49-F238E27FC236}">
                <a16:creationId xmlns:a16="http://schemas.microsoft.com/office/drawing/2014/main" id="{0F33B7F8-8222-4BA7-AAB1-2A54E7B2A628}"/>
              </a:ext>
            </a:extLst>
          </p:cNvPr>
          <p:cNvSpPr/>
          <p:nvPr/>
        </p:nvSpPr>
        <p:spPr>
          <a:xfrm rot="5400000">
            <a:off x="5707584" y="5550359"/>
            <a:ext cx="857250" cy="285750"/>
          </a:xfrm>
          <a:prstGeom prst="rightArrow">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VE"/>
          </a:p>
        </p:txBody>
      </p:sp>
      <p:sp>
        <p:nvSpPr>
          <p:cNvPr id="17416" name="24 CuadroTexto">
            <a:extLst>
              <a:ext uri="{FF2B5EF4-FFF2-40B4-BE49-F238E27FC236}">
                <a16:creationId xmlns:a16="http://schemas.microsoft.com/office/drawing/2014/main" id="{58459648-3019-47F3-8773-AFBB3248433F}"/>
              </a:ext>
            </a:extLst>
          </p:cNvPr>
          <p:cNvSpPr txBox="1">
            <a:spLocks noChangeArrowheads="1"/>
          </p:cNvSpPr>
          <p:nvPr/>
        </p:nvSpPr>
        <p:spPr bwMode="auto">
          <a:xfrm>
            <a:off x="5350396" y="6190122"/>
            <a:ext cx="1857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ES" altLang="es-MX"/>
              <a:t>Matriz </a:t>
            </a:r>
            <a:r>
              <a:rPr lang="es-ES" altLang="es-MX" b="1"/>
              <a:t>Y (</a:t>
            </a:r>
            <a:r>
              <a:rPr lang="es-ES" altLang="es-MX" i="1"/>
              <a:t>n</a:t>
            </a:r>
            <a:r>
              <a:rPr lang="es-ES" altLang="es-MX" b="1"/>
              <a:t> </a:t>
            </a:r>
            <a:r>
              <a:rPr lang="es-ES" altLang="es-MX" sz="1200" b="1"/>
              <a:t>x</a:t>
            </a:r>
            <a:r>
              <a:rPr lang="es-ES" altLang="es-MX" b="1"/>
              <a:t> </a:t>
            </a:r>
            <a:r>
              <a:rPr lang="es-ES" altLang="es-MX" i="1"/>
              <a:t>p</a:t>
            </a:r>
            <a:r>
              <a:rPr lang="es-ES" altLang="es-MX" b="1"/>
              <a:t>)</a:t>
            </a:r>
          </a:p>
          <a:p>
            <a:pPr algn="ctr" eaLnBrk="1" hangingPunct="1"/>
            <a:r>
              <a:rPr lang="es-ES" altLang="es-MX" b="1"/>
              <a:t>Rectangular</a:t>
            </a:r>
            <a:endParaRPr lang="es-VE" altLang="es-MX" b="1"/>
          </a:p>
        </p:txBody>
      </p:sp>
    </p:spTree>
    <p:extLst>
      <p:ext uri="{BB962C8B-B14F-4D97-AF65-F5344CB8AC3E}">
        <p14:creationId xmlns:p14="http://schemas.microsoft.com/office/powerpoint/2010/main" val="10010867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txBox="1">
            <a:spLocks noChangeArrowheads="1"/>
          </p:cNvSpPr>
          <p:nvPr/>
        </p:nvSpPr>
        <p:spPr>
          <a:xfrm>
            <a:off x="428596" y="3713620"/>
            <a:ext cx="8229600" cy="857256"/>
          </a:xfrm>
          <a:prstGeom prst="rect">
            <a:avLst/>
          </a:prstGeom>
        </p:spPr>
        <p:txBody>
          <a:bodyPr vert="horz">
            <a:noAutofit/>
          </a:bodyPr>
          <a:lstStyle/>
          <a:p>
            <a:pPr marL="82550" marR="0" lvl="0" indent="0" algn="l" defTabSz="914400" rtl="0" eaLnBrk="1" fontAlgn="auto" latinLnBrk="0" hangingPunct="1">
              <a:lnSpc>
                <a:spcPct val="90000"/>
              </a:lnSpc>
              <a:spcBef>
                <a:spcPts val="300"/>
              </a:spcBef>
              <a:spcAft>
                <a:spcPts val="0"/>
              </a:spcAft>
              <a:buClr>
                <a:schemeClr val="accent3"/>
              </a:buClr>
              <a:buSzTx/>
              <a:buFont typeface="Georgia"/>
              <a:buNone/>
              <a:tabLst/>
              <a:defRPr/>
            </a:pPr>
            <a:endParaRPr kumimoji="0" lang="pt-PT" sz="2400" b="0" i="0" u="none" strike="noStrike" kern="1200" cap="none" spc="0" normalizeH="0" baseline="0">
              <a:ln>
                <a:noFill/>
              </a:ln>
              <a:solidFill>
                <a:schemeClr val="tx1"/>
              </a:solidFill>
              <a:effectLst/>
              <a:uLnTx/>
              <a:uFillTx/>
              <a:latin typeface="Arial" pitchFamily="34" charset="0"/>
              <a:cs typeface="Arial" pitchFamily="34" charset="0"/>
            </a:endParaRPr>
          </a:p>
        </p:txBody>
      </p:sp>
      <p:sp>
        <p:nvSpPr>
          <p:cNvPr id="3" name="Rectangle 2"/>
          <p:cNvSpPr/>
          <p:nvPr/>
        </p:nvSpPr>
        <p:spPr>
          <a:xfrm>
            <a:off x="114256" y="1080376"/>
            <a:ext cx="8858280" cy="2031325"/>
          </a:xfrm>
          <a:prstGeom prst="rect">
            <a:avLst/>
          </a:prstGeom>
        </p:spPr>
        <p:txBody>
          <a:bodyPr wrap="square">
            <a:spAutoFit/>
          </a:bodyPr>
          <a:lstStyle/>
          <a:p>
            <a:pPr marL="263525" indent="-263525">
              <a:buClr>
                <a:schemeClr val="accent3"/>
              </a:buClr>
              <a:buSzPct val="120000"/>
              <a:buFont typeface="Arial" pitchFamily="34" charset="0"/>
              <a:buChar char="•"/>
            </a:pPr>
            <a:r>
              <a:rPr lang="pt-PT" dirty="0">
                <a:latin typeface="Arial" pitchFamily="34" charset="0"/>
                <a:cs typeface="Arial" pitchFamily="34" charset="0"/>
              </a:rPr>
              <a:t>Un conjunto de datos contiene información expresada en la forma de variables que pueden ser representadas gráficamente como puntos en el espacio.</a:t>
            </a:r>
          </a:p>
          <a:p>
            <a:pPr marL="263525" indent="-263525">
              <a:buClr>
                <a:schemeClr val="accent3"/>
              </a:buClr>
              <a:buSzPct val="120000"/>
              <a:buFont typeface="Arial" pitchFamily="34" charset="0"/>
              <a:buChar char="•"/>
            </a:pPr>
            <a:endParaRPr lang="pt-PT" dirty="0">
              <a:latin typeface="Arial" pitchFamily="34" charset="0"/>
              <a:cs typeface="Arial" pitchFamily="34" charset="0"/>
            </a:endParaRPr>
          </a:p>
          <a:p>
            <a:pPr marL="263525" indent="-263525">
              <a:buClr>
                <a:schemeClr val="accent3"/>
              </a:buClr>
              <a:buSzPct val="120000"/>
              <a:buFont typeface="Arial" pitchFamily="34" charset="0"/>
              <a:buChar char="•"/>
            </a:pPr>
            <a:r>
              <a:rPr lang="pt-PT" dirty="0">
                <a:latin typeface="Arial" pitchFamily="34" charset="0"/>
                <a:cs typeface="Arial" pitchFamily="34" charset="0"/>
              </a:rPr>
              <a:t>El objetivo es describir y explicar los patrones de nubes de puntos en el espacio.</a:t>
            </a:r>
          </a:p>
          <a:p>
            <a:pPr marL="263525" indent="-263525">
              <a:buClr>
                <a:schemeClr val="accent3"/>
              </a:buClr>
              <a:buSzPct val="120000"/>
              <a:buFont typeface="Arial" pitchFamily="34" charset="0"/>
              <a:buChar char="•"/>
            </a:pPr>
            <a:endParaRPr lang="pt-PT" dirty="0">
              <a:latin typeface="Arial" pitchFamily="34" charset="0"/>
              <a:cs typeface="Arial" pitchFamily="34" charset="0"/>
            </a:endParaRPr>
          </a:p>
          <a:p>
            <a:pPr marL="263525" indent="-263525">
              <a:buClr>
                <a:schemeClr val="accent3"/>
              </a:buClr>
              <a:buSzPct val="120000"/>
              <a:buFont typeface="Arial" pitchFamily="34" charset="0"/>
              <a:buChar char="•"/>
            </a:pPr>
            <a:r>
              <a:rPr lang="pt-PT" dirty="0">
                <a:latin typeface="Arial" pitchFamily="34" charset="0"/>
                <a:cs typeface="Arial" pitchFamily="34" charset="0"/>
              </a:rPr>
              <a:t>Los ejes que delimitan ese espacio varían dependiendo del tipo de variable que se trate (e.g. continua </a:t>
            </a:r>
            <a:r>
              <a:rPr lang="pt-PT" i="1" dirty="0">
                <a:latin typeface="Arial" pitchFamily="34" charset="0"/>
                <a:cs typeface="Arial" pitchFamily="34" charset="0"/>
              </a:rPr>
              <a:t>vs</a:t>
            </a:r>
            <a:r>
              <a:rPr lang="pt-PT" dirty="0">
                <a:latin typeface="Arial" pitchFamily="34" charset="0"/>
                <a:cs typeface="Arial" pitchFamily="34" charset="0"/>
              </a:rPr>
              <a:t> categórica).</a:t>
            </a:r>
          </a:p>
        </p:txBody>
      </p:sp>
      <p:sp>
        <p:nvSpPr>
          <p:cNvPr id="4" name="Rectangle 3"/>
          <p:cNvSpPr/>
          <p:nvPr/>
        </p:nvSpPr>
        <p:spPr>
          <a:xfrm>
            <a:off x="71406" y="571480"/>
            <a:ext cx="8501122"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Juegos de datos: </a:t>
            </a:r>
          </a:p>
        </p:txBody>
      </p:sp>
      <p:grpSp>
        <p:nvGrpSpPr>
          <p:cNvPr id="6" name="Grupo 5"/>
          <p:cNvGrpSpPr/>
          <p:nvPr/>
        </p:nvGrpSpPr>
        <p:grpSpPr>
          <a:xfrm>
            <a:off x="4932040" y="3102254"/>
            <a:ext cx="3143853" cy="3423090"/>
            <a:chOff x="920061" y="3143248"/>
            <a:chExt cx="3143853" cy="3423090"/>
          </a:xfrm>
        </p:grpSpPr>
        <p:sp>
          <p:nvSpPr>
            <p:cNvPr id="7" name="TextBox 6"/>
            <p:cNvSpPr txBox="1"/>
            <p:nvPr/>
          </p:nvSpPr>
          <p:spPr>
            <a:xfrm>
              <a:off x="1714480" y="6227784"/>
              <a:ext cx="1857388" cy="338554"/>
            </a:xfrm>
            <a:prstGeom prst="rect">
              <a:avLst/>
            </a:prstGeom>
            <a:solidFill>
              <a:srgbClr val="C00000">
                <a:alpha val="39000"/>
              </a:srgbClr>
            </a:solidFill>
          </p:spPr>
          <p:txBody>
            <a:bodyPr wrap="square" rtlCol="0">
              <a:spAutoFit/>
            </a:bodyPr>
            <a:lstStyle/>
            <a:p>
              <a:pPr algn="ctr"/>
              <a:r>
                <a:rPr lang="es-MX" sz="1600" dirty="0"/>
                <a:t>x es continua</a:t>
              </a:r>
            </a:p>
          </p:txBody>
        </p:sp>
        <p:pic>
          <p:nvPicPr>
            <p:cNvPr id="75778" name="Picture 2"/>
            <p:cNvPicPr>
              <a:picLocks noChangeAspect="1" noChangeArrowheads="1"/>
            </p:cNvPicPr>
            <p:nvPr/>
          </p:nvPicPr>
          <p:blipFill>
            <a:blip r:embed="rId2"/>
            <a:srcRect/>
            <a:stretch>
              <a:fillRect/>
            </a:stretch>
          </p:blipFill>
          <p:spPr bwMode="auto">
            <a:xfrm>
              <a:off x="920061" y="3143248"/>
              <a:ext cx="3143853" cy="3138469"/>
            </a:xfrm>
            <a:prstGeom prst="rect">
              <a:avLst/>
            </a:prstGeom>
            <a:noFill/>
            <a:ln w="9525">
              <a:noFill/>
              <a:miter lim="800000"/>
              <a:headEnd/>
              <a:tailEnd/>
            </a:ln>
            <a:effectLst/>
          </p:spPr>
        </p:pic>
      </p:grpSp>
      <p:grpSp>
        <p:nvGrpSpPr>
          <p:cNvPr id="5" name="Grupo 4"/>
          <p:cNvGrpSpPr/>
          <p:nvPr/>
        </p:nvGrpSpPr>
        <p:grpSpPr>
          <a:xfrm>
            <a:off x="1107823" y="3138286"/>
            <a:ext cx="3144991" cy="3420556"/>
            <a:chOff x="4856033" y="3145782"/>
            <a:chExt cx="3144991" cy="3420556"/>
          </a:xfrm>
        </p:grpSpPr>
        <p:sp>
          <p:nvSpPr>
            <p:cNvPr id="8" name="TextBox 7"/>
            <p:cNvSpPr txBox="1"/>
            <p:nvPr/>
          </p:nvSpPr>
          <p:spPr>
            <a:xfrm>
              <a:off x="5500694" y="6227784"/>
              <a:ext cx="2000264" cy="338554"/>
            </a:xfrm>
            <a:prstGeom prst="rect">
              <a:avLst/>
            </a:prstGeom>
            <a:solidFill>
              <a:srgbClr val="C00000">
                <a:alpha val="39000"/>
              </a:srgbClr>
            </a:solidFill>
          </p:spPr>
          <p:txBody>
            <a:bodyPr wrap="square" rtlCol="0">
              <a:spAutoFit/>
            </a:bodyPr>
            <a:lstStyle/>
            <a:p>
              <a:pPr algn="ctr"/>
              <a:r>
                <a:rPr lang="es-MX" sz="1600" dirty="0"/>
                <a:t>x es categórica</a:t>
              </a:r>
            </a:p>
          </p:txBody>
        </p:sp>
        <p:pic>
          <p:nvPicPr>
            <p:cNvPr id="75779" name="Picture 3"/>
            <p:cNvPicPr>
              <a:picLocks noChangeAspect="1" noChangeArrowheads="1"/>
            </p:cNvPicPr>
            <p:nvPr/>
          </p:nvPicPr>
          <p:blipFill>
            <a:blip r:embed="rId3"/>
            <a:srcRect/>
            <a:stretch>
              <a:fillRect/>
            </a:stretch>
          </p:blipFill>
          <p:spPr bwMode="auto">
            <a:xfrm>
              <a:off x="4856033" y="3145782"/>
              <a:ext cx="3144991" cy="3139606"/>
            </a:xfrm>
            <a:prstGeom prst="rect">
              <a:avLst/>
            </a:prstGeom>
            <a:noFill/>
            <a:ln w="9525">
              <a:noFill/>
              <a:miter lim="800000"/>
              <a:headEnd/>
              <a:tailEnd/>
            </a:ln>
            <a:effectLst/>
          </p:spPr>
        </p:pic>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00364" y="1142984"/>
            <a:ext cx="2714644" cy="646331"/>
          </a:xfrm>
          <a:prstGeom prst="rect">
            <a:avLst/>
          </a:prstGeom>
          <a:noFill/>
        </p:spPr>
        <p:txBody>
          <a:bodyPr wrap="square" rtlCol="0">
            <a:spAutoFit/>
          </a:bodyPr>
          <a:lstStyle/>
          <a:p>
            <a:pPr algn="ctr"/>
            <a:r>
              <a:rPr lang="es-MX" sz="3600" b="1" dirty="0"/>
              <a:t>Y  ~  X </a:t>
            </a:r>
          </a:p>
        </p:txBody>
      </p:sp>
      <p:pic>
        <p:nvPicPr>
          <p:cNvPr id="76802" name="Picture 2"/>
          <p:cNvPicPr>
            <a:picLocks noChangeAspect="1" noChangeArrowheads="1"/>
          </p:cNvPicPr>
          <p:nvPr/>
        </p:nvPicPr>
        <p:blipFill>
          <a:blip r:embed="rId2"/>
          <a:srcRect/>
          <a:stretch>
            <a:fillRect/>
          </a:stretch>
        </p:blipFill>
        <p:spPr bwMode="auto">
          <a:xfrm>
            <a:off x="357158" y="4216581"/>
            <a:ext cx="2757486" cy="2498567"/>
          </a:xfrm>
          <a:prstGeom prst="rect">
            <a:avLst/>
          </a:prstGeom>
          <a:noFill/>
          <a:ln w="9525">
            <a:noFill/>
            <a:miter lim="800000"/>
            <a:headEnd/>
            <a:tailEnd/>
          </a:ln>
          <a:effectLst/>
        </p:spPr>
      </p:pic>
      <p:pic>
        <p:nvPicPr>
          <p:cNvPr id="76803" name="Picture 3"/>
          <p:cNvPicPr>
            <a:picLocks noChangeAspect="1" noChangeArrowheads="1"/>
          </p:cNvPicPr>
          <p:nvPr/>
        </p:nvPicPr>
        <p:blipFill>
          <a:blip r:embed="rId3"/>
          <a:srcRect/>
          <a:stretch>
            <a:fillRect/>
          </a:stretch>
        </p:blipFill>
        <p:spPr bwMode="auto">
          <a:xfrm>
            <a:off x="5430189" y="3286124"/>
            <a:ext cx="2843205" cy="2357454"/>
          </a:xfrm>
          <a:prstGeom prst="rect">
            <a:avLst/>
          </a:prstGeom>
          <a:noFill/>
          <a:ln w="9525">
            <a:noFill/>
            <a:miter lim="800000"/>
            <a:headEnd/>
            <a:tailEnd/>
          </a:ln>
          <a:effectLst/>
        </p:spPr>
      </p:pic>
      <p:grpSp>
        <p:nvGrpSpPr>
          <p:cNvPr id="5" name="Group 4"/>
          <p:cNvGrpSpPr/>
          <p:nvPr/>
        </p:nvGrpSpPr>
        <p:grpSpPr>
          <a:xfrm flipH="1">
            <a:off x="2357422" y="1571612"/>
            <a:ext cx="1071570" cy="1357322"/>
            <a:chOff x="5740555" y="1357298"/>
            <a:chExt cx="1072364" cy="715174"/>
          </a:xfrm>
        </p:grpSpPr>
        <p:cxnSp>
          <p:nvCxnSpPr>
            <p:cNvPr id="6" name="Straight Connector 5"/>
            <p:cNvCxnSpPr/>
            <p:nvPr/>
          </p:nvCxnSpPr>
          <p:spPr>
            <a:xfrm>
              <a:off x="5740555" y="1357298"/>
              <a:ext cx="1071570" cy="1588"/>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a:off x="6454935" y="1714488"/>
              <a:ext cx="714380" cy="1588"/>
            </a:xfrm>
            <a:prstGeom prst="straightConnector1">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14282" y="1684556"/>
            <a:ext cx="2071702" cy="1815882"/>
          </a:xfrm>
          <a:prstGeom prst="rect">
            <a:avLst/>
          </a:prstGeom>
          <a:noFill/>
        </p:spPr>
        <p:txBody>
          <a:bodyPr wrap="square" rtlCol="0">
            <a:spAutoFit/>
          </a:bodyPr>
          <a:lstStyle/>
          <a:p>
            <a:r>
              <a:rPr lang="es-MX" sz="1600" dirty="0">
                <a:latin typeface="Arial" pitchFamily="34" charset="0"/>
                <a:cs typeface="Arial" pitchFamily="34" charset="0"/>
              </a:rPr>
              <a:t>La respuesta está conformada por una sola variable.</a:t>
            </a:r>
          </a:p>
          <a:p>
            <a:endParaRPr lang="es-MX" sz="1600" dirty="0">
              <a:latin typeface="Arial" pitchFamily="34" charset="0"/>
              <a:cs typeface="Arial" pitchFamily="34" charset="0"/>
            </a:endParaRPr>
          </a:p>
          <a:p>
            <a:r>
              <a:rPr lang="es-MX" sz="1600" dirty="0">
                <a:latin typeface="Arial" pitchFamily="34" charset="0"/>
                <a:cs typeface="Arial" pitchFamily="34" charset="0"/>
              </a:rPr>
              <a:t>La variación se evalúa en una única variable.</a:t>
            </a:r>
          </a:p>
        </p:txBody>
      </p:sp>
      <p:sp>
        <p:nvSpPr>
          <p:cNvPr id="9" name="TextBox 8"/>
          <p:cNvSpPr txBox="1"/>
          <p:nvPr/>
        </p:nvSpPr>
        <p:spPr>
          <a:xfrm>
            <a:off x="714348" y="3497049"/>
            <a:ext cx="2428892" cy="646331"/>
          </a:xfrm>
          <a:prstGeom prst="rect">
            <a:avLst/>
          </a:prstGeom>
          <a:noFill/>
        </p:spPr>
        <p:txBody>
          <a:bodyPr wrap="square" rtlCol="0">
            <a:spAutoFit/>
          </a:bodyPr>
          <a:lstStyle/>
          <a:p>
            <a:pPr algn="ctr"/>
            <a:r>
              <a:rPr lang="es-MX" dirty="0">
                <a:latin typeface="Arial" pitchFamily="34" charset="0"/>
                <a:cs typeface="Arial" pitchFamily="34" charset="0"/>
              </a:rPr>
              <a:t>UNI-DIMENSIONAL (“UNIVARIATE”)</a:t>
            </a:r>
          </a:p>
        </p:txBody>
      </p:sp>
      <p:grpSp>
        <p:nvGrpSpPr>
          <p:cNvPr id="10" name="Group 9"/>
          <p:cNvGrpSpPr/>
          <p:nvPr/>
        </p:nvGrpSpPr>
        <p:grpSpPr>
          <a:xfrm rot="16200000" flipH="1">
            <a:off x="2964645" y="2750339"/>
            <a:ext cx="3000396" cy="1357322"/>
            <a:chOff x="5740555" y="1357298"/>
            <a:chExt cx="1072364" cy="715174"/>
          </a:xfrm>
        </p:grpSpPr>
        <p:cxnSp>
          <p:nvCxnSpPr>
            <p:cNvPr id="11" name="Straight Connector 10"/>
            <p:cNvCxnSpPr/>
            <p:nvPr/>
          </p:nvCxnSpPr>
          <p:spPr>
            <a:xfrm>
              <a:off x="5740555" y="1357298"/>
              <a:ext cx="1071570" cy="1588"/>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6454935" y="1714488"/>
              <a:ext cx="714380" cy="1588"/>
            </a:xfrm>
            <a:prstGeom prst="straightConnector1">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4000496" y="2256060"/>
            <a:ext cx="2357454" cy="1815882"/>
          </a:xfrm>
          <a:prstGeom prst="rect">
            <a:avLst/>
          </a:prstGeom>
          <a:noFill/>
        </p:spPr>
        <p:txBody>
          <a:bodyPr wrap="square" rtlCol="0">
            <a:spAutoFit/>
          </a:bodyPr>
          <a:lstStyle/>
          <a:p>
            <a:r>
              <a:rPr lang="es-MX" sz="1600" dirty="0">
                <a:latin typeface="Arial" pitchFamily="34" charset="0"/>
                <a:cs typeface="Arial" pitchFamily="34" charset="0"/>
              </a:rPr>
              <a:t>La respuesta está conformada por múltiples variables.</a:t>
            </a:r>
          </a:p>
          <a:p>
            <a:endParaRPr lang="es-MX" sz="1600" dirty="0">
              <a:latin typeface="Arial" pitchFamily="34" charset="0"/>
              <a:cs typeface="Arial" pitchFamily="34" charset="0"/>
            </a:endParaRPr>
          </a:p>
          <a:p>
            <a:r>
              <a:rPr lang="es-MX" sz="1600" dirty="0">
                <a:latin typeface="Arial" pitchFamily="34" charset="0"/>
                <a:cs typeface="Arial" pitchFamily="34" charset="0"/>
              </a:rPr>
              <a:t>La variación se evalúa en múltiples variables simultáneamente.</a:t>
            </a:r>
          </a:p>
        </p:txBody>
      </p:sp>
      <p:sp>
        <p:nvSpPr>
          <p:cNvPr id="14" name="TextBox 13"/>
          <p:cNvSpPr txBox="1"/>
          <p:nvPr/>
        </p:nvSpPr>
        <p:spPr>
          <a:xfrm>
            <a:off x="5272998" y="5854503"/>
            <a:ext cx="2857520" cy="646331"/>
          </a:xfrm>
          <a:prstGeom prst="rect">
            <a:avLst/>
          </a:prstGeom>
          <a:noFill/>
        </p:spPr>
        <p:txBody>
          <a:bodyPr wrap="square" rtlCol="0">
            <a:spAutoFit/>
          </a:bodyPr>
          <a:lstStyle/>
          <a:p>
            <a:pPr algn="ctr"/>
            <a:r>
              <a:rPr lang="es-MX" dirty="0">
                <a:latin typeface="Arial" pitchFamily="34" charset="0"/>
                <a:cs typeface="Arial" pitchFamily="34" charset="0"/>
              </a:rPr>
              <a:t>MULTI-DIMENSIONAL (“MULTIVARIATE”)</a:t>
            </a:r>
          </a:p>
        </p:txBody>
      </p:sp>
      <p:sp>
        <p:nvSpPr>
          <p:cNvPr id="15" name="Rectangle 14"/>
          <p:cNvSpPr/>
          <p:nvPr/>
        </p:nvSpPr>
        <p:spPr>
          <a:xfrm>
            <a:off x="3443506" y="928670"/>
            <a:ext cx="714380" cy="1000132"/>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angle 15"/>
          <p:cNvSpPr/>
          <p:nvPr/>
        </p:nvSpPr>
        <p:spPr>
          <a:xfrm>
            <a:off x="4572000" y="928670"/>
            <a:ext cx="714380" cy="1000132"/>
          </a:xfrm>
          <a:prstGeom prst="rect">
            <a:avLst/>
          </a:prstGeom>
          <a:noFill/>
          <a:ln w="222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TextBox 19"/>
          <p:cNvSpPr txBox="1"/>
          <p:nvPr/>
        </p:nvSpPr>
        <p:spPr>
          <a:xfrm>
            <a:off x="5572132" y="1071546"/>
            <a:ext cx="2071702" cy="738664"/>
          </a:xfrm>
          <a:prstGeom prst="rect">
            <a:avLst/>
          </a:prstGeom>
          <a:noFill/>
        </p:spPr>
        <p:txBody>
          <a:bodyPr wrap="square" rtlCol="0">
            <a:spAutoFit/>
          </a:bodyPr>
          <a:lstStyle/>
          <a:p>
            <a:pPr algn="ctr"/>
            <a:r>
              <a:rPr lang="es-MX" sz="1400" b="1" dirty="0">
                <a:solidFill>
                  <a:schemeClr val="accent3"/>
                </a:solidFill>
              </a:rPr>
              <a:t>VARIABLE INDEPENDIENTE O EXPLICATIVA</a:t>
            </a:r>
          </a:p>
        </p:txBody>
      </p:sp>
      <p:sp>
        <p:nvSpPr>
          <p:cNvPr id="21" name="TextBox 20"/>
          <p:cNvSpPr txBox="1"/>
          <p:nvPr/>
        </p:nvSpPr>
        <p:spPr>
          <a:xfrm>
            <a:off x="500034" y="642918"/>
            <a:ext cx="1928826" cy="738664"/>
          </a:xfrm>
          <a:prstGeom prst="rect">
            <a:avLst/>
          </a:prstGeom>
          <a:noFill/>
        </p:spPr>
        <p:txBody>
          <a:bodyPr wrap="square" rtlCol="0">
            <a:spAutoFit/>
          </a:bodyPr>
          <a:lstStyle/>
          <a:p>
            <a:pPr algn="ctr"/>
            <a:r>
              <a:rPr lang="es-MX" sz="1400" b="1" dirty="0">
                <a:solidFill>
                  <a:srgbClr val="C00000"/>
                </a:solidFill>
              </a:rPr>
              <a:t>VARIABLE DEPENDIENTE O DE RESPUESTA</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4316458" y="4684390"/>
            <a:ext cx="3711926" cy="1809890"/>
          </a:xfrm>
          <a:prstGeom prst="rect">
            <a:avLst/>
          </a:prstGeom>
          <a:solidFill>
            <a:srgbClr val="7030A0">
              <a:alpha val="31000"/>
            </a:srgbClr>
          </a:solid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aphicFrame>
        <p:nvGraphicFramePr>
          <p:cNvPr id="7" name="Object 2"/>
          <p:cNvGraphicFramePr>
            <a:graphicFrameLocks noChangeAspect="1"/>
          </p:cNvGraphicFramePr>
          <p:nvPr/>
        </p:nvGraphicFramePr>
        <p:xfrm>
          <a:off x="4741599" y="2705099"/>
          <a:ext cx="2687921" cy="581025"/>
        </p:xfrm>
        <a:graphic>
          <a:graphicData uri="http://schemas.openxmlformats.org/presentationml/2006/ole">
            <mc:AlternateContent xmlns:mc="http://schemas.openxmlformats.org/markup-compatibility/2006">
              <mc:Choice xmlns:v="urn:schemas-microsoft-com:vml" Requires="v">
                <p:oleObj name="Equation" r:id="rId2" imgW="1054100" imgH="228600" progId="Equation.3">
                  <p:embed/>
                </p:oleObj>
              </mc:Choice>
              <mc:Fallback>
                <p:oleObj name="Equation" r:id="rId2" imgW="1054100" imgH="228600" progId="Equation.3">
                  <p:embed/>
                  <p:pic>
                    <p:nvPicPr>
                      <p:cNvPr id="7"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1599" y="2705099"/>
                        <a:ext cx="2687921"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3"/>
          <p:cNvGraphicFramePr>
            <a:graphicFrameLocks noChangeAspect="1"/>
          </p:cNvGraphicFramePr>
          <p:nvPr/>
        </p:nvGraphicFramePr>
        <p:xfrm>
          <a:off x="6360771" y="3286124"/>
          <a:ext cx="2211757" cy="614377"/>
        </p:xfrm>
        <a:graphic>
          <a:graphicData uri="http://schemas.openxmlformats.org/presentationml/2006/ole">
            <mc:AlternateContent xmlns:mc="http://schemas.openxmlformats.org/markup-compatibility/2006">
              <mc:Choice xmlns:v="urn:schemas-microsoft-com:vml" Requires="v">
                <p:oleObj name="Equation" r:id="rId4" imgW="850531" imgH="241195" progId="Equation.3">
                  <p:embed/>
                </p:oleObj>
              </mc:Choice>
              <mc:Fallback>
                <p:oleObj name="Equation" r:id="rId4" imgW="850531" imgH="241195" progId="Equation.3">
                  <p:embed/>
                  <p:pic>
                    <p:nvPicPr>
                      <p:cNvPr id="8"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0771" y="3286124"/>
                        <a:ext cx="2211757" cy="6143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Box 21"/>
          <p:cNvSpPr txBox="1"/>
          <p:nvPr/>
        </p:nvSpPr>
        <p:spPr>
          <a:xfrm>
            <a:off x="428596" y="3772298"/>
            <a:ext cx="2500330" cy="400110"/>
          </a:xfrm>
          <a:prstGeom prst="rect">
            <a:avLst/>
          </a:prstGeom>
          <a:noFill/>
          <a:ln w="22225">
            <a:solidFill>
              <a:srgbClr val="7030A0"/>
            </a:solidFill>
          </a:ln>
        </p:spPr>
        <p:txBody>
          <a:bodyPr wrap="square" rtlCol="0">
            <a:spAutoFit/>
          </a:bodyPr>
          <a:lstStyle/>
          <a:p>
            <a:pPr algn="ctr"/>
            <a:r>
              <a:rPr lang="es-MX" sz="2000" b="1" dirty="0" err="1"/>
              <a:t>Multi</a:t>
            </a:r>
            <a:r>
              <a:rPr lang="es-MX" sz="2000" b="1" dirty="0"/>
              <a:t>-dimensional</a:t>
            </a:r>
          </a:p>
        </p:txBody>
      </p:sp>
      <p:cxnSp>
        <p:nvCxnSpPr>
          <p:cNvPr id="23" name="Elbow Connector 22"/>
          <p:cNvCxnSpPr/>
          <p:nvPr/>
        </p:nvCxnSpPr>
        <p:spPr>
          <a:xfrm rot="10800000" flipV="1">
            <a:off x="3643306" y="3071810"/>
            <a:ext cx="857256" cy="785818"/>
          </a:xfrm>
          <a:prstGeom prst="bentConnector3">
            <a:avLst>
              <a:gd name="adj1" fmla="val 50000"/>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283968" y="949937"/>
            <a:ext cx="1785950" cy="461665"/>
          </a:xfrm>
          <a:prstGeom prst="rect">
            <a:avLst/>
          </a:prstGeom>
          <a:noFill/>
        </p:spPr>
        <p:txBody>
          <a:bodyPr wrap="square" rtlCol="0">
            <a:spAutoFit/>
          </a:bodyPr>
          <a:lstStyle/>
          <a:p>
            <a:pPr algn="ctr"/>
            <a:r>
              <a:rPr lang="es-MX" sz="2400" dirty="0"/>
              <a:t>Y  ~  X </a:t>
            </a:r>
          </a:p>
        </p:txBody>
      </p:sp>
      <p:sp>
        <p:nvSpPr>
          <p:cNvPr id="44" name="TextBox 43"/>
          <p:cNvSpPr txBox="1"/>
          <p:nvPr/>
        </p:nvSpPr>
        <p:spPr>
          <a:xfrm>
            <a:off x="1142976" y="2000240"/>
            <a:ext cx="2286016" cy="400110"/>
          </a:xfrm>
          <a:prstGeom prst="rect">
            <a:avLst/>
          </a:prstGeom>
          <a:noFill/>
          <a:ln w="22225">
            <a:solidFill>
              <a:srgbClr val="7030A0"/>
            </a:solidFill>
          </a:ln>
        </p:spPr>
        <p:txBody>
          <a:bodyPr wrap="square" rtlCol="0">
            <a:spAutoFit/>
          </a:bodyPr>
          <a:lstStyle/>
          <a:p>
            <a:pPr algn="ctr"/>
            <a:r>
              <a:rPr lang="es-MX" sz="2000" b="1" dirty="0" err="1"/>
              <a:t>Uni</a:t>
            </a:r>
            <a:r>
              <a:rPr lang="es-MX" sz="2000" b="1" dirty="0"/>
              <a:t>-dimensional</a:t>
            </a:r>
          </a:p>
        </p:txBody>
      </p:sp>
      <p:sp>
        <p:nvSpPr>
          <p:cNvPr id="47" name="Double Bracket 46"/>
          <p:cNvSpPr/>
          <p:nvPr/>
        </p:nvSpPr>
        <p:spPr>
          <a:xfrm>
            <a:off x="585986" y="857232"/>
            <a:ext cx="357190" cy="1643074"/>
          </a:xfrm>
          <a:prstGeom prst="bracketPair">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8" name="TextBox 47"/>
          <p:cNvSpPr txBox="1"/>
          <p:nvPr/>
        </p:nvSpPr>
        <p:spPr>
          <a:xfrm>
            <a:off x="571472" y="914156"/>
            <a:ext cx="428628" cy="1754326"/>
          </a:xfrm>
          <a:prstGeom prst="rect">
            <a:avLst/>
          </a:prstGeom>
          <a:noFill/>
        </p:spPr>
        <p:txBody>
          <a:bodyPr wrap="square" rtlCol="0">
            <a:spAutoFit/>
          </a:bodyPr>
          <a:lstStyle/>
          <a:p>
            <a:r>
              <a:rPr lang="es-MX" i="1" dirty="0"/>
              <a:t>y</a:t>
            </a:r>
            <a:r>
              <a:rPr lang="es-MX" i="1" baseline="-25000" dirty="0"/>
              <a:t>1</a:t>
            </a:r>
          </a:p>
          <a:p>
            <a:r>
              <a:rPr lang="es-MX" i="1" dirty="0"/>
              <a:t>y</a:t>
            </a:r>
            <a:r>
              <a:rPr lang="es-MX" i="1" baseline="-25000" dirty="0"/>
              <a:t>2</a:t>
            </a:r>
          </a:p>
          <a:p>
            <a:r>
              <a:rPr lang="es-MX" i="1" dirty="0"/>
              <a:t>y</a:t>
            </a:r>
            <a:r>
              <a:rPr lang="es-MX" i="1" baseline="-25000" dirty="0"/>
              <a:t>3</a:t>
            </a:r>
          </a:p>
          <a:p>
            <a:r>
              <a:rPr lang="es-MX" i="1" dirty="0"/>
              <a:t>…</a:t>
            </a:r>
          </a:p>
          <a:p>
            <a:r>
              <a:rPr lang="es-MX" i="1" dirty="0" err="1"/>
              <a:t>yi</a:t>
            </a:r>
            <a:endParaRPr lang="es-MX" i="1" dirty="0"/>
          </a:p>
          <a:p>
            <a:endParaRPr lang="es-MX" i="1" dirty="0"/>
          </a:p>
        </p:txBody>
      </p:sp>
      <p:cxnSp>
        <p:nvCxnSpPr>
          <p:cNvPr id="54" name="Elbow Connector 53"/>
          <p:cNvCxnSpPr/>
          <p:nvPr/>
        </p:nvCxnSpPr>
        <p:spPr>
          <a:xfrm rot="10800000">
            <a:off x="3643306" y="2214554"/>
            <a:ext cx="857256" cy="785818"/>
          </a:xfrm>
          <a:prstGeom prst="bentConnector3">
            <a:avLst>
              <a:gd name="adj1" fmla="val 50000"/>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5" name="Left Bracket 54"/>
          <p:cNvSpPr/>
          <p:nvPr/>
        </p:nvSpPr>
        <p:spPr>
          <a:xfrm>
            <a:off x="785786" y="4458160"/>
            <a:ext cx="71438" cy="928694"/>
          </a:xfrm>
          <a:prstGeom prst="leftBracket">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56" name="TextBox 55"/>
          <p:cNvSpPr txBox="1"/>
          <p:nvPr/>
        </p:nvSpPr>
        <p:spPr>
          <a:xfrm>
            <a:off x="857224" y="4418347"/>
            <a:ext cx="571504" cy="923330"/>
          </a:xfrm>
          <a:prstGeom prst="rect">
            <a:avLst/>
          </a:prstGeom>
          <a:noFill/>
        </p:spPr>
        <p:txBody>
          <a:bodyPr wrap="square" rtlCol="0">
            <a:spAutoFit/>
          </a:bodyPr>
          <a:lstStyle/>
          <a:p>
            <a:r>
              <a:rPr lang="es-MX" i="1" dirty="0"/>
              <a:t>y</a:t>
            </a:r>
            <a:r>
              <a:rPr lang="es-MX" i="1" baseline="-25000" dirty="0"/>
              <a:t>11</a:t>
            </a:r>
          </a:p>
          <a:p>
            <a:r>
              <a:rPr lang="es-MX" i="1" dirty="0"/>
              <a:t>…</a:t>
            </a:r>
            <a:endParaRPr lang="es-MX" i="1" baseline="-25000" dirty="0"/>
          </a:p>
          <a:p>
            <a:r>
              <a:rPr lang="es-MX" i="1" dirty="0"/>
              <a:t>y</a:t>
            </a:r>
            <a:r>
              <a:rPr lang="es-MX" i="1" baseline="-25000" dirty="0"/>
              <a:t>n1</a:t>
            </a:r>
            <a:endParaRPr lang="es-MX" i="1" dirty="0"/>
          </a:p>
        </p:txBody>
      </p:sp>
      <p:sp>
        <p:nvSpPr>
          <p:cNvPr id="57" name="TextBox 56"/>
          <p:cNvSpPr txBox="1"/>
          <p:nvPr/>
        </p:nvSpPr>
        <p:spPr>
          <a:xfrm>
            <a:off x="1357290" y="4428735"/>
            <a:ext cx="571504" cy="923330"/>
          </a:xfrm>
          <a:prstGeom prst="rect">
            <a:avLst/>
          </a:prstGeom>
          <a:noFill/>
        </p:spPr>
        <p:txBody>
          <a:bodyPr wrap="square" rtlCol="0">
            <a:spAutoFit/>
          </a:bodyPr>
          <a:lstStyle/>
          <a:p>
            <a:r>
              <a:rPr lang="es-MX" i="1" dirty="0"/>
              <a:t>y</a:t>
            </a:r>
            <a:r>
              <a:rPr lang="es-MX" i="1" baseline="-25000" dirty="0"/>
              <a:t>11</a:t>
            </a:r>
          </a:p>
          <a:p>
            <a:r>
              <a:rPr lang="es-MX" i="1" dirty="0"/>
              <a:t>…</a:t>
            </a:r>
            <a:endParaRPr lang="es-MX" i="1" baseline="-25000" dirty="0"/>
          </a:p>
          <a:p>
            <a:r>
              <a:rPr lang="es-MX" i="1" dirty="0" err="1"/>
              <a:t>y</a:t>
            </a:r>
            <a:r>
              <a:rPr lang="es-MX" i="1" baseline="-25000" dirty="0" err="1"/>
              <a:t>np</a:t>
            </a:r>
            <a:endParaRPr lang="es-MX" i="1" dirty="0"/>
          </a:p>
        </p:txBody>
      </p:sp>
      <p:sp>
        <p:nvSpPr>
          <p:cNvPr id="58" name="Left Bracket 57"/>
          <p:cNvSpPr/>
          <p:nvPr/>
        </p:nvSpPr>
        <p:spPr>
          <a:xfrm flipH="1">
            <a:off x="1857356" y="4500570"/>
            <a:ext cx="71438" cy="928694"/>
          </a:xfrm>
          <a:prstGeom prst="leftBracket">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59" name="TextBox 58"/>
          <p:cNvSpPr txBox="1"/>
          <p:nvPr/>
        </p:nvSpPr>
        <p:spPr>
          <a:xfrm>
            <a:off x="4500562" y="4857760"/>
            <a:ext cx="3671838" cy="1477328"/>
          </a:xfrm>
          <a:prstGeom prst="rect">
            <a:avLst/>
          </a:prstGeom>
          <a:noFill/>
        </p:spPr>
        <p:txBody>
          <a:bodyPr wrap="square" rtlCol="0">
            <a:spAutoFit/>
          </a:bodyPr>
          <a:lstStyle/>
          <a:p>
            <a:r>
              <a:rPr lang="es-ES" b="1" dirty="0"/>
              <a:t>Los métodos </a:t>
            </a:r>
            <a:r>
              <a:rPr lang="es-ES" b="1" dirty="0" err="1"/>
              <a:t>multi</a:t>
            </a:r>
            <a:r>
              <a:rPr lang="es-ES" b="1" dirty="0"/>
              <a:t>-variados son generalizaciones matemáticas del caso </a:t>
            </a:r>
            <a:r>
              <a:rPr lang="es-ES" b="1" dirty="0" err="1"/>
              <a:t>uni</a:t>
            </a:r>
            <a:r>
              <a:rPr lang="es-ES" b="1" dirty="0"/>
              <a:t>-variado para el análisis de la relación entre variables</a:t>
            </a:r>
          </a:p>
        </p:txBody>
      </p:sp>
      <p:grpSp>
        <p:nvGrpSpPr>
          <p:cNvPr id="11" name="Grupo 10"/>
          <p:cNvGrpSpPr/>
          <p:nvPr/>
        </p:nvGrpSpPr>
        <p:grpSpPr>
          <a:xfrm>
            <a:off x="5148634" y="1412776"/>
            <a:ext cx="288032" cy="299432"/>
            <a:chOff x="5508104" y="1700808"/>
            <a:chExt cx="288032" cy="299432"/>
          </a:xfrm>
        </p:grpSpPr>
        <p:cxnSp>
          <p:nvCxnSpPr>
            <p:cNvPr id="5" name="Conector recto 4"/>
            <p:cNvCxnSpPr/>
            <p:nvPr/>
          </p:nvCxnSpPr>
          <p:spPr>
            <a:xfrm>
              <a:off x="5508104" y="1700808"/>
              <a:ext cx="0" cy="29943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Conector recto de flecha 8"/>
            <p:cNvCxnSpPr/>
            <p:nvPr/>
          </p:nvCxnSpPr>
          <p:spPr>
            <a:xfrm>
              <a:off x="5508104" y="2000240"/>
              <a:ext cx="288032"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2" name="CuadroTexto 11"/>
          <p:cNvSpPr txBox="1"/>
          <p:nvPr/>
        </p:nvSpPr>
        <p:spPr>
          <a:xfrm>
            <a:off x="5486999" y="1493180"/>
            <a:ext cx="3240360" cy="369332"/>
          </a:xfrm>
          <a:prstGeom prst="rect">
            <a:avLst/>
          </a:prstGeom>
          <a:noFill/>
        </p:spPr>
        <p:txBody>
          <a:bodyPr wrap="square" rtlCol="0">
            <a:spAutoFit/>
          </a:bodyPr>
          <a:lstStyle/>
          <a:p>
            <a:r>
              <a:rPr lang="es-MX" b="1" dirty="0"/>
              <a:t>Relación de determinación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052736"/>
            <a:ext cx="6429420"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¿Por qué utilizar métodos multivariados? </a:t>
            </a:r>
          </a:p>
        </p:txBody>
      </p:sp>
      <p:sp>
        <p:nvSpPr>
          <p:cNvPr id="3" name="TextBox 2"/>
          <p:cNvSpPr txBox="1"/>
          <p:nvPr/>
        </p:nvSpPr>
        <p:spPr>
          <a:xfrm>
            <a:off x="642910" y="1941506"/>
            <a:ext cx="8033546" cy="3693319"/>
          </a:xfrm>
          <a:prstGeom prst="rect">
            <a:avLst/>
          </a:prstGeom>
          <a:noFill/>
        </p:spPr>
        <p:txBody>
          <a:bodyPr wrap="square" rtlCol="0">
            <a:spAutoFit/>
          </a:bodyPr>
          <a:lstStyle/>
          <a:p>
            <a:r>
              <a:rPr lang="es-ES" dirty="0"/>
              <a:t>Si la estadística </a:t>
            </a:r>
            <a:r>
              <a:rPr lang="es-ES" dirty="0" err="1"/>
              <a:t>uni</a:t>
            </a:r>
            <a:r>
              <a:rPr lang="es-ES" dirty="0"/>
              <a:t>-variada es más simple y fácil de entender, entonces ¿por qué no separar las variables de respuesta y hacer muchos análisis </a:t>
            </a:r>
            <a:r>
              <a:rPr lang="es-ES" dirty="0" err="1"/>
              <a:t>uni</a:t>
            </a:r>
            <a:r>
              <a:rPr lang="es-ES" dirty="0"/>
              <a:t>-variados?</a:t>
            </a:r>
          </a:p>
          <a:p>
            <a:endParaRPr lang="es-ES" dirty="0"/>
          </a:p>
          <a:p>
            <a:endParaRPr lang="es-ES" dirty="0"/>
          </a:p>
          <a:p>
            <a:pPr marL="357188" indent="-357188">
              <a:buClr>
                <a:srgbClr val="C00000"/>
              </a:buClr>
              <a:buSzPct val="130000"/>
              <a:buFont typeface="Arial" pitchFamily="34" charset="0"/>
              <a:buChar char="•"/>
            </a:pPr>
            <a:r>
              <a:rPr lang="es-ES" dirty="0"/>
              <a:t>Porque con variables múltiples se obtienen descripciones más completas de los patrones que queremos examinar</a:t>
            </a:r>
          </a:p>
          <a:p>
            <a:pPr marL="357188" indent="-357188">
              <a:buClr>
                <a:srgbClr val="C00000"/>
              </a:buClr>
              <a:buSzPct val="130000"/>
              <a:buFont typeface="Arial" pitchFamily="34" charset="0"/>
              <a:buChar char="•"/>
            </a:pPr>
            <a:endParaRPr lang="es-ES" dirty="0"/>
          </a:p>
          <a:p>
            <a:pPr marL="357188" indent="-357188">
              <a:buClr>
                <a:srgbClr val="C00000"/>
              </a:buClr>
              <a:buSzPct val="130000"/>
              <a:buFont typeface="Arial" pitchFamily="34" charset="0"/>
              <a:buChar char="•"/>
            </a:pPr>
            <a:r>
              <a:rPr lang="es-ES" dirty="0"/>
              <a:t>Porque los fenómenos biológicos son frecuentemente </a:t>
            </a:r>
            <a:r>
              <a:rPr lang="es-ES" dirty="0" err="1"/>
              <a:t>multi</a:t>
            </a:r>
            <a:r>
              <a:rPr lang="es-ES" dirty="0"/>
              <a:t>-variados (la biología es </a:t>
            </a:r>
            <a:r>
              <a:rPr lang="es-ES" dirty="0" err="1"/>
              <a:t>co</a:t>
            </a:r>
            <a:r>
              <a:rPr lang="es-ES" dirty="0"/>
              <a:t>-variación!)</a:t>
            </a:r>
          </a:p>
          <a:p>
            <a:pPr marL="357188" indent="-357188">
              <a:buClr>
                <a:srgbClr val="C00000"/>
              </a:buClr>
              <a:buSzPct val="130000"/>
              <a:buFont typeface="Arial" pitchFamily="34" charset="0"/>
              <a:buChar char="•"/>
            </a:pPr>
            <a:endParaRPr lang="es-ES" dirty="0"/>
          </a:p>
          <a:p>
            <a:pPr marL="357188" indent="-357188">
              <a:buClr>
                <a:srgbClr val="C00000"/>
              </a:buClr>
              <a:buSzPct val="130000"/>
              <a:buFont typeface="Arial" pitchFamily="34" charset="0"/>
              <a:buChar char="•"/>
            </a:pPr>
            <a:r>
              <a:rPr lang="es-ES" dirty="0"/>
              <a:t>Porque si se separan las variables, no es posible distinguir señales de la </a:t>
            </a:r>
            <a:r>
              <a:rPr lang="es-ES" dirty="0" err="1"/>
              <a:t>co</a:t>
            </a:r>
            <a:r>
              <a:rPr lang="es-ES" dirty="0"/>
              <a:t>-variación que potencialmente existen entre éstas.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508" name="Picture 4"/>
          <p:cNvPicPr>
            <a:picLocks noChangeAspect="1" noChangeArrowheads="1"/>
          </p:cNvPicPr>
          <p:nvPr/>
        </p:nvPicPr>
        <p:blipFill>
          <a:blip r:embed="rId2"/>
          <a:srcRect/>
          <a:stretch>
            <a:fillRect/>
          </a:stretch>
        </p:blipFill>
        <p:spPr bwMode="auto">
          <a:xfrm>
            <a:off x="214282" y="642918"/>
            <a:ext cx="4281498" cy="4274167"/>
          </a:xfrm>
          <a:prstGeom prst="rect">
            <a:avLst/>
          </a:prstGeom>
          <a:noFill/>
          <a:ln w="9525">
            <a:noFill/>
            <a:miter lim="800000"/>
            <a:headEnd/>
            <a:tailEnd/>
          </a:ln>
          <a:effectLst/>
        </p:spPr>
      </p:pic>
      <p:cxnSp>
        <p:nvCxnSpPr>
          <p:cNvPr id="5" name="Straight Connector 4"/>
          <p:cNvCxnSpPr/>
          <p:nvPr/>
        </p:nvCxnSpPr>
        <p:spPr>
          <a:xfrm rot="5400000">
            <a:off x="6464312" y="2749545"/>
            <a:ext cx="264320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7586910" y="1428736"/>
            <a:ext cx="71438" cy="2643206"/>
          </a:xfrm>
          <a:prstGeom prst="rect">
            <a:avLst/>
          </a:prstGeom>
          <a:gradFill flip="none" rotWithShape="1">
            <a:gsLst>
              <a:gs pos="84000">
                <a:srgbClr val="C00000"/>
              </a:gs>
              <a:gs pos="0">
                <a:schemeClr val="tx1"/>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38" name="Group 37"/>
          <p:cNvGrpSpPr/>
          <p:nvPr/>
        </p:nvGrpSpPr>
        <p:grpSpPr>
          <a:xfrm>
            <a:off x="4643438" y="2212966"/>
            <a:ext cx="1028028" cy="858844"/>
            <a:chOff x="5187046" y="1928802"/>
            <a:chExt cx="1028028" cy="858844"/>
          </a:xfrm>
        </p:grpSpPr>
        <p:sp>
          <p:nvSpPr>
            <p:cNvPr id="8" name="Flowchart: Manual Operation 7"/>
            <p:cNvSpPr/>
            <p:nvPr/>
          </p:nvSpPr>
          <p:spPr>
            <a:xfrm rot="5400000">
              <a:off x="5133467" y="2196695"/>
              <a:ext cx="428629" cy="321471"/>
            </a:xfrm>
            <a:prstGeom prst="flowChartManualOpe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0" name="Straight Connector 9"/>
            <p:cNvCxnSpPr/>
            <p:nvPr/>
          </p:nvCxnSpPr>
          <p:spPr>
            <a:xfrm flipV="1">
              <a:off x="5572132" y="1928802"/>
              <a:ext cx="428628" cy="285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572132" y="2071678"/>
              <a:ext cx="571504" cy="2143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572132" y="2501894"/>
              <a:ext cx="428628" cy="285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572132" y="2430456"/>
              <a:ext cx="571504" cy="2143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5572132" y="2357430"/>
              <a:ext cx="64294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8072462" y="2500306"/>
            <a:ext cx="857256" cy="369332"/>
          </a:xfrm>
          <a:prstGeom prst="rect">
            <a:avLst/>
          </a:prstGeom>
          <a:noFill/>
        </p:spPr>
        <p:txBody>
          <a:bodyPr wrap="square" rtlCol="0">
            <a:spAutoFit/>
          </a:bodyPr>
          <a:lstStyle/>
          <a:p>
            <a:r>
              <a:rPr lang="es-MX" dirty="0"/>
              <a:t>Eje 2</a:t>
            </a:r>
          </a:p>
        </p:txBody>
      </p:sp>
      <p:grpSp>
        <p:nvGrpSpPr>
          <p:cNvPr id="40" name="Group 39"/>
          <p:cNvGrpSpPr/>
          <p:nvPr/>
        </p:nvGrpSpPr>
        <p:grpSpPr>
          <a:xfrm rot="5400000">
            <a:off x="5414514" y="1227576"/>
            <a:ext cx="1028028" cy="858844"/>
            <a:chOff x="5187046" y="1928802"/>
            <a:chExt cx="1028028" cy="858844"/>
          </a:xfrm>
        </p:grpSpPr>
        <p:sp>
          <p:nvSpPr>
            <p:cNvPr id="41" name="Flowchart: Manual Operation 40"/>
            <p:cNvSpPr/>
            <p:nvPr/>
          </p:nvSpPr>
          <p:spPr>
            <a:xfrm rot="5400000">
              <a:off x="5133467" y="2196695"/>
              <a:ext cx="428629" cy="321471"/>
            </a:xfrm>
            <a:prstGeom prst="flowChartManualOpe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42" name="Straight Connector 41"/>
            <p:cNvCxnSpPr/>
            <p:nvPr/>
          </p:nvCxnSpPr>
          <p:spPr>
            <a:xfrm flipV="1">
              <a:off x="5572132" y="1928802"/>
              <a:ext cx="428628" cy="285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5572132" y="2071678"/>
              <a:ext cx="571504" cy="2143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572132" y="2501894"/>
              <a:ext cx="428628" cy="285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572132" y="2430456"/>
              <a:ext cx="571504" cy="2143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5572132" y="2357430"/>
              <a:ext cx="64294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a:xfrm>
            <a:off x="4643438" y="4387342"/>
            <a:ext cx="264320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rot="16200000">
            <a:off x="5929322" y="2887143"/>
            <a:ext cx="71438" cy="2643206"/>
          </a:xfrm>
          <a:prstGeom prst="rect">
            <a:avLst/>
          </a:prstGeom>
          <a:gradFill flip="none" rotWithShape="1">
            <a:gsLst>
              <a:gs pos="84000">
                <a:srgbClr val="C00000"/>
              </a:gs>
              <a:gs pos="0">
                <a:schemeClr val="tx1"/>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TextBox 48"/>
          <p:cNvSpPr txBox="1"/>
          <p:nvPr/>
        </p:nvSpPr>
        <p:spPr>
          <a:xfrm>
            <a:off x="5471046" y="4631304"/>
            <a:ext cx="857256" cy="369332"/>
          </a:xfrm>
          <a:prstGeom prst="rect">
            <a:avLst/>
          </a:prstGeom>
          <a:noFill/>
        </p:spPr>
        <p:txBody>
          <a:bodyPr wrap="square" rtlCol="0">
            <a:spAutoFit/>
          </a:bodyPr>
          <a:lstStyle/>
          <a:p>
            <a:r>
              <a:rPr lang="es-MX" dirty="0"/>
              <a:t>Eje 1</a:t>
            </a:r>
          </a:p>
        </p:txBody>
      </p:sp>
      <p:sp>
        <p:nvSpPr>
          <p:cNvPr id="52" name="Oval 51"/>
          <p:cNvSpPr/>
          <p:nvPr/>
        </p:nvSpPr>
        <p:spPr>
          <a:xfrm rot="19619519">
            <a:off x="456694" y="2121316"/>
            <a:ext cx="3769006" cy="850498"/>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3" name="Oval 52"/>
          <p:cNvSpPr/>
          <p:nvPr/>
        </p:nvSpPr>
        <p:spPr>
          <a:xfrm rot="19619519">
            <a:off x="609094" y="2549238"/>
            <a:ext cx="3769006" cy="850498"/>
          </a:xfrm>
          <a:prstGeom prst="ellipse">
            <a:avLst/>
          </a:prstGeom>
          <a:no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4" name="TextBox 53"/>
          <p:cNvSpPr txBox="1"/>
          <p:nvPr/>
        </p:nvSpPr>
        <p:spPr>
          <a:xfrm>
            <a:off x="529206" y="5229200"/>
            <a:ext cx="8400512" cy="1477328"/>
          </a:xfrm>
          <a:prstGeom prst="rect">
            <a:avLst/>
          </a:prstGeom>
          <a:noFill/>
        </p:spPr>
        <p:txBody>
          <a:bodyPr wrap="square" rtlCol="0">
            <a:spAutoFit/>
          </a:bodyPr>
          <a:lstStyle/>
          <a:p>
            <a:r>
              <a:rPr lang="es-MX" dirty="0"/>
              <a:t>Las potenciales diferencias entre rojos y negros sólo pueden detectarse a través de la señal de </a:t>
            </a:r>
            <a:r>
              <a:rPr lang="es-MX" dirty="0" err="1"/>
              <a:t>co</a:t>
            </a:r>
            <a:r>
              <a:rPr lang="es-MX" dirty="0"/>
              <a:t>-variación. </a:t>
            </a:r>
          </a:p>
          <a:p>
            <a:endParaRPr lang="es-MX" dirty="0"/>
          </a:p>
          <a:p>
            <a:r>
              <a:rPr lang="es-ES" dirty="0"/>
              <a:t>Muchas dimensiones para describir el mismo juego de muestras incrementa la información que se puede obtener del sistema.</a:t>
            </a:r>
            <a:endParaRPr lang="es-MX"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7158" y="764704"/>
            <a:ext cx="4286280"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Ejemplos de uso de MM: </a:t>
            </a:r>
          </a:p>
        </p:txBody>
      </p:sp>
      <p:sp>
        <p:nvSpPr>
          <p:cNvPr id="4" name="TextBox 3"/>
          <p:cNvSpPr txBox="1"/>
          <p:nvPr/>
        </p:nvSpPr>
        <p:spPr>
          <a:xfrm>
            <a:off x="642910" y="1412776"/>
            <a:ext cx="8033546" cy="923330"/>
          </a:xfrm>
          <a:prstGeom prst="rect">
            <a:avLst/>
          </a:prstGeom>
          <a:noFill/>
        </p:spPr>
        <p:txBody>
          <a:bodyPr wrap="square" rtlCol="0">
            <a:spAutoFit/>
          </a:bodyPr>
          <a:lstStyle/>
          <a:p>
            <a:r>
              <a:rPr lang="es-MX" dirty="0"/>
              <a:t>La aplicación de las técnicas multidimensionales para describir sistemas biológicos se aplica en contextos muy diversos. En todos los casos se trata de muchas mediciones en una misma unidad experimental:</a:t>
            </a:r>
          </a:p>
        </p:txBody>
      </p:sp>
      <p:sp>
        <p:nvSpPr>
          <p:cNvPr id="5" name="TextBox 4"/>
          <p:cNvSpPr txBox="1"/>
          <p:nvPr/>
        </p:nvSpPr>
        <p:spPr>
          <a:xfrm>
            <a:off x="642910" y="2564904"/>
            <a:ext cx="8185730" cy="3970318"/>
          </a:xfrm>
          <a:prstGeom prst="rect">
            <a:avLst/>
          </a:prstGeom>
          <a:noFill/>
        </p:spPr>
        <p:txBody>
          <a:bodyPr wrap="square" rtlCol="0">
            <a:spAutoFit/>
          </a:bodyPr>
          <a:lstStyle/>
          <a:p>
            <a:pPr marL="357188" indent="-357188">
              <a:buClr>
                <a:srgbClr val="C00000"/>
              </a:buClr>
              <a:buSzPct val="130000"/>
              <a:buFont typeface="Arial" pitchFamily="34" charset="0"/>
              <a:buChar char="•"/>
            </a:pPr>
            <a:r>
              <a:rPr lang="es-MX" dirty="0"/>
              <a:t>Mediciones de compuestos tóxicos en muestras de agua de diferentes localidades y tiempos. </a:t>
            </a:r>
          </a:p>
          <a:p>
            <a:pPr marL="357188" indent="-357188">
              <a:buClr>
                <a:srgbClr val="C00000"/>
              </a:buClr>
              <a:buSzPct val="130000"/>
              <a:buFont typeface="Arial" pitchFamily="34" charset="0"/>
              <a:buChar char="•"/>
            </a:pPr>
            <a:endParaRPr lang="es-MX" dirty="0"/>
          </a:p>
          <a:p>
            <a:pPr marL="357188" indent="-357188">
              <a:buClr>
                <a:srgbClr val="C00000"/>
              </a:buClr>
              <a:buSzPct val="130000"/>
              <a:buFont typeface="Arial" pitchFamily="34" charset="0"/>
              <a:buChar char="•"/>
            </a:pPr>
            <a:r>
              <a:rPr lang="es-MX" dirty="0"/>
              <a:t>Mediciones de balance energético en individuos bajo distintos tratamientos con efectos fisiológicos/metabólicos.</a:t>
            </a:r>
          </a:p>
          <a:p>
            <a:pPr marL="357188" indent="-357188">
              <a:buClr>
                <a:srgbClr val="C00000"/>
              </a:buClr>
              <a:buSzPct val="130000"/>
              <a:buFont typeface="Arial" pitchFamily="34" charset="0"/>
              <a:buChar char="•"/>
            </a:pPr>
            <a:endParaRPr lang="es-MX" dirty="0"/>
          </a:p>
          <a:p>
            <a:pPr marL="357188" indent="-357188">
              <a:buClr>
                <a:srgbClr val="C00000"/>
              </a:buClr>
              <a:buSzPct val="130000"/>
              <a:buFont typeface="Arial" pitchFamily="34" charset="0"/>
              <a:buChar char="•"/>
            </a:pPr>
            <a:r>
              <a:rPr lang="es-MX" dirty="0"/>
              <a:t>Mediciones de unidades de comportamiento en individuos de distinta condición (p. e. localidad, edad, sexo, condición reproductiva, etc.).</a:t>
            </a:r>
          </a:p>
          <a:p>
            <a:pPr marL="357188" indent="-357188">
              <a:buClr>
                <a:srgbClr val="C00000"/>
              </a:buClr>
              <a:buSzPct val="130000"/>
              <a:buFont typeface="Arial" pitchFamily="34" charset="0"/>
              <a:buChar char="•"/>
            </a:pPr>
            <a:endParaRPr lang="es-MX" dirty="0"/>
          </a:p>
          <a:p>
            <a:pPr marL="357188" indent="-357188">
              <a:buClr>
                <a:srgbClr val="C00000"/>
              </a:buClr>
              <a:buSzPct val="130000"/>
              <a:buFont typeface="Arial" pitchFamily="34" charset="0"/>
              <a:buChar char="•"/>
            </a:pPr>
            <a:r>
              <a:rPr lang="es-MX" dirty="0"/>
              <a:t>Mediciones de presencia/ocurrencia de especies o grupos taxonómicos en unidades ecológicas (muestras) espacial o temporalmente definidas.</a:t>
            </a:r>
          </a:p>
          <a:p>
            <a:pPr marL="357188" indent="-357188">
              <a:buClr>
                <a:srgbClr val="C00000"/>
              </a:buClr>
              <a:buSzPct val="130000"/>
              <a:buFont typeface="Arial" pitchFamily="34" charset="0"/>
              <a:buChar char="•"/>
            </a:pPr>
            <a:endParaRPr lang="es-MX" dirty="0"/>
          </a:p>
          <a:p>
            <a:pPr marL="357188" indent="-357188">
              <a:buClr>
                <a:srgbClr val="C00000"/>
              </a:buClr>
              <a:buSzPct val="130000"/>
              <a:buFont typeface="Arial" pitchFamily="34" charset="0"/>
              <a:buChar char="•"/>
            </a:pPr>
            <a:r>
              <a:rPr lang="es-MX" dirty="0"/>
              <a:t>Mediciones </a:t>
            </a:r>
            <a:r>
              <a:rPr lang="es-MX" dirty="0" err="1"/>
              <a:t>morfométricas</a:t>
            </a:r>
            <a:r>
              <a:rPr lang="es-MX" dirty="0"/>
              <a:t> en individuos provenientes de distintas categorías (p. e. localidad, variedad o sub-especie, condición, sexo, etc.)</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052736"/>
            <a:ext cx="6429420"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Problemas de la multidimensionalidad:</a:t>
            </a:r>
          </a:p>
        </p:txBody>
      </p:sp>
      <p:sp>
        <p:nvSpPr>
          <p:cNvPr id="3" name="TextBox 2"/>
          <p:cNvSpPr txBox="1"/>
          <p:nvPr/>
        </p:nvSpPr>
        <p:spPr>
          <a:xfrm>
            <a:off x="539552" y="1959012"/>
            <a:ext cx="8321578" cy="3970318"/>
          </a:xfrm>
          <a:prstGeom prst="rect">
            <a:avLst/>
          </a:prstGeom>
          <a:noFill/>
        </p:spPr>
        <p:txBody>
          <a:bodyPr wrap="square" rtlCol="0">
            <a:spAutoFit/>
          </a:bodyPr>
          <a:lstStyle/>
          <a:p>
            <a:r>
              <a:rPr lang="es-ES" dirty="0"/>
              <a:t>Entre las desventajas de aumentar el número de variables descriptoras se encuentran que,</a:t>
            </a:r>
          </a:p>
          <a:p>
            <a:endParaRPr lang="es-ES" dirty="0"/>
          </a:p>
          <a:p>
            <a:pPr marL="174625" indent="-174625"/>
            <a:endParaRPr lang="es-ES" dirty="0"/>
          </a:p>
          <a:p>
            <a:pPr marL="357188" indent="-357188">
              <a:buClr>
                <a:srgbClr val="C00000"/>
              </a:buClr>
              <a:buSzPct val="130000"/>
              <a:buFont typeface="Arial" pitchFamily="34" charset="0"/>
              <a:buChar char="•"/>
            </a:pPr>
            <a:r>
              <a:rPr lang="es-ES" dirty="0"/>
              <a:t>Es más difícil resumir la información y representarla gráficamente.</a:t>
            </a:r>
          </a:p>
          <a:p>
            <a:pPr marL="357188" indent="-357188">
              <a:buClr>
                <a:srgbClr val="C00000"/>
              </a:buClr>
              <a:buSzPct val="130000"/>
            </a:pPr>
            <a:endParaRPr lang="es-ES" dirty="0"/>
          </a:p>
          <a:p>
            <a:pPr marL="357188" indent="-357188">
              <a:buClr>
                <a:srgbClr val="C00000"/>
              </a:buClr>
              <a:buSzPct val="130000"/>
              <a:buFont typeface="Arial" pitchFamily="34" charset="0"/>
              <a:buChar char="•"/>
            </a:pPr>
            <a:r>
              <a:rPr lang="es-ES" dirty="0"/>
              <a:t>Los métodos de análisis numérico son más complejos. </a:t>
            </a:r>
          </a:p>
          <a:p>
            <a:pPr marL="357188" indent="-357188">
              <a:buClr>
                <a:srgbClr val="C00000"/>
              </a:buClr>
              <a:buSzPct val="130000"/>
              <a:buFont typeface="Arial" pitchFamily="34" charset="0"/>
              <a:buChar char="•"/>
            </a:pPr>
            <a:endParaRPr lang="es-ES" dirty="0"/>
          </a:p>
          <a:p>
            <a:pPr marL="357188" indent="-357188">
              <a:buClr>
                <a:srgbClr val="C00000"/>
              </a:buClr>
              <a:buSzPct val="130000"/>
              <a:buFont typeface="Arial" pitchFamily="34" charset="0"/>
              <a:buChar char="•"/>
            </a:pPr>
            <a:r>
              <a:rPr lang="es-ES" dirty="0"/>
              <a:t>Para casos de n bajas, el poder de resolución es menor y es más difícil distinguir una señal (sin aumentar n). </a:t>
            </a:r>
          </a:p>
          <a:p>
            <a:pPr marL="357188" indent="-357188">
              <a:buClr>
                <a:srgbClr val="C00000"/>
              </a:buClr>
              <a:buSzPct val="130000"/>
              <a:buFont typeface="Arial" pitchFamily="34" charset="0"/>
              <a:buChar char="•"/>
            </a:pPr>
            <a:endParaRPr lang="es-ES" dirty="0"/>
          </a:p>
          <a:p>
            <a:pPr marL="357188" indent="-357188">
              <a:buClr>
                <a:srgbClr val="C00000"/>
              </a:buClr>
              <a:buSzPct val="130000"/>
              <a:buFont typeface="Arial" pitchFamily="34" charset="0"/>
              <a:buChar char="•"/>
            </a:pPr>
            <a:r>
              <a:rPr lang="es-ES" dirty="0"/>
              <a:t>Algunos métodos de aleatorización ayudan a aliviar problemas relacionados con las pruebas de hipótesis en condiciones de </a:t>
            </a:r>
            <a:r>
              <a:rPr lang="es-ES" dirty="0" err="1"/>
              <a:t>multi-dimensionalidad</a:t>
            </a:r>
            <a:r>
              <a:rPr lang="es-ES" dirty="0"/>
              <a:t>.</a:t>
            </a:r>
          </a:p>
          <a:p>
            <a:pPr marL="174625" indent="-174625">
              <a:buFont typeface="Arial" pitchFamily="34" charset="0"/>
              <a:buChar char="•"/>
            </a:pPr>
            <a:endParaRPr lang="es-E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7504" y="626639"/>
            <a:ext cx="7286676" cy="624306"/>
          </a:xfrm>
        </p:spPr>
        <p:txBody>
          <a:bodyPr>
            <a:normAutofit/>
          </a:bodyPr>
          <a:lstStyle/>
          <a:p>
            <a:r>
              <a:rPr lang="es-MX" sz="2400" b="1" dirty="0">
                <a:latin typeface="Arial" pitchFamily="34" charset="0"/>
                <a:cs typeface="Arial" pitchFamily="34" charset="0"/>
              </a:rPr>
              <a:t>Notación estadística (</a:t>
            </a:r>
            <a:r>
              <a:rPr lang="es-MX" sz="2400" b="1" dirty="0" err="1">
                <a:latin typeface="Arial" pitchFamily="34" charset="0"/>
                <a:cs typeface="Arial" pitchFamily="34" charset="0"/>
              </a:rPr>
              <a:t>multi</a:t>
            </a:r>
            <a:r>
              <a:rPr lang="es-MX" sz="2400" b="1" dirty="0">
                <a:latin typeface="Arial" pitchFamily="34" charset="0"/>
                <a:cs typeface="Arial" pitchFamily="34" charset="0"/>
              </a:rPr>
              <a:t>-variada):</a:t>
            </a:r>
          </a:p>
        </p:txBody>
      </p:sp>
      <p:sp>
        <p:nvSpPr>
          <p:cNvPr id="9" name="Oval 4"/>
          <p:cNvSpPr>
            <a:spLocks noChangeArrowheads="1"/>
          </p:cNvSpPr>
          <p:nvPr/>
        </p:nvSpPr>
        <p:spPr bwMode="auto">
          <a:xfrm rot="5400000">
            <a:off x="1214415" y="4382205"/>
            <a:ext cx="1071568" cy="1643074"/>
          </a:xfrm>
          <a:prstGeom prst="ellipse">
            <a:avLst/>
          </a:prstGeom>
          <a:solidFill>
            <a:srgbClr val="C00000"/>
          </a:solidFill>
          <a:ln w="15875">
            <a:solidFill>
              <a:srgbClr val="C00000"/>
            </a:solidFill>
            <a:round/>
            <a:headEnd/>
            <a:tailEnd/>
          </a:ln>
        </p:spPr>
        <p:txBody>
          <a:bodyPr wrap="none" anchor="ctr"/>
          <a:lstStyle/>
          <a:p>
            <a:endParaRPr lang="es-MX">
              <a:latin typeface="Arial" pitchFamily="34" charset="0"/>
              <a:cs typeface="Arial" pitchFamily="34" charset="0"/>
            </a:endParaRPr>
          </a:p>
        </p:txBody>
      </p:sp>
      <p:sp>
        <p:nvSpPr>
          <p:cNvPr id="10" name="Rectangle 5"/>
          <p:cNvSpPr>
            <a:spLocks noChangeArrowheads="1"/>
          </p:cNvSpPr>
          <p:nvPr/>
        </p:nvSpPr>
        <p:spPr bwMode="auto">
          <a:xfrm>
            <a:off x="3500429" y="4640246"/>
            <a:ext cx="1285884" cy="500066"/>
          </a:xfrm>
          <a:prstGeom prst="rect">
            <a:avLst/>
          </a:prstGeom>
          <a:solidFill>
            <a:srgbClr val="C00000">
              <a:alpha val="60000"/>
            </a:srgbClr>
          </a:solidFill>
          <a:ln w="9525">
            <a:solidFill>
              <a:srgbClr val="C00000"/>
            </a:solidFill>
            <a:miter lim="800000"/>
            <a:headEnd/>
            <a:tailEnd/>
          </a:ln>
        </p:spPr>
        <p:txBody>
          <a:bodyPr wrap="none" anchor="ctr"/>
          <a:lstStyle/>
          <a:p>
            <a:pPr algn="ctr"/>
            <a:r>
              <a:rPr lang="es-ES_tradnl" sz="1600" b="1" dirty="0">
                <a:solidFill>
                  <a:srgbClr val="000000"/>
                </a:solidFill>
                <a:latin typeface="Arial" pitchFamily="34" charset="0"/>
                <a:cs typeface="Arial" pitchFamily="34" charset="0"/>
              </a:rPr>
              <a:t>MUESTRA </a:t>
            </a:r>
            <a:r>
              <a:rPr lang="es-ES_tradnl" sz="1600" b="1" i="1" dirty="0">
                <a:latin typeface="Arial" pitchFamily="34" charset="0"/>
                <a:cs typeface="Arial" pitchFamily="34" charset="0"/>
              </a:rPr>
              <a:t> </a:t>
            </a:r>
            <a:endParaRPr lang="es-ES" sz="1600" b="1" dirty="0">
              <a:solidFill>
                <a:srgbClr val="000000"/>
              </a:solidFill>
              <a:latin typeface="Arial" pitchFamily="34" charset="0"/>
              <a:cs typeface="Arial" pitchFamily="34" charset="0"/>
            </a:endParaRPr>
          </a:p>
        </p:txBody>
      </p:sp>
      <p:sp>
        <p:nvSpPr>
          <p:cNvPr id="11" name="Text Box 6"/>
          <p:cNvSpPr txBox="1">
            <a:spLocks noChangeArrowheads="1"/>
          </p:cNvSpPr>
          <p:nvPr/>
        </p:nvSpPr>
        <p:spPr bwMode="auto">
          <a:xfrm>
            <a:off x="1000100" y="5025146"/>
            <a:ext cx="1579566" cy="338554"/>
          </a:xfrm>
          <a:prstGeom prst="rect">
            <a:avLst/>
          </a:prstGeom>
          <a:noFill/>
          <a:ln w="9525">
            <a:noFill/>
            <a:miter lim="800000"/>
            <a:headEnd/>
            <a:tailEnd/>
          </a:ln>
        </p:spPr>
        <p:txBody>
          <a:bodyPr wrap="square">
            <a:spAutoFit/>
          </a:bodyPr>
          <a:lstStyle/>
          <a:p>
            <a:pPr algn="ctr">
              <a:spcBef>
                <a:spcPct val="50000"/>
              </a:spcBef>
            </a:pPr>
            <a:r>
              <a:rPr lang="es-ES_tradnl" sz="1600" b="1" dirty="0">
                <a:solidFill>
                  <a:srgbClr val="000000"/>
                </a:solidFill>
                <a:latin typeface="Arial" pitchFamily="34" charset="0"/>
                <a:cs typeface="Arial" pitchFamily="34" charset="0"/>
              </a:rPr>
              <a:t>POBLACIÓN</a:t>
            </a:r>
            <a:endParaRPr lang="es-ES" sz="1600" b="1" dirty="0">
              <a:solidFill>
                <a:srgbClr val="000000"/>
              </a:solidFill>
              <a:latin typeface="Arial" pitchFamily="34" charset="0"/>
              <a:cs typeface="Arial" pitchFamily="34" charset="0"/>
            </a:endParaRPr>
          </a:p>
        </p:txBody>
      </p:sp>
      <p:cxnSp>
        <p:nvCxnSpPr>
          <p:cNvPr id="12" name="Straight Connector 11"/>
          <p:cNvCxnSpPr/>
          <p:nvPr/>
        </p:nvCxnSpPr>
        <p:spPr>
          <a:xfrm flipV="1">
            <a:off x="2143108" y="4596518"/>
            <a:ext cx="1214445" cy="285752"/>
          </a:xfrm>
          <a:prstGeom prst="line">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143108" y="4882270"/>
            <a:ext cx="1214445" cy="285752"/>
          </a:xfrm>
          <a:prstGeom prst="line">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500694" y="5048016"/>
            <a:ext cx="3357586" cy="1477328"/>
          </a:xfrm>
          <a:prstGeom prst="rect">
            <a:avLst/>
          </a:prstGeom>
          <a:noFill/>
          <a:ln>
            <a:solidFill>
              <a:schemeClr val="tx1"/>
            </a:solidFill>
          </a:ln>
        </p:spPr>
        <p:txBody>
          <a:bodyPr wrap="square" rtlCol="0">
            <a:spAutoFit/>
          </a:bodyPr>
          <a:lstStyle/>
          <a:p>
            <a:r>
              <a:rPr lang="es-MX" dirty="0">
                <a:latin typeface="Arial" pitchFamily="34" charset="0"/>
                <a:cs typeface="Arial" pitchFamily="34" charset="0"/>
              </a:rPr>
              <a:t>x</a:t>
            </a:r>
            <a:r>
              <a:rPr lang="es-MX" baseline="-25000" dirty="0">
                <a:latin typeface="Arial" pitchFamily="34" charset="0"/>
                <a:cs typeface="Arial" pitchFamily="34" charset="0"/>
              </a:rPr>
              <a:t>1,1</a:t>
            </a:r>
            <a:r>
              <a:rPr lang="es-MX" dirty="0">
                <a:latin typeface="Arial" pitchFamily="34" charset="0"/>
                <a:cs typeface="Arial" pitchFamily="34" charset="0"/>
              </a:rPr>
              <a:t> = 2;   x</a:t>
            </a:r>
            <a:r>
              <a:rPr lang="es-MX" baseline="-25000" dirty="0">
                <a:latin typeface="Arial" pitchFamily="34" charset="0"/>
                <a:cs typeface="Arial" pitchFamily="34" charset="0"/>
              </a:rPr>
              <a:t>1,2 </a:t>
            </a:r>
            <a:r>
              <a:rPr lang="es-MX" dirty="0">
                <a:latin typeface="Arial" pitchFamily="34" charset="0"/>
                <a:cs typeface="Arial" pitchFamily="34" charset="0"/>
              </a:rPr>
              <a:t>= 36; y</a:t>
            </a:r>
            <a:r>
              <a:rPr lang="es-MX" baseline="-25000" dirty="0">
                <a:latin typeface="Arial" pitchFamily="34" charset="0"/>
                <a:cs typeface="Arial" pitchFamily="34" charset="0"/>
              </a:rPr>
              <a:t>1</a:t>
            </a:r>
            <a:r>
              <a:rPr lang="es-MX" dirty="0">
                <a:latin typeface="Arial" pitchFamily="34" charset="0"/>
                <a:cs typeface="Arial" pitchFamily="34" charset="0"/>
              </a:rPr>
              <a:t> = 289 </a:t>
            </a:r>
          </a:p>
          <a:p>
            <a:r>
              <a:rPr lang="es-MX" dirty="0">
                <a:latin typeface="Arial" pitchFamily="34" charset="0"/>
                <a:cs typeface="Arial" pitchFamily="34" charset="0"/>
              </a:rPr>
              <a:t>x</a:t>
            </a:r>
            <a:r>
              <a:rPr lang="es-MX" baseline="-25000" dirty="0">
                <a:latin typeface="Arial" pitchFamily="34" charset="0"/>
                <a:cs typeface="Arial" pitchFamily="34" charset="0"/>
              </a:rPr>
              <a:t>2,1</a:t>
            </a:r>
            <a:r>
              <a:rPr lang="es-MX" dirty="0">
                <a:latin typeface="Arial" pitchFamily="34" charset="0"/>
                <a:cs typeface="Arial" pitchFamily="34" charset="0"/>
              </a:rPr>
              <a:t> = 67; x</a:t>
            </a:r>
            <a:r>
              <a:rPr lang="es-MX" baseline="-25000" dirty="0">
                <a:latin typeface="Arial" pitchFamily="34" charset="0"/>
                <a:cs typeface="Arial" pitchFamily="34" charset="0"/>
              </a:rPr>
              <a:t>2,2 </a:t>
            </a:r>
            <a:r>
              <a:rPr lang="es-MX" dirty="0">
                <a:latin typeface="Arial" pitchFamily="34" charset="0"/>
                <a:cs typeface="Arial" pitchFamily="34" charset="0"/>
              </a:rPr>
              <a:t>= 36; y</a:t>
            </a:r>
            <a:r>
              <a:rPr lang="es-MX" baseline="-25000" dirty="0">
                <a:latin typeface="Arial" pitchFamily="34" charset="0"/>
                <a:cs typeface="Arial" pitchFamily="34" charset="0"/>
              </a:rPr>
              <a:t>2 </a:t>
            </a:r>
            <a:r>
              <a:rPr lang="es-MX" dirty="0">
                <a:latin typeface="Arial" pitchFamily="34" charset="0"/>
                <a:cs typeface="Arial" pitchFamily="34" charset="0"/>
              </a:rPr>
              <a:t>= 344</a:t>
            </a:r>
          </a:p>
          <a:p>
            <a:r>
              <a:rPr lang="es-MX" dirty="0">
                <a:latin typeface="Arial" pitchFamily="34" charset="0"/>
                <a:cs typeface="Arial" pitchFamily="34" charset="0"/>
              </a:rPr>
              <a:t>x</a:t>
            </a:r>
            <a:r>
              <a:rPr lang="es-MX" baseline="-25000" dirty="0">
                <a:latin typeface="Arial" pitchFamily="34" charset="0"/>
                <a:cs typeface="Arial" pitchFamily="34" charset="0"/>
              </a:rPr>
              <a:t>3,1</a:t>
            </a:r>
            <a:r>
              <a:rPr lang="es-MX" dirty="0">
                <a:latin typeface="Arial" pitchFamily="34" charset="0"/>
                <a:cs typeface="Arial" pitchFamily="34" charset="0"/>
              </a:rPr>
              <a:t> = 45; x</a:t>
            </a:r>
            <a:r>
              <a:rPr lang="es-MX" baseline="-25000" dirty="0">
                <a:latin typeface="Arial" pitchFamily="34" charset="0"/>
                <a:cs typeface="Arial" pitchFamily="34" charset="0"/>
              </a:rPr>
              <a:t>3,2 </a:t>
            </a:r>
            <a:r>
              <a:rPr lang="es-MX" dirty="0">
                <a:latin typeface="Arial" pitchFamily="34" charset="0"/>
                <a:cs typeface="Arial" pitchFamily="34" charset="0"/>
              </a:rPr>
              <a:t>= 36; y</a:t>
            </a:r>
            <a:r>
              <a:rPr lang="es-MX" baseline="-25000" dirty="0">
                <a:latin typeface="Arial" pitchFamily="34" charset="0"/>
                <a:cs typeface="Arial" pitchFamily="34" charset="0"/>
              </a:rPr>
              <a:t>3</a:t>
            </a:r>
            <a:r>
              <a:rPr lang="es-MX" dirty="0">
                <a:latin typeface="Arial" pitchFamily="34" charset="0"/>
                <a:cs typeface="Arial" pitchFamily="34" charset="0"/>
              </a:rPr>
              <a:t> = 197</a:t>
            </a:r>
          </a:p>
          <a:p>
            <a:r>
              <a:rPr lang="es-MX" dirty="0">
                <a:latin typeface="Arial" pitchFamily="34" charset="0"/>
                <a:cs typeface="Arial" pitchFamily="34" charset="0"/>
              </a:rPr>
              <a:t>x</a:t>
            </a:r>
            <a:r>
              <a:rPr lang="es-MX" baseline="-25000" dirty="0">
                <a:latin typeface="Arial" pitchFamily="34" charset="0"/>
                <a:cs typeface="Arial" pitchFamily="34" charset="0"/>
              </a:rPr>
              <a:t>4,1</a:t>
            </a:r>
            <a:r>
              <a:rPr lang="es-MX" dirty="0">
                <a:latin typeface="Arial" pitchFamily="34" charset="0"/>
                <a:cs typeface="Arial" pitchFamily="34" charset="0"/>
              </a:rPr>
              <a:t> = 28; x</a:t>
            </a:r>
            <a:r>
              <a:rPr lang="es-MX" baseline="-25000" dirty="0">
                <a:latin typeface="Arial" pitchFamily="34" charset="0"/>
                <a:cs typeface="Arial" pitchFamily="34" charset="0"/>
              </a:rPr>
              <a:t>4,2 </a:t>
            </a:r>
            <a:r>
              <a:rPr lang="es-MX" dirty="0">
                <a:latin typeface="Arial" pitchFamily="34" charset="0"/>
                <a:cs typeface="Arial" pitchFamily="34" charset="0"/>
              </a:rPr>
              <a:t>= 36; y</a:t>
            </a:r>
            <a:r>
              <a:rPr lang="es-MX" baseline="-25000" dirty="0">
                <a:latin typeface="Arial" pitchFamily="34" charset="0"/>
                <a:cs typeface="Arial" pitchFamily="34" charset="0"/>
              </a:rPr>
              <a:t>4</a:t>
            </a:r>
            <a:r>
              <a:rPr lang="es-MX" dirty="0">
                <a:latin typeface="Arial" pitchFamily="34" charset="0"/>
                <a:cs typeface="Arial" pitchFamily="34" charset="0"/>
              </a:rPr>
              <a:t> = 157</a:t>
            </a:r>
          </a:p>
          <a:p>
            <a:r>
              <a:rPr lang="es-MX" dirty="0">
                <a:latin typeface="Arial" pitchFamily="34" charset="0"/>
                <a:cs typeface="Arial" pitchFamily="34" charset="0"/>
              </a:rPr>
              <a:t>x</a:t>
            </a:r>
            <a:r>
              <a:rPr lang="es-MX" baseline="-25000" dirty="0">
                <a:latin typeface="Arial" pitchFamily="34" charset="0"/>
                <a:cs typeface="Arial" pitchFamily="34" charset="0"/>
              </a:rPr>
              <a:t>5,1</a:t>
            </a:r>
            <a:r>
              <a:rPr lang="es-MX" dirty="0">
                <a:latin typeface="Arial" pitchFamily="34" charset="0"/>
                <a:cs typeface="Arial" pitchFamily="34" charset="0"/>
              </a:rPr>
              <a:t> = 32; x</a:t>
            </a:r>
            <a:r>
              <a:rPr lang="es-MX" baseline="-25000" dirty="0">
                <a:latin typeface="Arial" pitchFamily="34" charset="0"/>
                <a:cs typeface="Arial" pitchFamily="34" charset="0"/>
              </a:rPr>
              <a:t>5,2 </a:t>
            </a:r>
            <a:r>
              <a:rPr lang="es-MX" dirty="0">
                <a:latin typeface="Arial" pitchFamily="34" charset="0"/>
                <a:cs typeface="Arial" pitchFamily="34" charset="0"/>
              </a:rPr>
              <a:t>= 36; y</a:t>
            </a:r>
            <a:r>
              <a:rPr lang="es-MX" baseline="-25000" dirty="0">
                <a:latin typeface="Arial" pitchFamily="34" charset="0"/>
                <a:cs typeface="Arial" pitchFamily="34" charset="0"/>
              </a:rPr>
              <a:t>5</a:t>
            </a:r>
            <a:r>
              <a:rPr lang="es-MX" dirty="0">
                <a:latin typeface="Arial" pitchFamily="34" charset="0"/>
                <a:cs typeface="Arial" pitchFamily="34" charset="0"/>
              </a:rPr>
              <a:t> = 318</a:t>
            </a:r>
          </a:p>
        </p:txBody>
      </p:sp>
      <p:grpSp>
        <p:nvGrpSpPr>
          <p:cNvPr id="2" name="Group 17"/>
          <p:cNvGrpSpPr/>
          <p:nvPr/>
        </p:nvGrpSpPr>
        <p:grpSpPr>
          <a:xfrm rot="5400000" flipV="1">
            <a:off x="4381969" y="5000862"/>
            <a:ext cx="665812" cy="1143008"/>
            <a:chOff x="5740555" y="1357298"/>
            <a:chExt cx="1072364" cy="715174"/>
          </a:xfrm>
        </p:grpSpPr>
        <p:cxnSp>
          <p:nvCxnSpPr>
            <p:cNvPr id="19" name="Straight Connector 18"/>
            <p:cNvCxnSpPr/>
            <p:nvPr/>
          </p:nvCxnSpPr>
          <p:spPr>
            <a:xfrm>
              <a:off x="5740555" y="1357298"/>
              <a:ext cx="107157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6454935" y="1714488"/>
              <a:ext cx="71438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5500695" y="4167890"/>
            <a:ext cx="1637846" cy="369332"/>
          </a:xfrm>
          <a:prstGeom prst="rect">
            <a:avLst/>
          </a:prstGeom>
          <a:noFill/>
          <a:ln>
            <a:solidFill>
              <a:schemeClr val="tx1"/>
            </a:solidFill>
          </a:ln>
        </p:spPr>
        <p:txBody>
          <a:bodyPr wrap="square" rtlCol="0">
            <a:spAutoFit/>
          </a:bodyPr>
          <a:lstStyle/>
          <a:p>
            <a:r>
              <a:rPr lang="es-MX" dirty="0">
                <a:latin typeface="Arial" pitchFamily="34" charset="0"/>
                <a:cs typeface="Arial" pitchFamily="34" charset="0"/>
              </a:rPr>
              <a:t>n = 5</a:t>
            </a:r>
          </a:p>
        </p:txBody>
      </p:sp>
      <p:sp>
        <p:nvSpPr>
          <p:cNvPr id="15" name="TextBox 14"/>
          <p:cNvSpPr txBox="1"/>
          <p:nvPr/>
        </p:nvSpPr>
        <p:spPr>
          <a:xfrm>
            <a:off x="400886" y="1408708"/>
            <a:ext cx="8528832" cy="2308324"/>
          </a:xfrm>
          <a:prstGeom prst="rect">
            <a:avLst/>
          </a:prstGeom>
          <a:noFill/>
        </p:spPr>
        <p:txBody>
          <a:bodyPr wrap="square" rtlCol="0">
            <a:spAutoFit/>
          </a:bodyPr>
          <a:lstStyle/>
          <a:p>
            <a:pPr marL="285750" indent="-285750">
              <a:buClr>
                <a:srgbClr val="C00000"/>
              </a:buClr>
              <a:buSzPct val="130000"/>
              <a:buFont typeface="Arial" panose="020B0604020202020204" pitchFamily="34" charset="0"/>
              <a:buChar char="•"/>
            </a:pPr>
            <a:r>
              <a:rPr lang="es-MX" dirty="0"/>
              <a:t>cuando se registran dos mediciones </a:t>
            </a:r>
            <a:r>
              <a:rPr lang="es-MX" i="1" dirty="0"/>
              <a:t>x</a:t>
            </a:r>
            <a:r>
              <a:rPr lang="es-MX" dirty="0"/>
              <a:t> de cada ítem, cada variable </a:t>
            </a:r>
            <a:r>
              <a:rPr lang="es-MX" i="1" dirty="0"/>
              <a:t>x</a:t>
            </a:r>
            <a:r>
              <a:rPr lang="es-MX" dirty="0"/>
              <a:t> tiene un subíndice j distinto: </a:t>
            </a:r>
            <a:r>
              <a:rPr lang="es-MX" i="1" dirty="0" err="1"/>
              <a:t>x</a:t>
            </a:r>
            <a:r>
              <a:rPr lang="es-MX" i="1" baseline="-25000" dirty="0" err="1"/>
              <a:t>ij</a:t>
            </a:r>
            <a:r>
              <a:rPr lang="es-MX" i="1" baseline="-25000" dirty="0"/>
              <a:t>=1</a:t>
            </a:r>
            <a:r>
              <a:rPr lang="es-MX" dirty="0"/>
              <a:t> y </a:t>
            </a:r>
            <a:r>
              <a:rPr lang="es-MX" i="1" dirty="0" err="1"/>
              <a:t>x</a:t>
            </a:r>
            <a:r>
              <a:rPr lang="es-MX" i="1" baseline="-25000" dirty="0" err="1"/>
              <a:t>ij</a:t>
            </a:r>
            <a:r>
              <a:rPr lang="es-MX" i="1" baseline="-25000" dirty="0"/>
              <a:t>=2 </a:t>
            </a:r>
            <a:r>
              <a:rPr lang="es-MX" dirty="0"/>
              <a:t>son mediciones de la variable </a:t>
            </a:r>
            <a:r>
              <a:rPr lang="es-MX" i="1" dirty="0"/>
              <a:t>x</a:t>
            </a:r>
            <a:r>
              <a:rPr lang="es-MX" i="1" baseline="-25000" dirty="0"/>
              <a:t>1</a:t>
            </a:r>
            <a:r>
              <a:rPr lang="es-MX" dirty="0"/>
              <a:t> y </a:t>
            </a:r>
            <a:r>
              <a:rPr lang="es-MX" i="1" dirty="0"/>
              <a:t>x</a:t>
            </a:r>
            <a:r>
              <a:rPr lang="es-MX" i="1" baseline="-25000" dirty="0"/>
              <a:t>2</a:t>
            </a:r>
            <a:r>
              <a:rPr lang="es-MX" dirty="0"/>
              <a:t> en el ítem i. </a:t>
            </a:r>
          </a:p>
          <a:p>
            <a:pPr marL="285750" indent="-285750">
              <a:buClr>
                <a:srgbClr val="C00000"/>
              </a:buClr>
              <a:buSzPct val="130000"/>
              <a:buFont typeface="Arial" panose="020B0604020202020204" pitchFamily="34" charset="0"/>
              <a:buChar char="•"/>
            </a:pPr>
            <a:endParaRPr lang="es-MX" dirty="0"/>
          </a:p>
          <a:p>
            <a:pPr marL="285750" indent="-285750">
              <a:buClr>
                <a:srgbClr val="C00000"/>
              </a:buClr>
              <a:buSzPct val="130000"/>
              <a:buFont typeface="Arial" panose="020B0604020202020204" pitchFamily="34" charset="0"/>
              <a:buChar char="•"/>
            </a:pPr>
            <a:r>
              <a:rPr lang="es-MX" dirty="0"/>
              <a:t>dos variables relacionadas mediante una función se denotan como </a:t>
            </a:r>
            <a:r>
              <a:rPr lang="es-MX" i="1" dirty="0"/>
              <a:t>x</a:t>
            </a:r>
            <a:r>
              <a:rPr lang="es-MX" i="1" baseline="-25000" dirty="0"/>
              <a:t>i</a:t>
            </a:r>
            <a:r>
              <a:rPr lang="es-MX" i="1" dirty="0"/>
              <a:t> </a:t>
            </a:r>
            <a:r>
              <a:rPr lang="es-MX" dirty="0"/>
              <a:t>y </a:t>
            </a:r>
            <a:r>
              <a:rPr lang="es-MX" i="1" dirty="0" err="1"/>
              <a:t>y</a:t>
            </a:r>
            <a:r>
              <a:rPr lang="es-MX" i="1" baseline="-25000" dirty="0" err="1"/>
              <a:t>i</a:t>
            </a:r>
            <a:r>
              <a:rPr lang="es-MX" dirty="0"/>
              <a:t> , donde </a:t>
            </a:r>
            <a:r>
              <a:rPr lang="es-MX" i="1" dirty="0"/>
              <a:t>x</a:t>
            </a:r>
            <a:r>
              <a:rPr lang="es-MX" i="1" baseline="-25000" dirty="0"/>
              <a:t>i</a:t>
            </a:r>
            <a:r>
              <a:rPr lang="es-MX" i="1" dirty="0"/>
              <a:t>  </a:t>
            </a:r>
            <a:r>
              <a:rPr lang="es-MX" dirty="0"/>
              <a:t>es la variable independiente, y </a:t>
            </a:r>
            <a:r>
              <a:rPr lang="es-MX" i="1" dirty="0" err="1"/>
              <a:t>y</a:t>
            </a:r>
            <a:r>
              <a:rPr lang="es-MX" i="1" baseline="-25000" dirty="0" err="1"/>
              <a:t>i</a:t>
            </a:r>
            <a:r>
              <a:rPr lang="es-MX" dirty="0"/>
              <a:t> la dependiente, ambas medidas en el mismo ítem i.</a:t>
            </a:r>
          </a:p>
          <a:p>
            <a:pPr marL="285750" indent="-285750">
              <a:buClr>
                <a:srgbClr val="C00000"/>
              </a:buClr>
              <a:buSzPct val="130000"/>
              <a:buFont typeface="Arial" panose="020B0604020202020204" pitchFamily="34" charset="0"/>
              <a:buChar char="•"/>
            </a:pPr>
            <a:endParaRPr lang="es-MX" dirty="0"/>
          </a:p>
          <a:p>
            <a:pPr marL="285750" indent="-285750">
              <a:buClr>
                <a:srgbClr val="C00000"/>
              </a:buClr>
              <a:buSzPct val="130000"/>
              <a:buFont typeface="Arial" panose="020B0604020202020204" pitchFamily="34" charset="0"/>
              <a:buChar char="•"/>
            </a:pPr>
            <a:r>
              <a:rPr lang="es-MX" dirty="0"/>
              <a:t>los subíndices para el mismo ítem llevan el mismo subíndice:  </a:t>
            </a:r>
            <a:r>
              <a:rPr lang="es-MX" i="1" dirty="0"/>
              <a:t>x</a:t>
            </a:r>
            <a:r>
              <a:rPr lang="es-MX" i="1" baseline="-25000" dirty="0"/>
              <a:t>i1   </a:t>
            </a:r>
            <a:r>
              <a:rPr lang="es-MX" i="1" dirty="0"/>
              <a:t>x</a:t>
            </a:r>
            <a:r>
              <a:rPr lang="es-MX" i="1" baseline="-25000" dirty="0"/>
              <a:t>i2  </a:t>
            </a:r>
            <a:r>
              <a:rPr lang="es-MX" i="1" dirty="0" err="1"/>
              <a:t>y</a:t>
            </a:r>
            <a:r>
              <a:rPr lang="es-MX" i="1" baseline="-25000" dirty="0" err="1"/>
              <a:t>i</a:t>
            </a:r>
            <a:r>
              <a:rPr lang="es-MX" dirty="0"/>
              <a:t> </a:t>
            </a:r>
            <a:endParaRPr lang="es-MX" i="1" baseline="-25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txBox="1">
            <a:spLocks noChangeArrowheads="1"/>
          </p:cNvSpPr>
          <p:nvPr/>
        </p:nvSpPr>
        <p:spPr>
          <a:xfrm>
            <a:off x="428596" y="3714752"/>
            <a:ext cx="8229600" cy="857256"/>
          </a:xfrm>
          <a:prstGeom prst="rect">
            <a:avLst/>
          </a:prstGeom>
        </p:spPr>
        <p:txBody>
          <a:bodyPr vert="horz">
            <a:noAutofit/>
          </a:bodyPr>
          <a:lstStyle/>
          <a:p>
            <a:pPr marL="82550" marR="0" lvl="0" indent="0" algn="l" defTabSz="914400" rtl="0" eaLnBrk="1" fontAlgn="auto" latinLnBrk="0" hangingPunct="1">
              <a:lnSpc>
                <a:spcPct val="90000"/>
              </a:lnSpc>
              <a:spcBef>
                <a:spcPts val="300"/>
              </a:spcBef>
              <a:spcAft>
                <a:spcPts val="0"/>
              </a:spcAft>
              <a:buClr>
                <a:schemeClr val="accent3"/>
              </a:buClr>
              <a:buSzTx/>
              <a:buFont typeface="Georgia"/>
              <a:buNone/>
              <a:tabLst/>
              <a:defRPr/>
            </a:pPr>
            <a:endParaRPr kumimoji="0" lang="pt-PT" sz="2400" b="0" i="0" u="none" strike="noStrike" kern="1200" cap="none" spc="0" normalizeH="0" baseline="0">
              <a:ln>
                <a:noFill/>
              </a:ln>
              <a:solidFill>
                <a:schemeClr val="tx1"/>
              </a:solidFill>
              <a:effectLst/>
              <a:uLnTx/>
              <a:uFillTx/>
              <a:latin typeface="Arial" pitchFamily="34" charset="0"/>
              <a:cs typeface="Arial" pitchFamily="34" charset="0"/>
            </a:endParaRPr>
          </a:p>
        </p:txBody>
      </p:sp>
      <p:sp>
        <p:nvSpPr>
          <p:cNvPr id="8" name="Rectangle 7"/>
          <p:cNvSpPr/>
          <p:nvPr/>
        </p:nvSpPr>
        <p:spPr>
          <a:xfrm>
            <a:off x="357158" y="1566810"/>
            <a:ext cx="8600238" cy="2862322"/>
          </a:xfrm>
          <a:prstGeom prst="rect">
            <a:avLst/>
          </a:prstGeom>
        </p:spPr>
        <p:txBody>
          <a:bodyPr wrap="square">
            <a:spAutoFit/>
          </a:bodyPr>
          <a:lstStyle/>
          <a:p>
            <a:pPr marL="263525" indent="-263525">
              <a:buClr>
                <a:schemeClr val="accent3"/>
              </a:buClr>
              <a:buSzPct val="120000"/>
              <a:buFont typeface="Arial" pitchFamily="34" charset="0"/>
              <a:buChar char="•"/>
            </a:pPr>
            <a:r>
              <a:rPr lang="pt-PT" dirty="0">
                <a:latin typeface="Arial" pitchFamily="34" charset="0"/>
                <a:cs typeface="Arial" pitchFamily="34" charset="0"/>
              </a:rPr>
              <a:t>Disciplina de las matemáticas utilizada en el diseño de la investigación científica para la colección, organización, análisis e interpretación de datos numéricos.</a:t>
            </a:r>
          </a:p>
          <a:p>
            <a:pPr marL="263525" indent="-263525">
              <a:buClr>
                <a:schemeClr val="accent3"/>
              </a:buClr>
              <a:buSzPct val="120000"/>
              <a:buFont typeface="Arial" pitchFamily="34" charset="0"/>
              <a:buChar char="•"/>
            </a:pPr>
            <a:endParaRPr lang="pt-PT" dirty="0">
              <a:latin typeface="Arial" pitchFamily="34" charset="0"/>
              <a:cs typeface="Arial" pitchFamily="34" charset="0"/>
            </a:endParaRPr>
          </a:p>
          <a:p>
            <a:pPr marL="263525" lvl="0" indent="-263525">
              <a:buClr>
                <a:schemeClr val="accent3"/>
              </a:buClr>
              <a:buSzPct val="120000"/>
              <a:buFont typeface="Arial" pitchFamily="34" charset="0"/>
              <a:buChar char="•"/>
            </a:pPr>
            <a:r>
              <a:rPr lang="pt-PT" dirty="0">
                <a:latin typeface="Arial" pitchFamily="34" charset="0"/>
                <a:cs typeface="Arial" pitchFamily="34" charset="0"/>
              </a:rPr>
              <a:t>Sirve para reducir la información basta y abundante a formas mas manejables y fácilmente comprensibles.</a:t>
            </a:r>
          </a:p>
          <a:p>
            <a:pPr marL="263525" indent="-263525">
              <a:buClr>
                <a:schemeClr val="accent3"/>
              </a:buClr>
              <a:buSzPct val="120000"/>
              <a:buFont typeface="Arial" pitchFamily="34" charset="0"/>
              <a:buChar char="•"/>
            </a:pPr>
            <a:endParaRPr lang="pt-PT" dirty="0">
              <a:latin typeface="Arial" pitchFamily="34" charset="0"/>
              <a:cs typeface="Arial" pitchFamily="34" charset="0"/>
            </a:endParaRPr>
          </a:p>
          <a:p>
            <a:pPr marL="263525" indent="-263525">
              <a:buClr>
                <a:schemeClr val="accent3"/>
              </a:buClr>
              <a:buSzPct val="120000"/>
              <a:buFont typeface="Arial" pitchFamily="34" charset="0"/>
              <a:buChar char="•"/>
            </a:pPr>
            <a:r>
              <a:rPr lang="pt-PT" dirty="0">
                <a:latin typeface="Arial" pitchFamily="34" charset="0"/>
                <a:cs typeface="Arial" pitchFamily="34" charset="0"/>
              </a:rPr>
              <a:t>Se fundamenta en el análisis de los resultados probabilísticos (no deterministas) de los fenómenos estudiados. </a:t>
            </a:r>
          </a:p>
          <a:p>
            <a:pPr marL="263525" indent="-263525">
              <a:buClr>
                <a:schemeClr val="accent3"/>
              </a:buClr>
              <a:buSzPct val="120000"/>
              <a:buFont typeface="Arial" pitchFamily="34" charset="0"/>
              <a:buChar char="•"/>
            </a:pPr>
            <a:endParaRPr lang="pt-PT" dirty="0">
              <a:latin typeface="Arial" pitchFamily="34" charset="0"/>
              <a:cs typeface="Arial" pitchFamily="34" charset="0"/>
            </a:endParaRPr>
          </a:p>
          <a:p>
            <a:pPr marL="263525" indent="-263525">
              <a:buClr>
                <a:schemeClr val="accent3"/>
              </a:buClr>
              <a:buSzPct val="120000"/>
              <a:buFont typeface="Arial" pitchFamily="34" charset="0"/>
              <a:buChar char="•"/>
            </a:pPr>
            <a:r>
              <a:rPr lang="pt-PT" dirty="0">
                <a:latin typeface="Arial" pitchFamily="34" charset="0"/>
                <a:cs typeface="Arial" pitchFamily="34" charset="0"/>
              </a:rPr>
              <a:t>La estadística es una herramenta fundamental para:</a:t>
            </a:r>
          </a:p>
        </p:txBody>
      </p:sp>
      <p:sp>
        <p:nvSpPr>
          <p:cNvPr id="10" name="Rectangle 9"/>
          <p:cNvSpPr/>
          <p:nvPr/>
        </p:nvSpPr>
        <p:spPr>
          <a:xfrm>
            <a:off x="142844" y="785794"/>
            <a:ext cx="8501122"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Definición y utilidad de la estadística: </a:t>
            </a:r>
          </a:p>
        </p:txBody>
      </p:sp>
      <p:sp>
        <p:nvSpPr>
          <p:cNvPr id="6" name="TextBox 5"/>
          <p:cNvSpPr txBox="1"/>
          <p:nvPr/>
        </p:nvSpPr>
        <p:spPr>
          <a:xfrm>
            <a:off x="1142976" y="4714884"/>
            <a:ext cx="7929618" cy="1477328"/>
          </a:xfrm>
          <a:prstGeom prst="rect">
            <a:avLst/>
          </a:prstGeom>
          <a:noFill/>
        </p:spPr>
        <p:txBody>
          <a:bodyPr wrap="square" rtlCol="0">
            <a:spAutoFit/>
          </a:bodyPr>
          <a:lstStyle/>
          <a:p>
            <a:pPr marL="342900" lvl="0" indent="-342900">
              <a:buSzPct val="100000"/>
              <a:buFont typeface="+mj-lt"/>
              <a:buAutoNum type="alphaLcPeriod"/>
            </a:pPr>
            <a:r>
              <a:rPr lang="pt-PT" dirty="0">
                <a:latin typeface="Arial" pitchFamily="34" charset="0"/>
                <a:cs typeface="Arial" pitchFamily="34" charset="0"/>
              </a:rPr>
              <a:t>Describir y representar rasgos de grandes juegos de datos; ej.</a:t>
            </a:r>
          </a:p>
          <a:p>
            <a:pPr marL="342900" lvl="0" indent="-342900">
              <a:buSzPct val="100000"/>
              <a:buFont typeface="+mj-lt"/>
              <a:buAutoNum type="alphaLcPeriod"/>
            </a:pPr>
            <a:r>
              <a:rPr lang="pt-PT" dirty="0">
                <a:latin typeface="Arial" pitchFamily="34" charset="0"/>
                <a:cs typeface="Arial" pitchFamily="34" charset="0"/>
              </a:rPr>
              <a:t>Comparar rasgos de distintos juegos de datos; ej.</a:t>
            </a:r>
          </a:p>
          <a:p>
            <a:pPr marL="342900" lvl="0" indent="-342900">
              <a:buSzPct val="100000"/>
              <a:buFont typeface="+mj-lt"/>
              <a:buAutoNum type="alphaLcPeriod"/>
            </a:pPr>
            <a:r>
              <a:rPr lang="pt-PT" dirty="0">
                <a:latin typeface="Arial" pitchFamily="34" charset="0"/>
                <a:cs typeface="Arial" pitchFamily="34" charset="0"/>
              </a:rPr>
              <a:t>Calibrar métodos de medición; ej.</a:t>
            </a:r>
          </a:p>
          <a:p>
            <a:pPr marL="342900" lvl="0" indent="-342900">
              <a:buSzPct val="100000"/>
              <a:buFont typeface="+mj-lt"/>
              <a:buAutoNum type="alphaLcPeriod"/>
            </a:pPr>
            <a:r>
              <a:rPr lang="pt-PT" dirty="0">
                <a:latin typeface="Arial" pitchFamily="34" charset="0"/>
                <a:cs typeface="Arial" pitchFamily="34" charset="0"/>
              </a:rPr>
              <a:t>Dar fundamento a la toma de decisiones con conocimiento del riesgo; ej.</a:t>
            </a:r>
          </a:p>
          <a:p>
            <a:pPr marL="342900" lvl="0" indent="-342900">
              <a:buSzPct val="100000"/>
              <a:buFont typeface="+mj-lt"/>
              <a:buAutoNum type="alphaLcPeriod"/>
            </a:pPr>
            <a:r>
              <a:rPr lang="pt-PT" dirty="0">
                <a:latin typeface="Arial" pitchFamily="34" charset="0"/>
                <a:cs typeface="Arial" pitchFamily="34" charset="0"/>
              </a:rPr>
              <a:t>Responder a preguntas científicas con argumentos cuantitativos; ej.</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560" y="2852936"/>
            <a:ext cx="8229600" cy="1069848"/>
          </a:xfrm>
        </p:spPr>
        <p:txBody>
          <a:bodyPr/>
          <a:lstStyle/>
          <a:p>
            <a:r>
              <a:rPr lang="es-MX" dirty="0"/>
              <a:t>Parte 3: Revisión de álgebra matricial</a:t>
            </a:r>
          </a:p>
        </p:txBody>
      </p:sp>
    </p:spTree>
    <p:extLst>
      <p:ext uri="{BB962C8B-B14F-4D97-AF65-F5344CB8AC3E}">
        <p14:creationId xmlns:p14="http://schemas.microsoft.com/office/powerpoint/2010/main" val="31200256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980728"/>
            <a:ext cx="3024336"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Algebra matricial</a:t>
            </a:r>
          </a:p>
        </p:txBody>
      </p:sp>
      <p:sp>
        <p:nvSpPr>
          <p:cNvPr id="3" name="TextBox 2"/>
          <p:cNvSpPr txBox="1"/>
          <p:nvPr/>
        </p:nvSpPr>
        <p:spPr>
          <a:xfrm>
            <a:off x="395536" y="1959012"/>
            <a:ext cx="8352928" cy="3970318"/>
          </a:xfrm>
          <a:prstGeom prst="rect">
            <a:avLst/>
          </a:prstGeom>
          <a:noFill/>
        </p:spPr>
        <p:txBody>
          <a:bodyPr wrap="square" rtlCol="0">
            <a:spAutoFit/>
          </a:bodyPr>
          <a:lstStyle/>
          <a:p>
            <a:pPr marL="357188" indent="-357188">
              <a:buClr>
                <a:srgbClr val="C00000"/>
              </a:buClr>
              <a:buSzPct val="130000"/>
              <a:buFont typeface="Arial" pitchFamily="34" charset="0"/>
              <a:buChar char="•"/>
            </a:pPr>
            <a:r>
              <a:rPr lang="es-ES" dirty="0"/>
              <a:t>Es un método compacto para expresar operaciones matemáticas (</a:t>
            </a:r>
            <a:r>
              <a:rPr lang="es-ES" dirty="0" err="1"/>
              <a:t>i.e.</a:t>
            </a:r>
            <a:r>
              <a:rPr lang="es-ES" dirty="0"/>
              <a:t> u</a:t>
            </a:r>
            <a:r>
              <a:rPr lang="es-ES" dirty="0">
                <a:solidFill>
                  <a:prstClr val="black"/>
                </a:solidFill>
              </a:rPr>
              <a:t>sando algebra matricial, las ecuaciones de los modelos </a:t>
            </a:r>
            <a:r>
              <a:rPr lang="es-ES" dirty="0" err="1">
                <a:solidFill>
                  <a:prstClr val="black"/>
                </a:solidFill>
              </a:rPr>
              <a:t>uni</a:t>
            </a:r>
            <a:r>
              <a:rPr lang="es-ES" dirty="0">
                <a:solidFill>
                  <a:prstClr val="black"/>
                </a:solidFill>
              </a:rPr>
              <a:t> y </a:t>
            </a:r>
            <a:r>
              <a:rPr lang="es-ES" dirty="0" err="1">
                <a:solidFill>
                  <a:prstClr val="black"/>
                </a:solidFill>
              </a:rPr>
              <a:t>multivariados</a:t>
            </a:r>
            <a:r>
              <a:rPr lang="es-ES" dirty="0">
                <a:solidFill>
                  <a:prstClr val="black"/>
                </a:solidFill>
              </a:rPr>
              <a:t> pueden ser expresadas de la misma manera). </a:t>
            </a:r>
            <a:endParaRPr lang="es-ES" dirty="0"/>
          </a:p>
          <a:p>
            <a:pPr marL="357188" indent="-357188">
              <a:buClr>
                <a:srgbClr val="C00000"/>
              </a:buClr>
              <a:buSzPct val="130000"/>
              <a:buFont typeface="Arial" pitchFamily="34" charset="0"/>
              <a:buChar char="•"/>
            </a:pPr>
            <a:endParaRPr lang="es-ES" dirty="0"/>
          </a:p>
          <a:p>
            <a:pPr marL="357188" indent="-357188">
              <a:buClr>
                <a:srgbClr val="C00000"/>
              </a:buClr>
              <a:buSzPct val="130000"/>
              <a:buFont typeface="Arial" pitchFamily="34" charset="0"/>
              <a:buChar char="•"/>
            </a:pPr>
            <a:r>
              <a:rPr lang="es-ES" dirty="0"/>
              <a:t>Es fácil hacer generalizaciones de una dimensión (vector) a muchas dimensiones (matriz).</a:t>
            </a:r>
          </a:p>
          <a:p>
            <a:pPr marL="357188" indent="-357188">
              <a:buClr>
                <a:srgbClr val="C00000"/>
              </a:buClr>
              <a:buSzPct val="130000"/>
            </a:pPr>
            <a:endParaRPr lang="es-ES" dirty="0"/>
          </a:p>
          <a:p>
            <a:pPr marL="357188" indent="-357188">
              <a:buClr>
                <a:srgbClr val="C00000"/>
              </a:buClr>
              <a:buSzPct val="130000"/>
              <a:buFont typeface="Arial" pitchFamily="34" charset="0"/>
              <a:buChar char="•"/>
            </a:pPr>
            <a:r>
              <a:rPr lang="es-ES" dirty="0"/>
              <a:t>La operaciones con matrices tienen interpretaciones geométricas en el espacio donde están representados los datos. </a:t>
            </a:r>
          </a:p>
          <a:p>
            <a:pPr marL="357188" indent="-357188">
              <a:buClr>
                <a:srgbClr val="C00000"/>
              </a:buClr>
              <a:buSzPct val="130000"/>
              <a:buFont typeface="Arial" pitchFamily="34" charset="0"/>
              <a:buChar char="•"/>
            </a:pPr>
            <a:endParaRPr lang="es-ES" dirty="0"/>
          </a:p>
          <a:p>
            <a:pPr marL="357188" indent="-357188">
              <a:buClr>
                <a:srgbClr val="C00000"/>
              </a:buClr>
              <a:buSzPct val="130000"/>
              <a:buFont typeface="Arial" pitchFamily="34" charset="0"/>
              <a:buChar char="•"/>
            </a:pPr>
            <a:r>
              <a:rPr lang="es-ES" dirty="0"/>
              <a:t>Es la mejor forma de resumir mucha información, permitiendo la evaluación de señales de </a:t>
            </a:r>
            <a:r>
              <a:rPr lang="es-ES" dirty="0" err="1"/>
              <a:t>co</a:t>
            </a:r>
            <a:r>
              <a:rPr lang="es-ES" dirty="0"/>
              <a:t>-variación. </a:t>
            </a:r>
          </a:p>
          <a:p>
            <a:pPr marL="357188" indent="-357188">
              <a:buClr>
                <a:srgbClr val="C00000"/>
              </a:buClr>
              <a:buSzPct val="130000"/>
              <a:buFont typeface="Arial" pitchFamily="34" charset="0"/>
              <a:buChar char="•"/>
            </a:pPr>
            <a:endParaRPr lang="es-ES" dirty="0"/>
          </a:p>
          <a:p>
            <a:pPr marL="357188" indent="-357188">
              <a:buClr>
                <a:srgbClr val="C00000"/>
              </a:buClr>
              <a:buSzPct val="130000"/>
              <a:buFont typeface="Arial" pitchFamily="34" charset="0"/>
              <a:buChar char="•"/>
            </a:pPr>
            <a:r>
              <a:rPr lang="es-ES" dirty="0"/>
              <a:t>Es la clave para la comprensión de la estadística </a:t>
            </a:r>
            <a:r>
              <a:rPr lang="es-ES" dirty="0" err="1"/>
              <a:t>multi</a:t>
            </a:r>
            <a:r>
              <a:rPr lang="es-ES" dirty="0"/>
              <a:t>-variada.</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6674" name="Object 2"/>
          <p:cNvGraphicFramePr>
            <a:graphicFrameLocks noChangeAspect="1"/>
          </p:cNvGraphicFramePr>
          <p:nvPr/>
        </p:nvGraphicFramePr>
        <p:xfrm>
          <a:off x="714348" y="1529202"/>
          <a:ext cx="714380" cy="357903"/>
        </p:xfrm>
        <a:graphic>
          <a:graphicData uri="http://schemas.openxmlformats.org/presentationml/2006/ole">
            <mc:AlternateContent xmlns:mc="http://schemas.openxmlformats.org/markup-compatibility/2006">
              <mc:Choice xmlns:v="urn:schemas-microsoft-com:vml" Requires="v">
                <p:oleObj name="Equation" r:id="rId2" imgW="419040" imgH="215640" progId="Equation.3">
                  <p:embed/>
                </p:oleObj>
              </mc:Choice>
              <mc:Fallback>
                <p:oleObj name="Equation" r:id="rId2" imgW="419040" imgH="215640" progId="Equation.3">
                  <p:embed/>
                  <p:pic>
                    <p:nvPicPr>
                      <p:cNvPr id="15667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48" y="1529202"/>
                        <a:ext cx="714380" cy="3579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6676" name="Object 4"/>
          <p:cNvGraphicFramePr>
            <a:graphicFrameLocks noChangeAspect="1"/>
          </p:cNvGraphicFramePr>
          <p:nvPr/>
        </p:nvGraphicFramePr>
        <p:xfrm>
          <a:off x="2283720" y="1071546"/>
          <a:ext cx="1028700" cy="1285884"/>
        </p:xfrm>
        <a:graphic>
          <a:graphicData uri="http://schemas.openxmlformats.org/presentationml/2006/ole">
            <mc:AlternateContent xmlns:mc="http://schemas.openxmlformats.org/markup-compatibility/2006">
              <mc:Choice xmlns:v="urn:schemas-microsoft-com:vml" Requires="v">
                <p:oleObj name="Equation" r:id="rId4" imgW="444240" imgH="711000" progId="Equation.3">
                  <p:embed/>
                </p:oleObj>
              </mc:Choice>
              <mc:Fallback>
                <p:oleObj name="Equation" r:id="rId4" imgW="444240" imgH="711000" progId="Equation.3">
                  <p:embed/>
                  <p:pic>
                    <p:nvPicPr>
                      <p:cNvPr id="15667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3720" y="1071546"/>
                        <a:ext cx="1028700" cy="12858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6677" name="Object 5"/>
          <p:cNvGraphicFramePr>
            <a:graphicFrameLocks noChangeAspect="1"/>
          </p:cNvGraphicFramePr>
          <p:nvPr/>
        </p:nvGraphicFramePr>
        <p:xfrm>
          <a:off x="6355493" y="1086060"/>
          <a:ext cx="2215903" cy="1247790"/>
        </p:xfrm>
        <a:graphic>
          <a:graphicData uri="http://schemas.openxmlformats.org/presentationml/2006/ole">
            <mc:AlternateContent xmlns:mc="http://schemas.openxmlformats.org/markup-compatibility/2006">
              <mc:Choice xmlns:v="urn:schemas-microsoft-com:vml" Requires="v">
                <p:oleObj name="Equation" r:id="rId6" imgW="1269720" imgH="736560" progId="Equation.3">
                  <p:embed/>
                </p:oleObj>
              </mc:Choice>
              <mc:Fallback>
                <p:oleObj name="Equation" r:id="rId6" imgW="1269720" imgH="736560" progId="Equation.3">
                  <p:embed/>
                  <p:pic>
                    <p:nvPicPr>
                      <p:cNvPr id="156677"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5493" y="1086060"/>
                        <a:ext cx="2215903" cy="12477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2000232" y="1514688"/>
            <a:ext cx="357190" cy="369332"/>
          </a:xfrm>
          <a:prstGeom prst="rect">
            <a:avLst/>
          </a:prstGeom>
          <a:noFill/>
        </p:spPr>
        <p:txBody>
          <a:bodyPr wrap="square" rtlCol="0">
            <a:spAutoFit/>
          </a:bodyPr>
          <a:lstStyle/>
          <a:p>
            <a:pPr algn="ctr"/>
            <a:r>
              <a:rPr lang="es-MX" b="1" dirty="0"/>
              <a:t>A</a:t>
            </a:r>
          </a:p>
        </p:txBody>
      </p:sp>
      <p:sp>
        <p:nvSpPr>
          <p:cNvPr id="8" name="TextBox 7"/>
          <p:cNvSpPr txBox="1"/>
          <p:nvPr/>
        </p:nvSpPr>
        <p:spPr>
          <a:xfrm>
            <a:off x="6059948" y="1502546"/>
            <a:ext cx="357190" cy="369332"/>
          </a:xfrm>
          <a:prstGeom prst="rect">
            <a:avLst/>
          </a:prstGeom>
          <a:noFill/>
        </p:spPr>
        <p:txBody>
          <a:bodyPr wrap="square" rtlCol="0">
            <a:spAutoFit/>
          </a:bodyPr>
          <a:lstStyle/>
          <a:p>
            <a:pPr algn="ctr"/>
            <a:r>
              <a:rPr lang="es-MX" b="1" dirty="0"/>
              <a:t>A</a:t>
            </a:r>
          </a:p>
        </p:txBody>
      </p:sp>
      <p:sp>
        <p:nvSpPr>
          <p:cNvPr id="10" name="TextBox 9"/>
          <p:cNvSpPr txBox="1"/>
          <p:nvPr/>
        </p:nvSpPr>
        <p:spPr>
          <a:xfrm>
            <a:off x="3786182" y="1514688"/>
            <a:ext cx="357190" cy="369332"/>
          </a:xfrm>
          <a:prstGeom prst="rect">
            <a:avLst/>
          </a:prstGeom>
          <a:noFill/>
        </p:spPr>
        <p:txBody>
          <a:bodyPr wrap="square" rtlCol="0">
            <a:spAutoFit/>
          </a:bodyPr>
          <a:lstStyle/>
          <a:p>
            <a:pPr algn="ctr"/>
            <a:r>
              <a:rPr lang="es-MX" b="1" dirty="0"/>
              <a:t>A</a:t>
            </a:r>
          </a:p>
        </p:txBody>
      </p:sp>
      <p:sp>
        <p:nvSpPr>
          <p:cNvPr id="11" name="Rectangle 10"/>
          <p:cNvSpPr/>
          <p:nvPr/>
        </p:nvSpPr>
        <p:spPr>
          <a:xfrm>
            <a:off x="357158" y="714356"/>
            <a:ext cx="1500198"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Matrices</a:t>
            </a:r>
          </a:p>
        </p:txBody>
      </p:sp>
      <p:graphicFrame>
        <p:nvGraphicFramePr>
          <p:cNvPr id="156679" name="Object 7"/>
          <p:cNvGraphicFramePr>
            <a:graphicFrameLocks noChangeAspect="1"/>
          </p:cNvGraphicFramePr>
          <p:nvPr/>
        </p:nvGraphicFramePr>
        <p:xfrm>
          <a:off x="4085316" y="1515820"/>
          <a:ext cx="1632327" cy="419111"/>
        </p:xfrm>
        <a:graphic>
          <a:graphicData uri="http://schemas.openxmlformats.org/presentationml/2006/ole">
            <mc:AlternateContent xmlns:mc="http://schemas.openxmlformats.org/markup-compatibility/2006">
              <mc:Choice xmlns:v="urn:schemas-microsoft-com:vml" Requires="v">
                <p:oleObj name="Equation" r:id="rId8" imgW="927000" imgH="241200" progId="Equation.3">
                  <p:embed/>
                </p:oleObj>
              </mc:Choice>
              <mc:Fallback>
                <p:oleObj name="Equation" r:id="rId8" imgW="927000" imgH="241200" progId="Equation.3">
                  <p:embed/>
                  <p:pic>
                    <p:nvPicPr>
                      <p:cNvPr id="156679"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85316" y="1515820"/>
                        <a:ext cx="1632327" cy="4191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6680" name="Object 8"/>
          <p:cNvGraphicFramePr>
            <a:graphicFrameLocks noChangeAspect="1"/>
          </p:cNvGraphicFramePr>
          <p:nvPr/>
        </p:nvGraphicFramePr>
        <p:xfrm>
          <a:off x="3694334" y="3286124"/>
          <a:ext cx="1020542" cy="1143008"/>
        </p:xfrm>
        <a:graphic>
          <a:graphicData uri="http://schemas.openxmlformats.org/presentationml/2006/ole">
            <mc:AlternateContent xmlns:mc="http://schemas.openxmlformats.org/markup-compatibility/2006">
              <mc:Choice xmlns:v="urn:schemas-microsoft-com:vml" Requires="v">
                <p:oleObj name="Equation" r:id="rId10" imgW="622080" imgH="711000" progId="Equation.3">
                  <p:embed/>
                </p:oleObj>
              </mc:Choice>
              <mc:Fallback>
                <p:oleObj name="Equation" r:id="rId10" imgW="622080" imgH="711000" progId="Equation.3">
                  <p:embed/>
                  <p:pic>
                    <p:nvPicPr>
                      <p:cNvPr id="15668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94334" y="3286124"/>
                        <a:ext cx="1020542" cy="11430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6681" name="Object 9"/>
          <p:cNvGraphicFramePr>
            <a:graphicFrameLocks noChangeAspect="1"/>
          </p:cNvGraphicFramePr>
          <p:nvPr/>
        </p:nvGraphicFramePr>
        <p:xfrm>
          <a:off x="5229456" y="3429000"/>
          <a:ext cx="1349384" cy="714380"/>
        </p:xfrm>
        <a:graphic>
          <a:graphicData uri="http://schemas.openxmlformats.org/presentationml/2006/ole">
            <mc:AlternateContent xmlns:mc="http://schemas.openxmlformats.org/markup-compatibility/2006">
              <mc:Choice xmlns:v="urn:schemas-microsoft-com:vml" Requires="v">
                <p:oleObj name="Equation" r:id="rId12" imgW="850680" imgH="457200" progId="Equation.3">
                  <p:embed/>
                </p:oleObj>
              </mc:Choice>
              <mc:Fallback>
                <p:oleObj name="Equation" r:id="rId12" imgW="850680" imgH="457200" progId="Equation.3">
                  <p:embed/>
                  <p:pic>
                    <p:nvPicPr>
                      <p:cNvPr id="156681"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29456" y="3429000"/>
                        <a:ext cx="1349384" cy="714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3286796" y="3657828"/>
            <a:ext cx="357190" cy="369332"/>
          </a:xfrm>
          <a:prstGeom prst="rect">
            <a:avLst/>
          </a:prstGeom>
          <a:noFill/>
        </p:spPr>
        <p:txBody>
          <a:bodyPr wrap="square" rtlCol="0">
            <a:spAutoFit/>
          </a:bodyPr>
          <a:lstStyle/>
          <a:p>
            <a:pPr algn="ctr"/>
            <a:r>
              <a:rPr lang="es-MX" b="1" dirty="0"/>
              <a:t>A</a:t>
            </a:r>
          </a:p>
        </p:txBody>
      </p:sp>
      <p:sp>
        <p:nvSpPr>
          <p:cNvPr id="16" name="TextBox 15"/>
          <p:cNvSpPr txBox="1"/>
          <p:nvPr/>
        </p:nvSpPr>
        <p:spPr>
          <a:xfrm>
            <a:off x="4714876" y="3599772"/>
            <a:ext cx="714380" cy="369332"/>
          </a:xfrm>
          <a:prstGeom prst="rect">
            <a:avLst/>
          </a:prstGeom>
          <a:noFill/>
        </p:spPr>
        <p:txBody>
          <a:bodyPr wrap="square" rtlCol="0">
            <a:spAutoFit/>
          </a:bodyPr>
          <a:lstStyle/>
          <a:p>
            <a:pPr algn="ctr"/>
            <a:r>
              <a:rPr lang="es-MX" b="1" dirty="0"/>
              <a:t>A</a:t>
            </a:r>
            <a:r>
              <a:rPr lang="es-MX" b="1" baseline="30000" dirty="0"/>
              <a:t>t</a:t>
            </a:r>
            <a:endParaRPr lang="es-MX" b="1" dirty="0"/>
          </a:p>
        </p:txBody>
      </p:sp>
      <p:sp>
        <p:nvSpPr>
          <p:cNvPr id="17" name="TextBox 16"/>
          <p:cNvSpPr txBox="1"/>
          <p:nvPr/>
        </p:nvSpPr>
        <p:spPr>
          <a:xfrm>
            <a:off x="6786578" y="3571876"/>
            <a:ext cx="2000264" cy="338554"/>
          </a:xfrm>
          <a:prstGeom prst="rect">
            <a:avLst/>
          </a:prstGeom>
          <a:noFill/>
        </p:spPr>
        <p:txBody>
          <a:bodyPr wrap="square" rtlCol="0">
            <a:spAutoFit/>
          </a:bodyPr>
          <a:lstStyle/>
          <a:p>
            <a:pPr algn="ctr"/>
            <a:r>
              <a:rPr lang="es-MX" sz="1600" dirty="0"/>
              <a:t>Matriz traspuesta</a:t>
            </a:r>
          </a:p>
        </p:txBody>
      </p:sp>
      <p:sp>
        <p:nvSpPr>
          <p:cNvPr id="18" name="TextBox 17"/>
          <p:cNvSpPr txBox="1"/>
          <p:nvPr/>
        </p:nvSpPr>
        <p:spPr>
          <a:xfrm>
            <a:off x="6572264" y="2357430"/>
            <a:ext cx="2000264" cy="338554"/>
          </a:xfrm>
          <a:prstGeom prst="rect">
            <a:avLst/>
          </a:prstGeom>
          <a:noFill/>
        </p:spPr>
        <p:txBody>
          <a:bodyPr wrap="square" rtlCol="0">
            <a:spAutoFit/>
          </a:bodyPr>
          <a:lstStyle/>
          <a:p>
            <a:pPr algn="ctr"/>
            <a:r>
              <a:rPr lang="es-MX" sz="1600" dirty="0"/>
              <a:t>Matriz rectangular</a:t>
            </a:r>
          </a:p>
        </p:txBody>
      </p:sp>
      <p:sp>
        <p:nvSpPr>
          <p:cNvPr id="19" name="TextBox 18"/>
          <p:cNvSpPr txBox="1"/>
          <p:nvPr/>
        </p:nvSpPr>
        <p:spPr>
          <a:xfrm>
            <a:off x="3929058" y="1928802"/>
            <a:ext cx="2000264" cy="338554"/>
          </a:xfrm>
          <a:prstGeom prst="rect">
            <a:avLst/>
          </a:prstGeom>
          <a:noFill/>
        </p:spPr>
        <p:txBody>
          <a:bodyPr wrap="square" rtlCol="0">
            <a:spAutoFit/>
          </a:bodyPr>
          <a:lstStyle/>
          <a:p>
            <a:pPr algn="ctr"/>
            <a:r>
              <a:rPr lang="es-MX" sz="1600" dirty="0"/>
              <a:t>Vector fila</a:t>
            </a:r>
          </a:p>
        </p:txBody>
      </p:sp>
      <p:sp>
        <p:nvSpPr>
          <p:cNvPr id="20" name="TextBox 19"/>
          <p:cNvSpPr txBox="1"/>
          <p:nvPr/>
        </p:nvSpPr>
        <p:spPr>
          <a:xfrm>
            <a:off x="1857356" y="2357430"/>
            <a:ext cx="2000264" cy="338554"/>
          </a:xfrm>
          <a:prstGeom prst="rect">
            <a:avLst/>
          </a:prstGeom>
          <a:noFill/>
        </p:spPr>
        <p:txBody>
          <a:bodyPr wrap="square" rtlCol="0">
            <a:spAutoFit/>
          </a:bodyPr>
          <a:lstStyle/>
          <a:p>
            <a:pPr algn="ctr"/>
            <a:r>
              <a:rPr lang="es-MX" sz="1600" dirty="0"/>
              <a:t>Vector columna</a:t>
            </a:r>
          </a:p>
        </p:txBody>
      </p:sp>
      <p:sp>
        <p:nvSpPr>
          <p:cNvPr id="21" name="TextBox 20"/>
          <p:cNvSpPr txBox="1"/>
          <p:nvPr/>
        </p:nvSpPr>
        <p:spPr>
          <a:xfrm>
            <a:off x="428596" y="1928802"/>
            <a:ext cx="1214446" cy="342676"/>
          </a:xfrm>
          <a:prstGeom prst="rect">
            <a:avLst/>
          </a:prstGeom>
          <a:noFill/>
        </p:spPr>
        <p:txBody>
          <a:bodyPr wrap="square" rtlCol="0">
            <a:spAutoFit/>
          </a:bodyPr>
          <a:lstStyle/>
          <a:p>
            <a:pPr algn="ctr"/>
            <a:r>
              <a:rPr lang="es-MX" sz="1600" dirty="0"/>
              <a:t>Escalar</a:t>
            </a:r>
          </a:p>
        </p:txBody>
      </p:sp>
      <p:sp>
        <p:nvSpPr>
          <p:cNvPr id="23" name="TextBox 22"/>
          <p:cNvSpPr txBox="1"/>
          <p:nvPr/>
        </p:nvSpPr>
        <p:spPr>
          <a:xfrm>
            <a:off x="372804" y="5329930"/>
            <a:ext cx="357190" cy="369332"/>
          </a:xfrm>
          <a:prstGeom prst="rect">
            <a:avLst/>
          </a:prstGeom>
          <a:noFill/>
        </p:spPr>
        <p:txBody>
          <a:bodyPr wrap="square" rtlCol="0">
            <a:spAutoFit/>
          </a:bodyPr>
          <a:lstStyle/>
          <a:p>
            <a:pPr algn="ctr"/>
            <a:r>
              <a:rPr lang="es-MX" b="1" dirty="0"/>
              <a:t>A</a:t>
            </a:r>
          </a:p>
        </p:txBody>
      </p:sp>
      <p:sp>
        <p:nvSpPr>
          <p:cNvPr id="24" name="TextBox 23"/>
          <p:cNvSpPr txBox="1"/>
          <p:nvPr/>
        </p:nvSpPr>
        <p:spPr>
          <a:xfrm>
            <a:off x="642910" y="6200568"/>
            <a:ext cx="1643074" cy="338554"/>
          </a:xfrm>
          <a:prstGeom prst="rect">
            <a:avLst/>
          </a:prstGeom>
          <a:noFill/>
        </p:spPr>
        <p:txBody>
          <a:bodyPr wrap="square" rtlCol="0">
            <a:spAutoFit/>
          </a:bodyPr>
          <a:lstStyle/>
          <a:p>
            <a:r>
              <a:rPr lang="es-MX" sz="1600" dirty="0"/>
              <a:t>Matriz diagonal</a:t>
            </a:r>
          </a:p>
        </p:txBody>
      </p:sp>
      <p:graphicFrame>
        <p:nvGraphicFramePr>
          <p:cNvPr id="156683" name="Object 11"/>
          <p:cNvGraphicFramePr>
            <a:graphicFrameLocks noChangeAspect="1"/>
          </p:cNvGraphicFramePr>
          <p:nvPr/>
        </p:nvGraphicFramePr>
        <p:xfrm>
          <a:off x="671938" y="4929198"/>
          <a:ext cx="1306295" cy="1143008"/>
        </p:xfrm>
        <a:graphic>
          <a:graphicData uri="http://schemas.openxmlformats.org/presentationml/2006/ole">
            <mc:AlternateContent xmlns:mc="http://schemas.openxmlformats.org/markup-compatibility/2006">
              <mc:Choice xmlns:v="urn:schemas-microsoft-com:vml" Requires="v">
                <p:oleObj name="Equation" r:id="rId14" imgW="812520" imgH="711000" progId="Equation.3">
                  <p:embed/>
                </p:oleObj>
              </mc:Choice>
              <mc:Fallback>
                <p:oleObj name="Equation" r:id="rId14" imgW="812520" imgH="711000" progId="Equation.3">
                  <p:embed/>
                  <p:pic>
                    <p:nvPicPr>
                      <p:cNvPr id="156683"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1938" y="4929198"/>
                        <a:ext cx="1306295" cy="11430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6684" name="Object 12"/>
          <p:cNvGraphicFramePr>
            <a:graphicFrameLocks noChangeAspect="1"/>
          </p:cNvGraphicFramePr>
          <p:nvPr/>
        </p:nvGraphicFramePr>
        <p:xfrm>
          <a:off x="3098566" y="5028532"/>
          <a:ext cx="857256" cy="717703"/>
        </p:xfrm>
        <a:graphic>
          <a:graphicData uri="http://schemas.openxmlformats.org/presentationml/2006/ole">
            <mc:AlternateContent xmlns:mc="http://schemas.openxmlformats.org/markup-compatibility/2006">
              <mc:Choice xmlns:v="urn:schemas-microsoft-com:vml" Requires="v">
                <p:oleObj name="Equation" r:id="rId16" imgW="533160" imgH="457200" progId="Equation.3">
                  <p:embed/>
                </p:oleObj>
              </mc:Choice>
              <mc:Fallback>
                <p:oleObj name="Equation" r:id="rId16" imgW="533160" imgH="457200" progId="Equation.3">
                  <p:embed/>
                  <p:pic>
                    <p:nvPicPr>
                      <p:cNvPr id="156684"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98566" y="5028532"/>
                        <a:ext cx="857256" cy="7177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TextBox 26"/>
          <p:cNvSpPr txBox="1"/>
          <p:nvPr/>
        </p:nvSpPr>
        <p:spPr>
          <a:xfrm>
            <a:off x="2786050" y="5200436"/>
            <a:ext cx="357190" cy="369332"/>
          </a:xfrm>
          <a:prstGeom prst="rect">
            <a:avLst/>
          </a:prstGeom>
          <a:noFill/>
        </p:spPr>
        <p:txBody>
          <a:bodyPr wrap="square" rtlCol="0">
            <a:spAutoFit/>
          </a:bodyPr>
          <a:lstStyle/>
          <a:p>
            <a:pPr algn="ctr"/>
            <a:r>
              <a:rPr lang="es-MX" b="1" dirty="0"/>
              <a:t>1</a:t>
            </a:r>
          </a:p>
        </p:txBody>
      </p:sp>
      <p:sp>
        <p:nvSpPr>
          <p:cNvPr id="28" name="TextBox 27"/>
          <p:cNvSpPr txBox="1"/>
          <p:nvPr/>
        </p:nvSpPr>
        <p:spPr>
          <a:xfrm>
            <a:off x="3000364" y="5843378"/>
            <a:ext cx="1285884" cy="338554"/>
          </a:xfrm>
          <a:prstGeom prst="rect">
            <a:avLst/>
          </a:prstGeom>
          <a:noFill/>
        </p:spPr>
        <p:txBody>
          <a:bodyPr wrap="square" rtlCol="0">
            <a:spAutoFit/>
          </a:bodyPr>
          <a:lstStyle/>
          <a:p>
            <a:pPr algn="ctr"/>
            <a:r>
              <a:rPr lang="es-MX" sz="1600" dirty="0"/>
              <a:t>Matriz 1</a:t>
            </a:r>
          </a:p>
        </p:txBody>
      </p:sp>
      <p:graphicFrame>
        <p:nvGraphicFramePr>
          <p:cNvPr id="156685" name="Object 13"/>
          <p:cNvGraphicFramePr>
            <a:graphicFrameLocks noChangeAspect="1"/>
          </p:cNvGraphicFramePr>
          <p:nvPr/>
        </p:nvGraphicFramePr>
        <p:xfrm>
          <a:off x="4743904" y="5015150"/>
          <a:ext cx="932662" cy="714380"/>
        </p:xfrm>
        <a:graphic>
          <a:graphicData uri="http://schemas.openxmlformats.org/presentationml/2006/ole">
            <mc:AlternateContent xmlns:mc="http://schemas.openxmlformats.org/markup-compatibility/2006">
              <mc:Choice xmlns:v="urn:schemas-microsoft-com:vml" Requires="v">
                <p:oleObj name="Equation" r:id="rId18" imgW="583920" imgH="457200" progId="Equation.3">
                  <p:embed/>
                </p:oleObj>
              </mc:Choice>
              <mc:Fallback>
                <p:oleObj name="Equation" r:id="rId18" imgW="583920" imgH="457200" progId="Equation.3">
                  <p:embed/>
                  <p:pic>
                    <p:nvPicPr>
                      <p:cNvPr id="156685" name="Object 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743904" y="5015150"/>
                        <a:ext cx="932662" cy="714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Box 29"/>
          <p:cNvSpPr txBox="1"/>
          <p:nvPr/>
        </p:nvSpPr>
        <p:spPr>
          <a:xfrm>
            <a:off x="4429124" y="5200436"/>
            <a:ext cx="357190" cy="369332"/>
          </a:xfrm>
          <a:prstGeom prst="rect">
            <a:avLst/>
          </a:prstGeom>
          <a:noFill/>
        </p:spPr>
        <p:txBody>
          <a:bodyPr wrap="square" rtlCol="0">
            <a:spAutoFit/>
          </a:bodyPr>
          <a:lstStyle/>
          <a:p>
            <a:pPr algn="ctr"/>
            <a:r>
              <a:rPr lang="es-MX" b="1" dirty="0"/>
              <a:t>0</a:t>
            </a:r>
          </a:p>
        </p:txBody>
      </p:sp>
      <p:sp>
        <p:nvSpPr>
          <p:cNvPr id="31" name="TextBox 30"/>
          <p:cNvSpPr txBox="1"/>
          <p:nvPr/>
        </p:nvSpPr>
        <p:spPr>
          <a:xfrm>
            <a:off x="4714876" y="5843378"/>
            <a:ext cx="1285884" cy="338554"/>
          </a:xfrm>
          <a:prstGeom prst="rect">
            <a:avLst/>
          </a:prstGeom>
          <a:noFill/>
        </p:spPr>
        <p:txBody>
          <a:bodyPr wrap="square" rtlCol="0">
            <a:spAutoFit/>
          </a:bodyPr>
          <a:lstStyle/>
          <a:p>
            <a:pPr algn="ctr"/>
            <a:r>
              <a:rPr lang="es-MX" sz="1600" dirty="0"/>
              <a:t>Matriz 0</a:t>
            </a:r>
          </a:p>
        </p:txBody>
      </p:sp>
      <p:sp>
        <p:nvSpPr>
          <p:cNvPr id="32" name="TextBox 31"/>
          <p:cNvSpPr txBox="1"/>
          <p:nvPr/>
        </p:nvSpPr>
        <p:spPr>
          <a:xfrm>
            <a:off x="6270866" y="5147016"/>
            <a:ext cx="1015778" cy="369332"/>
          </a:xfrm>
          <a:prstGeom prst="rect">
            <a:avLst/>
          </a:prstGeom>
          <a:noFill/>
        </p:spPr>
        <p:txBody>
          <a:bodyPr wrap="square" rtlCol="0">
            <a:spAutoFit/>
          </a:bodyPr>
          <a:lstStyle/>
          <a:p>
            <a:pPr algn="ctr"/>
            <a:r>
              <a:rPr lang="es-MX" b="1" dirty="0"/>
              <a:t>A</a:t>
            </a:r>
            <a:r>
              <a:rPr lang="es-MX" b="1" baseline="30000" dirty="0"/>
              <a:t>t</a:t>
            </a:r>
            <a:r>
              <a:rPr lang="es-MX" b="1" dirty="0"/>
              <a:t>  </a:t>
            </a:r>
            <a:r>
              <a:rPr lang="es-MX" dirty="0"/>
              <a:t>=</a:t>
            </a:r>
            <a:r>
              <a:rPr lang="es-MX" b="1" dirty="0"/>
              <a:t>  A</a:t>
            </a:r>
          </a:p>
        </p:txBody>
      </p:sp>
      <p:sp>
        <p:nvSpPr>
          <p:cNvPr id="33" name="TextBox 32"/>
          <p:cNvSpPr txBox="1"/>
          <p:nvPr/>
        </p:nvSpPr>
        <p:spPr>
          <a:xfrm>
            <a:off x="7143768" y="6001900"/>
            <a:ext cx="1643074" cy="338554"/>
          </a:xfrm>
          <a:prstGeom prst="rect">
            <a:avLst/>
          </a:prstGeom>
          <a:noFill/>
        </p:spPr>
        <p:txBody>
          <a:bodyPr wrap="square" rtlCol="0">
            <a:spAutoFit/>
          </a:bodyPr>
          <a:lstStyle/>
          <a:p>
            <a:r>
              <a:rPr lang="es-MX" sz="1600" dirty="0"/>
              <a:t>Matriz simétrica</a:t>
            </a:r>
          </a:p>
        </p:txBody>
      </p:sp>
      <p:graphicFrame>
        <p:nvGraphicFramePr>
          <p:cNvPr id="156687" name="Object 15"/>
          <p:cNvGraphicFramePr>
            <a:graphicFrameLocks noChangeAspect="1"/>
          </p:cNvGraphicFramePr>
          <p:nvPr/>
        </p:nvGraphicFramePr>
        <p:xfrm>
          <a:off x="7229720" y="4786322"/>
          <a:ext cx="1225944" cy="1072702"/>
        </p:xfrm>
        <a:graphic>
          <a:graphicData uri="http://schemas.openxmlformats.org/presentationml/2006/ole">
            <mc:AlternateContent xmlns:mc="http://schemas.openxmlformats.org/markup-compatibility/2006">
              <mc:Choice xmlns:v="urn:schemas-microsoft-com:vml" Requires="v">
                <p:oleObj name="Equation" r:id="rId20" imgW="812520" imgH="711000" progId="Equation.3">
                  <p:embed/>
                </p:oleObj>
              </mc:Choice>
              <mc:Fallback>
                <p:oleObj name="Equation" r:id="rId20" imgW="812520" imgH="711000" progId="Equation.3">
                  <p:embed/>
                  <p:pic>
                    <p:nvPicPr>
                      <p:cNvPr id="156687" name="Object 1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229720" y="4786322"/>
                        <a:ext cx="1225944" cy="10727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6688" name="Object 16"/>
          <p:cNvGraphicFramePr>
            <a:graphicFrameLocks noChangeAspect="1"/>
          </p:cNvGraphicFramePr>
          <p:nvPr/>
        </p:nvGraphicFramePr>
        <p:xfrm>
          <a:off x="785786" y="3000372"/>
          <a:ext cx="1358598" cy="1071570"/>
        </p:xfrm>
        <a:graphic>
          <a:graphicData uri="http://schemas.openxmlformats.org/presentationml/2006/ole">
            <mc:AlternateContent xmlns:mc="http://schemas.openxmlformats.org/markup-compatibility/2006">
              <mc:Choice xmlns:v="urn:schemas-microsoft-com:vml" Requires="v">
                <p:oleObj name="Equation" r:id="rId22" imgW="888840" imgH="711000" progId="Equation.3">
                  <p:embed/>
                </p:oleObj>
              </mc:Choice>
              <mc:Fallback>
                <p:oleObj name="Equation" r:id="rId22" imgW="888840" imgH="711000" progId="Equation.3">
                  <p:embed/>
                  <p:pic>
                    <p:nvPicPr>
                      <p:cNvPr id="156688" name="Object 1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85786" y="3000372"/>
                        <a:ext cx="1358598" cy="10715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TextBox 36"/>
          <p:cNvSpPr txBox="1"/>
          <p:nvPr/>
        </p:nvSpPr>
        <p:spPr>
          <a:xfrm>
            <a:off x="428596" y="3373208"/>
            <a:ext cx="357190" cy="369332"/>
          </a:xfrm>
          <a:prstGeom prst="rect">
            <a:avLst/>
          </a:prstGeom>
          <a:noFill/>
        </p:spPr>
        <p:txBody>
          <a:bodyPr wrap="square" rtlCol="0">
            <a:spAutoFit/>
          </a:bodyPr>
          <a:lstStyle/>
          <a:p>
            <a:pPr algn="ctr"/>
            <a:r>
              <a:rPr lang="es-MX" b="1" dirty="0"/>
              <a:t>A</a:t>
            </a:r>
          </a:p>
        </p:txBody>
      </p:sp>
      <p:sp>
        <p:nvSpPr>
          <p:cNvPr id="38" name="TextBox 37"/>
          <p:cNvSpPr txBox="1"/>
          <p:nvPr/>
        </p:nvSpPr>
        <p:spPr>
          <a:xfrm>
            <a:off x="571472" y="4128866"/>
            <a:ext cx="2000264" cy="338554"/>
          </a:xfrm>
          <a:prstGeom prst="rect">
            <a:avLst/>
          </a:prstGeom>
          <a:noFill/>
        </p:spPr>
        <p:txBody>
          <a:bodyPr wrap="square" rtlCol="0">
            <a:spAutoFit/>
          </a:bodyPr>
          <a:lstStyle/>
          <a:p>
            <a:pPr algn="ctr"/>
            <a:r>
              <a:rPr lang="es-MX" sz="1600" dirty="0"/>
              <a:t>Matriz triangular</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4282" y="688138"/>
            <a:ext cx="6000792"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Adición y substracción de matrices:</a:t>
            </a:r>
          </a:p>
        </p:txBody>
      </p:sp>
      <p:sp>
        <p:nvSpPr>
          <p:cNvPr id="4" name="TextBox 3"/>
          <p:cNvSpPr txBox="1"/>
          <p:nvPr/>
        </p:nvSpPr>
        <p:spPr>
          <a:xfrm>
            <a:off x="714348" y="1372149"/>
            <a:ext cx="7715304" cy="1323439"/>
          </a:xfrm>
          <a:prstGeom prst="rect">
            <a:avLst/>
          </a:prstGeom>
          <a:noFill/>
        </p:spPr>
        <p:txBody>
          <a:bodyPr wrap="square" rtlCol="0">
            <a:spAutoFit/>
          </a:bodyPr>
          <a:lstStyle/>
          <a:p>
            <a:pPr marL="174625" indent="-174625">
              <a:buClr>
                <a:srgbClr val="C00000"/>
              </a:buClr>
              <a:buSzPct val="130000"/>
              <a:buFont typeface="Arial" pitchFamily="34" charset="0"/>
              <a:buChar char="•"/>
            </a:pPr>
            <a:r>
              <a:rPr lang="es-MX" sz="1600" dirty="0"/>
              <a:t>Las matrices deben tener las mismas dimensiones.</a:t>
            </a:r>
          </a:p>
          <a:p>
            <a:pPr marL="174625" indent="-174625">
              <a:buClr>
                <a:srgbClr val="C00000"/>
              </a:buClr>
              <a:buSzPct val="130000"/>
              <a:buFont typeface="Arial" pitchFamily="34" charset="0"/>
              <a:buChar char="•"/>
            </a:pPr>
            <a:endParaRPr lang="es-MX" sz="1600" dirty="0"/>
          </a:p>
          <a:p>
            <a:pPr marL="174625" indent="-174625">
              <a:buClr>
                <a:srgbClr val="C00000"/>
              </a:buClr>
              <a:buSzPct val="130000"/>
              <a:buFont typeface="Arial" pitchFamily="34" charset="0"/>
              <a:buChar char="•"/>
            </a:pPr>
            <a:r>
              <a:rPr lang="es-MX" sz="1600" dirty="0"/>
              <a:t>Se suman ó restan elemento por elemento.</a:t>
            </a:r>
          </a:p>
          <a:p>
            <a:pPr marL="174625" indent="-174625">
              <a:buClr>
                <a:srgbClr val="C00000"/>
              </a:buClr>
              <a:buSzPct val="130000"/>
              <a:buFont typeface="Arial" pitchFamily="34" charset="0"/>
              <a:buChar char="•"/>
            </a:pPr>
            <a:endParaRPr lang="es-MX" sz="1600" dirty="0"/>
          </a:p>
          <a:p>
            <a:pPr marL="174625" indent="-174625">
              <a:buClr>
                <a:srgbClr val="C00000"/>
              </a:buClr>
              <a:buSzPct val="130000"/>
              <a:buFont typeface="Arial" pitchFamily="34" charset="0"/>
              <a:buChar char="•"/>
            </a:pPr>
            <a:r>
              <a:rPr lang="es-MX" sz="1600" dirty="0"/>
              <a:t>La matriz resultante tiene las mismas dimensiones que los sumandos.</a:t>
            </a:r>
          </a:p>
        </p:txBody>
      </p:sp>
      <p:graphicFrame>
        <p:nvGraphicFramePr>
          <p:cNvPr id="157699" name="Object 3"/>
          <p:cNvGraphicFramePr>
            <a:graphicFrameLocks noChangeAspect="1"/>
          </p:cNvGraphicFramePr>
          <p:nvPr/>
        </p:nvGraphicFramePr>
        <p:xfrm>
          <a:off x="2809861" y="2928934"/>
          <a:ext cx="3099615" cy="785818"/>
        </p:xfrm>
        <a:graphic>
          <a:graphicData uri="http://schemas.openxmlformats.org/presentationml/2006/ole">
            <mc:AlternateContent xmlns:mc="http://schemas.openxmlformats.org/markup-compatibility/2006">
              <mc:Choice xmlns:v="urn:schemas-microsoft-com:vml" Requires="v">
                <p:oleObj name="Equation" r:id="rId2" imgW="1777680" imgH="457200" progId="Equation.3">
                  <p:embed/>
                </p:oleObj>
              </mc:Choice>
              <mc:Fallback>
                <p:oleObj name="Equation" r:id="rId2" imgW="1777680" imgH="457200" progId="Equation.3">
                  <p:embed/>
                  <p:pic>
                    <p:nvPicPr>
                      <p:cNvPr id="157699"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861" y="2928934"/>
                        <a:ext cx="3099615" cy="785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7700" name="Object 4"/>
          <p:cNvGraphicFramePr>
            <a:graphicFrameLocks noChangeAspect="1"/>
          </p:cNvGraphicFramePr>
          <p:nvPr/>
        </p:nvGraphicFramePr>
        <p:xfrm>
          <a:off x="2809862" y="4000504"/>
          <a:ext cx="3405212" cy="785818"/>
        </p:xfrm>
        <a:graphic>
          <a:graphicData uri="http://schemas.openxmlformats.org/presentationml/2006/ole">
            <mc:AlternateContent xmlns:mc="http://schemas.openxmlformats.org/markup-compatibility/2006">
              <mc:Choice xmlns:v="urn:schemas-microsoft-com:vml" Requires="v">
                <p:oleObj name="Equation" r:id="rId4" imgW="1942920" imgH="457200" progId="Equation.3">
                  <p:embed/>
                </p:oleObj>
              </mc:Choice>
              <mc:Fallback>
                <p:oleObj name="Equation" r:id="rId4" imgW="1942920" imgH="457200" progId="Equation.3">
                  <p:embed/>
                  <p:pic>
                    <p:nvPicPr>
                      <p:cNvPr id="15770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9862" y="4000504"/>
                        <a:ext cx="3405212" cy="785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1781834" y="3131106"/>
            <a:ext cx="1000132" cy="369332"/>
          </a:xfrm>
          <a:prstGeom prst="rect">
            <a:avLst/>
          </a:prstGeom>
          <a:noFill/>
        </p:spPr>
        <p:txBody>
          <a:bodyPr wrap="square" rtlCol="0">
            <a:spAutoFit/>
          </a:bodyPr>
          <a:lstStyle/>
          <a:p>
            <a:pPr algn="ctr"/>
            <a:r>
              <a:rPr lang="es-MX" b="1" dirty="0"/>
              <a:t>A  </a:t>
            </a:r>
            <a:r>
              <a:rPr lang="es-MX" dirty="0"/>
              <a:t>+ </a:t>
            </a:r>
            <a:r>
              <a:rPr lang="es-MX" b="1" dirty="0"/>
              <a:t> B</a:t>
            </a:r>
          </a:p>
        </p:txBody>
      </p:sp>
      <p:sp>
        <p:nvSpPr>
          <p:cNvPr id="8" name="TextBox 7"/>
          <p:cNvSpPr txBox="1"/>
          <p:nvPr/>
        </p:nvSpPr>
        <p:spPr>
          <a:xfrm>
            <a:off x="1809730" y="4188162"/>
            <a:ext cx="1000132" cy="369332"/>
          </a:xfrm>
          <a:prstGeom prst="rect">
            <a:avLst/>
          </a:prstGeom>
          <a:noFill/>
        </p:spPr>
        <p:txBody>
          <a:bodyPr wrap="square" rtlCol="0">
            <a:spAutoFit/>
          </a:bodyPr>
          <a:lstStyle/>
          <a:p>
            <a:pPr algn="ctr"/>
            <a:r>
              <a:rPr lang="es-MX" b="1" dirty="0"/>
              <a:t>A  </a:t>
            </a:r>
            <a:r>
              <a:rPr lang="es-MX" dirty="0"/>
              <a:t>- </a:t>
            </a:r>
            <a:r>
              <a:rPr lang="es-MX" b="1" dirty="0"/>
              <a:t> B</a:t>
            </a:r>
          </a:p>
        </p:txBody>
      </p:sp>
      <p:sp>
        <p:nvSpPr>
          <p:cNvPr id="10" name="TextBox 9"/>
          <p:cNvSpPr txBox="1"/>
          <p:nvPr/>
        </p:nvSpPr>
        <p:spPr>
          <a:xfrm>
            <a:off x="1928794" y="5631436"/>
            <a:ext cx="2643206" cy="369332"/>
          </a:xfrm>
          <a:prstGeom prst="rect">
            <a:avLst/>
          </a:prstGeom>
          <a:noFill/>
        </p:spPr>
        <p:txBody>
          <a:bodyPr wrap="square" rtlCol="0">
            <a:spAutoFit/>
          </a:bodyPr>
          <a:lstStyle/>
          <a:p>
            <a:pPr algn="ctr"/>
            <a:r>
              <a:rPr lang="es-MX" b="1" dirty="0"/>
              <a:t>A  </a:t>
            </a:r>
            <a:r>
              <a:rPr lang="es-MX" dirty="0"/>
              <a:t>+ </a:t>
            </a:r>
            <a:r>
              <a:rPr lang="es-MX" b="1" dirty="0"/>
              <a:t> B </a:t>
            </a:r>
            <a:r>
              <a:rPr lang="es-MX" dirty="0"/>
              <a:t> =  </a:t>
            </a:r>
            <a:r>
              <a:rPr lang="es-MX" b="1" dirty="0"/>
              <a:t>B  </a:t>
            </a:r>
            <a:r>
              <a:rPr lang="es-MX" dirty="0"/>
              <a:t>+  </a:t>
            </a:r>
            <a:r>
              <a:rPr lang="es-MX" b="1" dirty="0"/>
              <a:t>A </a:t>
            </a:r>
            <a:r>
              <a:rPr lang="es-MX" dirty="0"/>
              <a:t> </a:t>
            </a:r>
          </a:p>
        </p:txBody>
      </p:sp>
      <p:sp>
        <p:nvSpPr>
          <p:cNvPr id="11" name="TextBox 10"/>
          <p:cNvSpPr txBox="1"/>
          <p:nvPr/>
        </p:nvSpPr>
        <p:spPr>
          <a:xfrm>
            <a:off x="2000232" y="6060064"/>
            <a:ext cx="3643338" cy="369332"/>
          </a:xfrm>
          <a:prstGeom prst="rect">
            <a:avLst/>
          </a:prstGeom>
          <a:noFill/>
        </p:spPr>
        <p:txBody>
          <a:bodyPr wrap="square" rtlCol="0">
            <a:spAutoFit/>
          </a:bodyPr>
          <a:lstStyle/>
          <a:p>
            <a:pPr algn="ctr"/>
            <a:r>
              <a:rPr lang="es-MX" b="1" dirty="0"/>
              <a:t>A  </a:t>
            </a:r>
            <a:r>
              <a:rPr lang="es-MX" dirty="0"/>
              <a:t>± </a:t>
            </a:r>
            <a:r>
              <a:rPr lang="es-MX" b="1" dirty="0"/>
              <a:t> </a:t>
            </a:r>
            <a:r>
              <a:rPr lang="es-MX" dirty="0"/>
              <a:t>(</a:t>
            </a:r>
            <a:r>
              <a:rPr lang="es-MX" b="1" dirty="0"/>
              <a:t>B </a:t>
            </a:r>
            <a:r>
              <a:rPr lang="es-MX" dirty="0"/>
              <a:t>±</a:t>
            </a:r>
            <a:r>
              <a:rPr lang="es-MX" b="1" dirty="0"/>
              <a:t> C</a:t>
            </a:r>
            <a:r>
              <a:rPr lang="es-MX" dirty="0"/>
              <a:t>)</a:t>
            </a:r>
            <a:r>
              <a:rPr lang="es-MX" b="1" dirty="0"/>
              <a:t>  =  </a:t>
            </a:r>
            <a:r>
              <a:rPr lang="es-MX" dirty="0"/>
              <a:t>(</a:t>
            </a:r>
            <a:r>
              <a:rPr lang="es-MX" b="1" dirty="0"/>
              <a:t>A </a:t>
            </a:r>
            <a:r>
              <a:rPr lang="es-MX" dirty="0"/>
              <a:t>±</a:t>
            </a:r>
            <a:r>
              <a:rPr lang="es-MX" b="1" dirty="0"/>
              <a:t> B</a:t>
            </a:r>
            <a:r>
              <a:rPr lang="es-MX" dirty="0"/>
              <a:t>) </a:t>
            </a:r>
            <a:r>
              <a:rPr lang="es-MX" b="1" dirty="0"/>
              <a:t> </a:t>
            </a:r>
            <a:r>
              <a:rPr lang="es-MX" dirty="0"/>
              <a:t>±  </a:t>
            </a:r>
            <a:r>
              <a:rPr lang="es-MX" b="1" dirty="0"/>
              <a:t>C</a:t>
            </a:r>
            <a:r>
              <a:rPr lang="es-MX" dirty="0"/>
              <a:t> </a:t>
            </a:r>
          </a:p>
        </p:txBody>
      </p:sp>
      <p:sp>
        <p:nvSpPr>
          <p:cNvPr id="12" name="TextBox 11"/>
          <p:cNvSpPr txBox="1"/>
          <p:nvPr/>
        </p:nvSpPr>
        <p:spPr>
          <a:xfrm>
            <a:off x="4714876" y="5631436"/>
            <a:ext cx="2643206" cy="369332"/>
          </a:xfrm>
          <a:prstGeom prst="rect">
            <a:avLst/>
          </a:prstGeom>
          <a:noFill/>
        </p:spPr>
        <p:txBody>
          <a:bodyPr wrap="square" rtlCol="0">
            <a:spAutoFit/>
          </a:bodyPr>
          <a:lstStyle/>
          <a:p>
            <a:pPr algn="ctr"/>
            <a:r>
              <a:rPr lang="es-MX" b="1" dirty="0"/>
              <a:t>A  </a:t>
            </a:r>
            <a:r>
              <a:rPr lang="es-MX" dirty="0"/>
              <a:t>- </a:t>
            </a:r>
            <a:r>
              <a:rPr lang="es-MX" b="1" dirty="0"/>
              <a:t> B  </a:t>
            </a:r>
            <a:r>
              <a:rPr lang="es-MX" dirty="0"/>
              <a:t>=</a:t>
            </a:r>
            <a:r>
              <a:rPr lang="es-MX" b="1" dirty="0"/>
              <a:t>  B  </a:t>
            </a:r>
            <a:r>
              <a:rPr lang="es-MX" dirty="0"/>
              <a:t>-</a:t>
            </a:r>
            <a:r>
              <a:rPr lang="es-MX" b="1" dirty="0"/>
              <a:t>  A </a:t>
            </a:r>
            <a:r>
              <a:rPr lang="es-MX" dirty="0"/>
              <a:t> </a:t>
            </a:r>
          </a:p>
        </p:txBody>
      </p:sp>
      <p:sp>
        <p:nvSpPr>
          <p:cNvPr id="13" name="TextBox 12"/>
          <p:cNvSpPr txBox="1"/>
          <p:nvPr/>
        </p:nvSpPr>
        <p:spPr>
          <a:xfrm>
            <a:off x="857224" y="5162148"/>
            <a:ext cx="7715304" cy="338554"/>
          </a:xfrm>
          <a:prstGeom prst="rect">
            <a:avLst/>
          </a:prstGeom>
          <a:noFill/>
        </p:spPr>
        <p:txBody>
          <a:bodyPr wrap="square" rtlCol="0">
            <a:spAutoFit/>
          </a:bodyPr>
          <a:lstStyle/>
          <a:p>
            <a:pPr marL="174625" indent="-174625">
              <a:buClr>
                <a:srgbClr val="C00000"/>
              </a:buClr>
              <a:buSzPct val="130000"/>
              <a:buFont typeface="Arial" pitchFamily="34" charset="0"/>
              <a:buChar char="•"/>
            </a:pPr>
            <a:r>
              <a:rPr lang="es-MX" sz="1600" dirty="0"/>
              <a:t>La suma y resta son conmutativas y asociativas.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692696"/>
            <a:ext cx="8318728"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Multiplicación con matrices: producto escalar</a:t>
            </a:r>
          </a:p>
        </p:txBody>
      </p:sp>
      <p:sp>
        <p:nvSpPr>
          <p:cNvPr id="3" name="TextBox 2"/>
          <p:cNvSpPr txBox="1"/>
          <p:nvPr/>
        </p:nvSpPr>
        <p:spPr>
          <a:xfrm>
            <a:off x="616146" y="1669474"/>
            <a:ext cx="3286148" cy="369332"/>
          </a:xfrm>
          <a:prstGeom prst="rect">
            <a:avLst/>
          </a:prstGeom>
          <a:noFill/>
        </p:spPr>
        <p:txBody>
          <a:bodyPr wrap="square" rtlCol="0">
            <a:spAutoFit/>
          </a:bodyPr>
          <a:lstStyle/>
          <a:p>
            <a:r>
              <a:rPr lang="es-MX" dirty="0"/>
              <a:t>Multiplicación por un escalar:</a:t>
            </a:r>
          </a:p>
        </p:txBody>
      </p:sp>
      <p:graphicFrame>
        <p:nvGraphicFramePr>
          <p:cNvPr id="158722" name="Object 2"/>
          <p:cNvGraphicFramePr>
            <a:graphicFrameLocks noChangeAspect="1"/>
          </p:cNvGraphicFramePr>
          <p:nvPr>
            <p:extLst>
              <p:ext uri="{D42A27DB-BD31-4B8C-83A1-F6EECF244321}">
                <p14:modId xmlns:p14="http://schemas.microsoft.com/office/powerpoint/2010/main" val="387448851"/>
              </p:ext>
            </p:extLst>
          </p:nvPr>
        </p:nvGraphicFramePr>
        <p:xfrm>
          <a:off x="4294188" y="1685141"/>
          <a:ext cx="584200" cy="295275"/>
        </p:xfrm>
        <a:graphic>
          <a:graphicData uri="http://schemas.openxmlformats.org/presentationml/2006/ole">
            <mc:AlternateContent xmlns:mc="http://schemas.openxmlformats.org/markup-compatibility/2006">
              <mc:Choice xmlns:v="urn:schemas-microsoft-com:vml" Requires="v">
                <p:oleObj name="Ecuación" r:id="rId2" imgW="342720" imgH="177480" progId="Equation.3">
                  <p:embed/>
                </p:oleObj>
              </mc:Choice>
              <mc:Fallback>
                <p:oleObj name="Ecuación" r:id="rId2" imgW="342720" imgH="177480" progId="Equation.3">
                  <p:embed/>
                  <p:pic>
                    <p:nvPicPr>
                      <p:cNvPr id="158722" name="Object 2"/>
                      <p:cNvPicPr>
                        <a:picLocks noChangeAspect="1" noChangeArrowheads="1"/>
                      </p:cNvPicPr>
                      <p:nvPr/>
                    </p:nvPicPr>
                    <p:blipFill>
                      <a:blip r:embed="rId3"/>
                      <a:srcRect/>
                      <a:stretch>
                        <a:fillRect/>
                      </a:stretch>
                    </p:blipFill>
                    <p:spPr bwMode="auto">
                      <a:xfrm>
                        <a:off x="4294188" y="1685141"/>
                        <a:ext cx="584200" cy="29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8723" name="Object 3"/>
          <p:cNvGraphicFramePr>
            <a:graphicFrameLocks noChangeAspect="1"/>
          </p:cNvGraphicFramePr>
          <p:nvPr>
            <p:extLst>
              <p:ext uri="{D42A27DB-BD31-4B8C-83A1-F6EECF244321}">
                <p14:modId xmlns:p14="http://schemas.microsoft.com/office/powerpoint/2010/main" val="1701334831"/>
              </p:ext>
            </p:extLst>
          </p:nvPr>
        </p:nvGraphicFramePr>
        <p:xfrm>
          <a:off x="5929322" y="1297770"/>
          <a:ext cx="571504" cy="1066808"/>
        </p:xfrm>
        <a:graphic>
          <a:graphicData uri="http://schemas.openxmlformats.org/presentationml/2006/ole">
            <mc:AlternateContent xmlns:mc="http://schemas.openxmlformats.org/markup-compatibility/2006">
              <mc:Choice xmlns:v="urn:schemas-microsoft-com:vml" Requires="v">
                <p:oleObj name="Equation" r:id="rId4" imgW="368280" imgH="711000" progId="Equation.3">
                  <p:embed/>
                </p:oleObj>
              </mc:Choice>
              <mc:Fallback>
                <p:oleObj name="Equation" r:id="rId4" imgW="368280" imgH="711000" progId="Equation.3">
                  <p:embed/>
                  <p:pic>
                    <p:nvPicPr>
                      <p:cNvPr id="15872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9322" y="1297770"/>
                        <a:ext cx="571504" cy="10668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8724" name="Object 4"/>
          <p:cNvGraphicFramePr>
            <a:graphicFrameLocks noChangeAspect="1"/>
          </p:cNvGraphicFramePr>
          <p:nvPr>
            <p:extLst>
              <p:ext uri="{D42A27DB-BD31-4B8C-83A1-F6EECF244321}">
                <p14:modId xmlns:p14="http://schemas.microsoft.com/office/powerpoint/2010/main" val="513732377"/>
              </p:ext>
            </p:extLst>
          </p:nvPr>
        </p:nvGraphicFramePr>
        <p:xfrm>
          <a:off x="7235825" y="1268760"/>
          <a:ext cx="1495425" cy="1071562"/>
        </p:xfrm>
        <a:graphic>
          <a:graphicData uri="http://schemas.openxmlformats.org/presentationml/2006/ole">
            <mc:AlternateContent xmlns:mc="http://schemas.openxmlformats.org/markup-compatibility/2006">
              <mc:Choice xmlns:v="urn:schemas-microsoft-com:vml" Requires="v">
                <p:oleObj name="Ecuación" r:id="rId6" imgW="977760" imgH="711000" progId="Equation.3">
                  <p:embed/>
                </p:oleObj>
              </mc:Choice>
              <mc:Fallback>
                <p:oleObj name="Ecuación" r:id="rId6" imgW="977760" imgH="711000" progId="Equation.3">
                  <p:embed/>
                  <p:pic>
                    <p:nvPicPr>
                      <p:cNvPr id="158724" name="Object 4"/>
                      <p:cNvPicPr>
                        <a:picLocks noChangeAspect="1" noChangeArrowheads="1"/>
                      </p:cNvPicPr>
                      <p:nvPr/>
                    </p:nvPicPr>
                    <p:blipFill>
                      <a:blip r:embed="rId7"/>
                      <a:srcRect/>
                      <a:stretch>
                        <a:fillRect/>
                      </a:stretch>
                    </p:blipFill>
                    <p:spPr bwMode="auto">
                      <a:xfrm>
                        <a:off x="7235825" y="1268760"/>
                        <a:ext cx="1495425" cy="1071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6823574" y="1611418"/>
            <a:ext cx="571504" cy="369332"/>
          </a:xfrm>
          <a:prstGeom prst="rect">
            <a:avLst/>
          </a:prstGeom>
          <a:noFill/>
        </p:spPr>
        <p:txBody>
          <a:bodyPr wrap="square" rtlCol="0">
            <a:spAutoFit/>
          </a:bodyPr>
          <a:lstStyle/>
          <a:p>
            <a:pPr algn="ctr"/>
            <a:r>
              <a:rPr lang="es-MX" i="1" dirty="0" err="1"/>
              <a:t>k</a:t>
            </a:r>
            <a:r>
              <a:rPr lang="es-MX" b="1" dirty="0" err="1"/>
              <a:t>A</a:t>
            </a:r>
            <a:endParaRPr lang="es-MX" b="1" dirty="0"/>
          </a:p>
        </p:txBody>
      </p:sp>
      <p:sp>
        <p:nvSpPr>
          <p:cNvPr id="8" name="TextBox 7"/>
          <p:cNvSpPr txBox="1"/>
          <p:nvPr/>
        </p:nvSpPr>
        <p:spPr>
          <a:xfrm>
            <a:off x="5573264" y="1640447"/>
            <a:ext cx="357190" cy="369332"/>
          </a:xfrm>
          <a:prstGeom prst="rect">
            <a:avLst/>
          </a:prstGeom>
          <a:noFill/>
        </p:spPr>
        <p:txBody>
          <a:bodyPr wrap="square" rtlCol="0">
            <a:spAutoFit/>
          </a:bodyPr>
          <a:lstStyle/>
          <a:p>
            <a:pPr algn="ctr"/>
            <a:r>
              <a:rPr lang="es-MX" b="1" dirty="0"/>
              <a:t>A</a:t>
            </a:r>
          </a:p>
        </p:txBody>
      </p:sp>
      <p:graphicFrame>
        <p:nvGraphicFramePr>
          <p:cNvPr id="19" name="Object 3"/>
          <p:cNvGraphicFramePr>
            <a:graphicFrameLocks noChangeAspect="1"/>
          </p:cNvGraphicFramePr>
          <p:nvPr>
            <p:extLst>
              <p:ext uri="{D42A27DB-BD31-4B8C-83A1-F6EECF244321}">
                <p14:modId xmlns:p14="http://schemas.microsoft.com/office/powerpoint/2010/main" val="1510574863"/>
              </p:ext>
            </p:extLst>
          </p:nvPr>
        </p:nvGraphicFramePr>
        <p:xfrm>
          <a:off x="5470995" y="3399505"/>
          <a:ext cx="669925" cy="1066800"/>
        </p:xfrm>
        <a:graphic>
          <a:graphicData uri="http://schemas.openxmlformats.org/presentationml/2006/ole">
            <mc:AlternateContent xmlns:mc="http://schemas.openxmlformats.org/markup-compatibility/2006">
              <mc:Choice xmlns:v="urn:schemas-microsoft-com:vml" Requires="v">
                <p:oleObj name="Ecuación" r:id="rId8" imgW="431640" imgH="711000" progId="Equation.3">
                  <p:embed/>
                </p:oleObj>
              </mc:Choice>
              <mc:Fallback>
                <p:oleObj name="Ecuación" r:id="rId8" imgW="431640" imgH="711000" progId="Equation.3">
                  <p:embed/>
                  <p:pic>
                    <p:nvPicPr>
                      <p:cNvPr id="19" name="Object 3"/>
                      <p:cNvPicPr>
                        <a:picLocks noChangeAspect="1" noChangeArrowheads="1"/>
                      </p:cNvPicPr>
                      <p:nvPr/>
                    </p:nvPicPr>
                    <p:blipFill>
                      <a:blip r:embed="rId9"/>
                      <a:srcRect/>
                      <a:stretch>
                        <a:fillRect/>
                      </a:stretch>
                    </p:blipFill>
                    <p:spPr bwMode="auto">
                      <a:xfrm>
                        <a:off x="5470995" y="3399505"/>
                        <a:ext cx="669925"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Box 7"/>
          <p:cNvSpPr txBox="1"/>
          <p:nvPr/>
        </p:nvSpPr>
        <p:spPr>
          <a:xfrm>
            <a:off x="5163789" y="3742380"/>
            <a:ext cx="357190" cy="369332"/>
          </a:xfrm>
          <a:prstGeom prst="rect">
            <a:avLst/>
          </a:prstGeom>
          <a:noFill/>
        </p:spPr>
        <p:txBody>
          <a:bodyPr wrap="square" rtlCol="0">
            <a:spAutoFit/>
          </a:bodyPr>
          <a:lstStyle/>
          <a:p>
            <a:pPr algn="ctr"/>
            <a:r>
              <a:rPr lang="es-MX" b="1" dirty="0"/>
              <a:t>B</a:t>
            </a:r>
          </a:p>
        </p:txBody>
      </p:sp>
      <p:sp>
        <p:nvSpPr>
          <p:cNvPr id="22" name="TextBox 2"/>
          <p:cNvSpPr txBox="1"/>
          <p:nvPr/>
        </p:nvSpPr>
        <p:spPr>
          <a:xfrm>
            <a:off x="611560" y="3501057"/>
            <a:ext cx="3286148" cy="646331"/>
          </a:xfrm>
          <a:prstGeom prst="rect">
            <a:avLst/>
          </a:prstGeom>
          <a:noFill/>
        </p:spPr>
        <p:txBody>
          <a:bodyPr wrap="square" rtlCol="0">
            <a:spAutoFit/>
          </a:bodyPr>
          <a:lstStyle/>
          <a:p>
            <a:r>
              <a:rPr lang="es-MX" dirty="0"/>
              <a:t>Multiplicación de matrices de dimensiones iguales:</a:t>
            </a:r>
          </a:p>
        </p:txBody>
      </p:sp>
      <p:graphicFrame>
        <p:nvGraphicFramePr>
          <p:cNvPr id="24" name="Object 3"/>
          <p:cNvGraphicFramePr>
            <a:graphicFrameLocks noChangeAspect="1"/>
          </p:cNvGraphicFramePr>
          <p:nvPr>
            <p:extLst>
              <p:ext uri="{D42A27DB-BD31-4B8C-83A1-F6EECF244321}">
                <p14:modId xmlns:p14="http://schemas.microsoft.com/office/powerpoint/2010/main" val="1600326725"/>
              </p:ext>
            </p:extLst>
          </p:nvPr>
        </p:nvGraphicFramePr>
        <p:xfrm>
          <a:off x="4482290" y="3399497"/>
          <a:ext cx="571504" cy="1066808"/>
        </p:xfrm>
        <a:graphic>
          <a:graphicData uri="http://schemas.openxmlformats.org/presentationml/2006/ole">
            <mc:AlternateContent xmlns:mc="http://schemas.openxmlformats.org/markup-compatibility/2006">
              <mc:Choice xmlns:v="urn:schemas-microsoft-com:vml" Requires="v">
                <p:oleObj name="Equation" r:id="rId10" imgW="368280" imgH="711000" progId="Equation.3">
                  <p:embed/>
                </p:oleObj>
              </mc:Choice>
              <mc:Fallback>
                <p:oleObj name="Equation" r:id="rId10" imgW="368280" imgH="711000" progId="Equation.3">
                  <p:embed/>
                  <p:pic>
                    <p:nvPicPr>
                      <p:cNvPr id="24"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2290" y="3399497"/>
                        <a:ext cx="571504" cy="10668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TextBox 7"/>
          <p:cNvSpPr txBox="1"/>
          <p:nvPr/>
        </p:nvSpPr>
        <p:spPr>
          <a:xfrm>
            <a:off x="4183384" y="3756462"/>
            <a:ext cx="357190" cy="369332"/>
          </a:xfrm>
          <a:prstGeom prst="rect">
            <a:avLst/>
          </a:prstGeom>
          <a:noFill/>
        </p:spPr>
        <p:txBody>
          <a:bodyPr wrap="square" rtlCol="0">
            <a:spAutoFit/>
          </a:bodyPr>
          <a:lstStyle/>
          <a:p>
            <a:pPr algn="ctr"/>
            <a:r>
              <a:rPr lang="es-MX" b="1" dirty="0"/>
              <a:t>A</a:t>
            </a:r>
          </a:p>
        </p:txBody>
      </p:sp>
      <p:graphicFrame>
        <p:nvGraphicFramePr>
          <p:cNvPr id="26" name="Object 4"/>
          <p:cNvGraphicFramePr>
            <a:graphicFrameLocks noChangeAspect="1"/>
          </p:cNvGraphicFramePr>
          <p:nvPr>
            <p:extLst>
              <p:ext uri="{D42A27DB-BD31-4B8C-83A1-F6EECF244321}">
                <p14:modId xmlns:p14="http://schemas.microsoft.com/office/powerpoint/2010/main" val="1640176662"/>
              </p:ext>
            </p:extLst>
          </p:nvPr>
        </p:nvGraphicFramePr>
        <p:xfrm>
          <a:off x="7092280" y="3356992"/>
          <a:ext cx="1824037" cy="1071562"/>
        </p:xfrm>
        <a:graphic>
          <a:graphicData uri="http://schemas.openxmlformats.org/presentationml/2006/ole">
            <mc:AlternateContent xmlns:mc="http://schemas.openxmlformats.org/markup-compatibility/2006">
              <mc:Choice xmlns:v="urn:schemas-microsoft-com:vml" Requires="v">
                <p:oleObj name="Ecuación" r:id="rId11" imgW="1193760" imgH="711000" progId="Equation.3">
                  <p:embed/>
                </p:oleObj>
              </mc:Choice>
              <mc:Fallback>
                <p:oleObj name="Ecuación" r:id="rId11" imgW="1193760" imgH="711000" progId="Equation.3">
                  <p:embed/>
                  <p:pic>
                    <p:nvPicPr>
                      <p:cNvPr id="26" name="Object 4"/>
                      <p:cNvPicPr>
                        <a:picLocks noChangeAspect="1" noChangeArrowheads="1"/>
                      </p:cNvPicPr>
                      <p:nvPr/>
                    </p:nvPicPr>
                    <p:blipFill>
                      <a:blip r:embed="rId12"/>
                      <a:srcRect/>
                      <a:stretch>
                        <a:fillRect/>
                      </a:stretch>
                    </p:blipFill>
                    <p:spPr bwMode="auto">
                      <a:xfrm>
                        <a:off x="7092280" y="3356992"/>
                        <a:ext cx="1824037" cy="1071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TextBox 7"/>
          <p:cNvSpPr txBox="1"/>
          <p:nvPr/>
        </p:nvSpPr>
        <p:spPr>
          <a:xfrm>
            <a:off x="6300192" y="3735044"/>
            <a:ext cx="792088" cy="369332"/>
          </a:xfrm>
          <a:prstGeom prst="rect">
            <a:avLst/>
          </a:prstGeom>
          <a:noFill/>
        </p:spPr>
        <p:txBody>
          <a:bodyPr wrap="square" rtlCol="0">
            <a:spAutoFit/>
          </a:bodyPr>
          <a:lstStyle/>
          <a:p>
            <a:pPr algn="ctr"/>
            <a:r>
              <a:rPr lang="es-MX" b="1" dirty="0"/>
              <a:t>A </a:t>
            </a:r>
            <a:r>
              <a:rPr lang="es-MX" dirty="0"/>
              <a:t>x </a:t>
            </a:r>
            <a:r>
              <a:rPr lang="es-MX" b="1" dirty="0"/>
              <a:t>B</a:t>
            </a:r>
          </a:p>
        </p:txBody>
      </p:sp>
      <p:sp>
        <p:nvSpPr>
          <p:cNvPr id="28" name="TextBox 9"/>
          <p:cNvSpPr txBox="1"/>
          <p:nvPr/>
        </p:nvSpPr>
        <p:spPr>
          <a:xfrm>
            <a:off x="712144" y="4725144"/>
            <a:ext cx="8429684" cy="584775"/>
          </a:xfrm>
          <a:prstGeom prst="rect">
            <a:avLst/>
          </a:prstGeom>
          <a:noFill/>
        </p:spPr>
        <p:txBody>
          <a:bodyPr wrap="square" rtlCol="0">
            <a:spAutoFit/>
          </a:bodyPr>
          <a:lstStyle/>
          <a:p>
            <a:pPr marL="174625" indent="-174625">
              <a:buClr>
                <a:srgbClr val="C00000"/>
              </a:buClr>
              <a:buSzPct val="130000"/>
              <a:buFont typeface="Arial" pitchFamily="34" charset="0"/>
              <a:buChar char="•"/>
            </a:pPr>
            <a:r>
              <a:rPr lang="es-MX" sz="1600" dirty="0"/>
              <a:t>Si se multiplican dos matrices (de dimensiones iguales) elemento por elemento, se obtiene una matriz de los productos con las mismas dimensiones que las anteriores. </a:t>
            </a:r>
          </a:p>
        </p:txBody>
      </p:sp>
      <p:sp>
        <p:nvSpPr>
          <p:cNvPr id="29" name="TextBox 9"/>
          <p:cNvSpPr txBox="1"/>
          <p:nvPr/>
        </p:nvSpPr>
        <p:spPr>
          <a:xfrm>
            <a:off x="755576" y="2488490"/>
            <a:ext cx="7975674" cy="584775"/>
          </a:xfrm>
          <a:prstGeom prst="rect">
            <a:avLst/>
          </a:prstGeom>
          <a:noFill/>
        </p:spPr>
        <p:txBody>
          <a:bodyPr wrap="square" rtlCol="0">
            <a:spAutoFit/>
          </a:bodyPr>
          <a:lstStyle/>
          <a:p>
            <a:pPr marL="174625" indent="-174625">
              <a:buClr>
                <a:srgbClr val="C00000"/>
              </a:buClr>
              <a:buSzPct val="130000"/>
              <a:buFont typeface="Arial" pitchFamily="34" charset="0"/>
              <a:buChar char="•"/>
            </a:pPr>
            <a:r>
              <a:rPr lang="es-MX" sz="1600" dirty="0"/>
              <a:t>Si se multiplica una matriz por un escalar, se obtiene una matriz de los productos con las mismas dimensiones que la matriz anterior. </a:t>
            </a:r>
          </a:p>
        </p:txBody>
      </p:sp>
      <p:sp>
        <p:nvSpPr>
          <p:cNvPr id="37" name="TextBox 9"/>
          <p:cNvSpPr txBox="1"/>
          <p:nvPr/>
        </p:nvSpPr>
        <p:spPr>
          <a:xfrm>
            <a:off x="714317" y="5521211"/>
            <a:ext cx="8016934" cy="584775"/>
          </a:xfrm>
          <a:prstGeom prst="rect">
            <a:avLst/>
          </a:prstGeom>
          <a:noFill/>
        </p:spPr>
        <p:txBody>
          <a:bodyPr wrap="square" rtlCol="0">
            <a:spAutoFit/>
          </a:bodyPr>
          <a:lstStyle/>
          <a:p>
            <a:pPr marL="174625" indent="-174625">
              <a:buClr>
                <a:srgbClr val="C00000"/>
              </a:buClr>
              <a:buSzPct val="130000"/>
              <a:buFont typeface="Arial" pitchFamily="34" charset="0"/>
              <a:buChar char="•"/>
            </a:pPr>
            <a:r>
              <a:rPr lang="es-MX" sz="1600" dirty="0"/>
              <a:t>La multiplicación por un escalar es conmutativa, asociativa y distributiva en relación a la suma.</a:t>
            </a:r>
          </a:p>
        </p:txBody>
      </p:sp>
      <p:sp>
        <p:nvSpPr>
          <p:cNvPr id="38" name="TextBox 10"/>
          <p:cNvSpPr txBox="1"/>
          <p:nvPr/>
        </p:nvSpPr>
        <p:spPr>
          <a:xfrm>
            <a:off x="1905638" y="6029999"/>
            <a:ext cx="1562623" cy="369332"/>
          </a:xfrm>
          <a:prstGeom prst="rect">
            <a:avLst/>
          </a:prstGeom>
          <a:noFill/>
        </p:spPr>
        <p:txBody>
          <a:bodyPr wrap="square" rtlCol="0">
            <a:spAutoFit/>
          </a:bodyPr>
          <a:lstStyle/>
          <a:p>
            <a:pPr algn="ctr"/>
            <a:r>
              <a:rPr lang="es-MX" i="1" dirty="0" err="1"/>
              <a:t>k</a:t>
            </a:r>
            <a:r>
              <a:rPr lang="es-MX" b="1" dirty="0" err="1"/>
              <a:t>A</a:t>
            </a:r>
            <a:r>
              <a:rPr lang="es-MX" b="1" dirty="0"/>
              <a:t>  </a:t>
            </a:r>
            <a:r>
              <a:rPr lang="es-MX" dirty="0"/>
              <a:t>= </a:t>
            </a:r>
            <a:r>
              <a:rPr lang="es-MX" b="1" dirty="0" err="1"/>
              <a:t>A</a:t>
            </a:r>
            <a:r>
              <a:rPr lang="es-MX" i="1" dirty="0" err="1"/>
              <a:t>k</a:t>
            </a:r>
            <a:endParaRPr lang="es-MX" dirty="0"/>
          </a:p>
        </p:txBody>
      </p:sp>
      <p:sp>
        <p:nvSpPr>
          <p:cNvPr id="39" name="TextBox 11"/>
          <p:cNvSpPr txBox="1"/>
          <p:nvPr/>
        </p:nvSpPr>
        <p:spPr>
          <a:xfrm>
            <a:off x="3604141" y="6029999"/>
            <a:ext cx="1562623" cy="369332"/>
          </a:xfrm>
          <a:prstGeom prst="rect">
            <a:avLst/>
          </a:prstGeom>
          <a:noFill/>
        </p:spPr>
        <p:txBody>
          <a:bodyPr wrap="square" rtlCol="0">
            <a:spAutoFit/>
          </a:bodyPr>
          <a:lstStyle/>
          <a:p>
            <a:pPr algn="ctr"/>
            <a:r>
              <a:rPr lang="es-MX" i="1" dirty="0"/>
              <a:t>c(</a:t>
            </a:r>
            <a:r>
              <a:rPr lang="es-MX" i="1" dirty="0" err="1"/>
              <a:t>k</a:t>
            </a:r>
            <a:r>
              <a:rPr lang="es-MX" b="1" dirty="0" err="1"/>
              <a:t>A</a:t>
            </a:r>
            <a:r>
              <a:rPr lang="es-MX" dirty="0"/>
              <a:t>)</a:t>
            </a:r>
            <a:r>
              <a:rPr lang="es-MX" b="1" dirty="0"/>
              <a:t> </a:t>
            </a:r>
            <a:r>
              <a:rPr lang="es-MX" dirty="0"/>
              <a:t>= (</a:t>
            </a:r>
            <a:r>
              <a:rPr lang="es-MX" i="1" dirty="0" err="1"/>
              <a:t>ck</a:t>
            </a:r>
            <a:r>
              <a:rPr lang="es-MX" dirty="0"/>
              <a:t>)</a:t>
            </a:r>
            <a:r>
              <a:rPr lang="es-MX" b="1" dirty="0"/>
              <a:t>A</a:t>
            </a:r>
            <a:endParaRPr lang="es-MX" dirty="0"/>
          </a:p>
        </p:txBody>
      </p:sp>
      <p:sp>
        <p:nvSpPr>
          <p:cNvPr id="40" name="TextBox 12"/>
          <p:cNvSpPr txBox="1"/>
          <p:nvPr/>
        </p:nvSpPr>
        <p:spPr>
          <a:xfrm>
            <a:off x="5642344" y="6029999"/>
            <a:ext cx="2242024" cy="369332"/>
          </a:xfrm>
          <a:prstGeom prst="rect">
            <a:avLst/>
          </a:prstGeom>
          <a:noFill/>
        </p:spPr>
        <p:txBody>
          <a:bodyPr wrap="square" rtlCol="0">
            <a:spAutoFit/>
          </a:bodyPr>
          <a:lstStyle/>
          <a:p>
            <a:pPr algn="ctr"/>
            <a:r>
              <a:rPr lang="es-MX" i="1" dirty="0"/>
              <a:t>k (</a:t>
            </a:r>
            <a:r>
              <a:rPr lang="es-MX" b="1" dirty="0"/>
              <a:t>A</a:t>
            </a:r>
            <a:r>
              <a:rPr lang="es-MX" dirty="0"/>
              <a:t>+</a:t>
            </a:r>
            <a:r>
              <a:rPr lang="es-MX" b="1" dirty="0"/>
              <a:t>B</a:t>
            </a:r>
            <a:r>
              <a:rPr lang="es-MX" dirty="0"/>
              <a:t>)</a:t>
            </a:r>
            <a:r>
              <a:rPr lang="es-MX" b="1" dirty="0"/>
              <a:t>  </a:t>
            </a:r>
            <a:r>
              <a:rPr lang="es-MX" dirty="0"/>
              <a:t>= </a:t>
            </a:r>
            <a:r>
              <a:rPr lang="es-MX" i="1" dirty="0" err="1"/>
              <a:t>k</a:t>
            </a:r>
            <a:r>
              <a:rPr lang="es-MX" b="1" dirty="0" err="1"/>
              <a:t>A</a:t>
            </a:r>
            <a:r>
              <a:rPr lang="es-MX" b="1" dirty="0"/>
              <a:t> </a:t>
            </a:r>
            <a:r>
              <a:rPr lang="es-MX" dirty="0"/>
              <a:t>+</a:t>
            </a:r>
            <a:r>
              <a:rPr lang="es-MX" b="1" dirty="0"/>
              <a:t> </a:t>
            </a:r>
            <a:r>
              <a:rPr lang="es-MX" i="1" dirty="0" err="1"/>
              <a:t>k</a:t>
            </a:r>
            <a:r>
              <a:rPr lang="es-MX" b="1" dirty="0" err="1"/>
              <a:t>B</a:t>
            </a:r>
            <a:endParaRPr lang="es-MX"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p:cNvSpPr/>
          <p:nvPr/>
        </p:nvSpPr>
        <p:spPr>
          <a:xfrm>
            <a:off x="726432" y="1484784"/>
            <a:ext cx="7848872" cy="830997"/>
          </a:xfrm>
          <a:prstGeom prst="rect">
            <a:avLst/>
          </a:prstGeom>
        </p:spPr>
        <p:txBody>
          <a:bodyPr wrap="square">
            <a:spAutoFit/>
          </a:bodyPr>
          <a:lstStyle/>
          <a:p>
            <a:pPr marL="174625" indent="-174625">
              <a:buClr>
                <a:srgbClr val="C00000"/>
              </a:buClr>
              <a:buSzPct val="130000"/>
              <a:buFont typeface="Arial" pitchFamily="34" charset="0"/>
              <a:buChar char="•"/>
            </a:pPr>
            <a:r>
              <a:rPr lang="es-MX" sz="1600" dirty="0"/>
              <a:t>La división entre matrices no está definida, pero es posible multiplicar una matriz por otra matriz (o por un escalar) que contenga los inversos de los elementos correspondientes: </a:t>
            </a:r>
          </a:p>
        </p:txBody>
      </p:sp>
      <p:graphicFrame>
        <p:nvGraphicFramePr>
          <p:cNvPr id="12" name="Object 3"/>
          <p:cNvGraphicFramePr>
            <a:graphicFrameLocks noChangeAspect="1"/>
          </p:cNvGraphicFramePr>
          <p:nvPr>
            <p:extLst>
              <p:ext uri="{D42A27DB-BD31-4B8C-83A1-F6EECF244321}">
                <p14:modId xmlns:p14="http://schemas.microsoft.com/office/powerpoint/2010/main" val="3659982344"/>
              </p:ext>
            </p:extLst>
          </p:nvPr>
        </p:nvGraphicFramePr>
        <p:xfrm>
          <a:off x="1827213" y="2827784"/>
          <a:ext cx="1143000" cy="323850"/>
        </p:xfrm>
        <a:graphic>
          <a:graphicData uri="http://schemas.openxmlformats.org/presentationml/2006/ole">
            <mc:AlternateContent xmlns:mc="http://schemas.openxmlformats.org/markup-compatibility/2006">
              <mc:Choice xmlns:v="urn:schemas-microsoft-com:vml" Requires="v">
                <p:oleObj name="Ecuación" r:id="rId2" imgW="736560" imgH="215640" progId="Equation.3">
                  <p:embed/>
                </p:oleObj>
              </mc:Choice>
              <mc:Fallback>
                <p:oleObj name="Ecuación" r:id="rId2" imgW="736560" imgH="215640" progId="Equation.3">
                  <p:embed/>
                  <p:pic>
                    <p:nvPicPr>
                      <p:cNvPr id="12" name="Object 3"/>
                      <p:cNvPicPr>
                        <a:picLocks noChangeAspect="1" noChangeArrowheads="1"/>
                      </p:cNvPicPr>
                      <p:nvPr/>
                    </p:nvPicPr>
                    <p:blipFill>
                      <a:blip r:embed="rId3"/>
                      <a:srcRect/>
                      <a:stretch>
                        <a:fillRect/>
                      </a:stretch>
                    </p:blipFill>
                    <p:spPr bwMode="auto">
                      <a:xfrm>
                        <a:off x="1827213" y="2827784"/>
                        <a:ext cx="114300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7"/>
          <p:cNvSpPr txBox="1"/>
          <p:nvPr/>
        </p:nvSpPr>
        <p:spPr>
          <a:xfrm>
            <a:off x="1547664" y="2799208"/>
            <a:ext cx="357190" cy="369332"/>
          </a:xfrm>
          <a:prstGeom prst="rect">
            <a:avLst/>
          </a:prstGeom>
          <a:noFill/>
        </p:spPr>
        <p:txBody>
          <a:bodyPr wrap="square" rtlCol="0">
            <a:spAutoFit/>
          </a:bodyPr>
          <a:lstStyle/>
          <a:p>
            <a:pPr algn="ctr"/>
            <a:r>
              <a:rPr lang="es-MX" b="1" dirty="0"/>
              <a:t>C</a:t>
            </a:r>
          </a:p>
        </p:txBody>
      </p:sp>
      <p:graphicFrame>
        <p:nvGraphicFramePr>
          <p:cNvPr id="14" name="Object 2"/>
          <p:cNvGraphicFramePr>
            <a:graphicFrameLocks noChangeAspect="1"/>
          </p:cNvGraphicFramePr>
          <p:nvPr>
            <p:extLst>
              <p:ext uri="{D42A27DB-BD31-4B8C-83A1-F6EECF244321}">
                <p14:modId xmlns:p14="http://schemas.microsoft.com/office/powerpoint/2010/main" val="2831113166"/>
              </p:ext>
            </p:extLst>
          </p:nvPr>
        </p:nvGraphicFramePr>
        <p:xfrm>
          <a:off x="3509963" y="2630934"/>
          <a:ext cx="693737" cy="654050"/>
        </p:xfrm>
        <a:graphic>
          <a:graphicData uri="http://schemas.openxmlformats.org/presentationml/2006/ole">
            <mc:AlternateContent xmlns:mc="http://schemas.openxmlformats.org/markup-compatibility/2006">
              <mc:Choice xmlns:v="urn:schemas-microsoft-com:vml" Requires="v">
                <p:oleObj name="Ecuación" r:id="rId4" imgW="406080" imgH="393480" progId="Equation.3">
                  <p:embed/>
                </p:oleObj>
              </mc:Choice>
              <mc:Fallback>
                <p:oleObj name="Ecuación" r:id="rId4" imgW="406080" imgH="393480" progId="Equation.3">
                  <p:embed/>
                  <p:pic>
                    <p:nvPicPr>
                      <p:cNvPr id="14" name="Object 2"/>
                      <p:cNvPicPr>
                        <a:picLocks noChangeAspect="1" noChangeArrowheads="1"/>
                      </p:cNvPicPr>
                      <p:nvPr/>
                    </p:nvPicPr>
                    <p:blipFill>
                      <a:blip r:embed="rId5"/>
                      <a:srcRect/>
                      <a:stretch>
                        <a:fillRect/>
                      </a:stretch>
                    </p:blipFill>
                    <p:spPr bwMode="auto">
                      <a:xfrm>
                        <a:off x="3509963" y="2630934"/>
                        <a:ext cx="693737"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6"/>
          <p:cNvSpPr txBox="1"/>
          <p:nvPr/>
        </p:nvSpPr>
        <p:spPr>
          <a:xfrm>
            <a:off x="4850127" y="2773293"/>
            <a:ext cx="670851" cy="369332"/>
          </a:xfrm>
          <a:prstGeom prst="rect">
            <a:avLst/>
          </a:prstGeom>
          <a:noFill/>
        </p:spPr>
        <p:txBody>
          <a:bodyPr wrap="square" rtlCol="0">
            <a:spAutoFit/>
          </a:bodyPr>
          <a:lstStyle/>
          <a:p>
            <a:pPr algn="ctr"/>
            <a:r>
              <a:rPr lang="es-MX" i="1" dirty="0"/>
              <a:t>k‘ </a:t>
            </a:r>
            <a:r>
              <a:rPr lang="es-MX" b="1" dirty="0"/>
              <a:t>C</a:t>
            </a:r>
          </a:p>
        </p:txBody>
      </p:sp>
      <p:graphicFrame>
        <p:nvGraphicFramePr>
          <p:cNvPr id="16" name="Object 3"/>
          <p:cNvGraphicFramePr>
            <a:graphicFrameLocks noChangeAspect="1"/>
          </p:cNvGraphicFramePr>
          <p:nvPr>
            <p:extLst>
              <p:ext uri="{D42A27DB-BD31-4B8C-83A1-F6EECF244321}">
                <p14:modId xmlns:p14="http://schemas.microsoft.com/office/powerpoint/2010/main" val="142979822"/>
              </p:ext>
            </p:extLst>
          </p:nvPr>
        </p:nvGraphicFramePr>
        <p:xfrm>
          <a:off x="5466159" y="2659509"/>
          <a:ext cx="2562225" cy="590550"/>
        </p:xfrm>
        <a:graphic>
          <a:graphicData uri="http://schemas.openxmlformats.org/presentationml/2006/ole">
            <mc:AlternateContent xmlns:mc="http://schemas.openxmlformats.org/markup-compatibility/2006">
              <mc:Choice xmlns:v="urn:schemas-microsoft-com:vml" Requires="v">
                <p:oleObj name="Ecuación" r:id="rId6" imgW="1650960" imgH="393480" progId="Equation.3">
                  <p:embed/>
                </p:oleObj>
              </mc:Choice>
              <mc:Fallback>
                <p:oleObj name="Ecuación" r:id="rId6" imgW="1650960" imgH="393480" progId="Equation.3">
                  <p:embed/>
                  <p:pic>
                    <p:nvPicPr>
                      <p:cNvPr id="16" name="Object 3"/>
                      <p:cNvPicPr>
                        <a:picLocks noChangeAspect="1" noChangeArrowheads="1"/>
                      </p:cNvPicPr>
                      <p:nvPr/>
                    </p:nvPicPr>
                    <p:blipFill>
                      <a:blip r:embed="rId7"/>
                      <a:srcRect/>
                      <a:stretch>
                        <a:fillRect/>
                      </a:stretch>
                    </p:blipFill>
                    <p:spPr bwMode="auto">
                      <a:xfrm>
                        <a:off x="5466159" y="2659509"/>
                        <a:ext cx="2562225"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ángulo 17"/>
          <p:cNvSpPr/>
          <p:nvPr/>
        </p:nvSpPr>
        <p:spPr>
          <a:xfrm>
            <a:off x="395536" y="789275"/>
            <a:ext cx="3365024" cy="461665"/>
          </a:xfrm>
          <a:prstGeom prst="rect">
            <a:avLst/>
          </a:prstGeom>
        </p:spPr>
        <p:txBody>
          <a:bodyPr wrap="none">
            <a:spAutoFit/>
          </a:bodyPr>
          <a:lstStyle/>
          <a:p>
            <a:r>
              <a:rPr lang="pt-PT" sz="2400" b="1" dirty="0">
                <a:solidFill>
                  <a:schemeClr val="tx2"/>
                </a:solidFill>
                <a:latin typeface="Arial" pitchFamily="34" charset="0"/>
                <a:cs typeface="Arial" pitchFamily="34" charset="0"/>
              </a:rPr>
              <a:t>División con matrices</a:t>
            </a:r>
            <a:endParaRPr lang="es-MX" sz="2400" dirty="0"/>
          </a:p>
        </p:txBody>
      </p:sp>
      <p:graphicFrame>
        <p:nvGraphicFramePr>
          <p:cNvPr id="19" name="Object 3"/>
          <p:cNvGraphicFramePr>
            <a:graphicFrameLocks noChangeAspect="1"/>
          </p:cNvGraphicFramePr>
          <p:nvPr>
            <p:extLst>
              <p:ext uri="{D42A27DB-BD31-4B8C-83A1-F6EECF244321}">
                <p14:modId xmlns:p14="http://schemas.microsoft.com/office/powerpoint/2010/main" val="597622843"/>
              </p:ext>
            </p:extLst>
          </p:nvPr>
        </p:nvGraphicFramePr>
        <p:xfrm>
          <a:off x="4499992" y="5473998"/>
          <a:ext cx="3365500" cy="785812"/>
        </p:xfrm>
        <a:graphic>
          <a:graphicData uri="http://schemas.openxmlformats.org/presentationml/2006/ole">
            <mc:AlternateContent xmlns:mc="http://schemas.openxmlformats.org/markup-compatibility/2006">
              <mc:Choice xmlns:v="urn:schemas-microsoft-com:vml" Requires="v">
                <p:oleObj name="Ecuación" r:id="rId8" imgW="1930320" imgH="457200" progId="Equation.3">
                  <p:embed/>
                </p:oleObj>
              </mc:Choice>
              <mc:Fallback>
                <p:oleObj name="Ecuación" r:id="rId8" imgW="1930320" imgH="457200" progId="Equation.3">
                  <p:embed/>
                  <p:pic>
                    <p:nvPicPr>
                      <p:cNvPr id="19" name="Object 3"/>
                      <p:cNvPicPr>
                        <a:picLocks noChangeAspect="1" noChangeArrowheads="1"/>
                      </p:cNvPicPr>
                      <p:nvPr/>
                    </p:nvPicPr>
                    <p:blipFill>
                      <a:blip r:embed="rId9"/>
                      <a:srcRect/>
                      <a:stretch>
                        <a:fillRect/>
                      </a:stretch>
                    </p:blipFill>
                    <p:spPr bwMode="auto">
                      <a:xfrm>
                        <a:off x="4499992" y="5473998"/>
                        <a:ext cx="3365500" cy="78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3"/>
          <p:cNvGraphicFramePr>
            <a:graphicFrameLocks noChangeAspect="1"/>
          </p:cNvGraphicFramePr>
          <p:nvPr>
            <p:extLst>
              <p:ext uri="{D42A27DB-BD31-4B8C-83A1-F6EECF244321}">
                <p14:modId xmlns:p14="http://schemas.microsoft.com/office/powerpoint/2010/main" val="96269825"/>
              </p:ext>
            </p:extLst>
          </p:nvPr>
        </p:nvGraphicFramePr>
        <p:xfrm>
          <a:off x="1256782" y="4221088"/>
          <a:ext cx="906462" cy="685800"/>
        </p:xfrm>
        <a:graphic>
          <a:graphicData uri="http://schemas.openxmlformats.org/presentationml/2006/ole">
            <mc:AlternateContent xmlns:mc="http://schemas.openxmlformats.org/markup-compatibility/2006">
              <mc:Choice xmlns:v="urn:schemas-microsoft-com:vml" Requires="v">
                <p:oleObj name="Ecuación" r:id="rId10" imgW="583920" imgH="457200" progId="Equation.3">
                  <p:embed/>
                </p:oleObj>
              </mc:Choice>
              <mc:Fallback>
                <p:oleObj name="Ecuación" r:id="rId10" imgW="583920" imgH="457200" progId="Equation.3">
                  <p:embed/>
                  <p:pic>
                    <p:nvPicPr>
                      <p:cNvPr id="20" name="Object 3"/>
                      <p:cNvPicPr>
                        <a:picLocks noChangeAspect="1" noChangeArrowheads="1"/>
                      </p:cNvPicPr>
                      <p:nvPr/>
                    </p:nvPicPr>
                    <p:blipFill>
                      <a:blip r:embed="rId11"/>
                      <a:srcRect/>
                      <a:stretch>
                        <a:fillRect/>
                      </a:stretch>
                    </p:blipFill>
                    <p:spPr bwMode="auto">
                      <a:xfrm>
                        <a:off x="1256782" y="4221088"/>
                        <a:ext cx="906462"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Box 7"/>
          <p:cNvSpPr txBox="1"/>
          <p:nvPr/>
        </p:nvSpPr>
        <p:spPr>
          <a:xfrm>
            <a:off x="899592" y="4364394"/>
            <a:ext cx="357190" cy="369332"/>
          </a:xfrm>
          <a:prstGeom prst="rect">
            <a:avLst/>
          </a:prstGeom>
          <a:noFill/>
        </p:spPr>
        <p:txBody>
          <a:bodyPr wrap="square" rtlCol="0">
            <a:spAutoFit/>
          </a:bodyPr>
          <a:lstStyle/>
          <a:p>
            <a:pPr algn="ctr"/>
            <a:r>
              <a:rPr lang="es-MX" b="1" dirty="0"/>
              <a:t>D</a:t>
            </a:r>
          </a:p>
        </p:txBody>
      </p:sp>
      <p:sp>
        <p:nvSpPr>
          <p:cNvPr id="25" name="CuadroTexto 24"/>
          <p:cNvSpPr txBox="1"/>
          <p:nvPr/>
        </p:nvSpPr>
        <p:spPr>
          <a:xfrm>
            <a:off x="4499992" y="4212377"/>
            <a:ext cx="4230389" cy="584775"/>
          </a:xfrm>
          <a:prstGeom prst="rect">
            <a:avLst/>
          </a:prstGeom>
          <a:noFill/>
        </p:spPr>
        <p:txBody>
          <a:bodyPr wrap="square" rtlCol="0">
            <a:spAutoFit/>
          </a:bodyPr>
          <a:lstStyle/>
          <a:p>
            <a:r>
              <a:rPr lang="es-MX" sz="1600" dirty="0"/>
              <a:t>Dividir los elementos de </a:t>
            </a:r>
            <a:r>
              <a:rPr lang="es-MX" sz="1600" b="1" dirty="0"/>
              <a:t>D</a:t>
            </a:r>
            <a:r>
              <a:rPr lang="es-MX" sz="1600" dirty="0"/>
              <a:t> entre 2, </a:t>
            </a:r>
            <a:r>
              <a:rPr lang="es-MX" sz="1600" dirty="0" err="1"/>
              <a:t>ó</a:t>
            </a:r>
            <a:r>
              <a:rPr lang="es-MX" sz="1600" dirty="0"/>
              <a:t> multiplicar por 0.5:</a:t>
            </a:r>
          </a:p>
        </p:txBody>
      </p:sp>
      <p:graphicFrame>
        <p:nvGraphicFramePr>
          <p:cNvPr id="17" name="Object 3"/>
          <p:cNvGraphicFramePr>
            <a:graphicFrameLocks noChangeAspect="1"/>
          </p:cNvGraphicFramePr>
          <p:nvPr>
            <p:extLst>
              <p:ext uri="{D42A27DB-BD31-4B8C-83A1-F6EECF244321}">
                <p14:modId xmlns:p14="http://schemas.microsoft.com/office/powerpoint/2010/main" val="1527555029"/>
              </p:ext>
            </p:extLst>
          </p:nvPr>
        </p:nvGraphicFramePr>
        <p:xfrm>
          <a:off x="2838108" y="4221088"/>
          <a:ext cx="1262062" cy="685800"/>
        </p:xfrm>
        <a:graphic>
          <a:graphicData uri="http://schemas.openxmlformats.org/presentationml/2006/ole">
            <mc:AlternateContent xmlns:mc="http://schemas.openxmlformats.org/markup-compatibility/2006">
              <mc:Choice xmlns:v="urn:schemas-microsoft-com:vml" Requires="v">
                <p:oleObj name="Ecuación" r:id="rId12" imgW="812520" imgH="457200" progId="Equation.3">
                  <p:embed/>
                </p:oleObj>
              </mc:Choice>
              <mc:Fallback>
                <p:oleObj name="Ecuación" r:id="rId12" imgW="812520" imgH="457200" progId="Equation.3">
                  <p:embed/>
                  <p:pic>
                    <p:nvPicPr>
                      <p:cNvPr id="17" name="Object 3"/>
                      <p:cNvPicPr>
                        <a:picLocks noChangeAspect="1" noChangeArrowheads="1"/>
                      </p:cNvPicPr>
                      <p:nvPr/>
                    </p:nvPicPr>
                    <p:blipFill>
                      <a:blip r:embed="rId13"/>
                      <a:srcRect/>
                      <a:stretch>
                        <a:fillRect/>
                      </a:stretch>
                    </p:blipFill>
                    <p:spPr bwMode="auto">
                      <a:xfrm>
                        <a:off x="2838108" y="4221088"/>
                        <a:ext cx="1262062"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Box 7"/>
          <p:cNvSpPr txBox="1"/>
          <p:nvPr/>
        </p:nvSpPr>
        <p:spPr>
          <a:xfrm>
            <a:off x="2483768" y="4379322"/>
            <a:ext cx="429198" cy="369332"/>
          </a:xfrm>
          <a:prstGeom prst="rect">
            <a:avLst/>
          </a:prstGeom>
          <a:noFill/>
        </p:spPr>
        <p:txBody>
          <a:bodyPr wrap="square" rtlCol="0">
            <a:spAutoFit/>
          </a:bodyPr>
          <a:lstStyle/>
          <a:p>
            <a:pPr algn="ctr"/>
            <a:r>
              <a:rPr lang="es-MX" b="1" dirty="0"/>
              <a:t>D’</a:t>
            </a:r>
          </a:p>
        </p:txBody>
      </p:sp>
    </p:spTree>
    <p:extLst>
      <p:ext uri="{BB962C8B-B14F-4D97-AF65-F5344CB8AC3E}">
        <p14:creationId xmlns:p14="http://schemas.microsoft.com/office/powerpoint/2010/main" val="37817635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3"/>
          <p:cNvSpPr txBox="1"/>
          <p:nvPr/>
        </p:nvSpPr>
        <p:spPr>
          <a:xfrm>
            <a:off x="714348" y="1556792"/>
            <a:ext cx="8429684" cy="1323439"/>
          </a:xfrm>
          <a:prstGeom prst="rect">
            <a:avLst/>
          </a:prstGeom>
          <a:noFill/>
        </p:spPr>
        <p:txBody>
          <a:bodyPr wrap="square" rtlCol="0">
            <a:spAutoFit/>
          </a:bodyPr>
          <a:lstStyle/>
          <a:p>
            <a:pPr marL="174625" indent="-174625">
              <a:buClr>
                <a:srgbClr val="C00000"/>
              </a:buClr>
              <a:buSzPct val="130000"/>
              <a:buFont typeface="Arial" pitchFamily="34" charset="0"/>
              <a:buChar char="•"/>
            </a:pPr>
            <a:r>
              <a:rPr lang="es-MX" sz="1600" dirty="0"/>
              <a:t>Solo es posible si las dimensiones internas de las matrices son iguales: número de columnas de la primera es igual a las filas de la segunda.</a:t>
            </a:r>
          </a:p>
          <a:p>
            <a:pPr marL="174625" indent="-174625">
              <a:buClr>
                <a:srgbClr val="C00000"/>
              </a:buClr>
              <a:buSzPct val="130000"/>
              <a:buFont typeface="Arial" pitchFamily="34" charset="0"/>
              <a:buChar char="•"/>
            </a:pPr>
            <a:endParaRPr lang="es-MX" sz="1600" dirty="0"/>
          </a:p>
          <a:p>
            <a:pPr marL="174625" indent="-174625">
              <a:buClr>
                <a:srgbClr val="C00000"/>
              </a:buClr>
              <a:buSzPct val="130000"/>
              <a:buFont typeface="Arial" pitchFamily="34" charset="0"/>
              <a:buChar char="•"/>
            </a:pPr>
            <a:r>
              <a:rPr lang="es-MX" sz="1600" dirty="0"/>
              <a:t>La resultante tiene la dimensiones externas: número de filas de la primera matriz x número de columnas de la segunda matriz.</a:t>
            </a:r>
          </a:p>
        </p:txBody>
      </p:sp>
      <p:graphicFrame>
        <p:nvGraphicFramePr>
          <p:cNvPr id="4" name="Object 5"/>
          <p:cNvGraphicFramePr>
            <a:graphicFrameLocks noChangeAspect="1"/>
          </p:cNvGraphicFramePr>
          <p:nvPr>
            <p:extLst>
              <p:ext uri="{D42A27DB-BD31-4B8C-83A1-F6EECF244321}">
                <p14:modId xmlns:p14="http://schemas.microsoft.com/office/powerpoint/2010/main" val="1407818912"/>
              </p:ext>
            </p:extLst>
          </p:nvPr>
        </p:nvGraphicFramePr>
        <p:xfrm>
          <a:off x="1581150" y="3284538"/>
          <a:ext cx="6889750" cy="1285875"/>
        </p:xfrm>
        <a:graphic>
          <a:graphicData uri="http://schemas.openxmlformats.org/presentationml/2006/ole">
            <mc:AlternateContent xmlns:mc="http://schemas.openxmlformats.org/markup-compatibility/2006">
              <mc:Choice xmlns:v="urn:schemas-microsoft-com:vml" Requires="v">
                <p:oleObj name="Ecuación" r:id="rId2" imgW="3733560" imgH="711000" progId="Equation.3">
                  <p:embed/>
                </p:oleObj>
              </mc:Choice>
              <mc:Fallback>
                <p:oleObj name="Ecuación" r:id="rId2" imgW="3733560" imgH="711000" progId="Equation.3">
                  <p:embed/>
                  <p:pic>
                    <p:nvPicPr>
                      <p:cNvPr id="4" name="Object 5"/>
                      <p:cNvPicPr>
                        <a:picLocks noChangeAspect="1" noChangeArrowheads="1"/>
                      </p:cNvPicPr>
                      <p:nvPr/>
                    </p:nvPicPr>
                    <p:blipFill>
                      <a:blip r:embed="rId3"/>
                      <a:srcRect/>
                      <a:stretch>
                        <a:fillRect/>
                      </a:stretch>
                    </p:blipFill>
                    <p:spPr bwMode="auto">
                      <a:xfrm>
                        <a:off x="1581150" y="3284538"/>
                        <a:ext cx="6889750"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15"/>
          <p:cNvSpPr txBox="1"/>
          <p:nvPr/>
        </p:nvSpPr>
        <p:spPr>
          <a:xfrm>
            <a:off x="683568" y="3758394"/>
            <a:ext cx="785818" cy="369332"/>
          </a:xfrm>
          <a:prstGeom prst="rect">
            <a:avLst/>
          </a:prstGeom>
          <a:noFill/>
        </p:spPr>
        <p:txBody>
          <a:bodyPr wrap="square" rtlCol="0">
            <a:spAutoFit/>
          </a:bodyPr>
          <a:lstStyle/>
          <a:p>
            <a:pPr algn="ctr"/>
            <a:r>
              <a:rPr lang="es-MX" b="1" dirty="0"/>
              <a:t>A </a:t>
            </a:r>
            <a:r>
              <a:rPr lang="es-MX" dirty="0"/>
              <a:t>x</a:t>
            </a:r>
            <a:r>
              <a:rPr lang="es-MX" b="1" dirty="0"/>
              <a:t> B</a:t>
            </a:r>
          </a:p>
        </p:txBody>
      </p:sp>
      <p:cxnSp>
        <p:nvCxnSpPr>
          <p:cNvPr id="6" name="Straight Arrow Connector 17"/>
          <p:cNvCxnSpPr/>
          <p:nvPr/>
        </p:nvCxnSpPr>
        <p:spPr>
          <a:xfrm>
            <a:off x="1969452" y="3426272"/>
            <a:ext cx="928694" cy="1588"/>
          </a:xfrm>
          <a:prstGeom prst="straightConnector1">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19"/>
          <p:cNvCxnSpPr/>
          <p:nvPr/>
        </p:nvCxnSpPr>
        <p:spPr>
          <a:xfrm rot="5400000">
            <a:off x="3104974" y="3905927"/>
            <a:ext cx="928694" cy="1588"/>
          </a:xfrm>
          <a:prstGeom prst="straightConnector1">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Rectangle 1"/>
          <p:cNvSpPr/>
          <p:nvPr/>
        </p:nvSpPr>
        <p:spPr>
          <a:xfrm>
            <a:off x="285720" y="836712"/>
            <a:ext cx="8318728"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Multiplicación con matrices: producto matricial</a:t>
            </a:r>
          </a:p>
        </p:txBody>
      </p:sp>
      <p:sp>
        <p:nvSpPr>
          <p:cNvPr id="9" name="TextBox 1"/>
          <p:cNvSpPr txBox="1"/>
          <p:nvPr/>
        </p:nvSpPr>
        <p:spPr>
          <a:xfrm>
            <a:off x="786926" y="5094874"/>
            <a:ext cx="8321578" cy="584775"/>
          </a:xfrm>
          <a:prstGeom prst="rect">
            <a:avLst/>
          </a:prstGeom>
          <a:noFill/>
        </p:spPr>
        <p:txBody>
          <a:bodyPr wrap="square" rtlCol="0">
            <a:spAutoFit/>
          </a:bodyPr>
          <a:lstStyle/>
          <a:p>
            <a:pPr marL="174625" indent="-174625">
              <a:buClr>
                <a:srgbClr val="C00000"/>
              </a:buClr>
              <a:buSzPct val="130000"/>
              <a:buFont typeface="Arial" pitchFamily="34" charset="0"/>
              <a:buChar char="•"/>
            </a:pPr>
            <a:r>
              <a:rPr lang="es-MX" sz="1600" dirty="0"/>
              <a:t>La multiplicación matricial es asociativa y distributiva en relación a la suma, pero casi nunca es conmutativa.</a:t>
            </a:r>
          </a:p>
        </p:txBody>
      </p:sp>
      <p:sp>
        <p:nvSpPr>
          <p:cNvPr id="10" name="TextBox 4"/>
          <p:cNvSpPr txBox="1"/>
          <p:nvPr/>
        </p:nvSpPr>
        <p:spPr>
          <a:xfrm>
            <a:off x="5454906" y="5939988"/>
            <a:ext cx="2357454" cy="369332"/>
          </a:xfrm>
          <a:prstGeom prst="rect">
            <a:avLst/>
          </a:prstGeom>
          <a:noFill/>
        </p:spPr>
        <p:txBody>
          <a:bodyPr wrap="square" rtlCol="0">
            <a:spAutoFit/>
          </a:bodyPr>
          <a:lstStyle/>
          <a:p>
            <a:pPr algn="ctr"/>
            <a:r>
              <a:rPr lang="es-MX" b="1" dirty="0"/>
              <a:t>C</a:t>
            </a:r>
            <a:r>
              <a:rPr lang="es-MX" i="1" dirty="0"/>
              <a:t> (</a:t>
            </a:r>
            <a:r>
              <a:rPr lang="es-MX" b="1" dirty="0"/>
              <a:t>A</a:t>
            </a:r>
            <a:r>
              <a:rPr lang="es-MX" dirty="0"/>
              <a:t>+</a:t>
            </a:r>
            <a:r>
              <a:rPr lang="es-MX" b="1" dirty="0"/>
              <a:t>B</a:t>
            </a:r>
            <a:r>
              <a:rPr lang="es-MX" dirty="0"/>
              <a:t>)</a:t>
            </a:r>
            <a:r>
              <a:rPr lang="es-MX" b="1" dirty="0"/>
              <a:t>  </a:t>
            </a:r>
            <a:r>
              <a:rPr lang="es-MX" dirty="0"/>
              <a:t>= </a:t>
            </a:r>
            <a:r>
              <a:rPr lang="es-MX" b="1" dirty="0"/>
              <a:t>CA </a:t>
            </a:r>
            <a:r>
              <a:rPr lang="es-MX" dirty="0"/>
              <a:t>+</a:t>
            </a:r>
            <a:r>
              <a:rPr lang="es-MX" b="1" dirty="0"/>
              <a:t> CB</a:t>
            </a:r>
          </a:p>
        </p:txBody>
      </p:sp>
      <p:sp>
        <p:nvSpPr>
          <p:cNvPr id="11" name="TextBox 6"/>
          <p:cNvSpPr txBox="1"/>
          <p:nvPr/>
        </p:nvSpPr>
        <p:spPr>
          <a:xfrm>
            <a:off x="1811568" y="5939988"/>
            <a:ext cx="3643338" cy="369332"/>
          </a:xfrm>
          <a:prstGeom prst="rect">
            <a:avLst/>
          </a:prstGeom>
          <a:noFill/>
        </p:spPr>
        <p:txBody>
          <a:bodyPr wrap="square" rtlCol="0">
            <a:spAutoFit/>
          </a:bodyPr>
          <a:lstStyle/>
          <a:p>
            <a:pPr algn="ctr"/>
            <a:r>
              <a:rPr lang="es-MX" b="1" dirty="0"/>
              <a:t>A </a:t>
            </a:r>
            <a:r>
              <a:rPr lang="es-MX" dirty="0"/>
              <a:t>(</a:t>
            </a:r>
            <a:r>
              <a:rPr lang="es-MX" b="1" dirty="0"/>
              <a:t>B C</a:t>
            </a:r>
            <a:r>
              <a:rPr lang="es-MX" dirty="0"/>
              <a:t>)</a:t>
            </a:r>
            <a:r>
              <a:rPr lang="es-MX" b="1" dirty="0"/>
              <a:t>  =  </a:t>
            </a:r>
            <a:r>
              <a:rPr lang="es-MX" dirty="0"/>
              <a:t>(</a:t>
            </a:r>
            <a:r>
              <a:rPr lang="es-MX" b="1" dirty="0"/>
              <a:t>A B</a:t>
            </a:r>
            <a:r>
              <a:rPr lang="es-MX" dirty="0"/>
              <a:t>) </a:t>
            </a:r>
            <a:r>
              <a:rPr lang="es-MX" b="1" dirty="0"/>
              <a:t>C</a:t>
            </a:r>
            <a:r>
              <a:rPr lang="es-MX" dirty="0"/>
              <a:t> </a:t>
            </a:r>
          </a:p>
        </p:txBody>
      </p:sp>
    </p:spTree>
    <p:extLst>
      <p:ext uri="{BB962C8B-B14F-4D97-AF65-F5344CB8AC3E}">
        <p14:creationId xmlns:p14="http://schemas.microsoft.com/office/powerpoint/2010/main" val="34754556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5720" y="824195"/>
            <a:ext cx="6000792"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Multiplicación con matrices (cont.):</a:t>
            </a:r>
          </a:p>
        </p:txBody>
      </p:sp>
      <p:sp>
        <p:nvSpPr>
          <p:cNvPr id="9" name="TextBox 8"/>
          <p:cNvSpPr txBox="1"/>
          <p:nvPr/>
        </p:nvSpPr>
        <p:spPr>
          <a:xfrm>
            <a:off x="652898" y="1693864"/>
            <a:ext cx="7848192" cy="584775"/>
          </a:xfrm>
          <a:prstGeom prst="rect">
            <a:avLst/>
          </a:prstGeom>
          <a:noFill/>
        </p:spPr>
        <p:txBody>
          <a:bodyPr wrap="square" rtlCol="0">
            <a:spAutoFit/>
          </a:bodyPr>
          <a:lstStyle/>
          <a:p>
            <a:pPr marL="174625" indent="-174625">
              <a:buClr>
                <a:srgbClr val="C00000"/>
              </a:buClr>
              <a:buSzPct val="130000"/>
              <a:buFont typeface="Arial" pitchFamily="34" charset="0"/>
              <a:buChar char="•"/>
            </a:pPr>
            <a:r>
              <a:rPr lang="es-MX" sz="1600" dirty="0"/>
              <a:t>Cuando se multiplican una matriz fila por una matriz columna el resultado es un producto escalar (o producto interno), una matriz de un único elemento. </a:t>
            </a:r>
          </a:p>
        </p:txBody>
      </p:sp>
      <p:sp>
        <p:nvSpPr>
          <p:cNvPr id="11" name="TextBox 10"/>
          <p:cNvSpPr txBox="1"/>
          <p:nvPr/>
        </p:nvSpPr>
        <p:spPr>
          <a:xfrm>
            <a:off x="3001283" y="2928224"/>
            <a:ext cx="714380" cy="369332"/>
          </a:xfrm>
          <a:prstGeom prst="rect">
            <a:avLst/>
          </a:prstGeom>
          <a:noFill/>
        </p:spPr>
        <p:txBody>
          <a:bodyPr wrap="square" rtlCol="0">
            <a:spAutoFit/>
          </a:bodyPr>
          <a:lstStyle/>
          <a:p>
            <a:pPr algn="ctr"/>
            <a:r>
              <a:rPr lang="es-MX" b="1" dirty="0"/>
              <a:t>AB</a:t>
            </a:r>
          </a:p>
        </p:txBody>
      </p:sp>
      <p:graphicFrame>
        <p:nvGraphicFramePr>
          <p:cNvPr id="159747" name="Object 3"/>
          <p:cNvGraphicFramePr>
            <a:graphicFrameLocks noChangeAspect="1"/>
          </p:cNvGraphicFramePr>
          <p:nvPr>
            <p:extLst>
              <p:ext uri="{D42A27DB-BD31-4B8C-83A1-F6EECF244321}">
                <p14:modId xmlns:p14="http://schemas.microsoft.com/office/powerpoint/2010/main" val="2072508732"/>
              </p:ext>
            </p:extLst>
          </p:nvPr>
        </p:nvGraphicFramePr>
        <p:xfrm>
          <a:off x="3601815" y="2564904"/>
          <a:ext cx="2194321" cy="1087451"/>
        </p:xfrm>
        <a:graphic>
          <a:graphicData uri="http://schemas.openxmlformats.org/presentationml/2006/ole">
            <mc:AlternateContent xmlns:mc="http://schemas.openxmlformats.org/markup-compatibility/2006">
              <mc:Choice xmlns:v="urn:schemas-microsoft-com:vml" Requires="v">
                <p:oleObj name="Ecuación" r:id="rId2" imgW="1409400" imgH="711000" progId="Equation.3">
                  <p:embed/>
                </p:oleObj>
              </mc:Choice>
              <mc:Fallback>
                <p:oleObj name="Ecuación" r:id="rId2" imgW="1409400" imgH="711000" progId="Equation.3">
                  <p:embed/>
                  <p:pic>
                    <p:nvPicPr>
                      <p:cNvPr id="159747" name="Object 3"/>
                      <p:cNvPicPr>
                        <a:picLocks noChangeAspect="1" noChangeArrowheads="1"/>
                      </p:cNvPicPr>
                      <p:nvPr/>
                    </p:nvPicPr>
                    <p:blipFill>
                      <a:blip r:embed="rId3"/>
                      <a:srcRect/>
                      <a:stretch>
                        <a:fillRect/>
                      </a:stretch>
                    </p:blipFill>
                    <p:spPr bwMode="auto">
                      <a:xfrm>
                        <a:off x="3601815" y="2564904"/>
                        <a:ext cx="2194321" cy="10874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652898" y="4110171"/>
            <a:ext cx="8023558" cy="830997"/>
          </a:xfrm>
          <a:prstGeom prst="rect">
            <a:avLst/>
          </a:prstGeom>
          <a:noFill/>
        </p:spPr>
        <p:txBody>
          <a:bodyPr wrap="square" rtlCol="0">
            <a:spAutoFit/>
          </a:bodyPr>
          <a:lstStyle/>
          <a:p>
            <a:pPr marL="174625" indent="-174625">
              <a:buClr>
                <a:srgbClr val="C00000"/>
              </a:buClr>
              <a:buSzPct val="130000"/>
              <a:buFont typeface="Arial" pitchFamily="34" charset="0"/>
              <a:buChar char="•"/>
            </a:pPr>
            <a:r>
              <a:rPr lang="es-MX" sz="1600" dirty="0"/>
              <a:t>Cuando se multiplican una matriz columna por una matriz fila el resultado es una matriz (o producto externo) con dimensiones iguales al número de filas del primero x el número de columnas del segundo).</a:t>
            </a:r>
          </a:p>
        </p:txBody>
      </p:sp>
      <p:graphicFrame>
        <p:nvGraphicFramePr>
          <p:cNvPr id="159748" name="Object 4"/>
          <p:cNvGraphicFramePr>
            <a:graphicFrameLocks noChangeAspect="1"/>
          </p:cNvGraphicFramePr>
          <p:nvPr>
            <p:extLst>
              <p:ext uri="{D42A27DB-BD31-4B8C-83A1-F6EECF244321}">
                <p14:modId xmlns:p14="http://schemas.microsoft.com/office/powerpoint/2010/main" val="4117931417"/>
              </p:ext>
            </p:extLst>
          </p:nvPr>
        </p:nvGraphicFramePr>
        <p:xfrm>
          <a:off x="3721100" y="5300663"/>
          <a:ext cx="3003550" cy="1071562"/>
        </p:xfrm>
        <a:graphic>
          <a:graphicData uri="http://schemas.openxmlformats.org/presentationml/2006/ole">
            <mc:AlternateContent xmlns:mc="http://schemas.openxmlformats.org/markup-compatibility/2006">
              <mc:Choice xmlns:v="urn:schemas-microsoft-com:vml" Requires="v">
                <p:oleObj name="Ecuación" r:id="rId4" imgW="1968480" imgH="711000" progId="Equation.3">
                  <p:embed/>
                </p:oleObj>
              </mc:Choice>
              <mc:Fallback>
                <p:oleObj name="Ecuación" r:id="rId4" imgW="1968480" imgH="711000" progId="Equation.3">
                  <p:embed/>
                  <p:pic>
                    <p:nvPicPr>
                      <p:cNvPr id="159748" name="Object 4"/>
                      <p:cNvPicPr>
                        <a:picLocks noChangeAspect="1" noChangeArrowheads="1"/>
                      </p:cNvPicPr>
                      <p:nvPr/>
                    </p:nvPicPr>
                    <p:blipFill>
                      <a:blip r:embed="rId5"/>
                      <a:srcRect/>
                      <a:stretch>
                        <a:fillRect/>
                      </a:stretch>
                    </p:blipFill>
                    <p:spPr bwMode="auto">
                      <a:xfrm>
                        <a:off x="3721100" y="5300663"/>
                        <a:ext cx="3003550" cy="1071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3059832" y="5658436"/>
            <a:ext cx="714380" cy="369332"/>
          </a:xfrm>
          <a:prstGeom prst="rect">
            <a:avLst/>
          </a:prstGeom>
          <a:noFill/>
        </p:spPr>
        <p:txBody>
          <a:bodyPr wrap="square" rtlCol="0">
            <a:spAutoFit/>
          </a:bodyPr>
          <a:lstStyle/>
          <a:p>
            <a:pPr algn="ctr"/>
            <a:r>
              <a:rPr lang="es-MX" b="1" dirty="0"/>
              <a:t>AB</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285720" y="832948"/>
            <a:ext cx="6000792"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Inversión de matrices:</a:t>
            </a:r>
          </a:p>
        </p:txBody>
      </p:sp>
      <p:sp>
        <p:nvSpPr>
          <p:cNvPr id="3" name="TextBox 6"/>
          <p:cNvSpPr txBox="1"/>
          <p:nvPr/>
        </p:nvSpPr>
        <p:spPr>
          <a:xfrm>
            <a:off x="892943" y="1556792"/>
            <a:ext cx="8286808" cy="1077218"/>
          </a:xfrm>
          <a:prstGeom prst="rect">
            <a:avLst/>
          </a:prstGeom>
          <a:noFill/>
        </p:spPr>
        <p:txBody>
          <a:bodyPr wrap="square" rtlCol="0">
            <a:spAutoFit/>
          </a:bodyPr>
          <a:lstStyle/>
          <a:p>
            <a:pPr marL="174625" indent="-174625">
              <a:buClr>
                <a:srgbClr val="C00000"/>
              </a:buClr>
              <a:buSzPct val="130000"/>
              <a:buFont typeface="Arial" pitchFamily="34" charset="0"/>
              <a:buChar char="•"/>
            </a:pPr>
            <a:r>
              <a:rPr lang="es-MX" sz="1600" dirty="0"/>
              <a:t>La matriz inversa de una matriz A es aquella que multiplicada por la propia matriz A  resulta en la matriz identidad.</a:t>
            </a:r>
          </a:p>
          <a:p>
            <a:pPr marL="174625" indent="-174625">
              <a:buClr>
                <a:srgbClr val="C00000"/>
              </a:buClr>
              <a:buSzPct val="130000"/>
            </a:pPr>
            <a:endParaRPr lang="es-MX" sz="1600" dirty="0"/>
          </a:p>
          <a:p>
            <a:pPr marL="174625" indent="-174625">
              <a:buClr>
                <a:srgbClr val="C00000"/>
              </a:buClr>
              <a:buSzPct val="130000"/>
              <a:buFont typeface="Arial" pitchFamily="34" charset="0"/>
              <a:buChar char="•"/>
            </a:pPr>
            <a:endParaRPr lang="es-MX" sz="1600" dirty="0"/>
          </a:p>
        </p:txBody>
      </p:sp>
      <p:sp>
        <p:nvSpPr>
          <p:cNvPr id="4" name="TextBox 9"/>
          <p:cNvSpPr txBox="1"/>
          <p:nvPr/>
        </p:nvSpPr>
        <p:spPr>
          <a:xfrm>
            <a:off x="4260028" y="2095401"/>
            <a:ext cx="1071570" cy="369332"/>
          </a:xfrm>
          <a:prstGeom prst="rect">
            <a:avLst/>
          </a:prstGeom>
          <a:noFill/>
        </p:spPr>
        <p:txBody>
          <a:bodyPr wrap="square" rtlCol="0">
            <a:spAutoFit/>
          </a:bodyPr>
          <a:lstStyle/>
          <a:p>
            <a:pPr algn="ctr"/>
            <a:r>
              <a:rPr lang="es-MX" b="1" dirty="0"/>
              <a:t>AA</a:t>
            </a:r>
            <a:r>
              <a:rPr lang="es-MX" baseline="30000" dirty="0"/>
              <a:t>-1</a:t>
            </a:r>
            <a:r>
              <a:rPr lang="es-MX" b="1" dirty="0"/>
              <a:t> </a:t>
            </a:r>
            <a:r>
              <a:rPr lang="es-MX" dirty="0"/>
              <a:t>= </a:t>
            </a:r>
            <a:r>
              <a:rPr lang="es-MX" b="1" dirty="0"/>
              <a:t>I</a:t>
            </a:r>
            <a:endParaRPr lang="es-MX" b="1" baseline="30000" dirty="0"/>
          </a:p>
        </p:txBody>
      </p:sp>
      <p:graphicFrame>
        <p:nvGraphicFramePr>
          <p:cNvPr id="5" name="Object 6"/>
          <p:cNvGraphicFramePr>
            <a:graphicFrameLocks noChangeAspect="1"/>
          </p:cNvGraphicFramePr>
          <p:nvPr>
            <p:extLst>
              <p:ext uri="{D42A27DB-BD31-4B8C-83A1-F6EECF244321}">
                <p14:modId xmlns:p14="http://schemas.microsoft.com/office/powerpoint/2010/main" val="1974491847"/>
              </p:ext>
            </p:extLst>
          </p:nvPr>
        </p:nvGraphicFramePr>
        <p:xfrm>
          <a:off x="1752055" y="2780928"/>
          <a:ext cx="1069586" cy="785818"/>
        </p:xfrm>
        <a:graphic>
          <a:graphicData uri="http://schemas.openxmlformats.org/presentationml/2006/ole">
            <mc:AlternateContent xmlns:mc="http://schemas.openxmlformats.org/markup-compatibility/2006">
              <mc:Choice xmlns:v="urn:schemas-microsoft-com:vml" Requires="v">
                <p:oleObj name="Equation" r:id="rId2" imgW="609480" imgH="457200" progId="Equation.3">
                  <p:embed/>
                </p:oleObj>
              </mc:Choice>
              <mc:Fallback>
                <p:oleObj name="Equation" r:id="rId2" imgW="609480" imgH="457200" progId="Equation.3">
                  <p:embed/>
                  <p:pic>
                    <p:nvPicPr>
                      <p:cNvPr id="5"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055" y="2780928"/>
                        <a:ext cx="1069586" cy="785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8"/>
          <p:cNvSpPr txBox="1"/>
          <p:nvPr/>
        </p:nvSpPr>
        <p:spPr>
          <a:xfrm>
            <a:off x="1259632" y="2983100"/>
            <a:ext cx="716644" cy="369332"/>
          </a:xfrm>
          <a:prstGeom prst="rect">
            <a:avLst/>
          </a:prstGeom>
          <a:noFill/>
        </p:spPr>
        <p:txBody>
          <a:bodyPr wrap="square" rtlCol="0">
            <a:spAutoFit/>
          </a:bodyPr>
          <a:lstStyle/>
          <a:p>
            <a:pPr algn="ctr"/>
            <a:r>
              <a:rPr lang="es-MX" b="1" dirty="0"/>
              <a:t>A</a:t>
            </a:r>
            <a:endParaRPr lang="es-MX" b="1" baseline="30000" dirty="0"/>
          </a:p>
        </p:txBody>
      </p:sp>
      <p:sp>
        <p:nvSpPr>
          <p:cNvPr id="7" name="TextBox 10"/>
          <p:cNvSpPr txBox="1"/>
          <p:nvPr/>
        </p:nvSpPr>
        <p:spPr>
          <a:xfrm>
            <a:off x="3902838" y="2923804"/>
            <a:ext cx="1785950" cy="369332"/>
          </a:xfrm>
          <a:prstGeom prst="rect">
            <a:avLst/>
          </a:prstGeom>
          <a:noFill/>
        </p:spPr>
        <p:txBody>
          <a:bodyPr wrap="square" rtlCol="0">
            <a:spAutoFit/>
          </a:bodyPr>
          <a:lstStyle/>
          <a:p>
            <a:r>
              <a:rPr lang="es-MX" b="1" dirty="0"/>
              <a:t>|A| </a:t>
            </a:r>
            <a:r>
              <a:rPr lang="es-MX" dirty="0"/>
              <a:t>= (ad)-(</a:t>
            </a:r>
            <a:r>
              <a:rPr lang="es-MX" dirty="0" err="1"/>
              <a:t>cb</a:t>
            </a:r>
            <a:r>
              <a:rPr lang="es-MX" dirty="0"/>
              <a:t>)</a:t>
            </a:r>
            <a:endParaRPr lang="es-MX" baseline="30000" dirty="0"/>
          </a:p>
        </p:txBody>
      </p:sp>
      <p:graphicFrame>
        <p:nvGraphicFramePr>
          <p:cNvPr id="8" name="Object 5"/>
          <p:cNvGraphicFramePr>
            <a:graphicFrameLocks noChangeAspect="1"/>
          </p:cNvGraphicFramePr>
          <p:nvPr>
            <p:extLst>
              <p:ext uri="{D42A27DB-BD31-4B8C-83A1-F6EECF244321}">
                <p14:modId xmlns:p14="http://schemas.microsoft.com/office/powerpoint/2010/main" val="1595004832"/>
              </p:ext>
            </p:extLst>
          </p:nvPr>
        </p:nvGraphicFramePr>
        <p:xfrm>
          <a:off x="1817754" y="3957818"/>
          <a:ext cx="1428760" cy="1470782"/>
        </p:xfrm>
        <a:graphic>
          <a:graphicData uri="http://schemas.openxmlformats.org/presentationml/2006/ole">
            <mc:AlternateContent xmlns:mc="http://schemas.openxmlformats.org/markup-compatibility/2006">
              <mc:Choice xmlns:v="urn:schemas-microsoft-com:vml" Requires="v">
                <p:oleObj name="Equation" r:id="rId4" imgW="850680" imgH="888840" progId="Equation.3">
                  <p:embed/>
                </p:oleObj>
              </mc:Choice>
              <mc:Fallback>
                <p:oleObj name="Equation" r:id="rId4" imgW="850680" imgH="888840" progId="Equation.3">
                  <p:embed/>
                  <p:pic>
                    <p:nvPicPr>
                      <p:cNvPr id="8"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7754" y="3957818"/>
                        <a:ext cx="1428760" cy="14707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14"/>
          <p:cNvSpPr txBox="1"/>
          <p:nvPr/>
        </p:nvSpPr>
        <p:spPr>
          <a:xfrm>
            <a:off x="1259632" y="4502667"/>
            <a:ext cx="716644" cy="369332"/>
          </a:xfrm>
          <a:prstGeom prst="rect">
            <a:avLst/>
          </a:prstGeom>
          <a:noFill/>
        </p:spPr>
        <p:txBody>
          <a:bodyPr wrap="square" rtlCol="0">
            <a:spAutoFit/>
          </a:bodyPr>
          <a:lstStyle/>
          <a:p>
            <a:pPr algn="ctr"/>
            <a:r>
              <a:rPr lang="es-MX" b="1" dirty="0"/>
              <a:t>A</a:t>
            </a:r>
            <a:r>
              <a:rPr lang="es-MX" baseline="30000" dirty="0"/>
              <a:t>-1</a:t>
            </a:r>
          </a:p>
        </p:txBody>
      </p:sp>
      <p:sp>
        <p:nvSpPr>
          <p:cNvPr id="10" name="CuadroTexto 9"/>
          <p:cNvSpPr txBox="1"/>
          <p:nvPr/>
        </p:nvSpPr>
        <p:spPr>
          <a:xfrm>
            <a:off x="4499992" y="4005064"/>
            <a:ext cx="3408316" cy="1077218"/>
          </a:xfrm>
          <a:prstGeom prst="rect">
            <a:avLst/>
          </a:prstGeom>
          <a:noFill/>
        </p:spPr>
        <p:txBody>
          <a:bodyPr wrap="square" rtlCol="0">
            <a:spAutoFit/>
          </a:bodyPr>
          <a:lstStyle/>
          <a:p>
            <a:r>
              <a:rPr lang="es-MX" sz="1600" dirty="0"/>
              <a:t>Sólo tienen matriz inversa aquellas matrices cuadradas que no sean singulares, es decir, aquellas cuyo determinante no sea igual a cero.</a:t>
            </a:r>
          </a:p>
        </p:txBody>
      </p:sp>
      <p:sp>
        <p:nvSpPr>
          <p:cNvPr id="11" name="TextBox 15"/>
          <p:cNvSpPr txBox="1"/>
          <p:nvPr/>
        </p:nvSpPr>
        <p:spPr>
          <a:xfrm>
            <a:off x="5606902" y="5755167"/>
            <a:ext cx="3357586" cy="584775"/>
          </a:xfrm>
          <a:prstGeom prst="rect">
            <a:avLst/>
          </a:prstGeom>
          <a:noFill/>
        </p:spPr>
        <p:txBody>
          <a:bodyPr wrap="square" rtlCol="0">
            <a:spAutoFit/>
          </a:bodyPr>
          <a:lstStyle/>
          <a:p>
            <a:r>
              <a:rPr lang="es-MX" sz="1600" dirty="0"/>
              <a:t>La matriz cuyo determinante es igual a cero es una matriz singular.</a:t>
            </a:r>
          </a:p>
        </p:txBody>
      </p:sp>
      <p:sp>
        <p:nvSpPr>
          <p:cNvPr id="12" name="TextBox 16"/>
          <p:cNvSpPr txBox="1"/>
          <p:nvPr/>
        </p:nvSpPr>
        <p:spPr>
          <a:xfrm>
            <a:off x="4678208" y="5314397"/>
            <a:ext cx="2714644" cy="369332"/>
          </a:xfrm>
          <a:prstGeom prst="rect">
            <a:avLst/>
          </a:prstGeom>
          <a:noFill/>
        </p:spPr>
        <p:txBody>
          <a:bodyPr wrap="square" rtlCol="0">
            <a:spAutoFit/>
          </a:bodyPr>
          <a:lstStyle/>
          <a:p>
            <a:r>
              <a:rPr lang="es-MX" b="1" dirty="0"/>
              <a:t>|A| </a:t>
            </a:r>
            <a:r>
              <a:rPr lang="es-MX" dirty="0"/>
              <a:t>= 0    </a:t>
            </a:r>
            <a:r>
              <a:rPr lang="es-MX" b="1" dirty="0"/>
              <a:t>A</a:t>
            </a:r>
            <a:r>
              <a:rPr lang="es-MX" dirty="0"/>
              <a:t> </a:t>
            </a:r>
            <a:r>
              <a:rPr lang="es-MX" sz="1600" dirty="0"/>
              <a:t>es singular</a:t>
            </a:r>
            <a:endParaRPr lang="es-MX" sz="1600" baseline="30000" dirty="0"/>
          </a:p>
        </p:txBody>
      </p:sp>
    </p:spTree>
    <p:extLst>
      <p:ext uri="{BB962C8B-B14F-4D97-AF65-F5344CB8AC3E}">
        <p14:creationId xmlns:p14="http://schemas.microsoft.com/office/powerpoint/2010/main" val="14103943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48701" y="940658"/>
            <a:ext cx="4832977" cy="400110"/>
          </a:xfrm>
          <a:prstGeom prst="rect">
            <a:avLst/>
          </a:prstGeom>
        </p:spPr>
        <p:txBody>
          <a:bodyPr wrap="square">
            <a:spAutoFit/>
          </a:bodyPr>
          <a:lstStyle/>
          <a:p>
            <a:r>
              <a:rPr lang="pt-PT" sz="2000" b="1" dirty="0">
                <a:solidFill>
                  <a:schemeClr val="tx2"/>
                </a:solidFill>
                <a:latin typeface="Arial" pitchFamily="34" charset="0"/>
                <a:cs typeface="Arial" pitchFamily="34" charset="0"/>
              </a:rPr>
              <a:t>Ejemplo de cálculo de matriz inversa:</a:t>
            </a:r>
          </a:p>
        </p:txBody>
      </p:sp>
      <p:sp>
        <p:nvSpPr>
          <p:cNvPr id="10" name="TextBox 9"/>
          <p:cNvSpPr txBox="1"/>
          <p:nvPr/>
        </p:nvSpPr>
        <p:spPr>
          <a:xfrm>
            <a:off x="5300630" y="971436"/>
            <a:ext cx="1071570" cy="369332"/>
          </a:xfrm>
          <a:prstGeom prst="rect">
            <a:avLst/>
          </a:prstGeom>
          <a:noFill/>
        </p:spPr>
        <p:txBody>
          <a:bodyPr wrap="square" rtlCol="0">
            <a:spAutoFit/>
          </a:bodyPr>
          <a:lstStyle/>
          <a:p>
            <a:pPr algn="ctr"/>
            <a:r>
              <a:rPr lang="es-MX" b="1" dirty="0"/>
              <a:t>AA</a:t>
            </a:r>
            <a:r>
              <a:rPr lang="es-MX" baseline="30000" dirty="0"/>
              <a:t>-1</a:t>
            </a:r>
            <a:r>
              <a:rPr lang="es-MX" b="1" dirty="0"/>
              <a:t> </a:t>
            </a:r>
            <a:r>
              <a:rPr lang="es-MX" dirty="0"/>
              <a:t>= </a:t>
            </a:r>
            <a:r>
              <a:rPr lang="es-MX" b="1" dirty="0"/>
              <a:t>I</a:t>
            </a:r>
            <a:endParaRPr lang="es-MX" b="1" baseline="30000" dirty="0"/>
          </a:p>
        </p:txBody>
      </p:sp>
      <p:graphicFrame>
        <p:nvGraphicFramePr>
          <p:cNvPr id="12" name="Object 2"/>
          <p:cNvGraphicFramePr>
            <a:graphicFrameLocks noChangeAspect="1"/>
          </p:cNvGraphicFramePr>
          <p:nvPr>
            <p:extLst>
              <p:ext uri="{D42A27DB-BD31-4B8C-83A1-F6EECF244321}">
                <p14:modId xmlns:p14="http://schemas.microsoft.com/office/powerpoint/2010/main" val="3417492912"/>
              </p:ext>
            </p:extLst>
          </p:nvPr>
        </p:nvGraphicFramePr>
        <p:xfrm>
          <a:off x="5141108" y="1968814"/>
          <a:ext cx="2599244" cy="785818"/>
        </p:xfrm>
        <a:graphic>
          <a:graphicData uri="http://schemas.openxmlformats.org/presentationml/2006/ole">
            <mc:AlternateContent xmlns:mc="http://schemas.openxmlformats.org/markup-compatibility/2006">
              <mc:Choice xmlns:v="urn:schemas-microsoft-com:vml" Requires="v">
                <p:oleObj name="Equation" r:id="rId2" imgW="1612800" imgH="495000" progId="Equation.3">
                  <p:embed/>
                </p:oleObj>
              </mc:Choice>
              <mc:Fallback>
                <p:oleObj name="Equation" r:id="rId2" imgW="1612800" imgH="495000" progId="Equation.3">
                  <p:embed/>
                  <p:pic>
                    <p:nvPicPr>
                      <p:cNvPr id="12"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1108" y="1968814"/>
                        <a:ext cx="2599244" cy="785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3"/>
          <p:cNvGraphicFramePr>
            <a:graphicFrameLocks noChangeAspect="1"/>
          </p:cNvGraphicFramePr>
          <p:nvPr>
            <p:extLst>
              <p:ext uri="{D42A27DB-BD31-4B8C-83A1-F6EECF244321}">
                <p14:modId xmlns:p14="http://schemas.microsoft.com/office/powerpoint/2010/main" val="2427905282"/>
              </p:ext>
            </p:extLst>
          </p:nvPr>
        </p:nvGraphicFramePr>
        <p:xfrm>
          <a:off x="3295650" y="4010025"/>
          <a:ext cx="5297488" cy="714375"/>
        </p:xfrm>
        <a:graphic>
          <a:graphicData uri="http://schemas.openxmlformats.org/presentationml/2006/ole">
            <mc:AlternateContent xmlns:mc="http://schemas.openxmlformats.org/markup-compatibility/2006">
              <mc:Choice xmlns:v="urn:schemas-microsoft-com:vml" Requires="v">
                <p:oleObj name="Ecuación" r:id="rId4" imgW="3327120" imgH="457200" progId="Equation.3">
                  <p:embed/>
                </p:oleObj>
              </mc:Choice>
              <mc:Fallback>
                <p:oleObj name="Ecuación" r:id="rId4" imgW="3327120" imgH="457200" progId="Equation.3">
                  <p:embed/>
                  <p:pic>
                    <p:nvPicPr>
                      <p:cNvPr id="13" name="Object 3"/>
                      <p:cNvPicPr>
                        <a:picLocks noChangeAspect="1" noChangeArrowheads="1"/>
                      </p:cNvPicPr>
                      <p:nvPr/>
                    </p:nvPicPr>
                    <p:blipFill>
                      <a:blip r:embed="rId5"/>
                      <a:srcRect/>
                      <a:stretch>
                        <a:fillRect/>
                      </a:stretch>
                    </p:blipFill>
                    <p:spPr bwMode="auto">
                      <a:xfrm>
                        <a:off x="3295650" y="4010025"/>
                        <a:ext cx="5297488"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8"/>
          <p:cNvSpPr txBox="1"/>
          <p:nvPr/>
        </p:nvSpPr>
        <p:spPr>
          <a:xfrm>
            <a:off x="2571906" y="4153640"/>
            <a:ext cx="716644" cy="369332"/>
          </a:xfrm>
          <a:prstGeom prst="rect">
            <a:avLst/>
          </a:prstGeom>
          <a:noFill/>
        </p:spPr>
        <p:txBody>
          <a:bodyPr wrap="square" rtlCol="0">
            <a:spAutoFit/>
          </a:bodyPr>
          <a:lstStyle/>
          <a:p>
            <a:pPr algn="ctr"/>
            <a:r>
              <a:rPr lang="es-MX" b="1" dirty="0"/>
              <a:t>AA</a:t>
            </a:r>
            <a:r>
              <a:rPr lang="es-MX" b="1" baseline="30000" dirty="0"/>
              <a:t>-1</a:t>
            </a:r>
          </a:p>
        </p:txBody>
      </p:sp>
      <p:sp>
        <p:nvSpPr>
          <p:cNvPr id="18" name="TextBox 9"/>
          <p:cNvSpPr txBox="1"/>
          <p:nvPr/>
        </p:nvSpPr>
        <p:spPr>
          <a:xfrm>
            <a:off x="1000270" y="4153640"/>
            <a:ext cx="1214446" cy="369332"/>
          </a:xfrm>
          <a:prstGeom prst="rect">
            <a:avLst/>
          </a:prstGeom>
          <a:noFill/>
        </p:spPr>
        <p:txBody>
          <a:bodyPr wrap="square" rtlCol="0">
            <a:spAutoFit/>
          </a:bodyPr>
          <a:lstStyle/>
          <a:p>
            <a:pPr algn="ctr"/>
            <a:r>
              <a:rPr lang="es-MX" b="1" dirty="0"/>
              <a:t>AA</a:t>
            </a:r>
            <a:r>
              <a:rPr lang="es-MX" b="1" baseline="30000" dirty="0"/>
              <a:t>-1 </a:t>
            </a:r>
            <a:r>
              <a:rPr lang="es-MX" dirty="0"/>
              <a:t>= </a:t>
            </a:r>
            <a:r>
              <a:rPr lang="es-MX" b="1" dirty="0"/>
              <a:t>I</a:t>
            </a:r>
          </a:p>
        </p:txBody>
      </p:sp>
      <p:graphicFrame>
        <p:nvGraphicFramePr>
          <p:cNvPr id="19" name="Object 4"/>
          <p:cNvGraphicFramePr>
            <a:graphicFrameLocks noChangeAspect="1"/>
          </p:cNvGraphicFramePr>
          <p:nvPr>
            <p:extLst>
              <p:ext uri="{D42A27DB-BD31-4B8C-83A1-F6EECF244321}">
                <p14:modId xmlns:p14="http://schemas.microsoft.com/office/powerpoint/2010/main" val="495475802"/>
              </p:ext>
            </p:extLst>
          </p:nvPr>
        </p:nvGraphicFramePr>
        <p:xfrm>
          <a:off x="1716913" y="2069796"/>
          <a:ext cx="932663" cy="714380"/>
        </p:xfrm>
        <a:graphic>
          <a:graphicData uri="http://schemas.openxmlformats.org/presentationml/2006/ole">
            <mc:AlternateContent xmlns:mc="http://schemas.openxmlformats.org/markup-compatibility/2006">
              <mc:Choice xmlns:v="urn:schemas-microsoft-com:vml" Requires="v">
                <p:oleObj name="Equation" r:id="rId6" imgW="596880" imgH="457200" progId="Equation.3">
                  <p:embed/>
                </p:oleObj>
              </mc:Choice>
              <mc:Fallback>
                <p:oleObj name="Equation" r:id="rId6" imgW="596880" imgH="457200" progId="Equation.3">
                  <p:embed/>
                  <p:pic>
                    <p:nvPicPr>
                      <p:cNvPr id="19"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16913" y="2069796"/>
                        <a:ext cx="932663" cy="714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1"/>
          <p:cNvSpPr txBox="1"/>
          <p:nvPr/>
        </p:nvSpPr>
        <p:spPr>
          <a:xfrm>
            <a:off x="1214584" y="2242940"/>
            <a:ext cx="716644" cy="369332"/>
          </a:xfrm>
          <a:prstGeom prst="rect">
            <a:avLst/>
          </a:prstGeom>
          <a:noFill/>
        </p:spPr>
        <p:txBody>
          <a:bodyPr wrap="square" rtlCol="0">
            <a:spAutoFit/>
          </a:bodyPr>
          <a:lstStyle/>
          <a:p>
            <a:pPr algn="ctr"/>
            <a:r>
              <a:rPr lang="es-MX" b="1" dirty="0"/>
              <a:t>A</a:t>
            </a:r>
            <a:endParaRPr lang="es-MX" b="1" baseline="30000" dirty="0"/>
          </a:p>
        </p:txBody>
      </p:sp>
      <p:sp>
        <p:nvSpPr>
          <p:cNvPr id="21" name="TextBox 12"/>
          <p:cNvSpPr txBox="1"/>
          <p:nvPr/>
        </p:nvSpPr>
        <p:spPr>
          <a:xfrm>
            <a:off x="1362540" y="3080743"/>
            <a:ext cx="1785950" cy="369332"/>
          </a:xfrm>
          <a:prstGeom prst="rect">
            <a:avLst/>
          </a:prstGeom>
          <a:noFill/>
        </p:spPr>
        <p:txBody>
          <a:bodyPr wrap="square" rtlCol="0">
            <a:spAutoFit/>
          </a:bodyPr>
          <a:lstStyle/>
          <a:p>
            <a:r>
              <a:rPr lang="es-MX" b="1" dirty="0"/>
              <a:t>|A| </a:t>
            </a:r>
            <a:r>
              <a:rPr lang="es-MX" dirty="0"/>
              <a:t>= 4-6 = -2</a:t>
            </a:r>
            <a:endParaRPr lang="es-MX" baseline="30000" dirty="0"/>
          </a:p>
        </p:txBody>
      </p:sp>
      <p:graphicFrame>
        <p:nvGraphicFramePr>
          <p:cNvPr id="22" name="Object 5"/>
          <p:cNvGraphicFramePr>
            <a:graphicFrameLocks noChangeAspect="1"/>
          </p:cNvGraphicFramePr>
          <p:nvPr>
            <p:extLst>
              <p:ext uri="{D42A27DB-BD31-4B8C-83A1-F6EECF244321}">
                <p14:modId xmlns:p14="http://schemas.microsoft.com/office/powerpoint/2010/main" val="2921788547"/>
              </p:ext>
            </p:extLst>
          </p:nvPr>
        </p:nvGraphicFramePr>
        <p:xfrm>
          <a:off x="3737520" y="1754500"/>
          <a:ext cx="1431064" cy="1285884"/>
        </p:xfrm>
        <a:graphic>
          <a:graphicData uri="http://schemas.openxmlformats.org/presentationml/2006/ole">
            <mc:AlternateContent xmlns:mc="http://schemas.openxmlformats.org/markup-compatibility/2006">
              <mc:Choice xmlns:v="urn:schemas-microsoft-com:vml" Requires="v">
                <p:oleObj name="Equation" r:id="rId8" imgW="863280" imgH="787320" progId="Equation.3">
                  <p:embed/>
                </p:oleObj>
              </mc:Choice>
              <mc:Fallback>
                <p:oleObj name="Equation" r:id="rId8" imgW="863280" imgH="787320" progId="Equation.3">
                  <p:embed/>
                  <p:pic>
                    <p:nvPicPr>
                      <p:cNvPr id="22"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7520" y="1754500"/>
                        <a:ext cx="1431064" cy="12858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TextBox 14"/>
          <p:cNvSpPr txBox="1"/>
          <p:nvPr/>
        </p:nvSpPr>
        <p:spPr>
          <a:xfrm>
            <a:off x="3209558" y="2196510"/>
            <a:ext cx="716644" cy="369332"/>
          </a:xfrm>
          <a:prstGeom prst="rect">
            <a:avLst/>
          </a:prstGeom>
          <a:noFill/>
        </p:spPr>
        <p:txBody>
          <a:bodyPr wrap="square" rtlCol="0">
            <a:spAutoFit/>
          </a:bodyPr>
          <a:lstStyle/>
          <a:p>
            <a:pPr algn="ctr"/>
            <a:r>
              <a:rPr lang="es-MX" b="1" dirty="0"/>
              <a:t>A</a:t>
            </a:r>
            <a:r>
              <a:rPr lang="es-MX" b="1" baseline="30000" dirty="0"/>
              <a:t>-1</a:t>
            </a:r>
          </a:p>
        </p:txBody>
      </p:sp>
      <p:sp>
        <p:nvSpPr>
          <p:cNvPr id="24" name="TextBox 15"/>
          <p:cNvSpPr txBox="1"/>
          <p:nvPr/>
        </p:nvSpPr>
        <p:spPr>
          <a:xfrm>
            <a:off x="716628" y="5445224"/>
            <a:ext cx="8175852" cy="584775"/>
          </a:xfrm>
          <a:prstGeom prst="rect">
            <a:avLst/>
          </a:prstGeom>
          <a:noFill/>
        </p:spPr>
        <p:txBody>
          <a:bodyPr wrap="square" rtlCol="0">
            <a:spAutoFit/>
          </a:bodyPr>
          <a:lstStyle/>
          <a:p>
            <a:pPr marL="174625" indent="-174625">
              <a:buClr>
                <a:srgbClr val="C00000"/>
              </a:buClr>
              <a:buSzPct val="130000"/>
              <a:buFont typeface="Arial" pitchFamily="34" charset="0"/>
              <a:buChar char="•"/>
            </a:pPr>
            <a:r>
              <a:rPr lang="es-MX" sz="1600" dirty="0"/>
              <a:t>Calcular matrices inversas es un procedimiento tedioso y demandante, por lo que son operaciones realizadas en computadoras.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7504" y="224574"/>
            <a:ext cx="8685472" cy="4524315"/>
          </a:xfrm>
          <a:prstGeom prst="rect">
            <a:avLst/>
          </a:prstGeom>
          <a:noFill/>
        </p:spPr>
        <p:txBody>
          <a:bodyPr wrap="square" rtlCol="0">
            <a:spAutoFit/>
          </a:bodyPr>
          <a:lstStyle/>
          <a:p>
            <a:r>
              <a:rPr lang="es-ES" sz="1600" b="1" dirty="0">
                <a:latin typeface="Arial" pitchFamily="34" charset="0"/>
                <a:cs typeface="Arial" pitchFamily="34" charset="0"/>
              </a:rPr>
              <a:t>Población biológica</a:t>
            </a:r>
          </a:p>
          <a:p>
            <a:endParaRPr lang="es-ES" sz="1600" b="1" dirty="0">
              <a:latin typeface="Arial" pitchFamily="34" charset="0"/>
              <a:cs typeface="Arial" pitchFamily="34" charset="0"/>
            </a:endParaRPr>
          </a:p>
          <a:p>
            <a:r>
              <a:rPr lang="es-ES" sz="1600" b="1" dirty="0">
                <a:latin typeface="Arial" pitchFamily="34" charset="0"/>
                <a:cs typeface="Arial" pitchFamily="34" charset="0"/>
              </a:rPr>
              <a:t>Población target</a:t>
            </a:r>
          </a:p>
          <a:p>
            <a:endParaRPr lang="es-ES" sz="1600" b="1" dirty="0">
              <a:latin typeface="Arial" pitchFamily="34" charset="0"/>
              <a:cs typeface="Arial" pitchFamily="34" charset="0"/>
            </a:endParaRPr>
          </a:p>
          <a:p>
            <a:r>
              <a:rPr lang="es-ES" sz="1600" b="1" dirty="0">
                <a:latin typeface="Arial" pitchFamily="34" charset="0"/>
                <a:cs typeface="Arial" pitchFamily="34" charset="0"/>
              </a:rPr>
              <a:t>Población estadística</a:t>
            </a:r>
          </a:p>
          <a:p>
            <a:endParaRPr lang="es-ES" sz="1600" b="1" dirty="0">
              <a:latin typeface="Arial" pitchFamily="34" charset="0"/>
              <a:cs typeface="Arial" pitchFamily="34" charset="0"/>
            </a:endParaRPr>
          </a:p>
          <a:p>
            <a:r>
              <a:rPr lang="es-ES_tradnl" sz="1600" b="1" dirty="0">
                <a:latin typeface="Arial" pitchFamily="34" charset="0"/>
                <a:cs typeface="Arial" pitchFamily="34" charset="0"/>
              </a:rPr>
              <a:t>Variable</a:t>
            </a:r>
            <a:endParaRPr lang="es-ES_tradnl" sz="1600" dirty="0">
              <a:latin typeface="Arial" pitchFamily="34" charset="0"/>
              <a:cs typeface="Arial" pitchFamily="34" charset="0"/>
            </a:endParaRPr>
          </a:p>
          <a:p>
            <a:endParaRPr lang="es-ES_tradnl" sz="1600" b="1" dirty="0">
              <a:latin typeface="Arial" pitchFamily="34" charset="0"/>
              <a:cs typeface="Arial" pitchFamily="34" charset="0"/>
            </a:endParaRPr>
          </a:p>
          <a:p>
            <a:r>
              <a:rPr lang="es-ES_tradnl" sz="1600" b="1" dirty="0">
                <a:latin typeface="Arial" pitchFamily="34" charset="0"/>
                <a:cs typeface="Arial" pitchFamily="34" charset="0"/>
              </a:rPr>
              <a:t>Parámetros</a:t>
            </a:r>
            <a:endParaRPr lang="en-US" sz="1600" dirty="0">
              <a:latin typeface="Arial" pitchFamily="34" charset="0"/>
              <a:cs typeface="Arial" pitchFamily="34" charset="0"/>
            </a:endParaRPr>
          </a:p>
          <a:p>
            <a:endParaRPr lang="es-ES" sz="1600" b="1" dirty="0">
              <a:latin typeface="Arial" pitchFamily="34" charset="0"/>
              <a:cs typeface="Arial" pitchFamily="34" charset="0"/>
            </a:endParaRPr>
          </a:p>
          <a:p>
            <a:r>
              <a:rPr lang="es-ES" sz="1600" b="1" dirty="0">
                <a:latin typeface="Arial" pitchFamily="34" charset="0"/>
                <a:cs typeface="Arial" pitchFamily="34" charset="0"/>
              </a:rPr>
              <a:t>Muestra</a:t>
            </a:r>
            <a:endParaRPr lang="es-ES" sz="1600" dirty="0">
              <a:latin typeface="Arial" pitchFamily="34" charset="0"/>
              <a:cs typeface="Arial" pitchFamily="34" charset="0"/>
            </a:endParaRPr>
          </a:p>
          <a:p>
            <a:endParaRPr lang="es-ES" sz="1600" dirty="0">
              <a:latin typeface="Arial" pitchFamily="34" charset="0"/>
              <a:cs typeface="Arial" pitchFamily="34" charset="0"/>
            </a:endParaRPr>
          </a:p>
          <a:p>
            <a:r>
              <a:rPr lang="es-ES" sz="1600" b="1" dirty="0">
                <a:latin typeface="Arial" pitchFamily="34" charset="0"/>
                <a:cs typeface="Arial" pitchFamily="34" charset="0"/>
              </a:rPr>
              <a:t>Unidad de muestreo o experimental</a:t>
            </a:r>
          </a:p>
          <a:p>
            <a:endParaRPr lang="es-ES" sz="1600" b="1" dirty="0">
              <a:latin typeface="Arial" pitchFamily="34" charset="0"/>
              <a:cs typeface="Arial" pitchFamily="34" charset="0"/>
            </a:endParaRPr>
          </a:p>
          <a:p>
            <a:r>
              <a:rPr lang="es-ES" sz="1600" b="1" dirty="0">
                <a:latin typeface="Arial" pitchFamily="34" charset="0"/>
                <a:cs typeface="Arial" pitchFamily="34" charset="0"/>
              </a:rPr>
              <a:t>Réplica</a:t>
            </a:r>
            <a:endParaRPr lang="es-ES" sz="1600" dirty="0">
              <a:latin typeface="Arial" pitchFamily="34" charset="0"/>
              <a:cs typeface="Arial" pitchFamily="34" charset="0"/>
            </a:endParaRPr>
          </a:p>
          <a:p>
            <a:endParaRPr lang="es-MX" sz="1600" dirty="0">
              <a:latin typeface="Arial" pitchFamily="34" charset="0"/>
              <a:cs typeface="Arial" pitchFamily="34" charset="0"/>
            </a:endParaRPr>
          </a:p>
          <a:p>
            <a:pPr eaLnBrk="1" hangingPunct="1">
              <a:defRPr/>
            </a:pPr>
            <a:r>
              <a:rPr lang="es-ES_tradnl" sz="1600" b="1" dirty="0">
                <a:latin typeface="Arial" pitchFamily="34" charset="0"/>
                <a:cs typeface="Arial" pitchFamily="34" charset="0"/>
              </a:rPr>
              <a:t>Estimadores estadísticos </a:t>
            </a:r>
          </a:p>
          <a:p>
            <a:pPr eaLnBrk="1" hangingPunct="1">
              <a:defRPr/>
            </a:pPr>
            <a:endParaRPr lang="es-ES_tradnl" sz="1600" i="1" dirty="0">
              <a:latin typeface="Arial" pitchFamily="34" charset="0"/>
              <a:cs typeface="Arial" pitchFamily="34" charset="0"/>
            </a:endParaRPr>
          </a:p>
        </p:txBody>
      </p:sp>
      <p:grpSp>
        <p:nvGrpSpPr>
          <p:cNvPr id="2" name="Grupo 1">
            <a:extLst>
              <a:ext uri="{FF2B5EF4-FFF2-40B4-BE49-F238E27FC236}">
                <a16:creationId xmlns:a16="http://schemas.microsoft.com/office/drawing/2014/main" id="{BE4B596A-D177-0F44-AA40-13E9B5D34B74}"/>
              </a:ext>
            </a:extLst>
          </p:cNvPr>
          <p:cNvGrpSpPr/>
          <p:nvPr/>
        </p:nvGrpSpPr>
        <p:grpSpPr>
          <a:xfrm>
            <a:off x="1677436" y="4731984"/>
            <a:ext cx="5789127" cy="1639839"/>
            <a:chOff x="655081" y="163392"/>
            <a:chExt cx="5789127" cy="1639839"/>
          </a:xfrm>
        </p:grpSpPr>
        <p:sp>
          <p:nvSpPr>
            <p:cNvPr id="21" name="Oval 4"/>
            <p:cNvSpPr>
              <a:spLocks noChangeArrowheads="1"/>
            </p:cNvSpPr>
            <p:nvPr/>
          </p:nvSpPr>
          <p:spPr bwMode="auto">
            <a:xfrm rot="5400000">
              <a:off x="533480" y="284993"/>
              <a:ext cx="1639839" cy="1396638"/>
            </a:xfrm>
            <a:prstGeom prst="ellipse">
              <a:avLst/>
            </a:prstGeom>
            <a:solidFill>
              <a:srgbClr val="C00000"/>
            </a:solidFill>
            <a:ln w="15875">
              <a:solidFill>
                <a:srgbClr val="C00000"/>
              </a:solidFill>
              <a:round/>
              <a:headEnd/>
              <a:tailEnd/>
            </a:ln>
          </p:spPr>
          <p:txBody>
            <a:bodyPr wrap="none" anchor="ctr"/>
            <a:lstStyle/>
            <a:p>
              <a:endParaRPr lang="es-MX">
                <a:latin typeface="Arial" pitchFamily="34" charset="0"/>
                <a:cs typeface="Arial" pitchFamily="34" charset="0"/>
              </a:endParaRPr>
            </a:p>
          </p:txBody>
        </p:sp>
        <p:sp>
          <p:nvSpPr>
            <p:cNvPr id="8" name="Rectangle 5"/>
            <p:cNvSpPr>
              <a:spLocks noChangeArrowheads="1"/>
            </p:cNvSpPr>
            <p:nvPr/>
          </p:nvSpPr>
          <p:spPr bwMode="auto">
            <a:xfrm>
              <a:off x="3779912" y="667090"/>
              <a:ext cx="2664296" cy="488069"/>
            </a:xfrm>
            <a:prstGeom prst="rect">
              <a:avLst/>
            </a:prstGeom>
            <a:solidFill>
              <a:srgbClr val="C00000">
                <a:alpha val="60000"/>
              </a:srgbClr>
            </a:solidFill>
            <a:ln w="9525">
              <a:solidFill>
                <a:srgbClr val="C00000"/>
              </a:solidFill>
              <a:miter lim="800000"/>
              <a:headEnd/>
              <a:tailEnd/>
            </a:ln>
          </p:spPr>
          <p:txBody>
            <a:bodyPr wrap="none" anchor="ctr"/>
            <a:lstStyle/>
            <a:p>
              <a:pPr algn="ctr"/>
              <a:r>
                <a:rPr lang="es-ES_tradnl" sz="1400" b="1" dirty="0">
                  <a:solidFill>
                    <a:srgbClr val="000000"/>
                  </a:solidFill>
                  <a:latin typeface="Arial" pitchFamily="34" charset="0"/>
                  <a:cs typeface="Arial" pitchFamily="34" charset="0"/>
                </a:rPr>
                <a:t>MUESTRA      </a:t>
              </a:r>
              <a:r>
                <a:rPr lang="es-ES_tradnl" sz="1400" b="1" dirty="0">
                  <a:latin typeface="Arial" pitchFamily="34" charset="0"/>
                  <a:cs typeface="Arial" pitchFamily="34" charset="0"/>
                </a:rPr>
                <a:t>x, s, r, b, …</a:t>
              </a:r>
              <a:r>
                <a:rPr lang="es-ES_tradnl" sz="1400" b="1" i="1" dirty="0">
                  <a:latin typeface="Arial" pitchFamily="34" charset="0"/>
                  <a:cs typeface="Arial" pitchFamily="34" charset="0"/>
                </a:rPr>
                <a:t> </a:t>
              </a:r>
              <a:endParaRPr lang="es-ES" sz="1400" b="1" dirty="0">
                <a:solidFill>
                  <a:srgbClr val="000000"/>
                </a:solidFill>
                <a:latin typeface="Arial" pitchFamily="34" charset="0"/>
                <a:cs typeface="Arial" pitchFamily="34" charset="0"/>
              </a:endParaRPr>
            </a:p>
          </p:txBody>
        </p:sp>
        <p:sp>
          <p:nvSpPr>
            <p:cNvPr id="9" name="Text Box 6"/>
            <p:cNvSpPr txBox="1">
              <a:spLocks noChangeArrowheads="1"/>
            </p:cNvSpPr>
            <p:nvPr/>
          </p:nvSpPr>
          <p:spPr bwMode="auto">
            <a:xfrm>
              <a:off x="715009" y="723111"/>
              <a:ext cx="1293846" cy="307777"/>
            </a:xfrm>
            <a:prstGeom prst="rect">
              <a:avLst/>
            </a:prstGeom>
            <a:noFill/>
            <a:ln w="9525">
              <a:noFill/>
              <a:miter lim="800000"/>
              <a:headEnd/>
              <a:tailEnd/>
            </a:ln>
          </p:spPr>
          <p:txBody>
            <a:bodyPr wrap="square">
              <a:spAutoFit/>
            </a:bodyPr>
            <a:lstStyle/>
            <a:p>
              <a:pPr algn="ctr">
                <a:spcBef>
                  <a:spcPct val="50000"/>
                </a:spcBef>
              </a:pPr>
              <a:r>
                <a:rPr lang="es-ES_tradnl" sz="1400" b="1" dirty="0">
                  <a:solidFill>
                    <a:srgbClr val="000000"/>
                  </a:solidFill>
                  <a:latin typeface="Arial" pitchFamily="34" charset="0"/>
                  <a:cs typeface="Arial" pitchFamily="34" charset="0"/>
                </a:rPr>
                <a:t>POBLACIÓN</a:t>
              </a:r>
              <a:endParaRPr lang="es-ES" sz="1400" b="1" dirty="0">
                <a:solidFill>
                  <a:srgbClr val="000000"/>
                </a:solidFill>
                <a:latin typeface="Arial" pitchFamily="34" charset="0"/>
                <a:cs typeface="Arial" pitchFamily="34" charset="0"/>
              </a:endParaRPr>
            </a:p>
          </p:txBody>
        </p:sp>
        <p:cxnSp>
          <p:nvCxnSpPr>
            <p:cNvPr id="10" name="Straight Connector 9"/>
            <p:cNvCxnSpPr/>
            <p:nvPr/>
          </p:nvCxnSpPr>
          <p:spPr>
            <a:xfrm flipV="1">
              <a:off x="2051720" y="529443"/>
              <a:ext cx="1647195" cy="390455"/>
            </a:xfrm>
            <a:prstGeom prst="line">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051720" y="919898"/>
              <a:ext cx="1647195" cy="390455"/>
            </a:xfrm>
            <a:prstGeom prst="line">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 Box 6"/>
            <p:cNvSpPr txBox="1">
              <a:spLocks noChangeArrowheads="1"/>
            </p:cNvSpPr>
            <p:nvPr/>
          </p:nvSpPr>
          <p:spPr bwMode="auto">
            <a:xfrm>
              <a:off x="805826" y="971799"/>
              <a:ext cx="1061262" cy="307777"/>
            </a:xfrm>
            <a:prstGeom prst="rect">
              <a:avLst/>
            </a:prstGeom>
            <a:noFill/>
            <a:ln w="9525">
              <a:noFill/>
              <a:miter lim="800000"/>
              <a:headEnd/>
              <a:tailEnd/>
            </a:ln>
          </p:spPr>
          <p:txBody>
            <a:bodyPr wrap="square">
              <a:spAutoFit/>
            </a:bodyPr>
            <a:lstStyle/>
            <a:p>
              <a:pPr algn="ctr">
                <a:spcBef>
                  <a:spcPct val="50000"/>
                </a:spcBef>
              </a:pPr>
              <a:r>
                <a:rPr lang="el-GR" sz="1400" b="1" dirty="0">
                  <a:latin typeface="Arial" pitchFamily="34" charset="0"/>
                  <a:cs typeface="Arial" pitchFamily="34" charset="0"/>
                </a:rPr>
                <a:t>μ</a:t>
              </a:r>
              <a:r>
                <a:rPr lang="es-ES_tradnl" sz="1400" b="1" dirty="0">
                  <a:latin typeface="Arial" pitchFamily="34" charset="0"/>
                  <a:cs typeface="Arial" pitchFamily="34" charset="0"/>
                </a:rPr>
                <a:t>,</a:t>
              </a:r>
              <a:r>
                <a:rPr lang="en-US" sz="1400" b="1" dirty="0">
                  <a:latin typeface="Arial" pitchFamily="34" charset="0"/>
                  <a:cs typeface="Arial" pitchFamily="34" charset="0"/>
                </a:rPr>
                <a:t> </a:t>
              </a:r>
              <a:r>
                <a:rPr lang="es-MX" sz="1400" b="1" dirty="0">
                  <a:latin typeface="Arial" pitchFamily="34" charset="0"/>
                  <a:cs typeface="Arial" pitchFamily="34" charset="0"/>
                  <a:sym typeface="Symbol" pitchFamily="18" charset="2"/>
                </a:rPr>
                <a:t>, ,</a:t>
              </a:r>
              <a:r>
                <a:rPr lang="es-ES" sz="1400" b="1" dirty="0">
                  <a:latin typeface="Arial" pitchFamily="34" charset="0"/>
                  <a:cs typeface="Arial" pitchFamily="34" charset="0"/>
                </a:rPr>
                <a:t> </a:t>
              </a:r>
              <a:r>
                <a:rPr lang="en-US" sz="1400" b="1" dirty="0">
                  <a:latin typeface="Arial" pitchFamily="34" charset="0"/>
                  <a:cs typeface="Arial" pitchFamily="34" charset="0"/>
                </a:rPr>
                <a:t>ß </a:t>
              </a:r>
              <a:endParaRPr lang="es-ES" sz="1400" b="1" dirty="0">
                <a:solidFill>
                  <a:srgbClr val="000000"/>
                </a:solidFill>
                <a:latin typeface="Arial" pitchFamily="34" charset="0"/>
                <a:cs typeface="Arial" pitchFamily="34" charset="0"/>
              </a:endParaRPr>
            </a:p>
          </p:txBody>
        </p:sp>
      </p:grpSp>
    </p:spTree>
    <p:extLst>
      <p:ext uri="{BB962C8B-B14F-4D97-AF65-F5344CB8AC3E}">
        <p14:creationId xmlns:p14="http://schemas.microsoft.com/office/powerpoint/2010/main" val="86847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5212" y="1988364"/>
            <a:ext cx="8143932" cy="830997"/>
          </a:xfrm>
          <a:prstGeom prst="rect">
            <a:avLst/>
          </a:prstGeom>
          <a:noFill/>
        </p:spPr>
        <p:txBody>
          <a:bodyPr wrap="square" rtlCol="0">
            <a:spAutoFit/>
          </a:bodyPr>
          <a:lstStyle/>
          <a:p>
            <a:pPr marL="174625" indent="-174625">
              <a:buClr>
                <a:srgbClr val="C00000"/>
              </a:buClr>
              <a:buSzPct val="130000"/>
              <a:buFont typeface="Arial" pitchFamily="34" charset="0"/>
              <a:buChar char="•"/>
            </a:pPr>
            <a:r>
              <a:rPr lang="es-MX" sz="1600" dirty="0"/>
              <a:t>Dos vectores, cuyo producto escalar es igual a cero, son ortogonales. Por ejemplo, los contrastes </a:t>
            </a:r>
            <a:r>
              <a:rPr lang="es-MX" sz="1600" i="1" dirty="0"/>
              <a:t>a priori </a:t>
            </a:r>
            <a:r>
              <a:rPr lang="es-MX" sz="1600" dirty="0"/>
              <a:t>en un  ANOVA pueden ser vistos como 2 vectores que serán ortogonales si su producto es igual a cero.</a:t>
            </a:r>
          </a:p>
        </p:txBody>
      </p:sp>
      <p:sp>
        <p:nvSpPr>
          <p:cNvPr id="3" name="Rectangle 2"/>
          <p:cNvSpPr/>
          <p:nvPr/>
        </p:nvSpPr>
        <p:spPr>
          <a:xfrm>
            <a:off x="142844" y="684946"/>
            <a:ext cx="6000792"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Matrices especiales:</a:t>
            </a:r>
          </a:p>
        </p:txBody>
      </p:sp>
      <p:graphicFrame>
        <p:nvGraphicFramePr>
          <p:cNvPr id="160770" name="Object 2"/>
          <p:cNvGraphicFramePr>
            <a:graphicFrameLocks noChangeAspect="1"/>
          </p:cNvGraphicFramePr>
          <p:nvPr>
            <p:extLst>
              <p:ext uri="{D42A27DB-BD31-4B8C-83A1-F6EECF244321}">
                <p14:modId xmlns:p14="http://schemas.microsoft.com/office/powerpoint/2010/main" val="2582230412"/>
              </p:ext>
            </p:extLst>
          </p:nvPr>
        </p:nvGraphicFramePr>
        <p:xfrm>
          <a:off x="3152775" y="2647950"/>
          <a:ext cx="2917825" cy="1428750"/>
        </p:xfrm>
        <a:graphic>
          <a:graphicData uri="http://schemas.openxmlformats.org/presentationml/2006/ole">
            <mc:AlternateContent xmlns:mc="http://schemas.openxmlformats.org/markup-compatibility/2006">
              <mc:Choice xmlns:v="urn:schemas-microsoft-com:vml" Requires="v">
                <p:oleObj name="Ecuación" r:id="rId2" imgW="1828800" imgH="914400" progId="Equation.3">
                  <p:embed/>
                </p:oleObj>
              </mc:Choice>
              <mc:Fallback>
                <p:oleObj name="Ecuación" r:id="rId2" imgW="1828800" imgH="914400" progId="Equation.3">
                  <p:embed/>
                  <p:pic>
                    <p:nvPicPr>
                      <p:cNvPr id="160770" name="Object 2"/>
                      <p:cNvPicPr>
                        <a:picLocks noChangeAspect="1" noChangeArrowheads="1"/>
                      </p:cNvPicPr>
                      <p:nvPr/>
                    </p:nvPicPr>
                    <p:blipFill>
                      <a:blip r:embed="rId3"/>
                      <a:srcRect/>
                      <a:stretch>
                        <a:fillRect/>
                      </a:stretch>
                    </p:blipFill>
                    <p:spPr bwMode="auto">
                      <a:xfrm>
                        <a:off x="3152775" y="2647950"/>
                        <a:ext cx="2917825" cy="142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2500298" y="3167014"/>
            <a:ext cx="714380" cy="369332"/>
          </a:xfrm>
          <a:prstGeom prst="rect">
            <a:avLst/>
          </a:prstGeom>
          <a:noFill/>
        </p:spPr>
        <p:txBody>
          <a:bodyPr wrap="square" rtlCol="0">
            <a:spAutoFit/>
          </a:bodyPr>
          <a:lstStyle/>
          <a:p>
            <a:pPr algn="ctr"/>
            <a:r>
              <a:rPr lang="es-MX" b="1" i="1" dirty="0"/>
              <a:t>k</a:t>
            </a:r>
            <a:r>
              <a:rPr lang="es-MX" b="1" i="1" baseline="-25000" dirty="0"/>
              <a:t>1</a:t>
            </a:r>
            <a:r>
              <a:rPr lang="es-MX" b="1" i="1" dirty="0"/>
              <a:t>k</a:t>
            </a:r>
            <a:r>
              <a:rPr lang="es-MX" b="1" i="1" baseline="-25000" dirty="0"/>
              <a:t>2</a:t>
            </a:r>
          </a:p>
        </p:txBody>
      </p:sp>
      <p:sp>
        <p:nvSpPr>
          <p:cNvPr id="10" name="TextBox 9"/>
          <p:cNvSpPr txBox="1"/>
          <p:nvPr/>
        </p:nvSpPr>
        <p:spPr>
          <a:xfrm>
            <a:off x="714348" y="4717475"/>
            <a:ext cx="8143932" cy="830997"/>
          </a:xfrm>
          <a:prstGeom prst="rect">
            <a:avLst/>
          </a:prstGeom>
          <a:noFill/>
        </p:spPr>
        <p:txBody>
          <a:bodyPr wrap="square" rtlCol="0">
            <a:spAutoFit/>
          </a:bodyPr>
          <a:lstStyle/>
          <a:p>
            <a:pPr marL="174625" indent="-174625">
              <a:buClr>
                <a:srgbClr val="C00000"/>
              </a:buClr>
              <a:buSzPct val="130000"/>
              <a:buFont typeface="Arial" pitchFamily="34" charset="0"/>
              <a:buChar char="•"/>
            </a:pPr>
            <a:r>
              <a:rPr lang="es-MX" sz="1600" dirty="0"/>
              <a:t>La matriz identidad es una matriz diagonal cuyos elementos diagonales son 1, y fuera de la diagonal son 0. La matriz </a:t>
            </a:r>
            <a:r>
              <a:rPr lang="es-MX" sz="1600" b="1" dirty="0"/>
              <a:t>I</a:t>
            </a:r>
            <a:r>
              <a:rPr lang="es-MX" sz="1600" dirty="0"/>
              <a:t> es una, tal que el producto de una matriz </a:t>
            </a:r>
            <a:r>
              <a:rPr lang="es-MX" sz="1600" b="1" dirty="0"/>
              <a:t>A </a:t>
            </a:r>
            <a:r>
              <a:rPr lang="es-MX" sz="1600" dirty="0"/>
              <a:t>por </a:t>
            </a:r>
            <a:r>
              <a:rPr lang="es-MX" sz="1600" b="1" dirty="0"/>
              <a:t>I</a:t>
            </a:r>
            <a:r>
              <a:rPr lang="es-MX" sz="1600" dirty="0"/>
              <a:t> es igual a la propia matriz </a:t>
            </a:r>
            <a:r>
              <a:rPr lang="es-MX" sz="1600" b="1" dirty="0"/>
              <a:t>A</a:t>
            </a:r>
            <a:r>
              <a:rPr lang="es-MX" sz="1600" dirty="0"/>
              <a:t>:</a:t>
            </a:r>
          </a:p>
        </p:txBody>
      </p:sp>
      <p:graphicFrame>
        <p:nvGraphicFramePr>
          <p:cNvPr id="11" name="Object 3"/>
          <p:cNvGraphicFramePr>
            <a:graphicFrameLocks noChangeAspect="1"/>
          </p:cNvGraphicFramePr>
          <p:nvPr>
            <p:extLst>
              <p:ext uri="{D42A27DB-BD31-4B8C-83A1-F6EECF244321}">
                <p14:modId xmlns:p14="http://schemas.microsoft.com/office/powerpoint/2010/main" val="4087802274"/>
              </p:ext>
            </p:extLst>
          </p:nvPr>
        </p:nvGraphicFramePr>
        <p:xfrm>
          <a:off x="3233738" y="5762625"/>
          <a:ext cx="2608262" cy="690563"/>
        </p:xfrm>
        <a:graphic>
          <a:graphicData uri="http://schemas.openxmlformats.org/presentationml/2006/ole">
            <mc:AlternateContent xmlns:mc="http://schemas.openxmlformats.org/markup-compatibility/2006">
              <mc:Choice xmlns:v="urn:schemas-microsoft-com:vml" Requires="v">
                <p:oleObj name="Ecuación" r:id="rId4" imgW="1701720" imgH="457200" progId="Equation.3">
                  <p:embed/>
                </p:oleObj>
              </mc:Choice>
              <mc:Fallback>
                <p:oleObj name="Ecuación" r:id="rId4" imgW="1701720" imgH="457200" progId="Equation.3">
                  <p:embed/>
                  <p:pic>
                    <p:nvPicPr>
                      <p:cNvPr id="11" name="Object 3"/>
                      <p:cNvPicPr>
                        <a:picLocks noChangeAspect="1" noChangeArrowheads="1"/>
                      </p:cNvPicPr>
                      <p:nvPr/>
                    </p:nvPicPr>
                    <p:blipFill>
                      <a:blip r:embed="rId5"/>
                      <a:srcRect/>
                      <a:stretch>
                        <a:fillRect/>
                      </a:stretch>
                    </p:blipFill>
                    <p:spPr bwMode="auto">
                      <a:xfrm>
                        <a:off x="3233738" y="5762625"/>
                        <a:ext cx="2608262" cy="690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p:cNvSpPr txBox="1"/>
          <p:nvPr/>
        </p:nvSpPr>
        <p:spPr>
          <a:xfrm>
            <a:off x="2643174" y="5920176"/>
            <a:ext cx="714380" cy="369332"/>
          </a:xfrm>
          <a:prstGeom prst="rect">
            <a:avLst/>
          </a:prstGeom>
          <a:noFill/>
        </p:spPr>
        <p:txBody>
          <a:bodyPr wrap="square" rtlCol="0">
            <a:spAutoFit/>
          </a:bodyPr>
          <a:lstStyle/>
          <a:p>
            <a:pPr algn="ctr"/>
            <a:r>
              <a:rPr lang="es-MX" b="1" dirty="0"/>
              <a:t>AI</a:t>
            </a:r>
          </a:p>
        </p:txBody>
      </p:sp>
      <p:sp>
        <p:nvSpPr>
          <p:cNvPr id="4" name="CuadroTexto 3"/>
          <p:cNvSpPr txBox="1"/>
          <p:nvPr/>
        </p:nvSpPr>
        <p:spPr>
          <a:xfrm>
            <a:off x="322242" y="1533073"/>
            <a:ext cx="2892435" cy="369332"/>
          </a:xfrm>
          <a:prstGeom prst="rect">
            <a:avLst/>
          </a:prstGeom>
          <a:noFill/>
        </p:spPr>
        <p:txBody>
          <a:bodyPr wrap="square" rtlCol="0">
            <a:spAutoFit/>
          </a:bodyPr>
          <a:lstStyle/>
          <a:p>
            <a:r>
              <a:rPr lang="es-MX" dirty="0"/>
              <a:t>Matriz ortogonal</a:t>
            </a:r>
          </a:p>
        </p:txBody>
      </p:sp>
      <p:sp>
        <p:nvSpPr>
          <p:cNvPr id="13" name="CuadroTexto 12"/>
          <p:cNvSpPr txBox="1"/>
          <p:nvPr/>
        </p:nvSpPr>
        <p:spPr>
          <a:xfrm>
            <a:off x="354232" y="4306977"/>
            <a:ext cx="2892435" cy="369332"/>
          </a:xfrm>
          <a:prstGeom prst="rect">
            <a:avLst/>
          </a:prstGeom>
          <a:noFill/>
        </p:spPr>
        <p:txBody>
          <a:bodyPr wrap="square" rtlCol="0">
            <a:spAutoFit/>
          </a:bodyPr>
          <a:lstStyle/>
          <a:p>
            <a:r>
              <a:rPr lang="es-MX" dirty="0"/>
              <a:t>Matriz identidad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1643050"/>
            <a:ext cx="8358246" cy="1323439"/>
          </a:xfrm>
          <a:prstGeom prst="rect">
            <a:avLst/>
          </a:prstGeom>
          <a:noFill/>
        </p:spPr>
        <p:txBody>
          <a:bodyPr wrap="square" rtlCol="0">
            <a:spAutoFit/>
          </a:bodyPr>
          <a:lstStyle/>
          <a:p>
            <a:pPr marL="174625" indent="-174625">
              <a:buClr>
                <a:srgbClr val="C00000"/>
              </a:buClr>
              <a:buSzPct val="130000"/>
              <a:buFont typeface="Arial" pitchFamily="34" charset="0"/>
              <a:buChar char="•"/>
            </a:pPr>
            <a:r>
              <a:rPr lang="es-MX" sz="1600" dirty="0"/>
              <a:t>El caso especial en que una matriz inversa es igual a su traspuesta es una matriz </a:t>
            </a:r>
            <a:r>
              <a:rPr lang="es-MX" sz="1600" dirty="0" err="1"/>
              <a:t>ortonormal</a:t>
            </a:r>
            <a:r>
              <a:rPr lang="es-MX" sz="1600" dirty="0"/>
              <a:t>. </a:t>
            </a:r>
          </a:p>
          <a:p>
            <a:pPr marL="174625" indent="-174625">
              <a:buClr>
                <a:srgbClr val="C00000"/>
              </a:buClr>
              <a:buSzPct val="130000"/>
              <a:buFont typeface="Arial" pitchFamily="34" charset="0"/>
              <a:buChar char="•"/>
            </a:pPr>
            <a:endParaRPr lang="es-MX" sz="1600" dirty="0"/>
          </a:p>
          <a:p>
            <a:pPr marL="174625" indent="-174625">
              <a:buClr>
                <a:srgbClr val="C00000"/>
              </a:buClr>
              <a:buSzPct val="130000"/>
              <a:buFont typeface="Arial" pitchFamily="34" charset="0"/>
              <a:buChar char="•"/>
            </a:pPr>
            <a:r>
              <a:rPr lang="es-MX" sz="1600" dirty="0"/>
              <a:t>Las matrices </a:t>
            </a:r>
            <a:r>
              <a:rPr lang="es-MX" sz="1600" dirty="0" err="1"/>
              <a:t>ortonormal</a:t>
            </a:r>
            <a:r>
              <a:rPr lang="es-MX" sz="1600" dirty="0"/>
              <a:t> pueden ser vistas como rotaciones rígidas de un juego de datos, y son muy útiles en estadística (</a:t>
            </a:r>
            <a:r>
              <a:rPr lang="es-MX" sz="1600" dirty="0" err="1"/>
              <a:t>morfometría</a:t>
            </a:r>
            <a:r>
              <a:rPr lang="es-MX" sz="1600" dirty="0"/>
              <a:t>).</a:t>
            </a:r>
          </a:p>
        </p:txBody>
      </p:sp>
      <p:sp>
        <p:nvSpPr>
          <p:cNvPr id="5" name="TextBox 4"/>
          <p:cNvSpPr txBox="1"/>
          <p:nvPr/>
        </p:nvSpPr>
        <p:spPr>
          <a:xfrm>
            <a:off x="1071538" y="3273982"/>
            <a:ext cx="1714512" cy="369332"/>
          </a:xfrm>
          <a:prstGeom prst="rect">
            <a:avLst/>
          </a:prstGeom>
          <a:noFill/>
        </p:spPr>
        <p:txBody>
          <a:bodyPr wrap="square" rtlCol="0">
            <a:spAutoFit/>
          </a:bodyPr>
          <a:lstStyle/>
          <a:p>
            <a:pPr algn="ctr"/>
            <a:r>
              <a:rPr lang="es-MX" b="1" dirty="0"/>
              <a:t>A</a:t>
            </a:r>
            <a:r>
              <a:rPr lang="es-MX" baseline="30000" dirty="0"/>
              <a:t>t</a:t>
            </a:r>
            <a:r>
              <a:rPr lang="es-MX" b="1" dirty="0"/>
              <a:t>  </a:t>
            </a:r>
            <a:r>
              <a:rPr lang="es-MX" dirty="0"/>
              <a:t>= </a:t>
            </a:r>
            <a:r>
              <a:rPr lang="es-MX" b="1" dirty="0"/>
              <a:t> A</a:t>
            </a:r>
            <a:r>
              <a:rPr lang="es-MX" b="1" baseline="30000" dirty="0"/>
              <a:t>-1 </a:t>
            </a:r>
            <a:endParaRPr lang="es-MX" b="1" dirty="0"/>
          </a:p>
        </p:txBody>
      </p:sp>
      <p:sp>
        <p:nvSpPr>
          <p:cNvPr id="6" name="TextBox 5"/>
          <p:cNvSpPr txBox="1"/>
          <p:nvPr/>
        </p:nvSpPr>
        <p:spPr>
          <a:xfrm>
            <a:off x="1142976" y="3845486"/>
            <a:ext cx="1214446" cy="369332"/>
          </a:xfrm>
          <a:prstGeom prst="rect">
            <a:avLst/>
          </a:prstGeom>
          <a:noFill/>
        </p:spPr>
        <p:txBody>
          <a:bodyPr wrap="square" rtlCol="0">
            <a:spAutoFit/>
          </a:bodyPr>
          <a:lstStyle/>
          <a:p>
            <a:pPr algn="ctr"/>
            <a:r>
              <a:rPr lang="es-MX" b="1" dirty="0" err="1"/>
              <a:t>AA</a:t>
            </a:r>
            <a:r>
              <a:rPr lang="es-MX" b="1" baseline="30000" dirty="0" err="1"/>
              <a:t>t</a:t>
            </a:r>
            <a:r>
              <a:rPr lang="es-MX" b="1" baseline="30000" dirty="0"/>
              <a:t>  </a:t>
            </a:r>
            <a:r>
              <a:rPr lang="es-MX" dirty="0"/>
              <a:t>=  </a:t>
            </a:r>
            <a:r>
              <a:rPr lang="es-MX" b="1" dirty="0"/>
              <a:t>I</a:t>
            </a:r>
          </a:p>
        </p:txBody>
      </p:sp>
      <p:graphicFrame>
        <p:nvGraphicFramePr>
          <p:cNvPr id="163842" name="Object 2"/>
          <p:cNvGraphicFramePr>
            <a:graphicFrameLocks noChangeAspect="1"/>
          </p:cNvGraphicFramePr>
          <p:nvPr/>
        </p:nvGraphicFramePr>
        <p:xfrm>
          <a:off x="2285985" y="4572008"/>
          <a:ext cx="5857916" cy="850343"/>
        </p:xfrm>
        <a:graphic>
          <a:graphicData uri="http://schemas.openxmlformats.org/presentationml/2006/ole">
            <mc:AlternateContent xmlns:mc="http://schemas.openxmlformats.org/markup-compatibility/2006">
              <mc:Choice xmlns:v="urn:schemas-microsoft-com:vml" Requires="v">
                <p:oleObj name="Equation" r:id="rId2" imgW="3124080" imgH="457200" progId="Equation.3">
                  <p:embed/>
                </p:oleObj>
              </mc:Choice>
              <mc:Fallback>
                <p:oleObj name="Equation" r:id="rId2" imgW="3124080" imgH="457200" progId="Equation.3">
                  <p:embed/>
                  <p:pic>
                    <p:nvPicPr>
                      <p:cNvPr id="163842"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85" y="4572008"/>
                        <a:ext cx="5857916" cy="8503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1187650" y="4800836"/>
            <a:ext cx="1214446" cy="369332"/>
          </a:xfrm>
          <a:prstGeom prst="rect">
            <a:avLst/>
          </a:prstGeom>
          <a:noFill/>
        </p:spPr>
        <p:txBody>
          <a:bodyPr wrap="square" rtlCol="0">
            <a:spAutoFit/>
          </a:bodyPr>
          <a:lstStyle/>
          <a:p>
            <a:pPr algn="ctr"/>
            <a:r>
              <a:rPr lang="es-MX" b="1" dirty="0" err="1"/>
              <a:t>AA</a:t>
            </a:r>
            <a:r>
              <a:rPr lang="es-MX" b="1" baseline="30000" dirty="0" err="1"/>
              <a:t>t</a:t>
            </a:r>
            <a:r>
              <a:rPr lang="es-MX" b="1" baseline="30000" dirty="0"/>
              <a:t>  </a:t>
            </a:r>
            <a:r>
              <a:rPr lang="es-MX" dirty="0"/>
              <a:t>=  </a:t>
            </a:r>
            <a:r>
              <a:rPr lang="es-MX" b="1" dirty="0"/>
              <a:t>I</a:t>
            </a:r>
          </a:p>
        </p:txBody>
      </p:sp>
      <p:sp>
        <p:nvSpPr>
          <p:cNvPr id="9" name="CuadroTexto 8"/>
          <p:cNvSpPr txBox="1"/>
          <p:nvPr/>
        </p:nvSpPr>
        <p:spPr>
          <a:xfrm>
            <a:off x="303981" y="1057032"/>
            <a:ext cx="2892435" cy="369332"/>
          </a:xfrm>
          <a:prstGeom prst="rect">
            <a:avLst/>
          </a:prstGeom>
          <a:noFill/>
        </p:spPr>
        <p:txBody>
          <a:bodyPr wrap="square" rtlCol="0">
            <a:spAutoFit/>
          </a:bodyPr>
          <a:lstStyle/>
          <a:p>
            <a:r>
              <a:rPr lang="es-MX" dirty="0"/>
              <a:t>Matriz </a:t>
            </a:r>
            <a:r>
              <a:rPr lang="es-MX" dirty="0" err="1"/>
              <a:t>ortonormal</a:t>
            </a:r>
            <a:endParaRPr lang="es-MX"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2360656"/>
            <a:ext cx="8769152" cy="1069848"/>
          </a:xfrm>
        </p:spPr>
        <p:txBody>
          <a:bodyPr>
            <a:normAutofit/>
          </a:bodyPr>
          <a:lstStyle/>
          <a:p>
            <a:r>
              <a:rPr lang="es-MX" dirty="0"/>
              <a:t>Parte 4: Matrices para la descripción estadística de datos multivariados</a:t>
            </a:r>
          </a:p>
        </p:txBody>
      </p:sp>
    </p:spTree>
    <p:extLst>
      <p:ext uri="{BB962C8B-B14F-4D97-AF65-F5344CB8AC3E}">
        <p14:creationId xmlns:p14="http://schemas.microsoft.com/office/powerpoint/2010/main" val="31128044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78189919"/>
              </p:ext>
            </p:extLst>
          </p:nvPr>
        </p:nvGraphicFramePr>
        <p:xfrm>
          <a:off x="1108774" y="1283710"/>
          <a:ext cx="2520000" cy="1800000"/>
        </p:xfrm>
        <a:graphic>
          <a:graphicData uri="http://schemas.openxmlformats.org/drawingml/2006/table">
            <a:tbl>
              <a:tblPr/>
              <a:tblGrid>
                <a:gridCol w="504000">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504000">
                  <a:extLst>
                    <a:ext uri="{9D8B030D-6E8A-4147-A177-3AD203B41FA5}">
                      <a16:colId xmlns:a16="http://schemas.microsoft.com/office/drawing/2014/main" val="20002"/>
                    </a:ext>
                  </a:extLst>
                </a:gridCol>
                <a:gridCol w="504000">
                  <a:extLst>
                    <a:ext uri="{9D8B030D-6E8A-4147-A177-3AD203B41FA5}">
                      <a16:colId xmlns:a16="http://schemas.microsoft.com/office/drawing/2014/main" val="20003"/>
                    </a:ext>
                  </a:extLst>
                </a:gridCol>
                <a:gridCol w="504000">
                  <a:extLst>
                    <a:ext uri="{9D8B030D-6E8A-4147-A177-3AD203B41FA5}">
                      <a16:colId xmlns:a16="http://schemas.microsoft.com/office/drawing/2014/main" val="20004"/>
                    </a:ext>
                  </a:extLst>
                </a:gridCol>
              </a:tblGrid>
              <a:tr h="360000">
                <a:tc>
                  <a:txBody>
                    <a:bodyPr/>
                    <a:lstStyle/>
                    <a:p>
                      <a:pPr algn="l" fontAlgn="b"/>
                      <a:r>
                        <a:rPr lang="es-MX" sz="1800" b="1" i="1" u="none" strike="noStrike" dirty="0">
                          <a:solidFill>
                            <a:srgbClr val="000000"/>
                          </a:solidFill>
                          <a:latin typeface="Arial" pitchFamily="34" charset="0"/>
                          <a:cs typeface="Arial" pitchFamily="34" charset="0"/>
                        </a:rPr>
                        <a:t>y</a:t>
                      </a:r>
                      <a:r>
                        <a:rPr lang="es-MX" sz="1800" b="1" i="1" u="none" strike="noStrike" baseline="-25000" dirty="0">
                          <a:solidFill>
                            <a:srgbClr val="000000"/>
                          </a:solidFill>
                          <a:latin typeface="Arial" pitchFamily="34" charset="0"/>
                          <a:cs typeface="Arial" pitchFamily="34" charset="0"/>
                        </a:rPr>
                        <a:t>1,1</a:t>
                      </a:r>
                    </a:p>
                  </a:txBody>
                  <a:tcPr marL="9525" marR="9525" marT="9525" marB="0" anchor="b">
                    <a:lnL>
                      <a:noFill/>
                    </a:lnL>
                    <a:lnR>
                      <a:noFill/>
                    </a:lnR>
                    <a:lnT>
                      <a:noFill/>
                    </a:lnT>
                    <a:lnB>
                      <a:noFill/>
                    </a:lnB>
                  </a:tcPr>
                </a:tc>
                <a:tc>
                  <a:txBody>
                    <a:bodyPr/>
                    <a:lstStyle/>
                    <a:p>
                      <a:pPr algn="l" fontAlgn="b"/>
                      <a:r>
                        <a:rPr lang="es-MX" sz="1800" b="1" i="1" u="none" strike="noStrike" dirty="0">
                          <a:solidFill>
                            <a:srgbClr val="000000"/>
                          </a:solidFill>
                          <a:latin typeface="Arial" pitchFamily="34" charset="0"/>
                          <a:cs typeface="Arial" pitchFamily="34" charset="0"/>
                        </a:rPr>
                        <a:t>y</a:t>
                      </a:r>
                      <a:r>
                        <a:rPr lang="es-MX" sz="1800" b="1" i="1" u="none" strike="noStrike" baseline="-25000" dirty="0">
                          <a:solidFill>
                            <a:srgbClr val="000000"/>
                          </a:solidFill>
                          <a:latin typeface="Arial" pitchFamily="34" charset="0"/>
                          <a:cs typeface="Arial" pitchFamily="34" charset="0"/>
                        </a:rPr>
                        <a:t>i,2</a:t>
                      </a:r>
                    </a:p>
                  </a:txBody>
                  <a:tcPr marL="9525" marR="9525" marT="9525" marB="0" anchor="b">
                    <a:lnL>
                      <a:noFill/>
                    </a:lnL>
                    <a:lnR>
                      <a:noFill/>
                    </a:lnR>
                    <a:lnT>
                      <a:noFill/>
                    </a:lnT>
                    <a:lnB>
                      <a:noFill/>
                    </a:lnB>
                  </a:tcPr>
                </a:tc>
                <a:tc>
                  <a:txBody>
                    <a:bodyPr/>
                    <a:lstStyle/>
                    <a:p>
                      <a:pPr algn="l" fontAlgn="b"/>
                      <a:r>
                        <a:rPr lang="es-MX" sz="1800" b="1" i="1" u="none" strike="noStrike" dirty="0">
                          <a:solidFill>
                            <a:srgbClr val="000000"/>
                          </a:solidFill>
                          <a:latin typeface="Arial" pitchFamily="34" charset="0"/>
                          <a:cs typeface="Arial" pitchFamily="34" charset="0"/>
                        </a:rPr>
                        <a:t>y</a:t>
                      </a:r>
                      <a:r>
                        <a:rPr lang="es-MX" sz="1800" b="1" i="1" u="none" strike="noStrike" baseline="-25000" dirty="0">
                          <a:solidFill>
                            <a:srgbClr val="000000"/>
                          </a:solidFill>
                          <a:latin typeface="Arial" pitchFamily="34" charset="0"/>
                          <a:cs typeface="Arial" pitchFamily="34" charset="0"/>
                        </a:rPr>
                        <a:t>i,3</a:t>
                      </a:r>
                    </a:p>
                  </a:txBody>
                  <a:tcPr marL="9525" marR="9525" marT="9525" marB="0" anchor="b">
                    <a:lnL>
                      <a:noFill/>
                    </a:lnL>
                    <a:lnR>
                      <a:noFill/>
                    </a:lnR>
                    <a:lnT>
                      <a:noFill/>
                    </a:lnT>
                    <a:lnB>
                      <a:noFill/>
                    </a:lnB>
                  </a:tcPr>
                </a:tc>
                <a:tc>
                  <a:txBody>
                    <a:bodyPr/>
                    <a:lstStyle/>
                    <a:p>
                      <a:pPr algn="l" fontAlgn="b"/>
                      <a:r>
                        <a:rPr lang="es-MX" sz="1800" b="1"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800" b="1" i="1" u="none" strike="noStrike" dirty="0" err="1">
                          <a:solidFill>
                            <a:srgbClr val="000000"/>
                          </a:solidFill>
                          <a:latin typeface="Arial" pitchFamily="34" charset="0"/>
                          <a:cs typeface="Arial" pitchFamily="34" charset="0"/>
                        </a:rPr>
                        <a:t>y</a:t>
                      </a:r>
                      <a:r>
                        <a:rPr lang="es-MX" sz="1800" b="1" i="1" u="none" strike="noStrike" baseline="-25000" dirty="0" err="1">
                          <a:solidFill>
                            <a:srgbClr val="000000"/>
                          </a:solidFill>
                          <a:latin typeface="Arial" pitchFamily="34" charset="0"/>
                          <a:cs typeface="Arial" pitchFamily="34" charset="0"/>
                        </a:rPr>
                        <a:t>i,p</a:t>
                      </a:r>
                      <a:endParaRPr lang="es-MX" sz="1800" b="1" i="1" u="none" strike="noStrike" baseline="-25000" dirty="0">
                        <a:solidFill>
                          <a:srgbClr val="000000"/>
                        </a:solidFill>
                        <a:latin typeface="Arial" pitchFamily="34" charset="0"/>
                        <a:cs typeface="Arial"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360000">
                <a:tc>
                  <a:txBody>
                    <a:bodyPr/>
                    <a:lstStyle/>
                    <a:p>
                      <a:pPr algn="l" fontAlgn="b"/>
                      <a:r>
                        <a:rPr lang="es-MX" sz="1800" b="1" i="1" u="none" strike="noStrike" baseline="0" dirty="0">
                          <a:solidFill>
                            <a:srgbClr val="000000"/>
                          </a:solidFill>
                          <a:latin typeface="Arial" pitchFamily="34" charset="0"/>
                          <a:cs typeface="Arial" pitchFamily="34" charset="0"/>
                        </a:rPr>
                        <a:t>y</a:t>
                      </a:r>
                      <a:r>
                        <a:rPr lang="es-MX" sz="1800" b="1" i="1" u="none" strike="noStrike" baseline="-25000" dirty="0">
                          <a:solidFill>
                            <a:srgbClr val="000000"/>
                          </a:solidFill>
                          <a:latin typeface="Arial" pitchFamily="34" charset="0"/>
                          <a:cs typeface="Arial" pitchFamily="34" charset="0"/>
                        </a:rPr>
                        <a:t>2,j</a:t>
                      </a:r>
                    </a:p>
                  </a:txBody>
                  <a:tcPr marL="9525" marR="9525" marT="9525" marB="0" anchor="b">
                    <a:lnL>
                      <a:noFill/>
                    </a:lnL>
                    <a:lnR>
                      <a:noFill/>
                    </a:lnR>
                    <a:lnT>
                      <a:noFill/>
                    </a:lnT>
                    <a:lnB>
                      <a:noFill/>
                    </a:lnB>
                  </a:tcPr>
                </a:tc>
                <a:tc>
                  <a:txBody>
                    <a:bodyPr/>
                    <a:lstStyle/>
                    <a:p>
                      <a:pPr algn="l" fontAlgn="b"/>
                      <a:r>
                        <a:rPr lang="es-MX" sz="1800" b="1" i="1" u="none" strike="noStrike" baseline="0" dirty="0" err="1">
                          <a:solidFill>
                            <a:srgbClr val="000000"/>
                          </a:solidFill>
                          <a:latin typeface="Arial" pitchFamily="34" charset="0"/>
                          <a:cs typeface="Arial" pitchFamily="34" charset="0"/>
                        </a:rPr>
                        <a:t>y</a:t>
                      </a:r>
                      <a:r>
                        <a:rPr lang="es-MX" sz="1800" b="1" i="1" u="none" strike="noStrike" baseline="-25000" dirty="0" err="1">
                          <a:solidFill>
                            <a:srgbClr val="000000"/>
                          </a:solidFill>
                          <a:latin typeface="Arial" pitchFamily="34" charset="0"/>
                          <a:cs typeface="Arial" pitchFamily="34" charset="0"/>
                        </a:rPr>
                        <a:t>i,j</a:t>
                      </a:r>
                      <a:endParaRPr lang="es-MX" sz="1800" b="1" i="1" u="none" strike="noStrike" baseline="-25000" dirty="0">
                        <a:solidFill>
                          <a:srgbClr val="000000"/>
                        </a:solidFill>
                        <a:latin typeface="Arial" pitchFamily="34" charset="0"/>
                        <a:cs typeface="Arial" pitchFamily="34" charset="0"/>
                      </a:endParaRPr>
                    </a:p>
                  </a:txBody>
                  <a:tcPr marL="9525" marR="9525" marT="9525" marB="0" anchor="b">
                    <a:lnL>
                      <a:noFill/>
                    </a:lnL>
                    <a:lnR>
                      <a:noFill/>
                    </a:lnR>
                    <a:lnT>
                      <a:noFill/>
                    </a:lnT>
                    <a:lnB>
                      <a:noFill/>
                    </a:lnB>
                  </a:tcPr>
                </a:tc>
                <a:tc>
                  <a:txBody>
                    <a:bodyPr/>
                    <a:lstStyle/>
                    <a:p>
                      <a:pPr algn="l" fontAlgn="b"/>
                      <a:r>
                        <a:rPr lang="es-MX" sz="1800" b="1" i="1" u="none" strike="noStrike" dirty="0" err="1">
                          <a:solidFill>
                            <a:srgbClr val="000000"/>
                          </a:solidFill>
                          <a:latin typeface="Arial" pitchFamily="34" charset="0"/>
                          <a:cs typeface="Arial" pitchFamily="34" charset="0"/>
                        </a:rPr>
                        <a:t>y</a:t>
                      </a:r>
                      <a:r>
                        <a:rPr lang="es-MX" sz="1800" b="1" i="1" u="none" strike="noStrike" baseline="-25000" dirty="0" err="1">
                          <a:solidFill>
                            <a:srgbClr val="000000"/>
                          </a:solidFill>
                          <a:latin typeface="Arial" pitchFamily="34" charset="0"/>
                          <a:cs typeface="Arial" pitchFamily="34" charset="0"/>
                        </a:rPr>
                        <a:t>i,j</a:t>
                      </a:r>
                      <a:endParaRPr lang="es-MX" sz="1800" b="1" i="1" u="none" strike="noStrike" baseline="-25000" dirty="0">
                        <a:solidFill>
                          <a:srgbClr val="000000"/>
                        </a:solidFill>
                        <a:latin typeface="Arial" pitchFamily="34" charset="0"/>
                        <a:cs typeface="Arial" pitchFamily="34" charset="0"/>
                      </a:endParaRPr>
                    </a:p>
                  </a:txBody>
                  <a:tcPr marL="9525" marR="9525" marT="9525" marB="0" anchor="b">
                    <a:lnL>
                      <a:noFill/>
                    </a:lnL>
                    <a:lnR>
                      <a:noFill/>
                    </a:lnR>
                    <a:lnT>
                      <a:noFill/>
                    </a:lnT>
                    <a:lnB>
                      <a:noFill/>
                    </a:lnB>
                  </a:tcPr>
                </a:tc>
                <a:tc>
                  <a:txBody>
                    <a:bodyPr/>
                    <a:lstStyle/>
                    <a:p>
                      <a:pPr algn="l" fontAlgn="b"/>
                      <a:r>
                        <a:rPr lang="es-MX" sz="1800" b="1"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800" b="1" i="1" u="none" strike="noStrike" dirty="0" err="1">
                          <a:solidFill>
                            <a:srgbClr val="000000"/>
                          </a:solidFill>
                          <a:latin typeface="Arial" pitchFamily="34" charset="0"/>
                          <a:cs typeface="Arial" pitchFamily="34" charset="0"/>
                        </a:rPr>
                        <a:t>y</a:t>
                      </a:r>
                      <a:r>
                        <a:rPr lang="es-MX" sz="1800" b="1" i="1" u="none" strike="noStrike" baseline="-25000" dirty="0" err="1">
                          <a:solidFill>
                            <a:srgbClr val="000000"/>
                          </a:solidFill>
                          <a:latin typeface="Arial" pitchFamily="34" charset="0"/>
                          <a:cs typeface="Arial" pitchFamily="34" charset="0"/>
                        </a:rPr>
                        <a:t>i,j</a:t>
                      </a:r>
                      <a:endParaRPr lang="es-MX" sz="1800" b="1" i="1" u="none" strike="noStrike" baseline="-25000" dirty="0">
                        <a:solidFill>
                          <a:srgbClr val="000000"/>
                        </a:solidFill>
                        <a:latin typeface="Arial" pitchFamily="34" charset="0"/>
                        <a:cs typeface="Arial"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360000">
                <a:tc>
                  <a:txBody>
                    <a:bodyPr/>
                    <a:lstStyle/>
                    <a:p>
                      <a:pPr algn="l" fontAlgn="b"/>
                      <a:r>
                        <a:rPr lang="es-MX" sz="1800" b="1" i="1" u="none" strike="noStrike" dirty="0">
                          <a:solidFill>
                            <a:srgbClr val="000000"/>
                          </a:solidFill>
                          <a:latin typeface="Arial" pitchFamily="34" charset="0"/>
                          <a:cs typeface="Arial" pitchFamily="34" charset="0"/>
                        </a:rPr>
                        <a:t>y</a:t>
                      </a:r>
                      <a:r>
                        <a:rPr lang="es-MX" sz="1800" b="1" i="1" u="none" strike="noStrike" baseline="-25000" dirty="0">
                          <a:solidFill>
                            <a:srgbClr val="000000"/>
                          </a:solidFill>
                          <a:latin typeface="Arial" pitchFamily="34" charset="0"/>
                          <a:cs typeface="Arial" pitchFamily="34" charset="0"/>
                        </a:rPr>
                        <a:t>3,j</a:t>
                      </a:r>
                    </a:p>
                  </a:txBody>
                  <a:tcPr marL="9525" marR="9525" marT="9525" marB="0" anchor="b">
                    <a:lnL>
                      <a:noFill/>
                    </a:lnL>
                    <a:lnR>
                      <a:noFill/>
                    </a:lnR>
                    <a:lnT>
                      <a:noFill/>
                    </a:lnT>
                    <a:lnB>
                      <a:noFill/>
                    </a:lnB>
                  </a:tcPr>
                </a:tc>
                <a:tc>
                  <a:txBody>
                    <a:bodyPr/>
                    <a:lstStyle/>
                    <a:p>
                      <a:pPr algn="l" fontAlgn="b"/>
                      <a:r>
                        <a:rPr lang="es-MX" sz="1800" b="1" i="1" u="none" strike="noStrike" dirty="0" err="1">
                          <a:solidFill>
                            <a:srgbClr val="000000"/>
                          </a:solidFill>
                          <a:latin typeface="Arial" pitchFamily="34" charset="0"/>
                          <a:cs typeface="Arial" pitchFamily="34" charset="0"/>
                        </a:rPr>
                        <a:t>y</a:t>
                      </a:r>
                      <a:r>
                        <a:rPr lang="es-MX" sz="1800" b="1" i="1" u="none" strike="noStrike" baseline="-25000" dirty="0" err="1">
                          <a:solidFill>
                            <a:srgbClr val="000000"/>
                          </a:solidFill>
                          <a:latin typeface="Arial" pitchFamily="34" charset="0"/>
                          <a:cs typeface="Arial" pitchFamily="34" charset="0"/>
                        </a:rPr>
                        <a:t>i,j</a:t>
                      </a:r>
                      <a:endParaRPr lang="es-MX" sz="1800" b="1" i="1" u="none" strike="noStrike" baseline="-25000" dirty="0">
                        <a:solidFill>
                          <a:srgbClr val="000000"/>
                        </a:solidFill>
                        <a:latin typeface="Arial" pitchFamily="34" charset="0"/>
                        <a:cs typeface="Arial" pitchFamily="34" charset="0"/>
                      </a:endParaRPr>
                    </a:p>
                  </a:txBody>
                  <a:tcPr marL="9525" marR="9525" marT="9525" marB="0" anchor="b">
                    <a:lnL>
                      <a:noFill/>
                    </a:lnL>
                    <a:lnR>
                      <a:noFill/>
                    </a:lnR>
                    <a:lnT>
                      <a:noFill/>
                    </a:lnT>
                    <a:lnB>
                      <a:noFill/>
                    </a:lnB>
                  </a:tcPr>
                </a:tc>
                <a:tc>
                  <a:txBody>
                    <a:bodyPr/>
                    <a:lstStyle/>
                    <a:p>
                      <a:pPr algn="l" fontAlgn="b"/>
                      <a:r>
                        <a:rPr lang="es-MX" sz="1800" b="1" i="1" u="none" strike="noStrike" dirty="0" err="1">
                          <a:solidFill>
                            <a:srgbClr val="000000"/>
                          </a:solidFill>
                          <a:latin typeface="Arial" pitchFamily="34" charset="0"/>
                          <a:cs typeface="Arial" pitchFamily="34" charset="0"/>
                        </a:rPr>
                        <a:t>y</a:t>
                      </a:r>
                      <a:r>
                        <a:rPr lang="es-MX" sz="1800" b="1" i="1" u="none" strike="noStrike" baseline="-25000" dirty="0" err="1">
                          <a:solidFill>
                            <a:srgbClr val="000000"/>
                          </a:solidFill>
                          <a:latin typeface="Arial" pitchFamily="34" charset="0"/>
                          <a:cs typeface="Arial" pitchFamily="34" charset="0"/>
                        </a:rPr>
                        <a:t>i,j</a:t>
                      </a:r>
                      <a:endParaRPr lang="es-MX" sz="1800" b="1" i="1" u="none" strike="noStrike" baseline="-25000" dirty="0">
                        <a:solidFill>
                          <a:srgbClr val="000000"/>
                        </a:solidFill>
                        <a:latin typeface="Arial" pitchFamily="34" charset="0"/>
                        <a:cs typeface="Arial" pitchFamily="34" charset="0"/>
                      </a:endParaRPr>
                    </a:p>
                  </a:txBody>
                  <a:tcPr marL="9525" marR="9525" marT="9525" marB="0" anchor="b">
                    <a:lnL>
                      <a:noFill/>
                    </a:lnL>
                    <a:lnR>
                      <a:noFill/>
                    </a:lnR>
                    <a:lnT>
                      <a:noFill/>
                    </a:lnT>
                    <a:lnB>
                      <a:noFill/>
                    </a:lnB>
                  </a:tcPr>
                </a:tc>
                <a:tc>
                  <a:txBody>
                    <a:bodyPr/>
                    <a:lstStyle/>
                    <a:p>
                      <a:pPr algn="l" fontAlgn="b"/>
                      <a:r>
                        <a:rPr lang="es-MX" sz="1800" b="1"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800" b="1" i="1" u="none" strike="noStrike" dirty="0" err="1">
                          <a:solidFill>
                            <a:srgbClr val="000000"/>
                          </a:solidFill>
                          <a:latin typeface="Arial" pitchFamily="34" charset="0"/>
                          <a:cs typeface="Arial" pitchFamily="34" charset="0"/>
                        </a:rPr>
                        <a:t>y</a:t>
                      </a:r>
                      <a:r>
                        <a:rPr lang="es-MX" sz="1800" b="1" i="1" u="none" strike="noStrike" baseline="-25000" dirty="0" err="1">
                          <a:solidFill>
                            <a:srgbClr val="000000"/>
                          </a:solidFill>
                          <a:latin typeface="Arial" pitchFamily="34" charset="0"/>
                          <a:cs typeface="Arial" pitchFamily="34" charset="0"/>
                        </a:rPr>
                        <a:t>i,j</a:t>
                      </a:r>
                      <a:endParaRPr lang="es-MX" sz="1800" b="1" i="1" u="none" strike="noStrike" baseline="-25000" dirty="0">
                        <a:solidFill>
                          <a:srgbClr val="000000"/>
                        </a:solidFill>
                        <a:latin typeface="Arial" pitchFamily="34" charset="0"/>
                        <a:cs typeface="Arial"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360000">
                <a:tc>
                  <a:txBody>
                    <a:bodyPr/>
                    <a:lstStyle/>
                    <a:p>
                      <a:pPr algn="l" fontAlgn="b"/>
                      <a:r>
                        <a:rPr lang="es-MX" sz="1800" b="1"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800" b="1"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800" b="1"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800" b="1"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800" b="1"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360000">
                <a:tc>
                  <a:txBody>
                    <a:bodyPr/>
                    <a:lstStyle/>
                    <a:p>
                      <a:pPr algn="l" fontAlgn="b"/>
                      <a:r>
                        <a:rPr lang="es-MX" sz="1800" b="1" i="1" u="none" strike="noStrike" dirty="0" err="1">
                          <a:solidFill>
                            <a:srgbClr val="000000"/>
                          </a:solidFill>
                          <a:latin typeface="Arial" pitchFamily="34" charset="0"/>
                          <a:cs typeface="Arial" pitchFamily="34" charset="0"/>
                        </a:rPr>
                        <a:t>y</a:t>
                      </a:r>
                      <a:r>
                        <a:rPr lang="es-MX" sz="1800" b="1" i="1" u="none" strike="noStrike" baseline="-25000" dirty="0" err="1">
                          <a:solidFill>
                            <a:srgbClr val="000000"/>
                          </a:solidFill>
                          <a:latin typeface="Arial" pitchFamily="34" charset="0"/>
                          <a:cs typeface="Arial" pitchFamily="34" charset="0"/>
                        </a:rPr>
                        <a:t>n,j</a:t>
                      </a:r>
                      <a:endParaRPr lang="es-MX" sz="1800" b="1" i="1" u="none" strike="noStrike" baseline="-25000" dirty="0">
                        <a:solidFill>
                          <a:srgbClr val="000000"/>
                        </a:solidFill>
                        <a:latin typeface="Arial" pitchFamily="34" charset="0"/>
                        <a:cs typeface="Arial" pitchFamily="34" charset="0"/>
                      </a:endParaRPr>
                    </a:p>
                  </a:txBody>
                  <a:tcPr marL="9525" marR="9525" marT="9525" marB="0" anchor="b">
                    <a:lnL>
                      <a:noFill/>
                    </a:lnL>
                    <a:lnR>
                      <a:noFill/>
                    </a:lnR>
                    <a:lnT>
                      <a:noFill/>
                    </a:lnT>
                    <a:lnB>
                      <a:noFill/>
                    </a:lnB>
                  </a:tcPr>
                </a:tc>
                <a:tc>
                  <a:txBody>
                    <a:bodyPr/>
                    <a:lstStyle/>
                    <a:p>
                      <a:pPr algn="l" fontAlgn="b"/>
                      <a:r>
                        <a:rPr lang="es-MX" sz="1800" b="1" i="1" u="none" strike="noStrike" dirty="0" err="1">
                          <a:solidFill>
                            <a:srgbClr val="000000"/>
                          </a:solidFill>
                          <a:latin typeface="Arial" pitchFamily="34" charset="0"/>
                          <a:cs typeface="Arial" pitchFamily="34" charset="0"/>
                        </a:rPr>
                        <a:t>y</a:t>
                      </a:r>
                      <a:r>
                        <a:rPr lang="es-MX" sz="1800" b="1" i="1" u="none" strike="noStrike" baseline="-25000" dirty="0" err="1">
                          <a:solidFill>
                            <a:srgbClr val="000000"/>
                          </a:solidFill>
                          <a:latin typeface="Arial" pitchFamily="34" charset="0"/>
                          <a:cs typeface="Arial" pitchFamily="34" charset="0"/>
                        </a:rPr>
                        <a:t>i,j</a:t>
                      </a:r>
                      <a:endParaRPr lang="es-MX" sz="1800" b="1" i="1" u="none" strike="noStrike" baseline="-25000" dirty="0">
                        <a:solidFill>
                          <a:srgbClr val="000000"/>
                        </a:solidFill>
                        <a:latin typeface="Arial" pitchFamily="34" charset="0"/>
                        <a:cs typeface="Arial" pitchFamily="34" charset="0"/>
                      </a:endParaRPr>
                    </a:p>
                  </a:txBody>
                  <a:tcPr marL="9525" marR="9525" marT="9525" marB="0" anchor="b">
                    <a:lnL>
                      <a:noFill/>
                    </a:lnL>
                    <a:lnR>
                      <a:noFill/>
                    </a:lnR>
                    <a:lnT>
                      <a:noFill/>
                    </a:lnT>
                    <a:lnB>
                      <a:noFill/>
                    </a:lnB>
                  </a:tcPr>
                </a:tc>
                <a:tc>
                  <a:txBody>
                    <a:bodyPr/>
                    <a:lstStyle/>
                    <a:p>
                      <a:pPr algn="l" fontAlgn="b"/>
                      <a:r>
                        <a:rPr lang="es-MX" sz="1800" b="1" i="1" u="none" strike="noStrike" dirty="0" err="1">
                          <a:solidFill>
                            <a:srgbClr val="000000"/>
                          </a:solidFill>
                          <a:latin typeface="Arial" pitchFamily="34" charset="0"/>
                          <a:cs typeface="Arial" pitchFamily="34" charset="0"/>
                        </a:rPr>
                        <a:t>y</a:t>
                      </a:r>
                      <a:r>
                        <a:rPr lang="es-MX" sz="1800" b="1" i="1" u="none" strike="noStrike" baseline="-25000" dirty="0" err="1">
                          <a:solidFill>
                            <a:srgbClr val="000000"/>
                          </a:solidFill>
                          <a:latin typeface="Arial" pitchFamily="34" charset="0"/>
                          <a:cs typeface="Arial" pitchFamily="34" charset="0"/>
                        </a:rPr>
                        <a:t>i,j</a:t>
                      </a:r>
                      <a:endParaRPr lang="es-MX" sz="1800" b="1" i="1" u="none" strike="noStrike" baseline="-25000" dirty="0">
                        <a:solidFill>
                          <a:srgbClr val="000000"/>
                        </a:solidFill>
                        <a:latin typeface="Arial" pitchFamily="34" charset="0"/>
                        <a:cs typeface="Arial" pitchFamily="34" charset="0"/>
                      </a:endParaRPr>
                    </a:p>
                  </a:txBody>
                  <a:tcPr marL="9525" marR="9525" marT="9525" marB="0" anchor="b">
                    <a:lnL>
                      <a:noFill/>
                    </a:lnL>
                    <a:lnR>
                      <a:noFill/>
                    </a:lnR>
                    <a:lnT>
                      <a:noFill/>
                    </a:lnT>
                    <a:lnB>
                      <a:noFill/>
                    </a:lnB>
                  </a:tcPr>
                </a:tc>
                <a:tc>
                  <a:txBody>
                    <a:bodyPr/>
                    <a:lstStyle/>
                    <a:p>
                      <a:pPr algn="l" fontAlgn="b"/>
                      <a:r>
                        <a:rPr lang="es-MX" sz="1800" b="1"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800" b="1" i="1" u="none" strike="noStrike" baseline="0" dirty="0" err="1">
                          <a:solidFill>
                            <a:srgbClr val="000000"/>
                          </a:solidFill>
                          <a:latin typeface="Arial" pitchFamily="34" charset="0"/>
                          <a:cs typeface="Arial" pitchFamily="34" charset="0"/>
                        </a:rPr>
                        <a:t>y</a:t>
                      </a:r>
                      <a:r>
                        <a:rPr lang="es-MX" sz="1800" b="1" i="1" u="none" strike="noStrike" baseline="-25000" dirty="0" err="1">
                          <a:solidFill>
                            <a:srgbClr val="000000"/>
                          </a:solidFill>
                          <a:latin typeface="Arial" pitchFamily="34" charset="0"/>
                          <a:cs typeface="Arial" pitchFamily="34" charset="0"/>
                        </a:rPr>
                        <a:t>n,p</a:t>
                      </a:r>
                      <a:endParaRPr lang="es-MX" sz="1800" b="1" i="1" u="none" strike="noStrike" baseline="-25000" dirty="0">
                        <a:solidFill>
                          <a:srgbClr val="000000"/>
                        </a:solidFill>
                        <a:latin typeface="Arial" pitchFamily="34" charset="0"/>
                        <a:cs typeface="Arial"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bl>
          </a:graphicData>
        </a:graphic>
      </p:graphicFrame>
      <p:sp>
        <p:nvSpPr>
          <p:cNvPr id="3" name="Left Bracket 2"/>
          <p:cNvSpPr/>
          <p:nvPr/>
        </p:nvSpPr>
        <p:spPr>
          <a:xfrm>
            <a:off x="894460" y="1283710"/>
            <a:ext cx="71438" cy="2000264"/>
          </a:xfrm>
          <a:prstGeom prst="leftBracket">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 name="Left Bracket 3"/>
          <p:cNvSpPr/>
          <p:nvPr/>
        </p:nvSpPr>
        <p:spPr>
          <a:xfrm flipH="1">
            <a:off x="3609104" y="1283710"/>
            <a:ext cx="71438" cy="2000264"/>
          </a:xfrm>
          <a:prstGeom prst="leftBracket">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5" name="TextBox 4"/>
          <p:cNvSpPr txBox="1"/>
          <p:nvPr/>
        </p:nvSpPr>
        <p:spPr>
          <a:xfrm flipH="1">
            <a:off x="214282" y="571480"/>
            <a:ext cx="4933782" cy="400110"/>
          </a:xfrm>
          <a:prstGeom prst="rect">
            <a:avLst/>
          </a:prstGeom>
          <a:noFill/>
        </p:spPr>
        <p:txBody>
          <a:bodyPr wrap="square" rtlCol="0">
            <a:spAutoFit/>
          </a:bodyPr>
          <a:lstStyle/>
          <a:p>
            <a:r>
              <a:rPr lang="es-MX" sz="2000" b="1" dirty="0"/>
              <a:t>Variables aleatorias </a:t>
            </a:r>
            <a:r>
              <a:rPr lang="es-MX" sz="2000" b="1" dirty="0" err="1"/>
              <a:t>multi</a:t>
            </a:r>
            <a:r>
              <a:rPr lang="es-MX" sz="2000" b="1" dirty="0"/>
              <a:t>-variadas</a:t>
            </a:r>
          </a:p>
        </p:txBody>
      </p:sp>
      <p:sp>
        <p:nvSpPr>
          <p:cNvPr id="6" name="TextBox 5"/>
          <p:cNvSpPr txBox="1"/>
          <p:nvPr/>
        </p:nvSpPr>
        <p:spPr>
          <a:xfrm>
            <a:off x="251520" y="1855214"/>
            <a:ext cx="642942" cy="369332"/>
          </a:xfrm>
          <a:prstGeom prst="rect">
            <a:avLst/>
          </a:prstGeom>
          <a:noFill/>
        </p:spPr>
        <p:txBody>
          <a:bodyPr wrap="square" rtlCol="0">
            <a:spAutoFit/>
          </a:bodyPr>
          <a:lstStyle/>
          <a:p>
            <a:r>
              <a:rPr lang="es-MX" b="1" dirty="0"/>
              <a:t>Y </a:t>
            </a:r>
            <a:r>
              <a:rPr lang="es-MX" dirty="0"/>
              <a:t> =</a:t>
            </a:r>
            <a:endParaRPr lang="es-MX" b="1" dirty="0"/>
          </a:p>
        </p:txBody>
      </p:sp>
      <p:sp>
        <p:nvSpPr>
          <p:cNvPr id="7" name="TextBox 6"/>
          <p:cNvSpPr txBox="1"/>
          <p:nvPr/>
        </p:nvSpPr>
        <p:spPr>
          <a:xfrm>
            <a:off x="285720" y="3415729"/>
            <a:ext cx="3786214" cy="584775"/>
          </a:xfrm>
          <a:prstGeom prst="rect">
            <a:avLst/>
          </a:prstGeom>
          <a:noFill/>
        </p:spPr>
        <p:txBody>
          <a:bodyPr wrap="square" rtlCol="0">
            <a:spAutoFit/>
          </a:bodyPr>
          <a:lstStyle/>
          <a:p>
            <a:r>
              <a:rPr lang="es-MX" sz="1600" dirty="0"/>
              <a:t>Cada observación en </a:t>
            </a:r>
            <a:r>
              <a:rPr lang="es-MX" sz="1600" b="1" dirty="0"/>
              <a:t>Y</a:t>
            </a:r>
            <a:r>
              <a:rPr lang="es-MX" sz="1600" dirty="0"/>
              <a:t> está dada por un vector fila:</a:t>
            </a:r>
          </a:p>
        </p:txBody>
      </p:sp>
      <p:graphicFrame>
        <p:nvGraphicFramePr>
          <p:cNvPr id="8" name="Table 7"/>
          <p:cNvGraphicFramePr>
            <a:graphicFrameLocks noGrp="1"/>
          </p:cNvGraphicFramePr>
          <p:nvPr>
            <p:extLst>
              <p:ext uri="{D42A27DB-BD31-4B8C-83A1-F6EECF244321}">
                <p14:modId xmlns:p14="http://schemas.microsoft.com/office/powerpoint/2010/main" val="636677907"/>
              </p:ext>
            </p:extLst>
          </p:nvPr>
        </p:nvGraphicFramePr>
        <p:xfrm>
          <a:off x="1208126" y="3933056"/>
          <a:ext cx="2520000" cy="360000"/>
        </p:xfrm>
        <a:graphic>
          <a:graphicData uri="http://schemas.openxmlformats.org/drawingml/2006/table">
            <a:tbl>
              <a:tblPr/>
              <a:tblGrid>
                <a:gridCol w="504000">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504000">
                  <a:extLst>
                    <a:ext uri="{9D8B030D-6E8A-4147-A177-3AD203B41FA5}">
                      <a16:colId xmlns:a16="http://schemas.microsoft.com/office/drawing/2014/main" val="20002"/>
                    </a:ext>
                  </a:extLst>
                </a:gridCol>
                <a:gridCol w="504000">
                  <a:extLst>
                    <a:ext uri="{9D8B030D-6E8A-4147-A177-3AD203B41FA5}">
                      <a16:colId xmlns:a16="http://schemas.microsoft.com/office/drawing/2014/main" val="20003"/>
                    </a:ext>
                  </a:extLst>
                </a:gridCol>
                <a:gridCol w="504000">
                  <a:extLst>
                    <a:ext uri="{9D8B030D-6E8A-4147-A177-3AD203B41FA5}">
                      <a16:colId xmlns:a16="http://schemas.microsoft.com/office/drawing/2014/main" val="20004"/>
                    </a:ext>
                  </a:extLst>
                </a:gridCol>
              </a:tblGrid>
              <a:tr h="360000">
                <a:tc>
                  <a:txBody>
                    <a:bodyPr/>
                    <a:lstStyle/>
                    <a:p>
                      <a:pPr algn="l" fontAlgn="b"/>
                      <a:r>
                        <a:rPr lang="es-MX" sz="1800" b="0" i="1" u="none" strike="noStrike" dirty="0">
                          <a:solidFill>
                            <a:srgbClr val="000000"/>
                          </a:solidFill>
                          <a:latin typeface="Arial" pitchFamily="34" charset="0"/>
                          <a:cs typeface="Arial" pitchFamily="34" charset="0"/>
                        </a:rPr>
                        <a:t>y</a:t>
                      </a:r>
                      <a:r>
                        <a:rPr lang="es-MX" sz="1800" b="0" i="1" u="none" strike="noStrike" baseline="-25000" dirty="0">
                          <a:solidFill>
                            <a:srgbClr val="000000"/>
                          </a:solidFill>
                          <a:latin typeface="Arial" pitchFamily="34" charset="0"/>
                          <a:cs typeface="Arial" pitchFamily="34" charset="0"/>
                        </a:rPr>
                        <a:t>i,1</a:t>
                      </a:r>
                    </a:p>
                  </a:txBody>
                  <a:tcPr marL="9525" marR="9525" marT="9525" marB="0" anchor="b">
                    <a:lnL>
                      <a:noFill/>
                    </a:lnL>
                    <a:lnR>
                      <a:noFill/>
                    </a:lnR>
                    <a:lnT>
                      <a:noFill/>
                    </a:lnT>
                    <a:lnB>
                      <a:noFill/>
                    </a:lnB>
                  </a:tcPr>
                </a:tc>
                <a:tc>
                  <a:txBody>
                    <a:bodyPr/>
                    <a:lstStyle/>
                    <a:p>
                      <a:pPr algn="l" fontAlgn="b"/>
                      <a:r>
                        <a:rPr lang="es-MX" sz="1800" b="0" i="1" u="none" strike="noStrike" dirty="0">
                          <a:solidFill>
                            <a:srgbClr val="000000"/>
                          </a:solidFill>
                          <a:latin typeface="Arial" pitchFamily="34" charset="0"/>
                          <a:cs typeface="Arial" pitchFamily="34" charset="0"/>
                        </a:rPr>
                        <a:t>y</a:t>
                      </a:r>
                      <a:r>
                        <a:rPr lang="es-MX" sz="1800" b="0" i="1" u="none" strike="noStrike" baseline="-25000" dirty="0">
                          <a:solidFill>
                            <a:srgbClr val="000000"/>
                          </a:solidFill>
                          <a:latin typeface="Arial" pitchFamily="34" charset="0"/>
                          <a:cs typeface="Arial" pitchFamily="34" charset="0"/>
                        </a:rPr>
                        <a:t>i,2</a:t>
                      </a:r>
                    </a:p>
                  </a:txBody>
                  <a:tcPr marL="9525" marR="9525" marT="9525" marB="0" anchor="b">
                    <a:lnL>
                      <a:noFill/>
                    </a:lnL>
                    <a:lnR>
                      <a:noFill/>
                    </a:lnR>
                    <a:lnT>
                      <a:noFill/>
                    </a:lnT>
                    <a:lnB>
                      <a:noFill/>
                    </a:lnB>
                  </a:tcPr>
                </a:tc>
                <a:tc>
                  <a:txBody>
                    <a:bodyPr/>
                    <a:lstStyle/>
                    <a:p>
                      <a:pPr algn="l" fontAlgn="b"/>
                      <a:r>
                        <a:rPr lang="es-MX" sz="1800" b="0" i="1" u="none" strike="noStrike" dirty="0">
                          <a:solidFill>
                            <a:srgbClr val="000000"/>
                          </a:solidFill>
                          <a:latin typeface="Arial" pitchFamily="34" charset="0"/>
                          <a:cs typeface="Arial" pitchFamily="34" charset="0"/>
                        </a:rPr>
                        <a:t>y</a:t>
                      </a:r>
                      <a:r>
                        <a:rPr lang="es-MX" sz="1800" b="0" i="1" u="none" strike="noStrike" baseline="-25000" dirty="0">
                          <a:solidFill>
                            <a:srgbClr val="000000"/>
                          </a:solidFill>
                          <a:latin typeface="Arial" pitchFamily="34" charset="0"/>
                          <a:cs typeface="Arial" pitchFamily="34" charset="0"/>
                        </a:rPr>
                        <a:t>i,3</a:t>
                      </a:r>
                    </a:p>
                  </a:txBody>
                  <a:tcPr marL="9525" marR="9525" marT="9525" marB="0" anchor="b">
                    <a:lnL>
                      <a:noFill/>
                    </a:lnL>
                    <a:lnR>
                      <a:noFill/>
                    </a:lnR>
                    <a:lnT>
                      <a:noFill/>
                    </a:lnT>
                    <a:lnB>
                      <a:noFill/>
                    </a:lnB>
                  </a:tcPr>
                </a:tc>
                <a:tc>
                  <a:txBody>
                    <a:bodyPr/>
                    <a:lstStyle/>
                    <a:p>
                      <a:pPr algn="l" fontAlgn="b"/>
                      <a:r>
                        <a:rPr lang="es-MX" sz="1800" b="0"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800" b="0" i="1" u="none" strike="noStrike" dirty="0" err="1">
                          <a:solidFill>
                            <a:srgbClr val="000000"/>
                          </a:solidFill>
                          <a:latin typeface="Arial" pitchFamily="34" charset="0"/>
                          <a:cs typeface="Arial" pitchFamily="34" charset="0"/>
                        </a:rPr>
                        <a:t>y</a:t>
                      </a:r>
                      <a:r>
                        <a:rPr lang="es-MX" sz="1800" b="0" i="1" u="none" strike="noStrike" baseline="-25000" dirty="0" err="1">
                          <a:solidFill>
                            <a:srgbClr val="000000"/>
                          </a:solidFill>
                          <a:latin typeface="Arial" pitchFamily="34" charset="0"/>
                          <a:cs typeface="Arial" pitchFamily="34" charset="0"/>
                        </a:rPr>
                        <a:t>i,p</a:t>
                      </a:r>
                      <a:endParaRPr lang="es-MX" sz="1800" b="0" i="1" u="none" strike="noStrike" baseline="-25000" dirty="0">
                        <a:solidFill>
                          <a:srgbClr val="000000"/>
                        </a:solidFill>
                        <a:latin typeface="Arial" pitchFamily="34" charset="0"/>
                        <a:cs typeface="Arial"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9" name="TextBox 8"/>
          <p:cNvSpPr txBox="1"/>
          <p:nvPr/>
        </p:nvSpPr>
        <p:spPr>
          <a:xfrm>
            <a:off x="642910" y="4007304"/>
            <a:ext cx="642942" cy="369332"/>
          </a:xfrm>
          <a:prstGeom prst="rect">
            <a:avLst/>
          </a:prstGeom>
          <a:noFill/>
        </p:spPr>
        <p:txBody>
          <a:bodyPr wrap="square" rtlCol="0">
            <a:spAutoFit/>
          </a:bodyPr>
          <a:lstStyle/>
          <a:p>
            <a:r>
              <a:rPr lang="es-MX" i="1" dirty="0" err="1">
                <a:solidFill>
                  <a:srgbClr val="000000"/>
                </a:solidFill>
                <a:latin typeface="Arial" pitchFamily="34" charset="0"/>
                <a:cs typeface="Arial" pitchFamily="34" charset="0"/>
              </a:rPr>
              <a:t>y</a:t>
            </a:r>
            <a:r>
              <a:rPr lang="es-MX" i="1" baseline="-25000" dirty="0" err="1">
                <a:solidFill>
                  <a:srgbClr val="000000"/>
                </a:solidFill>
                <a:latin typeface="Arial" pitchFamily="34" charset="0"/>
                <a:cs typeface="Arial" pitchFamily="34" charset="0"/>
              </a:rPr>
              <a:t>i</a:t>
            </a:r>
            <a:r>
              <a:rPr lang="es-MX" dirty="0"/>
              <a:t>  =</a:t>
            </a:r>
          </a:p>
        </p:txBody>
      </p:sp>
      <p:sp>
        <p:nvSpPr>
          <p:cNvPr id="10" name="TextBox 9"/>
          <p:cNvSpPr txBox="1"/>
          <p:nvPr/>
        </p:nvSpPr>
        <p:spPr>
          <a:xfrm>
            <a:off x="4071934" y="3462099"/>
            <a:ext cx="5072066" cy="830997"/>
          </a:xfrm>
          <a:prstGeom prst="rect">
            <a:avLst/>
          </a:prstGeom>
          <a:noFill/>
        </p:spPr>
        <p:txBody>
          <a:bodyPr wrap="square" rtlCol="0">
            <a:spAutoFit/>
          </a:bodyPr>
          <a:lstStyle/>
          <a:p>
            <a:r>
              <a:rPr lang="es-MX" sz="1600" dirty="0"/>
              <a:t>Cada elemento de este vector corresponde con la medición </a:t>
            </a:r>
            <a:r>
              <a:rPr lang="es-MX" sz="1600" i="1" dirty="0"/>
              <a:t>j</a:t>
            </a:r>
            <a:r>
              <a:rPr lang="es-MX" sz="1600" dirty="0"/>
              <a:t> en la observación </a:t>
            </a:r>
            <a:r>
              <a:rPr lang="es-MX" sz="1600" i="1" dirty="0"/>
              <a:t>i</a:t>
            </a:r>
            <a:r>
              <a:rPr lang="es-MX" sz="1600" dirty="0"/>
              <a:t>, donde </a:t>
            </a:r>
            <a:r>
              <a:rPr lang="es-MX" sz="1600" i="1" dirty="0"/>
              <a:t>j</a:t>
            </a:r>
            <a:r>
              <a:rPr lang="es-MX" sz="1600" dirty="0"/>
              <a:t> es igual a 1, 2, 3 hasta </a:t>
            </a:r>
            <a:r>
              <a:rPr lang="es-MX" sz="1600" i="1" dirty="0"/>
              <a:t>p</a:t>
            </a:r>
            <a:r>
              <a:rPr lang="es-MX" sz="1600" dirty="0"/>
              <a:t> número de variables medidas (columnas).</a:t>
            </a:r>
          </a:p>
        </p:txBody>
      </p:sp>
      <p:sp>
        <p:nvSpPr>
          <p:cNvPr id="14" name="TextBox 13"/>
          <p:cNvSpPr txBox="1"/>
          <p:nvPr/>
        </p:nvSpPr>
        <p:spPr>
          <a:xfrm>
            <a:off x="4015009" y="1670548"/>
            <a:ext cx="5072066" cy="1107996"/>
          </a:xfrm>
          <a:prstGeom prst="rect">
            <a:avLst/>
          </a:prstGeom>
          <a:noFill/>
        </p:spPr>
        <p:txBody>
          <a:bodyPr wrap="square" rtlCol="0">
            <a:spAutoFit/>
          </a:bodyPr>
          <a:lstStyle/>
          <a:p>
            <a:r>
              <a:rPr lang="es-MX" sz="1600" dirty="0"/>
              <a:t>La matriz </a:t>
            </a:r>
            <a:r>
              <a:rPr lang="es-MX" sz="1600" b="1" dirty="0"/>
              <a:t>Y</a:t>
            </a:r>
            <a:r>
              <a:rPr lang="es-MX" sz="1600" dirty="0"/>
              <a:t> está conformada por </a:t>
            </a:r>
            <a:r>
              <a:rPr lang="es-MX" sz="1600" b="1" i="1" dirty="0"/>
              <a:t>p</a:t>
            </a:r>
            <a:r>
              <a:rPr lang="es-MX" sz="1600" dirty="0"/>
              <a:t> columnas, representando las variables medidas en </a:t>
            </a:r>
            <a:r>
              <a:rPr lang="es-MX" sz="1600" b="1" i="1" dirty="0"/>
              <a:t>n</a:t>
            </a:r>
            <a:r>
              <a:rPr lang="es-MX" sz="1600" dirty="0"/>
              <a:t> filas, que a su vez representan las observaciones. </a:t>
            </a:r>
          </a:p>
          <a:p>
            <a:r>
              <a:rPr lang="es-MX" sz="1600" dirty="0"/>
              <a:t>Es decir, se trata de un total de </a:t>
            </a:r>
            <a:r>
              <a:rPr lang="es-MX" sz="1600" b="1" i="1" dirty="0"/>
              <a:t>n x p </a:t>
            </a:r>
            <a:r>
              <a:rPr lang="es-MX" sz="1600" dirty="0"/>
              <a:t>elementos </a:t>
            </a:r>
            <a:r>
              <a:rPr lang="es-MX" b="1" i="1" dirty="0" err="1"/>
              <a:t>y</a:t>
            </a:r>
            <a:r>
              <a:rPr lang="es-MX" b="1" i="1" baseline="-25000" dirty="0" err="1"/>
              <a:t>n,p</a:t>
            </a:r>
            <a:r>
              <a:rPr lang="es-MX" sz="1600" dirty="0"/>
              <a:t>. </a:t>
            </a:r>
          </a:p>
        </p:txBody>
      </p:sp>
      <p:graphicFrame>
        <p:nvGraphicFramePr>
          <p:cNvPr id="150529" name="Object 1"/>
          <p:cNvGraphicFramePr>
            <a:graphicFrameLocks noChangeAspect="1"/>
          </p:cNvGraphicFramePr>
          <p:nvPr>
            <p:extLst>
              <p:ext uri="{D42A27DB-BD31-4B8C-83A1-F6EECF244321}">
                <p14:modId xmlns:p14="http://schemas.microsoft.com/office/powerpoint/2010/main" val="662851285"/>
              </p:ext>
            </p:extLst>
          </p:nvPr>
        </p:nvGraphicFramePr>
        <p:xfrm>
          <a:off x="714348" y="4869160"/>
          <a:ext cx="2609850" cy="434975"/>
        </p:xfrm>
        <a:graphic>
          <a:graphicData uri="http://schemas.openxmlformats.org/presentationml/2006/ole">
            <mc:AlternateContent xmlns:mc="http://schemas.openxmlformats.org/markup-compatibility/2006">
              <mc:Choice xmlns:v="urn:schemas-microsoft-com:vml" Requires="v">
                <p:oleObj name="Equation" r:id="rId2" imgW="1447560" imgH="253800" progId="Equation.3">
                  <p:embed/>
                </p:oleObj>
              </mc:Choice>
              <mc:Fallback>
                <p:oleObj name="Equation" r:id="rId2" imgW="1447560" imgH="253800" progId="Equation.3">
                  <p:embed/>
                  <p:pic>
                    <p:nvPicPr>
                      <p:cNvPr id="150529"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48" y="4869160"/>
                        <a:ext cx="260985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0531" name="Object 3"/>
          <p:cNvGraphicFramePr>
            <a:graphicFrameLocks noChangeAspect="1"/>
          </p:cNvGraphicFramePr>
          <p:nvPr>
            <p:extLst>
              <p:ext uri="{D42A27DB-BD31-4B8C-83A1-F6EECF244321}">
                <p14:modId xmlns:p14="http://schemas.microsoft.com/office/powerpoint/2010/main" val="1641706833"/>
              </p:ext>
            </p:extLst>
          </p:nvPr>
        </p:nvGraphicFramePr>
        <p:xfrm>
          <a:off x="714348" y="6139579"/>
          <a:ext cx="2619141" cy="385765"/>
        </p:xfrm>
        <a:graphic>
          <a:graphicData uri="http://schemas.openxmlformats.org/presentationml/2006/ole">
            <mc:AlternateContent xmlns:mc="http://schemas.openxmlformats.org/markup-compatibility/2006">
              <mc:Choice xmlns:v="urn:schemas-microsoft-com:vml" Requires="v">
                <p:oleObj name="Equation" r:id="rId4" imgW="1549080" imgH="241200" progId="Equation.3">
                  <p:embed/>
                </p:oleObj>
              </mc:Choice>
              <mc:Fallback>
                <p:oleObj name="Equation" r:id="rId4" imgW="1549080" imgH="241200" progId="Equation.3">
                  <p:embed/>
                  <p:pic>
                    <p:nvPicPr>
                      <p:cNvPr id="15053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48" y="6139579"/>
                        <a:ext cx="2619141" cy="3857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p:cNvSpPr txBox="1"/>
          <p:nvPr/>
        </p:nvSpPr>
        <p:spPr>
          <a:xfrm>
            <a:off x="4071968" y="4584030"/>
            <a:ext cx="4929188" cy="1077218"/>
          </a:xfrm>
          <a:prstGeom prst="rect">
            <a:avLst/>
          </a:prstGeom>
          <a:noFill/>
        </p:spPr>
        <p:txBody>
          <a:bodyPr wrap="square" rtlCol="0">
            <a:spAutoFit/>
          </a:bodyPr>
          <a:lstStyle/>
          <a:p>
            <a:r>
              <a:rPr lang="es-MX" sz="1600" dirty="0"/>
              <a:t>El vector de medias es un vector fila con </a:t>
            </a:r>
            <a:r>
              <a:rPr lang="es-MX" sz="1600" b="1" i="1" dirty="0"/>
              <a:t>p</a:t>
            </a:r>
            <a:r>
              <a:rPr lang="es-MX" sz="1600" dirty="0"/>
              <a:t> dimensiones, con la media de cada variable </a:t>
            </a:r>
            <a:r>
              <a:rPr lang="es-MX" sz="1600" b="1" i="1" dirty="0"/>
              <a:t>p</a:t>
            </a:r>
            <a:r>
              <a:rPr lang="es-MX" sz="1600" dirty="0"/>
              <a:t> para las </a:t>
            </a:r>
            <a:r>
              <a:rPr lang="es-MX" sz="1600" b="1" i="1" dirty="0"/>
              <a:t>n </a:t>
            </a:r>
            <a:r>
              <a:rPr lang="es-MX" sz="1600" dirty="0"/>
              <a:t>observaciones. Equivale a la media general total en el caso </a:t>
            </a:r>
            <a:r>
              <a:rPr lang="es-MX" sz="1600" dirty="0" err="1"/>
              <a:t>unviariado</a:t>
            </a:r>
            <a:r>
              <a:rPr lang="es-MX" sz="1600" dirty="0"/>
              <a:t>: </a:t>
            </a:r>
          </a:p>
        </p:txBody>
      </p:sp>
      <p:graphicFrame>
        <p:nvGraphicFramePr>
          <p:cNvPr id="150532" name="Object 4"/>
          <p:cNvGraphicFramePr>
            <a:graphicFrameLocks noChangeAspect="1"/>
          </p:cNvGraphicFramePr>
          <p:nvPr>
            <p:extLst>
              <p:ext uri="{D42A27DB-BD31-4B8C-83A1-F6EECF244321}">
                <p14:modId xmlns:p14="http://schemas.microsoft.com/office/powerpoint/2010/main" val="2855956012"/>
              </p:ext>
            </p:extLst>
          </p:nvPr>
        </p:nvGraphicFramePr>
        <p:xfrm>
          <a:off x="6643736" y="5414021"/>
          <a:ext cx="427063" cy="463251"/>
        </p:xfrm>
        <a:graphic>
          <a:graphicData uri="http://schemas.openxmlformats.org/presentationml/2006/ole">
            <mc:AlternateContent xmlns:mc="http://schemas.openxmlformats.org/markup-compatibility/2006">
              <mc:Choice xmlns:v="urn:schemas-microsoft-com:vml" Requires="v">
                <p:oleObj name="Equation" r:id="rId6" imgW="139680" imgH="190440" progId="Equation.3">
                  <p:embed/>
                </p:oleObj>
              </mc:Choice>
              <mc:Fallback>
                <p:oleObj name="Equation" r:id="rId6" imgW="139680" imgH="190440" progId="Equation.3">
                  <p:embed/>
                  <p:pic>
                    <p:nvPicPr>
                      <p:cNvPr id="150532"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43736" y="5414021"/>
                        <a:ext cx="427063" cy="463251"/>
                      </a:xfrm>
                      <a:prstGeom prst="rect">
                        <a:avLst/>
                      </a:prstGeom>
                      <a:noFill/>
                    </p:spPr>
                  </p:pic>
                </p:oleObj>
              </mc:Fallback>
            </mc:AlternateContent>
          </a:graphicData>
        </a:graphic>
      </p:graphicFrame>
      <p:sp>
        <p:nvSpPr>
          <p:cNvPr id="22" name="TextBox 21"/>
          <p:cNvSpPr txBox="1"/>
          <p:nvPr/>
        </p:nvSpPr>
        <p:spPr>
          <a:xfrm>
            <a:off x="4086448" y="5910371"/>
            <a:ext cx="4929188" cy="830997"/>
          </a:xfrm>
          <a:prstGeom prst="rect">
            <a:avLst/>
          </a:prstGeom>
          <a:noFill/>
        </p:spPr>
        <p:txBody>
          <a:bodyPr wrap="square" rtlCol="0">
            <a:spAutoFit/>
          </a:bodyPr>
          <a:lstStyle/>
          <a:p>
            <a:r>
              <a:rPr lang="es-MX" sz="1600" dirty="0"/>
              <a:t>El vector de medias es el mejor estimador de las verdaderas </a:t>
            </a:r>
            <a:r>
              <a:rPr lang="el-GR" sz="1600" dirty="0"/>
              <a:t>μ</a:t>
            </a:r>
            <a:r>
              <a:rPr lang="es-MX" sz="1600" dirty="0"/>
              <a:t> poblacionales de cada una de las </a:t>
            </a:r>
            <a:r>
              <a:rPr lang="es-MX" sz="1600" b="1" i="1" dirty="0"/>
              <a:t>p </a:t>
            </a:r>
            <a:r>
              <a:rPr lang="es-MX" sz="1600" dirty="0"/>
              <a:t>variables. </a:t>
            </a:r>
          </a:p>
        </p:txBody>
      </p:sp>
      <p:cxnSp>
        <p:nvCxnSpPr>
          <p:cNvPr id="26" name="Straight Connector 25"/>
          <p:cNvCxnSpPr/>
          <p:nvPr/>
        </p:nvCxnSpPr>
        <p:spPr>
          <a:xfrm rot="5400000" flipH="1" flipV="1">
            <a:off x="37159" y="1391545"/>
            <a:ext cx="783667" cy="794"/>
          </a:xfrm>
          <a:prstGeom prst="line">
            <a:avLst/>
          </a:prstGeom>
          <a:ln w="12700">
            <a:solidFill>
              <a:srgbClr val="C00000"/>
            </a:solidFill>
            <a:prstDash val="dash"/>
            <a:head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25"/>
          <p:cNvCxnSpPr/>
          <p:nvPr/>
        </p:nvCxnSpPr>
        <p:spPr>
          <a:xfrm rot="5400000" flipH="1" flipV="1">
            <a:off x="467981" y="5721169"/>
            <a:ext cx="720000" cy="794"/>
          </a:xfrm>
          <a:prstGeom prst="line">
            <a:avLst/>
          </a:prstGeom>
          <a:ln w="12700">
            <a:solidFill>
              <a:srgbClr val="C00000"/>
            </a:solidFill>
            <a:prstDash val="dash"/>
            <a:head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25"/>
          <p:cNvCxnSpPr/>
          <p:nvPr/>
        </p:nvCxnSpPr>
        <p:spPr>
          <a:xfrm rot="5400000" flipH="1" flipV="1">
            <a:off x="928605" y="5732899"/>
            <a:ext cx="720000" cy="794"/>
          </a:xfrm>
          <a:prstGeom prst="line">
            <a:avLst/>
          </a:prstGeom>
          <a:ln w="12700">
            <a:solidFill>
              <a:srgbClr val="C00000"/>
            </a:solidFill>
            <a:prstDash val="dash"/>
            <a:head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5"/>
          <p:cNvCxnSpPr/>
          <p:nvPr/>
        </p:nvCxnSpPr>
        <p:spPr>
          <a:xfrm rot="5400000" flipH="1" flipV="1">
            <a:off x="1404085" y="5732899"/>
            <a:ext cx="720000" cy="794"/>
          </a:xfrm>
          <a:prstGeom prst="line">
            <a:avLst/>
          </a:prstGeom>
          <a:ln w="12700">
            <a:solidFill>
              <a:srgbClr val="C00000"/>
            </a:solidFill>
            <a:prstDash val="dash"/>
            <a:head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5"/>
          <p:cNvCxnSpPr/>
          <p:nvPr/>
        </p:nvCxnSpPr>
        <p:spPr>
          <a:xfrm rot="5400000" flipH="1" flipV="1">
            <a:off x="1878771" y="5732899"/>
            <a:ext cx="720000" cy="794"/>
          </a:xfrm>
          <a:prstGeom prst="line">
            <a:avLst/>
          </a:prstGeom>
          <a:ln w="12700">
            <a:solidFill>
              <a:srgbClr val="C00000"/>
            </a:solidFill>
            <a:prstDash val="dash"/>
            <a:head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5"/>
          <p:cNvCxnSpPr/>
          <p:nvPr/>
        </p:nvCxnSpPr>
        <p:spPr>
          <a:xfrm rot="5400000" flipH="1" flipV="1">
            <a:off x="2771443" y="5732899"/>
            <a:ext cx="720000" cy="794"/>
          </a:xfrm>
          <a:prstGeom prst="line">
            <a:avLst/>
          </a:prstGeom>
          <a:ln w="12700">
            <a:solidFill>
              <a:srgbClr val="C00000"/>
            </a:solidFill>
            <a:prstDash val="dash"/>
            <a:head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2368159"/>
            <a:ext cx="7786742" cy="1846659"/>
          </a:xfrm>
          <a:prstGeom prst="rect">
            <a:avLst/>
          </a:prstGeom>
          <a:noFill/>
        </p:spPr>
        <p:txBody>
          <a:bodyPr wrap="square" rtlCol="0">
            <a:spAutoFit/>
          </a:bodyPr>
          <a:lstStyle/>
          <a:p>
            <a:pPr marL="285750" indent="-285750">
              <a:buClr>
                <a:srgbClr val="C00000"/>
              </a:buClr>
              <a:buSzPct val="130000"/>
              <a:buFont typeface="Arial" panose="020B0604020202020204" pitchFamily="34" charset="0"/>
              <a:buChar char="•"/>
            </a:pPr>
            <a:r>
              <a:rPr lang="es-MX" sz="1600" dirty="0"/>
              <a:t>La matriz </a:t>
            </a:r>
            <a:r>
              <a:rPr lang="es-MX" sz="1600" b="1" dirty="0"/>
              <a:t>C</a:t>
            </a:r>
            <a:r>
              <a:rPr lang="es-MX" sz="1600" dirty="0"/>
              <a:t> o matriz de varianza-covarianza es una matriz cuadrada cuyos elementos diagonales son las varianzas de cada variable </a:t>
            </a:r>
            <a:r>
              <a:rPr lang="es-MX" sz="1600" b="1" i="1" dirty="0"/>
              <a:t>p</a:t>
            </a:r>
            <a:r>
              <a:rPr lang="es-MX" sz="1600" dirty="0"/>
              <a:t> en la muestra. </a:t>
            </a:r>
          </a:p>
          <a:p>
            <a:pPr marL="285750" indent="-285750">
              <a:buClr>
                <a:srgbClr val="C00000"/>
              </a:buClr>
              <a:buSzPct val="130000"/>
              <a:buFont typeface="Arial" panose="020B0604020202020204" pitchFamily="34" charset="0"/>
              <a:buChar char="•"/>
            </a:pPr>
            <a:endParaRPr lang="es-MX" sz="1600" dirty="0"/>
          </a:p>
          <a:p>
            <a:pPr marL="285750" indent="-285750">
              <a:buClr>
                <a:srgbClr val="C00000"/>
              </a:buClr>
              <a:buSzPct val="130000"/>
              <a:buFont typeface="Arial" panose="020B0604020202020204" pitchFamily="34" charset="0"/>
              <a:buChar char="•"/>
            </a:pPr>
            <a:r>
              <a:rPr lang="es-MX" sz="1600" dirty="0"/>
              <a:t>Los elementos fuera de la diagonal son las covarianzas de todas las combinaciones de variables </a:t>
            </a:r>
            <a:r>
              <a:rPr lang="es-MX" sz="1600" b="1" i="1" dirty="0"/>
              <a:t>p</a:t>
            </a:r>
            <a:r>
              <a:rPr lang="es-MX" sz="1600" dirty="0"/>
              <a:t> en la muestra.</a:t>
            </a:r>
          </a:p>
          <a:p>
            <a:pPr marL="285750" indent="-285750">
              <a:buClr>
                <a:srgbClr val="C00000"/>
              </a:buClr>
              <a:buSzPct val="130000"/>
              <a:buFont typeface="Arial" panose="020B0604020202020204" pitchFamily="34" charset="0"/>
              <a:buChar char="•"/>
            </a:pPr>
            <a:endParaRPr lang="es-MX" sz="1600" dirty="0"/>
          </a:p>
          <a:p>
            <a:pPr marL="285750" indent="-285750">
              <a:buClr>
                <a:srgbClr val="C00000"/>
              </a:buClr>
              <a:buSzPct val="130000"/>
              <a:buFont typeface="Arial" panose="020B0604020202020204" pitchFamily="34" charset="0"/>
              <a:buChar char="•"/>
            </a:pPr>
            <a:r>
              <a:rPr lang="es-MX" sz="1600" dirty="0"/>
              <a:t>Cada</a:t>
            </a:r>
            <a:r>
              <a:rPr lang="es-MX" sz="1600" b="1" i="1" dirty="0"/>
              <a:t> </a:t>
            </a:r>
            <a:r>
              <a:rPr lang="es-MX" sz="1600" dirty="0"/>
              <a:t>elemento diagonal es  </a:t>
            </a:r>
            <a:r>
              <a:rPr lang="es-MX" sz="1600" b="1" i="1" dirty="0"/>
              <a:t>s</a:t>
            </a:r>
            <a:r>
              <a:rPr lang="es-MX" sz="1600" b="1" i="1" baseline="30000" dirty="0"/>
              <a:t>2</a:t>
            </a:r>
            <a:r>
              <a:rPr lang="es-MX" b="1" i="1" baseline="-25000" dirty="0"/>
              <a:t>p </a:t>
            </a:r>
            <a:r>
              <a:rPr lang="es-MX" dirty="0"/>
              <a:t> </a:t>
            </a:r>
            <a:r>
              <a:rPr lang="es-MX" sz="1600" dirty="0"/>
              <a:t>y cada elemento fuera de la diagonal es</a:t>
            </a:r>
            <a:r>
              <a:rPr lang="es-MX" dirty="0"/>
              <a:t> </a:t>
            </a:r>
            <a:r>
              <a:rPr lang="es-MX" b="1" i="1" dirty="0" err="1"/>
              <a:t>c</a:t>
            </a:r>
            <a:r>
              <a:rPr lang="es-MX" b="1" i="1" baseline="-25000" dirty="0" err="1"/>
              <a:t>p,p</a:t>
            </a:r>
            <a:r>
              <a:rPr lang="es-MX" b="1" i="1" baseline="-25000" dirty="0"/>
              <a:t> </a:t>
            </a:r>
            <a:endParaRPr lang="es-MX" sz="1600" dirty="0"/>
          </a:p>
        </p:txBody>
      </p:sp>
      <p:sp>
        <p:nvSpPr>
          <p:cNvPr id="3" name="TextBox 2"/>
          <p:cNvSpPr txBox="1"/>
          <p:nvPr/>
        </p:nvSpPr>
        <p:spPr>
          <a:xfrm>
            <a:off x="500034" y="1814444"/>
            <a:ext cx="3857652" cy="400110"/>
          </a:xfrm>
          <a:prstGeom prst="rect">
            <a:avLst/>
          </a:prstGeom>
          <a:noFill/>
        </p:spPr>
        <p:txBody>
          <a:bodyPr wrap="square" rtlCol="0">
            <a:spAutoFit/>
          </a:bodyPr>
          <a:lstStyle/>
          <a:p>
            <a:r>
              <a:rPr lang="es-MX" sz="2000" dirty="0"/>
              <a:t>1. Matriz de varianza-covarianza</a:t>
            </a:r>
          </a:p>
        </p:txBody>
      </p:sp>
      <p:graphicFrame>
        <p:nvGraphicFramePr>
          <p:cNvPr id="4" name="Table 3"/>
          <p:cNvGraphicFramePr>
            <a:graphicFrameLocks noGrp="1"/>
          </p:cNvGraphicFramePr>
          <p:nvPr/>
        </p:nvGraphicFramePr>
        <p:xfrm>
          <a:off x="1500164" y="4429132"/>
          <a:ext cx="2016000" cy="1440000"/>
        </p:xfrm>
        <a:graphic>
          <a:graphicData uri="http://schemas.openxmlformats.org/drawingml/2006/table">
            <a:tbl>
              <a:tblPr/>
              <a:tblGrid>
                <a:gridCol w="504000">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504000">
                  <a:extLst>
                    <a:ext uri="{9D8B030D-6E8A-4147-A177-3AD203B41FA5}">
                      <a16:colId xmlns:a16="http://schemas.microsoft.com/office/drawing/2014/main" val="20002"/>
                    </a:ext>
                  </a:extLst>
                </a:gridCol>
                <a:gridCol w="504000">
                  <a:extLst>
                    <a:ext uri="{9D8B030D-6E8A-4147-A177-3AD203B41FA5}">
                      <a16:colId xmlns:a16="http://schemas.microsoft.com/office/drawing/2014/main" val="20003"/>
                    </a:ext>
                  </a:extLst>
                </a:gridCol>
              </a:tblGrid>
              <a:tr h="360000">
                <a:tc>
                  <a:txBody>
                    <a:bodyPr/>
                    <a:lstStyle/>
                    <a:p>
                      <a:pPr algn="l" fontAlgn="b"/>
                      <a:r>
                        <a:rPr lang="es-MX" sz="1800" b="1" i="1" u="none" strike="noStrike" baseline="0" dirty="0">
                          <a:solidFill>
                            <a:srgbClr val="000000"/>
                          </a:solidFill>
                          <a:latin typeface="Arial" pitchFamily="34" charset="0"/>
                          <a:cs typeface="Arial" pitchFamily="34" charset="0"/>
                        </a:rPr>
                        <a:t>s</a:t>
                      </a:r>
                      <a:r>
                        <a:rPr lang="es-MX" sz="1800" b="1" i="1" u="none" strike="noStrike" baseline="30000" dirty="0">
                          <a:solidFill>
                            <a:srgbClr val="000000"/>
                          </a:solidFill>
                          <a:latin typeface="Arial" pitchFamily="34" charset="0"/>
                          <a:cs typeface="Arial" pitchFamily="34" charset="0"/>
                        </a:rPr>
                        <a:t>2</a:t>
                      </a:r>
                      <a:r>
                        <a:rPr lang="es-MX" sz="1800" b="1" i="1" u="none" strike="noStrike" baseline="-25000" dirty="0">
                          <a:solidFill>
                            <a:srgbClr val="000000"/>
                          </a:solidFill>
                          <a:latin typeface="Arial" pitchFamily="34" charset="0"/>
                          <a:cs typeface="Arial" pitchFamily="34" charset="0"/>
                        </a:rPr>
                        <a:t>1</a:t>
                      </a:r>
                    </a:p>
                  </a:txBody>
                  <a:tcPr marL="9525" marR="9525" marT="9525" marB="0" anchor="b">
                    <a:lnL>
                      <a:noFill/>
                    </a:lnL>
                    <a:lnR>
                      <a:noFill/>
                    </a:lnR>
                    <a:lnT>
                      <a:noFill/>
                    </a:lnT>
                    <a:lnB>
                      <a:noFill/>
                    </a:lnB>
                  </a:tcPr>
                </a:tc>
                <a:tc>
                  <a:txBody>
                    <a:bodyPr/>
                    <a:lstStyle/>
                    <a:p>
                      <a:pPr algn="l" fontAlgn="b"/>
                      <a:r>
                        <a:rPr lang="es-MX" sz="1800" b="1" i="1" u="none" strike="noStrike" dirty="0">
                          <a:solidFill>
                            <a:srgbClr val="000000"/>
                          </a:solidFill>
                          <a:latin typeface="Arial" pitchFamily="34" charset="0"/>
                          <a:cs typeface="Arial" pitchFamily="34" charset="0"/>
                        </a:rPr>
                        <a:t>c</a:t>
                      </a:r>
                      <a:r>
                        <a:rPr lang="es-MX" sz="1800" b="1" i="1" u="none" strike="noStrike" baseline="-25000" dirty="0">
                          <a:solidFill>
                            <a:srgbClr val="000000"/>
                          </a:solidFill>
                          <a:latin typeface="Arial" pitchFamily="34" charset="0"/>
                          <a:cs typeface="Arial" pitchFamily="34" charset="0"/>
                        </a:rPr>
                        <a:t>1,2</a:t>
                      </a:r>
                    </a:p>
                  </a:txBody>
                  <a:tcPr marL="9525" marR="9525" marT="9525" marB="0" anchor="b">
                    <a:lnL>
                      <a:noFill/>
                    </a:lnL>
                    <a:lnR>
                      <a:noFill/>
                    </a:lnR>
                    <a:lnT>
                      <a:noFill/>
                    </a:lnT>
                    <a:lnB>
                      <a:noFill/>
                    </a:lnB>
                  </a:tcPr>
                </a:tc>
                <a:tc>
                  <a:txBody>
                    <a:bodyPr/>
                    <a:lstStyle/>
                    <a:p>
                      <a:pPr algn="l" fontAlgn="b"/>
                      <a:r>
                        <a:rPr lang="es-MX" sz="1800" b="1"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800" b="1" i="1" u="none" strike="noStrike" dirty="0">
                          <a:solidFill>
                            <a:srgbClr val="000000"/>
                          </a:solidFill>
                          <a:latin typeface="Arial" pitchFamily="34" charset="0"/>
                          <a:cs typeface="Arial" pitchFamily="34" charset="0"/>
                        </a:rPr>
                        <a:t>c</a:t>
                      </a:r>
                      <a:r>
                        <a:rPr lang="es-MX" sz="1800" b="1" i="1" u="none" strike="noStrike" baseline="-25000" dirty="0">
                          <a:solidFill>
                            <a:srgbClr val="000000"/>
                          </a:solidFill>
                          <a:latin typeface="Arial" pitchFamily="34" charset="0"/>
                          <a:cs typeface="Arial" pitchFamily="34" charset="0"/>
                        </a:rPr>
                        <a:t>1,p</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360000">
                <a:tc>
                  <a:txBody>
                    <a:bodyPr/>
                    <a:lstStyle/>
                    <a:p>
                      <a:pPr algn="l" fontAlgn="b"/>
                      <a:r>
                        <a:rPr lang="es-MX" sz="1800" b="1" i="1" u="none" strike="noStrike" dirty="0">
                          <a:solidFill>
                            <a:srgbClr val="000000"/>
                          </a:solidFill>
                          <a:latin typeface="Arial" pitchFamily="34" charset="0"/>
                          <a:cs typeface="Arial" pitchFamily="34" charset="0"/>
                        </a:rPr>
                        <a:t>c</a:t>
                      </a:r>
                      <a:r>
                        <a:rPr lang="es-MX" sz="1800" b="1" i="1" u="none" strike="noStrike" baseline="-25000" dirty="0">
                          <a:solidFill>
                            <a:srgbClr val="000000"/>
                          </a:solidFill>
                          <a:latin typeface="Arial" pitchFamily="34" charset="0"/>
                          <a:cs typeface="Arial" pitchFamily="34" charset="0"/>
                        </a:rPr>
                        <a:t>2,1</a:t>
                      </a:r>
                    </a:p>
                  </a:txBody>
                  <a:tcPr marL="9525" marR="9525" marT="9525" marB="0" anchor="b">
                    <a:lnL>
                      <a:noFill/>
                    </a:lnL>
                    <a:lnR>
                      <a:noFill/>
                    </a:lnR>
                    <a:lnT>
                      <a:noFill/>
                    </a:lnT>
                    <a:lnB>
                      <a:noFill/>
                    </a:lnB>
                  </a:tcPr>
                </a:tc>
                <a:tc>
                  <a:txBody>
                    <a:bodyPr/>
                    <a:lstStyle/>
                    <a:p>
                      <a:pPr algn="l" fontAlgn="b"/>
                      <a:r>
                        <a:rPr lang="es-MX" sz="1800" b="1" i="1" u="none" strike="noStrike" baseline="0" dirty="0">
                          <a:solidFill>
                            <a:srgbClr val="000000"/>
                          </a:solidFill>
                          <a:latin typeface="Arial" pitchFamily="34" charset="0"/>
                          <a:cs typeface="Arial" pitchFamily="34" charset="0"/>
                        </a:rPr>
                        <a:t>s</a:t>
                      </a:r>
                      <a:r>
                        <a:rPr lang="es-MX" sz="1800" b="1" i="1" u="none" strike="noStrike" baseline="30000" dirty="0">
                          <a:solidFill>
                            <a:srgbClr val="000000"/>
                          </a:solidFill>
                          <a:latin typeface="Arial" pitchFamily="34" charset="0"/>
                          <a:cs typeface="Arial" pitchFamily="34" charset="0"/>
                        </a:rPr>
                        <a:t>2</a:t>
                      </a:r>
                      <a:r>
                        <a:rPr lang="es-MX" sz="1800" b="1" i="1" u="none" strike="noStrike" baseline="-25000" dirty="0">
                          <a:solidFill>
                            <a:srgbClr val="000000"/>
                          </a:solidFill>
                          <a:latin typeface="Arial" pitchFamily="34" charset="0"/>
                          <a:cs typeface="Arial" pitchFamily="34" charset="0"/>
                        </a:rPr>
                        <a:t>2</a:t>
                      </a:r>
                    </a:p>
                  </a:txBody>
                  <a:tcPr marL="9525" marR="9525" marT="9525" marB="0" anchor="b">
                    <a:lnL>
                      <a:noFill/>
                    </a:lnL>
                    <a:lnR>
                      <a:noFill/>
                    </a:lnR>
                    <a:lnT>
                      <a:noFill/>
                    </a:lnT>
                    <a:lnB>
                      <a:noFill/>
                    </a:lnB>
                  </a:tcPr>
                </a:tc>
                <a:tc>
                  <a:txBody>
                    <a:bodyPr/>
                    <a:lstStyle/>
                    <a:p>
                      <a:pPr algn="l" fontAlgn="b"/>
                      <a:r>
                        <a:rPr lang="es-MX" sz="1800" b="1"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800" b="1" i="1" u="none" strike="noStrike" dirty="0">
                          <a:solidFill>
                            <a:srgbClr val="000000"/>
                          </a:solidFill>
                          <a:latin typeface="Arial" pitchFamily="34" charset="0"/>
                          <a:cs typeface="Arial" pitchFamily="34" charset="0"/>
                        </a:rPr>
                        <a:t>c</a:t>
                      </a:r>
                      <a:r>
                        <a:rPr lang="es-MX" sz="1800" b="1" i="1" u="none" strike="noStrike" baseline="-25000" dirty="0">
                          <a:solidFill>
                            <a:srgbClr val="000000"/>
                          </a:solidFill>
                          <a:latin typeface="Arial" pitchFamily="34" charset="0"/>
                          <a:cs typeface="Arial" pitchFamily="34" charset="0"/>
                        </a:rPr>
                        <a:t>2,p</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360000">
                <a:tc>
                  <a:txBody>
                    <a:bodyPr/>
                    <a:lstStyle/>
                    <a:p>
                      <a:pPr algn="l" fontAlgn="b"/>
                      <a:r>
                        <a:rPr lang="es-MX" sz="1800" b="1"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800" b="1"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800" b="1"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800" b="1"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360000">
                <a:tc>
                  <a:txBody>
                    <a:bodyPr/>
                    <a:lstStyle/>
                    <a:p>
                      <a:pPr algn="l" fontAlgn="b"/>
                      <a:r>
                        <a:rPr lang="es-MX" sz="1800" b="1" i="1" u="none" strike="noStrike" dirty="0">
                          <a:solidFill>
                            <a:srgbClr val="000000"/>
                          </a:solidFill>
                          <a:latin typeface="Arial" pitchFamily="34" charset="0"/>
                          <a:cs typeface="Arial" pitchFamily="34" charset="0"/>
                        </a:rPr>
                        <a:t>c</a:t>
                      </a:r>
                      <a:r>
                        <a:rPr lang="es-MX" sz="1800" b="1" i="1" u="none" strike="noStrike" baseline="-25000" dirty="0">
                          <a:solidFill>
                            <a:srgbClr val="000000"/>
                          </a:solidFill>
                          <a:latin typeface="Arial" pitchFamily="34" charset="0"/>
                          <a:cs typeface="Arial" pitchFamily="34" charset="0"/>
                        </a:rPr>
                        <a:t>p,1</a:t>
                      </a:r>
                    </a:p>
                  </a:txBody>
                  <a:tcPr marL="9525" marR="9525" marT="9525" marB="0" anchor="b">
                    <a:lnL>
                      <a:noFill/>
                    </a:lnL>
                    <a:lnR>
                      <a:noFill/>
                    </a:lnR>
                    <a:lnT>
                      <a:noFill/>
                    </a:lnT>
                    <a:lnB>
                      <a:noFill/>
                    </a:lnB>
                  </a:tcPr>
                </a:tc>
                <a:tc>
                  <a:txBody>
                    <a:bodyPr/>
                    <a:lstStyle/>
                    <a:p>
                      <a:pPr algn="l" fontAlgn="b"/>
                      <a:r>
                        <a:rPr lang="es-MX" sz="1800" b="1" i="1" u="none" strike="noStrike" dirty="0">
                          <a:solidFill>
                            <a:srgbClr val="000000"/>
                          </a:solidFill>
                          <a:latin typeface="Arial" pitchFamily="34" charset="0"/>
                          <a:cs typeface="Arial" pitchFamily="34" charset="0"/>
                        </a:rPr>
                        <a:t>c</a:t>
                      </a:r>
                      <a:r>
                        <a:rPr lang="es-MX" sz="1800" b="1" i="1" u="none" strike="noStrike" baseline="-25000" dirty="0">
                          <a:solidFill>
                            <a:srgbClr val="000000"/>
                          </a:solidFill>
                          <a:latin typeface="Arial" pitchFamily="34" charset="0"/>
                          <a:cs typeface="Arial" pitchFamily="34" charset="0"/>
                        </a:rPr>
                        <a:t>p,2</a:t>
                      </a:r>
                    </a:p>
                  </a:txBody>
                  <a:tcPr marL="9525" marR="9525" marT="9525" marB="0" anchor="b">
                    <a:lnL>
                      <a:noFill/>
                    </a:lnL>
                    <a:lnR>
                      <a:noFill/>
                    </a:lnR>
                    <a:lnT>
                      <a:noFill/>
                    </a:lnT>
                    <a:lnB>
                      <a:noFill/>
                    </a:lnB>
                  </a:tcPr>
                </a:tc>
                <a:tc>
                  <a:txBody>
                    <a:bodyPr/>
                    <a:lstStyle/>
                    <a:p>
                      <a:pPr algn="l" fontAlgn="b"/>
                      <a:r>
                        <a:rPr lang="es-MX" sz="1800" b="1"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800" b="1" i="1" u="none" strike="noStrike" baseline="0" dirty="0">
                          <a:solidFill>
                            <a:srgbClr val="000000"/>
                          </a:solidFill>
                          <a:latin typeface="Arial" pitchFamily="34" charset="0"/>
                          <a:cs typeface="Arial" pitchFamily="34" charset="0"/>
                        </a:rPr>
                        <a:t>s</a:t>
                      </a:r>
                      <a:r>
                        <a:rPr lang="es-MX" sz="1800" b="1" i="1" u="none" strike="noStrike" baseline="30000" dirty="0">
                          <a:solidFill>
                            <a:srgbClr val="000000"/>
                          </a:solidFill>
                          <a:latin typeface="Arial" pitchFamily="34" charset="0"/>
                          <a:cs typeface="Arial" pitchFamily="34" charset="0"/>
                        </a:rPr>
                        <a:t>2</a:t>
                      </a:r>
                      <a:r>
                        <a:rPr lang="es-MX" sz="1800" b="1" i="1" u="none" strike="noStrike" baseline="-25000" dirty="0">
                          <a:solidFill>
                            <a:srgbClr val="000000"/>
                          </a:solidFill>
                          <a:latin typeface="Arial" pitchFamily="34" charset="0"/>
                          <a:cs typeface="Arial" pitchFamily="34" charset="0"/>
                        </a:rPr>
                        <a:t>p</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bl>
          </a:graphicData>
        </a:graphic>
      </p:graphicFrame>
      <p:sp>
        <p:nvSpPr>
          <p:cNvPr id="5" name="Left Bracket 4"/>
          <p:cNvSpPr/>
          <p:nvPr/>
        </p:nvSpPr>
        <p:spPr>
          <a:xfrm>
            <a:off x="1357288" y="4472674"/>
            <a:ext cx="71440" cy="1500198"/>
          </a:xfrm>
          <a:prstGeom prst="leftBracket">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7" name="TextBox 6"/>
          <p:cNvSpPr txBox="1"/>
          <p:nvPr/>
        </p:nvSpPr>
        <p:spPr>
          <a:xfrm>
            <a:off x="785786" y="5000636"/>
            <a:ext cx="642942" cy="369332"/>
          </a:xfrm>
          <a:prstGeom prst="rect">
            <a:avLst/>
          </a:prstGeom>
          <a:noFill/>
        </p:spPr>
        <p:txBody>
          <a:bodyPr wrap="square" rtlCol="0">
            <a:spAutoFit/>
          </a:bodyPr>
          <a:lstStyle/>
          <a:p>
            <a:r>
              <a:rPr lang="es-MX" b="1" dirty="0"/>
              <a:t>C </a:t>
            </a:r>
            <a:r>
              <a:rPr lang="es-MX" dirty="0"/>
              <a:t> =</a:t>
            </a:r>
            <a:endParaRPr lang="es-MX" b="1" dirty="0"/>
          </a:p>
        </p:txBody>
      </p:sp>
      <p:sp>
        <p:nvSpPr>
          <p:cNvPr id="11" name="Left Bracket 10"/>
          <p:cNvSpPr/>
          <p:nvPr/>
        </p:nvSpPr>
        <p:spPr>
          <a:xfrm flipH="1">
            <a:off x="3443504" y="4472674"/>
            <a:ext cx="71440" cy="1500198"/>
          </a:xfrm>
          <a:prstGeom prst="leftBracket">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2" name="TextBox 11"/>
          <p:cNvSpPr txBox="1"/>
          <p:nvPr/>
        </p:nvSpPr>
        <p:spPr>
          <a:xfrm>
            <a:off x="4000496" y="4429132"/>
            <a:ext cx="4071966" cy="1569660"/>
          </a:xfrm>
          <a:prstGeom prst="rect">
            <a:avLst/>
          </a:prstGeom>
          <a:noFill/>
        </p:spPr>
        <p:txBody>
          <a:bodyPr wrap="square" rtlCol="0">
            <a:spAutoFit/>
          </a:bodyPr>
          <a:lstStyle/>
          <a:p>
            <a:pPr marL="285750" indent="-285750">
              <a:buClr>
                <a:srgbClr val="C00000"/>
              </a:buClr>
              <a:buSzPct val="130000"/>
              <a:buFont typeface="Arial" panose="020B0604020202020204" pitchFamily="34" charset="0"/>
              <a:buChar char="•"/>
            </a:pPr>
            <a:r>
              <a:rPr lang="es-MX" sz="1600" dirty="0"/>
              <a:t>Es una matriz </a:t>
            </a:r>
            <a:r>
              <a:rPr lang="es-MX" sz="1600" b="1" dirty="0"/>
              <a:t>simétrica</a:t>
            </a:r>
            <a:r>
              <a:rPr lang="es-MX" sz="1600" dirty="0"/>
              <a:t>, donde los elementos de un lado de la diagonal son una imagen en el espejo de aquellos del otro lado de la diagonal.</a:t>
            </a:r>
          </a:p>
          <a:p>
            <a:pPr marL="285750" indent="-285750">
              <a:buClr>
                <a:srgbClr val="C00000"/>
              </a:buClr>
              <a:buSzPct val="130000"/>
              <a:buFont typeface="Arial" panose="020B0604020202020204" pitchFamily="34" charset="0"/>
              <a:buChar char="•"/>
            </a:pPr>
            <a:endParaRPr lang="es-MX" sz="1600" dirty="0"/>
          </a:p>
          <a:p>
            <a:pPr marL="285750" indent="-285750">
              <a:buClr>
                <a:srgbClr val="C00000"/>
              </a:buClr>
              <a:buSzPct val="130000"/>
              <a:buFont typeface="Arial" panose="020B0604020202020204" pitchFamily="34" charset="0"/>
              <a:buChar char="•"/>
            </a:pPr>
            <a:r>
              <a:rPr lang="es-MX" sz="1600" dirty="0"/>
              <a:t>Por lo tanto, </a:t>
            </a:r>
            <a:r>
              <a:rPr lang="es-MX" sz="1600" b="1" dirty="0"/>
              <a:t>C</a:t>
            </a:r>
            <a:r>
              <a:rPr lang="es-MX" sz="1600" dirty="0"/>
              <a:t> es igual a su traspuesta.</a:t>
            </a:r>
          </a:p>
        </p:txBody>
      </p:sp>
      <p:sp>
        <p:nvSpPr>
          <p:cNvPr id="13" name="Rectangle 12"/>
          <p:cNvSpPr/>
          <p:nvPr/>
        </p:nvSpPr>
        <p:spPr>
          <a:xfrm>
            <a:off x="357158" y="987966"/>
            <a:ext cx="8215370" cy="369332"/>
          </a:xfrm>
          <a:prstGeom prst="rect">
            <a:avLst/>
          </a:prstGeom>
        </p:spPr>
        <p:txBody>
          <a:bodyPr wrap="square">
            <a:spAutoFit/>
          </a:bodyPr>
          <a:lstStyle/>
          <a:p>
            <a:pPr lvl="0"/>
            <a:r>
              <a:rPr lang="es-MX" dirty="0">
                <a:solidFill>
                  <a:prstClr val="black"/>
                </a:solidFill>
              </a:rPr>
              <a:t>Se requieren 3 matrices para describir las variaciones entre las observaciones: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extLst>
              <p:ext uri="{D42A27DB-BD31-4B8C-83A1-F6EECF244321}">
                <p14:modId xmlns:p14="http://schemas.microsoft.com/office/powerpoint/2010/main" val="3894291588"/>
              </p:ext>
            </p:extLst>
          </p:nvPr>
        </p:nvGraphicFramePr>
        <p:xfrm>
          <a:off x="4788024" y="2125181"/>
          <a:ext cx="3744415" cy="799113"/>
        </p:xfrm>
        <a:graphic>
          <a:graphicData uri="http://schemas.openxmlformats.org/presentationml/2006/ole">
            <mc:AlternateContent xmlns:mc="http://schemas.openxmlformats.org/markup-compatibility/2006">
              <mc:Choice xmlns:v="urn:schemas-microsoft-com:vml" Requires="v">
                <p:oleObj name="Equation" r:id="rId2" imgW="2044440" imgH="444240" progId="Equation.3">
                  <p:embed/>
                </p:oleObj>
              </mc:Choice>
              <mc:Fallback>
                <p:oleObj name="Equation" r:id="rId2" imgW="2044440" imgH="444240" progId="Equation.3">
                  <p:embed/>
                  <p:pic>
                    <p:nvPicPr>
                      <p:cNvPr id="2"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2125181"/>
                        <a:ext cx="3744415" cy="799113"/>
                      </a:xfrm>
                      <a:prstGeom prst="rect">
                        <a:avLst/>
                      </a:prstGeom>
                      <a:noFill/>
                    </p:spPr>
                  </p:pic>
                </p:oleObj>
              </mc:Fallback>
            </mc:AlternateContent>
          </a:graphicData>
        </a:graphic>
      </p:graphicFrame>
      <p:graphicFrame>
        <p:nvGraphicFramePr>
          <p:cNvPr id="4" name="Object 6"/>
          <p:cNvGraphicFramePr>
            <a:graphicFrameLocks noChangeAspect="1"/>
          </p:cNvGraphicFramePr>
          <p:nvPr>
            <p:extLst>
              <p:ext uri="{D42A27DB-BD31-4B8C-83A1-F6EECF244321}">
                <p14:modId xmlns:p14="http://schemas.microsoft.com/office/powerpoint/2010/main" val="3131968001"/>
              </p:ext>
            </p:extLst>
          </p:nvPr>
        </p:nvGraphicFramePr>
        <p:xfrm>
          <a:off x="827584" y="2237063"/>
          <a:ext cx="2088232" cy="831897"/>
        </p:xfrm>
        <a:graphic>
          <a:graphicData uri="http://schemas.openxmlformats.org/presentationml/2006/ole">
            <mc:AlternateContent xmlns:mc="http://schemas.openxmlformats.org/markup-compatibility/2006">
              <mc:Choice xmlns:v="urn:schemas-microsoft-com:vml" Requires="v">
                <p:oleObj name="Equation" r:id="rId4" imgW="1168400" imgH="469900" progId="Equation.3">
                  <p:embed/>
                </p:oleObj>
              </mc:Choice>
              <mc:Fallback>
                <p:oleObj name="Equation" r:id="rId4" imgW="1168400" imgH="469900" progId="Equation.3">
                  <p:embed/>
                  <p:pic>
                    <p:nvPicPr>
                      <p:cNvPr id="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2237063"/>
                        <a:ext cx="2088232" cy="831897"/>
                      </a:xfrm>
                      <a:prstGeom prst="rect">
                        <a:avLst/>
                      </a:prstGeom>
                      <a:noFill/>
                    </p:spPr>
                  </p:pic>
                </p:oleObj>
              </mc:Fallback>
            </mc:AlternateContent>
          </a:graphicData>
        </a:graphic>
      </p:graphicFrame>
      <p:graphicFrame>
        <p:nvGraphicFramePr>
          <p:cNvPr id="7" name="Tabla 6"/>
          <p:cNvGraphicFramePr>
            <a:graphicFrameLocks noGrp="1"/>
          </p:cNvGraphicFramePr>
          <p:nvPr>
            <p:extLst>
              <p:ext uri="{D42A27DB-BD31-4B8C-83A1-F6EECF244321}">
                <p14:modId xmlns:p14="http://schemas.microsoft.com/office/powerpoint/2010/main" val="1183561706"/>
              </p:ext>
            </p:extLst>
          </p:nvPr>
        </p:nvGraphicFramePr>
        <p:xfrm>
          <a:off x="643558" y="3682707"/>
          <a:ext cx="762000" cy="2554605"/>
        </p:xfrm>
        <a:graphic>
          <a:graphicData uri="http://schemas.openxmlformats.org/drawingml/2006/table">
            <a:tbl>
              <a:tblPr>
                <a:tableStyleId>{5C22544A-7EE6-4342-B048-85BDC9FD1C3A}</a:tableStyleId>
              </a:tblPr>
              <a:tblGrid>
                <a:gridCol w="762000">
                  <a:extLst>
                    <a:ext uri="{9D8B030D-6E8A-4147-A177-3AD203B41FA5}">
                      <a16:colId xmlns:a16="http://schemas.microsoft.com/office/drawing/2014/main" val="20000"/>
                    </a:ext>
                  </a:extLst>
                </a:gridCol>
              </a:tblGrid>
              <a:tr h="190500">
                <a:tc>
                  <a:txBody>
                    <a:bodyPr/>
                    <a:lstStyle/>
                    <a:p>
                      <a:pPr algn="ctr" fontAlgn="b"/>
                      <a:r>
                        <a:rPr lang="es-MX" sz="1800" u="none" strike="noStrike" dirty="0">
                          <a:effectLst/>
                          <a:latin typeface="Arial" panose="020B0604020202020204" pitchFamily="34" charset="0"/>
                          <a:cs typeface="Arial" panose="020B0604020202020204" pitchFamily="34" charset="0"/>
                        </a:rPr>
                        <a:t>Xi</a:t>
                      </a:r>
                      <a:endParaRPr lang="es-MX"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90500">
                <a:tc>
                  <a:txBody>
                    <a:bodyPr/>
                    <a:lstStyle/>
                    <a:p>
                      <a:pPr algn="ctr" fontAlgn="b"/>
                      <a:r>
                        <a:rPr lang="es-MX" sz="1800" u="none" strike="noStrike">
                          <a:effectLst/>
                          <a:latin typeface="Arial" panose="020B0604020202020204" pitchFamily="34" charset="0"/>
                          <a:cs typeface="Arial" panose="020B0604020202020204" pitchFamily="34" charset="0"/>
                        </a:rPr>
                        <a:t>4</a:t>
                      </a:r>
                      <a:endParaRPr lang="es-MX"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190500">
                <a:tc>
                  <a:txBody>
                    <a:bodyPr/>
                    <a:lstStyle/>
                    <a:p>
                      <a:pPr algn="ctr" fontAlgn="b"/>
                      <a:r>
                        <a:rPr lang="es-MX" sz="1800" u="none" strike="noStrike">
                          <a:effectLst/>
                          <a:latin typeface="Arial" panose="020B0604020202020204" pitchFamily="34" charset="0"/>
                          <a:cs typeface="Arial" panose="020B0604020202020204" pitchFamily="34" charset="0"/>
                        </a:rPr>
                        <a:t>5</a:t>
                      </a:r>
                      <a:endParaRPr lang="es-MX"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0002"/>
                  </a:ext>
                </a:extLst>
              </a:tr>
              <a:tr h="190500">
                <a:tc>
                  <a:txBody>
                    <a:bodyPr/>
                    <a:lstStyle/>
                    <a:p>
                      <a:pPr algn="ctr" fontAlgn="b"/>
                      <a:r>
                        <a:rPr lang="es-MX" sz="1800" u="none" strike="noStrike">
                          <a:effectLst/>
                          <a:latin typeface="Arial" panose="020B0604020202020204" pitchFamily="34" charset="0"/>
                          <a:cs typeface="Arial" panose="020B0604020202020204" pitchFamily="34" charset="0"/>
                        </a:rPr>
                        <a:t>7</a:t>
                      </a:r>
                      <a:endParaRPr lang="es-MX"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0003"/>
                  </a:ext>
                </a:extLst>
              </a:tr>
              <a:tr h="190500">
                <a:tc>
                  <a:txBody>
                    <a:bodyPr/>
                    <a:lstStyle/>
                    <a:p>
                      <a:pPr algn="ctr" fontAlgn="b"/>
                      <a:r>
                        <a:rPr lang="es-MX" sz="1800" u="none" strike="noStrike">
                          <a:effectLst/>
                          <a:latin typeface="Arial" panose="020B0604020202020204" pitchFamily="34" charset="0"/>
                          <a:cs typeface="Arial" panose="020B0604020202020204" pitchFamily="34" charset="0"/>
                        </a:rPr>
                        <a:t>8</a:t>
                      </a:r>
                      <a:endParaRPr lang="es-MX"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0004"/>
                  </a:ext>
                </a:extLst>
              </a:tr>
              <a:tr h="190500">
                <a:tc>
                  <a:txBody>
                    <a:bodyPr/>
                    <a:lstStyle/>
                    <a:p>
                      <a:pPr algn="ctr" fontAlgn="b"/>
                      <a:r>
                        <a:rPr lang="es-MX" sz="1800" u="none" strike="noStrike" dirty="0">
                          <a:effectLst/>
                          <a:latin typeface="Arial" panose="020B0604020202020204" pitchFamily="34" charset="0"/>
                          <a:cs typeface="Arial" panose="020B0604020202020204" pitchFamily="34" charset="0"/>
                        </a:rPr>
                        <a:t>9</a:t>
                      </a:r>
                      <a:endParaRPr lang="es-MX"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0005"/>
                  </a:ext>
                </a:extLst>
              </a:tr>
              <a:tr h="190500">
                <a:tc>
                  <a:txBody>
                    <a:bodyPr/>
                    <a:lstStyle/>
                    <a:p>
                      <a:pPr algn="ctr" fontAlgn="b"/>
                      <a:r>
                        <a:rPr lang="es-MX" sz="1800" u="none" strike="noStrike" dirty="0">
                          <a:effectLst/>
                          <a:latin typeface="Arial" panose="020B0604020202020204" pitchFamily="34" charset="0"/>
                          <a:cs typeface="Arial" panose="020B0604020202020204" pitchFamily="34" charset="0"/>
                        </a:rPr>
                        <a:t>2</a:t>
                      </a:r>
                      <a:endParaRPr lang="es-MX"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0006"/>
                  </a:ext>
                </a:extLst>
              </a:tr>
              <a:tr h="190500">
                <a:tc>
                  <a:txBody>
                    <a:bodyPr/>
                    <a:lstStyle/>
                    <a:p>
                      <a:pPr algn="ctr" fontAlgn="b"/>
                      <a:r>
                        <a:rPr lang="es-MX" sz="1800" u="none" strike="noStrike">
                          <a:effectLst/>
                          <a:latin typeface="Arial" panose="020B0604020202020204" pitchFamily="34" charset="0"/>
                          <a:cs typeface="Arial" panose="020B0604020202020204" pitchFamily="34" charset="0"/>
                        </a:rPr>
                        <a:t>6</a:t>
                      </a:r>
                      <a:endParaRPr lang="es-MX"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0007"/>
                  </a:ext>
                </a:extLst>
              </a:tr>
              <a:tr h="190500">
                <a:tc>
                  <a:txBody>
                    <a:bodyPr/>
                    <a:lstStyle/>
                    <a:p>
                      <a:pPr algn="ctr" fontAlgn="b"/>
                      <a:r>
                        <a:rPr lang="es-MX" sz="1800" u="none" strike="noStrike" dirty="0">
                          <a:effectLst/>
                          <a:latin typeface="Arial" panose="020B0604020202020204" pitchFamily="34" charset="0"/>
                          <a:cs typeface="Arial" panose="020B0604020202020204" pitchFamily="34" charset="0"/>
                        </a:rPr>
                        <a:t>2</a:t>
                      </a:r>
                      <a:endParaRPr lang="es-MX"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0008"/>
                  </a:ext>
                </a:extLst>
              </a:tr>
            </a:tbl>
          </a:graphicData>
        </a:graphic>
      </p:graphicFrame>
      <p:graphicFrame>
        <p:nvGraphicFramePr>
          <p:cNvPr id="8" name="Tabla 7"/>
          <p:cNvGraphicFramePr>
            <a:graphicFrameLocks noGrp="1"/>
          </p:cNvGraphicFramePr>
          <p:nvPr>
            <p:extLst>
              <p:ext uri="{D42A27DB-BD31-4B8C-83A1-F6EECF244321}">
                <p14:modId xmlns:p14="http://schemas.microsoft.com/office/powerpoint/2010/main" val="4088994608"/>
              </p:ext>
            </p:extLst>
          </p:nvPr>
        </p:nvGraphicFramePr>
        <p:xfrm>
          <a:off x="4801166" y="3682706"/>
          <a:ext cx="1524000" cy="2554605"/>
        </p:xfrm>
        <a:graphic>
          <a:graphicData uri="http://schemas.openxmlformats.org/drawingml/2006/table">
            <a:tbl>
              <a:tblPr>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190500">
                <a:tc>
                  <a:txBody>
                    <a:bodyPr/>
                    <a:lstStyle/>
                    <a:p>
                      <a:pPr algn="ctr" fontAlgn="b"/>
                      <a:r>
                        <a:rPr lang="es-MX" sz="1800" u="none" strike="noStrike" dirty="0">
                          <a:effectLst/>
                          <a:latin typeface="Arial" panose="020B0604020202020204" pitchFamily="34" charset="0"/>
                          <a:cs typeface="Arial" panose="020B0604020202020204" pitchFamily="34" charset="0"/>
                        </a:rPr>
                        <a:t>Xi</a:t>
                      </a:r>
                      <a:endParaRPr lang="es-MX"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MX" sz="1800" u="none" strike="noStrike" dirty="0" err="1">
                          <a:effectLst/>
                          <a:latin typeface="Arial" panose="020B0604020202020204" pitchFamily="34" charset="0"/>
                          <a:cs typeface="Arial" panose="020B0604020202020204" pitchFamily="34" charset="0"/>
                        </a:rPr>
                        <a:t>Yi</a:t>
                      </a:r>
                      <a:endParaRPr lang="es-MX"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ctr" fontAlgn="b"/>
                      <a:r>
                        <a:rPr lang="es-MX" sz="1800" u="none" strike="noStrike">
                          <a:effectLst/>
                          <a:latin typeface="Arial" panose="020B0604020202020204" pitchFamily="34" charset="0"/>
                          <a:cs typeface="Arial" panose="020B0604020202020204" pitchFamily="34" charset="0"/>
                        </a:rPr>
                        <a:t>4</a:t>
                      </a:r>
                      <a:endParaRPr lang="es-MX"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s-MX" sz="1800" u="none" strike="noStrike">
                          <a:effectLst/>
                          <a:latin typeface="Arial" panose="020B0604020202020204" pitchFamily="34" charset="0"/>
                          <a:cs typeface="Arial" panose="020B0604020202020204" pitchFamily="34" charset="0"/>
                        </a:rPr>
                        <a:t>2</a:t>
                      </a:r>
                      <a:endParaRPr lang="es-MX"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190500">
                <a:tc>
                  <a:txBody>
                    <a:bodyPr/>
                    <a:lstStyle/>
                    <a:p>
                      <a:pPr algn="ctr" fontAlgn="b"/>
                      <a:r>
                        <a:rPr lang="es-MX" sz="1800" u="none" strike="noStrike" dirty="0">
                          <a:effectLst/>
                          <a:latin typeface="Arial" panose="020B0604020202020204" pitchFamily="34" charset="0"/>
                          <a:cs typeface="Arial" panose="020B0604020202020204" pitchFamily="34" charset="0"/>
                        </a:rPr>
                        <a:t>5</a:t>
                      </a:r>
                      <a:endParaRPr lang="es-MX"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s-MX" sz="1800" u="none" strike="noStrike">
                          <a:effectLst/>
                          <a:latin typeface="Arial" panose="020B0604020202020204" pitchFamily="34" charset="0"/>
                          <a:cs typeface="Arial" panose="020B0604020202020204" pitchFamily="34" charset="0"/>
                        </a:rPr>
                        <a:t>5</a:t>
                      </a:r>
                      <a:endParaRPr lang="es-MX"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0002"/>
                  </a:ext>
                </a:extLst>
              </a:tr>
              <a:tr h="190500">
                <a:tc>
                  <a:txBody>
                    <a:bodyPr/>
                    <a:lstStyle/>
                    <a:p>
                      <a:pPr algn="ctr" fontAlgn="b"/>
                      <a:r>
                        <a:rPr lang="es-MX" sz="1800" u="none" strike="noStrike">
                          <a:effectLst/>
                          <a:latin typeface="Arial" panose="020B0604020202020204" pitchFamily="34" charset="0"/>
                          <a:cs typeface="Arial" panose="020B0604020202020204" pitchFamily="34" charset="0"/>
                        </a:rPr>
                        <a:t>7</a:t>
                      </a:r>
                      <a:endParaRPr lang="es-MX"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s-MX" sz="1800" u="none" strike="noStrike">
                          <a:effectLst/>
                          <a:latin typeface="Arial" panose="020B0604020202020204" pitchFamily="34" charset="0"/>
                          <a:cs typeface="Arial" panose="020B0604020202020204" pitchFamily="34" charset="0"/>
                        </a:rPr>
                        <a:t>4</a:t>
                      </a:r>
                      <a:endParaRPr lang="es-MX"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0003"/>
                  </a:ext>
                </a:extLst>
              </a:tr>
              <a:tr h="190500">
                <a:tc>
                  <a:txBody>
                    <a:bodyPr/>
                    <a:lstStyle/>
                    <a:p>
                      <a:pPr algn="ctr" fontAlgn="b"/>
                      <a:r>
                        <a:rPr lang="es-MX" sz="1800" u="none" strike="noStrike">
                          <a:effectLst/>
                          <a:latin typeface="Arial" panose="020B0604020202020204" pitchFamily="34" charset="0"/>
                          <a:cs typeface="Arial" panose="020B0604020202020204" pitchFamily="34" charset="0"/>
                        </a:rPr>
                        <a:t>8</a:t>
                      </a:r>
                      <a:endParaRPr lang="es-MX"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s-MX" sz="1800" u="none" strike="noStrike">
                          <a:effectLst/>
                          <a:latin typeface="Arial" panose="020B0604020202020204" pitchFamily="34" charset="0"/>
                          <a:cs typeface="Arial" panose="020B0604020202020204" pitchFamily="34" charset="0"/>
                        </a:rPr>
                        <a:t>7</a:t>
                      </a:r>
                      <a:endParaRPr lang="es-MX"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0004"/>
                  </a:ext>
                </a:extLst>
              </a:tr>
              <a:tr h="190500">
                <a:tc>
                  <a:txBody>
                    <a:bodyPr/>
                    <a:lstStyle/>
                    <a:p>
                      <a:pPr algn="ctr" fontAlgn="b"/>
                      <a:r>
                        <a:rPr lang="es-MX" sz="1800" u="none" strike="noStrike">
                          <a:effectLst/>
                          <a:latin typeface="Arial" panose="020B0604020202020204" pitchFamily="34" charset="0"/>
                          <a:cs typeface="Arial" panose="020B0604020202020204" pitchFamily="34" charset="0"/>
                        </a:rPr>
                        <a:t>9</a:t>
                      </a:r>
                      <a:endParaRPr lang="es-MX"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s-MX" sz="1800" u="none" strike="noStrike">
                          <a:effectLst/>
                          <a:latin typeface="Arial" panose="020B0604020202020204" pitchFamily="34" charset="0"/>
                          <a:cs typeface="Arial" panose="020B0604020202020204" pitchFamily="34" charset="0"/>
                        </a:rPr>
                        <a:t>8</a:t>
                      </a:r>
                      <a:endParaRPr lang="es-MX"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0005"/>
                  </a:ext>
                </a:extLst>
              </a:tr>
              <a:tr h="190500">
                <a:tc>
                  <a:txBody>
                    <a:bodyPr/>
                    <a:lstStyle/>
                    <a:p>
                      <a:pPr algn="ctr" fontAlgn="b"/>
                      <a:r>
                        <a:rPr lang="es-MX" sz="1800" u="none" strike="noStrike">
                          <a:effectLst/>
                          <a:latin typeface="Arial" panose="020B0604020202020204" pitchFamily="34" charset="0"/>
                          <a:cs typeface="Arial" panose="020B0604020202020204" pitchFamily="34" charset="0"/>
                        </a:rPr>
                        <a:t>2</a:t>
                      </a:r>
                      <a:endParaRPr lang="es-MX"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s-MX" sz="1800" u="none" strike="noStrike">
                          <a:effectLst/>
                          <a:latin typeface="Arial" panose="020B0604020202020204" pitchFamily="34" charset="0"/>
                          <a:cs typeface="Arial" panose="020B0604020202020204" pitchFamily="34" charset="0"/>
                        </a:rPr>
                        <a:t>6</a:t>
                      </a:r>
                      <a:endParaRPr lang="es-MX"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0006"/>
                  </a:ext>
                </a:extLst>
              </a:tr>
              <a:tr h="190500">
                <a:tc>
                  <a:txBody>
                    <a:bodyPr/>
                    <a:lstStyle/>
                    <a:p>
                      <a:pPr algn="ctr" fontAlgn="b"/>
                      <a:r>
                        <a:rPr lang="es-MX" sz="1800" u="none" strike="noStrike">
                          <a:effectLst/>
                          <a:latin typeface="Arial" panose="020B0604020202020204" pitchFamily="34" charset="0"/>
                          <a:cs typeface="Arial" panose="020B0604020202020204" pitchFamily="34" charset="0"/>
                        </a:rPr>
                        <a:t>6</a:t>
                      </a:r>
                      <a:endParaRPr lang="es-MX"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s-MX" sz="1800" u="none" strike="noStrike">
                          <a:effectLst/>
                          <a:latin typeface="Arial" panose="020B0604020202020204" pitchFamily="34" charset="0"/>
                          <a:cs typeface="Arial" panose="020B0604020202020204" pitchFamily="34" charset="0"/>
                        </a:rPr>
                        <a:t>4</a:t>
                      </a:r>
                      <a:endParaRPr lang="es-MX"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0007"/>
                  </a:ext>
                </a:extLst>
              </a:tr>
              <a:tr h="190500">
                <a:tc>
                  <a:txBody>
                    <a:bodyPr/>
                    <a:lstStyle/>
                    <a:p>
                      <a:pPr algn="ctr" fontAlgn="b"/>
                      <a:r>
                        <a:rPr lang="es-MX" sz="1800" u="none" strike="noStrike">
                          <a:effectLst/>
                          <a:latin typeface="Arial" panose="020B0604020202020204" pitchFamily="34" charset="0"/>
                          <a:cs typeface="Arial" panose="020B0604020202020204" pitchFamily="34" charset="0"/>
                        </a:rPr>
                        <a:t>2</a:t>
                      </a:r>
                      <a:endParaRPr lang="es-MX"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s-MX" sz="1800" u="none" strike="noStrike" dirty="0">
                          <a:effectLst/>
                          <a:latin typeface="Arial" panose="020B0604020202020204" pitchFamily="34" charset="0"/>
                          <a:cs typeface="Arial" panose="020B0604020202020204" pitchFamily="34" charset="0"/>
                        </a:rPr>
                        <a:t>1</a:t>
                      </a:r>
                      <a:endParaRPr lang="es-MX"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0008"/>
                  </a:ext>
                </a:extLst>
              </a:tr>
            </a:tbl>
          </a:graphicData>
        </a:graphic>
      </p:graphicFrame>
      <p:sp>
        <p:nvSpPr>
          <p:cNvPr id="9" name="CuadroTexto 8"/>
          <p:cNvSpPr txBox="1"/>
          <p:nvPr/>
        </p:nvSpPr>
        <p:spPr>
          <a:xfrm>
            <a:off x="6588224" y="4295998"/>
            <a:ext cx="2520280" cy="1077218"/>
          </a:xfrm>
          <a:prstGeom prst="rect">
            <a:avLst/>
          </a:prstGeom>
          <a:noFill/>
        </p:spPr>
        <p:txBody>
          <a:bodyPr wrap="square" rtlCol="0">
            <a:spAutoFit/>
          </a:bodyPr>
          <a:lstStyle/>
          <a:p>
            <a:r>
              <a:rPr lang="es-MX" sz="1600" dirty="0"/>
              <a:t>Dos variables, ambas medidas en cada objeto, y que </a:t>
            </a:r>
            <a:r>
              <a:rPr lang="es-MX" sz="1600" dirty="0" err="1"/>
              <a:t>co</a:t>
            </a:r>
            <a:r>
              <a:rPr lang="es-MX" sz="1600" dirty="0"/>
              <a:t>-varían una con respecto a la otra.</a:t>
            </a:r>
          </a:p>
        </p:txBody>
      </p:sp>
      <p:sp>
        <p:nvSpPr>
          <p:cNvPr id="10" name="CuadroTexto 9"/>
          <p:cNvSpPr txBox="1"/>
          <p:nvPr/>
        </p:nvSpPr>
        <p:spPr>
          <a:xfrm>
            <a:off x="1547664" y="4386919"/>
            <a:ext cx="2088232" cy="584775"/>
          </a:xfrm>
          <a:prstGeom prst="rect">
            <a:avLst/>
          </a:prstGeom>
          <a:noFill/>
        </p:spPr>
        <p:txBody>
          <a:bodyPr wrap="square" rtlCol="0">
            <a:spAutoFit/>
          </a:bodyPr>
          <a:lstStyle/>
          <a:p>
            <a:r>
              <a:rPr lang="es-MX" sz="1600" dirty="0"/>
              <a:t>Una variable medida en cada objeto.</a:t>
            </a:r>
          </a:p>
        </p:txBody>
      </p:sp>
      <p:sp>
        <p:nvSpPr>
          <p:cNvPr id="11" name="CuadroTexto 10"/>
          <p:cNvSpPr txBox="1"/>
          <p:nvPr/>
        </p:nvSpPr>
        <p:spPr>
          <a:xfrm>
            <a:off x="623020" y="1475492"/>
            <a:ext cx="2532230" cy="369332"/>
          </a:xfrm>
          <a:prstGeom prst="rect">
            <a:avLst/>
          </a:prstGeom>
          <a:solidFill>
            <a:srgbClr val="C00000">
              <a:alpha val="52000"/>
            </a:srgbClr>
          </a:solidFill>
        </p:spPr>
        <p:txBody>
          <a:bodyPr wrap="square" rtlCol="0">
            <a:spAutoFit/>
          </a:bodyPr>
          <a:lstStyle/>
          <a:p>
            <a:pPr algn="ctr"/>
            <a:r>
              <a:rPr lang="es-MX" b="1" dirty="0"/>
              <a:t>VARIANZA</a:t>
            </a:r>
          </a:p>
        </p:txBody>
      </p:sp>
      <p:sp>
        <p:nvSpPr>
          <p:cNvPr id="12" name="CuadroTexto 11"/>
          <p:cNvSpPr txBox="1"/>
          <p:nvPr/>
        </p:nvSpPr>
        <p:spPr>
          <a:xfrm>
            <a:off x="5394116" y="1443528"/>
            <a:ext cx="2532230" cy="369332"/>
          </a:xfrm>
          <a:prstGeom prst="rect">
            <a:avLst/>
          </a:prstGeom>
          <a:solidFill>
            <a:srgbClr val="7030A0">
              <a:alpha val="54000"/>
            </a:srgbClr>
          </a:solidFill>
        </p:spPr>
        <p:txBody>
          <a:bodyPr wrap="square" rtlCol="0">
            <a:spAutoFit/>
          </a:bodyPr>
          <a:lstStyle/>
          <a:p>
            <a:pPr algn="ctr"/>
            <a:r>
              <a:rPr lang="es-MX" b="1" dirty="0"/>
              <a:t>CO-VARIANZA</a:t>
            </a:r>
          </a:p>
        </p:txBody>
      </p:sp>
    </p:spTree>
    <p:extLst>
      <p:ext uri="{BB962C8B-B14F-4D97-AF65-F5344CB8AC3E}">
        <p14:creationId xmlns:p14="http://schemas.microsoft.com/office/powerpoint/2010/main" val="5222388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957188"/>
            <a:ext cx="4500594" cy="400110"/>
          </a:xfrm>
          <a:prstGeom prst="rect">
            <a:avLst/>
          </a:prstGeom>
          <a:noFill/>
        </p:spPr>
        <p:txBody>
          <a:bodyPr wrap="square" rtlCol="0">
            <a:spAutoFit/>
          </a:bodyPr>
          <a:lstStyle/>
          <a:p>
            <a:r>
              <a:rPr lang="es-MX" sz="2000" dirty="0"/>
              <a:t>2. Matriz de desviaciones estándar:</a:t>
            </a:r>
          </a:p>
        </p:txBody>
      </p:sp>
      <p:grpSp>
        <p:nvGrpSpPr>
          <p:cNvPr id="47" name="Group 46"/>
          <p:cNvGrpSpPr/>
          <p:nvPr/>
        </p:nvGrpSpPr>
        <p:grpSpPr>
          <a:xfrm>
            <a:off x="3668710" y="1815298"/>
            <a:ext cx="5143536" cy="1569660"/>
            <a:chOff x="3643306" y="1928802"/>
            <a:chExt cx="5143536" cy="1569660"/>
          </a:xfrm>
        </p:grpSpPr>
        <p:sp>
          <p:nvSpPr>
            <p:cNvPr id="2" name="TextBox 1"/>
            <p:cNvSpPr txBox="1"/>
            <p:nvPr/>
          </p:nvSpPr>
          <p:spPr>
            <a:xfrm>
              <a:off x="3643306" y="1928802"/>
              <a:ext cx="5143536" cy="1569660"/>
            </a:xfrm>
            <a:prstGeom prst="rect">
              <a:avLst/>
            </a:prstGeom>
            <a:noFill/>
          </p:spPr>
          <p:txBody>
            <a:bodyPr wrap="square" rtlCol="0">
              <a:spAutoFit/>
            </a:bodyPr>
            <a:lstStyle/>
            <a:p>
              <a:pPr marL="285750" indent="-285750">
                <a:buClr>
                  <a:srgbClr val="C00000"/>
                </a:buClr>
                <a:buSzPct val="130000"/>
                <a:buFont typeface="Arial" panose="020B0604020202020204" pitchFamily="34" charset="0"/>
                <a:buChar char="•"/>
              </a:pPr>
              <a:r>
                <a:rPr lang="es-MX" sz="1600" dirty="0"/>
                <a:t>Es una matriz diagonal con la raíz cuadrada de las varianzas de cada variable </a:t>
              </a:r>
              <a:r>
                <a:rPr lang="es-MX" sz="1600" b="1" i="1" dirty="0"/>
                <a:t>p</a:t>
              </a:r>
              <a:r>
                <a:rPr lang="es-MX" sz="1600" dirty="0"/>
                <a:t> en la muestra.</a:t>
              </a:r>
            </a:p>
            <a:p>
              <a:pPr>
                <a:buClr>
                  <a:srgbClr val="C00000"/>
                </a:buClr>
                <a:buSzPct val="130000"/>
              </a:pPr>
              <a:r>
                <a:rPr lang="es-MX" sz="1600" dirty="0"/>
                <a:t> </a:t>
              </a:r>
            </a:p>
            <a:p>
              <a:pPr marL="285750" indent="-285750">
                <a:buClr>
                  <a:srgbClr val="C00000"/>
                </a:buClr>
                <a:buSzPct val="130000"/>
                <a:buFont typeface="Arial" panose="020B0604020202020204" pitchFamily="34" charset="0"/>
                <a:buChar char="•"/>
              </a:pPr>
              <a:endParaRPr lang="es-MX" sz="1600" dirty="0"/>
            </a:p>
            <a:p>
              <a:pPr marL="285750" indent="-285750">
                <a:buClr>
                  <a:srgbClr val="C00000"/>
                </a:buClr>
                <a:buSzPct val="130000"/>
                <a:buFont typeface="Arial" panose="020B0604020202020204" pitchFamily="34" charset="0"/>
                <a:buChar char="•"/>
              </a:pPr>
              <a:r>
                <a:rPr lang="es-MX" sz="1600" dirty="0"/>
                <a:t>Cada</a:t>
              </a:r>
              <a:r>
                <a:rPr lang="es-MX" sz="1600" b="1" i="1" dirty="0"/>
                <a:t> </a:t>
              </a:r>
              <a:r>
                <a:rPr lang="es-MX" sz="1600" dirty="0"/>
                <a:t>elemento diagonal es             , y los elementos fuera de la diagonal son 0.</a:t>
              </a:r>
            </a:p>
          </p:txBody>
        </p:sp>
        <p:graphicFrame>
          <p:nvGraphicFramePr>
            <p:cNvPr id="164866" name="Object 2"/>
            <p:cNvGraphicFramePr>
              <a:graphicFrameLocks noChangeAspect="1"/>
            </p:cNvGraphicFramePr>
            <p:nvPr>
              <p:extLst>
                <p:ext uri="{D42A27DB-BD31-4B8C-83A1-F6EECF244321}">
                  <p14:modId xmlns:p14="http://schemas.microsoft.com/office/powerpoint/2010/main" val="2570032206"/>
                </p:ext>
              </p:extLst>
            </p:nvPr>
          </p:nvGraphicFramePr>
          <p:xfrm>
            <a:off x="6215074" y="2732560"/>
            <a:ext cx="649436" cy="553840"/>
          </p:xfrm>
          <a:graphic>
            <a:graphicData uri="http://schemas.openxmlformats.org/presentationml/2006/ole">
              <mc:AlternateContent xmlns:mc="http://schemas.openxmlformats.org/markup-compatibility/2006">
                <mc:Choice xmlns:v="urn:schemas-microsoft-com:vml" Requires="v">
                  <p:oleObj name="Equation" r:id="rId2" imgW="342720" imgH="317160" progId="Equation.3">
                    <p:embed/>
                  </p:oleObj>
                </mc:Choice>
                <mc:Fallback>
                  <p:oleObj name="Equation" r:id="rId2" imgW="342720" imgH="317160" progId="Equation.3">
                    <p:embed/>
                    <p:pic>
                      <p:nvPicPr>
                        <p:cNvPr id="16486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5074" y="2732560"/>
                          <a:ext cx="649436" cy="5538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9" name="Group 18"/>
          <p:cNvGrpSpPr/>
          <p:nvPr/>
        </p:nvGrpSpPr>
        <p:grpSpPr>
          <a:xfrm>
            <a:off x="500034" y="1829468"/>
            <a:ext cx="2729158" cy="1528094"/>
            <a:chOff x="714348" y="3515462"/>
            <a:chExt cx="2729158" cy="1528094"/>
          </a:xfrm>
        </p:grpSpPr>
        <p:sp>
          <p:nvSpPr>
            <p:cNvPr id="5" name="Left Bracket 4"/>
            <p:cNvSpPr/>
            <p:nvPr/>
          </p:nvSpPr>
          <p:spPr>
            <a:xfrm>
              <a:off x="1285850" y="3515462"/>
              <a:ext cx="71440" cy="1500198"/>
            </a:xfrm>
            <a:prstGeom prst="leftBracket">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6" name="TextBox 5"/>
            <p:cNvSpPr txBox="1"/>
            <p:nvPr/>
          </p:nvSpPr>
          <p:spPr>
            <a:xfrm>
              <a:off x="714348" y="4043424"/>
              <a:ext cx="642942" cy="369332"/>
            </a:xfrm>
            <a:prstGeom prst="rect">
              <a:avLst/>
            </a:prstGeom>
            <a:noFill/>
          </p:spPr>
          <p:txBody>
            <a:bodyPr wrap="square" rtlCol="0">
              <a:spAutoFit/>
            </a:bodyPr>
            <a:lstStyle/>
            <a:p>
              <a:r>
                <a:rPr lang="es-MX" b="1" dirty="0"/>
                <a:t>D </a:t>
              </a:r>
              <a:r>
                <a:rPr lang="es-MX" dirty="0"/>
                <a:t> =</a:t>
              </a:r>
              <a:endParaRPr lang="es-MX" b="1" dirty="0"/>
            </a:p>
          </p:txBody>
        </p:sp>
        <p:sp>
          <p:nvSpPr>
            <p:cNvPr id="7" name="Left Bracket 6"/>
            <p:cNvSpPr/>
            <p:nvPr/>
          </p:nvSpPr>
          <p:spPr>
            <a:xfrm flipH="1">
              <a:off x="3372066" y="3515462"/>
              <a:ext cx="71440" cy="1500198"/>
            </a:xfrm>
            <a:prstGeom prst="leftBracket">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graphicFrame>
          <p:nvGraphicFramePr>
            <p:cNvPr id="164867" name="Object 3"/>
            <p:cNvGraphicFramePr>
              <a:graphicFrameLocks noChangeAspect="1"/>
            </p:cNvGraphicFramePr>
            <p:nvPr/>
          </p:nvGraphicFramePr>
          <p:xfrm>
            <a:off x="1366837" y="3562401"/>
            <a:ext cx="525463" cy="449262"/>
          </p:xfrm>
          <a:graphic>
            <a:graphicData uri="http://schemas.openxmlformats.org/presentationml/2006/ole">
              <mc:AlternateContent xmlns:mc="http://schemas.openxmlformats.org/markup-compatibility/2006">
                <mc:Choice xmlns:v="urn:schemas-microsoft-com:vml" Requires="v">
                  <p:oleObj name="Equation" r:id="rId4" imgW="330120" imgH="291960" progId="Equation.3">
                    <p:embed/>
                  </p:oleObj>
                </mc:Choice>
                <mc:Fallback>
                  <p:oleObj name="Equation" r:id="rId4" imgW="330120" imgH="291960" progId="Equation.3">
                    <p:embed/>
                    <p:pic>
                      <p:nvPicPr>
                        <p:cNvPr id="16486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6837" y="3562401"/>
                          <a:ext cx="525463" cy="449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868" name="Object 4"/>
            <p:cNvGraphicFramePr>
              <a:graphicFrameLocks noChangeAspect="1"/>
            </p:cNvGraphicFramePr>
            <p:nvPr/>
          </p:nvGraphicFramePr>
          <p:xfrm>
            <a:off x="2027224" y="4043413"/>
            <a:ext cx="544512" cy="449263"/>
          </p:xfrm>
          <a:graphic>
            <a:graphicData uri="http://schemas.openxmlformats.org/presentationml/2006/ole">
              <mc:AlternateContent xmlns:mc="http://schemas.openxmlformats.org/markup-compatibility/2006">
                <mc:Choice xmlns:v="urn:schemas-microsoft-com:vml" Requires="v">
                  <p:oleObj name="Equation" r:id="rId6" imgW="342720" imgH="291960" progId="Equation.3">
                    <p:embed/>
                  </p:oleObj>
                </mc:Choice>
                <mc:Fallback>
                  <p:oleObj name="Equation" r:id="rId6" imgW="342720" imgH="291960" progId="Equation.3">
                    <p:embed/>
                    <p:pic>
                      <p:nvPicPr>
                        <p:cNvPr id="164868"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27224" y="4043413"/>
                          <a:ext cx="544512"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869" name="Object 5"/>
            <p:cNvGraphicFramePr>
              <a:graphicFrameLocks noChangeAspect="1"/>
            </p:cNvGraphicFramePr>
            <p:nvPr/>
          </p:nvGraphicFramePr>
          <p:xfrm>
            <a:off x="2740016" y="4556194"/>
            <a:ext cx="546100" cy="487362"/>
          </p:xfrm>
          <a:graphic>
            <a:graphicData uri="http://schemas.openxmlformats.org/presentationml/2006/ole">
              <mc:AlternateContent xmlns:mc="http://schemas.openxmlformats.org/markup-compatibility/2006">
                <mc:Choice xmlns:v="urn:schemas-microsoft-com:vml" Requires="v">
                  <p:oleObj name="Equation" r:id="rId8" imgW="342720" imgH="317160" progId="Equation.3">
                    <p:embed/>
                  </p:oleObj>
                </mc:Choice>
                <mc:Fallback>
                  <p:oleObj name="Equation" r:id="rId8" imgW="342720" imgH="317160" progId="Equation.3">
                    <p:embed/>
                    <p:pic>
                      <p:nvPicPr>
                        <p:cNvPr id="16486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0016" y="4556194"/>
                          <a:ext cx="546100"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1428728" y="4114862"/>
              <a:ext cx="357190" cy="369332"/>
            </a:xfrm>
            <a:prstGeom prst="rect">
              <a:avLst/>
            </a:prstGeom>
            <a:noFill/>
          </p:spPr>
          <p:txBody>
            <a:bodyPr wrap="square" rtlCol="0">
              <a:spAutoFit/>
            </a:bodyPr>
            <a:lstStyle/>
            <a:p>
              <a:pPr algn="ctr"/>
              <a:r>
                <a:rPr lang="es-MX" dirty="0"/>
                <a:t>0</a:t>
              </a:r>
            </a:p>
          </p:txBody>
        </p:sp>
        <p:sp>
          <p:nvSpPr>
            <p:cNvPr id="14" name="TextBox 13"/>
            <p:cNvSpPr txBox="1"/>
            <p:nvPr/>
          </p:nvSpPr>
          <p:spPr>
            <a:xfrm>
              <a:off x="1428728" y="4674224"/>
              <a:ext cx="357190" cy="369332"/>
            </a:xfrm>
            <a:prstGeom prst="rect">
              <a:avLst/>
            </a:prstGeom>
            <a:noFill/>
          </p:spPr>
          <p:txBody>
            <a:bodyPr wrap="square" rtlCol="0">
              <a:spAutoFit/>
            </a:bodyPr>
            <a:lstStyle/>
            <a:p>
              <a:pPr algn="ctr"/>
              <a:r>
                <a:rPr lang="es-MX" dirty="0"/>
                <a:t>0</a:t>
              </a:r>
            </a:p>
          </p:txBody>
        </p:sp>
        <p:sp>
          <p:nvSpPr>
            <p:cNvPr id="15" name="TextBox 14"/>
            <p:cNvSpPr txBox="1"/>
            <p:nvPr/>
          </p:nvSpPr>
          <p:spPr>
            <a:xfrm>
              <a:off x="2143108" y="4674224"/>
              <a:ext cx="357190" cy="369332"/>
            </a:xfrm>
            <a:prstGeom prst="rect">
              <a:avLst/>
            </a:prstGeom>
            <a:noFill/>
          </p:spPr>
          <p:txBody>
            <a:bodyPr wrap="square" rtlCol="0">
              <a:spAutoFit/>
            </a:bodyPr>
            <a:lstStyle/>
            <a:p>
              <a:pPr algn="ctr"/>
              <a:r>
                <a:rPr lang="es-MX" dirty="0"/>
                <a:t>0</a:t>
              </a:r>
            </a:p>
          </p:txBody>
        </p:sp>
        <p:sp>
          <p:nvSpPr>
            <p:cNvPr id="16" name="TextBox 15"/>
            <p:cNvSpPr txBox="1"/>
            <p:nvPr/>
          </p:nvSpPr>
          <p:spPr>
            <a:xfrm>
              <a:off x="2143108" y="3674092"/>
              <a:ext cx="357190" cy="369332"/>
            </a:xfrm>
            <a:prstGeom prst="rect">
              <a:avLst/>
            </a:prstGeom>
            <a:noFill/>
          </p:spPr>
          <p:txBody>
            <a:bodyPr wrap="square" rtlCol="0">
              <a:spAutoFit/>
            </a:bodyPr>
            <a:lstStyle/>
            <a:p>
              <a:pPr algn="ctr"/>
              <a:r>
                <a:rPr lang="es-MX" dirty="0"/>
                <a:t>0</a:t>
              </a:r>
            </a:p>
          </p:txBody>
        </p:sp>
        <p:sp>
          <p:nvSpPr>
            <p:cNvPr id="17" name="TextBox 16"/>
            <p:cNvSpPr txBox="1"/>
            <p:nvPr/>
          </p:nvSpPr>
          <p:spPr>
            <a:xfrm>
              <a:off x="2857488" y="4114862"/>
              <a:ext cx="357190" cy="369332"/>
            </a:xfrm>
            <a:prstGeom prst="rect">
              <a:avLst/>
            </a:prstGeom>
            <a:noFill/>
          </p:spPr>
          <p:txBody>
            <a:bodyPr wrap="square" rtlCol="0">
              <a:spAutoFit/>
            </a:bodyPr>
            <a:lstStyle/>
            <a:p>
              <a:pPr algn="ctr"/>
              <a:r>
                <a:rPr lang="es-MX" dirty="0"/>
                <a:t>0</a:t>
              </a:r>
            </a:p>
          </p:txBody>
        </p:sp>
        <p:sp>
          <p:nvSpPr>
            <p:cNvPr id="18" name="TextBox 17"/>
            <p:cNvSpPr txBox="1"/>
            <p:nvPr/>
          </p:nvSpPr>
          <p:spPr>
            <a:xfrm>
              <a:off x="2857488" y="3686234"/>
              <a:ext cx="357190" cy="369332"/>
            </a:xfrm>
            <a:prstGeom prst="rect">
              <a:avLst/>
            </a:prstGeom>
            <a:noFill/>
          </p:spPr>
          <p:txBody>
            <a:bodyPr wrap="square" rtlCol="0">
              <a:spAutoFit/>
            </a:bodyPr>
            <a:lstStyle/>
            <a:p>
              <a:pPr algn="ctr"/>
              <a:r>
                <a:rPr lang="es-MX" dirty="0"/>
                <a:t>0</a:t>
              </a:r>
            </a:p>
          </p:txBody>
        </p:sp>
      </p:grpSp>
      <p:sp>
        <p:nvSpPr>
          <p:cNvPr id="20" name="TextBox 19"/>
          <p:cNvSpPr txBox="1"/>
          <p:nvPr/>
        </p:nvSpPr>
        <p:spPr>
          <a:xfrm>
            <a:off x="357158" y="4000504"/>
            <a:ext cx="4286850" cy="400110"/>
          </a:xfrm>
          <a:prstGeom prst="rect">
            <a:avLst/>
          </a:prstGeom>
          <a:noFill/>
        </p:spPr>
        <p:txBody>
          <a:bodyPr wrap="square" rtlCol="0">
            <a:spAutoFit/>
          </a:bodyPr>
          <a:lstStyle/>
          <a:p>
            <a:r>
              <a:rPr lang="es-MX" sz="2000" dirty="0"/>
              <a:t>3. Matriz de correlaciones:</a:t>
            </a:r>
          </a:p>
        </p:txBody>
      </p:sp>
      <p:grpSp>
        <p:nvGrpSpPr>
          <p:cNvPr id="46" name="Group 45"/>
          <p:cNvGrpSpPr/>
          <p:nvPr/>
        </p:nvGrpSpPr>
        <p:grpSpPr>
          <a:xfrm>
            <a:off x="5771932" y="4615550"/>
            <a:ext cx="2729158" cy="1500198"/>
            <a:chOff x="5271866" y="4901302"/>
            <a:chExt cx="2729158" cy="1500198"/>
          </a:xfrm>
        </p:grpSpPr>
        <p:sp>
          <p:nvSpPr>
            <p:cNvPr id="23" name="Left Bracket 22"/>
            <p:cNvSpPr/>
            <p:nvPr/>
          </p:nvSpPr>
          <p:spPr>
            <a:xfrm>
              <a:off x="5943836" y="5072074"/>
              <a:ext cx="56924" cy="1186550"/>
            </a:xfrm>
            <a:prstGeom prst="leftBracket">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4" name="TextBox 23"/>
            <p:cNvSpPr txBox="1"/>
            <p:nvPr/>
          </p:nvSpPr>
          <p:spPr>
            <a:xfrm>
              <a:off x="5271866" y="5429264"/>
              <a:ext cx="642942" cy="369332"/>
            </a:xfrm>
            <a:prstGeom prst="rect">
              <a:avLst/>
            </a:prstGeom>
            <a:noFill/>
          </p:spPr>
          <p:txBody>
            <a:bodyPr wrap="square" rtlCol="0">
              <a:spAutoFit/>
            </a:bodyPr>
            <a:lstStyle/>
            <a:p>
              <a:r>
                <a:rPr lang="es-MX" b="1" dirty="0"/>
                <a:t>R </a:t>
              </a:r>
              <a:r>
                <a:rPr lang="es-MX" dirty="0"/>
                <a:t> =</a:t>
              </a:r>
              <a:endParaRPr lang="es-MX" b="1" dirty="0"/>
            </a:p>
          </p:txBody>
        </p:sp>
        <p:sp>
          <p:nvSpPr>
            <p:cNvPr id="25" name="Left Bracket 24"/>
            <p:cNvSpPr/>
            <p:nvPr/>
          </p:nvSpPr>
          <p:spPr>
            <a:xfrm flipH="1">
              <a:off x="7929584" y="4901302"/>
              <a:ext cx="71440" cy="1500198"/>
            </a:xfrm>
            <a:prstGeom prst="leftBracket">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9" name="TextBox 28"/>
            <p:cNvSpPr txBox="1"/>
            <p:nvPr/>
          </p:nvSpPr>
          <p:spPr>
            <a:xfrm>
              <a:off x="5986246" y="5500702"/>
              <a:ext cx="586018" cy="369332"/>
            </a:xfrm>
            <a:prstGeom prst="rect">
              <a:avLst/>
            </a:prstGeom>
            <a:noFill/>
          </p:spPr>
          <p:txBody>
            <a:bodyPr wrap="square" rtlCol="0">
              <a:spAutoFit/>
            </a:bodyPr>
            <a:lstStyle/>
            <a:p>
              <a:r>
                <a:rPr lang="es-MX" i="1" dirty="0"/>
                <a:t>r</a:t>
              </a:r>
              <a:r>
                <a:rPr lang="es-MX" i="1" baseline="-25000" dirty="0"/>
                <a:t>2,1</a:t>
              </a:r>
            </a:p>
          </p:txBody>
        </p:sp>
        <p:sp>
          <p:nvSpPr>
            <p:cNvPr id="35" name="TextBox 34"/>
            <p:cNvSpPr txBox="1"/>
            <p:nvPr/>
          </p:nvSpPr>
          <p:spPr>
            <a:xfrm>
              <a:off x="6000760" y="5072074"/>
              <a:ext cx="357190" cy="369332"/>
            </a:xfrm>
            <a:prstGeom prst="rect">
              <a:avLst/>
            </a:prstGeom>
            <a:noFill/>
          </p:spPr>
          <p:txBody>
            <a:bodyPr wrap="square" rtlCol="0">
              <a:spAutoFit/>
            </a:bodyPr>
            <a:lstStyle/>
            <a:p>
              <a:pPr algn="ctr"/>
              <a:r>
                <a:rPr lang="es-MX" dirty="0"/>
                <a:t>1</a:t>
              </a:r>
            </a:p>
          </p:txBody>
        </p:sp>
        <p:sp>
          <p:nvSpPr>
            <p:cNvPr id="36" name="TextBox 35"/>
            <p:cNvSpPr txBox="1"/>
            <p:nvPr/>
          </p:nvSpPr>
          <p:spPr>
            <a:xfrm>
              <a:off x="7429520" y="5929330"/>
              <a:ext cx="357190" cy="369332"/>
            </a:xfrm>
            <a:prstGeom prst="rect">
              <a:avLst/>
            </a:prstGeom>
            <a:noFill/>
          </p:spPr>
          <p:txBody>
            <a:bodyPr wrap="square" rtlCol="0">
              <a:spAutoFit/>
            </a:bodyPr>
            <a:lstStyle/>
            <a:p>
              <a:pPr algn="ctr"/>
              <a:r>
                <a:rPr lang="es-MX" dirty="0"/>
                <a:t>1</a:t>
              </a:r>
            </a:p>
          </p:txBody>
        </p:sp>
        <p:sp>
          <p:nvSpPr>
            <p:cNvPr id="37" name="TextBox 36"/>
            <p:cNvSpPr txBox="1"/>
            <p:nvPr/>
          </p:nvSpPr>
          <p:spPr>
            <a:xfrm>
              <a:off x="6700626" y="5500702"/>
              <a:ext cx="357190" cy="369332"/>
            </a:xfrm>
            <a:prstGeom prst="rect">
              <a:avLst/>
            </a:prstGeom>
            <a:noFill/>
          </p:spPr>
          <p:txBody>
            <a:bodyPr wrap="square" rtlCol="0">
              <a:spAutoFit/>
            </a:bodyPr>
            <a:lstStyle/>
            <a:p>
              <a:pPr algn="ctr"/>
              <a:r>
                <a:rPr lang="es-MX" dirty="0"/>
                <a:t>1</a:t>
              </a:r>
            </a:p>
          </p:txBody>
        </p:sp>
        <p:sp>
          <p:nvSpPr>
            <p:cNvPr id="38" name="TextBox 37"/>
            <p:cNvSpPr txBox="1"/>
            <p:nvPr/>
          </p:nvSpPr>
          <p:spPr>
            <a:xfrm>
              <a:off x="6000760" y="5857892"/>
              <a:ext cx="586018" cy="369332"/>
            </a:xfrm>
            <a:prstGeom prst="rect">
              <a:avLst/>
            </a:prstGeom>
            <a:noFill/>
          </p:spPr>
          <p:txBody>
            <a:bodyPr wrap="square" rtlCol="0">
              <a:spAutoFit/>
            </a:bodyPr>
            <a:lstStyle/>
            <a:p>
              <a:r>
                <a:rPr lang="es-MX" i="1" dirty="0"/>
                <a:t>r</a:t>
              </a:r>
              <a:r>
                <a:rPr lang="es-MX" i="1" baseline="-25000" dirty="0"/>
                <a:t>p,1</a:t>
              </a:r>
            </a:p>
          </p:txBody>
        </p:sp>
        <p:sp>
          <p:nvSpPr>
            <p:cNvPr id="39" name="TextBox 38"/>
            <p:cNvSpPr txBox="1"/>
            <p:nvPr/>
          </p:nvSpPr>
          <p:spPr>
            <a:xfrm>
              <a:off x="6643702" y="5872406"/>
              <a:ext cx="586018" cy="369332"/>
            </a:xfrm>
            <a:prstGeom prst="rect">
              <a:avLst/>
            </a:prstGeom>
            <a:noFill/>
          </p:spPr>
          <p:txBody>
            <a:bodyPr wrap="square" rtlCol="0">
              <a:spAutoFit/>
            </a:bodyPr>
            <a:lstStyle/>
            <a:p>
              <a:r>
                <a:rPr lang="es-MX" i="1" dirty="0"/>
                <a:t>r</a:t>
              </a:r>
              <a:r>
                <a:rPr lang="es-MX" i="1" baseline="-25000" dirty="0"/>
                <a:t>p,2</a:t>
              </a:r>
            </a:p>
          </p:txBody>
        </p:sp>
        <p:sp>
          <p:nvSpPr>
            <p:cNvPr id="40" name="TextBox 39"/>
            <p:cNvSpPr txBox="1"/>
            <p:nvPr/>
          </p:nvSpPr>
          <p:spPr>
            <a:xfrm>
              <a:off x="6629188" y="5059932"/>
              <a:ext cx="586018" cy="369332"/>
            </a:xfrm>
            <a:prstGeom prst="rect">
              <a:avLst/>
            </a:prstGeom>
            <a:noFill/>
          </p:spPr>
          <p:txBody>
            <a:bodyPr wrap="square" rtlCol="0">
              <a:spAutoFit/>
            </a:bodyPr>
            <a:lstStyle/>
            <a:p>
              <a:r>
                <a:rPr lang="es-MX" i="1" dirty="0"/>
                <a:t>r</a:t>
              </a:r>
              <a:r>
                <a:rPr lang="es-MX" i="1" baseline="-25000" dirty="0"/>
                <a:t>1,2</a:t>
              </a:r>
            </a:p>
          </p:txBody>
        </p:sp>
        <p:sp>
          <p:nvSpPr>
            <p:cNvPr id="41" name="TextBox 40"/>
            <p:cNvSpPr txBox="1"/>
            <p:nvPr/>
          </p:nvSpPr>
          <p:spPr>
            <a:xfrm>
              <a:off x="7343568" y="5088960"/>
              <a:ext cx="586018" cy="369332"/>
            </a:xfrm>
            <a:prstGeom prst="rect">
              <a:avLst/>
            </a:prstGeom>
            <a:noFill/>
          </p:spPr>
          <p:txBody>
            <a:bodyPr wrap="square" rtlCol="0">
              <a:spAutoFit/>
            </a:bodyPr>
            <a:lstStyle/>
            <a:p>
              <a:r>
                <a:rPr lang="es-MX" i="1" dirty="0"/>
                <a:t>r</a:t>
              </a:r>
              <a:r>
                <a:rPr lang="es-MX" i="1" baseline="-25000" dirty="0"/>
                <a:t>1,p</a:t>
              </a:r>
            </a:p>
          </p:txBody>
        </p:sp>
        <p:sp>
          <p:nvSpPr>
            <p:cNvPr id="42" name="TextBox 41"/>
            <p:cNvSpPr txBox="1"/>
            <p:nvPr/>
          </p:nvSpPr>
          <p:spPr>
            <a:xfrm>
              <a:off x="7343568" y="5530970"/>
              <a:ext cx="586018" cy="369332"/>
            </a:xfrm>
            <a:prstGeom prst="rect">
              <a:avLst/>
            </a:prstGeom>
            <a:noFill/>
          </p:spPr>
          <p:txBody>
            <a:bodyPr wrap="square" rtlCol="0">
              <a:spAutoFit/>
            </a:bodyPr>
            <a:lstStyle/>
            <a:p>
              <a:r>
                <a:rPr lang="es-MX" i="1" dirty="0"/>
                <a:t>r</a:t>
              </a:r>
              <a:r>
                <a:rPr lang="es-MX" i="1" baseline="-25000" dirty="0"/>
                <a:t>2,p</a:t>
              </a:r>
            </a:p>
          </p:txBody>
        </p:sp>
      </p:grpSp>
      <p:sp>
        <p:nvSpPr>
          <p:cNvPr id="44" name="TextBox 43"/>
          <p:cNvSpPr txBox="1"/>
          <p:nvPr/>
        </p:nvSpPr>
        <p:spPr>
          <a:xfrm>
            <a:off x="500034" y="4613514"/>
            <a:ext cx="5214974" cy="1815882"/>
          </a:xfrm>
          <a:prstGeom prst="rect">
            <a:avLst/>
          </a:prstGeom>
          <a:noFill/>
        </p:spPr>
        <p:txBody>
          <a:bodyPr wrap="square" rtlCol="0">
            <a:spAutoFit/>
          </a:bodyPr>
          <a:lstStyle/>
          <a:p>
            <a:pPr marL="285750" indent="-285750">
              <a:buClr>
                <a:srgbClr val="C00000"/>
              </a:buClr>
              <a:buSzPct val="130000"/>
              <a:buFont typeface="Arial" panose="020B0604020202020204" pitchFamily="34" charset="0"/>
              <a:buChar char="•"/>
            </a:pPr>
            <a:r>
              <a:rPr lang="es-MX" sz="1600" dirty="0"/>
              <a:t>Es una matriz diagonal con la correlación entre cada variable </a:t>
            </a:r>
            <a:r>
              <a:rPr lang="es-MX" sz="1600" b="1" i="1" dirty="0"/>
              <a:t>p</a:t>
            </a:r>
            <a:r>
              <a:rPr lang="es-MX" sz="1600" dirty="0"/>
              <a:t> en la muestra. </a:t>
            </a:r>
          </a:p>
          <a:p>
            <a:pPr marL="285750" indent="-285750">
              <a:buClr>
                <a:srgbClr val="C00000"/>
              </a:buClr>
              <a:buSzPct val="130000"/>
              <a:buFont typeface="Arial" panose="020B0604020202020204" pitchFamily="34" charset="0"/>
              <a:buChar char="•"/>
            </a:pPr>
            <a:endParaRPr lang="es-MX" sz="1600" dirty="0"/>
          </a:p>
          <a:p>
            <a:pPr marL="285750" indent="-285750">
              <a:buClr>
                <a:srgbClr val="C00000"/>
              </a:buClr>
              <a:buSzPct val="130000"/>
              <a:buFont typeface="Arial" panose="020B0604020202020204" pitchFamily="34" charset="0"/>
              <a:buChar char="•"/>
            </a:pPr>
            <a:r>
              <a:rPr lang="es-MX" sz="1600" dirty="0"/>
              <a:t>Cada</a:t>
            </a:r>
            <a:r>
              <a:rPr lang="es-MX" sz="1600" b="1" i="1" dirty="0"/>
              <a:t> </a:t>
            </a:r>
            <a:r>
              <a:rPr lang="es-MX" sz="1600" dirty="0"/>
              <a:t>elemento diagonal es 1 por que es la correlación de cada variable consigo misma.</a:t>
            </a:r>
          </a:p>
          <a:p>
            <a:pPr marL="285750" indent="-285750">
              <a:buClr>
                <a:srgbClr val="C00000"/>
              </a:buClr>
              <a:buSzPct val="130000"/>
              <a:buFont typeface="Arial" panose="020B0604020202020204" pitchFamily="34" charset="0"/>
              <a:buChar char="•"/>
            </a:pPr>
            <a:endParaRPr lang="es-MX" sz="1600" dirty="0"/>
          </a:p>
          <a:p>
            <a:pPr marL="285750" indent="-285750">
              <a:buClr>
                <a:srgbClr val="C00000"/>
              </a:buClr>
              <a:buSzPct val="130000"/>
              <a:buFont typeface="Arial" panose="020B0604020202020204" pitchFamily="34" charset="0"/>
              <a:buChar char="•"/>
            </a:pPr>
            <a:r>
              <a:rPr lang="es-MX" sz="1600" dirty="0"/>
              <a:t>Es una matriz </a:t>
            </a:r>
            <a:r>
              <a:rPr lang="es-MX" sz="1600" b="1" dirty="0"/>
              <a:t>C</a:t>
            </a:r>
            <a:r>
              <a:rPr lang="es-MX" sz="1600" dirty="0"/>
              <a:t> estandarizada.</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p:cNvGraphicFramePr>
            <a:graphicFrameLocks noChangeAspect="1"/>
          </p:cNvGraphicFramePr>
          <p:nvPr>
            <p:extLst>
              <p:ext uri="{D42A27DB-BD31-4B8C-83A1-F6EECF244321}">
                <p14:modId xmlns:p14="http://schemas.microsoft.com/office/powerpoint/2010/main" val="4112993399"/>
              </p:ext>
            </p:extLst>
          </p:nvPr>
        </p:nvGraphicFramePr>
        <p:xfrm>
          <a:off x="539552" y="5553620"/>
          <a:ext cx="6017697" cy="935335"/>
        </p:xfrm>
        <a:graphic>
          <a:graphicData uri="http://schemas.openxmlformats.org/presentationml/2006/ole">
            <mc:AlternateContent xmlns:mc="http://schemas.openxmlformats.org/markup-compatibility/2006">
              <mc:Choice xmlns:v="urn:schemas-microsoft-com:vml" Requires="v">
                <p:oleObj name="Ecuación" r:id="rId2" imgW="2654280" imgH="444240" progId="Equation.3">
                  <p:embed/>
                </p:oleObj>
              </mc:Choice>
              <mc:Fallback>
                <p:oleObj name="Ecuación" r:id="rId2" imgW="2654280" imgH="444240" progId="Equation.3">
                  <p:embed/>
                  <p:pic>
                    <p:nvPicPr>
                      <p:cNvPr id="2" name="Object 4"/>
                      <p:cNvPicPr>
                        <a:picLocks noChangeAspect="1" noChangeArrowheads="1"/>
                      </p:cNvPicPr>
                      <p:nvPr/>
                    </p:nvPicPr>
                    <p:blipFill>
                      <a:blip r:embed="rId3"/>
                      <a:srcRect/>
                      <a:stretch>
                        <a:fillRect/>
                      </a:stretch>
                    </p:blipFill>
                    <p:spPr bwMode="auto">
                      <a:xfrm>
                        <a:off x="539552" y="5553620"/>
                        <a:ext cx="6017697" cy="935335"/>
                      </a:xfrm>
                      <a:prstGeom prst="rect">
                        <a:avLst/>
                      </a:prstGeom>
                      <a:noFill/>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4035540510"/>
              </p:ext>
            </p:extLst>
          </p:nvPr>
        </p:nvGraphicFramePr>
        <p:xfrm>
          <a:off x="543596" y="1628800"/>
          <a:ext cx="4413250" cy="935037"/>
        </p:xfrm>
        <a:graphic>
          <a:graphicData uri="http://schemas.openxmlformats.org/presentationml/2006/ole">
            <mc:AlternateContent xmlns:mc="http://schemas.openxmlformats.org/markup-compatibility/2006">
              <mc:Choice xmlns:v="urn:schemas-microsoft-com:vml" Requires="v">
                <p:oleObj name="Ecuación" r:id="rId4" imgW="2057400" imgH="444240" progId="Equation.3">
                  <p:embed/>
                </p:oleObj>
              </mc:Choice>
              <mc:Fallback>
                <p:oleObj name="Ecuación" r:id="rId4" imgW="2057400" imgH="444240" progId="Equation.3">
                  <p:embed/>
                  <p:pic>
                    <p:nvPicPr>
                      <p:cNvPr id="3" name="Object 2"/>
                      <p:cNvPicPr>
                        <a:picLocks noChangeAspect="1" noChangeArrowheads="1"/>
                      </p:cNvPicPr>
                      <p:nvPr/>
                    </p:nvPicPr>
                    <p:blipFill>
                      <a:blip r:embed="rId5"/>
                      <a:srcRect/>
                      <a:stretch>
                        <a:fillRect/>
                      </a:stretch>
                    </p:blipFill>
                    <p:spPr bwMode="auto">
                      <a:xfrm>
                        <a:off x="543596" y="1628800"/>
                        <a:ext cx="4413250" cy="935037"/>
                      </a:xfrm>
                      <a:prstGeom prst="rect">
                        <a:avLst/>
                      </a:prstGeom>
                      <a:noFill/>
                    </p:spPr>
                  </p:pic>
                </p:oleObj>
              </mc:Fallback>
            </mc:AlternateContent>
          </a:graphicData>
        </a:graphic>
      </p:graphicFrame>
      <p:sp>
        <p:nvSpPr>
          <p:cNvPr id="4" name="CuadroTexto 3"/>
          <p:cNvSpPr txBox="1"/>
          <p:nvPr/>
        </p:nvSpPr>
        <p:spPr>
          <a:xfrm>
            <a:off x="539552" y="1124744"/>
            <a:ext cx="2532230" cy="369332"/>
          </a:xfrm>
          <a:prstGeom prst="rect">
            <a:avLst/>
          </a:prstGeom>
          <a:solidFill>
            <a:srgbClr val="7030A0">
              <a:alpha val="54000"/>
            </a:srgbClr>
          </a:solidFill>
        </p:spPr>
        <p:txBody>
          <a:bodyPr wrap="square" rtlCol="0">
            <a:spAutoFit/>
          </a:bodyPr>
          <a:lstStyle/>
          <a:p>
            <a:pPr algn="ctr"/>
            <a:r>
              <a:rPr lang="es-MX" b="1" dirty="0"/>
              <a:t>CO-VARIANZA</a:t>
            </a:r>
          </a:p>
        </p:txBody>
      </p:sp>
      <p:sp>
        <p:nvSpPr>
          <p:cNvPr id="5" name="CuadroTexto 4"/>
          <p:cNvSpPr txBox="1"/>
          <p:nvPr/>
        </p:nvSpPr>
        <p:spPr>
          <a:xfrm>
            <a:off x="539552" y="3573016"/>
            <a:ext cx="2532230" cy="369332"/>
          </a:xfrm>
          <a:prstGeom prst="rect">
            <a:avLst/>
          </a:prstGeom>
          <a:solidFill>
            <a:schemeClr val="accent4">
              <a:alpha val="74000"/>
            </a:schemeClr>
          </a:solidFill>
        </p:spPr>
        <p:txBody>
          <a:bodyPr wrap="square" rtlCol="0">
            <a:spAutoFit/>
          </a:bodyPr>
          <a:lstStyle/>
          <a:p>
            <a:pPr algn="ctr"/>
            <a:r>
              <a:rPr lang="es-MX" b="1" dirty="0"/>
              <a:t>CORRELACION</a:t>
            </a:r>
          </a:p>
        </p:txBody>
      </p:sp>
      <p:graphicFrame>
        <p:nvGraphicFramePr>
          <p:cNvPr id="6" name="Object 2"/>
          <p:cNvGraphicFramePr>
            <a:graphicFrameLocks noChangeAspect="1"/>
          </p:cNvGraphicFramePr>
          <p:nvPr>
            <p:extLst>
              <p:ext uri="{D42A27DB-BD31-4B8C-83A1-F6EECF244321}">
                <p14:modId xmlns:p14="http://schemas.microsoft.com/office/powerpoint/2010/main" val="1696569111"/>
              </p:ext>
            </p:extLst>
          </p:nvPr>
        </p:nvGraphicFramePr>
        <p:xfrm>
          <a:off x="539577" y="4345722"/>
          <a:ext cx="2952303" cy="902575"/>
        </p:xfrm>
        <a:graphic>
          <a:graphicData uri="http://schemas.openxmlformats.org/presentationml/2006/ole">
            <mc:AlternateContent xmlns:mc="http://schemas.openxmlformats.org/markup-compatibility/2006">
              <mc:Choice xmlns:v="urn:schemas-microsoft-com:vml" Requires="v">
                <p:oleObj name="Ecuación" r:id="rId6" imgW="1384200" imgH="431640" progId="Equation.3">
                  <p:embed/>
                </p:oleObj>
              </mc:Choice>
              <mc:Fallback>
                <p:oleObj name="Ecuación" r:id="rId6" imgW="1384200" imgH="431640" progId="Equation.3">
                  <p:embed/>
                  <p:pic>
                    <p:nvPicPr>
                      <p:cNvPr id="6" name="Object 2"/>
                      <p:cNvPicPr>
                        <a:picLocks noChangeAspect="1" noChangeArrowheads="1"/>
                      </p:cNvPicPr>
                      <p:nvPr/>
                    </p:nvPicPr>
                    <p:blipFill>
                      <a:blip r:embed="rId7"/>
                      <a:srcRect/>
                      <a:stretch>
                        <a:fillRect/>
                      </a:stretch>
                    </p:blipFill>
                    <p:spPr bwMode="auto">
                      <a:xfrm>
                        <a:off x="539577" y="4345722"/>
                        <a:ext cx="2952303" cy="902575"/>
                      </a:xfrm>
                      <a:prstGeom prst="rect">
                        <a:avLst/>
                      </a:prstGeom>
                      <a:noFill/>
                    </p:spPr>
                  </p:pic>
                </p:oleObj>
              </mc:Fallback>
            </mc:AlternateContent>
          </a:graphicData>
        </a:graphic>
      </p:graphicFrame>
      <p:graphicFrame>
        <p:nvGraphicFramePr>
          <p:cNvPr id="7" name="Tabla 6"/>
          <p:cNvGraphicFramePr>
            <a:graphicFrameLocks noGrp="1"/>
          </p:cNvGraphicFramePr>
          <p:nvPr>
            <p:extLst>
              <p:ext uri="{D42A27DB-BD31-4B8C-83A1-F6EECF244321}">
                <p14:modId xmlns:p14="http://schemas.microsoft.com/office/powerpoint/2010/main" val="1144134316"/>
              </p:ext>
            </p:extLst>
          </p:nvPr>
        </p:nvGraphicFramePr>
        <p:xfrm>
          <a:off x="6444208" y="2812978"/>
          <a:ext cx="1524000" cy="2554605"/>
        </p:xfrm>
        <a:graphic>
          <a:graphicData uri="http://schemas.openxmlformats.org/drawingml/2006/table">
            <a:tbl>
              <a:tblPr>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190500">
                <a:tc>
                  <a:txBody>
                    <a:bodyPr/>
                    <a:lstStyle/>
                    <a:p>
                      <a:pPr algn="ctr" fontAlgn="b"/>
                      <a:r>
                        <a:rPr lang="es-MX" sz="1800" u="none" strike="noStrike" dirty="0">
                          <a:effectLst/>
                          <a:latin typeface="Arial" panose="020B0604020202020204" pitchFamily="34" charset="0"/>
                          <a:cs typeface="Arial" panose="020B0604020202020204" pitchFamily="34" charset="0"/>
                        </a:rPr>
                        <a:t>Xi</a:t>
                      </a:r>
                      <a:endParaRPr lang="es-MX"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MX" sz="1800" u="none" strike="noStrike" dirty="0" err="1">
                          <a:effectLst/>
                          <a:latin typeface="Arial" panose="020B0604020202020204" pitchFamily="34" charset="0"/>
                          <a:cs typeface="Arial" panose="020B0604020202020204" pitchFamily="34" charset="0"/>
                        </a:rPr>
                        <a:t>Yi</a:t>
                      </a:r>
                      <a:endParaRPr lang="es-MX"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ctr" fontAlgn="b"/>
                      <a:r>
                        <a:rPr lang="es-MX" sz="1800" u="none" strike="noStrike">
                          <a:effectLst/>
                          <a:latin typeface="Arial" panose="020B0604020202020204" pitchFamily="34" charset="0"/>
                          <a:cs typeface="Arial" panose="020B0604020202020204" pitchFamily="34" charset="0"/>
                        </a:rPr>
                        <a:t>4</a:t>
                      </a:r>
                      <a:endParaRPr lang="es-MX"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s-MX" sz="1800" u="none" strike="noStrike">
                          <a:effectLst/>
                          <a:latin typeface="Arial" panose="020B0604020202020204" pitchFamily="34" charset="0"/>
                          <a:cs typeface="Arial" panose="020B0604020202020204" pitchFamily="34" charset="0"/>
                        </a:rPr>
                        <a:t>2</a:t>
                      </a:r>
                      <a:endParaRPr lang="es-MX"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190500">
                <a:tc>
                  <a:txBody>
                    <a:bodyPr/>
                    <a:lstStyle/>
                    <a:p>
                      <a:pPr algn="ctr" fontAlgn="b"/>
                      <a:r>
                        <a:rPr lang="es-MX" sz="1800" u="none" strike="noStrike">
                          <a:effectLst/>
                          <a:latin typeface="Arial" panose="020B0604020202020204" pitchFamily="34" charset="0"/>
                          <a:cs typeface="Arial" panose="020B0604020202020204" pitchFamily="34" charset="0"/>
                        </a:rPr>
                        <a:t>5</a:t>
                      </a:r>
                      <a:endParaRPr lang="es-MX"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s-MX" sz="1800" u="none" strike="noStrike">
                          <a:effectLst/>
                          <a:latin typeface="Arial" panose="020B0604020202020204" pitchFamily="34" charset="0"/>
                          <a:cs typeface="Arial" panose="020B0604020202020204" pitchFamily="34" charset="0"/>
                        </a:rPr>
                        <a:t>5</a:t>
                      </a:r>
                      <a:endParaRPr lang="es-MX"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0002"/>
                  </a:ext>
                </a:extLst>
              </a:tr>
              <a:tr h="190500">
                <a:tc>
                  <a:txBody>
                    <a:bodyPr/>
                    <a:lstStyle/>
                    <a:p>
                      <a:pPr algn="ctr" fontAlgn="b"/>
                      <a:r>
                        <a:rPr lang="es-MX" sz="1800" u="none" strike="noStrike">
                          <a:effectLst/>
                          <a:latin typeface="Arial" panose="020B0604020202020204" pitchFamily="34" charset="0"/>
                          <a:cs typeface="Arial" panose="020B0604020202020204" pitchFamily="34" charset="0"/>
                        </a:rPr>
                        <a:t>7</a:t>
                      </a:r>
                      <a:endParaRPr lang="es-MX"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s-MX" sz="1800" u="none" strike="noStrike">
                          <a:effectLst/>
                          <a:latin typeface="Arial" panose="020B0604020202020204" pitchFamily="34" charset="0"/>
                          <a:cs typeface="Arial" panose="020B0604020202020204" pitchFamily="34" charset="0"/>
                        </a:rPr>
                        <a:t>4</a:t>
                      </a:r>
                      <a:endParaRPr lang="es-MX"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0003"/>
                  </a:ext>
                </a:extLst>
              </a:tr>
              <a:tr h="190500">
                <a:tc>
                  <a:txBody>
                    <a:bodyPr/>
                    <a:lstStyle/>
                    <a:p>
                      <a:pPr algn="ctr" fontAlgn="b"/>
                      <a:r>
                        <a:rPr lang="es-MX" sz="1800" u="none" strike="noStrike">
                          <a:effectLst/>
                          <a:latin typeface="Arial" panose="020B0604020202020204" pitchFamily="34" charset="0"/>
                          <a:cs typeface="Arial" panose="020B0604020202020204" pitchFamily="34" charset="0"/>
                        </a:rPr>
                        <a:t>8</a:t>
                      </a:r>
                      <a:endParaRPr lang="es-MX"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s-MX" sz="1800" u="none" strike="noStrike" dirty="0">
                          <a:effectLst/>
                          <a:latin typeface="Arial" panose="020B0604020202020204" pitchFamily="34" charset="0"/>
                          <a:cs typeface="Arial" panose="020B0604020202020204" pitchFamily="34" charset="0"/>
                        </a:rPr>
                        <a:t>7</a:t>
                      </a:r>
                      <a:endParaRPr lang="es-MX"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0004"/>
                  </a:ext>
                </a:extLst>
              </a:tr>
              <a:tr h="190500">
                <a:tc>
                  <a:txBody>
                    <a:bodyPr/>
                    <a:lstStyle/>
                    <a:p>
                      <a:pPr algn="ctr" fontAlgn="b"/>
                      <a:r>
                        <a:rPr lang="es-MX" sz="1800" u="none" strike="noStrike">
                          <a:effectLst/>
                          <a:latin typeface="Arial" panose="020B0604020202020204" pitchFamily="34" charset="0"/>
                          <a:cs typeface="Arial" panose="020B0604020202020204" pitchFamily="34" charset="0"/>
                        </a:rPr>
                        <a:t>9</a:t>
                      </a:r>
                      <a:endParaRPr lang="es-MX"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s-MX" sz="1800" u="none" strike="noStrike">
                          <a:effectLst/>
                          <a:latin typeface="Arial" panose="020B0604020202020204" pitchFamily="34" charset="0"/>
                          <a:cs typeface="Arial" panose="020B0604020202020204" pitchFamily="34" charset="0"/>
                        </a:rPr>
                        <a:t>8</a:t>
                      </a:r>
                      <a:endParaRPr lang="es-MX"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0005"/>
                  </a:ext>
                </a:extLst>
              </a:tr>
              <a:tr h="190500">
                <a:tc>
                  <a:txBody>
                    <a:bodyPr/>
                    <a:lstStyle/>
                    <a:p>
                      <a:pPr algn="ctr" fontAlgn="b"/>
                      <a:r>
                        <a:rPr lang="es-MX" sz="1800" u="none" strike="noStrike">
                          <a:effectLst/>
                          <a:latin typeface="Arial" panose="020B0604020202020204" pitchFamily="34" charset="0"/>
                          <a:cs typeface="Arial" panose="020B0604020202020204" pitchFamily="34" charset="0"/>
                        </a:rPr>
                        <a:t>2</a:t>
                      </a:r>
                      <a:endParaRPr lang="es-MX"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s-MX" sz="1800" u="none" strike="noStrike">
                          <a:effectLst/>
                          <a:latin typeface="Arial" panose="020B0604020202020204" pitchFamily="34" charset="0"/>
                          <a:cs typeface="Arial" panose="020B0604020202020204" pitchFamily="34" charset="0"/>
                        </a:rPr>
                        <a:t>6</a:t>
                      </a:r>
                      <a:endParaRPr lang="es-MX"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0006"/>
                  </a:ext>
                </a:extLst>
              </a:tr>
              <a:tr h="190500">
                <a:tc>
                  <a:txBody>
                    <a:bodyPr/>
                    <a:lstStyle/>
                    <a:p>
                      <a:pPr algn="ctr" fontAlgn="b"/>
                      <a:r>
                        <a:rPr lang="es-MX" sz="1800" u="none" strike="noStrike">
                          <a:effectLst/>
                          <a:latin typeface="Arial" panose="020B0604020202020204" pitchFamily="34" charset="0"/>
                          <a:cs typeface="Arial" panose="020B0604020202020204" pitchFamily="34" charset="0"/>
                        </a:rPr>
                        <a:t>6</a:t>
                      </a:r>
                      <a:endParaRPr lang="es-MX"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s-MX" sz="1800" u="none" strike="noStrike">
                          <a:effectLst/>
                          <a:latin typeface="Arial" panose="020B0604020202020204" pitchFamily="34" charset="0"/>
                          <a:cs typeface="Arial" panose="020B0604020202020204" pitchFamily="34" charset="0"/>
                        </a:rPr>
                        <a:t>4</a:t>
                      </a:r>
                      <a:endParaRPr lang="es-MX"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0007"/>
                  </a:ext>
                </a:extLst>
              </a:tr>
              <a:tr h="190500">
                <a:tc>
                  <a:txBody>
                    <a:bodyPr/>
                    <a:lstStyle/>
                    <a:p>
                      <a:pPr algn="ctr" fontAlgn="b"/>
                      <a:r>
                        <a:rPr lang="es-MX" sz="1800" u="none" strike="noStrike">
                          <a:effectLst/>
                          <a:latin typeface="Arial" panose="020B0604020202020204" pitchFamily="34" charset="0"/>
                          <a:cs typeface="Arial" panose="020B0604020202020204" pitchFamily="34" charset="0"/>
                        </a:rPr>
                        <a:t>2</a:t>
                      </a:r>
                      <a:endParaRPr lang="es-MX"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s-MX" sz="1800" u="none" strike="noStrike" dirty="0">
                          <a:effectLst/>
                          <a:latin typeface="Arial" panose="020B0604020202020204" pitchFamily="34" charset="0"/>
                          <a:cs typeface="Arial" panose="020B0604020202020204" pitchFamily="34" charset="0"/>
                        </a:rPr>
                        <a:t>1</a:t>
                      </a:r>
                      <a:endParaRPr lang="es-MX"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0008"/>
                  </a:ext>
                </a:extLst>
              </a:tr>
            </a:tbl>
          </a:graphicData>
        </a:graphic>
      </p:graphicFrame>
      <p:sp>
        <p:nvSpPr>
          <p:cNvPr id="8" name="CuadroTexto 7"/>
          <p:cNvSpPr txBox="1"/>
          <p:nvPr/>
        </p:nvSpPr>
        <p:spPr>
          <a:xfrm>
            <a:off x="6156176" y="1124744"/>
            <a:ext cx="2520280" cy="1323439"/>
          </a:xfrm>
          <a:prstGeom prst="rect">
            <a:avLst/>
          </a:prstGeom>
          <a:noFill/>
        </p:spPr>
        <p:txBody>
          <a:bodyPr wrap="square" rtlCol="0">
            <a:spAutoFit/>
          </a:bodyPr>
          <a:lstStyle/>
          <a:p>
            <a:r>
              <a:rPr lang="es-MX" sz="1600" dirty="0"/>
              <a:t>Dos variables, ambas medidas en cada objeto, y que </a:t>
            </a:r>
            <a:r>
              <a:rPr lang="es-MX" sz="1600" dirty="0" err="1"/>
              <a:t>co</a:t>
            </a:r>
            <a:r>
              <a:rPr lang="es-MX" sz="1600" dirty="0"/>
              <a:t>-varían y están correlacionadas una con respecto a la otra.</a:t>
            </a:r>
          </a:p>
        </p:txBody>
      </p:sp>
    </p:spTree>
    <p:extLst>
      <p:ext uri="{BB962C8B-B14F-4D97-AF65-F5344CB8AC3E}">
        <p14:creationId xmlns:p14="http://schemas.microsoft.com/office/powerpoint/2010/main" val="40024231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AE0A62D-A286-30F5-695E-74ABA545C37B}"/>
              </a:ext>
            </a:extLst>
          </p:cNvPr>
          <p:cNvSpPr txBox="1"/>
          <p:nvPr/>
        </p:nvSpPr>
        <p:spPr>
          <a:xfrm>
            <a:off x="467544" y="2348880"/>
            <a:ext cx="8424936" cy="646331"/>
          </a:xfrm>
          <a:prstGeom prst="rect">
            <a:avLst/>
          </a:prstGeom>
          <a:noFill/>
        </p:spPr>
        <p:txBody>
          <a:bodyPr wrap="square" rtlCol="0">
            <a:spAutoFit/>
          </a:bodyPr>
          <a:lstStyle/>
          <a:p>
            <a:r>
              <a:rPr lang="es-MX" sz="3600" dirty="0"/>
              <a:t>Parte 5: Tipos de análisis multivariados</a:t>
            </a:r>
          </a:p>
        </p:txBody>
      </p:sp>
    </p:spTree>
    <p:extLst>
      <p:ext uri="{BB962C8B-B14F-4D97-AF65-F5344CB8AC3E}">
        <p14:creationId xmlns:p14="http://schemas.microsoft.com/office/powerpoint/2010/main" val="28638627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1C27A09-EBE9-498D-AB17-AF86BDF47B33}"/>
              </a:ext>
            </a:extLst>
          </p:cNvPr>
          <p:cNvSpPr>
            <a:spLocks noGrp="1"/>
          </p:cNvSpPr>
          <p:nvPr>
            <p:ph idx="1"/>
          </p:nvPr>
        </p:nvSpPr>
        <p:spPr>
          <a:xfrm>
            <a:off x="323528" y="1266444"/>
            <a:ext cx="8229600" cy="4325112"/>
          </a:xfrm>
        </p:spPr>
        <p:txBody>
          <a:bodyPr>
            <a:normAutofit/>
          </a:bodyPr>
          <a:lstStyle/>
          <a:p>
            <a:pPr marL="0" indent="0">
              <a:buNone/>
            </a:pPr>
            <a:r>
              <a:rPr lang="es-ES" sz="4000" dirty="0"/>
              <a:t>1. El problema de las n-dimensiones.</a:t>
            </a:r>
          </a:p>
          <a:p>
            <a:pPr marL="0" indent="0">
              <a:buNone/>
            </a:pPr>
            <a:r>
              <a:rPr lang="es-ES" sz="4000" dirty="0"/>
              <a:t>2. Medidas de asociación: R análisis.</a:t>
            </a:r>
          </a:p>
          <a:p>
            <a:pPr marL="0" indent="0">
              <a:buNone/>
            </a:pPr>
            <a:r>
              <a:rPr lang="es-ES" sz="4000" dirty="0"/>
              <a:t>3. Medidas de asociación: Q análisis.</a:t>
            </a:r>
          </a:p>
          <a:p>
            <a:pPr marL="0" indent="0">
              <a:buNone/>
            </a:pPr>
            <a:r>
              <a:rPr lang="es-ES" sz="4000" dirty="0"/>
              <a:t>4. Medidas de distancia y similitud: propiedades de las más comunes.</a:t>
            </a:r>
            <a:endParaRPr lang="es-MX" sz="4000" dirty="0"/>
          </a:p>
        </p:txBody>
      </p:sp>
    </p:spTree>
    <p:extLst>
      <p:ext uri="{BB962C8B-B14F-4D97-AF65-F5344CB8AC3E}">
        <p14:creationId xmlns:p14="http://schemas.microsoft.com/office/powerpoint/2010/main" val="566225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www.fotonatura.org/galerias/fotos/usr11712/JUREL_NEGRO.jpg">
            <a:extLst>
              <a:ext uri="{FF2B5EF4-FFF2-40B4-BE49-F238E27FC236}">
                <a16:creationId xmlns:a16="http://schemas.microsoft.com/office/drawing/2014/main" id="{73778447-4455-4FAD-AFBF-D63B8095E6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500" b="11874"/>
          <a:stretch>
            <a:fillRect/>
          </a:stretch>
        </p:blipFill>
        <p:spPr bwMode="auto">
          <a:xfrm>
            <a:off x="107504" y="1628800"/>
            <a:ext cx="2662238" cy="169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Picture 11" descr="http://www.ciencias.ies-bezmiliana.org/blog/wp-content/uploads/2007/11/cardumen.jpg">
            <a:extLst>
              <a:ext uri="{FF2B5EF4-FFF2-40B4-BE49-F238E27FC236}">
                <a16:creationId xmlns:a16="http://schemas.microsoft.com/office/drawing/2014/main" id="{501C16F5-71B8-4D6E-A411-368DD94126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7463"/>
          <a:stretch>
            <a:fillRect/>
          </a:stretch>
        </p:blipFill>
        <p:spPr bwMode="auto">
          <a:xfrm>
            <a:off x="5893942" y="1343050"/>
            <a:ext cx="3062287"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Flecha derecha">
            <a:extLst>
              <a:ext uri="{FF2B5EF4-FFF2-40B4-BE49-F238E27FC236}">
                <a16:creationId xmlns:a16="http://schemas.microsoft.com/office/drawing/2014/main" id="{31199131-7B73-4BD2-B713-50D3B0AFE18D}"/>
              </a:ext>
            </a:extLst>
          </p:cNvPr>
          <p:cNvSpPr/>
          <p:nvPr/>
        </p:nvSpPr>
        <p:spPr>
          <a:xfrm>
            <a:off x="3322192" y="2271738"/>
            <a:ext cx="1857375" cy="357187"/>
          </a:xfrm>
          <a:prstGeom prst="rightArrow">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VE"/>
          </a:p>
        </p:txBody>
      </p:sp>
      <p:sp>
        <p:nvSpPr>
          <p:cNvPr id="15365" name="6 CuadroTexto">
            <a:extLst>
              <a:ext uri="{FF2B5EF4-FFF2-40B4-BE49-F238E27FC236}">
                <a16:creationId xmlns:a16="http://schemas.microsoft.com/office/drawing/2014/main" id="{30CCEB0F-CD44-49B1-BAA5-D6F8B311B3A3}"/>
              </a:ext>
            </a:extLst>
          </p:cNvPr>
          <p:cNvSpPr txBox="1">
            <a:spLocks noChangeArrowheads="1"/>
          </p:cNvSpPr>
          <p:nvPr/>
        </p:nvSpPr>
        <p:spPr bwMode="auto">
          <a:xfrm>
            <a:off x="679004" y="3414738"/>
            <a:ext cx="857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MX"/>
              <a:t>objeto</a:t>
            </a:r>
            <a:endParaRPr lang="es-VE" altLang="es-MX"/>
          </a:p>
        </p:txBody>
      </p:sp>
      <p:sp>
        <p:nvSpPr>
          <p:cNvPr id="15366" name="7 CuadroTexto">
            <a:extLst>
              <a:ext uri="{FF2B5EF4-FFF2-40B4-BE49-F238E27FC236}">
                <a16:creationId xmlns:a16="http://schemas.microsoft.com/office/drawing/2014/main" id="{6088BA23-93DE-4B40-998E-CAD69008D563}"/>
              </a:ext>
            </a:extLst>
          </p:cNvPr>
          <p:cNvSpPr txBox="1">
            <a:spLocks noChangeArrowheads="1"/>
          </p:cNvSpPr>
          <p:nvPr/>
        </p:nvSpPr>
        <p:spPr bwMode="auto">
          <a:xfrm>
            <a:off x="5893942" y="3486175"/>
            <a:ext cx="3000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MX"/>
              <a:t>Población target (biológica)</a:t>
            </a:r>
            <a:endParaRPr lang="es-VE" altLang="es-MX"/>
          </a:p>
        </p:txBody>
      </p:sp>
      <p:sp>
        <p:nvSpPr>
          <p:cNvPr id="9" name="8 CuadroTexto">
            <a:extLst>
              <a:ext uri="{FF2B5EF4-FFF2-40B4-BE49-F238E27FC236}">
                <a16:creationId xmlns:a16="http://schemas.microsoft.com/office/drawing/2014/main" id="{5284FB0B-C18D-49EB-8185-CEDD9A10497C}"/>
              </a:ext>
            </a:extLst>
          </p:cNvPr>
          <p:cNvSpPr txBox="1">
            <a:spLocks noChangeArrowheads="1"/>
          </p:cNvSpPr>
          <p:nvPr/>
        </p:nvSpPr>
        <p:spPr bwMode="auto">
          <a:xfrm>
            <a:off x="178942" y="4486300"/>
            <a:ext cx="3214687" cy="9239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MX"/>
              <a:t>Tamaño: Longitud (cm)</a:t>
            </a:r>
          </a:p>
          <a:p>
            <a:pPr eaLnBrk="1" hangingPunct="1"/>
            <a:r>
              <a:rPr lang="es-ES" altLang="es-MX"/>
              <a:t>Biomasa: peso (g)</a:t>
            </a:r>
          </a:p>
          <a:p>
            <a:pPr eaLnBrk="1" hangingPunct="1"/>
            <a:r>
              <a:rPr lang="es-ES" altLang="es-MX"/>
              <a:t>Madurez: índice gonadal</a:t>
            </a:r>
            <a:endParaRPr lang="es-VE" altLang="es-MX"/>
          </a:p>
        </p:txBody>
      </p:sp>
      <p:sp>
        <p:nvSpPr>
          <p:cNvPr id="11" name="10 Flecha derecha">
            <a:extLst>
              <a:ext uri="{FF2B5EF4-FFF2-40B4-BE49-F238E27FC236}">
                <a16:creationId xmlns:a16="http://schemas.microsoft.com/office/drawing/2014/main" id="{AB961F03-9A22-4FFE-804E-DAC5628D4FE6}"/>
              </a:ext>
            </a:extLst>
          </p:cNvPr>
          <p:cNvSpPr/>
          <p:nvPr/>
        </p:nvSpPr>
        <p:spPr>
          <a:xfrm>
            <a:off x="3679379" y="4772050"/>
            <a:ext cx="1500188" cy="357188"/>
          </a:xfrm>
          <a:prstGeom prst="rightArrow">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VE"/>
          </a:p>
        </p:txBody>
      </p:sp>
      <p:grpSp>
        <p:nvGrpSpPr>
          <p:cNvPr id="2" name="25 Grupo">
            <a:extLst>
              <a:ext uri="{FF2B5EF4-FFF2-40B4-BE49-F238E27FC236}">
                <a16:creationId xmlns:a16="http://schemas.microsoft.com/office/drawing/2014/main" id="{2FB4E853-9278-483E-B976-6794645047C6}"/>
              </a:ext>
            </a:extLst>
          </p:cNvPr>
          <p:cNvGrpSpPr>
            <a:grpSpLocks/>
          </p:cNvGrpSpPr>
          <p:nvPr/>
        </p:nvGrpSpPr>
        <p:grpSpPr bwMode="auto">
          <a:xfrm>
            <a:off x="5465317" y="4129113"/>
            <a:ext cx="3429000" cy="1941512"/>
            <a:chOff x="5500694" y="2928934"/>
            <a:chExt cx="3429024" cy="1940968"/>
          </a:xfrm>
        </p:grpSpPr>
        <p:grpSp>
          <p:nvGrpSpPr>
            <p:cNvPr id="15375" name="19 Grupo">
              <a:extLst>
                <a:ext uri="{FF2B5EF4-FFF2-40B4-BE49-F238E27FC236}">
                  <a16:creationId xmlns:a16="http://schemas.microsoft.com/office/drawing/2014/main" id="{CBEAB409-BA5E-4F74-B193-BAA3C4472D1A}"/>
                </a:ext>
              </a:extLst>
            </p:cNvPr>
            <p:cNvGrpSpPr>
              <a:grpSpLocks/>
            </p:cNvGrpSpPr>
            <p:nvPr/>
          </p:nvGrpSpPr>
          <p:grpSpPr bwMode="auto">
            <a:xfrm>
              <a:off x="5500694" y="2928934"/>
              <a:ext cx="3429024" cy="1603543"/>
              <a:chOff x="5500694" y="2928934"/>
              <a:chExt cx="3429024" cy="1603543"/>
            </a:xfrm>
          </p:grpSpPr>
          <p:pic>
            <p:nvPicPr>
              <p:cNvPr id="15377" name="9 Imagen" descr="Simetría y Kurtosis.png">
                <a:extLst>
                  <a:ext uri="{FF2B5EF4-FFF2-40B4-BE49-F238E27FC236}">
                    <a16:creationId xmlns:a16="http://schemas.microsoft.com/office/drawing/2014/main" id="{FE3154E8-1754-4AC7-AD38-905980FC6E46}"/>
                  </a:ext>
                </a:extLst>
              </p:cNvPr>
              <p:cNvPicPr>
                <a:picLocks noChangeAspect="1"/>
              </p:cNvPicPr>
              <p:nvPr/>
            </p:nvPicPr>
            <p:blipFill>
              <a:blip r:embed="rId4" cstate="print">
                <a:extLst>
                  <a:ext uri="{28A0092B-C50C-407E-A947-70E740481C1C}">
                    <a14:useLocalDpi xmlns:a14="http://schemas.microsoft.com/office/drawing/2010/main" val="0"/>
                  </a:ext>
                </a:extLst>
              </a:blip>
              <a:srcRect l="21597" t="72882" r="12067"/>
              <a:stretch>
                <a:fillRect/>
              </a:stretch>
            </p:blipFill>
            <p:spPr bwMode="auto">
              <a:xfrm>
                <a:off x="5857884" y="3143248"/>
                <a:ext cx="3071834" cy="11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8" name="13 CuadroTexto">
                <a:extLst>
                  <a:ext uri="{FF2B5EF4-FFF2-40B4-BE49-F238E27FC236}">
                    <a16:creationId xmlns:a16="http://schemas.microsoft.com/office/drawing/2014/main" id="{2060248F-3AC0-4978-8018-49D67C083877}"/>
                  </a:ext>
                </a:extLst>
              </p:cNvPr>
              <p:cNvSpPr txBox="1">
                <a:spLocks noChangeArrowheads="1"/>
              </p:cNvSpPr>
              <p:nvPr/>
            </p:nvSpPr>
            <p:spPr bwMode="auto">
              <a:xfrm>
                <a:off x="6357950" y="4286256"/>
                <a:ext cx="10001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MX" sz="1000"/>
                  <a:t>Longitud (cm)</a:t>
                </a:r>
                <a:endParaRPr lang="es-VE" altLang="es-MX" sz="1000"/>
              </a:p>
            </p:txBody>
          </p:sp>
          <p:sp>
            <p:nvSpPr>
              <p:cNvPr id="15" name="14 CuadroTexto">
                <a:extLst>
                  <a:ext uri="{FF2B5EF4-FFF2-40B4-BE49-F238E27FC236}">
                    <a16:creationId xmlns:a16="http://schemas.microsoft.com/office/drawing/2014/main" id="{ABDAE15B-E0BA-4C75-85D7-A07BBD5C3624}"/>
                  </a:ext>
                </a:extLst>
              </p:cNvPr>
              <p:cNvSpPr txBox="1"/>
              <p:nvPr/>
            </p:nvSpPr>
            <p:spPr>
              <a:xfrm rot="16200000">
                <a:off x="4977003" y="3452625"/>
                <a:ext cx="1309320" cy="261939"/>
              </a:xfrm>
              <a:prstGeom prst="rect">
                <a:avLst/>
              </a:prstGeom>
              <a:noFill/>
            </p:spPr>
            <p:txBody>
              <a:bodyPr>
                <a:spAutoFit/>
              </a:bodyPr>
              <a:lstStyle/>
              <a:p>
                <a:pPr>
                  <a:defRPr/>
                </a:pPr>
                <a:r>
                  <a:rPr lang="es-ES" sz="1050" dirty="0">
                    <a:latin typeface="Arial" charset="0"/>
                    <a:cs typeface="Arial" charset="0"/>
                  </a:rPr>
                  <a:t>Número de peces</a:t>
                </a:r>
                <a:endParaRPr lang="es-VE" sz="1050" dirty="0">
                  <a:latin typeface="Arial" charset="0"/>
                  <a:cs typeface="Arial" charset="0"/>
                </a:endParaRPr>
              </a:p>
            </p:txBody>
          </p:sp>
          <p:cxnSp>
            <p:nvCxnSpPr>
              <p:cNvPr id="17" name="16 Conector recto">
                <a:extLst>
                  <a:ext uri="{FF2B5EF4-FFF2-40B4-BE49-F238E27FC236}">
                    <a16:creationId xmlns:a16="http://schemas.microsoft.com/office/drawing/2014/main" id="{07F596DD-6D34-4C7E-9F75-A323FF3A9C2D}"/>
                  </a:ext>
                </a:extLst>
              </p:cNvPr>
              <p:cNvCxnSpPr/>
              <p:nvPr/>
            </p:nvCxnSpPr>
            <p:spPr>
              <a:xfrm rot="5400000" flipH="1" flipV="1">
                <a:off x="5180211" y="3606606"/>
                <a:ext cx="1355345" cy="31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18 Conector recto">
                <a:extLst>
                  <a:ext uri="{FF2B5EF4-FFF2-40B4-BE49-F238E27FC236}">
                    <a16:creationId xmlns:a16="http://schemas.microsoft.com/office/drawing/2014/main" id="{9987DF5D-AE49-4F95-AE62-E357A0DA44A5}"/>
                  </a:ext>
                </a:extLst>
              </p:cNvPr>
              <p:cNvCxnSpPr/>
              <p:nvPr/>
            </p:nvCxnSpPr>
            <p:spPr>
              <a:xfrm>
                <a:off x="5857883" y="4285866"/>
                <a:ext cx="3071835"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376" name="20 CuadroTexto">
              <a:extLst>
                <a:ext uri="{FF2B5EF4-FFF2-40B4-BE49-F238E27FC236}">
                  <a16:creationId xmlns:a16="http://schemas.microsoft.com/office/drawing/2014/main" id="{ECB19F11-04BB-46EC-AD7F-55DCD7C5DA70}"/>
                </a:ext>
              </a:extLst>
            </p:cNvPr>
            <p:cNvSpPr txBox="1">
              <a:spLocks noChangeArrowheads="1"/>
            </p:cNvSpPr>
            <p:nvPr/>
          </p:nvSpPr>
          <p:spPr bwMode="auto">
            <a:xfrm>
              <a:off x="6072198" y="4500570"/>
              <a:ext cx="25003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MX"/>
                <a:t>Población estadística</a:t>
              </a:r>
              <a:endParaRPr lang="es-VE" altLang="es-MX"/>
            </a:p>
          </p:txBody>
        </p:sp>
      </p:grpSp>
      <p:sp>
        <p:nvSpPr>
          <p:cNvPr id="24" name="23 CuadroTexto">
            <a:extLst>
              <a:ext uri="{FF2B5EF4-FFF2-40B4-BE49-F238E27FC236}">
                <a16:creationId xmlns:a16="http://schemas.microsoft.com/office/drawing/2014/main" id="{BD8A3712-59F5-4B2E-B106-B0A6F1EF7891}"/>
              </a:ext>
            </a:extLst>
          </p:cNvPr>
          <p:cNvSpPr txBox="1">
            <a:spLocks noChangeArrowheads="1"/>
          </p:cNvSpPr>
          <p:nvPr/>
        </p:nvSpPr>
        <p:spPr bwMode="auto">
          <a:xfrm>
            <a:off x="3607942" y="5200675"/>
            <a:ext cx="1571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MX"/>
              <a:t>Una variable</a:t>
            </a:r>
            <a:endParaRPr lang="es-VE" altLang="es-MX"/>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bg/>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P spid="11" grpId="0" animBg="1"/>
      <p:bldP spid="2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468313" y="1068408"/>
            <a:ext cx="8229600" cy="1143000"/>
          </a:xfrm>
        </p:spPr>
        <p:txBody>
          <a:bodyPr>
            <a:normAutofit fontScale="90000"/>
          </a:bodyPr>
          <a:lstStyle/>
          <a:p>
            <a:pPr eaLnBrk="1" hangingPunct="1">
              <a:defRPr/>
            </a:pPr>
            <a:r>
              <a:rPr lang="es-VE" sz="4000" dirty="0">
                <a:solidFill>
                  <a:sysClr val="windowText" lastClr="000000"/>
                </a:solidFill>
              </a:rPr>
              <a:t>¿Cuánto observamos? ¿A quiénes o qué?</a:t>
            </a:r>
            <a:endParaRPr lang="es-ES" sz="4000" dirty="0">
              <a:solidFill>
                <a:sysClr val="windowText" lastClr="000000"/>
              </a:solidFill>
            </a:endParaRPr>
          </a:p>
        </p:txBody>
      </p:sp>
      <p:sp>
        <p:nvSpPr>
          <p:cNvPr id="14339" name="Rectangle 3"/>
          <p:cNvSpPr>
            <a:spLocks noGrp="1" noChangeArrowheads="1"/>
          </p:cNvSpPr>
          <p:nvPr>
            <p:ph type="body" idx="1"/>
          </p:nvPr>
        </p:nvSpPr>
        <p:spPr>
          <a:xfrm>
            <a:off x="1414463" y="2408258"/>
            <a:ext cx="6872287" cy="749300"/>
          </a:xfrm>
        </p:spPr>
        <p:txBody>
          <a:bodyPr/>
          <a:lstStyle/>
          <a:p>
            <a:pPr eaLnBrk="1" hangingPunct="1">
              <a:buFontTx/>
              <a:buNone/>
            </a:pPr>
            <a:r>
              <a:rPr lang="es-VE" sz="2400">
                <a:solidFill>
                  <a:srgbClr val="000000"/>
                </a:solidFill>
              </a:rPr>
              <a:t>Población target        vs.      Población estadística</a:t>
            </a:r>
            <a:endParaRPr lang="es-ES" sz="2400">
              <a:solidFill>
                <a:srgbClr val="000000"/>
              </a:solidFill>
            </a:endParaRPr>
          </a:p>
        </p:txBody>
      </p:sp>
      <p:sp>
        <p:nvSpPr>
          <p:cNvPr id="19461" name="Text Box 4"/>
          <p:cNvSpPr txBox="1">
            <a:spLocks noChangeArrowheads="1"/>
          </p:cNvSpPr>
          <p:nvPr/>
        </p:nvSpPr>
        <p:spPr bwMode="auto">
          <a:xfrm>
            <a:off x="5643563" y="2951183"/>
            <a:ext cx="2160587" cy="3478213"/>
          </a:xfrm>
          <a:prstGeom prst="rect">
            <a:avLst/>
          </a:prstGeom>
          <a:noFill/>
          <a:ln w="9525">
            <a:noFill/>
            <a:miter lim="800000"/>
            <a:headEnd/>
            <a:tailEnd/>
          </a:ln>
        </p:spPr>
        <p:txBody>
          <a:bodyPr>
            <a:spAutoFit/>
          </a:bodyPr>
          <a:lstStyle/>
          <a:p>
            <a:pPr algn="ctr">
              <a:spcBef>
                <a:spcPct val="50000"/>
              </a:spcBef>
            </a:pPr>
            <a:r>
              <a:rPr lang="es-VE" sz="2000">
                <a:solidFill>
                  <a:srgbClr val="000000"/>
                </a:solidFill>
              </a:rPr>
              <a:t>Todas las expresiones de una </a:t>
            </a:r>
            <a:r>
              <a:rPr lang="es-VE" sz="2000" b="1" u="sng">
                <a:solidFill>
                  <a:srgbClr val="000000"/>
                </a:solidFill>
              </a:rPr>
              <a:t>variable</a:t>
            </a:r>
            <a:r>
              <a:rPr lang="es-VE" sz="2000">
                <a:solidFill>
                  <a:srgbClr val="000000"/>
                </a:solidFill>
              </a:rPr>
              <a:t> en la población target. La distribución de frecuencia de tales valores ayuda a describir la población target</a:t>
            </a:r>
            <a:endParaRPr lang="es-ES" sz="2000">
              <a:solidFill>
                <a:srgbClr val="000000"/>
              </a:solidFill>
            </a:endParaRPr>
          </a:p>
        </p:txBody>
      </p:sp>
      <p:sp>
        <p:nvSpPr>
          <p:cNvPr id="19462" name="Text Box 5"/>
          <p:cNvSpPr txBox="1">
            <a:spLocks noChangeArrowheads="1"/>
          </p:cNvSpPr>
          <p:nvPr/>
        </p:nvSpPr>
        <p:spPr bwMode="auto">
          <a:xfrm>
            <a:off x="1143000" y="3084533"/>
            <a:ext cx="3286125" cy="1230313"/>
          </a:xfrm>
          <a:prstGeom prst="rect">
            <a:avLst/>
          </a:prstGeom>
          <a:noFill/>
          <a:ln w="9525">
            <a:noFill/>
            <a:miter lim="800000"/>
            <a:headEnd/>
            <a:tailEnd/>
          </a:ln>
        </p:spPr>
        <p:txBody>
          <a:bodyPr>
            <a:spAutoFit/>
          </a:bodyPr>
          <a:lstStyle/>
          <a:p>
            <a:pPr algn="ctr">
              <a:spcBef>
                <a:spcPct val="50000"/>
              </a:spcBef>
            </a:pPr>
            <a:r>
              <a:rPr lang="es-VE" sz="2000">
                <a:solidFill>
                  <a:srgbClr val="000000"/>
                </a:solidFill>
              </a:rPr>
              <a:t>Todos los </a:t>
            </a:r>
            <a:r>
              <a:rPr lang="es-VE" sz="2000" b="1" u="sng">
                <a:solidFill>
                  <a:srgbClr val="000000"/>
                </a:solidFill>
              </a:rPr>
              <a:t>objetos</a:t>
            </a:r>
            <a:r>
              <a:rPr lang="es-VE" sz="2000">
                <a:solidFill>
                  <a:srgbClr val="000000"/>
                </a:solidFill>
              </a:rPr>
              <a:t> sobre los cuales se debe extraer información </a:t>
            </a:r>
            <a:r>
              <a:rPr lang="es-VE" sz="1400">
                <a:solidFill>
                  <a:srgbClr val="000000"/>
                </a:solidFill>
              </a:rPr>
              <a:t>(</a:t>
            </a:r>
            <a:r>
              <a:rPr lang="es-VE" sz="1400" i="1">
                <a:solidFill>
                  <a:srgbClr val="000000"/>
                </a:solidFill>
              </a:rPr>
              <a:t>p. ej.</a:t>
            </a:r>
            <a:r>
              <a:rPr lang="es-VE" sz="1400">
                <a:solidFill>
                  <a:srgbClr val="000000"/>
                </a:solidFill>
              </a:rPr>
              <a:t> población biológica, agua de un embalse).</a:t>
            </a:r>
            <a:endParaRPr lang="es-ES" sz="20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1946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www.fotonatura.org/galerias/fotos/usr11712/JUREL_NEGRO.jpg"/>
          <p:cNvPicPr>
            <a:picLocks noChangeAspect="1" noChangeArrowheads="1"/>
          </p:cNvPicPr>
          <p:nvPr/>
        </p:nvPicPr>
        <p:blipFill>
          <a:blip r:embed="rId2"/>
          <a:srcRect l="7500" b="11874"/>
          <a:stretch>
            <a:fillRect/>
          </a:stretch>
        </p:blipFill>
        <p:spPr bwMode="auto">
          <a:xfrm>
            <a:off x="142875" y="1071544"/>
            <a:ext cx="2662238" cy="1690688"/>
          </a:xfrm>
          <a:prstGeom prst="rect">
            <a:avLst/>
          </a:prstGeom>
          <a:noFill/>
          <a:ln w="9525">
            <a:noFill/>
            <a:miter lim="800000"/>
            <a:headEnd/>
            <a:tailEnd/>
          </a:ln>
        </p:spPr>
      </p:pic>
      <p:pic>
        <p:nvPicPr>
          <p:cNvPr id="15363" name="Picture 11" descr="http://www.ciencias.ies-bezmiliana.org/blog/wp-content/uploads/2007/11/cardumen.jpg"/>
          <p:cNvPicPr>
            <a:picLocks noChangeAspect="1" noChangeArrowheads="1"/>
          </p:cNvPicPr>
          <p:nvPr/>
        </p:nvPicPr>
        <p:blipFill>
          <a:blip r:embed="rId3"/>
          <a:srcRect t="7463"/>
          <a:stretch>
            <a:fillRect/>
          </a:stretch>
        </p:blipFill>
        <p:spPr bwMode="auto">
          <a:xfrm>
            <a:off x="5929313" y="785794"/>
            <a:ext cx="3062287" cy="2071688"/>
          </a:xfrm>
          <a:prstGeom prst="rect">
            <a:avLst/>
          </a:prstGeom>
          <a:noFill/>
          <a:ln w="9525">
            <a:noFill/>
            <a:miter lim="800000"/>
            <a:headEnd/>
            <a:tailEnd/>
          </a:ln>
        </p:spPr>
      </p:pic>
      <p:sp>
        <p:nvSpPr>
          <p:cNvPr id="6" name="5 Flecha derecha"/>
          <p:cNvSpPr/>
          <p:nvPr/>
        </p:nvSpPr>
        <p:spPr>
          <a:xfrm>
            <a:off x="3357563" y="1714482"/>
            <a:ext cx="1857375" cy="357187"/>
          </a:xfrm>
          <a:prstGeom prst="rightArrow">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VE"/>
          </a:p>
        </p:txBody>
      </p:sp>
      <p:sp>
        <p:nvSpPr>
          <p:cNvPr id="15365" name="6 CuadroTexto"/>
          <p:cNvSpPr txBox="1">
            <a:spLocks noChangeArrowheads="1"/>
          </p:cNvSpPr>
          <p:nvPr/>
        </p:nvSpPr>
        <p:spPr bwMode="auto">
          <a:xfrm>
            <a:off x="714375" y="2857482"/>
            <a:ext cx="857250" cy="369887"/>
          </a:xfrm>
          <a:prstGeom prst="rect">
            <a:avLst/>
          </a:prstGeom>
          <a:noFill/>
          <a:ln w="9525">
            <a:noFill/>
            <a:miter lim="800000"/>
            <a:headEnd/>
            <a:tailEnd/>
          </a:ln>
        </p:spPr>
        <p:txBody>
          <a:bodyPr>
            <a:spAutoFit/>
          </a:bodyPr>
          <a:lstStyle/>
          <a:p>
            <a:r>
              <a:rPr lang="es-ES"/>
              <a:t>objeto</a:t>
            </a:r>
            <a:endParaRPr lang="es-VE"/>
          </a:p>
        </p:txBody>
      </p:sp>
      <p:sp>
        <p:nvSpPr>
          <p:cNvPr id="15366" name="7 CuadroTexto"/>
          <p:cNvSpPr txBox="1">
            <a:spLocks noChangeArrowheads="1"/>
          </p:cNvSpPr>
          <p:nvPr/>
        </p:nvSpPr>
        <p:spPr bwMode="auto">
          <a:xfrm>
            <a:off x="5929313" y="2928919"/>
            <a:ext cx="3000375" cy="369888"/>
          </a:xfrm>
          <a:prstGeom prst="rect">
            <a:avLst/>
          </a:prstGeom>
          <a:noFill/>
          <a:ln w="9525">
            <a:noFill/>
            <a:miter lim="800000"/>
            <a:headEnd/>
            <a:tailEnd/>
          </a:ln>
        </p:spPr>
        <p:txBody>
          <a:bodyPr>
            <a:spAutoFit/>
          </a:bodyPr>
          <a:lstStyle/>
          <a:p>
            <a:r>
              <a:rPr lang="es-ES"/>
              <a:t>Población target (biológica)</a:t>
            </a:r>
            <a:endParaRPr lang="es-VE"/>
          </a:p>
        </p:txBody>
      </p:sp>
      <p:sp>
        <p:nvSpPr>
          <p:cNvPr id="9" name="8 CuadroTexto"/>
          <p:cNvSpPr txBox="1">
            <a:spLocks noChangeArrowheads="1"/>
          </p:cNvSpPr>
          <p:nvPr/>
        </p:nvSpPr>
        <p:spPr bwMode="auto">
          <a:xfrm>
            <a:off x="214313" y="3929063"/>
            <a:ext cx="3214687" cy="923925"/>
          </a:xfrm>
          <a:prstGeom prst="rect">
            <a:avLst/>
          </a:prstGeom>
          <a:noFill/>
          <a:ln w="12700">
            <a:solidFill>
              <a:schemeClr val="tx1"/>
            </a:solidFill>
            <a:miter lim="800000"/>
            <a:headEnd/>
            <a:tailEnd/>
          </a:ln>
        </p:spPr>
        <p:txBody>
          <a:bodyPr>
            <a:spAutoFit/>
          </a:bodyPr>
          <a:lstStyle/>
          <a:p>
            <a:r>
              <a:rPr lang="es-ES"/>
              <a:t>Tamaño: Longitud (cm)</a:t>
            </a:r>
          </a:p>
          <a:p>
            <a:r>
              <a:rPr lang="es-ES"/>
              <a:t>Biomasa: peso (g)</a:t>
            </a:r>
          </a:p>
          <a:p>
            <a:r>
              <a:rPr lang="es-ES"/>
              <a:t>Madurez: índice gonadal</a:t>
            </a:r>
            <a:endParaRPr lang="es-VE"/>
          </a:p>
        </p:txBody>
      </p:sp>
      <p:sp>
        <p:nvSpPr>
          <p:cNvPr id="10" name="9 CuadroTexto"/>
          <p:cNvSpPr txBox="1">
            <a:spLocks noChangeArrowheads="1"/>
          </p:cNvSpPr>
          <p:nvPr/>
        </p:nvSpPr>
        <p:spPr bwMode="auto">
          <a:xfrm>
            <a:off x="71438" y="5643563"/>
            <a:ext cx="5143500" cy="923925"/>
          </a:xfrm>
          <a:prstGeom prst="rect">
            <a:avLst/>
          </a:prstGeom>
          <a:noFill/>
          <a:ln w="9525">
            <a:solidFill>
              <a:schemeClr val="tx1"/>
            </a:solidFill>
            <a:miter lim="800000"/>
            <a:headEnd/>
            <a:tailEnd/>
          </a:ln>
        </p:spPr>
        <p:txBody>
          <a:bodyPr>
            <a:spAutoFit/>
          </a:bodyPr>
          <a:lstStyle/>
          <a:p>
            <a:r>
              <a:rPr lang="es-ES"/>
              <a:t>Forma: distancias entre partes del cuerpo</a:t>
            </a:r>
          </a:p>
          <a:p>
            <a:r>
              <a:rPr lang="es-ES"/>
              <a:t>Genotipo: frecuencia de ciertos alelos</a:t>
            </a:r>
          </a:p>
          <a:p>
            <a:r>
              <a:rPr lang="es-ES"/>
              <a:t>Contenido estomacal: abundancia de cada ítem </a:t>
            </a:r>
            <a:endParaRPr lang="es-VE"/>
          </a:p>
        </p:txBody>
      </p:sp>
      <p:sp>
        <p:nvSpPr>
          <p:cNvPr id="11" name="10 Flecha derecha"/>
          <p:cNvSpPr/>
          <p:nvPr/>
        </p:nvSpPr>
        <p:spPr>
          <a:xfrm>
            <a:off x="3714750" y="4214813"/>
            <a:ext cx="1500188" cy="357188"/>
          </a:xfrm>
          <a:prstGeom prst="rightArrow">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VE"/>
          </a:p>
        </p:txBody>
      </p:sp>
      <p:grpSp>
        <p:nvGrpSpPr>
          <p:cNvPr id="2" name="25 Grupo"/>
          <p:cNvGrpSpPr>
            <a:grpSpLocks/>
          </p:cNvGrpSpPr>
          <p:nvPr/>
        </p:nvGrpSpPr>
        <p:grpSpPr bwMode="auto">
          <a:xfrm>
            <a:off x="5500688" y="3571876"/>
            <a:ext cx="3429000" cy="1941512"/>
            <a:chOff x="5500694" y="2928934"/>
            <a:chExt cx="3429024" cy="1940968"/>
          </a:xfrm>
        </p:grpSpPr>
        <p:grpSp>
          <p:nvGrpSpPr>
            <p:cNvPr id="3" name="19 Grupo"/>
            <p:cNvGrpSpPr>
              <a:grpSpLocks/>
            </p:cNvGrpSpPr>
            <p:nvPr/>
          </p:nvGrpSpPr>
          <p:grpSpPr bwMode="auto">
            <a:xfrm>
              <a:off x="5500694" y="2928934"/>
              <a:ext cx="3429024" cy="1603543"/>
              <a:chOff x="5500694" y="2928934"/>
              <a:chExt cx="3429024" cy="1603543"/>
            </a:xfrm>
          </p:grpSpPr>
          <p:pic>
            <p:nvPicPr>
              <p:cNvPr id="15377" name="9 Imagen" descr="Simetría y Kurtosis.png"/>
              <p:cNvPicPr>
                <a:picLocks noChangeAspect="1"/>
              </p:cNvPicPr>
              <p:nvPr/>
            </p:nvPicPr>
            <p:blipFill>
              <a:blip r:embed="rId4"/>
              <a:srcRect l="21597" t="72882" r="12067"/>
              <a:stretch>
                <a:fillRect/>
              </a:stretch>
            </p:blipFill>
            <p:spPr bwMode="auto">
              <a:xfrm>
                <a:off x="5857884" y="3143248"/>
                <a:ext cx="3071834" cy="1142987"/>
              </a:xfrm>
              <a:prstGeom prst="rect">
                <a:avLst/>
              </a:prstGeom>
              <a:noFill/>
              <a:ln w="9525">
                <a:noFill/>
                <a:miter lim="800000"/>
                <a:headEnd/>
                <a:tailEnd/>
              </a:ln>
            </p:spPr>
          </p:pic>
          <p:sp>
            <p:nvSpPr>
              <p:cNvPr id="15378" name="13 CuadroTexto"/>
              <p:cNvSpPr txBox="1">
                <a:spLocks noChangeArrowheads="1"/>
              </p:cNvSpPr>
              <p:nvPr/>
            </p:nvSpPr>
            <p:spPr bwMode="auto">
              <a:xfrm>
                <a:off x="6357950" y="4286256"/>
                <a:ext cx="1000132" cy="246221"/>
              </a:xfrm>
              <a:prstGeom prst="rect">
                <a:avLst/>
              </a:prstGeom>
              <a:noFill/>
              <a:ln w="9525">
                <a:noFill/>
                <a:miter lim="800000"/>
                <a:headEnd/>
                <a:tailEnd/>
              </a:ln>
            </p:spPr>
            <p:txBody>
              <a:bodyPr>
                <a:spAutoFit/>
              </a:bodyPr>
              <a:lstStyle/>
              <a:p>
                <a:r>
                  <a:rPr lang="es-ES" sz="1000"/>
                  <a:t>Longitud (cm)</a:t>
                </a:r>
                <a:endParaRPr lang="es-VE" sz="1000"/>
              </a:p>
            </p:txBody>
          </p:sp>
          <p:sp>
            <p:nvSpPr>
              <p:cNvPr id="15" name="14 CuadroTexto"/>
              <p:cNvSpPr txBox="1"/>
              <p:nvPr/>
            </p:nvSpPr>
            <p:spPr>
              <a:xfrm rot="16200000">
                <a:off x="4977003" y="3452625"/>
                <a:ext cx="1309320" cy="261939"/>
              </a:xfrm>
              <a:prstGeom prst="rect">
                <a:avLst/>
              </a:prstGeom>
              <a:noFill/>
            </p:spPr>
            <p:txBody>
              <a:bodyPr>
                <a:spAutoFit/>
              </a:bodyPr>
              <a:lstStyle/>
              <a:p>
                <a:pPr>
                  <a:defRPr/>
                </a:pPr>
                <a:r>
                  <a:rPr lang="es-ES" sz="1050" dirty="0"/>
                  <a:t>Número de peces</a:t>
                </a:r>
                <a:endParaRPr lang="es-VE" sz="1050" dirty="0"/>
              </a:p>
            </p:txBody>
          </p:sp>
          <p:cxnSp>
            <p:nvCxnSpPr>
              <p:cNvPr id="17" name="16 Conector recto"/>
              <p:cNvCxnSpPr/>
              <p:nvPr/>
            </p:nvCxnSpPr>
            <p:spPr>
              <a:xfrm rot="5400000" flipH="1" flipV="1">
                <a:off x="5180211" y="3606606"/>
                <a:ext cx="1355345" cy="31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a:off x="5857883" y="4285866"/>
                <a:ext cx="3071835"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376" name="20 CuadroTexto"/>
            <p:cNvSpPr txBox="1">
              <a:spLocks noChangeArrowheads="1"/>
            </p:cNvSpPr>
            <p:nvPr/>
          </p:nvSpPr>
          <p:spPr bwMode="auto">
            <a:xfrm>
              <a:off x="6072198" y="4500570"/>
              <a:ext cx="2500330" cy="369332"/>
            </a:xfrm>
            <a:prstGeom prst="rect">
              <a:avLst/>
            </a:prstGeom>
            <a:noFill/>
            <a:ln w="9525">
              <a:noFill/>
              <a:miter lim="800000"/>
              <a:headEnd/>
              <a:tailEnd/>
            </a:ln>
          </p:spPr>
          <p:txBody>
            <a:bodyPr>
              <a:spAutoFit/>
            </a:bodyPr>
            <a:lstStyle/>
            <a:p>
              <a:r>
                <a:rPr lang="es-ES"/>
                <a:t>Población estadística</a:t>
              </a:r>
              <a:endParaRPr lang="es-VE"/>
            </a:p>
          </p:txBody>
        </p:sp>
      </p:grpSp>
      <p:sp>
        <p:nvSpPr>
          <p:cNvPr id="22" name="21 Flecha derecha"/>
          <p:cNvSpPr/>
          <p:nvPr/>
        </p:nvSpPr>
        <p:spPr>
          <a:xfrm>
            <a:off x="5357813" y="5929313"/>
            <a:ext cx="2286000" cy="357187"/>
          </a:xfrm>
          <a:prstGeom prst="rightArrow">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VE"/>
          </a:p>
        </p:txBody>
      </p:sp>
      <p:sp>
        <p:nvSpPr>
          <p:cNvPr id="23" name="22 CuadroTexto"/>
          <p:cNvSpPr txBox="1">
            <a:spLocks noChangeArrowheads="1"/>
          </p:cNvSpPr>
          <p:nvPr/>
        </p:nvSpPr>
        <p:spPr bwMode="auto">
          <a:xfrm>
            <a:off x="7929563" y="5286388"/>
            <a:ext cx="857250" cy="1570037"/>
          </a:xfrm>
          <a:prstGeom prst="rect">
            <a:avLst/>
          </a:prstGeom>
          <a:noFill/>
          <a:ln w="9525">
            <a:noFill/>
            <a:miter lim="800000"/>
            <a:headEnd/>
            <a:tailEnd/>
          </a:ln>
        </p:spPr>
        <p:txBody>
          <a:bodyPr>
            <a:spAutoFit/>
          </a:bodyPr>
          <a:lstStyle/>
          <a:p>
            <a:r>
              <a:rPr lang="es-VE" sz="9600" dirty="0"/>
              <a:t>?</a:t>
            </a:r>
          </a:p>
        </p:txBody>
      </p:sp>
      <p:sp>
        <p:nvSpPr>
          <p:cNvPr id="24" name="23 CuadroTexto"/>
          <p:cNvSpPr txBox="1">
            <a:spLocks noChangeArrowheads="1"/>
          </p:cNvSpPr>
          <p:nvPr/>
        </p:nvSpPr>
        <p:spPr bwMode="auto">
          <a:xfrm>
            <a:off x="3643313" y="4643438"/>
            <a:ext cx="1571625" cy="369888"/>
          </a:xfrm>
          <a:prstGeom prst="rect">
            <a:avLst/>
          </a:prstGeom>
          <a:noFill/>
          <a:ln w="9525">
            <a:noFill/>
            <a:miter lim="800000"/>
            <a:headEnd/>
            <a:tailEnd/>
          </a:ln>
        </p:spPr>
        <p:txBody>
          <a:bodyPr>
            <a:spAutoFit/>
          </a:bodyPr>
          <a:lstStyle/>
          <a:p>
            <a:r>
              <a:rPr lang="es-ES"/>
              <a:t>Una variable</a:t>
            </a:r>
            <a:endParaRPr lang="es-VE"/>
          </a:p>
        </p:txBody>
      </p:sp>
      <p:sp>
        <p:nvSpPr>
          <p:cNvPr id="25" name="24 CuadroTexto"/>
          <p:cNvSpPr txBox="1">
            <a:spLocks noChangeArrowheads="1"/>
          </p:cNvSpPr>
          <p:nvPr/>
        </p:nvSpPr>
        <p:spPr bwMode="auto">
          <a:xfrm>
            <a:off x="5429250" y="6286500"/>
            <a:ext cx="2357438" cy="369888"/>
          </a:xfrm>
          <a:prstGeom prst="rect">
            <a:avLst/>
          </a:prstGeom>
          <a:noFill/>
          <a:ln w="9525">
            <a:noFill/>
            <a:miter lim="800000"/>
            <a:headEnd/>
            <a:tailEnd/>
          </a:ln>
        </p:spPr>
        <p:txBody>
          <a:bodyPr>
            <a:spAutoFit/>
          </a:bodyPr>
          <a:lstStyle/>
          <a:p>
            <a:r>
              <a:rPr lang="es-ES"/>
              <a:t>Múltiples variables</a:t>
            </a:r>
            <a:endParaRPr lang="es-V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bg/>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bg/>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P spid="10" grpId="0" build="p" animBg="1"/>
      <p:bldP spid="11" grpId="0" animBg="1"/>
      <p:bldP spid="22" grpId="0" animBg="1"/>
      <p:bldP spid="23" grpId="0"/>
      <p:bldP spid="24" grpId="0"/>
      <p:bldP spid="2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Imagen que contiene exterior, pasto, calle, caminando&#10;&#10;Descripción generada automáticamente">
            <a:extLst>
              <a:ext uri="{FF2B5EF4-FFF2-40B4-BE49-F238E27FC236}">
                <a16:creationId xmlns:a16="http://schemas.microsoft.com/office/drawing/2014/main" id="{482AC769-206A-4EA4-9CB4-FEA786DAD91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7504" y="909533"/>
            <a:ext cx="2982953" cy="2326703"/>
          </a:xfrm>
          <a:prstGeom prst="rect">
            <a:avLst/>
          </a:prstGeom>
        </p:spPr>
      </p:pic>
      <p:pic>
        <p:nvPicPr>
          <p:cNvPr id="4" name="Imagen 3">
            <a:extLst>
              <a:ext uri="{FF2B5EF4-FFF2-40B4-BE49-F238E27FC236}">
                <a16:creationId xmlns:a16="http://schemas.microsoft.com/office/drawing/2014/main" id="{1C879423-503B-4D6B-80E5-042EA2C08C30}"/>
              </a:ext>
            </a:extLst>
          </p:cNvPr>
          <p:cNvPicPr>
            <a:picLocks noChangeAspect="1"/>
          </p:cNvPicPr>
          <p:nvPr/>
        </p:nvPicPr>
        <p:blipFill>
          <a:blip r:embed="rId5"/>
          <a:stretch>
            <a:fillRect/>
          </a:stretch>
        </p:blipFill>
        <p:spPr>
          <a:xfrm>
            <a:off x="5309308" y="908720"/>
            <a:ext cx="3812112" cy="2326703"/>
          </a:xfrm>
          <a:prstGeom prst="rect">
            <a:avLst/>
          </a:prstGeom>
        </p:spPr>
      </p:pic>
      <p:sp>
        <p:nvSpPr>
          <p:cNvPr id="10" name="5 Flecha derecha">
            <a:extLst>
              <a:ext uri="{FF2B5EF4-FFF2-40B4-BE49-F238E27FC236}">
                <a16:creationId xmlns:a16="http://schemas.microsoft.com/office/drawing/2014/main" id="{BC4932B6-37A0-485E-85BE-B2891E5E5EB6}"/>
              </a:ext>
            </a:extLst>
          </p:cNvPr>
          <p:cNvSpPr/>
          <p:nvPr/>
        </p:nvSpPr>
        <p:spPr>
          <a:xfrm>
            <a:off x="3271195" y="1988840"/>
            <a:ext cx="1857375" cy="357187"/>
          </a:xfrm>
          <a:prstGeom prst="rightArrow">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VE"/>
          </a:p>
        </p:txBody>
      </p:sp>
      <p:sp>
        <p:nvSpPr>
          <p:cNvPr id="11" name="6 CuadroTexto">
            <a:extLst>
              <a:ext uri="{FF2B5EF4-FFF2-40B4-BE49-F238E27FC236}">
                <a16:creationId xmlns:a16="http://schemas.microsoft.com/office/drawing/2014/main" id="{9271BB8A-BA2A-4619-82D7-BA2CF96E62DE}"/>
              </a:ext>
            </a:extLst>
          </p:cNvPr>
          <p:cNvSpPr txBox="1">
            <a:spLocks noChangeArrowheads="1"/>
          </p:cNvSpPr>
          <p:nvPr/>
        </p:nvSpPr>
        <p:spPr bwMode="auto">
          <a:xfrm>
            <a:off x="991770" y="3252433"/>
            <a:ext cx="1214419" cy="369332"/>
          </a:xfrm>
          <a:prstGeom prst="rect">
            <a:avLst/>
          </a:prstGeom>
          <a:noFill/>
          <a:ln w="9525">
            <a:noFill/>
            <a:miter lim="800000"/>
            <a:headEnd/>
            <a:tailEnd/>
          </a:ln>
        </p:spPr>
        <p:txBody>
          <a:bodyPr wrap="square">
            <a:spAutoFit/>
          </a:bodyPr>
          <a:lstStyle/>
          <a:p>
            <a:r>
              <a:rPr lang="es-ES" dirty="0"/>
              <a:t>elemento</a:t>
            </a:r>
            <a:endParaRPr lang="es-VE" dirty="0"/>
          </a:p>
        </p:txBody>
      </p:sp>
      <p:sp>
        <p:nvSpPr>
          <p:cNvPr id="12" name="7 CuadroTexto">
            <a:extLst>
              <a:ext uri="{FF2B5EF4-FFF2-40B4-BE49-F238E27FC236}">
                <a16:creationId xmlns:a16="http://schemas.microsoft.com/office/drawing/2014/main" id="{75434765-EB55-4B6B-B70D-D564A1E83709}"/>
              </a:ext>
            </a:extLst>
          </p:cNvPr>
          <p:cNvSpPr txBox="1">
            <a:spLocks noChangeArrowheads="1"/>
          </p:cNvSpPr>
          <p:nvPr/>
        </p:nvSpPr>
        <p:spPr bwMode="auto">
          <a:xfrm>
            <a:off x="5715176" y="3257148"/>
            <a:ext cx="3318145" cy="369888"/>
          </a:xfrm>
          <a:prstGeom prst="rect">
            <a:avLst/>
          </a:prstGeom>
          <a:noFill/>
          <a:ln w="9525">
            <a:noFill/>
            <a:miter lim="800000"/>
            <a:headEnd/>
            <a:tailEnd/>
          </a:ln>
        </p:spPr>
        <p:txBody>
          <a:bodyPr wrap="square">
            <a:spAutoFit/>
          </a:bodyPr>
          <a:lstStyle/>
          <a:p>
            <a:r>
              <a:rPr lang="es-ES" dirty="0"/>
              <a:t>Población target (ambiental)</a:t>
            </a:r>
            <a:endParaRPr lang="es-VE" dirty="0"/>
          </a:p>
        </p:txBody>
      </p:sp>
      <p:sp>
        <p:nvSpPr>
          <p:cNvPr id="13" name="10 Flecha derecha">
            <a:extLst>
              <a:ext uri="{FF2B5EF4-FFF2-40B4-BE49-F238E27FC236}">
                <a16:creationId xmlns:a16="http://schemas.microsoft.com/office/drawing/2014/main" id="{6C8A2275-A9A9-4E2F-95E3-551A9E8836BC}"/>
              </a:ext>
            </a:extLst>
          </p:cNvPr>
          <p:cNvSpPr/>
          <p:nvPr/>
        </p:nvSpPr>
        <p:spPr>
          <a:xfrm>
            <a:off x="3721790" y="4414328"/>
            <a:ext cx="1500188" cy="357188"/>
          </a:xfrm>
          <a:prstGeom prst="rightArrow">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VE"/>
          </a:p>
        </p:txBody>
      </p:sp>
      <p:grpSp>
        <p:nvGrpSpPr>
          <p:cNvPr id="14" name="25 Grupo">
            <a:extLst>
              <a:ext uri="{FF2B5EF4-FFF2-40B4-BE49-F238E27FC236}">
                <a16:creationId xmlns:a16="http://schemas.microsoft.com/office/drawing/2014/main" id="{83D80BF3-10B4-4452-A2BF-2119652F3F52}"/>
              </a:ext>
            </a:extLst>
          </p:cNvPr>
          <p:cNvGrpSpPr>
            <a:grpSpLocks/>
          </p:cNvGrpSpPr>
          <p:nvPr/>
        </p:nvGrpSpPr>
        <p:grpSpPr bwMode="auto">
          <a:xfrm>
            <a:off x="5507727" y="3771392"/>
            <a:ext cx="3429001" cy="1941511"/>
            <a:chOff x="5500693" y="2928935"/>
            <a:chExt cx="3429025" cy="1940967"/>
          </a:xfrm>
        </p:grpSpPr>
        <p:grpSp>
          <p:nvGrpSpPr>
            <p:cNvPr id="15" name="19 Grupo">
              <a:extLst>
                <a:ext uri="{FF2B5EF4-FFF2-40B4-BE49-F238E27FC236}">
                  <a16:creationId xmlns:a16="http://schemas.microsoft.com/office/drawing/2014/main" id="{9BD8DA89-D098-42C4-A767-EC2B334659B3}"/>
                </a:ext>
              </a:extLst>
            </p:cNvPr>
            <p:cNvGrpSpPr>
              <a:grpSpLocks/>
            </p:cNvGrpSpPr>
            <p:nvPr/>
          </p:nvGrpSpPr>
          <p:grpSpPr bwMode="auto">
            <a:xfrm>
              <a:off x="5500693" y="2928935"/>
              <a:ext cx="3429025" cy="1603473"/>
              <a:chOff x="5500693" y="2928935"/>
              <a:chExt cx="3429025" cy="1603473"/>
            </a:xfrm>
          </p:grpSpPr>
          <p:pic>
            <p:nvPicPr>
              <p:cNvPr id="17" name="9 Imagen" descr="Simetría y Kurtosis.png">
                <a:extLst>
                  <a:ext uri="{FF2B5EF4-FFF2-40B4-BE49-F238E27FC236}">
                    <a16:creationId xmlns:a16="http://schemas.microsoft.com/office/drawing/2014/main" id="{6C3648DD-DFEB-4475-B6E2-4DE866A5413C}"/>
                  </a:ext>
                </a:extLst>
              </p:cNvPr>
              <p:cNvPicPr>
                <a:picLocks noChangeAspect="1"/>
              </p:cNvPicPr>
              <p:nvPr/>
            </p:nvPicPr>
            <p:blipFill>
              <a:blip r:embed="rId6"/>
              <a:srcRect l="21597" t="72882" r="12067"/>
              <a:stretch>
                <a:fillRect/>
              </a:stretch>
            </p:blipFill>
            <p:spPr bwMode="auto">
              <a:xfrm>
                <a:off x="5857884" y="3143248"/>
                <a:ext cx="3071834" cy="1142987"/>
              </a:xfrm>
              <a:prstGeom prst="rect">
                <a:avLst/>
              </a:prstGeom>
              <a:noFill/>
              <a:ln w="9525">
                <a:noFill/>
                <a:miter lim="800000"/>
                <a:headEnd/>
                <a:tailEnd/>
              </a:ln>
            </p:spPr>
          </p:pic>
          <p:sp>
            <p:nvSpPr>
              <p:cNvPr id="18" name="13 CuadroTexto">
                <a:extLst>
                  <a:ext uri="{FF2B5EF4-FFF2-40B4-BE49-F238E27FC236}">
                    <a16:creationId xmlns:a16="http://schemas.microsoft.com/office/drawing/2014/main" id="{FC77C35B-5BEA-46ED-AAF0-35F1363A1172}"/>
                  </a:ext>
                </a:extLst>
              </p:cNvPr>
              <p:cNvSpPr txBox="1">
                <a:spLocks noChangeArrowheads="1"/>
              </p:cNvSpPr>
              <p:nvPr/>
            </p:nvSpPr>
            <p:spPr bwMode="auto">
              <a:xfrm>
                <a:off x="6357950" y="4286256"/>
                <a:ext cx="1568461" cy="246152"/>
              </a:xfrm>
              <a:prstGeom prst="rect">
                <a:avLst/>
              </a:prstGeom>
              <a:noFill/>
              <a:ln w="9525">
                <a:noFill/>
                <a:miter lim="800000"/>
                <a:headEnd/>
                <a:tailEnd/>
              </a:ln>
            </p:spPr>
            <p:txBody>
              <a:bodyPr wrap="square">
                <a:spAutoFit/>
              </a:bodyPr>
              <a:lstStyle/>
              <a:p>
                <a:r>
                  <a:rPr lang="es-ES" sz="1000" dirty="0"/>
                  <a:t>% carbono orgánico</a:t>
                </a:r>
                <a:endParaRPr lang="es-VE" sz="1000" dirty="0"/>
              </a:p>
            </p:txBody>
          </p:sp>
          <p:sp>
            <p:nvSpPr>
              <p:cNvPr id="19" name="14 CuadroTexto">
                <a:extLst>
                  <a:ext uri="{FF2B5EF4-FFF2-40B4-BE49-F238E27FC236}">
                    <a16:creationId xmlns:a16="http://schemas.microsoft.com/office/drawing/2014/main" id="{00C19029-FC29-482E-B239-349D71C14217}"/>
                  </a:ext>
                </a:extLst>
              </p:cNvPr>
              <p:cNvSpPr txBox="1"/>
              <p:nvPr/>
            </p:nvSpPr>
            <p:spPr>
              <a:xfrm rot="16200000">
                <a:off x="4977003" y="3452625"/>
                <a:ext cx="1309320" cy="261939"/>
              </a:xfrm>
              <a:prstGeom prst="rect">
                <a:avLst/>
              </a:prstGeom>
              <a:noFill/>
            </p:spPr>
            <p:txBody>
              <a:bodyPr>
                <a:spAutoFit/>
              </a:bodyPr>
              <a:lstStyle/>
              <a:p>
                <a:pPr>
                  <a:defRPr/>
                </a:pPr>
                <a:r>
                  <a:rPr lang="es-ES" sz="1050" dirty="0">
                    <a:latin typeface="Arial" charset="0"/>
                    <a:cs typeface="Arial" charset="0"/>
                  </a:rPr>
                  <a:t>Número de celdas</a:t>
                </a:r>
                <a:endParaRPr lang="es-VE" sz="1050" dirty="0">
                  <a:latin typeface="Arial" charset="0"/>
                  <a:cs typeface="Arial" charset="0"/>
                </a:endParaRPr>
              </a:p>
            </p:txBody>
          </p:sp>
          <p:cxnSp>
            <p:nvCxnSpPr>
              <p:cNvPr id="20" name="16 Conector recto">
                <a:extLst>
                  <a:ext uri="{FF2B5EF4-FFF2-40B4-BE49-F238E27FC236}">
                    <a16:creationId xmlns:a16="http://schemas.microsoft.com/office/drawing/2014/main" id="{FED8BF3F-F0F0-4142-A07D-FCC21A2DF41D}"/>
                  </a:ext>
                </a:extLst>
              </p:cNvPr>
              <p:cNvCxnSpPr/>
              <p:nvPr/>
            </p:nvCxnSpPr>
            <p:spPr>
              <a:xfrm rot="5400000" flipH="1" flipV="1">
                <a:off x="5180211" y="3606606"/>
                <a:ext cx="1355345" cy="31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18 Conector recto">
                <a:extLst>
                  <a:ext uri="{FF2B5EF4-FFF2-40B4-BE49-F238E27FC236}">
                    <a16:creationId xmlns:a16="http://schemas.microsoft.com/office/drawing/2014/main" id="{F36DD81F-BF6A-40E1-8004-BDBBB0462770}"/>
                  </a:ext>
                </a:extLst>
              </p:cNvPr>
              <p:cNvCxnSpPr/>
              <p:nvPr/>
            </p:nvCxnSpPr>
            <p:spPr>
              <a:xfrm>
                <a:off x="5857883" y="4285866"/>
                <a:ext cx="3071835"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20 CuadroTexto">
              <a:extLst>
                <a:ext uri="{FF2B5EF4-FFF2-40B4-BE49-F238E27FC236}">
                  <a16:creationId xmlns:a16="http://schemas.microsoft.com/office/drawing/2014/main" id="{348EA89E-61A0-41DC-A795-333246E473A0}"/>
                </a:ext>
              </a:extLst>
            </p:cNvPr>
            <p:cNvSpPr txBox="1">
              <a:spLocks noChangeArrowheads="1"/>
            </p:cNvSpPr>
            <p:nvPr/>
          </p:nvSpPr>
          <p:spPr bwMode="auto">
            <a:xfrm>
              <a:off x="6072198" y="4500570"/>
              <a:ext cx="2500330" cy="369332"/>
            </a:xfrm>
            <a:prstGeom prst="rect">
              <a:avLst/>
            </a:prstGeom>
            <a:noFill/>
            <a:ln w="9525">
              <a:noFill/>
              <a:miter lim="800000"/>
              <a:headEnd/>
              <a:tailEnd/>
            </a:ln>
          </p:spPr>
          <p:txBody>
            <a:bodyPr>
              <a:spAutoFit/>
            </a:bodyPr>
            <a:lstStyle/>
            <a:p>
              <a:r>
                <a:rPr lang="es-ES"/>
                <a:t>Población estadística</a:t>
              </a:r>
              <a:endParaRPr lang="es-VE"/>
            </a:p>
          </p:txBody>
        </p:sp>
      </p:grpSp>
      <p:sp>
        <p:nvSpPr>
          <p:cNvPr id="22" name="23 CuadroTexto">
            <a:extLst>
              <a:ext uri="{FF2B5EF4-FFF2-40B4-BE49-F238E27FC236}">
                <a16:creationId xmlns:a16="http://schemas.microsoft.com/office/drawing/2014/main" id="{425646FE-E313-47FF-AC04-7962D6F0A119}"/>
              </a:ext>
            </a:extLst>
          </p:cNvPr>
          <p:cNvSpPr txBox="1">
            <a:spLocks noChangeArrowheads="1"/>
          </p:cNvSpPr>
          <p:nvPr/>
        </p:nvSpPr>
        <p:spPr bwMode="auto">
          <a:xfrm>
            <a:off x="3650353" y="4842953"/>
            <a:ext cx="1571625" cy="369888"/>
          </a:xfrm>
          <a:prstGeom prst="rect">
            <a:avLst/>
          </a:prstGeom>
          <a:noFill/>
          <a:ln w="9525">
            <a:noFill/>
            <a:miter lim="800000"/>
            <a:headEnd/>
            <a:tailEnd/>
          </a:ln>
        </p:spPr>
        <p:txBody>
          <a:bodyPr>
            <a:spAutoFit/>
          </a:bodyPr>
          <a:lstStyle/>
          <a:p>
            <a:r>
              <a:rPr lang="es-ES"/>
              <a:t>Una variable</a:t>
            </a:r>
            <a:endParaRPr lang="es-VE"/>
          </a:p>
        </p:txBody>
      </p:sp>
      <p:graphicFrame>
        <p:nvGraphicFramePr>
          <p:cNvPr id="23" name="25 Tabla">
            <a:extLst>
              <a:ext uri="{FF2B5EF4-FFF2-40B4-BE49-F238E27FC236}">
                <a16:creationId xmlns:a16="http://schemas.microsoft.com/office/drawing/2014/main" id="{9637B4DE-578F-45D0-891D-431FB3701E7F}"/>
              </a:ext>
            </a:extLst>
          </p:cNvPr>
          <p:cNvGraphicFramePr>
            <a:graphicFrameLocks noGrp="1"/>
          </p:cNvGraphicFramePr>
          <p:nvPr/>
        </p:nvGraphicFramePr>
        <p:xfrm>
          <a:off x="20882" y="4470500"/>
          <a:ext cx="3535808" cy="640080"/>
        </p:xfrm>
        <a:graphic>
          <a:graphicData uri="http://schemas.openxmlformats.org/drawingml/2006/table">
            <a:tbl>
              <a:tblPr firstRow="1" bandRow="1">
                <a:tableStyleId>{5C22544A-7EE6-4342-B048-85BDC9FD1C3A}</a:tableStyleId>
              </a:tblPr>
              <a:tblGrid>
                <a:gridCol w="1555840">
                  <a:extLst>
                    <a:ext uri="{9D8B030D-6E8A-4147-A177-3AD203B41FA5}">
                      <a16:colId xmlns:a16="http://schemas.microsoft.com/office/drawing/2014/main" val="20000"/>
                    </a:ext>
                  </a:extLst>
                </a:gridCol>
                <a:gridCol w="1979968">
                  <a:extLst>
                    <a:ext uri="{9D8B030D-6E8A-4147-A177-3AD203B41FA5}">
                      <a16:colId xmlns:a16="http://schemas.microsoft.com/office/drawing/2014/main" val="20001"/>
                    </a:ext>
                  </a:extLst>
                </a:gridCol>
              </a:tblGrid>
              <a:tr h="0">
                <a:tc>
                  <a:txBody>
                    <a:bodyPr/>
                    <a:lstStyle/>
                    <a:p>
                      <a:r>
                        <a:rPr lang="es-ES" sz="1600" dirty="0"/>
                        <a:t>Variable</a:t>
                      </a:r>
                      <a:endParaRPr lang="es-VE" sz="1600" dirty="0"/>
                    </a:p>
                  </a:txBody>
                  <a:tcPr/>
                </a:tc>
                <a:tc>
                  <a:txBody>
                    <a:bodyPr/>
                    <a:lstStyle/>
                    <a:p>
                      <a:r>
                        <a:rPr lang="es-ES" sz="1600" dirty="0"/>
                        <a:t>Indicador</a:t>
                      </a:r>
                      <a:endParaRPr lang="es-VE" sz="1600" dirty="0"/>
                    </a:p>
                  </a:txBody>
                  <a:tcPr/>
                </a:tc>
                <a:extLst>
                  <a:ext uri="{0D108BD9-81ED-4DB2-BD59-A6C34878D82A}">
                    <a16:rowId xmlns:a16="http://schemas.microsoft.com/office/drawing/2014/main" val="10000"/>
                  </a:ext>
                </a:extLst>
              </a:tr>
              <a:tr h="0">
                <a:tc>
                  <a:txBody>
                    <a:bodyPr/>
                    <a:lstStyle/>
                    <a:p>
                      <a:r>
                        <a:rPr lang="es-ES" sz="1400" dirty="0"/>
                        <a:t>Materia orgánica</a:t>
                      </a:r>
                      <a:endParaRPr lang="es-VE" sz="1400" dirty="0"/>
                    </a:p>
                  </a:txBody>
                  <a:tcPr/>
                </a:tc>
                <a:tc>
                  <a:txBody>
                    <a:bodyPr/>
                    <a:lstStyle/>
                    <a:p>
                      <a:r>
                        <a:rPr lang="es-ES" sz="1400" dirty="0"/>
                        <a:t>% Carbono orgánico</a:t>
                      </a:r>
                      <a:endParaRPr lang="es-VE" sz="1400" dirty="0"/>
                    </a:p>
                  </a:txBody>
                  <a:tcPr/>
                </a:tc>
                <a:extLst>
                  <a:ext uri="{0D108BD9-81ED-4DB2-BD59-A6C34878D82A}">
                    <a16:rowId xmlns:a16="http://schemas.microsoft.com/office/drawing/2014/main" val="10001"/>
                  </a:ext>
                </a:extLst>
              </a:tr>
            </a:tbl>
          </a:graphicData>
        </a:graphic>
      </p:graphicFrame>
      <p:sp>
        <p:nvSpPr>
          <p:cNvPr id="24" name="9 CuadroTexto">
            <a:extLst>
              <a:ext uri="{FF2B5EF4-FFF2-40B4-BE49-F238E27FC236}">
                <a16:creationId xmlns:a16="http://schemas.microsoft.com/office/drawing/2014/main" id="{A110BE82-1FDF-483C-9290-99474851CEF2}"/>
              </a:ext>
            </a:extLst>
          </p:cNvPr>
          <p:cNvSpPr txBox="1">
            <a:spLocks noChangeArrowheads="1"/>
          </p:cNvSpPr>
          <p:nvPr/>
        </p:nvSpPr>
        <p:spPr bwMode="auto">
          <a:xfrm>
            <a:off x="107504" y="5517232"/>
            <a:ext cx="4752528" cy="738664"/>
          </a:xfrm>
          <a:prstGeom prst="rect">
            <a:avLst/>
          </a:prstGeom>
          <a:noFill/>
          <a:ln w="9525">
            <a:solidFill>
              <a:schemeClr val="tx1"/>
            </a:solidFill>
            <a:miter lim="800000"/>
            <a:headEnd/>
            <a:tailEnd/>
          </a:ln>
        </p:spPr>
        <p:txBody>
          <a:bodyPr wrap="square">
            <a:spAutoFit/>
          </a:bodyPr>
          <a:lstStyle/>
          <a:p>
            <a:r>
              <a:rPr lang="es-ES" sz="1400" dirty="0"/>
              <a:t>Granulometría: frecuencia de varios rangos de partículas</a:t>
            </a:r>
          </a:p>
          <a:p>
            <a:r>
              <a:rPr lang="es-ES" sz="1400" dirty="0"/>
              <a:t>Metales pesados: Cantidad por cada metal</a:t>
            </a:r>
          </a:p>
          <a:p>
            <a:r>
              <a:rPr lang="es-ES" sz="1400" dirty="0"/>
              <a:t>Microbiota: abundancia de cada especie bacteria </a:t>
            </a:r>
            <a:endParaRPr lang="es-VE" sz="1400" dirty="0"/>
          </a:p>
        </p:txBody>
      </p:sp>
      <p:sp>
        <p:nvSpPr>
          <p:cNvPr id="25" name="21 Flecha derecha">
            <a:extLst>
              <a:ext uri="{FF2B5EF4-FFF2-40B4-BE49-F238E27FC236}">
                <a16:creationId xmlns:a16="http://schemas.microsoft.com/office/drawing/2014/main" id="{0292B9DB-502A-4E0E-91CE-1C0C1162EBFA}"/>
              </a:ext>
            </a:extLst>
          </p:cNvPr>
          <p:cNvSpPr/>
          <p:nvPr/>
        </p:nvSpPr>
        <p:spPr>
          <a:xfrm>
            <a:off x="5330023" y="6091727"/>
            <a:ext cx="2286000" cy="357187"/>
          </a:xfrm>
          <a:prstGeom prst="rightArrow">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VE"/>
          </a:p>
        </p:txBody>
      </p:sp>
      <p:sp>
        <p:nvSpPr>
          <p:cNvPr id="26" name="22 CuadroTexto">
            <a:extLst>
              <a:ext uri="{FF2B5EF4-FFF2-40B4-BE49-F238E27FC236}">
                <a16:creationId xmlns:a16="http://schemas.microsoft.com/office/drawing/2014/main" id="{9A1F2EB0-A303-49EA-904B-FA76D8EDD391}"/>
              </a:ext>
            </a:extLst>
          </p:cNvPr>
          <p:cNvSpPr txBox="1">
            <a:spLocks noChangeArrowheads="1"/>
          </p:cNvSpPr>
          <p:nvPr/>
        </p:nvSpPr>
        <p:spPr bwMode="auto">
          <a:xfrm>
            <a:off x="8008040" y="5806852"/>
            <a:ext cx="812432" cy="1107996"/>
          </a:xfrm>
          <a:prstGeom prst="rect">
            <a:avLst/>
          </a:prstGeom>
          <a:noFill/>
          <a:ln w="9525">
            <a:noFill/>
            <a:miter lim="800000"/>
            <a:headEnd/>
            <a:tailEnd/>
          </a:ln>
        </p:spPr>
        <p:txBody>
          <a:bodyPr wrap="square">
            <a:spAutoFit/>
          </a:bodyPr>
          <a:lstStyle/>
          <a:p>
            <a:r>
              <a:rPr lang="es-VE" sz="6600" dirty="0"/>
              <a:t>?</a:t>
            </a:r>
          </a:p>
        </p:txBody>
      </p:sp>
      <p:sp>
        <p:nvSpPr>
          <p:cNvPr id="27" name="24 CuadroTexto">
            <a:extLst>
              <a:ext uri="{FF2B5EF4-FFF2-40B4-BE49-F238E27FC236}">
                <a16:creationId xmlns:a16="http://schemas.microsoft.com/office/drawing/2014/main" id="{9CC7B4A2-A9BA-4DD2-8AF3-146D62C299D4}"/>
              </a:ext>
            </a:extLst>
          </p:cNvPr>
          <p:cNvSpPr txBox="1">
            <a:spLocks noChangeArrowheads="1"/>
          </p:cNvSpPr>
          <p:nvPr/>
        </p:nvSpPr>
        <p:spPr bwMode="auto">
          <a:xfrm>
            <a:off x="5401460" y="6448914"/>
            <a:ext cx="2357438" cy="369888"/>
          </a:xfrm>
          <a:prstGeom prst="rect">
            <a:avLst/>
          </a:prstGeom>
          <a:noFill/>
          <a:ln w="9525">
            <a:noFill/>
            <a:miter lim="800000"/>
            <a:headEnd/>
            <a:tailEnd/>
          </a:ln>
        </p:spPr>
        <p:txBody>
          <a:bodyPr>
            <a:spAutoFit/>
          </a:bodyPr>
          <a:lstStyle/>
          <a:p>
            <a:r>
              <a:rPr lang="es-ES" dirty="0"/>
              <a:t>Múltiples variables</a:t>
            </a:r>
            <a:endParaRPr lang="es-V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bg/>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2" grpId="0"/>
      <p:bldP spid="24" grpId="0" build="p" animBg="1"/>
      <p:bldP spid="25" grpId="0" animBg="1"/>
      <p:bldP spid="26" grpId="0"/>
      <p:bldP spid="2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729" y="622095"/>
            <a:ext cx="7200800"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El problema de la multi-dimensionalidad</a:t>
            </a:r>
          </a:p>
        </p:txBody>
      </p:sp>
      <p:sp>
        <p:nvSpPr>
          <p:cNvPr id="4" name="TextBox 2"/>
          <p:cNvSpPr txBox="1"/>
          <p:nvPr/>
        </p:nvSpPr>
        <p:spPr>
          <a:xfrm>
            <a:off x="2454014" y="3061853"/>
            <a:ext cx="1118470" cy="259848"/>
          </a:xfrm>
          <a:prstGeom prst="rect">
            <a:avLst/>
          </a:prstGeom>
          <a:noFill/>
        </p:spPr>
        <p:txBody>
          <a:bodyPr wrap="square" rtlCol="0">
            <a:spAutoFit/>
          </a:bodyPr>
          <a:lstStyle/>
          <a:p>
            <a:r>
              <a:rPr lang="es-MX" sz="1600" dirty="0"/>
              <a:t>objeto </a:t>
            </a:r>
            <a:r>
              <a:rPr lang="es-MX" sz="1600" i="1" dirty="0"/>
              <a:t>i</a:t>
            </a:r>
            <a:r>
              <a:rPr lang="es-MX" sz="1600" dirty="0"/>
              <a:t>  (y</a:t>
            </a:r>
            <a:r>
              <a:rPr lang="es-MX" sz="1600" baseline="-25000" dirty="0"/>
              <a:t>i1</a:t>
            </a:r>
            <a:r>
              <a:rPr lang="es-MX" sz="1600" dirty="0"/>
              <a:t>, y</a:t>
            </a:r>
            <a:r>
              <a:rPr lang="es-MX" sz="1600" baseline="-25000" dirty="0"/>
              <a:t>i2</a:t>
            </a:r>
            <a:r>
              <a:rPr lang="es-MX" sz="1600" dirty="0"/>
              <a:t>)</a:t>
            </a:r>
          </a:p>
        </p:txBody>
      </p:sp>
      <p:sp>
        <p:nvSpPr>
          <p:cNvPr id="5" name="TextBox 3"/>
          <p:cNvSpPr txBox="1"/>
          <p:nvPr/>
        </p:nvSpPr>
        <p:spPr>
          <a:xfrm rot="16200000">
            <a:off x="95526" y="2600889"/>
            <a:ext cx="1390322" cy="338554"/>
          </a:xfrm>
          <a:prstGeom prst="rect">
            <a:avLst/>
          </a:prstGeom>
          <a:noFill/>
        </p:spPr>
        <p:txBody>
          <a:bodyPr wrap="square" rtlCol="0">
            <a:spAutoFit/>
          </a:bodyPr>
          <a:lstStyle/>
          <a:p>
            <a:pPr algn="ctr"/>
            <a:r>
              <a:rPr lang="es-MX" sz="1600" dirty="0"/>
              <a:t> y</a:t>
            </a:r>
            <a:r>
              <a:rPr lang="es-MX" sz="1600" baseline="-25000" dirty="0"/>
              <a:t>1</a:t>
            </a:r>
          </a:p>
        </p:txBody>
      </p:sp>
      <p:cxnSp>
        <p:nvCxnSpPr>
          <p:cNvPr id="6" name="Straight Connector 4"/>
          <p:cNvCxnSpPr>
            <a:endCxn id="8" idx="1"/>
          </p:cNvCxnSpPr>
          <p:nvPr/>
        </p:nvCxnSpPr>
        <p:spPr>
          <a:xfrm>
            <a:off x="1262740" y="2304263"/>
            <a:ext cx="1027910" cy="893806"/>
          </a:xfrm>
          <a:prstGeom prst="line">
            <a:avLst/>
          </a:prstGeom>
          <a:ln w="127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5"/>
          <p:cNvCxnSpPr/>
          <p:nvPr/>
        </p:nvCxnSpPr>
        <p:spPr>
          <a:xfrm>
            <a:off x="976601" y="3386183"/>
            <a:ext cx="1553323" cy="940"/>
          </a:xfrm>
          <a:prstGeom prst="line">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Oval 6"/>
          <p:cNvSpPr/>
          <p:nvPr/>
        </p:nvSpPr>
        <p:spPr>
          <a:xfrm>
            <a:off x="2284663" y="3191777"/>
            <a:ext cx="40877" cy="429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Oval 7"/>
          <p:cNvSpPr/>
          <p:nvPr/>
        </p:nvSpPr>
        <p:spPr>
          <a:xfrm>
            <a:off x="1221863" y="2279154"/>
            <a:ext cx="40877" cy="429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TextBox 8"/>
          <p:cNvSpPr txBox="1"/>
          <p:nvPr/>
        </p:nvSpPr>
        <p:spPr>
          <a:xfrm>
            <a:off x="1293972" y="3357919"/>
            <a:ext cx="948344" cy="338554"/>
          </a:xfrm>
          <a:prstGeom prst="rect">
            <a:avLst/>
          </a:prstGeom>
          <a:noFill/>
        </p:spPr>
        <p:txBody>
          <a:bodyPr wrap="square" rtlCol="0">
            <a:spAutoFit/>
          </a:bodyPr>
          <a:lstStyle/>
          <a:p>
            <a:pPr algn="ctr"/>
            <a:r>
              <a:rPr lang="es-MX" sz="1600" dirty="0"/>
              <a:t>y</a:t>
            </a:r>
            <a:r>
              <a:rPr lang="es-MX" sz="1600" baseline="-25000" dirty="0"/>
              <a:t>2</a:t>
            </a:r>
          </a:p>
        </p:txBody>
      </p:sp>
      <p:sp>
        <p:nvSpPr>
          <p:cNvPr id="11" name="TextBox 9"/>
          <p:cNvSpPr txBox="1"/>
          <p:nvPr/>
        </p:nvSpPr>
        <p:spPr>
          <a:xfrm>
            <a:off x="1022123" y="1923302"/>
            <a:ext cx="1909384" cy="338554"/>
          </a:xfrm>
          <a:prstGeom prst="rect">
            <a:avLst/>
          </a:prstGeom>
          <a:noFill/>
        </p:spPr>
        <p:txBody>
          <a:bodyPr wrap="square" rtlCol="0">
            <a:spAutoFit/>
          </a:bodyPr>
          <a:lstStyle/>
          <a:p>
            <a:r>
              <a:rPr lang="es-MX" sz="1600" dirty="0"/>
              <a:t>objeto </a:t>
            </a:r>
            <a:r>
              <a:rPr lang="es-MX" sz="1600" i="1" dirty="0"/>
              <a:t>j</a:t>
            </a:r>
            <a:r>
              <a:rPr lang="es-MX" sz="1600" dirty="0"/>
              <a:t>  (y</a:t>
            </a:r>
            <a:r>
              <a:rPr lang="es-MX" sz="1600" baseline="-25000" dirty="0"/>
              <a:t>j1</a:t>
            </a:r>
            <a:r>
              <a:rPr lang="es-MX" sz="1600" dirty="0"/>
              <a:t>, y</a:t>
            </a:r>
            <a:r>
              <a:rPr lang="es-MX" sz="1600" baseline="-25000" dirty="0"/>
              <a:t>j2</a:t>
            </a:r>
            <a:r>
              <a:rPr lang="es-MX" sz="1600" dirty="0"/>
              <a:t>)</a:t>
            </a:r>
          </a:p>
        </p:txBody>
      </p:sp>
      <p:cxnSp>
        <p:nvCxnSpPr>
          <p:cNvPr id="12" name="Straight Arrow Connector 13"/>
          <p:cNvCxnSpPr/>
          <p:nvPr/>
        </p:nvCxnSpPr>
        <p:spPr>
          <a:xfrm rot="5400000" flipH="1" flipV="1">
            <a:off x="323633" y="2735143"/>
            <a:ext cx="1302156" cy="9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31"/>
          <p:cNvSpPr/>
          <p:nvPr/>
        </p:nvSpPr>
        <p:spPr>
          <a:xfrm>
            <a:off x="621409" y="1686160"/>
            <a:ext cx="2836840" cy="2176800"/>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TextBox 2"/>
          <p:cNvSpPr txBox="1"/>
          <p:nvPr/>
        </p:nvSpPr>
        <p:spPr>
          <a:xfrm>
            <a:off x="6807483" y="2764433"/>
            <a:ext cx="2056171" cy="338554"/>
          </a:xfrm>
          <a:prstGeom prst="rect">
            <a:avLst/>
          </a:prstGeom>
          <a:noFill/>
        </p:spPr>
        <p:txBody>
          <a:bodyPr wrap="square" rtlCol="0">
            <a:spAutoFit/>
          </a:bodyPr>
          <a:lstStyle/>
          <a:p>
            <a:r>
              <a:rPr lang="es-MX" sz="1600" dirty="0"/>
              <a:t>objeto </a:t>
            </a:r>
            <a:r>
              <a:rPr lang="es-MX" sz="1600" i="1" dirty="0"/>
              <a:t>i</a:t>
            </a:r>
            <a:r>
              <a:rPr lang="es-MX" sz="1600" dirty="0"/>
              <a:t>  (y</a:t>
            </a:r>
            <a:r>
              <a:rPr lang="es-MX" sz="1600" baseline="-25000" dirty="0"/>
              <a:t>i1</a:t>
            </a:r>
            <a:r>
              <a:rPr lang="es-MX" sz="1600" dirty="0"/>
              <a:t>, y</a:t>
            </a:r>
            <a:r>
              <a:rPr lang="es-MX" sz="1600" baseline="-25000" dirty="0"/>
              <a:t>i2</a:t>
            </a:r>
            <a:r>
              <a:rPr lang="es-MX" sz="1600" dirty="0"/>
              <a:t>, y</a:t>
            </a:r>
            <a:r>
              <a:rPr lang="es-MX" sz="1600" baseline="-25000" dirty="0"/>
              <a:t>i3</a:t>
            </a:r>
            <a:r>
              <a:rPr lang="es-MX" sz="1600" dirty="0"/>
              <a:t>)</a:t>
            </a:r>
          </a:p>
        </p:txBody>
      </p:sp>
      <p:sp>
        <p:nvSpPr>
          <p:cNvPr id="17" name="TextBox 3"/>
          <p:cNvSpPr txBox="1"/>
          <p:nvPr/>
        </p:nvSpPr>
        <p:spPr>
          <a:xfrm rot="16200000">
            <a:off x="4118125" y="2608869"/>
            <a:ext cx="1390322" cy="338554"/>
          </a:xfrm>
          <a:prstGeom prst="rect">
            <a:avLst/>
          </a:prstGeom>
          <a:noFill/>
        </p:spPr>
        <p:txBody>
          <a:bodyPr wrap="square" rtlCol="0">
            <a:spAutoFit/>
          </a:bodyPr>
          <a:lstStyle/>
          <a:p>
            <a:pPr algn="ctr"/>
            <a:r>
              <a:rPr lang="es-MX" sz="1600" dirty="0"/>
              <a:t> y</a:t>
            </a:r>
            <a:r>
              <a:rPr lang="es-MX" sz="1600" baseline="-25000" dirty="0"/>
              <a:t>1</a:t>
            </a:r>
          </a:p>
        </p:txBody>
      </p:sp>
      <p:sp>
        <p:nvSpPr>
          <p:cNvPr id="20" name="Oval 6"/>
          <p:cNvSpPr/>
          <p:nvPr/>
        </p:nvSpPr>
        <p:spPr>
          <a:xfrm>
            <a:off x="6645376" y="2881719"/>
            <a:ext cx="40877" cy="429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Oval 7"/>
          <p:cNvSpPr/>
          <p:nvPr/>
        </p:nvSpPr>
        <p:spPr>
          <a:xfrm>
            <a:off x="5148064" y="2478247"/>
            <a:ext cx="40877" cy="429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TextBox 8"/>
          <p:cNvSpPr txBox="1"/>
          <p:nvPr/>
        </p:nvSpPr>
        <p:spPr>
          <a:xfrm>
            <a:off x="5316571" y="3365899"/>
            <a:ext cx="948344" cy="338554"/>
          </a:xfrm>
          <a:prstGeom prst="rect">
            <a:avLst/>
          </a:prstGeom>
          <a:noFill/>
        </p:spPr>
        <p:txBody>
          <a:bodyPr wrap="square" rtlCol="0">
            <a:spAutoFit/>
          </a:bodyPr>
          <a:lstStyle/>
          <a:p>
            <a:pPr algn="ctr"/>
            <a:r>
              <a:rPr lang="es-MX" sz="1600" dirty="0"/>
              <a:t>y</a:t>
            </a:r>
            <a:r>
              <a:rPr lang="es-MX" sz="1600" baseline="-25000" dirty="0"/>
              <a:t>2</a:t>
            </a:r>
          </a:p>
        </p:txBody>
      </p:sp>
      <p:sp>
        <p:nvSpPr>
          <p:cNvPr id="23" name="TextBox 9"/>
          <p:cNvSpPr txBox="1"/>
          <p:nvPr/>
        </p:nvSpPr>
        <p:spPr>
          <a:xfrm>
            <a:off x="4747329" y="1686219"/>
            <a:ext cx="2630200" cy="338554"/>
          </a:xfrm>
          <a:prstGeom prst="rect">
            <a:avLst/>
          </a:prstGeom>
          <a:noFill/>
        </p:spPr>
        <p:txBody>
          <a:bodyPr wrap="square" rtlCol="0">
            <a:spAutoFit/>
          </a:bodyPr>
          <a:lstStyle/>
          <a:p>
            <a:r>
              <a:rPr lang="es-MX" sz="1600" dirty="0"/>
              <a:t>objeto </a:t>
            </a:r>
            <a:r>
              <a:rPr lang="es-MX" sz="1600" i="1" dirty="0"/>
              <a:t>j</a:t>
            </a:r>
            <a:r>
              <a:rPr lang="es-MX" sz="1600" dirty="0"/>
              <a:t>  (y</a:t>
            </a:r>
            <a:r>
              <a:rPr lang="es-MX" sz="1600" baseline="-25000" dirty="0"/>
              <a:t>j1</a:t>
            </a:r>
            <a:r>
              <a:rPr lang="es-MX" sz="1600" dirty="0"/>
              <a:t>, y</a:t>
            </a:r>
            <a:r>
              <a:rPr lang="es-MX" sz="1600" baseline="-25000" dirty="0"/>
              <a:t>j2</a:t>
            </a:r>
            <a:r>
              <a:rPr lang="es-MX" sz="1600" dirty="0"/>
              <a:t>, y</a:t>
            </a:r>
            <a:r>
              <a:rPr lang="es-MX" sz="1600" baseline="-25000" dirty="0"/>
              <a:t>j3</a:t>
            </a:r>
            <a:r>
              <a:rPr lang="es-MX" sz="1600" dirty="0"/>
              <a:t>)</a:t>
            </a:r>
          </a:p>
        </p:txBody>
      </p:sp>
      <p:sp>
        <p:nvSpPr>
          <p:cNvPr id="25" name="Rectangle 31"/>
          <p:cNvSpPr/>
          <p:nvPr/>
        </p:nvSpPr>
        <p:spPr>
          <a:xfrm>
            <a:off x="4644008" y="1686159"/>
            <a:ext cx="4022597" cy="2176801"/>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Cubo 25"/>
          <p:cNvSpPr/>
          <p:nvPr/>
        </p:nvSpPr>
        <p:spPr>
          <a:xfrm>
            <a:off x="5044721" y="2055587"/>
            <a:ext cx="1791893" cy="1310312"/>
          </a:xfrm>
          <a:prstGeom prst="cub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TextBox 8"/>
          <p:cNvSpPr txBox="1"/>
          <p:nvPr/>
        </p:nvSpPr>
        <p:spPr>
          <a:xfrm>
            <a:off x="6320494" y="3086567"/>
            <a:ext cx="948344" cy="338554"/>
          </a:xfrm>
          <a:prstGeom prst="rect">
            <a:avLst/>
          </a:prstGeom>
          <a:noFill/>
        </p:spPr>
        <p:txBody>
          <a:bodyPr wrap="square" rtlCol="0">
            <a:spAutoFit/>
          </a:bodyPr>
          <a:lstStyle/>
          <a:p>
            <a:pPr algn="ctr"/>
            <a:r>
              <a:rPr lang="es-MX" sz="1600" dirty="0"/>
              <a:t>y</a:t>
            </a:r>
            <a:r>
              <a:rPr lang="es-MX" sz="1600" baseline="-25000" dirty="0"/>
              <a:t>3</a:t>
            </a:r>
          </a:p>
        </p:txBody>
      </p:sp>
      <p:cxnSp>
        <p:nvCxnSpPr>
          <p:cNvPr id="35" name="Straight Connector 4"/>
          <p:cNvCxnSpPr>
            <a:endCxn id="20" idx="3"/>
          </p:cNvCxnSpPr>
          <p:nvPr/>
        </p:nvCxnSpPr>
        <p:spPr>
          <a:xfrm>
            <a:off x="5200842" y="2520545"/>
            <a:ext cx="1450520" cy="397847"/>
          </a:xfrm>
          <a:prstGeom prst="line">
            <a:avLst/>
          </a:prstGeom>
          <a:ln w="1270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37" name="CuadroTexto 36"/>
          <p:cNvSpPr txBox="1"/>
          <p:nvPr/>
        </p:nvSpPr>
        <p:spPr>
          <a:xfrm>
            <a:off x="1655588" y="1204126"/>
            <a:ext cx="659708" cy="369332"/>
          </a:xfrm>
          <a:prstGeom prst="rect">
            <a:avLst/>
          </a:prstGeom>
          <a:noFill/>
        </p:spPr>
        <p:txBody>
          <a:bodyPr wrap="square" rtlCol="0">
            <a:spAutoFit/>
          </a:bodyPr>
          <a:lstStyle/>
          <a:p>
            <a:pPr algn="ctr"/>
            <a:r>
              <a:rPr lang="es-MX" b="1" dirty="0"/>
              <a:t>2-D</a:t>
            </a:r>
          </a:p>
        </p:txBody>
      </p:sp>
      <p:sp>
        <p:nvSpPr>
          <p:cNvPr id="38" name="CuadroTexto 37"/>
          <p:cNvSpPr txBox="1"/>
          <p:nvPr/>
        </p:nvSpPr>
        <p:spPr>
          <a:xfrm>
            <a:off x="6261479" y="1196752"/>
            <a:ext cx="659708" cy="369332"/>
          </a:xfrm>
          <a:prstGeom prst="rect">
            <a:avLst/>
          </a:prstGeom>
          <a:noFill/>
        </p:spPr>
        <p:txBody>
          <a:bodyPr wrap="square" rtlCol="0">
            <a:spAutoFit/>
          </a:bodyPr>
          <a:lstStyle/>
          <a:p>
            <a:pPr algn="ctr"/>
            <a:r>
              <a:rPr lang="es-MX" b="1" dirty="0"/>
              <a:t>3-D</a:t>
            </a:r>
          </a:p>
        </p:txBody>
      </p:sp>
      <p:sp>
        <p:nvSpPr>
          <p:cNvPr id="39" name="CuadroTexto 38"/>
          <p:cNvSpPr txBox="1"/>
          <p:nvPr/>
        </p:nvSpPr>
        <p:spPr>
          <a:xfrm>
            <a:off x="1053705" y="4369604"/>
            <a:ext cx="659708" cy="369332"/>
          </a:xfrm>
          <a:prstGeom prst="rect">
            <a:avLst/>
          </a:prstGeom>
          <a:noFill/>
        </p:spPr>
        <p:txBody>
          <a:bodyPr wrap="square" rtlCol="0">
            <a:spAutoFit/>
          </a:bodyPr>
          <a:lstStyle/>
          <a:p>
            <a:pPr algn="ctr"/>
            <a:r>
              <a:rPr lang="es-MX" b="1" dirty="0"/>
              <a:t>4-D</a:t>
            </a:r>
          </a:p>
        </p:txBody>
      </p:sp>
      <p:sp>
        <p:nvSpPr>
          <p:cNvPr id="40" name="Rectangle 31"/>
          <p:cNvSpPr/>
          <p:nvPr/>
        </p:nvSpPr>
        <p:spPr>
          <a:xfrm>
            <a:off x="693071" y="4848738"/>
            <a:ext cx="1380976" cy="1316566"/>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CuadroTexto 40"/>
          <p:cNvSpPr txBox="1"/>
          <p:nvPr/>
        </p:nvSpPr>
        <p:spPr>
          <a:xfrm>
            <a:off x="539552" y="4801257"/>
            <a:ext cx="1744087" cy="1323439"/>
          </a:xfrm>
          <a:prstGeom prst="rect">
            <a:avLst/>
          </a:prstGeom>
          <a:noFill/>
        </p:spPr>
        <p:txBody>
          <a:bodyPr wrap="square" rtlCol="0">
            <a:spAutoFit/>
          </a:bodyPr>
          <a:lstStyle/>
          <a:p>
            <a:pPr algn="ctr"/>
            <a:r>
              <a:rPr lang="es-MX" sz="8000" b="1" dirty="0">
                <a:solidFill>
                  <a:schemeClr val="tx2"/>
                </a:solidFill>
              </a:rPr>
              <a:t>?</a:t>
            </a:r>
          </a:p>
        </p:txBody>
      </p:sp>
      <p:sp>
        <p:nvSpPr>
          <p:cNvPr id="29" name="CuadroTexto 28"/>
          <p:cNvSpPr txBox="1"/>
          <p:nvPr/>
        </p:nvSpPr>
        <p:spPr>
          <a:xfrm>
            <a:off x="5379536" y="4777791"/>
            <a:ext cx="3331041" cy="1077218"/>
          </a:xfrm>
          <a:prstGeom prst="rect">
            <a:avLst/>
          </a:prstGeom>
          <a:noFill/>
        </p:spPr>
        <p:txBody>
          <a:bodyPr wrap="square" rtlCol="0">
            <a:spAutoFit/>
          </a:bodyPr>
          <a:lstStyle/>
          <a:p>
            <a:pPr algn="just"/>
            <a:r>
              <a:rPr lang="es-MX" sz="1600" dirty="0"/>
              <a:t>¿Cómo identificar y describir patrones en las nubes de datos que son generadas a partir de dichas matrices?</a:t>
            </a:r>
          </a:p>
        </p:txBody>
      </p:sp>
      <p:pic>
        <p:nvPicPr>
          <p:cNvPr id="30" name="Picture 3"/>
          <p:cNvPicPr>
            <a:picLocks noChangeAspect="1" noChangeArrowheads="1"/>
          </p:cNvPicPr>
          <p:nvPr/>
        </p:nvPicPr>
        <p:blipFill>
          <a:blip r:embed="rId2"/>
          <a:srcRect/>
          <a:stretch>
            <a:fillRect/>
          </a:stretch>
        </p:blipFill>
        <p:spPr bwMode="auto">
          <a:xfrm>
            <a:off x="3248568" y="4642033"/>
            <a:ext cx="1952274" cy="1618735"/>
          </a:xfrm>
          <a:prstGeom prst="rect">
            <a:avLst/>
          </a:prstGeom>
          <a:noFill/>
          <a:ln w="9525">
            <a:noFill/>
            <a:miter lim="800000"/>
            <a:headEnd/>
            <a:tailEnd/>
          </a:ln>
          <a:effectLst/>
        </p:spPr>
      </p:pic>
    </p:spTree>
    <p:extLst>
      <p:ext uri="{BB962C8B-B14F-4D97-AF65-F5344CB8AC3E}">
        <p14:creationId xmlns:p14="http://schemas.microsoft.com/office/powerpoint/2010/main" val="36258119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214282" y="785836"/>
            <a:ext cx="8858250" cy="461962"/>
          </a:xfrm>
          <a:prstGeom prst="rect">
            <a:avLst/>
          </a:prstGeom>
          <a:noFill/>
          <a:ln w="9525">
            <a:noFill/>
            <a:miter lim="800000"/>
            <a:headEnd/>
            <a:tailEnd/>
          </a:ln>
        </p:spPr>
        <p:txBody>
          <a:bodyPr>
            <a:spAutoFit/>
          </a:bodyPr>
          <a:lstStyle/>
          <a:p>
            <a:pPr>
              <a:spcBef>
                <a:spcPct val="50000"/>
              </a:spcBef>
            </a:pPr>
            <a:r>
              <a:rPr lang="es-VE" sz="2400"/>
              <a:t>Estadística Multivariada</a:t>
            </a:r>
          </a:p>
        </p:txBody>
      </p:sp>
      <p:sp>
        <p:nvSpPr>
          <p:cNvPr id="8" name="15 CuadroTexto"/>
          <p:cNvSpPr txBox="1">
            <a:spLocks noChangeArrowheads="1"/>
          </p:cNvSpPr>
          <p:nvPr/>
        </p:nvSpPr>
        <p:spPr bwMode="auto">
          <a:xfrm>
            <a:off x="5214907" y="785836"/>
            <a:ext cx="3357563" cy="646112"/>
          </a:xfrm>
          <a:prstGeom prst="rect">
            <a:avLst/>
          </a:prstGeom>
          <a:noFill/>
          <a:ln w="9525">
            <a:noFill/>
            <a:miter lim="800000"/>
            <a:headEnd/>
            <a:tailEnd/>
          </a:ln>
        </p:spPr>
        <p:txBody>
          <a:bodyPr>
            <a:spAutoFit/>
          </a:bodyPr>
          <a:lstStyle/>
          <a:p>
            <a:r>
              <a:rPr lang="es-ES"/>
              <a:t>Set de datos ordenados en una matriz</a:t>
            </a:r>
            <a:endParaRPr lang="es-VE"/>
          </a:p>
        </p:txBody>
      </p:sp>
      <p:grpSp>
        <p:nvGrpSpPr>
          <p:cNvPr id="9" name="19 Grupo"/>
          <p:cNvGrpSpPr>
            <a:grpSpLocks/>
          </p:cNvGrpSpPr>
          <p:nvPr/>
        </p:nvGrpSpPr>
        <p:grpSpPr bwMode="auto">
          <a:xfrm>
            <a:off x="1000095" y="1500211"/>
            <a:ext cx="2571750" cy="3429000"/>
            <a:chOff x="1071538" y="1214422"/>
            <a:chExt cx="2571768" cy="3429024"/>
          </a:xfrm>
        </p:grpSpPr>
        <p:sp>
          <p:nvSpPr>
            <p:cNvPr id="10" name="Line 26"/>
            <p:cNvSpPr>
              <a:spLocks noChangeShapeType="1"/>
            </p:cNvSpPr>
            <p:nvPr/>
          </p:nvSpPr>
          <p:spPr bwMode="auto">
            <a:xfrm>
              <a:off x="1077882" y="3951309"/>
              <a:ext cx="0" cy="431800"/>
            </a:xfrm>
            <a:prstGeom prst="line">
              <a:avLst/>
            </a:prstGeom>
            <a:noFill/>
            <a:ln w="9525">
              <a:solidFill>
                <a:schemeClr val="bg1"/>
              </a:solidFill>
              <a:round/>
              <a:headEnd/>
              <a:tailEnd type="triangle" w="med" len="med"/>
            </a:ln>
          </p:spPr>
          <p:txBody>
            <a:bodyPr/>
            <a:lstStyle/>
            <a:p>
              <a:endParaRPr lang="es-VE"/>
            </a:p>
          </p:txBody>
        </p:sp>
        <p:sp>
          <p:nvSpPr>
            <p:cNvPr id="11" name="Line 27"/>
            <p:cNvSpPr>
              <a:spLocks noChangeShapeType="1"/>
            </p:cNvSpPr>
            <p:nvPr/>
          </p:nvSpPr>
          <p:spPr bwMode="auto">
            <a:xfrm>
              <a:off x="3365485" y="3938588"/>
              <a:ext cx="0" cy="431800"/>
            </a:xfrm>
            <a:prstGeom prst="line">
              <a:avLst/>
            </a:prstGeom>
            <a:noFill/>
            <a:ln w="9525">
              <a:solidFill>
                <a:schemeClr val="bg1"/>
              </a:solidFill>
              <a:round/>
              <a:headEnd/>
              <a:tailEnd type="triangle" w="med" len="med"/>
            </a:ln>
          </p:spPr>
          <p:txBody>
            <a:bodyPr/>
            <a:lstStyle/>
            <a:p>
              <a:endParaRPr lang="es-VE"/>
            </a:p>
          </p:txBody>
        </p:sp>
        <p:sp>
          <p:nvSpPr>
            <p:cNvPr id="12" name="11 Abrir llave"/>
            <p:cNvSpPr/>
            <p:nvPr/>
          </p:nvSpPr>
          <p:spPr>
            <a:xfrm>
              <a:off x="3357554" y="1214422"/>
              <a:ext cx="285752" cy="3429024"/>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s-VE"/>
            </a:p>
          </p:txBody>
        </p:sp>
        <p:sp>
          <p:nvSpPr>
            <p:cNvPr id="13" name="17 CuadroTexto"/>
            <p:cNvSpPr txBox="1">
              <a:spLocks noChangeArrowheads="1"/>
            </p:cNvSpPr>
            <p:nvPr/>
          </p:nvSpPr>
          <p:spPr bwMode="auto">
            <a:xfrm>
              <a:off x="1071538" y="2643182"/>
              <a:ext cx="2286016" cy="584775"/>
            </a:xfrm>
            <a:prstGeom prst="rect">
              <a:avLst/>
            </a:prstGeom>
            <a:noFill/>
            <a:ln w="9525">
              <a:noFill/>
              <a:miter lim="800000"/>
              <a:headEnd/>
              <a:tailEnd/>
            </a:ln>
          </p:spPr>
          <p:txBody>
            <a:bodyPr>
              <a:spAutoFit/>
            </a:bodyPr>
            <a:lstStyle/>
            <a:p>
              <a:r>
                <a:rPr lang="es-ES"/>
                <a:t>Algebra de matrices</a:t>
              </a:r>
            </a:p>
            <a:p>
              <a:pPr algn="ctr"/>
              <a:r>
                <a:rPr lang="es-ES" sz="1400"/>
                <a:t>(algebra lineal)</a:t>
              </a:r>
              <a:endParaRPr lang="es-VE" sz="1400"/>
            </a:p>
          </p:txBody>
        </p:sp>
      </p:grpSp>
      <p:pic>
        <p:nvPicPr>
          <p:cNvPr id="14" name="Picture 1"/>
          <p:cNvPicPr>
            <a:picLocks noChangeAspect="1" noChangeArrowheads="1"/>
          </p:cNvPicPr>
          <p:nvPr/>
        </p:nvPicPr>
        <p:blipFill>
          <a:blip r:embed="rId2"/>
          <a:srcRect/>
          <a:stretch>
            <a:fillRect/>
          </a:stretch>
        </p:blipFill>
        <p:spPr bwMode="auto">
          <a:xfrm>
            <a:off x="3643282" y="1500211"/>
            <a:ext cx="5238750" cy="3540125"/>
          </a:xfrm>
          <a:prstGeom prst="rect">
            <a:avLst/>
          </a:prstGeom>
          <a:noFill/>
          <a:ln w="9525">
            <a:noFill/>
            <a:miter lim="800000"/>
            <a:headEnd/>
            <a:tailEnd/>
          </a:ln>
        </p:spPr>
      </p:pic>
      <p:sp>
        <p:nvSpPr>
          <p:cNvPr id="15" name="14 Flecha derecha"/>
          <p:cNvSpPr/>
          <p:nvPr/>
        </p:nvSpPr>
        <p:spPr>
          <a:xfrm>
            <a:off x="3643282" y="857273"/>
            <a:ext cx="1428750" cy="357188"/>
          </a:xfrm>
          <a:prstGeom prst="rightArrow">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VE"/>
          </a:p>
        </p:txBody>
      </p:sp>
      <p:sp>
        <p:nvSpPr>
          <p:cNvPr id="16" name="15 Flecha derecha"/>
          <p:cNvSpPr/>
          <p:nvPr/>
        </p:nvSpPr>
        <p:spPr>
          <a:xfrm rot="5400000">
            <a:off x="5714970" y="5429273"/>
            <a:ext cx="857250" cy="285750"/>
          </a:xfrm>
          <a:prstGeom prst="rightArrow">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VE"/>
          </a:p>
        </p:txBody>
      </p:sp>
      <p:sp>
        <p:nvSpPr>
          <p:cNvPr id="17" name="24 CuadroTexto"/>
          <p:cNvSpPr txBox="1">
            <a:spLocks noChangeArrowheads="1"/>
          </p:cNvSpPr>
          <p:nvPr/>
        </p:nvSpPr>
        <p:spPr bwMode="auto">
          <a:xfrm>
            <a:off x="5357782" y="6069036"/>
            <a:ext cx="1857375" cy="646112"/>
          </a:xfrm>
          <a:prstGeom prst="rect">
            <a:avLst/>
          </a:prstGeom>
          <a:noFill/>
          <a:ln w="9525">
            <a:noFill/>
            <a:miter lim="800000"/>
            <a:headEnd/>
            <a:tailEnd/>
          </a:ln>
        </p:spPr>
        <p:txBody>
          <a:bodyPr>
            <a:spAutoFit/>
          </a:bodyPr>
          <a:lstStyle/>
          <a:p>
            <a:pPr algn="ctr"/>
            <a:r>
              <a:rPr lang="es-ES"/>
              <a:t>Matriz </a:t>
            </a:r>
            <a:r>
              <a:rPr lang="es-ES" b="1"/>
              <a:t>Y (</a:t>
            </a:r>
            <a:r>
              <a:rPr lang="es-ES" i="1"/>
              <a:t>n</a:t>
            </a:r>
            <a:r>
              <a:rPr lang="es-ES" b="1"/>
              <a:t> </a:t>
            </a:r>
            <a:r>
              <a:rPr lang="es-ES" sz="1200" b="1"/>
              <a:t>x</a:t>
            </a:r>
            <a:r>
              <a:rPr lang="es-ES" b="1"/>
              <a:t> </a:t>
            </a:r>
            <a:r>
              <a:rPr lang="es-ES" i="1"/>
              <a:t>p</a:t>
            </a:r>
            <a:r>
              <a:rPr lang="es-ES" b="1"/>
              <a:t>)</a:t>
            </a:r>
          </a:p>
          <a:p>
            <a:pPr algn="ctr"/>
            <a:r>
              <a:rPr lang="es-ES" b="1"/>
              <a:t>Rectangular</a:t>
            </a:r>
            <a:endParaRPr lang="es-VE"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0" y="3013092"/>
            <a:ext cx="4071938" cy="2844800"/>
          </a:xfrm>
          <a:prstGeom prst="rect">
            <a:avLst/>
          </a:prstGeom>
          <a:noFill/>
          <a:ln w="9525">
            <a:noFill/>
            <a:miter lim="800000"/>
            <a:headEnd/>
            <a:tailEnd/>
          </a:ln>
        </p:spPr>
      </p:pic>
      <p:sp>
        <p:nvSpPr>
          <p:cNvPr id="19459" name="Text Box 5"/>
          <p:cNvSpPr txBox="1">
            <a:spLocks noChangeArrowheads="1"/>
          </p:cNvSpPr>
          <p:nvPr/>
        </p:nvSpPr>
        <p:spPr bwMode="auto">
          <a:xfrm>
            <a:off x="285750" y="941405"/>
            <a:ext cx="8858250" cy="461962"/>
          </a:xfrm>
          <a:prstGeom prst="rect">
            <a:avLst/>
          </a:prstGeom>
          <a:noFill/>
          <a:ln w="9525">
            <a:noFill/>
            <a:miter lim="800000"/>
            <a:headEnd/>
            <a:tailEnd/>
          </a:ln>
        </p:spPr>
        <p:txBody>
          <a:bodyPr>
            <a:spAutoFit/>
          </a:bodyPr>
          <a:lstStyle/>
          <a:p>
            <a:pPr>
              <a:spcBef>
                <a:spcPct val="50000"/>
              </a:spcBef>
            </a:pPr>
            <a:r>
              <a:rPr lang="es-VE" sz="2400"/>
              <a:t>Estadística Multivariada</a:t>
            </a:r>
          </a:p>
        </p:txBody>
      </p:sp>
      <p:sp>
        <p:nvSpPr>
          <p:cNvPr id="19460" name="5 CuadroTexto"/>
          <p:cNvSpPr txBox="1">
            <a:spLocks noChangeArrowheads="1"/>
          </p:cNvSpPr>
          <p:nvPr/>
        </p:nvSpPr>
        <p:spPr bwMode="auto">
          <a:xfrm>
            <a:off x="5286375" y="941405"/>
            <a:ext cx="3357563" cy="646112"/>
          </a:xfrm>
          <a:prstGeom prst="rect">
            <a:avLst/>
          </a:prstGeom>
          <a:noFill/>
          <a:ln w="9525">
            <a:noFill/>
            <a:miter lim="800000"/>
            <a:headEnd/>
            <a:tailEnd/>
          </a:ln>
        </p:spPr>
        <p:txBody>
          <a:bodyPr>
            <a:spAutoFit/>
          </a:bodyPr>
          <a:lstStyle/>
          <a:p>
            <a:r>
              <a:rPr lang="es-ES"/>
              <a:t>Set de datos ordenados en una matriz</a:t>
            </a:r>
            <a:endParaRPr lang="es-VE"/>
          </a:p>
        </p:txBody>
      </p:sp>
      <p:sp>
        <p:nvSpPr>
          <p:cNvPr id="7" name="6 Flecha derecha"/>
          <p:cNvSpPr/>
          <p:nvPr/>
        </p:nvSpPr>
        <p:spPr>
          <a:xfrm>
            <a:off x="3714750" y="1012842"/>
            <a:ext cx="1428750" cy="357188"/>
          </a:xfrm>
          <a:prstGeom prst="rightArrow">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VE"/>
          </a:p>
        </p:txBody>
      </p:sp>
      <p:sp>
        <p:nvSpPr>
          <p:cNvPr id="9" name="8 CuadroTexto"/>
          <p:cNvSpPr txBox="1"/>
          <p:nvPr/>
        </p:nvSpPr>
        <p:spPr>
          <a:xfrm>
            <a:off x="2071688" y="2655905"/>
            <a:ext cx="1643062" cy="338137"/>
          </a:xfrm>
          <a:prstGeom prst="rect">
            <a:avLst/>
          </a:prstGeom>
          <a:noFill/>
        </p:spPr>
        <p:txBody>
          <a:bodyPr>
            <a:spAutoFit/>
          </a:bodyPr>
          <a:lstStyle/>
          <a:p>
            <a:pPr>
              <a:defRPr/>
            </a:pPr>
            <a:r>
              <a:rPr lang="es-ES" sz="1600" dirty="0">
                <a:latin typeface="+mn-lt"/>
              </a:rPr>
              <a:t>Matriz de datos</a:t>
            </a:r>
            <a:endParaRPr lang="es-VE" sz="1600" dirty="0">
              <a:latin typeface="+mn-lt"/>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2"/>
          <p:cNvPicPr>
            <a:picLocks noChangeAspect="1" noChangeArrowheads="1"/>
          </p:cNvPicPr>
          <p:nvPr/>
        </p:nvPicPr>
        <p:blipFill>
          <a:blip r:embed="rId2"/>
          <a:srcRect/>
          <a:stretch>
            <a:fillRect/>
          </a:stretch>
        </p:blipFill>
        <p:spPr bwMode="auto">
          <a:xfrm>
            <a:off x="5253038" y="3857607"/>
            <a:ext cx="2819400" cy="2486025"/>
          </a:xfrm>
          <a:prstGeom prst="rect">
            <a:avLst/>
          </a:prstGeom>
          <a:noFill/>
          <a:ln w="9525">
            <a:noFill/>
            <a:miter lim="800000"/>
            <a:headEnd/>
            <a:tailEnd/>
          </a:ln>
        </p:spPr>
      </p:pic>
      <p:sp>
        <p:nvSpPr>
          <p:cNvPr id="21507" name="Text Box 5"/>
          <p:cNvSpPr txBox="1">
            <a:spLocks noChangeArrowheads="1"/>
          </p:cNvSpPr>
          <p:nvPr/>
        </p:nvSpPr>
        <p:spPr bwMode="auto">
          <a:xfrm>
            <a:off x="285750" y="928670"/>
            <a:ext cx="8858250" cy="461962"/>
          </a:xfrm>
          <a:prstGeom prst="rect">
            <a:avLst/>
          </a:prstGeom>
          <a:noFill/>
          <a:ln w="9525">
            <a:noFill/>
            <a:miter lim="800000"/>
            <a:headEnd/>
            <a:tailEnd/>
          </a:ln>
        </p:spPr>
        <p:txBody>
          <a:bodyPr>
            <a:spAutoFit/>
          </a:bodyPr>
          <a:lstStyle/>
          <a:p>
            <a:pPr>
              <a:spcBef>
                <a:spcPct val="50000"/>
              </a:spcBef>
            </a:pPr>
            <a:r>
              <a:rPr lang="es-VE" sz="2400"/>
              <a:t>Estadística Multivariada</a:t>
            </a:r>
          </a:p>
        </p:txBody>
      </p:sp>
      <p:sp>
        <p:nvSpPr>
          <p:cNvPr id="21508" name="4 CuadroTexto"/>
          <p:cNvSpPr txBox="1">
            <a:spLocks noChangeArrowheads="1"/>
          </p:cNvSpPr>
          <p:nvPr/>
        </p:nvSpPr>
        <p:spPr bwMode="auto">
          <a:xfrm>
            <a:off x="5286375" y="928670"/>
            <a:ext cx="3357563" cy="646112"/>
          </a:xfrm>
          <a:prstGeom prst="rect">
            <a:avLst/>
          </a:prstGeom>
          <a:noFill/>
          <a:ln w="9525">
            <a:noFill/>
            <a:miter lim="800000"/>
            <a:headEnd/>
            <a:tailEnd/>
          </a:ln>
        </p:spPr>
        <p:txBody>
          <a:bodyPr>
            <a:spAutoFit/>
          </a:bodyPr>
          <a:lstStyle/>
          <a:p>
            <a:r>
              <a:rPr lang="es-ES"/>
              <a:t>Set de datos ordenados en una matriz</a:t>
            </a:r>
            <a:endParaRPr lang="es-VE"/>
          </a:p>
        </p:txBody>
      </p:sp>
      <p:sp>
        <p:nvSpPr>
          <p:cNvPr id="6" name="5 Flecha derecha"/>
          <p:cNvSpPr/>
          <p:nvPr/>
        </p:nvSpPr>
        <p:spPr>
          <a:xfrm>
            <a:off x="3714750" y="1000107"/>
            <a:ext cx="1428750" cy="357188"/>
          </a:xfrm>
          <a:prstGeom prst="rightArrow">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VE"/>
          </a:p>
        </p:txBody>
      </p:sp>
      <p:pic>
        <p:nvPicPr>
          <p:cNvPr id="21510" name="Picture 2"/>
          <p:cNvPicPr>
            <a:picLocks noChangeAspect="1" noChangeArrowheads="1"/>
          </p:cNvPicPr>
          <p:nvPr/>
        </p:nvPicPr>
        <p:blipFill>
          <a:blip r:embed="rId3"/>
          <a:srcRect/>
          <a:stretch>
            <a:fillRect/>
          </a:stretch>
        </p:blipFill>
        <p:spPr bwMode="auto">
          <a:xfrm>
            <a:off x="0" y="3000357"/>
            <a:ext cx="4071938" cy="2844800"/>
          </a:xfrm>
          <a:prstGeom prst="rect">
            <a:avLst/>
          </a:prstGeom>
          <a:noFill/>
          <a:ln w="9525">
            <a:noFill/>
            <a:miter lim="800000"/>
            <a:headEnd/>
            <a:tailEnd/>
          </a:ln>
        </p:spPr>
      </p:pic>
      <p:sp>
        <p:nvSpPr>
          <p:cNvPr id="11" name="10 CuadroTexto"/>
          <p:cNvSpPr txBox="1"/>
          <p:nvPr/>
        </p:nvSpPr>
        <p:spPr>
          <a:xfrm>
            <a:off x="2071688" y="2643170"/>
            <a:ext cx="1643062" cy="338137"/>
          </a:xfrm>
          <a:prstGeom prst="rect">
            <a:avLst/>
          </a:prstGeom>
          <a:noFill/>
        </p:spPr>
        <p:txBody>
          <a:bodyPr>
            <a:spAutoFit/>
          </a:bodyPr>
          <a:lstStyle/>
          <a:p>
            <a:pPr>
              <a:defRPr/>
            </a:pPr>
            <a:r>
              <a:rPr lang="es-ES" sz="1600" dirty="0">
                <a:latin typeface="+mn-lt"/>
              </a:rPr>
              <a:t>Matriz de datos</a:t>
            </a:r>
            <a:endParaRPr lang="es-VE" sz="1600" dirty="0">
              <a:latin typeface="+mn-lt"/>
            </a:endParaRPr>
          </a:p>
        </p:txBody>
      </p:sp>
      <p:grpSp>
        <p:nvGrpSpPr>
          <p:cNvPr id="2" name="16 Grupo"/>
          <p:cNvGrpSpPr>
            <a:grpSpLocks/>
          </p:cNvGrpSpPr>
          <p:nvPr/>
        </p:nvGrpSpPr>
        <p:grpSpPr bwMode="auto">
          <a:xfrm>
            <a:off x="2000250" y="2714607"/>
            <a:ext cx="6858000" cy="2857500"/>
            <a:chOff x="1983423" y="2285992"/>
            <a:chExt cx="6589105" cy="2857520"/>
          </a:xfrm>
        </p:grpSpPr>
        <p:sp>
          <p:nvSpPr>
            <p:cNvPr id="21517" name="6 CuadroTexto"/>
            <p:cNvSpPr txBox="1">
              <a:spLocks noChangeArrowheads="1"/>
            </p:cNvSpPr>
            <p:nvPr/>
          </p:nvSpPr>
          <p:spPr bwMode="auto">
            <a:xfrm>
              <a:off x="5072066" y="2285992"/>
              <a:ext cx="3500462" cy="646331"/>
            </a:xfrm>
            <a:prstGeom prst="rect">
              <a:avLst/>
            </a:prstGeom>
            <a:noFill/>
            <a:ln w="9525">
              <a:noFill/>
              <a:miter lim="800000"/>
              <a:headEnd/>
              <a:tailEnd/>
            </a:ln>
          </p:spPr>
          <p:txBody>
            <a:bodyPr>
              <a:spAutoFit/>
            </a:bodyPr>
            <a:lstStyle/>
            <a:p>
              <a:pPr algn="ctr"/>
              <a:r>
                <a:rPr lang="es-ES"/>
                <a:t>Matriz de asociación de variables</a:t>
              </a:r>
            </a:p>
            <a:p>
              <a:pPr algn="ctr"/>
              <a:r>
                <a:rPr lang="es-ES"/>
                <a:t>(correlación o covariación)</a:t>
              </a:r>
              <a:endParaRPr lang="es-VE"/>
            </a:p>
          </p:txBody>
        </p:sp>
        <p:sp>
          <p:nvSpPr>
            <p:cNvPr id="12" name="11 Rectángulo"/>
            <p:cNvSpPr/>
            <p:nvPr/>
          </p:nvSpPr>
          <p:spPr>
            <a:xfrm>
              <a:off x="1983423" y="2857496"/>
              <a:ext cx="755002" cy="2286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VE"/>
            </a:p>
          </p:txBody>
        </p:sp>
        <p:sp>
          <p:nvSpPr>
            <p:cNvPr id="14" name="13 Flecha derecha"/>
            <p:cNvSpPr/>
            <p:nvPr/>
          </p:nvSpPr>
          <p:spPr>
            <a:xfrm>
              <a:off x="4358247" y="3071811"/>
              <a:ext cx="1427639" cy="214313"/>
            </a:xfrm>
            <a:prstGeom prst="rightArrow">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VE"/>
            </a:p>
          </p:txBody>
        </p:sp>
        <p:sp>
          <p:nvSpPr>
            <p:cNvPr id="21520" name="14 CuadroTexto"/>
            <p:cNvSpPr txBox="1">
              <a:spLocks noChangeArrowheads="1"/>
            </p:cNvSpPr>
            <p:nvPr/>
          </p:nvSpPr>
          <p:spPr bwMode="auto">
            <a:xfrm>
              <a:off x="5857884" y="2988230"/>
              <a:ext cx="571504" cy="369332"/>
            </a:xfrm>
            <a:prstGeom prst="rect">
              <a:avLst/>
            </a:prstGeom>
            <a:noFill/>
            <a:ln w="9525">
              <a:noFill/>
              <a:miter lim="800000"/>
              <a:headEnd/>
              <a:tailEnd/>
            </a:ln>
          </p:spPr>
          <p:txBody>
            <a:bodyPr>
              <a:spAutoFit/>
            </a:bodyPr>
            <a:lstStyle/>
            <a:p>
              <a:r>
                <a:rPr lang="es-ES" i="1"/>
                <a:t>a</a:t>
              </a:r>
              <a:r>
                <a:rPr lang="es-ES" baseline="-25000"/>
                <a:t>12</a:t>
              </a:r>
              <a:endParaRPr lang="es-VE" baseline="-25000"/>
            </a:p>
          </p:txBody>
        </p:sp>
      </p:grpSp>
      <p:grpSp>
        <p:nvGrpSpPr>
          <p:cNvPr id="3" name="19 Grupo"/>
          <p:cNvGrpSpPr>
            <a:grpSpLocks/>
          </p:cNvGrpSpPr>
          <p:nvPr/>
        </p:nvGrpSpPr>
        <p:grpSpPr bwMode="auto">
          <a:xfrm>
            <a:off x="6215063" y="4071920"/>
            <a:ext cx="1643062" cy="2214562"/>
            <a:chOff x="6215074" y="3643314"/>
            <a:chExt cx="1643074" cy="2214578"/>
          </a:xfrm>
        </p:grpSpPr>
        <p:sp>
          <p:nvSpPr>
            <p:cNvPr id="18" name="17 Triángulo isósceles"/>
            <p:cNvSpPr/>
            <p:nvPr/>
          </p:nvSpPr>
          <p:spPr>
            <a:xfrm rot="16200000">
              <a:off x="5965040" y="3893348"/>
              <a:ext cx="2143140" cy="1643074"/>
            </a:xfrm>
            <a:prstGeom prst="triangle">
              <a:avLst>
                <a:gd name="adj" fmla="val 10000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VE"/>
            </a:p>
          </p:txBody>
        </p:sp>
        <p:sp>
          <p:nvSpPr>
            <p:cNvPr id="19" name="18 Triángulo isósceles"/>
            <p:cNvSpPr/>
            <p:nvPr/>
          </p:nvSpPr>
          <p:spPr>
            <a:xfrm rot="5400000">
              <a:off x="5965040" y="3964785"/>
              <a:ext cx="2143140" cy="1643074"/>
            </a:xfrm>
            <a:prstGeom prst="triangle">
              <a:avLst>
                <a:gd name="adj" fmla="val 10000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VE"/>
            </a:p>
          </p:txBody>
        </p:sp>
      </p:grpSp>
      <p:sp>
        <p:nvSpPr>
          <p:cNvPr id="21" name="Text Box 4"/>
          <p:cNvSpPr txBox="1">
            <a:spLocks noChangeArrowheads="1"/>
          </p:cNvSpPr>
          <p:nvPr/>
        </p:nvSpPr>
        <p:spPr bwMode="auto">
          <a:xfrm>
            <a:off x="5500688" y="2000232"/>
            <a:ext cx="2997200" cy="579438"/>
          </a:xfrm>
          <a:prstGeom prst="rect">
            <a:avLst/>
          </a:prstGeom>
          <a:noFill/>
          <a:ln w="9525">
            <a:noFill/>
            <a:miter lim="800000"/>
            <a:headEnd/>
            <a:tailEnd/>
          </a:ln>
        </p:spPr>
        <p:txBody>
          <a:bodyPr wrap="none">
            <a:spAutoFit/>
          </a:bodyPr>
          <a:lstStyle/>
          <a:p>
            <a:r>
              <a:rPr lang="es-ES" sz="2000"/>
              <a:t>MODO </a:t>
            </a:r>
            <a:r>
              <a:rPr lang="es-ES" sz="3200"/>
              <a:t>R</a:t>
            </a:r>
            <a:r>
              <a:rPr lang="es-ES" sz="2000"/>
              <a:t> DE ANÁLISIS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9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5"/>
          <p:cNvSpPr txBox="1">
            <a:spLocks noChangeArrowheads="1"/>
          </p:cNvSpPr>
          <p:nvPr/>
        </p:nvSpPr>
        <p:spPr bwMode="auto">
          <a:xfrm>
            <a:off x="285750" y="909659"/>
            <a:ext cx="8858250" cy="461962"/>
          </a:xfrm>
          <a:prstGeom prst="rect">
            <a:avLst/>
          </a:prstGeom>
          <a:noFill/>
          <a:ln w="9525">
            <a:noFill/>
            <a:miter lim="800000"/>
            <a:headEnd/>
            <a:tailEnd/>
          </a:ln>
        </p:spPr>
        <p:txBody>
          <a:bodyPr>
            <a:spAutoFit/>
          </a:bodyPr>
          <a:lstStyle/>
          <a:p>
            <a:pPr>
              <a:spcBef>
                <a:spcPct val="50000"/>
              </a:spcBef>
            </a:pPr>
            <a:r>
              <a:rPr lang="es-VE" sz="2400"/>
              <a:t>Estadística Multivariada</a:t>
            </a:r>
          </a:p>
        </p:txBody>
      </p:sp>
      <p:sp>
        <p:nvSpPr>
          <p:cNvPr id="20483" name="4 CuadroTexto"/>
          <p:cNvSpPr txBox="1">
            <a:spLocks noChangeArrowheads="1"/>
          </p:cNvSpPr>
          <p:nvPr/>
        </p:nvSpPr>
        <p:spPr bwMode="auto">
          <a:xfrm>
            <a:off x="5286375" y="909659"/>
            <a:ext cx="3357563" cy="646112"/>
          </a:xfrm>
          <a:prstGeom prst="rect">
            <a:avLst/>
          </a:prstGeom>
          <a:noFill/>
          <a:ln w="9525">
            <a:noFill/>
            <a:miter lim="800000"/>
            <a:headEnd/>
            <a:tailEnd/>
          </a:ln>
        </p:spPr>
        <p:txBody>
          <a:bodyPr>
            <a:spAutoFit/>
          </a:bodyPr>
          <a:lstStyle/>
          <a:p>
            <a:r>
              <a:rPr lang="es-ES"/>
              <a:t>Set de datos ordenados en una matriz</a:t>
            </a:r>
            <a:endParaRPr lang="es-VE"/>
          </a:p>
        </p:txBody>
      </p:sp>
      <p:sp>
        <p:nvSpPr>
          <p:cNvPr id="6" name="5 Flecha derecha"/>
          <p:cNvSpPr/>
          <p:nvPr/>
        </p:nvSpPr>
        <p:spPr>
          <a:xfrm>
            <a:off x="3714750" y="981096"/>
            <a:ext cx="1428750" cy="357188"/>
          </a:xfrm>
          <a:prstGeom prst="rightArrow">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VE"/>
          </a:p>
        </p:txBody>
      </p:sp>
      <p:pic>
        <p:nvPicPr>
          <p:cNvPr id="20485" name="Picture 2"/>
          <p:cNvPicPr>
            <a:picLocks noChangeAspect="1" noChangeArrowheads="1"/>
          </p:cNvPicPr>
          <p:nvPr/>
        </p:nvPicPr>
        <p:blipFill>
          <a:blip r:embed="rId2"/>
          <a:srcRect/>
          <a:stretch>
            <a:fillRect/>
          </a:stretch>
        </p:blipFill>
        <p:spPr bwMode="auto">
          <a:xfrm>
            <a:off x="0" y="2981346"/>
            <a:ext cx="4071938" cy="2844800"/>
          </a:xfrm>
          <a:prstGeom prst="rect">
            <a:avLst/>
          </a:prstGeom>
          <a:noFill/>
          <a:ln w="9525">
            <a:noFill/>
            <a:miter lim="800000"/>
            <a:headEnd/>
            <a:tailEnd/>
          </a:ln>
        </p:spPr>
      </p:pic>
      <p:sp>
        <p:nvSpPr>
          <p:cNvPr id="11" name="10 CuadroTexto"/>
          <p:cNvSpPr txBox="1"/>
          <p:nvPr/>
        </p:nvSpPr>
        <p:spPr>
          <a:xfrm>
            <a:off x="2071688" y="2624159"/>
            <a:ext cx="1643062" cy="338137"/>
          </a:xfrm>
          <a:prstGeom prst="rect">
            <a:avLst/>
          </a:prstGeom>
          <a:noFill/>
        </p:spPr>
        <p:txBody>
          <a:bodyPr>
            <a:spAutoFit/>
          </a:bodyPr>
          <a:lstStyle/>
          <a:p>
            <a:pPr>
              <a:defRPr/>
            </a:pPr>
            <a:r>
              <a:rPr lang="es-ES" sz="1600" dirty="0">
                <a:latin typeface="+mn-lt"/>
              </a:rPr>
              <a:t>Matriz de datos</a:t>
            </a:r>
            <a:endParaRPr lang="es-VE" sz="1600" dirty="0">
              <a:latin typeface="+mn-lt"/>
            </a:endParaRPr>
          </a:p>
        </p:txBody>
      </p:sp>
      <p:grpSp>
        <p:nvGrpSpPr>
          <p:cNvPr id="2" name="16 Grupo"/>
          <p:cNvGrpSpPr>
            <a:grpSpLocks/>
          </p:cNvGrpSpPr>
          <p:nvPr/>
        </p:nvGrpSpPr>
        <p:grpSpPr bwMode="auto">
          <a:xfrm>
            <a:off x="1571625" y="2695596"/>
            <a:ext cx="7286625" cy="1357313"/>
            <a:chOff x="1571604" y="2285992"/>
            <a:chExt cx="7000924" cy="1357322"/>
          </a:xfrm>
        </p:grpSpPr>
        <p:sp>
          <p:nvSpPr>
            <p:cNvPr id="20493" name="6 CuadroTexto"/>
            <p:cNvSpPr txBox="1">
              <a:spLocks noChangeArrowheads="1"/>
            </p:cNvSpPr>
            <p:nvPr/>
          </p:nvSpPr>
          <p:spPr bwMode="auto">
            <a:xfrm>
              <a:off x="5072066" y="2285992"/>
              <a:ext cx="3500462" cy="646331"/>
            </a:xfrm>
            <a:prstGeom prst="rect">
              <a:avLst/>
            </a:prstGeom>
            <a:noFill/>
            <a:ln w="9525">
              <a:noFill/>
              <a:miter lim="800000"/>
              <a:headEnd/>
              <a:tailEnd/>
            </a:ln>
          </p:spPr>
          <p:txBody>
            <a:bodyPr>
              <a:spAutoFit/>
            </a:bodyPr>
            <a:lstStyle/>
            <a:p>
              <a:pPr algn="ctr"/>
              <a:r>
                <a:rPr lang="es-ES"/>
                <a:t>Matriz de asociación de objetos</a:t>
              </a:r>
            </a:p>
            <a:p>
              <a:pPr algn="ctr"/>
              <a:r>
                <a:rPr lang="es-ES"/>
                <a:t>(similitud o distancia)</a:t>
              </a:r>
              <a:endParaRPr lang="es-VE"/>
            </a:p>
          </p:txBody>
        </p:sp>
        <p:sp>
          <p:nvSpPr>
            <p:cNvPr id="12" name="11 Rectángulo"/>
            <p:cNvSpPr/>
            <p:nvPr/>
          </p:nvSpPr>
          <p:spPr>
            <a:xfrm>
              <a:off x="1571604" y="2857496"/>
              <a:ext cx="2571581" cy="7858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VE"/>
            </a:p>
          </p:txBody>
        </p:sp>
        <p:sp>
          <p:nvSpPr>
            <p:cNvPr id="14" name="13 Flecha derecha"/>
            <p:cNvSpPr/>
            <p:nvPr/>
          </p:nvSpPr>
          <p:spPr>
            <a:xfrm>
              <a:off x="4358247" y="3071810"/>
              <a:ext cx="1427639" cy="214313"/>
            </a:xfrm>
            <a:prstGeom prst="rightArrow">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VE"/>
            </a:p>
          </p:txBody>
        </p:sp>
        <p:sp>
          <p:nvSpPr>
            <p:cNvPr id="20496" name="14 CuadroTexto"/>
            <p:cNvSpPr txBox="1">
              <a:spLocks noChangeArrowheads="1"/>
            </p:cNvSpPr>
            <p:nvPr/>
          </p:nvSpPr>
          <p:spPr bwMode="auto">
            <a:xfrm>
              <a:off x="5857884" y="2988230"/>
              <a:ext cx="571504" cy="369332"/>
            </a:xfrm>
            <a:prstGeom prst="rect">
              <a:avLst/>
            </a:prstGeom>
            <a:noFill/>
            <a:ln w="9525">
              <a:noFill/>
              <a:miter lim="800000"/>
              <a:headEnd/>
              <a:tailEnd/>
            </a:ln>
          </p:spPr>
          <p:txBody>
            <a:bodyPr>
              <a:spAutoFit/>
            </a:bodyPr>
            <a:lstStyle/>
            <a:p>
              <a:r>
                <a:rPr lang="es-ES" i="1"/>
                <a:t>a</a:t>
              </a:r>
              <a:r>
                <a:rPr lang="es-ES" baseline="-25000"/>
                <a:t>12</a:t>
              </a:r>
              <a:endParaRPr lang="es-VE" baseline="-25000"/>
            </a:p>
          </p:txBody>
        </p:sp>
      </p:grpSp>
      <p:pic>
        <p:nvPicPr>
          <p:cNvPr id="122883" name="Picture 3"/>
          <p:cNvPicPr>
            <a:picLocks noChangeAspect="1" noChangeArrowheads="1"/>
          </p:cNvPicPr>
          <p:nvPr/>
        </p:nvPicPr>
        <p:blipFill>
          <a:blip r:embed="rId3"/>
          <a:srcRect/>
          <a:stretch>
            <a:fillRect/>
          </a:stretch>
        </p:blipFill>
        <p:spPr bwMode="auto">
          <a:xfrm>
            <a:off x="5286375" y="3910034"/>
            <a:ext cx="2911475" cy="2590800"/>
          </a:xfrm>
          <a:prstGeom prst="rect">
            <a:avLst/>
          </a:prstGeom>
          <a:noFill/>
          <a:ln w="9525">
            <a:noFill/>
            <a:miter lim="800000"/>
            <a:headEnd/>
            <a:tailEnd/>
          </a:ln>
        </p:spPr>
      </p:pic>
      <p:grpSp>
        <p:nvGrpSpPr>
          <p:cNvPr id="3" name="19 Grupo"/>
          <p:cNvGrpSpPr>
            <a:grpSpLocks/>
          </p:cNvGrpSpPr>
          <p:nvPr/>
        </p:nvGrpSpPr>
        <p:grpSpPr bwMode="auto">
          <a:xfrm>
            <a:off x="6215063" y="4052909"/>
            <a:ext cx="1643062" cy="2214562"/>
            <a:chOff x="6215074" y="3643314"/>
            <a:chExt cx="1643074" cy="2214578"/>
          </a:xfrm>
        </p:grpSpPr>
        <p:sp>
          <p:nvSpPr>
            <p:cNvPr id="18" name="17 Triángulo isósceles"/>
            <p:cNvSpPr/>
            <p:nvPr/>
          </p:nvSpPr>
          <p:spPr>
            <a:xfrm rot="16200000">
              <a:off x="5965040" y="3893348"/>
              <a:ext cx="2143140" cy="1643074"/>
            </a:xfrm>
            <a:prstGeom prst="triangle">
              <a:avLst>
                <a:gd name="adj" fmla="val 10000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VE"/>
            </a:p>
          </p:txBody>
        </p:sp>
        <p:sp>
          <p:nvSpPr>
            <p:cNvPr id="19" name="18 Triángulo isósceles"/>
            <p:cNvSpPr/>
            <p:nvPr/>
          </p:nvSpPr>
          <p:spPr>
            <a:xfrm rot="5400000">
              <a:off x="5965040" y="3964785"/>
              <a:ext cx="2143140" cy="1643074"/>
            </a:xfrm>
            <a:prstGeom prst="triangle">
              <a:avLst>
                <a:gd name="adj" fmla="val 10000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VE"/>
            </a:p>
          </p:txBody>
        </p:sp>
      </p:grpSp>
      <p:sp>
        <p:nvSpPr>
          <p:cNvPr id="21" name="Text Box 4"/>
          <p:cNvSpPr txBox="1">
            <a:spLocks noChangeArrowheads="1"/>
          </p:cNvSpPr>
          <p:nvPr/>
        </p:nvSpPr>
        <p:spPr bwMode="auto">
          <a:xfrm>
            <a:off x="5500688" y="1981221"/>
            <a:ext cx="2997200" cy="579438"/>
          </a:xfrm>
          <a:prstGeom prst="rect">
            <a:avLst/>
          </a:prstGeom>
          <a:noFill/>
          <a:ln w="9525">
            <a:noFill/>
            <a:miter lim="800000"/>
            <a:headEnd/>
            <a:tailEnd/>
          </a:ln>
        </p:spPr>
        <p:txBody>
          <a:bodyPr wrap="none">
            <a:spAutoFit/>
          </a:bodyPr>
          <a:lstStyle/>
          <a:p>
            <a:r>
              <a:rPr lang="es-ES" sz="2000"/>
              <a:t>MODO </a:t>
            </a:r>
            <a:r>
              <a:rPr lang="es-ES" sz="3200"/>
              <a:t>Q</a:t>
            </a:r>
            <a:r>
              <a:rPr lang="es-ES" sz="2000"/>
              <a:t> DE ANÁLISIS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8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5"/>
          <p:cNvSpPr txBox="1">
            <a:spLocks noChangeArrowheads="1"/>
          </p:cNvSpPr>
          <p:nvPr/>
        </p:nvSpPr>
        <p:spPr bwMode="auto">
          <a:xfrm>
            <a:off x="285750" y="500063"/>
            <a:ext cx="3500438" cy="461962"/>
          </a:xfrm>
          <a:prstGeom prst="rect">
            <a:avLst/>
          </a:prstGeom>
          <a:noFill/>
          <a:ln w="9525">
            <a:noFill/>
            <a:miter lim="800000"/>
            <a:headEnd/>
            <a:tailEnd/>
          </a:ln>
        </p:spPr>
        <p:txBody>
          <a:bodyPr>
            <a:spAutoFit/>
          </a:bodyPr>
          <a:lstStyle/>
          <a:p>
            <a:pPr>
              <a:spcBef>
                <a:spcPct val="50000"/>
              </a:spcBef>
            </a:pPr>
            <a:r>
              <a:rPr lang="es-VE" sz="2400"/>
              <a:t>Estadística Multivariada</a:t>
            </a:r>
          </a:p>
        </p:txBody>
      </p:sp>
      <p:sp>
        <p:nvSpPr>
          <p:cNvPr id="5" name="4 Rectángulo"/>
          <p:cNvSpPr/>
          <p:nvPr/>
        </p:nvSpPr>
        <p:spPr>
          <a:xfrm>
            <a:off x="1071563" y="1357313"/>
            <a:ext cx="2143125" cy="2928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VE"/>
          </a:p>
        </p:txBody>
      </p:sp>
      <p:sp>
        <p:nvSpPr>
          <p:cNvPr id="6" name="5 Rectángulo"/>
          <p:cNvSpPr/>
          <p:nvPr/>
        </p:nvSpPr>
        <p:spPr>
          <a:xfrm>
            <a:off x="3286125" y="1357313"/>
            <a:ext cx="2916238" cy="2928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VE"/>
          </a:p>
        </p:txBody>
      </p:sp>
      <p:sp>
        <p:nvSpPr>
          <p:cNvPr id="7" name="6 Rectángulo"/>
          <p:cNvSpPr/>
          <p:nvPr/>
        </p:nvSpPr>
        <p:spPr>
          <a:xfrm>
            <a:off x="1071563" y="4357688"/>
            <a:ext cx="2143125" cy="21605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VE"/>
          </a:p>
        </p:txBody>
      </p:sp>
      <p:sp>
        <p:nvSpPr>
          <p:cNvPr id="22534" name="7 CuadroTexto"/>
          <p:cNvSpPr txBox="1">
            <a:spLocks noChangeArrowheads="1"/>
          </p:cNvSpPr>
          <p:nvPr/>
        </p:nvSpPr>
        <p:spPr bwMode="auto">
          <a:xfrm>
            <a:off x="1214438" y="2500313"/>
            <a:ext cx="1857375" cy="646112"/>
          </a:xfrm>
          <a:prstGeom prst="rect">
            <a:avLst/>
          </a:prstGeom>
          <a:noFill/>
          <a:ln w="9525">
            <a:noFill/>
            <a:miter lim="800000"/>
            <a:headEnd/>
            <a:tailEnd/>
          </a:ln>
        </p:spPr>
        <p:txBody>
          <a:bodyPr>
            <a:spAutoFit/>
          </a:bodyPr>
          <a:lstStyle/>
          <a:p>
            <a:pPr algn="ctr"/>
            <a:r>
              <a:rPr lang="es-ES" dirty="0"/>
              <a:t>Matriz </a:t>
            </a:r>
            <a:r>
              <a:rPr lang="es-ES" b="1" dirty="0"/>
              <a:t>Y (</a:t>
            </a:r>
            <a:r>
              <a:rPr lang="es-ES" i="1" dirty="0"/>
              <a:t>n</a:t>
            </a:r>
            <a:r>
              <a:rPr lang="es-ES" b="1" dirty="0"/>
              <a:t> </a:t>
            </a:r>
            <a:r>
              <a:rPr lang="es-ES" sz="1200" b="1" dirty="0"/>
              <a:t>x</a:t>
            </a:r>
            <a:r>
              <a:rPr lang="es-ES" b="1" dirty="0"/>
              <a:t> </a:t>
            </a:r>
            <a:r>
              <a:rPr lang="es-ES" i="1" dirty="0"/>
              <a:t>p</a:t>
            </a:r>
            <a:r>
              <a:rPr lang="es-ES" b="1" dirty="0"/>
              <a:t>)</a:t>
            </a:r>
          </a:p>
          <a:p>
            <a:pPr algn="ctr"/>
            <a:r>
              <a:rPr lang="es-ES" b="1" dirty="0"/>
              <a:t>Rectangular</a:t>
            </a:r>
            <a:endParaRPr lang="es-VE" b="1" dirty="0"/>
          </a:p>
        </p:txBody>
      </p:sp>
      <p:sp>
        <p:nvSpPr>
          <p:cNvPr id="22535" name="8 CuadroTexto"/>
          <p:cNvSpPr txBox="1">
            <a:spLocks noChangeArrowheads="1"/>
          </p:cNvSpPr>
          <p:nvPr/>
        </p:nvSpPr>
        <p:spPr bwMode="auto">
          <a:xfrm>
            <a:off x="3786188" y="2214563"/>
            <a:ext cx="1857375" cy="646112"/>
          </a:xfrm>
          <a:prstGeom prst="rect">
            <a:avLst/>
          </a:prstGeom>
          <a:noFill/>
          <a:ln w="9525">
            <a:noFill/>
            <a:miter lim="800000"/>
            <a:headEnd/>
            <a:tailEnd/>
          </a:ln>
        </p:spPr>
        <p:txBody>
          <a:bodyPr>
            <a:spAutoFit/>
          </a:bodyPr>
          <a:lstStyle/>
          <a:p>
            <a:pPr algn="ctr"/>
            <a:r>
              <a:rPr lang="es-ES"/>
              <a:t>Matriz </a:t>
            </a:r>
            <a:r>
              <a:rPr lang="es-ES" b="1"/>
              <a:t>A (</a:t>
            </a:r>
            <a:r>
              <a:rPr lang="es-ES" i="1"/>
              <a:t>n</a:t>
            </a:r>
            <a:r>
              <a:rPr lang="es-ES" b="1"/>
              <a:t> </a:t>
            </a:r>
            <a:r>
              <a:rPr lang="es-ES" sz="1200" b="1"/>
              <a:t>x</a:t>
            </a:r>
            <a:r>
              <a:rPr lang="es-ES" b="1"/>
              <a:t> </a:t>
            </a:r>
            <a:r>
              <a:rPr lang="es-ES" i="1"/>
              <a:t>n</a:t>
            </a:r>
            <a:r>
              <a:rPr lang="es-ES" b="1"/>
              <a:t>)</a:t>
            </a:r>
          </a:p>
          <a:p>
            <a:pPr algn="ctr"/>
            <a:r>
              <a:rPr lang="es-ES" b="1"/>
              <a:t>cuadrada</a:t>
            </a:r>
            <a:endParaRPr lang="es-VE" b="1"/>
          </a:p>
        </p:txBody>
      </p:sp>
      <p:sp>
        <p:nvSpPr>
          <p:cNvPr id="22536" name="9 CuadroTexto"/>
          <p:cNvSpPr txBox="1">
            <a:spLocks noChangeArrowheads="1"/>
          </p:cNvSpPr>
          <p:nvPr/>
        </p:nvSpPr>
        <p:spPr bwMode="auto">
          <a:xfrm>
            <a:off x="1214438" y="5072063"/>
            <a:ext cx="1857375" cy="646112"/>
          </a:xfrm>
          <a:prstGeom prst="rect">
            <a:avLst/>
          </a:prstGeom>
          <a:noFill/>
          <a:ln w="9525">
            <a:noFill/>
            <a:miter lim="800000"/>
            <a:headEnd/>
            <a:tailEnd/>
          </a:ln>
        </p:spPr>
        <p:txBody>
          <a:bodyPr>
            <a:spAutoFit/>
          </a:bodyPr>
          <a:lstStyle/>
          <a:p>
            <a:pPr algn="ctr"/>
            <a:r>
              <a:rPr lang="es-ES"/>
              <a:t>Matriz </a:t>
            </a:r>
            <a:r>
              <a:rPr lang="es-ES" b="1"/>
              <a:t>A (</a:t>
            </a:r>
            <a:r>
              <a:rPr lang="es-ES" i="1"/>
              <a:t>p</a:t>
            </a:r>
            <a:r>
              <a:rPr lang="es-ES" b="1"/>
              <a:t> </a:t>
            </a:r>
            <a:r>
              <a:rPr lang="es-ES" sz="1200" b="1"/>
              <a:t>x</a:t>
            </a:r>
            <a:r>
              <a:rPr lang="es-ES" b="1"/>
              <a:t> </a:t>
            </a:r>
            <a:r>
              <a:rPr lang="es-ES" i="1"/>
              <a:t>p</a:t>
            </a:r>
            <a:r>
              <a:rPr lang="es-ES" b="1"/>
              <a:t>)</a:t>
            </a:r>
          </a:p>
          <a:p>
            <a:pPr algn="ctr"/>
            <a:r>
              <a:rPr lang="es-ES" b="1"/>
              <a:t>cuadrada</a:t>
            </a:r>
            <a:endParaRPr lang="es-VE" b="1"/>
          </a:p>
        </p:txBody>
      </p:sp>
      <p:sp>
        <p:nvSpPr>
          <p:cNvPr id="22537" name="10 CuadroTexto"/>
          <p:cNvSpPr txBox="1">
            <a:spLocks noChangeArrowheads="1"/>
          </p:cNvSpPr>
          <p:nvPr/>
        </p:nvSpPr>
        <p:spPr bwMode="auto">
          <a:xfrm>
            <a:off x="1500188" y="1071563"/>
            <a:ext cx="1500187" cy="338137"/>
          </a:xfrm>
          <a:prstGeom prst="rect">
            <a:avLst/>
          </a:prstGeom>
          <a:noFill/>
          <a:ln w="9525">
            <a:noFill/>
            <a:miter lim="800000"/>
            <a:headEnd/>
            <a:tailEnd/>
          </a:ln>
        </p:spPr>
        <p:txBody>
          <a:bodyPr>
            <a:spAutoFit/>
          </a:bodyPr>
          <a:lstStyle/>
          <a:p>
            <a:r>
              <a:rPr lang="es-ES" sz="1600" dirty="0"/>
              <a:t>Descriptores</a:t>
            </a:r>
            <a:endParaRPr lang="es-VE" sz="1600" dirty="0"/>
          </a:p>
        </p:txBody>
      </p:sp>
      <p:sp>
        <p:nvSpPr>
          <p:cNvPr id="22538" name="11 CuadroTexto"/>
          <p:cNvSpPr txBox="1">
            <a:spLocks noChangeArrowheads="1"/>
          </p:cNvSpPr>
          <p:nvPr/>
        </p:nvSpPr>
        <p:spPr bwMode="auto">
          <a:xfrm rot="-5400000">
            <a:off x="201613" y="2441575"/>
            <a:ext cx="1220788" cy="338137"/>
          </a:xfrm>
          <a:prstGeom prst="rect">
            <a:avLst/>
          </a:prstGeom>
          <a:noFill/>
          <a:ln w="9525">
            <a:noFill/>
            <a:miter lim="800000"/>
            <a:headEnd/>
            <a:tailEnd/>
          </a:ln>
        </p:spPr>
        <p:txBody>
          <a:bodyPr>
            <a:spAutoFit/>
          </a:bodyPr>
          <a:lstStyle/>
          <a:p>
            <a:r>
              <a:rPr lang="es-ES" sz="1600"/>
              <a:t>Objetos</a:t>
            </a:r>
            <a:endParaRPr lang="es-VE" sz="1600"/>
          </a:p>
        </p:txBody>
      </p:sp>
      <p:sp>
        <p:nvSpPr>
          <p:cNvPr id="22539" name="12 CuadroTexto"/>
          <p:cNvSpPr txBox="1">
            <a:spLocks noChangeArrowheads="1"/>
          </p:cNvSpPr>
          <p:nvPr/>
        </p:nvSpPr>
        <p:spPr bwMode="auto">
          <a:xfrm rot="-5400000">
            <a:off x="61913" y="5224463"/>
            <a:ext cx="1500187" cy="338137"/>
          </a:xfrm>
          <a:prstGeom prst="rect">
            <a:avLst/>
          </a:prstGeom>
          <a:noFill/>
          <a:ln w="9525">
            <a:noFill/>
            <a:miter lim="800000"/>
            <a:headEnd/>
            <a:tailEnd/>
          </a:ln>
        </p:spPr>
        <p:txBody>
          <a:bodyPr>
            <a:spAutoFit/>
          </a:bodyPr>
          <a:lstStyle/>
          <a:p>
            <a:r>
              <a:rPr lang="es-ES" sz="1600"/>
              <a:t>Descriptores</a:t>
            </a:r>
            <a:endParaRPr lang="es-VE" sz="1600"/>
          </a:p>
        </p:txBody>
      </p:sp>
      <p:sp>
        <p:nvSpPr>
          <p:cNvPr id="22540" name="13 CuadroTexto"/>
          <p:cNvSpPr txBox="1">
            <a:spLocks noChangeArrowheads="1"/>
          </p:cNvSpPr>
          <p:nvPr/>
        </p:nvSpPr>
        <p:spPr bwMode="auto">
          <a:xfrm>
            <a:off x="4214813" y="1071563"/>
            <a:ext cx="935037" cy="338137"/>
          </a:xfrm>
          <a:prstGeom prst="rect">
            <a:avLst/>
          </a:prstGeom>
          <a:noFill/>
          <a:ln w="9525">
            <a:noFill/>
            <a:miter lim="800000"/>
            <a:headEnd/>
            <a:tailEnd/>
          </a:ln>
        </p:spPr>
        <p:txBody>
          <a:bodyPr>
            <a:spAutoFit/>
          </a:bodyPr>
          <a:lstStyle/>
          <a:p>
            <a:r>
              <a:rPr lang="es-ES" sz="1600"/>
              <a:t>Objetos</a:t>
            </a:r>
            <a:endParaRPr lang="es-VE" sz="1600"/>
          </a:p>
        </p:txBody>
      </p:sp>
      <p:sp>
        <p:nvSpPr>
          <p:cNvPr id="15" name="14 Flecha derecha"/>
          <p:cNvSpPr/>
          <p:nvPr/>
        </p:nvSpPr>
        <p:spPr>
          <a:xfrm>
            <a:off x="3000375" y="2643188"/>
            <a:ext cx="642938" cy="285750"/>
          </a:xfrm>
          <a:prstGeom prst="rightArrow">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VE"/>
          </a:p>
        </p:txBody>
      </p:sp>
      <p:sp>
        <p:nvSpPr>
          <p:cNvPr id="16" name="15 Flecha derecha"/>
          <p:cNvSpPr/>
          <p:nvPr/>
        </p:nvSpPr>
        <p:spPr>
          <a:xfrm rot="5400000">
            <a:off x="1750219" y="4179094"/>
            <a:ext cx="642938" cy="285750"/>
          </a:xfrm>
          <a:prstGeom prst="rightArrow">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VE"/>
          </a:p>
        </p:txBody>
      </p:sp>
      <p:sp>
        <p:nvSpPr>
          <p:cNvPr id="17" name="Text Box 4"/>
          <p:cNvSpPr txBox="1">
            <a:spLocks noChangeArrowheads="1"/>
          </p:cNvSpPr>
          <p:nvPr/>
        </p:nvSpPr>
        <p:spPr bwMode="auto">
          <a:xfrm>
            <a:off x="3643313" y="3857625"/>
            <a:ext cx="2571750" cy="400050"/>
          </a:xfrm>
          <a:prstGeom prst="rect">
            <a:avLst/>
          </a:prstGeom>
          <a:noFill/>
          <a:ln w="9525">
            <a:noFill/>
            <a:miter lim="800000"/>
            <a:headEnd/>
            <a:tailEnd/>
          </a:ln>
        </p:spPr>
        <p:txBody>
          <a:bodyPr>
            <a:spAutoFit/>
          </a:bodyPr>
          <a:lstStyle/>
          <a:p>
            <a:r>
              <a:rPr lang="es-ES" sz="1400"/>
              <a:t>MODO </a:t>
            </a:r>
            <a:r>
              <a:rPr lang="es-ES" sz="2000"/>
              <a:t>Q</a:t>
            </a:r>
            <a:r>
              <a:rPr lang="es-ES" sz="1400"/>
              <a:t> DE ANÁLISIS</a:t>
            </a:r>
          </a:p>
        </p:txBody>
      </p:sp>
      <p:sp>
        <p:nvSpPr>
          <p:cNvPr id="18" name="Text Box 4"/>
          <p:cNvSpPr txBox="1">
            <a:spLocks noChangeArrowheads="1"/>
          </p:cNvSpPr>
          <p:nvPr/>
        </p:nvSpPr>
        <p:spPr bwMode="auto">
          <a:xfrm>
            <a:off x="1143000" y="6000750"/>
            <a:ext cx="2571750" cy="400050"/>
          </a:xfrm>
          <a:prstGeom prst="rect">
            <a:avLst/>
          </a:prstGeom>
          <a:noFill/>
          <a:ln w="9525">
            <a:noFill/>
            <a:miter lim="800000"/>
            <a:headEnd/>
            <a:tailEnd/>
          </a:ln>
        </p:spPr>
        <p:txBody>
          <a:bodyPr>
            <a:spAutoFit/>
          </a:bodyPr>
          <a:lstStyle/>
          <a:p>
            <a:r>
              <a:rPr lang="es-ES" sz="1400"/>
              <a:t>MODO </a:t>
            </a:r>
            <a:r>
              <a:rPr lang="es-ES" sz="2000"/>
              <a:t>R</a:t>
            </a:r>
            <a:r>
              <a:rPr lang="es-ES" sz="1400"/>
              <a:t> DE ANÁLISIS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6619" y="613749"/>
            <a:ext cx="1928826"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R-análisis:</a:t>
            </a:r>
          </a:p>
        </p:txBody>
      </p:sp>
      <p:sp>
        <p:nvSpPr>
          <p:cNvPr id="3" name="TextBox 2"/>
          <p:cNvSpPr txBox="1"/>
          <p:nvPr/>
        </p:nvSpPr>
        <p:spPr>
          <a:xfrm>
            <a:off x="464581" y="1168656"/>
            <a:ext cx="8643998" cy="2308324"/>
          </a:xfrm>
          <a:prstGeom prst="rect">
            <a:avLst/>
          </a:prstGeom>
          <a:noFill/>
        </p:spPr>
        <p:txBody>
          <a:bodyPr wrap="square" rtlCol="0">
            <a:spAutoFit/>
          </a:bodyPr>
          <a:lstStyle/>
          <a:p>
            <a:pPr marL="271463" indent="-271463">
              <a:buClr>
                <a:schemeClr val="accent3"/>
              </a:buClr>
              <a:buSzPct val="130000"/>
              <a:buFont typeface="Arial" pitchFamily="34" charset="0"/>
              <a:buChar char="•"/>
            </a:pPr>
            <a:r>
              <a:rPr lang="es-MX" sz="1600" dirty="0"/>
              <a:t>Es una manera de resumir la información por columnas, y se trata de medidas de asociación entre variables (</a:t>
            </a:r>
            <a:r>
              <a:rPr lang="es-MX" sz="1600" i="1" dirty="0"/>
              <a:t>coeficientes de dependencia</a:t>
            </a:r>
            <a:r>
              <a:rPr lang="es-MX" sz="1600" dirty="0"/>
              <a:t>).</a:t>
            </a:r>
          </a:p>
          <a:p>
            <a:pPr marL="271463" indent="-271463">
              <a:buClr>
                <a:schemeClr val="accent3"/>
              </a:buClr>
              <a:buSzPct val="130000"/>
              <a:buFont typeface="Arial" pitchFamily="34" charset="0"/>
              <a:buChar char="•"/>
            </a:pPr>
            <a:endParaRPr lang="es-MX" sz="1600" dirty="0"/>
          </a:p>
          <a:p>
            <a:pPr marL="271463" indent="-271463">
              <a:buClr>
                <a:schemeClr val="accent3"/>
              </a:buClr>
              <a:buSzPct val="130000"/>
              <a:buFont typeface="Arial" pitchFamily="34" charset="0"/>
              <a:buChar char="•"/>
            </a:pPr>
            <a:r>
              <a:rPr lang="es-MX" sz="1600" dirty="0"/>
              <a:t>El objetivo de este análisis es saber si existe una relación lineal entre descriptores o variables, es decir, si al aumentar/disminuir una variable, la otra también aumenta/ disminuye.</a:t>
            </a:r>
          </a:p>
          <a:p>
            <a:pPr marL="271463" indent="-271463">
              <a:buClr>
                <a:schemeClr val="accent3"/>
              </a:buClr>
              <a:buSzPct val="130000"/>
              <a:buFont typeface="Arial" pitchFamily="34" charset="0"/>
              <a:buChar char="•"/>
            </a:pPr>
            <a:endParaRPr lang="es-MX" sz="1600" dirty="0"/>
          </a:p>
          <a:p>
            <a:pPr marL="271463" indent="-271463">
              <a:buClr>
                <a:schemeClr val="accent3"/>
              </a:buClr>
              <a:buSzPct val="130000"/>
              <a:buFont typeface="Arial" pitchFamily="34" charset="0"/>
              <a:buChar char="•"/>
            </a:pPr>
            <a:r>
              <a:rPr lang="es-MX" sz="1600" dirty="0"/>
              <a:t>Se calcula un coeficiente de dependencia que mide la fuerza de la asociación entre cualesquier dos descriptores o variables.</a:t>
            </a:r>
          </a:p>
        </p:txBody>
      </p:sp>
      <p:sp>
        <p:nvSpPr>
          <p:cNvPr id="4" name="CuadroTexto 3"/>
          <p:cNvSpPr txBox="1"/>
          <p:nvPr/>
        </p:nvSpPr>
        <p:spPr>
          <a:xfrm>
            <a:off x="4644008" y="4149937"/>
            <a:ext cx="4463052" cy="1815882"/>
          </a:xfrm>
          <a:prstGeom prst="rect">
            <a:avLst/>
          </a:prstGeom>
          <a:noFill/>
        </p:spPr>
        <p:txBody>
          <a:bodyPr wrap="square" rtlCol="0">
            <a:spAutoFit/>
          </a:bodyPr>
          <a:lstStyle/>
          <a:p>
            <a:pPr marL="271463" indent="-271463">
              <a:buClr>
                <a:schemeClr val="accent3"/>
              </a:buClr>
              <a:buSzPct val="130000"/>
              <a:buFont typeface="Arial" pitchFamily="34" charset="0"/>
              <a:buChar char="•"/>
            </a:pPr>
            <a:r>
              <a:rPr lang="es-MX" sz="1600" dirty="0"/>
              <a:t>El coeficiente se escoge de acuerdo con el tipo de descriptor (propiedades estadísticas) y la forma de la relación de dependencia.</a:t>
            </a:r>
          </a:p>
          <a:p>
            <a:pPr marL="285750" indent="-285750">
              <a:buClr>
                <a:schemeClr val="accent3"/>
              </a:buClr>
              <a:buSzPct val="130000"/>
              <a:buFont typeface="Arial" panose="020B0604020202020204" pitchFamily="34" charset="0"/>
              <a:buChar char="•"/>
            </a:pPr>
            <a:endParaRPr lang="es-MX" sz="1600" dirty="0"/>
          </a:p>
          <a:p>
            <a:pPr marL="285750" indent="-285750">
              <a:buClr>
                <a:schemeClr val="accent3"/>
              </a:buClr>
              <a:buSzPct val="130000"/>
              <a:buFont typeface="Arial" panose="020B0604020202020204" pitchFamily="34" charset="0"/>
              <a:buChar char="•"/>
            </a:pPr>
            <a:r>
              <a:rPr lang="es-MX" sz="1600" dirty="0"/>
              <a:t>No siempre se pueden hacer inferencias estadísticas sobre el valor poblacional de estos coeficientes (pruebas de hipótesis).</a:t>
            </a:r>
          </a:p>
        </p:txBody>
      </p:sp>
      <p:graphicFrame>
        <p:nvGraphicFramePr>
          <p:cNvPr id="5" name="Table 3"/>
          <p:cNvGraphicFramePr>
            <a:graphicFrameLocks noGrp="1"/>
          </p:cNvGraphicFramePr>
          <p:nvPr/>
        </p:nvGraphicFramePr>
        <p:xfrm>
          <a:off x="1000101" y="4190489"/>
          <a:ext cx="3071833" cy="1800000"/>
        </p:xfrm>
        <a:graphic>
          <a:graphicData uri="http://schemas.openxmlformats.org/drawingml/2006/table">
            <a:tbl>
              <a:tblPr/>
              <a:tblGrid>
                <a:gridCol w="714379">
                  <a:extLst>
                    <a:ext uri="{9D8B030D-6E8A-4147-A177-3AD203B41FA5}">
                      <a16:colId xmlns:a16="http://schemas.microsoft.com/office/drawing/2014/main" val="20000"/>
                    </a:ext>
                  </a:extLst>
                </a:gridCol>
                <a:gridCol w="491137">
                  <a:extLst>
                    <a:ext uri="{9D8B030D-6E8A-4147-A177-3AD203B41FA5}">
                      <a16:colId xmlns:a16="http://schemas.microsoft.com/office/drawing/2014/main" val="20001"/>
                    </a:ext>
                  </a:extLst>
                </a:gridCol>
                <a:gridCol w="508995">
                  <a:extLst>
                    <a:ext uri="{9D8B030D-6E8A-4147-A177-3AD203B41FA5}">
                      <a16:colId xmlns:a16="http://schemas.microsoft.com/office/drawing/2014/main" val="20002"/>
                    </a:ext>
                  </a:extLst>
                </a:gridCol>
                <a:gridCol w="500066">
                  <a:extLst>
                    <a:ext uri="{9D8B030D-6E8A-4147-A177-3AD203B41FA5}">
                      <a16:colId xmlns:a16="http://schemas.microsoft.com/office/drawing/2014/main" val="20003"/>
                    </a:ext>
                  </a:extLst>
                </a:gridCol>
                <a:gridCol w="357190">
                  <a:extLst>
                    <a:ext uri="{9D8B030D-6E8A-4147-A177-3AD203B41FA5}">
                      <a16:colId xmlns:a16="http://schemas.microsoft.com/office/drawing/2014/main" val="20004"/>
                    </a:ext>
                  </a:extLst>
                </a:gridCol>
                <a:gridCol w="500066">
                  <a:extLst>
                    <a:ext uri="{9D8B030D-6E8A-4147-A177-3AD203B41FA5}">
                      <a16:colId xmlns:a16="http://schemas.microsoft.com/office/drawing/2014/main" val="20005"/>
                    </a:ext>
                  </a:extLst>
                </a:gridCol>
              </a:tblGrid>
              <a:tr h="360000">
                <a:tc>
                  <a:txBody>
                    <a:bodyPr/>
                    <a:lstStyle/>
                    <a:p>
                      <a:pPr algn="ctr" fontAlgn="b"/>
                      <a:endParaRPr lang="es-MX" sz="1400" b="1" i="0" u="none" strike="noStrike" baseline="0" dirty="0">
                        <a:solidFill>
                          <a:srgbClr val="000000"/>
                        </a:solidFill>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400" b="1" i="0" u="none" strike="noStrike" baseline="0" dirty="0">
                          <a:solidFill>
                            <a:srgbClr val="000000"/>
                          </a:solidFill>
                          <a:latin typeface="Arial" pitchFamily="34" charset="0"/>
                          <a:cs typeface="Arial" pitchFamily="34" charset="0"/>
                        </a:rPr>
                        <a:t>Var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s-MX" sz="1400" b="1" i="0" u="none" strike="noStrike" baseline="0" dirty="0">
                          <a:solidFill>
                            <a:srgbClr val="000000"/>
                          </a:solidFill>
                          <a:latin typeface="Arial" pitchFamily="34" charset="0"/>
                          <a:cs typeface="Arial" pitchFamily="34" charset="0"/>
                        </a:rPr>
                        <a:t>Var 2</a:t>
                      </a:r>
                      <a:endParaRPr lang="es-MX" sz="1400" b="1" i="1" u="none" strike="noStrike" baseline="0" dirty="0">
                        <a:solidFill>
                          <a:srgbClr val="000000"/>
                        </a:solidFill>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400" b="1" i="0" u="none" strike="noStrike" baseline="0" dirty="0">
                          <a:solidFill>
                            <a:srgbClr val="000000"/>
                          </a:solidFill>
                          <a:latin typeface="Arial" pitchFamily="34" charset="0"/>
                          <a:cs typeface="Arial" pitchFamily="34" charset="0"/>
                        </a:rPr>
                        <a:t>Var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s-MX" sz="1400" b="1" i="1" u="none" strike="noStrike" baseline="0" dirty="0">
                          <a:solidFill>
                            <a:srgbClr val="000000"/>
                          </a:solidFill>
                          <a:latin typeface="Arial" pitchFamily="34" charset="0"/>
                          <a:cs typeface="Arial"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s-MX" sz="1400" b="1" i="0" u="none" strike="noStrike" baseline="0" dirty="0">
                          <a:solidFill>
                            <a:srgbClr val="000000"/>
                          </a:solidFill>
                          <a:latin typeface="Arial" pitchFamily="34" charset="0"/>
                          <a:cs typeface="Arial" pitchFamily="34" charset="0"/>
                        </a:rPr>
                        <a:t>Var </a:t>
                      </a:r>
                      <a:r>
                        <a:rPr lang="es-MX" sz="1400" b="1" i="1" u="none" strike="noStrike" baseline="0" dirty="0">
                          <a:solidFill>
                            <a:srgbClr val="000000"/>
                          </a:solidFill>
                          <a:latin typeface="Arial" pitchFamily="34" charset="0"/>
                          <a:cs typeface="Arial" pitchFamily="34" charset="0"/>
                        </a:rPr>
                        <a:t>p</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0000">
                <a:tc>
                  <a:txBody>
                    <a:bodyPr/>
                    <a:lstStyle/>
                    <a:p>
                      <a:pPr algn="l" fontAlgn="b"/>
                      <a:r>
                        <a:rPr lang="es-MX" sz="1400" b="1" i="0" u="none" strike="noStrike" baseline="0" dirty="0">
                          <a:solidFill>
                            <a:srgbClr val="000000"/>
                          </a:solidFill>
                          <a:latin typeface="Arial" pitchFamily="34" charset="0"/>
                          <a:cs typeface="Arial" pitchFamily="34" charset="0"/>
                        </a:rPr>
                        <a:t>mues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800" b="0" i="1" u="none" strike="noStrike" baseline="0" dirty="0" err="1">
                          <a:solidFill>
                            <a:srgbClr val="000000"/>
                          </a:solidFill>
                          <a:latin typeface="Arial" pitchFamily="34" charset="0"/>
                          <a:cs typeface="Arial" pitchFamily="34" charset="0"/>
                        </a:rPr>
                        <a:t>y</a:t>
                      </a:r>
                      <a:r>
                        <a:rPr lang="es-MX" sz="1800" b="0" i="1" u="none" strike="noStrike" baseline="-25000" dirty="0" err="1">
                          <a:solidFill>
                            <a:srgbClr val="000000"/>
                          </a:solidFill>
                          <a:latin typeface="Arial" pitchFamily="34" charset="0"/>
                          <a:cs typeface="Arial" pitchFamily="34" charset="0"/>
                        </a:rPr>
                        <a:t>i,j</a:t>
                      </a:r>
                      <a:endParaRPr lang="es-MX" sz="1800" b="0" i="1" u="none" strike="noStrike" baseline="-25000" dirty="0">
                        <a:solidFill>
                          <a:srgbClr val="000000"/>
                        </a:solidFill>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800" b="0" i="1" u="none" strike="noStrike" dirty="0" err="1">
                          <a:solidFill>
                            <a:srgbClr val="000000"/>
                          </a:solidFill>
                          <a:latin typeface="Arial" pitchFamily="34" charset="0"/>
                          <a:cs typeface="Arial" pitchFamily="34" charset="0"/>
                        </a:rPr>
                        <a:t>y</a:t>
                      </a:r>
                      <a:r>
                        <a:rPr lang="es-MX" sz="1800" b="0" i="1" u="none" strike="noStrike" baseline="-25000" dirty="0" err="1">
                          <a:solidFill>
                            <a:srgbClr val="000000"/>
                          </a:solidFill>
                          <a:latin typeface="Arial" pitchFamily="34" charset="0"/>
                          <a:cs typeface="Arial" pitchFamily="34" charset="0"/>
                        </a:rPr>
                        <a:t>i,j</a:t>
                      </a:r>
                      <a:endParaRPr lang="es-MX" sz="1800" b="0" i="1" u="none" strike="noStrike" baseline="-25000" dirty="0">
                        <a:solidFill>
                          <a:srgbClr val="000000"/>
                        </a:solidFill>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s-MX" sz="1800" b="0" i="1" u="none" strike="noStrike" baseline="-25000" dirty="0">
                        <a:solidFill>
                          <a:srgbClr val="000000"/>
                        </a:solidFill>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800" b="0" i="1" u="none" strike="noStrike" baseline="0" dirty="0">
                          <a:solidFill>
                            <a:srgbClr val="000000"/>
                          </a:solidFill>
                          <a:latin typeface="Arial" pitchFamily="34" charset="0"/>
                          <a:cs typeface="Arial"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800" b="0" i="1" u="none" strike="noStrike" dirty="0" err="1">
                          <a:solidFill>
                            <a:srgbClr val="000000"/>
                          </a:solidFill>
                          <a:latin typeface="Arial" pitchFamily="34" charset="0"/>
                          <a:cs typeface="Arial" pitchFamily="34" charset="0"/>
                        </a:rPr>
                        <a:t>y</a:t>
                      </a:r>
                      <a:r>
                        <a:rPr lang="es-MX" sz="1800" b="0" i="1" u="none" strike="noStrike" baseline="-25000" dirty="0" err="1">
                          <a:solidFill>
                            <a:srgbClr val="000000"/>
                          </a:solidFill>
                          <a:latin typeface="Arial" pitchFamily="34" charset="0"/>
                          <a:cs typeface="Arial" pitchFamily="34" charset="0"/>
                        </a:rPr>
                        <a:t>i,j</a:t>
                      </a:r>
                      <a:endParaRPr lang="es-MX" sz="1800" b="0" i="1" u="none" strike="noStrike" baseline="-25000" dirty="0">
                        <a:solidFill>
                          <a:srgbClr val="000000"/>
                        </a:solidFill>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0000">
                <a:tc>
                  <a:txBody>
                    <a:bodyPr/>
                    <a:lstStyle/>
                    <a:p>
                      <a:pPr algn="l" fontAlgn="b"/>
                      <a:r>
                        <a:rPr lang="es-MX" sz="1400" b="1" i="0" u="none" strike="noStrike" baseline="0" dirty="0">
                          <a:solidFill>
                            <a:srgbClr val="000000"/>
                          </a:solidFill>
                          <a:latin typeface="Arial" pitchFamily="34" charset="0"/>
                          <a:cs typeface="Arial" pitchFamily="34" charset="0"/>
                        </a:rPr>
                        <a:t>mues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800" b="0" i="1" u="none" strike="noStrike" dirty="0" err="1">
                          <a:solidFill>
                            <a:srgbClr val="000000"/>
                          </a:solidFill>
                          <a:latin typeface="Arial" pitchFamily="34" charset="0"/>
                          <a:cs typeface="Arial" pitchFamily="34" charset="0"/>
                        </a:rPr>
                        <a:t>y</a:t>
                      </a:r>
                      <a:r>
                        <a:rPr lang="es-MX" sz="1800" b="0" i="1" u="none" strike="noStrike" baseline="-25000" dirty="0" err="1">
                          <a:solidFill>
                            <a:srgbClr val="000000"/>
                          </a:solidFill>
                          <a:latin typeface="Arial" pitchFamily="34" charset="0"/>
                          <a:cs typeface="Arial" pitchFamily="34" charset="0"/>
                        </a:rPr>
                        <a:t>i,j</a:t>
                      </a:r>
                      <a:endParaRPr lang="es-MX" sz="1800" b="0" i="1" u="none" strike="noStrike" baseline="-25000" dirty="0">
                        <a:solidFill>
                          <a:srgbClr val="000000"/>
                        </a:solidFill>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800" b="0" i="1" u="none" strike="noStrike" dirty="0" err="1">
                          <a:solidFill>
                            <a:srgbClr val="000000"/>
                          </a:solidFill>
                          <a:latin typeface="Arial" pitchFamily="34" charset="0"/>
                          <a:cs typeface="Arial" pitchFamily="34" charset="0"/>
                        </a:rPr>
                        <a:t>y</a:t>
                      </a:r>
                      <a:r>
                        <a:rPr lang="es-MX" sz="1800" b="0" i="1" u="none" strike="noStrike" baseline="-25000" dirty="0" err="1">
                          <a:solidFill>
                            <a:srgbClr val="000000"/>
                          </a:solidFill>
                          <a:latin typeface="Arial" pitchFamily="34" charset="0"/>
                          <a:cs typeface="Arial" pitchFamily="34" charset="0"/>
                        </a:rPr>
                        <a:t>i,j</a:t>
                      </a:r>
                      <a:endParaRPr lang="es-MX" sz="1800" b="0" i="1" u="none" strike="noStrike" baseline="-25000" dirty="0">
                        <a:solidFill>
                          <a:srgbClr val="000000"/>
                        </a:solidFill>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s-MX" sz="1800" b="0" i="1" u="none" strike="noStrike" baseline="-25000" dirty="0">
                        <a:solidFill>
                          <a:srgbClr val="000000"/>
                        </a:solidFill>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800" b="0" i="1" u="none" strike="noStrike" baseline="0" dirty="0">
                          <a:solidFill>
                            <a:srgbClr val="000000"/>
                          </a:solidFill>
                          <a:latin typeface="Arial" pitchFamily="34" charset="0"/>
                          <a:cs typeface="Arial"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800" b="0" i="1" u="none" strike="noStrike" dirty="0" err="1">
                          <a:solidFill>
                            <a:srgbClr val="000000"/>
                          </a:solidFill>
                          <a:latin typeface="Arial" pitchFamily="34" charset="0"/>
                          <a:cs typeface="Arial" pitchFamily="34" charset="0"/>
                        </a:rPr>
                        <a:t>y</a:t>
                      </a:r>
                      <a:r>
                        <a:rPr lang="es-MX" sz="1800" b="0" i="1" u="none" strike="noStrike" baseline="-25000" dirty="0" err="1">
                          <a:solidFill>
                            <a:srgbClr val="000000"/>
                          </a:solidFill>
                          <a:latin typeface="Arial" pitchFamily="34" charset="0"/>
                          <a:cs typeface="Arial" pitchFamily="34" charset="0"/>
                        </a:rPr>
                        <a:t>i,j</a:t>
                      </a:r>
                      <a:endParaRPr lang="es-MX" sz="1800" b="0" i="1" u="none" strike="noStrike" baseline="-25000" dirty="0">
                        <a:solidFill>
                          <a:srgbClr val="000000"/>
                        </a:solidFill>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0000">
                <a:tc>
                  <a:txBody>
                    <a:bodyPr/>
                    <a:lstStyle/>
                    <a:p>
                      <a:pPr algn="l" fontAlgn="b"/>
                      <a:r>
                        <a:rPr lang="es-MX" sz="1400" b="1" i="0" u="none" strike="noStrike" baseline="0" dirty="0">
                          <a:solidFill>
                            <a:srgbClr val="000000"/>
                          </a:solidFill>
                          <a:latin typeface="Arial" pitchFamily="34" charset="0"/>
                          <a:cs typeface="Arial"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800" b="0" i="1" u="none" strike="noStrike" baseline="0" dirty="0">
                          <a:solidFill>
                            <a:srgbClr val="000000"/>
                          </a:solidFill>
                          <a:latin typeface="Arial" pitchFamily="34" charset="0"/>
                          <a:cs typeface="Arial"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800" b="0" i="1" u="none" strike="noStrike" baseline="0" dirty="0">
                          <a:solidFill>
                            <a:srgbClr val="000000"/>
                          </a:solidFill>
                          <a:latin typeface="Arial" pitchFamily="34" charset="0"/>
                          <a:cs typeface="Arial"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s-MX" sz="1800" b="0" i="1" u="none" strike="noStrike" baseline="0" dirty="0">
                        <a:solidFill>
                          <a:srgbClr val="000000"/>
                        </a:solidFill>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800" b="0" i="1" u="none" strike="noStrike" baseline="0" dirty="0">
                          <a:solidFill>
                            <a:srgbClr val="000000"/>
                          </a:solidFill>
                          <a:latin typeface="Arial" pitchFamily="34" charset="0"/>
                          <a:cs typeface="Arial"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800" b="0" i="1" u="none" strike="noStrike" baseline="0" dirty="0">
                          <a:solidFill>
                            <a:srgbClr val="000000"/>
                          </a:solidFill>
                          <a:latin typeface="Arial" pitchFamily="34" charset="0"/>
                          <a:cs typeface="Arial"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0000">
                <a:tc>
                  <a:txBody>
                    <a:bodyPr/>
                    <a:lstStyle/>
                    <a:p>
                      <a:pPr algn="l" fontAlgn="b"/>
                      <a:r>
                        <a:rPr lang="es-MX" sz="1400" b="1" i="0" u="none" strike="noStrike" baseline="0" dirty="0">
                          <a:solidFill>
                            <a:srgbClr val="000000"/>
                          </a:solidFill>
                          <a:latin typeface="Arial" pitchFamily="34" charset="0"/>
                          <a:cs typeface="Arial" pitchFamily="34" charset="0"/>
                        </a:rPr>
                        <a:t>mues 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800" b="0" i="1" u="none" strike="noStrike" dirty="0" err="1">
                          <a:solidFill>
                            <a:srgbClr val="000000"/>
                          </a:solidFill>
                          <a:latin typeface="Arial" pitchFamily="34" charset="0"/>
                          <a:cs typeface="Arial" pitchFamily="34" charset="0"/>
                        </a:rPr>
                        <a:t>y</a:t>
                      </a:r>
                      <a:r>
                        <a:rPr lang="es-MX" sz="1800" b="0" i="1" u="none" strike="noStrike" baseline="-25000" dirty="0" err="1">
                          <a:solidFill>
                            <a:srgbClr val="000000"/>
                          </a:solidFill>
                          <a:latin typeface="Arial" pitchFamily="34" charset="0"/>
                          <a:cs typeface="Arial" pitchFamily="34" charset="0"/>
                        </a:rPr>
                        <a:t>i,j</a:t>
                      </a:r>
                      <a:endParaRPr lang="es-MX" sz="1800" b="0" i="1" u="none" strike="noStrike" baseline="-25000" dirty="0">
                        <a:solidFill>
                          <a:srgbClr val="000000"/>
                        </a:solidFill>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800" b="0" i="1" u="none" strike="noStrike" dirty="0" err="1">
                          <a:solidFill>
                            <a:srgbClr val="000000"/>
                          </a:solidFill>
                          <a:latin typeface="Arial" pitchFamily="34" charset="0"/>
                          <a:cs typeface="Arial" pitchFamily="34" charset="0"/>
                        </a:rPr>
                        <a:t>y</a:t>
                      </a:r>
                      <a:r>
                        <a:rPr lang="es-MX" sz="1800" b="0" i="1" u="none" strike="noStrike" baseline="-25000" dirty="0" err="1">
                          <a:solidFill>
                            <a:srgbClr val="000000"/>
                          </a:solidFill>
                          <a:latin typeface="Arial" pitchFamily="34" charset="0"/>
                          <a:cs typeface="Arial" pitchFamily="34" charset="0"/>
                        </a:rPr>
                        <a:t>i,j</a:t>
                      </a:r>
                      <a:endParaRPr lang="es-MX" sz="1800" b="0" i="1" u="none" strike="noStrike" baseline="-25000" dirty="0">
                        <a:solidFill>
                          <a:srgbClr val="000000"/>
                        </a:solidFill>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s-MX" sz="1800" b="0" i="1" u="none" strike="noStrike" baseline="-25000" dirty="0">
                        <a:solidFill>
                          <a:srgbClr val="000000"/>
                        </a:solidFill>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800" b="0" i="1" u="none" strike="noStrike" baseline="0" dirty="0">
                          <a:solidFill>
                            <a:srgbClr val="000000"/>
                          </a:solidFill>
                          <a:latin typeface="Arial" pitchFamily="34" charset="0"/>
                          <a:cs typeface="Arial"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800" b="0" i="1" u="none" strike="noStrike" baseline="0" dirty="0" err="1">
                          <a:solidFill>
                            <a:srgbClr val="000000"/>
                          </a:solidFill>
                          <a:latin typeface="Arial" pitchFamily="34" charset="0"/>
                          <a:cs typeface="Arial" pitchFamily="34" charset="0"/>
                        </a:rPr>
                        <a:t>y</a:t>
                      </a:r>
                      <a:r>
                        <a:rPr lang="es-MX" sz="1800" b="0" i="1" u="none" strike="noStrike" baseline="-25000" dirty="0" err="1">
                          <a:solidFill>
                            <a:srgbClr val="000000"/>
                          </a:solidFill>
                          <a:latin typeface="Arial" pitchFamily="34" charset="0"/>
                          <a:cs typeface="Arial" pitchFamily="34" charset="0"/>
                        </a:rPr>
                        <a:t>n,p</a:t>
                      </a:r>
                      <a:endParaRPr lang="es-MX" sz="1800" b="0" i="1" u="none" strike="noStrike" baseline="-25000" dirty="0">
                        <a:solidFill>
                          <a:srgbClr val="000000"/>
                        </a:solidFill>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 name="TextBox 4"/>
          <p:cNvSpPr txBox="1"/>
          <p:nvPr/>
        </p:nvSpPr>
        <p:spPr>
          <a:xfrm>
            <a:off x="1500166" y="3704473"/>
            <a:ext cx="1857388" cy="338554"/>
          </a:xfrm>
          <a:prstGeom prst="rect">
            <a:avLst/>
          </a:prstGeom>
          <a:solidFill>
            <a:schemeClr val="accent3">
              <a:alpha val="39000"/>
            </a:schemeClr>
          </a:solidFill>
        </p:spPr>
        <p:txBody>
          <a:bodyPr wrap="square" rtlCol="0">
            <a:spAutoFit/>
          </a:bodyPr>
          <a:lstStyle/>
          <a:p>
            <a:pPr algn="ctr"/>
            <a:r>
              <a:rPr lang="es-MX" sz="1600" dirty="0"/>
              <a:t>variables</a:t>
            </a:r>
          </a:p>
        </p:txBody>
      </p:sp>
      <p:sp>
        <p:nvSpPr>
          <p:cNvPr id="7" name="TextBox 5"/>
          <p:cNvSpPr txBox="1"/>
          <p:nvPr/>
        </p:nvSpPr>
        <p:spPr>
          <a:xfrm rot="16200000">
            <a:off x="-71470" y="4942751"/>
            <a:ext cx="1500198" cy="338554"/>
          </a:xfrm>
          <a:prstGeom prst="rect">
            <a:avLst/>
          </a:prstGeom>
          <a:solidFill>
            <a:schemeClr val="accent3">
              <a:alpha val="39000"/>
            </a:schemeClr>
          </a:solidFill>
        </p:spPr>
        <p:txBody>
          <a:bodyPr wrap="square" rtlCol="0">
            <a:spAutoFit/>
          </a:bodyPr>
          <a:lstStyle/>
          <a:p>
            <a:pPr algn="ctr"/>
            <a:r>
              <a:rPr lang="es-MX" sz="1600" dirty="0"/>
              <a:t>muestras</a:t>
            </a:r>
          </a:p>
        </p:txBody>
      </p:sp>
      <p:sp>
        <p:nvSpPr>
          <p:cNvPr id="8" name="CuadroTexto 7"/>
          <p:cNvSpPr txBox="1"/>
          <p:nvPr/>
        </p:nvSpPr>
        <p:spPr>
          <a:xfrm>
            <a:off x="1907704" y="6433591"/>
            <a:ext cx="3384376" cy="307777"/>
          </a:xfrm>
          <a:prstGeom prst="rect">
            <a:avLst/>
          </a:prstGeom>
          <a:noFill/>
        </p:spPr>
        <p:txBody>
          <a:bodyPr wrap="square" rtlCol="0">
            <a:spAutoFit/>
          </a:bodyPr>
          <a:lstStyle/>
          <a:p>
            <a:r>
              <a:rPr lang="es-MX" sz="1400" b="1" dirty="0"/>
              <a:t>COEFICIENTE DE CO-VARIACIÓN</a:t>
            </a:r>
          </a:p>
        </p:txBody>
      </p:sp>
      <p:cxnSp>
        <p:nvCxnSpPr>
          <p:cNvPr id="10" name="Conector recto 9"/>
          <p:cNvCxnSpPr/>
          <p:nvPr/>
        </p:nvCxnSpPr>
        <p:spPr>
          <a:xfrm rot="5400000">
            <a:off x="2133826" y="6089567"/>
            <a:ext cx="383277" cy="0"/>
          </a:xfrm>
          <a:prstGeom prst="line">
            <a:avLst/>
          </a:prstGeom>
          <a:ln w="19050">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rot="5400000">
            <a:off x="1773786" y="6089567"/>
            <a:ext cx="383277" cy="0"/>
          </a:xfrm>
          <a:prstGeom prst="line">
            <a:avLst/>
          </a:prstGeom>
          <a:ln w="19050">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rot="5400000">
            <a:off x="2145445" y="6116743"/>
            <a:ext cx="0" cy="360040"/>
          </a:xfrm>
          <a:prstGeom prst="line">
            <a:avLst/>
          </a:prstGeom>
          <a:ln w="19050">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3" name="Rectángulo 12"/>
          <p:cNvSpPr/>
          <p:nvPr/>
        </p:nvSpPr>
        <p:spPr>
          <a:xfrm rot="5400000">
            <a:off x="1690494" y="5226708"/>
            <a:ext cx="1264815" cy="108000"/>
          </a:xfrm>
          <a:prstGeom prst="rect">
            <a:avLst/>
          </a:prstGeom>
          <a:solidFill>
            <a:schemeClr val="accent3">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p:cNvSpPr/>
          <p:nvPr/>
        </p:nvSpPr>
        <p:spPr>
          <a:xfrm rot="5400000">
            <a:off x="1329297" y="5218986"/>
            <a:ext cx="1264815" cy="108000"/>
          </a:xfrm>
          <a:prstGeom prst="rect">
            <a:avLst/>
          </a:prstGeom>
          <a:solidFill>
            <a:schemeClr val="accent3">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034450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1520" y="584033"/>
            <a:ext cx="6517356" cy="1000132"/>
          </a:xfrm>
        </p:spPr>
        <p:txBody>
          <a:bodyPr>
            <a:normAutofit/>
          </a:bodyPr>
          <a:lstStyle/>
          <a:p>
            <a:r>
              <a:rPr lang="es-MX" sz="2400" b="1" dirty="0">
                <a:latin typeface="Arial" pitchFamily="34" charset="0"/>
                <a:cs typeface="Arial" pitchFamily="34" charset="0"/>
              </a:rPr>
              <a:t>Tipos de variables y escalas de medición </a:t>
            </a:r>
          </a:p>
        </p:txBody>
      </p:sp>
      <p:sp>
        <p:nvSpPr>
          <p:cNvPr id="5" name="TextBox 4"/>
          <p:cNvSpPr txBox="1"/>
          <p:nvPr/>
        </p:nvSpPr>
        <p:spPr>
          <a:xfrm>
            <a:off x="857224" y="1715708"/>
            <a:ext cx="7858180" cy="2653034"/>
          </a:xfrm>
          <a:prstGeom prst="rect">
            <a:avLst/>
          </a:prstGeom>
          <a:noFill/>
        </p:spPr>
        <p:txBody>
          <a:bodyPr wrap="square" rtlCol="0">
            <a:spAutoFit/>
          </a:bodyPr>
          <a:lstStyle/>
          <a:p>
            <a:pPr eaLnBrk="1" hangingPunct="1">
              <a:lnSpc>
                <a:spcPct val="80000"/>
              </a:lnSpc>
              <a:defRPr/>
            </a:pPr>
            <a:r>
              <a:rPr lang="es-ES_tradnl" sz="1600" b="1" dirty="0"/>
              <a:t>Continuas</a:t>
            </a:r>
            <a:r>
              <a:rPr lang="es-ES_tradnl" sz="1600" dirty="0"/>
              <a:t>.- Son variables que pueden asumir cualquier valor imaginable dentro de un intervalo no numerable de valores (se miden); ej.</a:t>
            </a:r>
          </a:p>
          <a:p>
            <a:pPr eaLnBrk="1" hangingPunct="1">
              <a:lnSpc>
                <a:spcPct val="80000"/>
              </a:lnSpc>
              <a:defRPr/>
            </a:pPr>
            <a:endParaRPr lang="es-ES_tradnl" sz="1600" dirty="0"/>
          </a:p>
          <a:p>
            <a:pPr eaLnBrk="1" hangingPunct="1">
              <a:lnSpc>
                <a:spcPct val="80000"/>
              </a:lnSpc>
              <a:defRPr/>
            </a:pPr>
            <a:r>
              <a:rPr lang="es-ES_tradnl" sz="1600" b="1" dirty="0"/>
              <a:t>Discretas</a:t>
            </a:r>
            <a:r>
              <a:rPr lang="es-ES_tradnl" sz="1600" dirty="0"/>
              <a:t>.- Son variables que solo pueden asumir ciertos valores en un intervalo, por lo general enteros (se cuentan); ej.</a:t>
            </a:r>
          </a:p>
          <a:p>
            <a:pPr eaLnBrk="1" hangingPunct="1">
              <a:lnSpc>
                <a:spcPct val="80000"/>
              </a:lnSpc>
              <a:defRPr/>
            </a:pPr>
            <a:endParaRPr lang="es-ES_tradnl" sz="1600" dirty="0"/>
          </a:p>
          <a:p>
            <a:pPr eaLnBrk="1" hangingPunct="1">
              <a:lnSpc>
                <a:spcPct val="80000"/>
              </a:lnSpc>
              <a:defRPr/>
            </a:pPr>
            <a:r>
              <a:rPr lang="es-ES_tradnl" sz="1600" b="1" dirty="0"/>
              <a:t>Rango</a:t>
            </a:r>
            <a:r>
              <a:rPr lang="es-ES_tradnl" sz="1600" dirty="0"/>
              <a:t>.- Variables medidas en una escala donde las unidades no mantienen una relación constante o conocida entre si pero que se pueden organizar de una manera jerárquica (se ordenan); ej.</a:t>
            </a:r>
          </a:p>
          <a:p>
            <a:pPr eaLnBrk="1" hangingPunct="1">
              <a:lnSpc>
                <a:spcPct val="80000"/>
              </a:lnSpc>
              <a:defRPr/>
            </a:pPr>
            <a:endParaRPr lang="es-ES_tradnl" sz="1600" dirty="0"/>
          </a:p>
          <a:p>
            <a:pPr eaLnBrk="1" hangingPunct="1">
              <a:lnSpc>
                <a:spcPct val="80000"/>
              </a:lnSpc>
              <a:defRPr/>
            </a:pPr>
            <a:r>
              <a:rPr lang="es-ES_tradnl" sz="1600" b="1" dirty="0"/>
              <a:t>Atributo</a:t>
            </a:r>
            <a:r>
              <a:rPr lang="es-ES_tradnl" sz="1600" dirty="0"/>
              <a:t>.- Variables medidas en una escala donde las unidades no mantienen una relación constante ni conocida, no se pueden organizar en forma jerárquica (se clasifican); ej.</a:t>
            </a:r>
          </a:p>
        </p:txBody>
      </p:sp>
      <p:sp>
        <p:nvSpPr>
          <p:cNvPr id="6" name="TextBox 5"/>
          <p:cNvSpPr txBox="1"/>
          <p:nvPr/>
        </p:nvSpPr>
        <p:spPr>
          <a:xfrm>
            <a:off x="814814" y="4508060"/>
            <a:ext cx="8143900" cy="1077218"/>
          </a:xfrm>
          <a:prstGeom prst="rect">
            <a:avLst/>
          </a:prstGeom>
          <a:noFill/>
        </p:spPr>
        <p:txBody>
          <a:bodyPr wrap="square" rtlCol="0">
            <a:spAutoFit/>
          </a:bodyPr>
          <a:lstStyle/>
          <a:p>
            <a:pPr eaLnBrk="1" hangingPunct="1">
              <a:lnSpc>
                <a:spcPct val="80000"/>
              </a:lnSpc>
              <a:defRPr/>
            </a:pPr>
            <a:r>
              <a:rPr lang="es-ES_tradnl" sz="1600" b="1" dirty="0"/>
              <a:t>Derivadas</a:t>
            </a:r>
            <a:r>
              <a:rPr lang="es-ES_tradnl" sz="1600" dirty="0"/>
              <a:t>.- Son variables que provienen de la relación matemática de otras variables inicialmente medidas; ej.</a:t>
            </a:r>
          </a:p>
          <a:p>
            <a:pPr eaLnBrk="1" hangingPunct="1">
              <a:lnSpc>
                <a:spcPct val="80000"/>
              </a:lnSpc>
              <a:defRPr/>
            </a:pPr>
            <a:r>
              <a:rPr lang="es-ES_tradnl" sz="1600" dirty="0"/>
              <a:t> </a:t>
            </a:r>
          </a:p>
          <a:p>
            <a:pPr eaLnBrk="1" hangingPunct="1">
              <a:lnSpc>
                <a:spcPct val="80000"/>
              </a:lnSpc>
              <a:defRPr/>
            </a:pPr>
            <a:r>
              <a:rPr lang="es-ES_tradnl" sz="1600" b="1" dirty="0"/>
              <a:t>Transformadas</a:t>
            </a:r>
            <a:r>
              <a:rPr lang="es-ES_tradnl" sz="1600" dirty="0"/>
              <a:t>.- Son variables a las cuales se les aplica una operación matemática con la idea de modificar la escala en la que han sido medidas; ej.</a:t>
            </a:r>
          </a:p>
        </p:txBody>
      </p:sp>
      <p:sp>
        <p:nvSpPr>
          <p:cNvPr id="7" name="Left Brace 6"/>
          <p:cNvSpPr/>
          <p:nvPr/>
        </p:nvSpPr>
        <p:spPr>
          <a:xfrm>
            <a:off x="428596" y="1644270"/>
            <a:ext cx="428628" cy="2628000"/>
          </a:xfrm>
          <a:prstGeom prst="leftBrace">
            <a:avLst>
              <a:gd name="adj1" fmla="val 66514"/>
              <a:gd name="adj2"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sz="1600"/>
          </a:p>
        </p:txBody>
      </p:sp>
      <p:sp>
        <p:nvSpPr>
          <p:cNvPr id="8" name="Left Brace 7"/>
          <p:cNvSpPr/>
          <p:nvPr/>
        </p:nvSpPr>
        <p:spPr>
          <a:xfrm>
            <a:off x="428596" y="4473320"/>
            <a:ext cx="428628" cy="1116000"/>
          </a:xfrm>
          <a:prstGeom prst="leftBrace">
            <a:avLst>
              <a:gd name="adj1" fmla="val 66514"/>
              <a:gd name="adj2" fmla="val 50000"/>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sz="1600"/>
          </a:p>
        </p:txBody>
      </p:sp>
      <p:sp>
        <p:nvSpPr>
          <p:cNvPr id="9" name="TextBox 5"/>
          <p:cNvSpPr txBox="1"/>
          <p:nvPr/>
        </p:nvSpPr>
        <p:spPr>
          <a:xfrm>
            <a:off x="814814" y="5997562"/>
            <a:ext cx="8143900" cy="486287"/>
          </a:xfrm>
          <a:prstGeom prst="rect">
            <a:avLst/>
          </a:prstGeom>
          <a:noFill/>
        </p:spPr>
        <p:txBody>
          <a:bodyPr wrap="square" rtlCol="0">
            <a:spAutoFit/>
          </a:bodyPr>
          <a:lstStyle/>
          <a:p>
            <a:pPr eaLnBrk="1" hangingPunct="1">
              <a:lnSpc>
                <a:spcPct val="80000"/>
              </a:lnSpc>
              <a:defRPr/>
            </a:pPr>
            <a:r>
              <a:rPr lang="es-ES_tradnl" sz="1600" b="1" dirty="0"/>
              <a:t>Escalas de medición: </a:t>
            </a:r>
            <a:r>
              <a:rPr lang="es-ES_tradnl" sz="1600" dirty="0"/>
              <a:t>Dependiendo del tipo de variable, ésta se mide en distintas escalas: intervalo o razón, ordinal, nominal o categórica.</a:t>
            </a:r>
          </a:p>
        </p:txBody>
      </p:sp>
      <p:sp>
        <p:nvSpPr>
          <p:cNvPr id="10" name="Left Brace 7"/>
          <p:cNvSpPr/>
          <p:nvPr/>
        </p:nvSpPr>
        <p:spPr>
          <a:xfrm>
            <a:off x="386186" y="5877352"/>
            <a:ext cx="428628" cy="720000"/>
          </a:xfrm>
          <a:prstGeom prst="leftBrace">
            <a:avLst>
              <a:gd name="adj1" fmla="val 66514"/>
              <a:gd name="adj2" fmla="val 50000"/>
            </a:avLst>
          </a:prstGeom>
          <a:ln>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sz="1600"/>
          </a:p>
        </p:txBody>
      </p:sp>
    </p:spTree>
    <p:extLst>
      <p:ext uri="{BB962C8B-B14F-4D97-AF65-F5344CB8AC3E}">
        <p14:creationId xmlns:p14="http://schemas.microsoft.com/office/powerpoint/2010/main" val="5356208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1000101" y="1610760"/>
          <a:ext cx="3071833" cy="1800000"/>
        </p:xfrm>
        <a:graphic>
          <a:graphicData uri="http://schemas.openxmlformats.org/drawingml/2006/table">
            <a:tbl>
              <a:tblPr/>
              <a:tblGrid>
                <a:gridCol w="714379">
                  <a:extLst>
                    <a:ext uri="{9D8B030D-6E8A-4147-A177-3AD203B41FA5}">
                      <a16:colId xmlns:a16="http://schemas.microsoft.com/office/drawing/2014/main" val="20000"/>
                    </a:ext>
                  </a:extLst>
                </a:gridCol>
                <a:gridCol w="491137">
                  <a:extLst>
                    <a:ext uri="{9D8B030D-6E8A-4147-A177-3AD203B41FA5}">
                      <a16:colId xmlns:a16="http://schemas.microsoft.com/office/drawing/2014/main" val="20001"/>
                    </a:ext>
                  </a:extLst>
                </a:gridCol>
                <a:gridCol w="508995">
                  <a:extLst>
                    <a:ext uri="{9D8B030D-6E8A-4147-A177-3AD203B41FA5}">
                      <a16:colId xmlns:a16="http://schemas.microsoft.com/office/drawing/2014/main" val="20002"/>
                    </a:ext>
                  </a:extLst>
                </a:gridCol>
                <a:gridCol w="500066">
                  <a:extLst>
                    <a:ext uri="{9D8B030D-6E8A-4147-A177-3AD203B41FA5}">
                      <a16:colId xmlns:a16="http://schemas.microsoft.com/office/drawing/2014/main" val="20003"/>
                    </a:ext>
                  </a:extLst>
                </a:gridCol>
                <a:gridCol w="357190">
                  <a:extLst>
                    <a:ext uri="{9D8B030D-6E8A-4147-A177-3AD203B41FA5}">
                      <a16:colId xmlns:a16="http://schemas.microsoft.com/office/drawing/2014/main" val="20004"/>
                    </a:ext>
                  </a:extLst>
                </a:gridCol>
                <a:gridCol w="500066">
                  <a:extLst>
                    <a:ext uri="{9D8B030D-6E8A-4147-A177-3AD203B41FA5}">
                      <a16:colId xmlns:a16="http://schemas.microsoft.com/office/drawing/2014/main" val="20005"/>
                    </a:ext>
                  </a:extLst>
                </a:gridCol>
              </a:tblGrid>
              <a:tr h="360000">
                <a:tc>
                  <a:txBody>
                    <a:bodyPr/>
                    <a:lstStyle/>
                    <a:p>
                      <a:pPr algn="ctr" fontAlgn="b"/>
                      <a:endParaRPr lang="es-MX" sz="1400" b="1" i="0" u="none" strike="noStrike" baseline="0" dirty="0">
                        <a:solidFill>
                          <a:srgbClr val="000000"/>
                        </a:solidFill>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400" b="1" i="0" u="none" strike="noStrike" baseline="0" dirty="0">
                          <a:solidFill>
                            <a:srgbClr val="000000"/>
                          </a:solidFill>
                          <a:latin typeface="Arial" pitchFamily="34" charset="0"/>
                          <a:cs typeface="Arial" pitchFamily="34" charset="0"/>
                        </a:rPr>
                        <a:t>Var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s-MX" sz="1400" b="1" i="0" u="none" strike="noStrike" baseline="0" dirty="0">
                          <a:solidFill>
                            <a:srgbClr val="000000"/>
                          </a:solidFill>
                          <a:latin typeface="Arial" pitchFamily="34" charset="0"/>
                          <a:cs typeface="Arial" pitchFamily="34" charset="0"/>
                        </a:rPr>
                        <a:t>Var 2</a:t>
                      </a:r>
                      <a:endParaRPr lang="es-MX" sz="1400" b="1" i="1" u="none" strike="noStrike" baseline="0" dirty="0">
                        <a:solidFill>
                          <a:srgbClr val="000000"/>
                        </a:solidFill>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400" b="1" i="0" u="none" strike="noStrike" baseline="0" dirty="0">
                          <a:solidFill>
                            <a:srgbClr val="000000"/>
                          </a:solidFill>
                          <a:latin typeface="Arial" pitchFamily="34" charset="0"/>
                          <a:cs typeface="Arial" pitchFamily="34" charset="0"/>
                        </a:rPr>
                        <a:t>Var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s-MX" sz="1400" b="1" i="1" u="none" strike="noStrike" baseline="0" dirty="0">
                          <a:solidFill>
                            <a:srgbClr val="000000"/>
                          </a:solidFill>
                          <a:latin typeface="Arial" pitchFamily="34" charset="0"/>
                          <a:cs typeface="Arial"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s-MX" sz="1400" b="1" i="0" u="none" strike="noStrike" baseline="0" dirty="0">
                          <a:solidFill>
                            <a:srgbClr val="000000"/>
                          </a:solidFill>
                          <a:latin typeface="Arial" pitchFamily="34" charset="0"/>
                          <a:cs typeface="Arial" pitchFamily="34" charset="0"/>
                        </a:rPr>
                        <a:t>Var </a:t>
                      </a:r>
                      <a:r>
                        <a:rPr lang="es-MX" sz="1400" b="1" i="1" u="none" strike="noStrike" baseline="0" dirty="0">
                          <a:solidFill>
                            <a:srgbClr val="000000"/>
                          </a:solidFill>
                          <a:latin typeface="Arial" pitchFamily="34" charset="0"/>
                          <a:cs typeface="Arial" pitchFamily="34" charset="0"/>
                        </a:rPr>
                        <a:t>p</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0000">
                <a:tc>
                  <a:txBody>
                    <a:bodyPr/>
                    <a:lstStyle/>
                    <a:p>
                      <a:pPr algn="l" fontAlgn="b"/>
                      <a:r>
                        <a:rPr lang="es-MX" sz="1400" b="1" i="0" u="none" strike="noStrike" baseline="0" dirty="0">
                          <a:solidFill>
                            <a:srgbClr val="000000"/>
                          </a:solidFill>
                          <a:latin typeface="Arial" pitchFamily="34" charset="0"/>
                          <a:cs typeface="Arial" pitchFamily="34" charset="0"/>
                        </a:rPr>
                        <a:t>mues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800" b="0" i="1" u="none" strike="noStrike" baseline="0" dirty="0" err="1">
                          <a:solidFill>
                            <a:srgbClr val="000000"/>
                          </a:solidFill>
                          <a:latin typeface="Arial" pitchFamily="34" charset="0"/>
                          <a:cs typeface="Arial" pitchFamily="34" charset="0"/>
                        </a:rPr>
                        <a:t>y</a:t>
                      </a:r>
                      <a:r>
                        <a:rPr lang="es-MX" sz="1800" b="0" i="1" u="none" strike="noStrike" baseline="-25000" dirty="0" err="1">
                          <a:solidFill>
                            <a:srgbClr val="000000"/>
                          </a:solidFill>
                          <a:latin typeface="Arial" pitchFamily="34" charset="0"/>
                          <a:cs typeface="Arial" pitchFamily="34" charset="0"/>
                        </a:rPr>
                        <a:t>i,j</a:t>
                      </a:r>
                      <a:endParaRPr lang="es-MX" sz="1800" b="0" i="1" u="none" strike="noStrike" baseline="-25000" dirty="0">
                        <a:solidFill>
                          <a:srgbClr val="000000"/>
                        </a:solidFill>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800" b="0" i="1" u="none" strike="noStrike" dirty="0" err="1">
                          <a:solidFill>
                            <a:srgbClr val="000000"/>
                          </a:solidFill>
                          <a:latin typeface="Arial" pitchFamily="34" charset="0"/>
                          <a:cs typeface="Arial" pitchFamily="34" charset="0"/>
                        </a:rPr>
                        <a:t>y</a:t>
                      </a:r>
                      <a:r>
                        <a:rPr lang="es-MX" sz="1800" b="0" i="1" u="none" strike="noStrike" baseline="-25000" dirty="0" err="1">
                          <a:solidFill>
                            <a:srgbClr val="000000"/>
                          </a:solidFill>
                          <a:latin typeface="Arial" pitchFamily="34" charset="0"/>
                          <a:cs typeface="Arial" pitchFamily="34" charset="0"/>
                        </a:rPr>
                        <a:t>i,j</a:t>
                      </a:r>
                      <a:endParaRPr lang="es-MX" sz="1800" b="0" i="1" u="none" strike="noStrike" baseline="-25000" dirty="0">
                        <a:solidFill>
                          <a:srgbClr val="000000"/>
                        </a:solidFill>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s-MX" sz="1800" b="0" i="1" u="none" strike="noStrike" baseline="-25000" dirty="0">
                        <a:solidFill>
                          <a:srgbClr val="000000"/>
                        </a:solidFill>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800" b="0" i="1" u="none" strike="noStrike" baseline="0" dirty="0">
                          <a:solidFill>
                            <a:srgbClr val="000000"/>
                          </a:solidFill>
                          <a:latin typeface="Arial" pitchFamily="34" charset="0"/>
                          <a:cs typeface="Arial"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800" b="0" i="1" u="none" strike="noStrike" dirty="0" err="1">
                          <a:solidFill>
                            <a:srgbClr val="000000"/>
                          </a:solidFill>
                          <a:latin typeface="Arial" pitchFamily="34" charset="0"/>
                          <a:cs typeface="Arial" pitchFamily="34" charset="0"/>
                        </a:rPr>
                        <a:t>y</a:t>
                      </a:r>
                      <a:r>
                        <a:rPr lang="es-MX" sz="1800" b="0" i="1" u="none" strike="noStrike" baseline="-25000" dirty="0" err="1">
                          <a:solidFill>
                            <a:srgbClr val="000000"/>
                          </a:solidFill>
                          <a:latin typeface="Arial" pitchFamily="34" charset="0"/>
                          <a:cs typeface="Arial" pitchFamily="34" charset="0"/>
                        </a:rPr>
                        <a:t>i,j</a:t>
                      </a:r>
                      <a:endParaRPr lang="es-MX" sz="1800" b="0" i="1" u="none" strike="noStrike" baseline="-25000" dirty="0">
                        <a:solidFill>
                          <a:srgbClr val="000000"/>
                        </a:solidFill>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0000">
                <a:tc>
                  <a:txBody>
                    <a:bodyPr/>
                    <a:lstStyle/>
                    <a:p>
                      <a:pPr algn="l" fontAlgn="b"/>
                      <a:r>
                        <a:rPr lang="es-MX" sz="1400" b="1" i="0" u="none" strike="noStrike" baseline="0" dirty="0">
                          <a:solidFill>
                            <a:srgbClr val="000000"/>
                          </a:solidFill>
                          <a:latin typeface="Arial" pitchFamily="34" charset="0"/>
                          <a:cs typeface="Arial" pitchFamily="34" charset="0"/>
                        </a:rPr>
                        <a:t>mues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800" b="0" i="1" u="none" strike="noStrike" dirty="0" err="1">
                          <a:solidFill>
                            <a:srgbClr val="000000"/>
                          </a:solidFill>
                          <a:latin typeface="Arial" pitchFamily="34" charset="0"/>
                          <a:cs typeface="Arial" pitchFamily="34" charset="0"/>
                        </a:rPr>
                        <a:t>y</a:t>
                      </a:r>
                      <a:r>
                        <a:rPr lang="es-MX" sz="1800" b="0" i="1" u="none" strike="noStrike" baseline="-25000" dirty="0" err="1">
                          <a:solidFill>
                            <a:srgbClr val="000000"/>
                          </a:solidFill>
                          <a:latin typeface="Arial" pitchFamily="34" charset="0"/>
                          <a:cs typeface="Arial" pitchFamily="34" charset="0"/>
                        </a:rPr>
                        <a:t>i,j</a:t>
                      </a:r>
                      <a:endParaRPr lang="es-MX" sz="1800" b="0" i="1" u="none" strike="noStrike" baseline="-25000" dirty="0">
                        <a:solidFill>
                          <a:srgbClr val="000000"/>
                        </a:solidFill>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800" b="0" i="1" u="none" strike="noStrike" dirty="0" err="1">
                          <a:solidFill>
                            <a:srgbClr val="000000"/>
                          </a:solidFill>
                          <a:latin typeface="Arial" pitchFamily="34" charset="0"/>
                          <a:cs typeface="Arial" pitchFamily="34" charset="0"/>
                        </a:rPr>
                        <a:t>y</a:t>
                      </a:r>
                      <a:r>
                        <a:rPr lang="es-MX" sz="1800" b="0" i="1" u="none" strike="noStrike" baseline="-25000" dirty="0" err="1">
                          <a:solidFill>
                            <a:srgbClr val="000000"/>
                          </a:solidFill>
                          <a:latin typeface="Arial" pitchFamily="34" charset="0"/>
                          <a:cs typeface="Arial" pitchFamily="34" charset="0"/>
                        </a:rPr>
                        <a:t>i,j</a:t>
                      </a:r>
                      <a:endParaRPr lang="es-MX" sz="1800" b="0" i="1" u="none" strike="noStrike" baseline="-25000" dirty="0">
                        <a:solidFill>
                          <a:srgbClr val="000000"/>
                        </a:solidFill>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s-MX" sz="1800" b="0" i="1" u="none" strike="noStrike" baseline="-25000" dirty="0">
                        <a:solidFill>
                          <a:srgbClr val="000000"/>
                        </a:solidFill>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800" b="0" i="1" u="none" strike="noStrike" baseline="0" dirty="0">
                          <a:solidFill>
                            <a:srgbClr val="000000"/>
                          </a:solidFill>
                          <a:latin typeface="Arial" pitchFamily="34" charset="0"/>
                          <a:cs typeface="Arial"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800" b="0" i="1" u="none" strike="noStrike" dirty="0" err="1">
                          <a:solidFill>
                            <a:srgbClr val="000000"/>
                          </a:solidFill>
                          <a:latin typeface="Arial" pitchFamily="34" charset="0"/>
                          <a:cs typeface="Arial" pitchFamily="34" charset="0"/>
                        </a:rPr>
                        <a:t>y</a:t>
                      </a:r>
                      <a:r>
                        <a:rPr lang="es-MX" sz="1800" b="0" i="1" u="none" strike="noStrike" baseline="-25000" dirty="0" err="1">
                          <a:solidFill>
                            <a:srgbClr val="000000"/>
                          </a:solidFill>
                          <a:latin typeface="Arial" pitchFamily="34" charset="0"/>
                          <a:cs typeface="Arial" pitchFamily="34" charset="0"/>
                        </a:rPr>
                        <a:t>i,j</a:t>
                      </a:r>
                      <a:endParaRPr lang="es-MX" sz="1800" b="0" i="1" u="none" strike="noStrike" baseline="-25000" dirty="0">
                        <a:solidFill>
                          <a:srgbClr val="000000"/>
                        </a:solidFill>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0000">
                <a:tc>
                  <a:txBody>
                    <a:bodyPr/>
                    <a:lstStyle/>
                    <a:p>
                      <a:pPr algn="l" fontAlgn="b"/>
                      <a:r>
                        <a:rPr lang="es-MX" sz="1400" b="1" i="0" u="none" strike="noStrike" baseline="0" dirty="0">
                          <a:solidFill>
                            <a:srgbClr val="000000"/>
                          </a:solidFill>
                          <a:latin typeface="Arial" pitchFamily="34" charset="0"/>
                          <a:cs typeface="Arial"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800" b="0" i="1" u="none" strike="noStrike" baseline="0" dirty="0">
                          <a:solidFill>
                            <a:srgbClr val="000000"/>
                          </a:solidFill>
                          <a:latin typeface="Arial" pitchFamily="34" charset="0"/>
                          <a:cs typeface="Arial"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800" b="0" i="1" u="none" strike="noStrike" baseline="0" dirty="0">
                          <a:solidFill>
                            <a:srgbClr val="000000"/>
                          </a:solidFill>
                          <a:latin typeface="Arial" pitchFamily="34" charset="0"/>
                          <a:cs typeface="Arial"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s-MX" sz="1800" b="0" i="1" u="none" strike="noStrike" baseline="0" dirty="0">
                        <a:solidFill>
                          <a:srgbClr val="000000"/>
                        </a:solidFill>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800" b="0" i="1" u="none" strike="noStrike" baseline="0" dirty="0">
                          <a:solidFill>
                            <a:srgbClr val="000000"/>
                          </a:solidFill>
                          <a:latin typeface="Arial" pitchFamily="34" charset="0"/>
                          <a:cs typeface="Arial"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800" b="0" i="1" u="none" strike="noStrike" baseline="0" dirty="0">
                          <a:solidFill>
                            <a:srgbClr val="000000"/>
                          </a:solidFill>
                          <a:latin typeface="Arial" pitchFamily="34" charset="0"/>
                          <a:cs typeface="Arial"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0000">
                <a:tc>
                  <a:txBody>
                    <a:bodyPr/>
                    <a:lstStyle/>
                    <a:p>
                      <a:pPr algn="l" fontAlgn="b"/>
                      <a:r>
                        <a:rPr lang="es-MX" sz="1400" b="1" i="0" u="none" strike="noStrike" baseline="0" dirty="0">
                          <a:solidFill>
                            <a:srgbClr val="000000"/>
                          </a:solidFill>
                          <a:latin typeface="Arial" pitchFamily="34" charset="0"/>
                          <a:cs typeface="Arial" pitchFamily="34" charset="0"/>
                        </a:rPr>
                        <a:t>mues 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800" b="0" i="1" u="none" strike="noStrike" dirty="0" err="1">
                          <a:solidFill>
                            <a:srgbClr val="000000"/>
                          </a:solidFill>
                          <a:latin typeface="Arial" pitchFamily="34" charset="0"/>
                          <a:cs typeface="Arial" pitchFamily="34" charset="0"/>
                        </a:rPr>
                        <a:t>y</a:t>
                      </a:r>
                      <a:r>
                        <a:rPr lang="es-MX" sz="1800" b="0" i="1" u="none" strike="noStrike" baseline="-25000" dirty="0" err="1">
                          <a:solidFill>
                            <a:srgbClr val="000000"/>
                          </a:solidFill>
                          <a:latin typeface="Arial" pitchFamily="34" charset="0"/>
                          <a:cs typeface="Arial" pitchFamily="34" charset="0"/>
                        </a:rPr>
                        <a:t>i,j</a:t>
                      </a:r>
                      <a:endParaRPr lang="es-MX" sz="1800" b="0" i="1" u="none" strike="noStrike" baseline="-25000" dirty="0">
                        <a:solidFill>
                          <a:srgbClr val="000000"/>
                        </a:solidFill>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800" b="0" i="1" u="none" strike="noStrike" dirty="0" err="1">
                          <a:solidFill>
                            <a:srgbClr val="000000"/>
                          </a:solidFill>
                          <a:latin typeface="Arial" pitchFamily="34" charset="0"/>
                          <a:cs typeface="Arial" pitchFamily="34" charset="0"/>
                        </a:rPr>
                        <a:t>y</a:t>
                      </a:r>
                      <a:r>
                        <a:rPr lang="es-MX" sz="1800" b="0" i="1" u="none" strike="noStrike" baseline="-25000" dirty="0" err="1">
                          <a:solidFill>
                            <a:srgbClr val="000000"/>
                          </a:solidFill>
                          <a:latin typeface="Arial" pitchFamily="34" charset="0"/>
                          <a:cs typeface="Arial" pitchFamily="34" charset="0"/>
                        </a:rPr>
                        <a:t>i,j</a:t>
                      </a:r>
                      <a:endParaRPr lang="es-MX" sz="1800" b="0" i="1" u="none" strike="noStrike" baseline="-25000" dirty="0">
                        <a:solidFill>
                          <a:srgbClr val="000000"/>
                        </a:solidFill>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s-MX" sz="1800" b="0" i="1" u="none" strike="noStrike" baseline="-25000" dirty="0">
                        <a:solidFill>
                          <a:srgbClr val="000000"/>
                        </a:solidFill>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800" b="0" i="1" u="none" strike="noStrike" baseline="0" dirty="0">
                          <a:solidFill>
                            <a:srgbClr val="000000"/>
                          </a:solidFill>
                          <a:latin typeface="Arial" pitchFamily="34" charset="0"/>
                          <a:cs typeface="Arial"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800" b="0" i="1" u="none" strike="noStrike" baseline="0" dirty="0" err="1">
                          <a:solidFill>
                            <a:srgbClr val="000000"/>
                          </a:solidFill>
                          <a:latin typeface="Arial" pitchFamily="34" charset="0"/>
                          <a:cs typeface="Arial" pitchFamily="34" charset="0"/>
                        </a:rPr>
                        <a:t>y</a:t>
                      </a:r>
                      <a:r>
                        <a:rPr lang="es-MX" sz="1800" b="0" i="1" u="none" strike="noStrike" baseline="-25000" dirty="0" err="1">
                          <a:solidFill>
                            <a:srgbClr val="000000"/>
                          </a:solidFill>
                          <a:latin typeface="Arial" pitchFamily="34" charset="0"/>
                          <a:cs typeface="Arial" pitchFamily="34" charset="0"/>
                        </a:rPr>
                        <a:t>n,p</a:t>
                      </a:r>
                      <a:endParaRPr lang="es-MX" sz="1800" b="0" i="1" u="none" strike="noStrike" baseline="-25000" dirty="0">
                        <a:solidFill>
                          <a:srgbClr val="000000"/>
                        </a:solidFill>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TextBox 4"/>
          <p:cNvSpPr txBox="1"/>
          <p:nvPr/>
        </p:nvSpPr>
        <p:spPr>
          <a:xfrm>
            <a:off x="1500166" y="1124744"/>
            <a:ext cx="1857388" cy="338554"/>
          </a:xfrm>
          <a:prstGeom prst="rect">
            <a:avLst/>
          </a:prstGeom>
          <a:solidFill>
            <a:schemeClr val="accent3">
              <a:alpha val="39000"/>
            </a:schemeClr>
          </a:solidFill>
        </p:spPr>
        <p:txBody>
          <a:bodyPr wrap="square" rtlCol="0">
            <a:spAutoFit/>
          </a:bodyPr>
          <a:lstStyle/>
          <a:p>
            <a:pPr algn="ctr"/>
            <a:r>
              <a:rPr lang="es-MX" sz="1600" dirty="0"/>
              <a:t>variables</a:t>
            </a:r>
          </a:p>
        </p:txBody>
      </p:sp>
      <p:sp>
        <p:nvSpPr>
          <p:cNvPr id="4" name="TextBox 5"/>
          <p:cNvSpPr txBox="1"/>
          <p:nvPr/>
        </p:nvSpPr>
        <p:spPr>
          <a:xfrm rot="16200000">
            <a:off x="-71470" y="2363022"/>
            <a:ext cx="1500198" cy="338554"/>
          </a:xfrm>
          <a:prstGeom prst="rect">
            <a:avLst/>
          </a:prstGeom>
          <a:solidFill>
            <a:schemeClr val="accent3">
              <a:alpha val="39000"/>
            </a:schemeClr>
          </a:solidFill>
        </p:spPr>
        <p:txBody>
          <a:bodyPr wrap="square" rtlCol="0">
            <a:spAutoFit/>
          </a:bodyPr>
          <a:lstStyle/>
          <a:p>
            <a:pPr algn="ctr"/>
            <a:r>
              <a:rPr lang="es-MX" sz="1600" dirty="0"/>
              <a:t>muestras</a:t>
            </a:r>
          </a:p>
        </p:txBody>
      </p:sp>
      <p:sp>
        <p:nvSpPr>
          <p:cNvPr id="5" name="CuadroTexto 4"/>
          <p:cNvSpPr txBox="1"/>
          <p:nvPr/>
        </p:nvSpPr>
        <p:spPr>
          <a:xfrm>
            <a:off x="913177" y="4342992"/>
            <a:ext cx="2205055" cy="584775"/>
          </a:xfrm>
          <a:prstGeom prst="rect">
            <a:avLst/>
          </a:prstGeom>
          <a:noFill/>
        </p:spPr>
        <p:txBody>
          <a:bodyPr wrap="square" rtlCol="0">
            <a:spAutoFit/>
          </a:bodyPr>
          <a:lstStyle/>
          <a:p>
            <a:pPr algn="ctr"/>
            <a:r>
              <a:rPr lang="es-MX" sz="1600" b="1" dirty="0"/>
              <a:t>COEFICIENTE DE CO-VARIACIÓN</a:t>
            </a:r>
          </a:p>
        </p:txBody>
      </p:sp>
      <p:cxnSp>
        <p:nvCxnSpPr>
          <p:cNvPr id="6" name="Conector recto 5"/>
          <p:cNvCxnSpPr/>
          <p:nvPr/>
        </p:nvCxnSpPr>
        <p:spPr>
          <a:xfrm rot="5400000">
            <a:off x="2133826" y="3509838"/>
            <a:ext cx="383277" cy="0"/>
          </a:xfrm>
          <a:prstGeom prst="line">
            <a:avLst/>
          </a:prstGeom>
          <a:ln w="19050">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rot="5400000">
            <a:off x="1773786" y="3509838"/>
            <a:ext cx="383277" cy="0"/>
          </a:xfrm>
          <a:prstGeom prst="line">
            <a:avLst/>
          </a:prstGeom>
          <a:ln w="19050">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rot="5400000">
            <a:off x="2145445" y="3537014"/>
            <a:ext cx="0" cy="360040"/>
          </a:xfrm>
          <a:prstGeom prst="line">
            <a:avLst/>
          </a:prstGeom>
          <a:ln w="19050">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rot="5400000">
            <a:off x="1690494" y="2646979"/>
            <a:ext cx="1264815" cy="108000"/>
          </a:xfrm>
          <a:prstGeom prst="rect">
            <a:avLst/>
          </a:prstGeom>
          <a:solidFill>
            <a:schemeClr val="accent3">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9"/>
          <p:cNvSpPr/>
          <p:nvPr/>
        </p:nvSpPr>
        <p:spPr>
          <a:xfrm rot="5400000">
            <a:off x="1329297" y="2639257"/>
            <a:ext cx="1264815" cy="108000"/>
          </a:xfrm>
          <a:prstGeom prst="rect">
            <a:avLst/>
          </a:prstGeom>
          <a:solidFill>
            <a:schemeClr val="accent3">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11" name="Table 3"/>
          <p:cNvGraphicFramePr>
            <a:graphicFrameLocks noGrp="1"/>
          </p:cNvGraphicFramePr>
          <p:nvPr/>
        </p:nvGraphicFramePr>
        <p:xfrm>
          <a:off x="5388599" y="4059032"/>
          <a:ext cx="3431873" cy="2160000"/>
        </p:xfrm>
        <a:graphic>
          <a:graphicData uri="http://schemas.openxmlformats.org/drawingml/2006/table">
            <a:tbl>
              <a:tblPr/>
              <a:tblGrid>
                <a:gridCol w="798109">
                  <a:extLst>
                    <a:ext uri="{9D8B030D-6E8A-4147-A177-3AD203B41FA5}">
                      <a16:colId xmlns:a16="http://schemas.microsoft.com/office/drawing/2014/main" val="20000"/>
                    </a:ext>
                  </a:extLst>
                </a:gridCol>
                <a:gridCol w="548702">
                  <a:extLst>
                    <a:ext uri="{9D8B030D-6E8A-4147-A177-3AD203B41FA5}">
                      <a16:colId xmlns:a16="http://schemas.microsoft.com/office/drawing/2014/main" val="20001"/>
                    </a:ext>
                  </a:extLst>
                </a:gridCol>
                <a:gridCol w="568653">
                  <a:extLst>
                    <a:ext uri="{9D8B030D-6E8A-4147-A177-3AD203B41FA5}">
                      <a16:colId xmlns:a16="http://schemas.microsoft.com/office/drawing/2014/main" val="20002"/>
                    </a:ext>
                  </a:extLst>
                </a:gridCol>
                <a:gridCol w="558677">
                  <a:extLst>
                    <a:ext uri="{9D8B030D-6E8A-4147-A177-3AD203B41FA5}">
                      <a16:colId xmlns:a16="http://schemas.microsoft.com/office/drawing/2014/main" val="20003"/>
                    </a:ext>
                  </a:extLst>
                </a:gridCol>
                <a:gridCol w="475045">
                  <a:extLst>
                    <a:ext uri="{9D8B030D-6E8A-4147-A177-3AD203B41FA5}">
                      <a16:colId xmlns:a16="http://schemas.microsoft.com/office/drawing/2014/main" val="20004"/>
                    </a:ext>
                  </a:extLst>
                </a:gridCol>
                <a:gridCol w="482687">
                  <a:extLst>
                    <a:ext uri="{9D8B030D-6E8A-4147-A177-3AD203B41FA5}">
                      <a16:colId xmlns:a16="http://schemas.microsoft.com/office/drawing/2014/main" val="20005"/>
                    </a:ext>
                  </a:extLst>
                </a:gridCol>
              </a:tblGrid>
              <a:tr h="360000">
                <a:tc>
                  <a:txBody>
                    <a:bodyPr/>
                    <a:lstStyle/>
                    <a:p>
                      <a:pPr algn="ctr" fontAlgn="b"/>
                      <a:endParaRPr lang="es-MX" sz="1400" b="1" i="0" u="none" strike="noStrike" baseline="0" dirty="0">
                        <a:solidFill>
                          <a:srgbClr val="000000"/>
                        </a:solidFill>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400" b="1" i="0" u="none" strike="noStrike" baseline="0" dirty="0">
                          <a:solidFill>
                            <a:srgbClr val="000000"/>
                          </a:solidFill>
                          <a:latin typeface="Arial" pitchFamily="34" charset="0"/>
                          <a:cs typeface="Arial" pitchFamily="34" charset="0"/>
                        </a:rPr>
                        <a:t>Var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s-MX" sz="1400" b="1" i="0" u="none" strike="noStrike" baseline="0" dirty="0">
                          <a:solidFill>
                            <a:srgbClr val="000000"/>
                          </a:solidFill>
                          <a:latin typeface="Arial" pitchFamily="34" charset="0"/>
                          <a:cs typeface="Arial" pitchFamily="34" charset="0"/>
                        </a:rPr>
                        <a:t>Var 2</a:t>
                      </a:r>
                      <a:endParaRPr lang="es-MX" sz="1400" b="1" i="1" u="none" strike="noStrike" baseline="0" dirty="0">
                        <a:solidFill>
                          <a:srgbClr val="000000"/>
                        </a:solidFill>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400" b="1" i="0" u="none" strike="noStrike" baseline="0" dirty="0">
                          <a:solidFill>
                            <a:srgbClr val="000000"/>
                          </a:solidFill>
                          <a:latin typeface="Arial" pitchFamily="34" charset="0"/>
                          <a:cs typeface="Arial" pitchFamily="34" charset="0"/>
                        </a:rPr>
                        <a:t>Var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s-MX" sz="1400" b="1" i="1" u="none" strike="noStrike" baseline="0" dirty="0">
                          <a:solidFill>
                            <a:srgbClr val="000000"/>
                          </a:solidFill>
                          <a:latin typeface="Arial" pitchFamily="34" charset="0"/>
                          <a:cs typeface="Arial"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s-MX" sz="1400" b="1" i="0" u="none" strike="noStrike" baseline="0" dirty="0">
                          <a:solidFill>
                            <a:srgbClr val="000000"/>
                          </a:solidFill>
                          <a:latin typeface="Arial" pitchFamily="34" charset="0"/>
                          <a:cs typeface="Arial" pitchFamily="34" charset="0"/>
                        </a:rPr>
                        <a:t>Var </a:t>
                      </a:r>
                      <a:r>
                        <a:rPr lang="es-MX" sz="1400" b="1" i="1" u="none" strike="noStrike" baseline="0" dirty="0">
                          <a:solidFill>
                            <a:srgbClr val="000000"/>
                          </a:solidFill>
                          <a:latin typeface="Arial" pitchFamily="34" charset="0"/>
                          <a:cs typeface="Arial" pitchFamily="34" charset="0"/>
                        </a:rPr>
                        <a:t>p</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0000">
                <a:tc>
                  <a:txBody>
                    <a:bodyPr/>
                    <a:lstStyle/>
                    <a:p>
                      <a:pPr algn="l" fontAlgn="b"/>
                      <a:r>
                        <a:rPr lang="es-MX" sz="1400" b="1" i="0" u="none" strike="noStrike" baseline="0" dirty="0">
                          <a:solidFill>
                            <a:srgbClr val="000000"/>
                          </a:solidFill>
                          <a:latin typeface="Arial" pitchFamily="34" charset="0"/>
                          <a:cs typeface="Arial" pitchFamily="34" charset="0"/>
                        </a:rPr>
                        <a:t>Var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800" b="0" i="1" u="none" strike="noStrike" baseline="0" dirty="0">
                          <a:solidFill>
                            <a:srgbClr val="000000"/>
                          </a:solidFill>
                          <a:latin typeface="Arial" pitchFamily="34" charset="0"/>
                          <a:cs typeface="Arial"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s-MX" sz="1800" b="0" i="1" u="none" strike="noStrike" baseline="-25000" dirty="0">
                        <a:solidFill>
                          <a:srgbClr val="000000"/>
                        </a:solidFill>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76000"/>
                      </a:schemeClr>
                    </a:solidFill>
                  </a:tcPr>
                </a:tc>
                <a:tc>
                  <a:txBody>
                    <a:bodyPr/>
                    <a:lstStyle/>
                    <a:p>
                      <a:pPr algn="ctr" fontAlgn="b"/>
                      <a:endParaRPr lang="es-MX" sz="1800" b="0" i="1" u="none" strike="noStrike" baseline="-25000" dirty="0">
                        <a:solidFill>
                          <a:srgbClr val="000000"/>
                        </a:solidFill>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76000"/>
                      </a:schemeClr>
                    </a:solidFill>
                  </a:tcPr>
                </a:tc>
                <a:tc>
                  <a:txBody>
                    <a:bodyPr/>
                    <a:lstStyle/>
                    <a:p>
                      <a:pPr algn="ctr" fontAlgn="b"/>
                      <a:endParaRPr lang="es-MX" sz="1800" b="0" i="1" u="none" strike="noStrike" baseline="0" dirty="0">
                        <a:solidFill>
                          <a:srgbClr val="000000"/>
                        </a:solidFill>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76000"/>
                      </a:schemeClr>
                    </a:solidFill>
                  </a:tcPr>
                </a:tc>
                <a:tc>
                  <a:txBody>
                    <a:bodyPr/>
                    <a:lstStyle/>
                    <a:p>
                      <a:pPr algn="ctr" fontAlgn="b"/>
                      <a:endParaRPr lang="es-MX" sz="1800" b="0" i="1" u="none" strike="noStrike" baseline="-25000" dirty="0">
                        <a:solidFill>
                          <a:srgbClr val="000000"/>
                        </a:solidFill>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76000"/>
                      </a:schemeClr>
                    </a:solidFill>
                  </a:tcPr>
                </a:tc>
                <a:extLst>
                  <a:ext uri="{0D108BD9-81ED-4DB2-BD59-A6C34878D82A}">
                    <a16:rowId xmlns:a16="http://schemas.microsoft.com/office/drawing/2014/main" val="10001"/>
                  </a:ext>
                </a:extLst>
              </a:tr>
              <a:tr h="360000">
                <a:tc>
                  <a:txBody>
                    <a:bodyPr/>
                    <a:lstStyle/>
                    <a:p>
                      <a:pPr algn="l" fontAlgn="b"/>
                      <a:r>
                        <a:rPr lang="es-MX" sz="1400" b="1" i="0" u="none" strike="noStrike" baseline="0" dirty="0">
                          <a:solidFill>
                            <a:srgbClr val="000000"/>
                          </a:solidFill>
                          <a:latin typeface="Arial" pitchFamily="34" charset="0"/>
                          <a:cs typeface="Arial" pitchFamily="34" charset="0"/>
                        </a:rPr>
                        <a:t>Var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800" b="0" i="1" u="none" strike="noStrike" baseline="0" dirty="0">
                          <a:solidFill>
                            <a:srgbClr val="000000"/>
                          </a:solidFill>
                          <a:latin typeface="Arial" pitchFamily="34" charset="0"/>
                          <a:cs typeface="Arial" pitchFamily="34" charset="0"/>
                        </a:rPr>
                        <a:t>r</a:t>
                      </a:r>
                      <a:r>
                        <a:rPr lang="es-MX" sz="1800" b="0" i="1" u="none" strike="noStrike" baseline="-25000" dirty="0">
                          <a:solidFill>
                            <a:srgbClr val="000000"/>
                          </a:solidFill>
                          <a:latin typeface="Arial" pitchFamily="34" charset="0"/>
                          <a:cs typeface="Arial" pitchFamily="34" charset="0"/>
                        </a:rPr>
                        <a:t>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800" b="0" i="1" u="none" strike="noStrike" dirty="0">
                          <a:solidFill>
                            <a:srgbClr val="000000"/>
                          </a:solidFill>
                          <a:latin typeface="Arial" pitchFamily="34" charset="0"/>
                          <a:cs typeface="Arial" pitchFamily="34" charset="0"/>
                        </a:rPr>
                        <a:t>1</a:t>
                      </a:r>
                      <a:endParaRPr lang="es-MX" sz="1800" b="0" i="1" u="none" strike="noStrike" baseline="-25000" dirty="0">
                        <a:solidFill>
                          <a:srgbClr val="000000"/>
                        </a:solidFill>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s-MX" sz="1800" b="0" i="1" u="none" strike="noStrike" baseline="-25000" dirty="0">
                        <a:solidFill>
                          <a:srgbClr val="000000"/>
                        </a:solidFill>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76000"/>
                      </a:schemeClr>
                    </a:solidFill>
                  </a:tcPr>
                </a:tc>
                <a:tc>
                  <a:txBody>
                    <a:bodyPr/>
                    <a:lstStyle/>
                    <a:p>
                      <a:pPr algn="ctr" fontAlgn="b"/>
                      <a:endParaRPr lang="es-MX" sz="1800" b="0" i="1" u="none" strike="noStrike" baseline="0" dirty="0">
                        <a:solidFill>
                          <a:srgbClr val="000000"/>
                        </a:solidFill>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76000"/>
                      </a:schemeClr>
                    </a:solidFill>
                  </a:tcPr>
                </a:tc>
                <a:tc>
                  <a:txBody>
                    <a:bodyPr/>
                    <a:lstStyle/>
                    <a:p>
                      <a:pPr algn="ctr" fontAlgn="b"/>
                      <a:endParaRPr lang="es-MX" sz="1800" b="0" i="1" u="none" strike="noStrike" baseline="-25000" dirty="0">
                        <a:solidFill>
                          <a:srgbClr val="000000"/>
                        </a:solidFill>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76000"/>
                      </a:schemeClr>
                    </a:solidFill>
                  </a:tcPr>
                </a:tc>
                <a:extLst>
                  <a:ext uri="{0D108BD9-81ED-4DB2-BD59-A6C34878D82A}">
                    <a16:rowId xmlns:a16="http://schemas.microsoft.com/office/drawing/2014/main" val="10002"/>
                  </a:ext>
                </a:extLst>
              </a:tr>
              <a:tr h="360000">
                <a:tc>
                  <a:txBody>
                    <a:bodyPr/>
                    <a:lstStyle/>
                    <a:p>
                      <a:pPr algn="l" fontAlgn="b"/>
                      <a:r>
                        <a:rPr lang="es-MX" sz="1400" b="1" i="0" u="none" strike="noStrike" baseline="0" dirty="0">
                          <a:solidFill>
                            <a:srgbClr val="000000"/>
                          </a:solidFill>
                          <a:latin typeface="Arial" pitchFamily="34" charset="0"/>
                          <a:cs typeface="Arial" pitchFamily="34" charset="0"/>
                        </a:rPr>
                        <a:t>Var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800" b="0" i="1" u="none" strike="noStrike" baseline="0" dirty="0">
                          <a:solidFill>
                            <a:srgbClr val="000000"/>
                          </a:solidFill>
                          <a:latin typeface="Arial" pitchFamily="34" charset="0"/>
                          <a:cs typeface="Arial" pitchFamily="34" charset="0"/>
                        </a:rPr>
                        <a:t>r</a:t>
                      </a:r>
                      <a:r>
                        <a:rPr lang="es-MX" sz="1800" b="0" i="1" u="none" strike="noStrike" baseline="-25000" dirty="0">
                          <a:solidFill>
                            <a:srgbClr val="000000"/>
                          </a:solidFill>
                          <a:latin typeface="Arial" pitchFamily="34" charset="0"/>
                          <a:cs typeface="Arial" pitchFamily="34" charset="0"/>
                        </a:rPr>
                        <a:t>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s-MX" sz="1800" b="0" i="1" u="none" strike="noStrike" baseline="0" dirty="0">
                          <a:solidFill>
                            <a:srgbClr val="000000"/>
                          </a:solidFill>
                          <a:latin typeface="Arial" pitchFamily="34" charset="0"/>
                          <a:cs typeface="Arial" pitchFamily="34" charset="0"/>
                        </a:rPr>
                        <a:t>r</a:t>
                      </a:r>
                      <a:r>
                        <a:rPr lang="es-MX" sz="1800" b="0" i="1" u="none" strike="noStrike" baseline="-25000" dirty="0">
                          <a:solidFill>
                            <a:srgbClr val="000000"/>
                          </a:solidFill>
                          <a:latin typeface="Arial" pitchFamily="34" charset="0"/>
                          <a:cs typeface="Arial" pitchFamily="34" charset="0"/>
                        </a:rPr>
                        <a:t>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800" b="0" i="1" u="none" strike="noStrike" baseline="0" dirty="0">
                          <a:solidFill>
                            <a:srgbClr val="000000"/>
                          </a:solidFill>
                          <a:latin typeface="Arial" pitchFamily="34" charset="0"/>
                          <a:cs typeface="Arial"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s-MX" sz="1800" b="0" i="1" u="none" strike="noStrike" baseline="0" dirty="0">
                        <a:solidFill>
                          <a:srgbClr val="000000"/>
                        </a:solidFill>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76000"/>
                      </a:schemeClr>
                    </a:solidFill>
                  </a:tcPr>
                </a:tc>
                <a:tc>
                  <a:txBody>
                    <a:bodyPr/>
                    <a:lstStyle/>
                    <a:p>
                      <a:pPr algn="ctr" fontAlgn="b"/>
                      <a:endParaRPr lang="es-MX" sz="1800" b="0" i="1" u="none" strike="noStrike" baseline="0" dirty="0">
                        <a:solidFill>
                          <a:srgbClr val="000000"/>
                        </a:solidFill>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76000"/>
                      </a:schemeClr>
                    </a:solidFill>
                  </a:tcPr>
                </a:tc>
                <a:extLst>
                  <a:ext uri="{0D108BD9-81ED-4DB2-BD59-A6C34878D82A}">
                    <a16:rowId xmlns:a16="http://schemas.microsoft.com/office/drawing/2014/main" val="10003"/>
                  </a:ext>
                </a:extLst>
              </a:tr>
              <a:tr h="360000">
                <a:tc>
                  <a:txBody>
                    <a:bodyPr/>
                    <a:lstStyle/>
                    <a:p>
                      <a:pPr algn="l" fontAlgn="b"/>
                      <a:r>
                        <a:rPr lang="es-MX" sz="1400" b="1" i="0" u="none" strike="noStrike" baseline="0" dirty="0">
                          <a:solidFill>
                            <a:srgbClr val="000000"/>
                          </a:solidFill>
                          <a:latin typeface="Arial" pitchFamily="34" charset="0"/>
                          <a:cs typeface="Arial"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s-MX" sz="1800" b="0" i="1" u="none" strike="noStrike" baseline="0" dirty="0">
                          <a:solidFill>
                            <a:srgbClr val="000000"/>
                          </a:solidFill>
                          <a:latin typeface="Arial" pitchFamily="34" charset="0"/>
                          <a:cs typeface="Arial" pitchFamily="34" charset="0"/>
                        </a:rPr>
                        <a:t>…</a:t>
                      </a:r>
                      <a:endParaRPr lang="es-MX" sz="1800" b="0" i="1" u="none" strike="noStrike" baseline="-25000" dirty="0">
                        <a:solidFill>
                          <a:srgbClr val="000000"/>
                        </a:solidFill>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800" b="0" i="1" u="none" strike="noStrike" baseline="0" dirty="0">
                          <a:solidFill>
                            <a:srgbClr val="000000"/>
                          </a:solidFill>
                          <a:latin typeface="Arial" pitchFamily="34" charset="0"/>
                          <a:cs typeface="Arial"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s-MX" sz="1800" b="0" i="1" u="none" strike="noStrike" baseline="0" dirty="0">
                          <a:solidFill>
                            <a:srgbClr val="000000"/>
                          </a:solidFill>
                          <a:latin typeface="Arial" pitchFamily="34" charset="0"/>
                          <a:cs typeface="Arial"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800" b="0" i="1" u="none" strike="noStrike" baseline="0" dirty="0">
                          <a:solidFill>
                            <a:srgbClr val="000000"/>
                          </a:solidFill>
                          <a:latin typeface="Arial" pitchFamily="34" charset="0"/>
                          <a:cs typeface="Arial"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s-MX" sz="1800" b="0" i="1" u="none" strike="noStrike" baseline="-25000" dirty="0">
                        <a:solidFill>
                          <a:srgbClr val="000000"/>
                        </a:solidFill>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76000"/>
                      </a:schemeClr>
                    </a:solidFill>
                  </a:tcPr>
                </a:tc>
                <a:extLst>
                  <a:ext uri="{0D108BD9-81ED-4DB2-BD59-A6C34878D82A}">
                    <a16:rowId xmlns:a16="http://schemas.microsoft.com/office/drawing/2014/main" val="10004"/>
                  </a:ext>
                </a:extLst>
              </a:tr>
              <a:tr h="360000">
                <a:tc>
                  <a:txBody>
                    <a:bodyPr/>
                    <a:lstStyle/>
                    <a:p>
                      <a:pPr algn="l" fontAlgn="b"/>
                      <a:r>
                        <a:rPr lang="es-MX" sz="1400" b="1" i="0" u="none" strike="noStrike" baseline="0" dirty="0">
                          <a:solidFill>
                            <a:srgbClr val="000000"/>
                          </a:solidFill>
                          <a:latin typeface="Arial" pitchFamily="34" charset="0"/>
                          <a:cs typeface="Arial" pitchFamily="34" charset="0"/>
                        </a:rPr>
                        <a:t>Var </a:t>
                      </a:r>
                      <a:r>
                        <a:rPr lang="es-MX" sz="1400" b="1" i="1" u="none" strike="noStrike" baseline="0" dirty="0">
                          <a:solidFill>
                            <a:srgbClr val="000000"/>
                          </a:solidFill>
                          <a:latin typeface="Arial" pitchFamily="34" charset="0"/>
                          <a:cs typeface="Arial" pitchFamily="34" charset="0"/>
                        </a:rPr>
                        <a:t>p</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s-MX" sz="1800" b="0" i="1" u="none" strike="noStrike" baseline="0" dirty="0">
                          <a:solidFill>
                            <a:srgbClr val="000000"/>
                          </a:solidFill>
                          <a:latin typeface="Arial" pitchFamily="34" charset="0"/>
                          <a:cs typeface="Arial" pitchFamily="34" charset="0"/>
                        </a:rPr>
                        <a:t>r</a:t>
                      </a:r>
                      <a:r>
                        <a:rPr lang="es-MX" sz="1800" b="0" i="1" u="none" strike="noStrike" baseline="-25000" dirty="0">
                          <a:solidFill>
                            <a:srgbClr val="000000"/>
                          </a:solidFill>
                          <a:latin typeface="Arial" pitchFamily="34" charset="0"/>
                          <a:cs typeface="Arial" pitchFamily="34" charset="0"/>
                        </a:rPr>
                        <a:t>p1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s-MX" sz="1800" b="0" i="1" u="none" strike="noStrike" baseline="0" dirty="0">
                          <a:solidFill>
                            <a:srgbClr val="000000"/>
                          </a:solidFill>
                          <a:latin typeface="Arial" pitchFamily="34" charset="0"/>
                          <a:cs typeface="Arial" pitchFamily="34" charset="0"/>
                        </a:rPr>
                        <a:t>r</a:t>
                      </a:r>
                      <a:r>
                        <a:rPr lang="es-MX" sz="1800" b="0" i="1" u="none" strike="noStrike" baseline="-25000" dirty="0">
                          <a:solidFill>
                            <a:srgbClr val="000000"/>
                          </a:solidFill>
                          <a:latin typeface="Arial" pitchFamily="34" charset="0"/>
                          <a:cs typeface="Arial" pitchFamily="34" charset="0"/>
                        </a:rPr>
                        <a:t>p2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s-MX" sz="1800" b="0" i="1" u="none" strike="noStrike" baseline="0" dirty="0">
                          <a:solidFill>
                            <a:srgbClr val="000000"/>
                          </a:solidFill>
                          <a:latin typeface="Arial" pitchFamily="34" charset="0"/>
                          <a:cs typeface="Arial" pitchFamily="34" charset="0"/>
                        </a:rPr>
                        <a:t>r</a:t>
                      </a:r>
                      <a:r>
                        <a:rPr lang="es-MX" sz="1800" b="0" i="1" u="none" strike="noStrike" baseline="-25000" dirty="0">
                          <a:solidFill>
                            <a:srgbClr val="000000"/>
                          </a:solidFill>
                          <a:latin typeface="Arial" pitchFamily="34" charset="0"/>
                          <a:cs typeface="Arial" pitchFamily="34" charset="0"/>
                        </a:rPr>
                        <a:t>p3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s-MX" sz="1800" b="0" i="1" u="none" strike="noStrike" baseline="0" dirty="0">
                          <a:solidFill>
                            <a:srgbClr val="000000"/>
                          </a:solidFill>
                          <a:latin typeface="Arial" pitchFamily="34" charset="0"/>
                          <a:cs typeface="Arial"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s-MX" sz="1800" b="0" i="1" u="none" strike="noStrike" baseline="0" dirty="0">
                          <a:solidFill>
                            <a:srgbClr val="000000"/>
                          </a:solidFill>
                          <a:latin typeface="Arial" pitchFamily="34" charset="0"/>
                          <a:cs typeface="Arial" pitchFamily="34" charset="0"/>
                        </a:rPr>
                        <a:t>1</a:t>
                      </a:r>
                      <a:endParaRPr lang="es-MX" sz="1800" b="0" i="1" u="none" strike="noStrike" baseline="-25000" dirty="0">
                        <a:solidFill>
                          <a:srgbClr val="000000"/>
                        </a:solidFill>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2" name="TextBox 4"/>
          <p:cNvSpPr txBox="1"/>
          <p:nvPr/>
        </p:nvSpPr>
        <p:spPr>
          <a:xfrm>
            <a:off x="6032680" y="3573016"/>
            <a:ext cx="2715784" cy="338554"/>
          </a:xfrm>
          <a:prstGeom prst="rect">
            <a:avLst/>
          </a:prstGeom>
          <a:solidFill>
            <a:schemeClr val="accent3">
              <a:alpha val="39000"/>
            </a:schemeClr>
          </a:solidFill>
        </p:spPr>
        <p:txBody>
          <a:bodyPr wrap="square" rtlCol="0">
            <a:spAutoFit/>
          </a:bodyPr>
          <a:lstStyle/>
          <a:p>
            <a:pPr algn="ctr"/>
            <a:r>
              <a:rPr lang="es-MX" sz="1600" dirty="0"/>
              <a:t>variables</a:t>
            </a:r>
          </a:p>
        </p:txBody>
      </p:sp>
      <p:sp>
        <p:nvSpPr>
          <p:cNvPr id="13" name="TextBox 5"/>
          <p:cNvSpPr txBox="1"/>
          <p:nvPr/>
        </p:nvSpPr>
        <p:spPr>
          <a:xfrm rot="16200000">
            <a:off x="4127549" y="5136623"/>
            <a:ext cx="1862824" cy="338554"/>
          </a:xfrm>
          <a:prstGeom prst="rect">
            <a:avLst/>
          </a:prstGeom>
          <a:solidFill>
            <a:schemeClr val="accent3">
              <a:alpha val="39000"/>
            </a:schemeClr>
          </a:solidFill>
        </p:spPr>
        <p:txBody>
          <a:bodyPr wrap="square" rtlCol="0">
            <a:spAutoFit/>
          </a:bodyPr>
          <a:lstStyle/>
          <a:p>
            <a:pPr algn="ctr"/>
            <a:r>
              <a:rPr lang="es-MX" sz="1600" dirty="0"/>
              <a:t>variables</a:t>
            </a:r>
          </a:p>
        </p:txBody>
      </p:sp>
      <p:sp>
        <p:nvSpPr>
          <p:cNvPr id="19" name="CuadroTexto 18"/>
          <p:cNvSpPr txBox="1"/>
          <p:nvPr/>
        </p:nvSpPr>
        <p:spPr>
          <a:xfrm>
            <a:off x="5079653" y="2285480"/>
            <a:ext cx="3384376" cy="830997"/>
          </a:xfrm>
          <a:prstGeom prst="rect">
            <a:avLst/>
          </a:prstGeom>
          <a:noFill/>
        </p:spPr>
        <p:txBody>
          <a:bodyPr wrap="square" rtlCol="0">
            <a:spAutoFit/>
          </a:bodyPr>
          <a:lstStyle/>
          <a:p>
            <a:pPr algn="ctr"/>
            <a:r>
              <a:rPr lang="es-MX" sz="1600" b="1" dirty="0"/>
              <a:t>MATRIZ TRIANGULAR </a:t>
            </a:r>
          </a:p>
          <a:p>
            <a:pPr algn="ctr"/>
            <a:r>
              <a:rPr lang="es-MX" sz="1600" b="1" dirty="0"/>
              <a:t>CON LOS COEFICIENTES DE CO-VARIACIÓN</a:t>
            </a:r>
          </a:p>
        </p:txBody>
      </p:sp>
      <p:cxnSp>
        <p:nvCxnSpPr>
          <p:cNvPr id="24" name="Conector angular 23"/>
          <p:cNvCxnSpPr/>
          <p:nvPr/>
        </p:nvCxnSpPr>
        <p:spPr>
          <a:xfrm>
            <a:off x="3068095" y="4637050"/>
            <a:ext cx="1160939" cy="882256"/>
          </a:xfrm>
          <a:prstGeom prst="bentConnector3">
            <a:avLst>
              <a:gd name="adj1" fmla="val 50001"/>
            </a:avLst>
          </a:prstGeom>
          <a:ln w="25400">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162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1357298"/>
            <a:ext cx="3571900" cy="1143008"/>
          </a:xfrm>
          <a:prstGeom prst="rect">
            <a:avLst/>
          </a:prstGeom>
          <a:solidFill>
            <a:schemeClr val="accent3">
              <a:alpha val="29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TextBox 2"/>
          <p:cNvSpPr txBox="1"/>
          <p:nvPr/>
        </p:nvSpPr>
        <p:spPr>
          <a:xfrm>
            <a:off x="755913" y="857232"/>
            <a:ext cx="2500330" cy="369332"/>
          </a:xfrm>
          <a:prstGeom prst="rect">
            <a:avLst/>
          </a:prstGeom>
          <a:noFill/>
        </p:spPr>
        <p:txBody>
          <a:bodyPr wrap="square" rtlCol="0">
            <a:spAutoFit/>
          </a:bodyPr>
          <a:lstStyle/>
          <a:p>
            <a:pPr algn="ctr"/>
            <a:r>
              <a:rPr lang="es-MX" b="1" dirty="0">
                <a:solidFill>
                  <a:schemeClr val="accent3"/>
                </a:solidFill>
              </a:rPr>
              <a:t>COVARIANZA *</a:t>
            </a:r>
          </a:p>
        </p:txBody>
      </p:sp>
      <p:sp>
        <p:nvSpPr>
          <p:cNvPr id="4" name="TextBox 3"/>
          <p:cNvSpPr txBox="1"/>
          <p:nvPr/>
        </p:nvSpPr>
        <p:spPr>
          <a:xfrm>
            <a:off x="4214810" y="642918"/>
            <a:ext cx="4786346" cy="3693319"/>
          </a:xfrm>
          <a:prstGeom prst="rect">
            <a:avLst/>
          </a:prstGeom>
          <a:noFill/>
        </p:spPr>
        <p:txBody>
          <a:bodyPr wrap="square" rtlCol="0">
            <a:spAutoFit/>
          </a:bodyPr>
          <a:lstStyle/>
          <a:p>
            <a:pPr marL="174625" indent="-174625">
              <a:buClr>
                <a:schemeClr val="accent3"/>
              </a:buClr>
              <a:buSzPct val="130000"/>
              <a:buFont typeface="Arial" pitchFamily="34" charset="0"/>
              <a:buChar char="•"/>
            </a:pPr>
            <a:r>
              <a:rPr lang="es-MX" dirty="0"/>
              <a:t>Son adecuados para relaciones lineales entre descriptores cuantitativos continuos.</a:t>
            </a:r>
          </a:p>
          <a:p>
            <a:pPr marL="174625" indent="-174625">
              <a:buClr>
                <a:schemeClr val="accent3"/>
              </a:buClr>
              <a:buSzPct val="130000"/>
              <a:buFont typeface="Arial" pitchFamily="34" charset="0"/>
              <a:buChar char="•"/>
            </a:pPr>
            <a:endParaRPr lang="es-MX" dirty="0"/>
          </a:p>
          <a:p>
            <a:pPr marL="174625" indent="-174625">
              <a:buClr>
                <a:schemeClr val="accent3"/>
              </a:buClr>
              <a:buSzPct val="130000"/>
              <a:buFont typeface="Arial" pitchFamily="34" charset="0"/>
              <a:buChar char="•"/>
            </a:pPr>
            <a:r>
              <a:rPr lang="es-MX" dirty="0"/>
              <a:t>Los valores barra son la media de cada variable.</a:t>
            </a:r>
          </a:p>
          <a:p>
            <a:pPr marL="174625" indent="-174625">
              <a:buClr>
                <a:schemeClr val="accent3"/>
              </a:buClr>
              <a:buSzPct val="130000"/>
              <a:buFont typeface="Arial" pitchFamily="34" charset="0"/>
              <a:buChar char="•"/>
            </a:pPr>
            <a:endParaRPr lang="es-MX" dirty="0"/>
          </a:p>
          <a:p>
            <a:pPr marL="174625" indent="-174625">
              <a:buClr>
                <a:schemeClr val="accent3"/>
              </a:buClr>
              <a:buSzPct val="130000"/>
              <a:buFont typeface="Arial" pitchFamily="34" charset="0"/>
              <a:buChar char="•"/>
            </a:pPr>
            <a:r>
              <a:rPr lang="es-MX" dirty="0"/>
              <a:t>El coeficiente de covarianza depende de las unidades en que fueron medidas las variables (</a:t>
            </a:r>
            <a:r>
              <a:rPr lang="es-MX" dirty="0" err="1"/>
              <a:t>e.g.</a:t>
            </a:r>
            <a:r>
              <a:rPr lang="es-MX" dirty="0"/>
              <a:t> gramos, kilos) , y toma valores positivos sin límite superior.</a:t>
            </a:r>
          </a:p>
          <a:p>
            <a:pPr marL="174625" indent="-174625">
              <a:buClr>
                <a:schemeClr val="accent3"/>
              </a:buClr>
              <a:buSzPct val="130000"/>
              <a:buFont typeface="Arial" pitchFamily="34" charset="0"/>
              <a:buChar char="•"/>
            </a:pPr>
            <a:endParaRPr lang="es-MX" dirty="0"/>
          </a:p>
          <a:p>
            <a:pPr marL="174625" indent="-174625">
              <a:buClr>
                <a:schemeClr val="accent3"/>
              </a:buClr>
              <a:buSzPct val="130000"/>
              <a:buFont typeface="Arial" pitchFamily="34" charset="0"/>
              <a:buChar char="•"/>
            </a:pPr>
            <a:r>
              <a:rPr lang="es-MX" dirty="0"/>
              <a:t>Representa la matriz de dispersión para cualquier conjunto de datos. </a:t>
            </a:r>
          </a:p>
        </p:txBody>
      </p:sp>
      <p:graphicFrame>
        <p:nvGraphicFramePr>
          <p:cNvPr id="5" name="Object 2"/>
          <p:cNvGraphicFramePr>
            <a:graphicFrameLocks noChangeAspect="1"/>
          </p:cNvGraphicFramePr>
          <p:nvPr/>
        </p:nvGraphicFramePr>
        <p:xfrm>
          <a:off x="470161" y="1595714"/>
          <a:ext cx="3244583" cy="692441"/>
        </p:xfrm>
        <a:graphic>
          <a:graphicData uri="http://schemas.openxmlformats.org/presentationml/2006/ole">
            <mc:AlternateContent xmlns:mc="http://schemas.openxmlformats.org/markup-compatibility/2006">
              <mc:Choice xmlns:v="urn:schemas-microsoft-com:vml" Requires="v">
                <p:oleObj name="Equation" r:id="rId2" imgW="2044440" imgH="444240" progId="Equation.3">
                  <p:embed/>
                </p:oleObj>
              </mc:Choice>
              <mc:Fallback>
                <p:oleObj name="Equation" r:id="rId2" imgW="2044440" imgH="444240" progId="Equation.3">
                  <p:embed/>
                  <p:pic>
                    <p:nvPicPr>
                      <p:cNvPr id="5"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161" y="1595714"/>
                        <a:ext cx="3244583" cy="6924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100584" y="5214950"/>
            <a:ext cx="4644008" cy="1143008"/>
          </a:xfrm>
          <a:prstGeom prst="rect">
            <a:avLst/>
          </a:prstGeom>
          <a:solidFill>
            <a:schemeClr val="accent3">
              <a:alpha val="29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extBox 6"/>
          <p:cNvSpPr txBox="1"/>
          <p:nvPr/>
        </p:nvSpPr>
        <p:spPr>
          <a:xfrm>
            <a:off x="992884" y="4702742"/>
            <a:ext cx="2500330" cy="369332"/>
          </a:xfrm>
          <a:prstGeom prst="rect">
            <a:avLst/>
          </a:prstGeom>
          <a:noFill/>
        </p:spPr>
        <p:txBody>
          <a:bodyPr wrap="square" rtlCol="0">
            <a:spAutoFit/>
          </a:bodyPr>
          <a:lstStyle/>
          <a:p>
            <a:pPr algn="ctr"/>
            <a:r>
              <a:rPr lang="es-MX" b="1" dirty="0">
                <a:solidFill>
                  <a:schemeClr val="accent3"/>
                </a:solidFill>
              </a:rPr>
              <a:t>CORRELACION *</a:t>
            </a:r>
          </a:p>
        </p:txBody>
      </p:sp>
      <p:graphicFrame>
        <p:nvGraphicFramePr>
          <p:cNvPr id="8" name="Object 4"/>
          <p:cNvGraphicFramePr>
            <a:graphicFrameLocks noChangeAspect="1"/>
          </p:cNvGraphicFramePr>
          <p:nvPr/>
        </p:nvGraphicFramePr>
        <p:xfrm>
          <a:off x="192088" y="5500688"/>
          <a:ext cx="4415284" cy="684212"/>
        </p:xfrm>
        <a:graphic>
          <a:graphicData uri="http://schemas.openxmlformats.org/presentationml/2006/ole">
            <mc:AlternateContent xmlns:mc="http://schemas.openxmlformats.org/markup-compatibility/2006">
              <mc:Choice xmlns:v="urn:schemas-microsoft-com:vml" Requires="v">
                <p:oleObj name="Ecuación" r:id="rId4" imgW="2666880" imgH="444240" progId="Equation.3">
                  <p:embed/>
                </p:oleObj>
              </mc:Choice>
              <mc:Fallback>
                <p:oleObj name="Ecuación" r:id="rId4" imgW="2666880" imgH="444240" progId="Equation.3">
                  <p:embed/>
                  <p:pic>
                    <p:nvPicPr>
                      <p:cNvPr id="8" name="Object 4"/>
                      <p:cNvPicPr>
                        <a:picLocks noChangeAspect="1" noChangeArrowheads="1"/>
                      </p:cNvPicPr>
                      <p:nvPr/>
                    </p:nvPicPr>
                    <p:blipFill>
                      <a:blip r:embed="rId5"/>
                      <a:srcRect/>
                      <a:stretch>
                        <a:fillRect/>
                      </a:stretch>
                    </p:blipFill>
                    <p:spPr bwMode="auto">
                      <a:xfrm>
                        <a:off x="192088" y="5500688"/>
                        <a:ext cx="4415284" cy="684212"/>
                      </a:xfrm>
                      <a:prstGeom prst="rect">
                        <a:avLst/>
                      </a:prstGeom>
                      <a:noFill/>
                    </p:spPr>
                  </p:pic>
                </p:oleObj>
              </mc:Fallback>
            </mc:AlternateContent>
          </a:graphicData>
        </a:graphic>
      </p:graphicFrame>
      <p:sp>
        <p:nvSpPr>
          <p:cNvPr id="9" name="TextBox 8"/>
          <p:cNvSpPr txBox="1"/>
          <p:nvPr/>
        </p:nvSpPr>
        <p:spPr>
          <a:xfrm>
            <a:off x="4860032" y="5166382"/>
            <a:ext cx="4141124" cy="1477328"/>
          </a:xfrm>
          <a:prstGeom prst="rect">
            <a:avLst/>
          </a:prstGeom>
          <a:noFill/>
        </p:spPr>
        <p:txBody>
          <a:bodyPr wrap="square" rtlCol="0">
            <a:spAutoFit/>
          </a:bodyPr>
          <a:lstStyle/>
          <a:p>
            <a:pPr marL="174625" indent="-174625">
              <a:buClr>
                <a:schemeClr val="accent3"/>
              </a:buClr>
              <a:buSzPct val="130000"/>
              <a:buFont typeface="Arial" pitchFamily="34" charset="0"/>
              <a:buChar char="•"/>
            </a:pPr>
            <a:r>
              <a:rPr lang="es-MX" dirty="0" err="1"/>
              <a:t>s</a:t>
            </a:r>
            <a:r>
              <a:rPr lang="es-MX" baseline="-25000" dirty="0" err="1"/>
              <a:t>x</a:t>
            </a:r>
            <a:r>
              <a:rPr lang="es-MX" dirty="0"/>
              <a:t> y </a:t>
            </a:r>
            <a:r>
              <a:rPr lang="es-MX" dirty="0" err="1"/>
              <a:t>s</a:t>
            </a:r>
            <a:r>
              <a:rPr lang="es-MX" baseline="-25000" dirty="0" err="1"/>
              <a:t>y</a:t>
            </a:r>
            <a:r>
              <a:rPr lang="es-MX" dirty="0"/>
              <a:t> son las desviaciones estándar de cada variable.</a:t>
            </a:r>
          </a:p>
          <a:p>
            <a:pPr marL="174625" indent="-174625">
              <a:buClr>
                <a:schemeClr val="accent3"/>
              </a:buClr>
              <a:buSzPct val="130000"/>
              <a:buFont typeface="Arial" pitchFamily="34" charset="0"/>
              <a:buChar char="•"/>
            </a:pPr>
            <a:endParaRPr lang="es-MX" dirty="0"/>
          </a:p>
          <a:p>
            <a:pPr marL="174625" indent="-174625">
              <a:buClr>
                <a:schemeClr val="accent3"/>
              </a:buClr>
              <a:buSzPct val="130000"/>
              <a:buFont typeface="Arial" pitchFamily="34" charset="0"/>
              <a:buChar char="•"/>
            </a:pPr>
            <a:r>
              <a:rPr lang="es-MX" dirty="0"/>
              <a:t>Los valores varían entre -1 y 1; 0 es no hay correlación.</a:t>
            </a:r>
          </a:p>
        </p:txBody>
      </p:sp>
      <p:sp>
        <p:nvSpPr>
          <p:cNvPr id="10" name="TextBox 9"/>
          <p:cNvSpPr txBox="1"/>
          <p:nvPr/>
        </p:nvSpPr>
        <p:spPr>
          <a:xfrm>
            <a:off x="714348" y="2786058"/>
            <a:ext cx="3071834" cy="1077218"/>
          </a:xfrm>
          <a:prstGeom prst="rect">
            <a:avLst/>
          </a:prstGeom>
          <a:noFill/>
        </p:spPr>
        <p:txBody>
          <a:bodyPr wrap="square" rtlCol="0">
            <a:spAutoFit/>
          </a:bodyPr>
          <a:lstStyle/>
          <a:p>
            <a:r>
              <a:rPr lang="es-MX" sz="1600" dirty="0"/>
              <a:t>Los coeficientes de covarianza sobre datos estandarizados a z-scores son iguales a los de correlación sobre datos brutos).</a:t>
            </a:r>
          </a:p>
        </p:txBody>
      </p:sp>
      <p:sp>
        <p:nvSpPr>
          <p:cNvPr id="12" name="TextBox 11"/>
          <p:cNvSpPr txBox="1"/>
          <p:nvPr/>
        </p:nvSpPr>
        <p:spPr>
          <a:xfrm>
            <a:off x="571472" y="2643182"/>
            <a:ext cx="285752" cy="461665"/>
          </a:xfrm>
          <a:prstGeom prst="rect">
            <a:avLst/>
          </a:prstGeom>
          <a:noFill/>
        </p:spPr>
        <p:txBody>
          <a:bodyPr wrap="square" rtlCol="0">
            <a:spAutoFit/>
          </a:bodyPr>
          <a:lstStyle/>
          <a:p>
            <a:pPr algn="ctr"/>
            <a:r>
              <a:rPr lang="es-MX" sz="2400" dirty="0">
                <a:solidFill>
                  <a:schemeClr val="accent3"/>
                </a:solidFill>
              </a:rPr>
              <a:t>*</a:t>
            </a:r>
          </a:p>
        </p:txBody>
      </p:sp>
    </p:spTree>
    <p:extLst>
      <p:ext uri="{BB962C8B-B14F-4D97-AF65-F5344CB8AC3E}">
        <p14:creationId xmlns:p14="http://schemas.microsoft.com/office/powerpoint/2010/main" val="333623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nvGraphicFramePr>
        <p:xfrm>
          <a:off x="1124718" y="2006233"/>
          <a:ext cx="2158583" cy="1568345"/>
        </p:xfrm>
        <a:graphic>
          <a:graphicData uri="http://schemas.openxmlformats.org/presentationml/2006/ole">
            <mc:AlternateContent xmlns:mc="http://schemas.openxmlformats.org/markup-compatibility/2006">
              <mc:Choice xmlns:v="urn:schemas-microsoft-com:vml" Requires="v">
                <p:oleObj name="Equation" r:id="rId2" imgW="1219200" imgH="889000" progId="Equation.3">
                  <p:embed/>
                </p:oleObj>
              </mc:Choice>
              <mc:Fallback>
                <p:oleObj name="Equation" r:id="rId2" imgW="1219200" imgH="889000" progId="Equation.3">
                  <p:embed/>
                  <p:pic>
                    <p:nvPicPr>
                      <p:cNvPr id="2"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718" y="2006233"/>
                        <a:ext cx="2158583" cy="1568345"/>
                      </a:xfrm>
                      <a:prstGeom prst="rect">
                        <a:avLst/>
                      </a:prstGeom>
                      <a:noFill/>
                    </p:spPr>
                  </p:pic>
                </p:oleObj>
              </mc:Fallback>
            </mc:AlternateContent>
          </a:graphicData>
        </a:graphic>
      </p:graphicFrame>
      <p:grpSp>
        <p:nvGrpSpPr>
          <p:cNvPr id="92" name="Grupo 91"/>
          <p:cNvGrpSpPr/>
          <p:nvPr/>
        </p:nvGrpSpPr>
        <p:grpSpPr>
          <a:xfrm>
            <a:off x="2107670" y="3743370"/>
            <a:ext cx="2428892" cy="891799"/>
            <a:chOff x="1062988" y="4841457"/>
            <a:chExt cx="2428892" cy="891799"/>
          </a:xfrm>
        </p:grpSpPr>
        <p:sp>
          <p:nvSpPr>
            <p:cNvPr id="3" name="Left Brace 5"/>
            <p:cNvSpPr/>
            <p:nvPr/>
          </p:nvSpPr>
          <p:spPr>
            <a:xfrm>
              <a:off x="1062988" y="4841457"/>
              <a:ext cx="142876" cy="882975"/>
            </a:xfrm>
            <a:prstGeom prst="leftBrace">
              <a:avLst>
                <a:gd name="adj1" fmla="val 163484"/>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 name="TextBox 6"/>
            <p:cNvSpPr txBox="1"/>
            <p:nvPr/>
          </p:nvSpPr>
          <p:spPr>
            <a:xfrm>
              <a:off x="1205864" y="4984333"/>
              <a:ext cx="2286016" cy="748923"/>
            </a:xfrm>
            <a:prstGeom prst="rect">
              <a:avLst/>
            </a:prstGeom>
            <a:noFill/>
          </p:spPr>
          <p:txBody>
            <a:bodyPr wrap="square" rtlCol="0">
              <a:spAutoFit/>
            </a:bodyPr>
            <a:lstStyle/>
            <a:p>
              <a:r>
                <a:rPr lang="es-MX" sz="1600" i="1" dirty="0" err="1"/>
                <a:t>XY</a:t>
              </a:r>
              <a:r>
                <a:rPr lang="es-MX" sz="1600" i="1" baseline="-25000" dirty="0" err="1"/>
                <a:t>i</a:t>
              </a:r>
              <a:endParaRPr lang="es-MX" sz="1600" i="1" baseline="-25000" dirty="0"/>
            </a:p>
            <a:p>
              <a:endParaRPr lang="es-MX" sz="1600" i="1" baseline="-25000" dirty="0"/>
            </a:p>
            <a:p>
              <a:r>
                <a:rPr lang="es-MX" sz="1600" i="1" dirty="0"/>
                <a:t>i = 1, 2, 3, …n</a:t>
              </a:r>
            </a:p>
          </p:txBody>
        </p:sp>
      </p:grpSp>
      <p:grpSp>
        <p:nvGrpSpPr>
          <p:cNvPr id="91" name="Grupo 90"/>
          <p:cNvGrpSpPr>
            <a:grpSpLocks noChangeAspect="1"/>
          </p:cNvGrpSpPr>
          <p:nvPr/>
        </p:nvGrpSpPr>
        <p:grpSpPr>
          <a:xfrm>
            <a:off x="4427984" y="1805719"/>
            <a:ext cx="3802327" cy="3142106"/>
            <a:chOff x="3604308" y="2378098"/>
            <a:chExt cx="4769924" cy="4219254"/>
          </a:xfrm>
        </p:grpSpPr>
        <p:sp>
          <p:nvSpPr>
            <p:cNvPr id="5" name="TextBox 10"/>
            <p:cNvSpPr txBox="1"/>
            <p:nvPr/>
          </p:nvSpPr>
          <p:spPr>
            <a:xfrm>
              <a:off x="7945604" y="4022971"/>
              <a:ext cx="428628" cy="369332"/>
            </a:xfrm>
            <a:prstGeom prst="rect">
              <a:avLst/>
            </a:prstGeom>
            <a:noFill/>
          </p:spPr>
          <p:txBody>
            <a:bodyPr wrap="square" rtlCol="0">
              <a:spAutoFit/>
            </a:bodyPr>
            <a:lstStyle/>
            <a:p>
              <a:pPr algn="ctr"/>
              <a:r>
                <a:rPr lang="es-MX" dirty="0"/>
                <a:t>x</a:t>
              </a:r>
            </a:p>
          </p:txBody>
        </p:sp>
        <p:sp>
          <p:nvSpPr>
            <p:cNvPr id="6" name="TextBox 11"/>
            <p:cNvSpPr txBox="1"/>
            <p:nvPr/>
          </p:nvSpPr>
          <p:spPr>
            <a:xfrm>
              <a:off x="5892810" y="2437623"/>
              <a:ext cx="428628" cy="369332"/>
            </a:xfrm>
            <a:prstGeom prst="rect">
              <a:avLst/>
            </a:prstGeom>
            <a:noFill/>
          </p:spPr>
          <p:txBody>
            <a:bodyPr wrap="square" rtlCol="0">
              <a:spAutoFit/>
            </a:bodyPr>
            <a:lstStyle/>
            <a:p>
              <a:pPr algn="ctr"/>
              <a:r>
                <a:rPr lang="es-MX" dirty="0"/>
                <a:t>y</a:t>
              </a:r>
            </a:p>
          </p:txBody>
        </p:sp>
        <p:sp>
          <p:nvSpPr>
            <p:cNvPr id="7" name="Oval 12"/>
            <p:cNvSpPr/>
            <p:nvPr/>
          </p:nvSpPr>
          <p:spPr>
            <a:xfrm>
              <a:off x="7572396" y="2951401"/>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Oval 13"/>
            <p:cNvSpPr/>
            <p:nvPr/>
          </p:nvSpPr>
          <p:spPr>
            <a:xfrm>
              <a:off x="7358082" y="3477186"/>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Oval 14"/>
            <p:cNvSpPr/>
            <p:nvPr/>
          </p:nvSpPr>
          <p:spPr>
            <a:xfrm>
              <a:off x="6929454" y="3951533"/>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Oval 15"/>
            <p:cNvSpPr/>
            <p:nvPr/>
          </p:nvSpPr>
          <p:spPr>
            <a:xfrm>
              <a:off x="7215206" y="3594343"/>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Oval 16"/>
            <p:cNvSpPr/>
            <p:nvPr/>
          </p:nvSpPr>
          <p:spPr>
            <a:xfrm>
              <a:off x="7572396" y="3334310"/>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Oval 17"/>
            <p:cNvSpPr/>
            <p:nvPr/>
          </p:nvSpPr>
          <p:spPr>
            <a:xfrm>
              <a:off x="7000892" y="3380029"/>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Oval 18"/>
            <p:cNvSpPr/>
            <p:nvPr/>
          </p:nvSpPr>
          <p:spPr>
            <a:xfrm>
              <a:off x="6929454" y="3594343"/>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Oval 19"/>
            <p:cNvSpPr/>
            <p:nvPr/>
          </p:nvSpPr>
          <p:spPr>
            <a:xfrm>
              <a:off x="6715140" y="3594343"/>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Oval 20"/>
            <p:cNvSpPr/>
            <p:nvPr/>
          </p:nvSpPr>
          <p:spPr>
            <a:xfrm>
              <a:off x="7215206" y="3262872"/>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Oval 21"/>
            <p:cNvSpPr/>
            <p:nvPr/>
          </p:nvSpPr>
          <p:spPr>
            <a:xfrm>
              <a:off x="7072330" y="3808657"/>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Oval 22"/>
            <p:cNvSpPr/>
            <p:nvPr/>
          </p:nvSpPr>
          <p:spPr>
            <a:xfrm>
              <a:off x="6786578" y="3834376"/>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Oval 23"/>
            <p:cNvSpPr/>
            <p:nvPr/>
          </p:nvSpPr>
          <p:spPr>
            <a:xfrm>
              <a:off x="6572264" y="3762938"/>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Oval 24"/>
            <p:cNvSpPr/>
            <p:nvPr/>
          </p:nvSpPr>
          <p:spPr>
            <a:xfrm>
              <a:off x="6572264" y="4048690"/>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Oval 25"/>
            <p:cNvSpPr/>
            <p:nvPr/>
          </p:nvSpPr>
          <p:spPr>
            <a:xfrm>
              <a:off x="7439044" y="3191434"/>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Oval 26"/>
            <p:cNvSpPr/>
            <p:nvPr/>
          </p:nvSpPr>
          <p:spPr>
            <a:xfrm>
              <a:off x="7715272" y="3119996"/>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Oval 27"/>
            <p:cNvSpPr/>
            <p:nvPr/>
          </p:nvSpPr>
          <p:spPr>
            <a:xfrm>
              <a:off x="7300499" y="3020848"/>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23" name="Group 44"/>
            <p:cNvGrpSpPr/>
            <p:nvPr/>
          </p:nvGrpSpPr>
          <p:grpSpPr>
            <a:xfrm flipV="1">
              <a:off x="4286248" y="2951401"/>
              <a:ext cx="1214446" cy="1143008"/>
              <a:chOff x="4286248" y="2786058"/>
              <a:chExt cx="1214446" cy="1143008"/>
            </a:xfrm>
          </p:grpSpPr>
          <p:sp>
            <p:nvSpPr>
              <p:cNvPr id="24" name="Oval 28"/>
              <p:cNvSpPr/>
              <p:nvPr/>
            </p:nvSpPr>
            <p:spPr>
              <a:xfrm>
                <a:off x="5286380" y="2786058"/>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Oval 29"/>
              <p:cNvSpPr/>
              <p:nvPr/>
            </p:nvSpPr>
            <p:spPr>
              <a:xfrm>
                <a:off x="5072066" y="3311843"/>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Oval 30"/>
              <p:cNvSpPr/>
              <p:nvPr/>
            </p:nvSpPr>
            <p:spPr>
              <a:xfrm>
                <a:off x="4643438" y="3786190"/>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Oval 31"/>
              <p:cNvSpPr/>
              <p:nvPr/>
            </p:nvSpPr>
            <p:spPr>
              <a:xfrm>
                <a:off x="4929190" y="3429000"/>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Oval 32"/>
              <p:cNvSpPr/>
              <p:nvPr/>
            </p:nvSpPr>
            <p:spPr>
              <a:xfrm>
                <a:off x="5286380" y="3168967"/>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Oval 33"/>
              <p:cNvSpPr/>
              <p:nvPr/>
            </p:nvSpPr>
            <p:spPr>
              <a:xfrm>
                <a:off x="4714876" y="3214686"/>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Oval 34"/>
              <p:cNvSpPr/>
              <p:nvPr/>
            </p:nvSpPr>
            <p:spPr>
              <a:xfrm>
                <a:off x="4643438" y="3429000"/>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Oval 35"/>
              <p:cNvSpPr/>
              <p:nvPr/>
            </p:nvSpPr>
            <p:spPr>
              <a:xfrm>
                <a:off x="4429124" y="3429000"/>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Oval 36"/>
              <p:cNvSpPr/>
              <p:nvPr/>
            </p:nvSpPr>
            <p:spPr>
              <a:xfrm>
                <a:off x="4929190" y="3097529"/>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Oval 37"/>
              <p:cNvSpPr/>
              <p:nvPr/>
            </p:nvSpPr>
            <p:spPr>
              <a:xfrm>
                <a:off x="4786314" y="3643314"/>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Oval 38"/>
              <p:cNvSpPr/>
              <p:nvPr/>
            </p:nvSpPr>
            <p:spPr>
              <a:xfrm>
                <a:off x="4500562" y="3669033"/>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Oval 39"/>
              <p:cNvSpPr/>
              <p:nvPr/>
            </p:nvSpPr>
            <p:spPr>
              <a:xfrm>
                <a:off x="4286248" y="3597595"/>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Oval 40"/>
              <p:cNvSpPr/>
              <p:nvPr/>
            </p:nvSpPr>
            <p:spPr>
              <a:xfrm>
                <a:off x="4286248" y="3883347"/>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Oval 41"/>
              <p:cNvSpPr/>
              <p:nvPr/>
            </p:nvSpPr>
            <p:spPr>
              <a:xfrm>
                <a:off x="5153028" y="3026091"/>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Oval 42"/>
              <p:cNvSpPr/>
              <p:nvPr/>
            </p:nvSpPr>
            <p:spPr>
              <a:xfrm>
                <a:off x="5429256" y="2954653"/>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Oval 43"/>
              <p:cNvSpPr/>
              <p:nvPr/>
            </p:nvSpPr>
            <p:spPr>
              <a:xfrm>
                <a:off x="5014483" y="2855505"/>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40" name="Straight Connector 46"/>
            <p:cNvCxnSpPr/>
            <p:nvPr/>
          </p:nvCxnSpPr>
          <p:spPr>
            <a:xfrm rot="5400000">
              <a:off x="5464181" y="3415748"/>
              <a:ext cx="164307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8"/>
            <p:cNvCxnSpPr/>
            <p:nvPr/>
          </p:nvCxnSpPr>
          <p:spPr>
            <a:xfrm>
              <a:off x="6286512" y="4237285"/>
              <a:ext cx="1714512"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9"/>
            <p:cNvSpPr txBox="1"/>
            <p:nvPr/>
          </p:nvSpPr>
          <p:spPr>
            <a:xfrm>
              <a:off x="7933912" y="6228020"/>
              <a:ext cx="428628" cy="369332"/>
            </a:xfrm>
            <a:prstGeom prst="rect">
              <a:avLst/>
            </a:prstGeom>
            <a:noFill/>
          </p:spPr>
          <p:txBody>
            <a:bodyPr wrap="square" rtlCol="0">
              <a:spAutoFit/>
            </a:bodyPr>
            <a:lstStyle/>
            <a:p>
              <a:pPr algn="ctr"/>
              <a:r>
                <a:rPr lang="es-MX" dirty="0"/>
                <a:t>x</a:t>
              </a:r>
            </a:p>
          </p:txBody>
        </p:sp>
        <p:sp>
          <p:nvSpPr>
            <p:cNvPr id="43" name="TextBox 50"/>
            <p:cNvSpPr txBox="1"/>
            <p:nvPr/>
          </p:nvSpPr>
          <p:spPr>
            <a:xfrm>
              <a:off x="5941325" y="4610665"/>
              <a:ext cx="428628" cy="369332"/>
            </a:xfrm>
            <a:prstGeom prst="rect">
              <a:avLst/>
            </a:prstGeom>
            <a:noFill/>
          </p:spPr>
          <p:txBody>
            <a:bodyPr wrap="square" rtlCol="0">
              <a:spAutoFit/>
            </a:bodyPr>
            <a:lstStyle/>
            <a:p>
              <a:pPr algn="ctr"/>
              <a:r>
                <a:rPr lang="es-MX" dirty="0"/>
                <a:t>y</a:t>
              </a:r>
            </a:p>
          </p:txBody>
        </p:sp>
        <p:cxnSp>
          <p:nvCxnSpPr>
            <p:cNvPr id="44" name="Straight Connector 51"/>
            <p:cNvCxnSpPr/>
            <p:nvPr/>
          </p:nvCxnSpPr>
          <p:spPr>
            <a:xfrm rot="5400000">
              <a:off x="5452489" y="5620797"/>
              <a:ext cx="164307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52"/>
            <p:cNvCxnSpPr/>
            <p:nvPr/>
          </p:nvCxnSpPr>
          <p:spPr>
            <a:xfrm>
              <a:off x="6274820" y="6442334"/>
              <a:ext cx="1714512"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53"/>
            <p:cNvSpPr txBox="1"/>
            <p:nvPr/>
          </p:nvSpPr>
          <p:spPr>
            <a:xfrm>
              <a:off x="5719334" y="4013442"/>
              <a:ext cx="428628" cy="369332"/>
            </a:xfrm>
            <a:prstGeom prst="rect">
              <a:avLst/>
            </a:prstGeom>
            <a:noFill/>
          </p:spPr>
          <p:txBody>
            <a:bodyPr wrap="square" rtlCol="0">
              <a:spAutoFit/>
            </a:bodyPr>
            <a:lstStyle/>
            <a:p>
              <a:pPr algn="ctr"/>
              <a:r>
                <a:rPr lang="es-MX" dirty="0"/>
                <a:t>x</a:t>
              </a:r>
            </a:p>
          </p:txBody>
        </p:sp>
        <p:sp>
          <p:nvSpPr>
            <p:cNvPr id="47" name="TextBox 54"/>
            <p:cNvSpPr txBox="1"/>
            <p:nvPr/>
          </p:nvSpPr>
          <p:spPr>
            <a:xfrm>
              <a:off x="3650485" y="2378098"/>
              <a:ext cx="428628" cy="369332"/>
            </a:xfrm>
            <a:prstGeom prst="rect">
              <a:avLst/>
            </a:prstGeom>
            <a:noFill/>
          </p:spPr>
          <p:txBody>
            <a:bodyPr wrap="square" rtlCol="0">
              <a:spAutoFit/>
            </a:bodyPr>
            <a:lstStyle/>
            <a:p>
              <a:pPr algn="ctr"/>
              <a:r>
                <a:rPr lang="es-MX" dirty="0"/>
                <a:t>y</a:t>
              </a:r>
            </a:p>
          </p:txBody>
        </p:sp>
        <p:cxnSp>
          <p:nvCxnSpPr>
            <p:cNvPr id="48" name="Straight Connector 55"/>
            <p:cNvCxnSpPr/>
            <p:nvPr/>
          </p:nvCxnSpPr>
          <p:spPr>
            <a:xfrm rot="5400000">
              <a:off x="3237911" y="3406219"/>
              <a:ext cx="164307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56"/>
            <p:cNvCxnSpPr/>
            <p:nvPr/>
          </p:nvCxnSpPr>
          <p:spPr>
            <a:xfrm>
              <a:off x="4060242" y="4227756"/>
              <a:ext cx="1714512"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57"/>
            <p:cNvSpPr txBox="1"/>
            <p:nvPr/>
          </p:nvSpPr>
          <p:spPr>
            <a:xfrm>
              <a:off x="5719334" y="6228020"/>
              <a:ext cx="428628" cy="369332"/>
            </a:xfrm>
            <a:prstGeom prst="rect">
              <a:avLst/>
            </a:prstGeom>
            <a:noFill/>
          </p:spPr>
          <p:txBody>
            <a:bodyPr wrap="square" rtlCol="0">
              <a:spAutoFit/>
            </a:bodyPr>
            <a:lstStyle/>
            <a:p>
              <a:pPr algn="ctr"/>
              <a:r>
                <a:rPr lang="es-MX" dirty="0"/>
                <a:t>x</a:t>
              </a:r>
            </a:p>
          </p:txBody>
        </p:sp>
        <p:sp>
          <p:nvSpPr>
            <p:cNvPr id="51" name="TextBox 58"/>
            <p:cNvSpPr txBox="1"/>
            <p:nvPr/>
          </p:nvSpPr>
          <p:spPr>
            <a:xfrm>
              <a:off x="3604308" y="4591088"/>
              <a:ext cx="428628" cy="369332"/>
            </a:xfrm>
            <a:prstGeom prst="rect">
              <a:avLst/>
            </a:prstGeom>
            <a:noFill/>
          </p:spPr>
          <p:txBody>
            <a:bodyPr wrap="square" rtlCol="0">
              <a:spAutoFit/>
            </a:bodyPr>
            <a:lstStyle/>
            <a:p>
              <a:pPr algn="ctr"/>
              <a:r>
                <a:rPr lang="es-MX" dirty="0"/>
                <a:t>y</a:t>
              </a:r>
            </a:p>
          </p:txBody>
        </p:sp>
        <p:cxnSp>
          <p:nvCxnSpPr>
            <p:cNvPr id="52" name="Straight Connector 59"/>
            <p:cNvCxnSpPr/>
            <p:nvPr/>
          </p:nvCxnSpPr>
          <p:spPr>
            <a:xfrm rot="5400000">
              <a:off x="3237911" y="5620797"/>
              <a:ext cx="164307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60"/>
            <p:cNvCxnSpPr/>
            <p:nvPr/>
          </p:nvCxnSpPr>
          <p:spPr>
            <a:xfrm>
              <a:off x="4060242" y="6442334"/>
              <a:ext cx="1714512"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Oval 61"/>
            <p:cNvSpPr/>
            <p:nvPr/>
          </p:nvSpPr>
          <p:spPr>
            <a:xfrm>
              <a:off x="7724796" y="5763202"/>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5" name="Oval 62"/>
            <p:cNvSpPr/>
            <p:nvPr/>
          </p:nvSpPr>
          <p:spPr>
            <a:xfrm>
              <a:off x="7510482" y="5620326"/>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Oval 63"/>
            <p:cNvSpPr/>
            <p:nvPr/>
          </p:nvSpPr>
          <p:spPr>
            <a:xfrm>
              <a:off x="6572264" y="5666045"/>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Oval 64"/>
            <p:cNvSpPr/>
            <p:nvPr/>
          </p:nvSpPr>
          <p:spPr>
            <a:xfrm>
              <a:off x="7367606" y="5737483"/>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Oval 66"/>
            <p:cNvSpPr/>
            <p:nvPr/>
          </p:nvSpPr>
          <p:spPr>
            <a:xfrm>
              <a:off x="7153292" y="5523169"/>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Oval 67"/>
            <p:cNvSpPr/>
            <p:nvPr/>
          </p:nvSpPr>
          <p:spPr>
            <a:xfrm>
              <a:off x="7081854" y="5737483"/>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Oval 68"/>
            <p:cNvSpPr/>
            <p:nvPr/>
          </p:nvSpPr>
          <p:spPr>
            <a:xfrm>
              <a:off x="6867540" y="5737483"/>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1" name="Oval 69"/>
            <p:cNvSpPr/>
            <p:nvPr/>
          </p:nvSpPr>
          <p:spPr>
            <a:xfrm>
              <a:off x="7367606" y="5451731"/>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Oval 70"/>
            <p:cNvSpPr/>
            <p:nvPr/>
          </p:nvSpPr>
          <p:spPr>
            <a:xfrm>
              <a:off x="7572396" y="5880359"/>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3" name="Oval 71"/>
            <p:cNvSpPr/>
            <p:nvPr/>
          </p:nvSpPr>
          <p:spPr>
            <a:xfrm>
              <a:off x="7215206" y="5880359"/>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4" name="Oval 72"/>
            <p:cNvSpPr/>
            <p:nvPr/>
          </p:nvSpPr>
          <p:spPr>
            <a:xfrm>
              <a:off x="6724664" y="5906078"/>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5" name="Oval 73"/>
            <p:cNvSpPr/>
            <p:nvPr/>
          </p:nvSpPr>
          <p:spPr>
            <a:xfrm>
              <a:off x="6724664" y="5548888"/>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6" name="Oval 74"/>
            <p:cNvSpPr/>
            <p:nvPr/>
          </p:nvSpPr>
          <p:spPr>
            <a:xfrm>
              <a:off x="7786710" y="5477450"/>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7" name="Oval 75"/>
            <p:cNvSpPr/>
            <p:nvPr/>
          </p:nvSpPr>
          <p:spPr>
            <a:xfrm>
              <a:off x="7867672" y="5763202"/>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8" name="Oval 76"/>
            <p:cNvSpPr/>
            <p:nvPr/>
          </p:nvSpPr>
          <p:spPr>
            <a:xfrm>
              <a:off x="6929454" y="5451731"/>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69" name="Group 108"/>
            <p:cNvGrpSpPr/>
            <p:nvPr/>
          </p:nvGrpSpPr>
          <p:grpSpPr>
            <a:xfrm rot="16200000">
              <a:off x="4138610" y="5242180"/>
              <a:ext cx="1366846" cy="500066"/>
              <a:chOff x="4286248" y="5143512"/>
              <a:chExt cx="1366846" cy="500066"/>
            </a:xfrm>
          </p:grpSpPr>
          <p:sp>
            <p:nvSpPr>
              <p:cNvPr id="70" name="Oval 93"/>
              <p:cNvSpPr/>
              <p:nvPr/>
            </p:nvSpPr>
            <p:spPr>
              <a:xfrm>
                <a:off x="5438780" y="5454983"/>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1" name="Oval 94"/>
              <p:cNvSpPr/>
              <p:nvPr/>
            </p:nvSpPr>
            <p:spPr>
              <a:xfrm>
                <a:off x="5224466" y="5312107"/>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2" name="Oval 95"/>
              <p:cNvSpPr/>
              <p:nvPr/>
            </p:nvSpPr>
            <p:spPr>
              <a:xfrm>
                <a:off x="4286248" y="5357826"/>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3" name="Oval 96"/>
              <p:cNvSpPr/>
              <p:nvPr/>
            </p:nvSpPr>
            <p:spPr>
              <a:xfrm>
                <a:off x="5081590" y="5429264"/>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4" name="Oval 97"/>
              <p:cNvSpPr/>
              <p:nvPr/>
            </p:nvSpPr>
            <p:spPr>
              <a:xfrm>
                <a:off x="4867276" y="5214950"/>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5" name="Oval 98"/>
              <p:cNvSpPr/>
              <p:nvPr/>
            </p:nvSpPr>
            <p:spPr>
              <a:xfrm>
                <a:off x="4795838" y="5429264"/>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6" name="Oval 99"/>
              <p:cNvSpPr/>
              <p:nvPr/>
            </p:nvSpPr>
            <p:spPr>
              <a:xfrm>
                <a:off x="4581524" y="5429264"/>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7" name="Oval 100"/>
              <p:cNvSpPr/>
              <p:nvPr/>
            </p:nvSpPr>
            <p:spPr>
              <a:xfrm>
                <a:off x="5081590" y="5143512"/>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8" name="Oval 101"/>
              <p:cNvSpPr/>
              <p:nvPr/>
            </p:nvSpPr>
            <p:spPr>
              <a:xfrm>
                <a:off x="5286380" y="5572140"/>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9" name="Oval 102"/>
              <p:cNvSpPr/>
              <p:nvPr/>
            </p:nvSpPr>
            <p:spPr>
              <a:xfrm>
                <a:off x="4929190" y="5572140"/>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0" name="Oval 103"/>
              <p:cNvSpPr/>
              <p:nvPr/>
            </p:nvSpPr>
            <p:spPr>
              <a:xfrm>
                <a:off x="4438648" y="5597859"/>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1" name="Oval 104"/>
              <p:cNvSpPr/>
              <p:nvPr/>
            </p:nvSpPr>
            <p:spPr>
              <a:xfrm>
                <a:off x="4438648" y="5240669"/>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2" name="Oval 105"/>
              <p:cNvSpPr/>
              <p:nvPr/>
            </p:nvSpPr>
            <p:spPr>
              <a:xfrm>
                <a:off x="5500694" y="5169231"/>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3" name="Oval 106"/>
              <p:cNvSpPr/>
              <p:nvPr/>
            </p:nvSpPr>
            <p:spPr>
              <a:xfrm>
                <a:off x="5581656" y="5454983"/>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4" name="Oval 107"/>
              <p:cNvSpPr/>
              <p:nvPr/>
            </p:nvSpPr>
            <p:spPr>
              <a:xfrm>
                <a:off x="4643438" y="5143512"/>
                <a:ext cx="7143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85" name="TextBox 109"/>
            <p:cNvSpPr txBox="1"/>
            <p:nvPr/>
          </p:nvSpPr>
          <p:spPr>
            <a:xfrm>
              <a:off x="7212330" y="4664082"/>
              <a:ext cx="1071570" cy="495943"/>
            </a:xfrm>
            <a:prstGeom prst="rect">
              <a:avLst/>
            </a:prstGeom>
            <a:noFill/>
          </p:spPr>
          <p:txBody>
            <a:bodyPr wrap="square" rtlCol="0">
              <a:spAutoFit/>
            </a:bodyPr>
            <a:lstStyle/>
            <a:p>
              <a:pPr algn="ctr"/>
              <a:r>
                <a:rPr lang="es-MX" b="1" dirty="0"/>
                <a:t>r = 0</a:t>
              </a:r>
            </a:p>
          </p:txBody>
        </p:sp>
        <p:sp>
          <p:nvSpPr>
            <p:cNvPr id="86" name="TextBox 110"/>
            <p:cNvSpPr txBox="1"/>
            <p:nvPr/>
          </p:nvSpPr>
          <p:spPr>
            <a:xfrm>
              <a:off x="5038091" y="4664082"/>
              <a:ext cx="1077835" cy="495943"/>
            </a:xfrm>
            <a:prstGeom prst="rect">
              <a:avLst/>
            </a:prstGeom>
            <a:noFill/>
          </p:spPr>
          <p:txBody>
            <a:bodyPr wrap="square" rtlCol="0">
              <a:spAutoFit/>
            </a:bodyPr>
            <a:lstStyle/>
            <a:p>
              <a:pPr algn="ctr"/>
              <a:r>
                <a:rPr lang="es-MX" b="1" dirty="0"/>
                <a:t>r = 0</a:t>
              </a:r>
            </a:p>
          </p:txBody>
        </p:sp>
        <p:sp>
          <p:nvSpPr>
            <p:cNvPr id="87" name="TextBox 111"/>
            <p:cNvSpPr txBox="1"/>
            <p:nvPr/>
          </p:nvSpPr>
          <p:spPr>
            <a:xfrm>
              <a:off x="6695696" y="2515546"/>
              <a:ext cx="1133483" cy="495943"/>
            </a:xfrm>
            <a:prstGeom prst="rect">
              <a:avLst/>
            </a:prstGeom>
            <a:noFill/>
          </p:spPr>
          <p:txBody>
            <a:bodyPr wrap="square" rtlCol="0">
              <a:spAutoFit/>
            </a:bodyPr>
            <a:lstStyle/>
            <a:p>
              <a:pPr algn="ctr"/>
              <a:r>
                <a:rPr lang="es-MX" b="1" dirty="0"/>
                <a:t>r &gt; 0</a:t>
              </a:r>
            </a:p>
          </p:txBody>
        </p:sp>
        <p:sp>
          <p:nvSpPr>
            <p:cNvPr id="88" name="TextBox 112"/>
            <p:cNvSpPr txBox="1"/>
            <p:nvPr/>
          </p:nvSpPr>
          <p:spPr>
            <a:xfrm>
              <a:off x="4856163" y="2534469"/>
              <a:ext cx="1073159" cy="495943"/>
            </a:xfrm>
            <a:prstGeom prst="rect">
              <a:avLst/>
            </a:prstGeom>
            <a:noFill/>
          </p:spPr>
          <p:txBody>
            <a:bodyPr wrap="square" rtlCol="0">
              <a:spAutoFit/>
            </a:bodyPr>
            <a:lstStyle/>
            <a:p>
              <a:pPr algn="ctr"/>
              <a:r>
                <a:rPr lang="es-MX" b="1" dirty="0"/>
                <a:t>r &lt; 0</a:t>
              </a:r>
            </a:p>
          </p:txBody>
        </p:sp>
      </p:grpSp>
      <p:sp>
        <p:nvSpPr>
          <p:cNvPr id="89" name="TextBox 1"/>
          <p:cNvSpPr txBox="1"/>
          <p:nvPr/>
        </p:nvSpPr>
        <p:spPr>
          <a:xfrm>
            <a:off x="500034" y="1155206"/>
            <a:ext cx="8429684" cy="584775"/>
          </a:xfrm>
          <a:prstGeom prst="rect">
            <a:avLst/>
          </a:prstGeom>
          <a:noFill/>
        </p:spPr>
        <p:txBody>
          <a:bodyPr wrap="square" rtlCol="0">
            <a:spAutoFit/>
          </a:bodyPr>
          <a:lstStyle/>
          <a:p>
            <a:r>
              <a:rPr lang="es-MX" sz="1600" dirty="0"/>
              <a:t>Es un coeficiente que mide la fuerza de asociación entre 2 descriptores o variables (no entre los objetos o muestras descritos).</a:t>
            </a:r>
          </a:p>
        </p:txBody>
      </p:sp>
      <p:sp>
        <p:nvSpPr>
          <p:cNvPr id="90" name="Rectangle 3"/>
          <p:cNvSpPr/>
          <p:nvPr/>
        </p:nvSpPr>
        <p:spPr>
          <a:xfrm>
            <a:off x="142782" y="689358"/>
            <a:ext cx="5143536" cy="400110"/>
          </a:xfrm>
          <a:prstGeom prst="rect">
            <a:avLst/>
          </a:prstGeom>
        </p:spPr>
        <p:txBody>
          <a:bodyPr wrap="square">
            <a:spAutoFit/>
          </a:bodyPr>
          <a:lstStyle/>
          <a:p>
            <a:r>
              <a:rPr lang="pt-PT" sz="2000" b="1" dirty="0">
                <a:solidFill>
                  <a:schemeClr val="tx2"/>
                </a:solidFill>
                <a:latin typeface="Arial" pitchFamily="34" charset="0"/>
                <a:cs typeface="Arial" pitchFamily="34" charset="0"/>
              </a:rPr>
              <a:t>Coeficiente de Correlación de Pearson:</a:t>
            </a:r>
          </a:p>
        </p:txBody>
      </p:sp>
      <p:sp>
        <p:nvSpPr>
          <p:cNvPr id="93" name="CuadroTexto 92"/>
          <p:cNvSpPr txBox="1"/>
          <p:nvPr/>
        </p:nvSpPr>
        <p:spPr>
          <a:xfrm>
            <a:off x="321408" y="5306829"/>
            <a:ext cx="8786936" cy="1323439"/>
          </a:xfrm>
          <a:prstGeom prst="rect">
            <a:avLst/>
          </a:prstGeom>
          <a:noFill/>
        </p:spPr>
        <p:txBody>
          <a:bodyPr wrap="square" rtlCol="0">
            <a:spAutoFit/>
          </a:bodyPr>
          <a:lstStyle/>
          <a:p>
            <a:pPr marL="263525" indent="-263525">
              <a:buClr>
                <a:srgbClr val="C00000"/>
              </a:buClr>
              <a:buSzPct val="130000"/>
              <a:buFont typeface="Arial" pitchFamily="34" charset="0"/>
              <a:buChar char="•"/>
            </a:pPr>
            <a:r>
              <a:rPr lang="es-MX" sz="1600" dirty="0"/>
              <a:t>Coeficiente de correlación (</a:t>
            </a:r>
            <a:r>
              <a:rPr lang="es-MX" sz="1600" i="1" dirty="0"/>
              <a:t>r</a:t>
            </a:r>
            <a:r>
              <a:rPr lang="es-MX" sz="1600" dirty="0"/>
              <a:t>) sólo toma valores entre -1 y 1, y no tiene unidades asociadas. No es una medida cuantitativa del cambio de una variable con respecto a la otra.</a:t>
            </a:r>
          </a:p>
          <a:p>
            <a:pPr marL="263525" indent="-263525">
              <a:buClr>
                <a:srgbClr val="C00000"/>
              </a:buClr>
              <a:buSzPct val="130000"/>
              <a:buFont typeface="Arial" pitchFamily="34" charset="0"/>
              <a:buChar char="•"/>
            </a:pPr>
            <a:endParaRPr lang="es-MX" sz="1600" dirty="0"/>
          </a:p>
          <a:p>
            <a:pPr marL="263525" indent="-263525">
              <a:buClr>
                <a:srgbClr val="C00000"/>
              </a:buClr>
              <a:buSzPct val="130000"/>
              <a:buFont typeface="Arial" pitchFamily="34" charset="0"/>
              <a:buChar char="•"/>
            </a:pPr>
            <a:r>
              <a:rPr lang="es-MX" sz="1600" dirty="0"/>
              <a:t>La interpretación de la correlación </a:t>
            </a:r>
            <a:r>
              <a:rPr lang="es-MX" sz="1600" i="1" dirty="0" err="1"/>
              <a:t>x,y</a:t>
            </a:r>
            <a:r>
              <a:rPr lang="es-MX" sz="1600" i="1" dirty="0"/>
              <a:t> </a:t>
            </a:r>
            <a:r>
              <a:rPr lang="es-MX" sz="1600" dirty="0"/>
              <a:t>debe ser similar a aquella entre </a:t>
            </a:r>
            <a:r>
              <a:rPr lang="es-MX" sz="1600" i="1" dirty="0" err="1"/>
              <a:t>y,x</a:t>
            </a:r>
            <a:r>
              <a:rPr lang="es-MX" sz="1600" i="1" dirty="0"/>
              <a:t>,</a:t>
            </a:r>
            <a:r>
              <a:rPr lang="es-MX" sz="1600" dirty="0"/>
              <a:t> porque la asociación de </a:t>
            </a:r>
            <a:r>
              <a:rPr lang="es-MX" sz="1600" i="1" dirty="0"/>
              <a:t>x</a:t>
            </a:r>
            <a:r>
              <a:rPr lang="es-MX" sz="1600" dirty="0"/>
              <a:t> con </a:t>
            </a:r>
            <a:r>
              <a:rPr lang="es-MX" sz="1600" i="1" dirty="0"/>
              <a:t>y</a:t>
            </a:r>
            <a:r>
              <a:rPr lang="es-MX" sz="1600" dirty="0"/>
              <a:t> es la misma que la de </a:t>
            </a:r>
            <a:r>
              <a:rPr lang="es-MX" sz="1600" i="1" dirty="0"/>
              <a:t>y</a:t>
            </a:r>
            <a:r>
              <a:rPr lang="es-MX" sz="1600" dirty="0"/>
              <a:t> con </a:t>
            </a:r>
            <a:r>
              <a:rPr lang="es-MX" sz="1600" i="1" dirty="0"/>
              <a:t>x</a:t>
            </a:r>
            <a:r>
              <a:rPr lang="es-MX" sz="1600" dirty="0"/>
              <a:t>. </a:t>
            </a:r>
          </a:p>
        </p:txBody>
      </p:sp>
    </p:spTree>
    <p:extLst>
      <p:ext uri="{BB962C8B-B14F-4D97-AF65-F5344CB8AC3E}">
        <p14:creationId xmlns:p14="http://schemas.microsoft.com/office/powerpoint/2010/main" val="6255280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785786" y="1406711"/>
            <a:ext cx="2643206" cy="2000264"/>
            <a:chOff x="2070876" y="1500174"/>
            <a:chExt cx="5222081" cy="2930546"/>
          </a:xfrm>
        </p:grpSpPr>
        <p:sp>
          <p:nvSpPr>
            <p:cNvPr id="3" name="Freeform 2"/>
            <p:cNvSpPr/>
            <p:nvPr/>
          </p:nvSpPr>
          <p:spPr>
            <a:xfrm>
              <a:off x="2071670" y="1500174"/>
              <a:ext cx="5221287" cy="2917825"/>
            </a:xfrm>
            <a:custGeom>
              <a:avLst/>
              <a:gdLst>
                <a:gd name="connsiteX0" fmla="*/ 0 w 5221287"/>
                <a:gd name="connsiteY0" fmla="*/ 2905125 h 2917825"/>
                <a:gd name="connsiteX1" fmla="*/ 866775 w 5221287"/>
                <a:gd name="connsiteY1" fmla="*/ 2914650 h 2917825"/>
                <a:gd name="connsiteX2" fmla="*/ 1952625 w 5221287"/>
                <a:gd name="connsiteY2" fmla="*/ 2886075 h 2917825"/>
                <a:gd name="connsiteX3" fmla="*/ 2533650 w 5221287"/>
                <a:gd name="connsiteY3" fmla="*/ 2847975 h 2917825"/>
                <a:gd name="connsiteX4" fmla="*/ 3019425 w 5221287"/>
                <a:gd name="connsiteY4" fmla="*/ 2809875 h 2917825"/>
                <a:gd name="connsiteX5" fmla="*/ 3448050 w 5221287"/>
                <a:gd name="connsiteY5" fmla="*/ 2705100 h 2917825"/>
                <a:gd name="connsiteX6" fmla="*/ 3810000 w 5221287"/>
                <a:gd name="connsiteY6" fmla="*/ 2571750 h 2917825"/>
                <a:gd name="connsiteX7" fmla="*/ 4076700 w 5221287"/>
                <a:gd name="connsiteY7" fmla="*/ 2400300 h 2917825"/>
                <a:gd name="connsiteX8" fmla="*/ 4314825 w 5221287"/>
                <a:gd name="connsiteY8" fmla="*/ 2181225 h 2917825"/>
                <a:gd name="connsiteX9" fmla="*/ 4448175 w 5221287"/>
                <a:gd name="connsiteY9" fmla="*/ 2028825 h 2917825"/>
                <a:gd name="connsiteX10" fmla="*/ 4648200 w 5221287"/>
                <a:gd name="connsiteY10" fmla="*/ 1695450 h 2917825"/>
                <a:gd name="connsiteX11" fmla="*/ 4819650 w 5221287"/>
                <a:gd name="connsiteY11" fmla="*/ 1333500 h 2917825"/>
                <a:gd name="connsiteX12" fmla="*/ 4972050 w 5221287"/>
                <a:gd name="connsiteY12" fmla="*/ 904875 h 2917825"/>
                <a:gd name="connsiteX13" fmla="*/ 5095875 w 5221287"/>
                <a:gd name="connsiteY13" fmla="*/ 495300 h 2917825"/>
                <a:gd name="connsiteX14" fmla="*/ 5200650 w 5221287"/>
                <a:gd name="connsiteY14" fmla="*/ 85725 h 2917825"/>
                <a:gd name="connsiteX15" fmla="*/ 5219700 w 5221287"/>
                <a:gd name="connsiteY15" fmla="*/ 0 h 291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21287" h="2917825">
                  <a:moveTo>
                    <a:pt x="0" y="2905125"/>
                  </a:moveTo>
                  <a:cubicBezTo>
                    <a:pt x="270669" y="2911475"/>
                    <a:pt x="541338" y="2917825"/>
                    <a:pt x="866775" y="2914650"/>
                  </a:cubicBezTo>
                  <a:cubicBezTo>
                    <a:pt x="1192212" y="2911475"/>
                    <a:pt x="1674813" y="2897187"/>
                    <a:pt x="1952625" y="2886075"/>
                  </a:cubicBezTo>
                  <a:cubicBezTo>
                    <a:pt x="2230437" y="2874963"/>
                    <a:pt x="2533650" y="2847975"/>
                    <a:pt x="2533650" y="2847975"/>
                  </a:cubicBezTo>
                  <a:cubicBezTo>
                    <a:pt x="2711450" y="2835275"/>
                    <a:pt x="2867025" y="2833687"/>
                    <a:pt x="3019425" y="2809875"/>
                  </a:cubicBezTo>
                  <a:cubicBezTo>
                    <a:pt x="3171825" y="2786063"/>
                    <a:pt x="3316288" y="2744788"/>
                    <a:pt x="3448050" y="2705100"/>
                  </a:cubicBezTo>
                  <a:cubicBezTo>
                    <a:pt x="3579813" y="2665413"/>
                    <a:pt x="3705225" y="2622550"/>
                    <a:pt x="3810000" y="2571750"/>
                  </a:cubicBezTo>
                  <a:cubicBezTo>
                    <a:pt x="3914775" y="2520950"/>
                    <a:pt x="3992563" y="2465388"/>
                    <a:pt x="4076700" y="2400300"/>
                  </a:cubicBezTo>
                  <a:cubicBezTo>
                    <a:pt x="4160838" y="2335213"/>
                    <a:pt x="4252913" y="2243137"/>
                    <a:pt x="4314825" y="2181225"/>
                  </a:cubicBezTo>
                  <a:cubicBezTo>
                    <a:pt x="4376737" y="2119313"/>
                    <a:pt x="4392613" y="2109788"/>
                    <a:pt x="4448175" y="2028825"/>
                  </a:cubicBezTo>
                  <a:cubicBezTo>
                    <a:pt x="4503738" y="1947863"/>
                    <a:pt x="4586288" y="1811337"/>
                    <a:pt x="4648200" y="1695450"/>
                  </a:cubicBezTo>
                  <a:cubicBezTo>
                    <a:pt x="4710112" y="1579563"/>
                    <a:pt x="4765675" y="1465263"/>
                    <a:pt x="4819650" y="1333500"/>
                  </a:cubicBezTo>
                  <a:cubicBezTo>
                    <a:pt x="4873625" y="1201738"/>
                    <a:pt x="4926013" y="1044575"/>
                    <a:pt x="4972050" y="904875"/>
                  </a:cubicBezTo>
                  <a:cubicBezTo>
                    <a:pt x="5018088" y="765175"/>
                    <a:pt x="5057775" y="631825"/>
                    <a:pt x="5095875" y="495300"/>
                  </a:cubicBezTo>
                  <a:cubicBezTo>
                    <a:pt x="5133975" y="358775"/>
                    <a:pt x="5180013" y="168275"/>
                    <a:pt x="5200650" y="85725"/>
                  </a:cubicBezTo>
                  <a:cubicBezTo>
                    <a:pt x="5221287" y="3175"/>
                    <a:pt x="5220493" y="1587"/>
                    <a:pt x="5219700" y="0"/>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cxnSp>
          <p:nvCxnSpPr>
            <p:cNvPr id="4" name="Straight Connector 3"/>
            <p:cNvCxnSpPr/>
            <p:nvPr/>
          </p:nvCxnSpPr>
          <p:spPr>
            <a:xfrm rot="5400000">
              <a:off x="607191" y="2964653"/>
              <a:ext cx="292895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071670" y="4429132"/>
              <a:ext cx="521497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 name="Group 14"/>
          <p:cNvGrpSpPr/>
          <p:nvPr/>
        </p:nvGrpSpPr>
        <p:grpSpPr>
          <a:xfrm>
            <a:off x="785786" y="4192793"/>
            <a:ext cx="2643206" cy="2143140"/>
            <a:chOff x="1785918" y="857232"/>
            <a:chExt cx="5000660" cy="4002116"/>
          </a:xfrm>
        </p:grpSpPr>
        <p:sp>
          <p:nvSpPr>
            <p:cNvPr id="7" name="Freeform 6"/>
            <p:cNvSpPr/>
            <p:nvPr/>
          </p:nvSpPr>
          <p:spPr>
            <a:xfrm>
              <a:off x="1819275" y="2781300"/>
              <a:ext cx="4857750" cy="2068512"/>
            </a:xfrm>
            <a:custGeom>
              <a:avLst/>
              <a:gdLst>
                <a:gd name="connsiteX0" fmla="*/ 0 w 4857750"/>
                <a:gd name="connsiteY0" fmla="*/ 2066925 h 2068512"/>
                <a:gd name="connsiteX1" fmla="*/ 161925 w 4857750"/>
                <a:gd name="connsiteY1" fmla="*/ 2066925 h 2068512"/>
                <a:gd name="connsiteX2" fmla="*/ 447675 w 4857750"/>
                <a:gd name="connsiteY2" fmla="*/ 2057400 h 2068512"/>
                <a:gd name="connsiteX3" fmla="*/ 695325 w 4857750"/>
                <a:gd name="connsiteY3" fmla="*/ 2047875 h 2068512"/>
                <a:gd name="connsiteX4" fmla="*/ 981075 w 4857750"/>
                <a:gd name="connsiteY4" fmla="*/ 2038350 h 2068512"/>
                <a:gd name="connsiteX5" fmla="*/ 1247775 w 4857750"/>
                <a:gd name="connsiteY5" fmla="*/ 2038350 h 2068512"/>
                <a:gd name="connsiteX6" fmla="*/ 1543050 w 4857750"/>
                <a:gd name="connsiteY6" fmla="*/ 2000250 h 2068512"/>
                <a:gd name="connsiteX7" fmla="*/ 1819275 w 4857750"/>
                <a:gd name="connsiteY7" fmla="*/ 1962150 h 2068512"/>
                <a:gd name="connsiteX8" fmla="*/ 2209800 w 4857750"/>
                <a:gd name="connsiteY8" fmla="*/ 1895475 h 2068512"/>
                <a:gd name="connsiteX9" fmla="*/ 2609850 w 4857750"/>
                <a:gd name="connsiteY9" fmla="*/ 1771650 h 2068512"/>
                <a:gd name="connsiteX10" fmla="*/ 3057525 w 4857750"/>
                <a:gd name="connsiteY10" fmla="*/ 1571625 h 2068512"/>
                <a:gd name="connsiteX11" fmla="*/ 3486150 w 4857750"/>
                <a:gd name="connsiteY11" fmla="*/ 1314450 h 2068512"/>
                <a:gd name="connsiteX12" fmla="*/ 3886200 w 4857750"/>
                <a:gd name="connsiteY12" fmla="*/ 1019175 h 2068512"/>
                <a:gd name="connsiteX13" fmla="*/ 4171950 w 4857750"/>
                <a:gd name="connsiteY13" fmla="*/ 762000 h 2068512"/>
                <a:gd name="connsiteX14" fmla="*/ 4410075 w 4857750"/>
                <a:gd name="connsiteY14" fmla="*/ 523875 h 2068512"/>
                <a:gd name="connsiteX15" fmla="*/ 4705350 w 4857750"/>
                <a:gd name="connsiteY15" fmla="*/ 200025 h 2068512"/>
                <a:gd name="connsiteX16" fmla="*/ 4829175 w 4857750"/>
                <a:gd name="connsiteY16" fmla="*/ 38100 h 2068512"/>
                <a:gd name="connsiteX17" fmla="*/ 4857750 w 4857750"/>
                <a:gd name="connsiteY17" fmla="*/ 0 h 206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857750" h="2068512">
                  <a:moveTo>
                    <a:pt x="0" y="2066925"/>
                  </a:moveTo>
                  <a:cubicBezTo>
                    <a:pt x="43656" y="2067718"/>
                    <a:pt x="87313" y="2068512"/>
                    <a:pt x="161925" y="2066925"/>
                  </a:cubicBezTo>
                  <a:cubicBezTo>
                    <a:pt x="236537" y="2065338"/>
                    <a:pt x="447675" y="2057400"/>
                    <a:pt x="447675" y="2057400"/>
                  </a:cubicBezTo>
                  <a:lnTo>
                    <a:pt x="695325" y="2047875"/>
                  </a:lnTo>
                  <a:lnTo>
                    <a:pt x="981075" y="2038350"/>
                  </a:lnTo>
                  <a:cubicBezTo>
                    <a:pt x="1073150" y="2036763"/>
                    <a:pt x="1154113" y="2044700"/>
                    <a:pt x="1247775" y="2038350"/>
                  </a:cubicBezTo>
                  <a:cubicBezTo>
                    <a:pt x="1341437" y="2032000"/>
                    <a:pt x="1543050" y="2000250"/>
                    <a:pt x="1543050" y="2000250"/>
                  </a:cubicBezTo>
                  <a:cubicBezTo>
                    <a:pt x="1638300" y="1987550"/>
                    <a:pt x="1708150" y="1979613"/>
                    <a:pt x="1819275" y="1962150"/>
                  </a:cubicBezTo>
                  <a:cubicBezTo>
                    <a:pt x="1930400" y="1944688"/>
                    <a:pt x="2078038" y="1927225"/>
                    <a:pt x="2209800" y="1895475"/>
                  </a:cubicBezTo>
                  <a:cubicBezTo>
                    <a:pt x="2341562" y="1863725"/>
                    <a:pt x="2468563" y="1825625"/>
                    <a:pt x="2609850" y="1771650"/>
                  </a:cubicBezTo>
                  <a:cubicBezTo>
                    <a:pt x="2751137" y="1717675"/>
                    <a:pt x="2911475" y="1647825"/>
                    <a:pt x="3057525" y="1571625"/>
                  </a:cubicBezTo>
                  <a:cubicBezTo>
                    <a:pt x="3203575" y="1495425"/>
                    <a:pt x="3348038" y="1406525"/>
                    <a:pt x="3486150" y="1314450"/>
                  </a:cubicBezTo>
                  <a:cubicBezTo>
                    <a:pt x="3624262" y="1222375"/>
                    <a:pt x="3771900" y="1111250"/>
                    <a:pt x="3886200" y="1019175"/>
                  </a:cubicBezTo>
                  <a:cubicBezTo>
                    <a:pt x="4000500" y="927100"/>
                    <a:pt x="4084638" y="844550"/>
                    <a:pt x="4171950" y="762000"/>
                  </a:cubicBezTo>
                  <a:cubicBezTo>
                    <a:pt x="4259262" y="679450"/>
                    <a:pt x="4321175" y="617537"/>
                    <a:pt x="4410075" y="523875"/>
                  </a:cubicBezTo>
                  <a:cubicBezTo>
                    <a:pt x="4498975" y="430213"/>
                    <a:pt x="4635500" y="280988"/>
                    <a:pt x="4705350" y="200025"/>
                  </a:cubicBezTo>
                  <a:cubicBezTo>
                    <a:pt x="4775200" y="119063"/>
                    <a:pt x="4803775" y="71437"/>
                    <a:pt x="4829175" y="38100"/>
                  </a:cubicBezTo>
                  <a:cubicBezTo>
                    <a:pt x="4854575" y="4763"/>
                    <a:pt x="4856162" y="2381"/>
                    <a:pt x="4857750" y="0"/>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cxnSp>
          <p:nvCxnSpPr>
            <p:cNvPr id="8" name="Straight Connector 7"/>
            <p:cNvCxnSpPr>
              <a:stCxn id="7" idx="0"/>
            </p:cNvCxnSpPr>
            <p:nvPr/>
          </p:nvCxnSpPr>
          <p:spPr>
            <a:xfrm flipH="1" flipV="1">
              <a:off x="1785918" y="857232"/>
              <a:ext cx="33357" cy="39909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785918" y="4857760"/>
              <a:ext cx="500066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1000100" y="1406711"/>
            <a:ext cx="1714512" cy="338554"/>
          </a:xfrm>
          <a:prstGeom prst="rect">
            <a:avLst/>
          </a:prstGeom>
          <a:noFill/>
        </p:spPr>
        <p:txBody>
          <a:bodyPr wrap="square" rtlCol="0">
            <a:spAutoFit/>
          </a:bodyPr>
          <a:lstStyle/>
          <a:p>
            <a:pPr algn="ctr"/>
            <a:r>
              <a:rPr lang="es-MX" sz="1600" b="1" dirty="0"/>
              <a:t>exponencial</a:t>
            </a:r>
          </a:p>
        </p:txBody>
      </p:sp>
      <p:sp>
        <p:nvSpPr>
          <p:cNvPr id="11" name="TextBox 10"/>
          <p:cNvSpPr txBox="1"/>
          <p:nvPr/>
        </p:nvSpPr>
        <p:spPr>
          <a:xfrm>
            <a:off x="1000100" y="4211429"/>
            <a:ext cx="1714512" cy="338554"/>
          </a:xfrm>
          <a:prstGeom prst="rect">
            <a:avLst/>
          </a:prstGeom>
          <a:noFill/>
        </p:spPr>
        <p:txBody>
          <a:bodyPr wrap="square" rtlCol="0">
            <a:spAutoFit/>
          </a:bodyPr>
          <a:lstStyle/>
          <a:p>
            <a:pPr algn="ctr"/>
            <a:r>
              <a:rPr lang="es-MX" sz="1600" b="1" dirty="0"/>
              <a:t>potencial</a:t>
            </a:r>
          </a:p>
        </p:txBody>
      </p:sp>
      <p:sp>
        <p:nvSpPr>
          <p:cNvPr id="12" name="TextBox 11"/>
          <p:cNvSpPr txBox="1"/>
          <p:nvPr/>
        </p:nvSpPr>
        <p:spPr>
          <a:xfrm>
            <a:off x="2714612" y="6335933"/>
            <a:ext cx="857256" cy="307777"/>
          </a:xfrm>
          <a:prstGeom prst="rect">
            <a:avLst/>
          </a:prstGeom>
          <a:noFill/>
        </p:spPr>
        <p:txBody>
          <a:bodyPr wrap="square" rtlCol="0">
            <a:spAutoFit/>
          </a:bodyPr>
          <a:lstStyle/>
          <a:p>
            <a:pPr algn="r"/>
            <a:r>
              <a:rPr lang="es-MX" sz="1400" dirty="0"/>
              <a:t>tiempo</a:t>
            </a:r>
          </a:p>
        </p:txBody>
      </p:sp>
      <p:sp>
        <p:nvSpPr>
          <p:cNvPr id="13" name="TextBox 12"/>
          <p:cNvSpPr txBox="1"/>
          <p:nvPr/>
        </p:nvSpPr>
        <p:spPr>
          <a:xfrm>
            <a:off x="2714612" y="3406975"/>
            <a:ext cx="857256" cy="307777"/>
          </a:xfrm>
          <a:prstGeom prst="rect">
            <a:avLst/>
          </a:prstGeom>
          <a:noFill/>
        </p:spPr>
        <p:txBody>
          <a:bodyPr wrap="square" rtlCol="0">
            <a:spAutoFit/>
          </a:bodyPr>
          <a:lstStyle/>
          <a:p>
            <a:pPr algn="r"/>
            <a:r>
              <a:rPr lang="es-MX" sz="1400" dirty="0"/>
              <a:t>tiempo</a:t>
            </a:r>
          </a:p>
        </p:txBody>
      </p:sp>
      <p:sp>
        <p:nvSpPr>
          <p:cNvPr id="14" name="TextBox 13"/>
          <p:cNvSpPr txBox="1"/>
          <p:nvPr/>
        </p:nvSpPr>
        <p:spPr>
          <a:xfrm>
            <a:off x="285720" y="1263835"/>
            <a:ext cx="500066" cy="307777"/>
          </a:xfrm>
          <a:prstGeom prst="rect">
            <a:avLst/>
          </a:prstGeom>
          <a:noFill/>
        </p:spPr>
        <p:txBody>
          <a:bodyPr wrap="square" rtlCol="0">
            <a:spAutoFit/>
          </a:bodyPr>
          <a:lstStyle/>
          <a:p>
            <a:pPr algn="ctr"/>
            <a:r>
              <a:rPr lang="es-MX" sz="1400" dirty="0"/>
              <a:t>B</a:t>
            </a:r>
          </a:p>
        </p:txBody>
      </p:sp>
      <p:sp>
        <p:nvSpPr>
          <p:cNvPr id="15" name="TextBox 14"/>
          <p:cNvSpPr txBox="1"/>
          <p:nvPr/>
        </p:nvSpPr>
        <p:spPr>
          <a:xfrm>
            <a:off x="285720" y="4049917"/>
            <a:ext cx="500066" cy="307777"/>
          </a:xfrm>
          <a:prstGeom prst="rect">
            <a:avLst/>
          </a:prstGeom>
          <a:noFill/>
        </p:spPr>
        <p:txBody>
          <a:bodyPr wrap="square" rtlCol="0">
            <a:spAutoFit/>
          </a:bodyPr>
          <a:lstStyle/>
          <a:p>
            <a:pPr algn="ctr"/>
            <a:r>
              <a:rPr lang="es-MX" sz="1400" dirty="0"/>
              <a:t>B</a:t>
            </a:r>
          </a:p>
        </p:txBody>
      </p:sp>
      <p:sp>
        <p:nvSpPr>
          <p:cNvPr id="16" name="Right Arrow 15"/>
          <p:cNvSpPr/>
          <p:nvPr/>
        </p:nvSpPr>
        <p:spPr>
          <a:xfrm>
            <a:off x="4000496" y="2478281"/>
            <a:ext cx="1357322" cy="142876"/>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7" name="Group 18"/>
          <p:cNvGrpSpPr/>
          <p:nvPr/>
        </p:nvGrpSpPr>
        <p:grpSpPr>
          <a:xfrm>
            <a:off x="6000760" y="4335669"/>
            <a:ext cx="2714644" cy="2000264"/>
            <a:chOff x="1785124" y="1929596"/>
            <a:chExt cx="5001454" cy="2929752"/>
          </a:xfrm>
        </p:grpSpPr>
        <p:cxnSp>
          <p:nvCxnSpPr>
            <p:cNvPr id="18" name="Straight Connector 17"/>
            <p:cNvCxnSpPr/>
            <p:nvPr/>
          </p:nvCxnSpPr>
          <p:spPr>
            <a:xfrm flipV="1">
              <a:off x="1785918" y="3929066"/>
              <a:ext cx="4857784" cy="928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321439" y="3393281"/>
              <a:ext cx="292895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785918" y="4857760"/>
              <a:ext cx="500066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6429388" y="4264231"/>
            <a:ext cx="1714512" cy="338554"/>
          </a:xfrm>
          <a:prstGeom prst="rect">
            <a:avLst/>
          </a:prstGeom>
          <a:noFill/>
        </p:spPr>
        <p:txBody>
          <a:bodyPr wrap="square" rtlCol="0">
            <a:spAutoFit/>
          </a:bodyPr>
          <a:lstStyle/>
          <a:p>
            <a:pPr algn="ctr"/>
            <a:r>
              <a:rPr lang="es-MX" sz="1600" b="1" dirty="0"/>
              <a:t>lineal</a:t>
            </a:r>
          </a:p>
        </p:txBody>
      </p:sp>
      <p:sp>
        <p:nvSpPr>
          <p:cNvPr id="22" name="TextBox 21"/>
          <p:cNvSpPr txBox="1"/>
          <p:nvPr/>
        </p:nvSpPr>
        <p:spPr>
          <a:xfrm>
            <a:off x="7715272" y="6335933"/>
            <a:ext cx="1143008" cy="307777"/>
          </a:xfrm>
          <a:prstGeom prst="rect">
            <a:avLst/>
          </a:prstGeom>
          <a:noFill/>
        </p:spPr>
        <p:txBody>
          <a:bodyPr wrap="square" rtlCol="0">
            <a:spAutoFit/>
          </a:bodyPr>
          <a:lstStyle/>
          <a:p>
            <a:pPr algn="r"/>
            <a:r>
              <a:rPr lang="es-MX" sz="1400" dirty="0"/>
              <a:t>log  tiempo</a:t>
            </a:r>
          </a:p>
        </p:txBody>
      </p:sp>
      <p:sp>
        <p:nvSpPr>
          <p:cNvPr id="23" name="TextBox 22"/>
          <p:cNvSpPr txBox="1"/>
          <p:nvPr/>
        </p:nvSpPr>
        <p:spPr>
          <a:xfrm>
            <a:off x="5143504" y="4192793"/>
            <a:ext cx="857256" cy="307777"/>
          </a:xfrm>
          <a:prstGeom prst="rect">
            <a:avLst/>
          </a:prstGeom>
          <a:noFill/>
        </p:spPr>
        <p:txBody>
          <a:bodyPr wrap="square" rtlCol="0">
            <a:spAutoFit/>
          </a:bodyPr>
          <a:lstStyle/>
          <a:p>
            <a:pPr algn="ctr"/>
            <a:r>
              <a:rPr lang="es-MX" sz="1400" dirty="0"/>
              <a:t>log B</a:t>
            </a:r>
          </a:p>
        </p:txBody>
      </p:sp>
      <p:grpSp>
        <p:nvGrpSpPr>
          <p:cNvPr id="24" name="Group 18"/>
          <p:cNvGrpSpPr/>
          <p:nvPr/>
        </p:nvGrpSpPr>
        <p:grpSpPr>
          <a:xfrm>
            <a:off x="6000760" y="1406711"/>
            <a:ext cx="2714644" cy="2000264"/>
            <a:chOff x="1785124" y="1929596"/>
            <a:chExt cx="5001454" cy="2929752"/>
          </a:xfrm>
        </p:grpSpPr>
        <p:cxnSp>
          <p:nvCxnSpPr>
            <p:cNvPr id="25" name="Straight Connector 24"/>
            <p:cNvCxnSpPr/>
            <p:nvPr/>
          </p:nvCxnSpPr>
          <p:spPr>
            <a:xfrm flipV="1">
              <a:off x="1785918" y="3929066"/>
              <a:ext cx="4857784" cy="928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321439" y="3393281"/>
              <a:ext cx="292895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785918" y="4857760"/>
              <a:ext cx="500066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6429388" y="1335273"/>
            <a:ext cx="1714512" cy="338554"/>
          </a:xfrm>
          <a:prstGeom prst="rect">
            <a:avLst/>
          </a:prstGeom>
          <a:noFill/>
        </p:spPr>
        <p:txBody>
          <a:bodyPr wrap="square" rtlCol="0">
            <a:spAutoFit/>
          </a:bodyPr>
          <a:lstStyle/>
          <a:p>
            <a:pPr algn="ctr"/>
            <a:r>
              <a:rPr lang="es-MX" sz="1600" b="1" dirty="0"/>
              <a:t>lineal</a:t>
            </a:r>
          </a:p>
        </p:txBody>
      </p:sp>
      <p:sp>
        <p:nvSpPr>
          <p:cNvPr id="29" name="TextBox 28"/>
          <p:cNvSpPr txBox="1"/>
          <p:nvPr/>
        </p:nvSpPr>
        <p:spPr>
          <a:xfrm>
            <a:off x="8001024" y="3406975"/>
            <a:ext cx="857256" cy="307777"/>
          </a:xfrm>
          <a:prstGeom prst="rect">
            <a:avLst/>
          </a:prstGeom>
          <a:noFill/>
        </p:spPr>
        <p:txBody>
          <a:bodyPr wrap="square" rtlCol="0">
            <a:spAutoFit/>
          </a:bodyPr>
          <a:lstStyle/>
          <a:p>
            <a:pPr algn="r"/>
            <a:r>
              <a:rPr lang="es-MX" sz="1400" dirty="0"/>
              <a:t>tiempo</a:t>
            </a:r>
          </a:p>
        </p:txBody>
      </p:sp>
      <p:sp>
        <p:nvSpPr>
          <p:cNvPr id="30" name="TextBox 29"/>
          <p:cNvSpPr txBox="1"/>
          <p:nvPr/>
        </p:nvSpPr>
        <p:spPr>
          <a:xfrm>
            <a:off x="5286380" y="1263835"/>
            <a:ext cx="714380" cy="307777"/>
          </a:xfrm>
          <a:prstGeom prst="rect">
            <a:avLst/>
          </a:prstGeom>
          <a:noFill/>
        </p:spPr>
        <p:txBody>
          <a:bodyPr wrap="square" rtlCol="0">
            <a:spAutoFit/>
          </a:bodyPr>
          <a:lstStyle/>
          <a:p>
            <a:pPr algn="ctr"/>
            <a:r>
              <a:rPr lang="es-MX" sz="1400" dirty="0" err="1"/>
              <a:t>ln</a:t>
            </a:r>
            <a:r>
              <a:rPr lang="es-MX" sz="1400" dirty="0"/>
              <a:t> B</a:t>
            </a:r>
          </a:p>
        </p:txBody>
      </p:sp>
      <p:sp>
        <p:nvSpPr>
          <p:cNvPr id="31" name="Right Arrow 30"/>
          <p:cNvSpPr/>
          <p:nvPr/>
        </p:nvSpPr>
        <p:spPr>
          <a:xfrm>
            <a:off x="4000496" y="5643578"/>
            <a:ext cx="1357322"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TextBox 31"/>
          <p:cNvSpPr txBox="1"/>
          <p:nvPr/>
        </p:nvSpPr>
        <p:spPr>
          <a:xfrm>
            <a:off x="1100566" y="1906777"/>
            <a:ext cx="1428760" cy="400110"/>
          </a:xfrm>
          <a:prstGeom prst="rect">
            <a:avLst/>
          </a:prstGeom>
          <a:noFill/>
        </p:spPr>
        <p:txBody>
          <a:bodyPr wrap="square" rtlCol="0">
            <a:spAutoFit/>
          </a:bodyPr>
          <a:lstStyle/>
          <a:p>
            <a:pPr algn="ctr"/>
            <a:r>
              <a:rPr lang="es-MX" sz="2000" i="1" dirty="0"/>
              <a:t>y</a:t>
            </a:r>
            <a:r>
              <a:rPr lang="es-MX" sz="2000" dirty="0"/>
              <a:t> = a e </a:t>
            </a:r>
            <a:r>
              <a:rPr lang="es-MX" sz="2000" baseline="30000" dirty="0" err="1"/>
              <a:t>b</a:t>
            </a:r>
            <a:r>
              <a:rPr lang="es-MX" sz="2000" i="1" baseline="30000" dirty="0" err="1"/>
              <a:t>x</a:t>
            </a:r>
            <a:endParaRPr lang="es-MX" sz="2000" i="1" dirty="0"/>
          </a:p>
        </p:txBody>
      </p:sp>
      <p:sp>
        <p:nvSpPr>
          <p:cNvPr id="33" name="TextBox 32"/>
          <p:cNvSpPr txBox="1"/>
          <p:nvPr/>
        </p:nvSpPr>
        <p:spPr>
          <a:xfrm>
            <a:off x="1142976" y="4714884"/>
            <a:ext cx="1428760" cy="400110"/>
          </a:xfrm>
          <a:prstGeom prst="rect">
            <a:avLst/>
          </a:prstGeom>
          <a:noFill/>
        </p:spPr>
        <p:txBody>
          <a:bodyPr wrap="square" rtlCol="0">
            <a:spAutoFit/>
          </a:bodyPr>
          <a:lstStyle/>
          <a:p>
            <a:pPr algn="ctr"/>
            <a:r>
              <a:rPr lang="es-MX" sz="2000" i="1" dirty="0"/>
              <a:t>y</a:t>
            </a:r>
            <a:r>
              <a:rPr lang="es-MX" sz="2000" dirty="0"/>
              <a:t> = a x </a:t>
            </a:r>
            <a:r>
              <a:rPr lang="es-MX" sz="2000" baseline="30000" dirty="0"/>
              <a:t>b</a:t>
            </a:r>
            <a:endParaRPr lang="es-MX" sz="2000" i="1" dirty="0"/>
          </a:p>
        </p:txBody>
      </p:sp>
      <p:sp>
        <p:nvSpPr>
          <p:cNvPr id="34" name="TextBox 33"/>
          <p:cNvSpPr txBox="1"/>
          <p:nvPr/>
        </p:nvSpPr>
        <p:spPr>
          <a:xfrm>
            <a:off x="6286512" y="1906777"/>
            <a:ext cx="2286016" cy="400110"/>
          </a:xfrm>
          <a:prstGeom prst="rect">
            <a:avLst/>
          </a:prstGeom>
          <a:noFill/>
        </p:spPr>
        <p:txBody>
          <a:bodyPr wrap="square" rtlCol="0">
            <a:spAutoFit/>
          </a:bodyPr>
          <a:lstStyle/>
          <a:p>
            <a:pPr algn="ctr"/>
            <a:r>
              <a:rPr lang="es-MX" sz="2000" dirty="0" err="1"/>
              <a:t>ln</a:t>
            </a:r>
            <a:r>
              <a:rPr lang="es-MX" sz="2000" dirty="0"/>
              <a:t> </a:t>
            </a:r>
            <a:r>
              <a:rPr lang="es-MX" sz="2000" i="1" dirty="0"/>
              <a:t>y</a:t>
            </a:r>
            <a:r>
              <a:rPr lang="es-MX" sz="2000" dirty="0"/>
              <a:t> = </a:t>
            </a:r>
            <a:r>
              <a:rPr lang="es-MX" sz="2000" dirty="0" err="1"/>
              <a:t>ln</a:t>
            </a:r>
            <a:r>
              <a:rPr lang="es-MX" sz="2000" dirty="0"/>
              <a:t> a + b </a:t>
            </a:r>
            <a:r>
              <a:rPr lang="es-MX" sz="2000" i="1" dirty="0"/>
              <a:t>x</a:t>
            </a:r>
          </a:p>
        </p:txBody>
      </p:sp>
      <p:sp>
        <p:nvSpPr>
          <p:cNvPr id="35" name="TextBox 34"/>
          <p:cNvSpPr txBox="1"/>
          <p:nvPr/>
        </p:nvSpPr>
        <p:spPr>
          <a:xfrm>
            <a:off x="6143636" y="4886278"/>
            <a:ext cx="2643206" cy="400110"/>
          </a:xfrm>
          <a:prstGeom prst="rect">
            <a:avLst/>
          </a:prstGeom>
          <a:noFill/>
        </p:spPr>
        <p:txBody>
          <a:bodyPr wrap="square" rtlCol="0">
            <a:spAutoFit/>
          </a:bodyPr>
          <a:lstStyle/>
          <a:p>
            <a:pPr algn="ctr"/>
            <a:r>
              <a:rPr lang="es-MX" sz="2000" dirty="0"/>
              <a:t>log </a:t>
            </a:r>
            <a:r>
              <a:rPr lang="es-MX" sz="2000" i="1" dirty="0"/>
              <a:t>y</a:t>
            </a:r>
            <a:r>
              <a:rPr lang="es-MX" sz="2000" dirty="0"/>
              <a:t> = log a + b log </a:t>
            </a:r>
            <a:r>
              <a:rPr lang="es-MX" sz="2000" i="1" dirty="0"/>
              <a:t>x</a:t>
            </a:r>
          </a:p>
        </p:txBody>
      </p:sp>
      <p:sp>
        <p:nvSpPr>
          <p:cNvPr id="36" name="TextBox 35"/>
          <p:cNvSpPr txBox="1"/>
          <p:nvPr/>
        </p:nvSpPr>
        <p:spPr>
          <a:xfrm>
            <a:off x="4214810" y="1906777"/>
            <a:ext cx="928694" cy="400110"/>
          </a:xfrm>
          <a:prstGeom prst="rect">
            <a:avLst/>
          </a:prstGeom>
          <a:solidFill>
            <a:srgbClr val="7030A0">
              <a:alpha val="53000"/>
            </a:srgbClr>
          </a:solidFill>
          <a:ln>
            <a:solidFill>
              <a:srgbClr val="7030A0"/>
            </a:solidFill>
          </a:ln>
        </p:spPr>
        <p:txBody>
          <a:bodyPr wrap="square" rtlCol="0">
            <a:spAutoFit/>
          </a:bodyPr>
          <a:lstStyle/>
          <a:p>
            <a:pPr algn="ctr"/>
            <a:r>
              <a:rPr lang="es-MX" sz="2000" b="1" i="1" dirty="0"/>
              <a:t>x</a:t>
            </a:r>
            <a:r>
              <a:rPr lang="es-MX" sz="2000" b="1" dirty="0"/>
              <a:t>, </a:t>
            </a:r>
            <a:r>
              <a:rPr lang="es-MX" sz="2000" b="1" dirty="0" err="1"/>
              <a:t>ln</a:t>
            </a:r>
            <a:r>
              <a:rPr lang="es-MX" sz="2000" b="1" i="1" dirty="0"/>
              <a:t> y</a:t>
            </a:r>
          </a:p>
        </p:txBody>
      </p:sp>
      <p:sp>
        <p:nvSpPr>
          <p:cNvPr id="37" name="TextBox 36"/>
          <p:cNvSpPr txBox="1"/>
          <p:nvPr/>
        </p:nvSpPr>
        <p:spPr>
          <a:xfrm>
            <a:off x="3929058" y="5100592"/>
            <a:ext cx="1571636" cy="400110"/>
          </a:xfrm>
          <a:prstGeom prst="rect">
            <a:avLst/>
          </a:prstGeom>
          <a:solidFill>
            <a:srgbClr val="92D050">
              <a:alpha val="53000"/>
            </a:srgbClr>
          </a:solidFill>
          <a:ln>
            <a:solidFill>
              <a:srgbClr val="92D050"/>
            </a:solidFill>
          </a:ln>
        </p:spPr>
        <p:txBody>
          <a:bodyPr wrap="square" rtlCol="0">
            <a:spAutoFit/>
          </a:bodyPr>
          <a:lstStyle/>
          <a:p>
            <a:pPr algn="ctr"/>
            <a:r>
              <a:rPr lang="es-MX" sz="2000" b="1" dirty="0"/>
              <a:t>log</a:t>
            </a:r>
            <a:r>
              <a:rPr lang="es-MX" sz="2000" b="1" i="1" dirty="0"/>
              <a:t> x</a:t>
            </a:r>
            <a:r>
              <a:rPr lang="es-MX" sz="2000" b="1" dirty="0"/>
              <a:t>, log</a:t>
            </a:r>
            <a:r>
              <a:rPr lang="es-MX" sz="2000" b="1" i="1" dirty="0"/>
              <a:t> y</a:t>
            </a:r>
          </a:p>
        </p:txBody>
      </p:sp>
      <p:sp>
        <p:nvSpPr>
          <p:cNvPr id="38" name="Rectangle 37"/>
          <p:cNvSpPr/>
          <p:nvPr/>
        </p:nvSpPr>
        <p:spPr>
          <a:xfrm>
            <a:off x="285720" y="571480"/>
            <a:ext cx="4714908" cy="461665"/>
          </a:xfrm>
          <a:prstGeom prst="rect">
            <a:avLst/>
          </a:prstGeom>
        </p:spPr>
        <p:txBody>
          <a:bodyPr wrap="square">
            <a:spAutoFit/>
          </a:bodyPr>
          <a:lstStyle/>
          <a:p>
            <a:r>
              <a:rPr lang="es-ES" sz="2400" dirty="0">
                <a:solidFill>
                  <a:schemeClr val="tx2"/>
                </a:solidFill>
                <a:latin typeface="Arial" pitchFamily="34" charset="0"/>
                <a:cs typeface="Arial" pitchFamily="34" charset="0"/>
              </a:rPr>
              <a:t>Transformaciones comunes</a:t>
            </a:r>
            <a:endParaRPr lang="es-MX" sz="2400"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5799098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28596" y="1000109"/>
            <a:ext cx="8031836" cy="1357322"/>
          </a:xfrm>
        </p:spPr>
        <p:txBody>
          <a:bodyPr>
            <a:normAutofit/>
          </a:bodyPr>
          <a:lstStyle/>
          <a:p>
            <a:r>
              <a:rPr lang="pt-PT" dirty="0"/>
              <a:t>Q análisis y Medidas de similitud</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5"/>
          <p:cNvSpPr txBox="1">
            <a:spLocks noChangeArrowheads="1"/>
          </p:cNvSpPr>
          <p:nvPr/>
        </p:nvSpPr>
        <p:spPr bwMode="auto">
          <a:xfrm>
            <a:off x="285750" y="909659"/>
            <a:ext cx="8858250" cy="461962"/>
          </a:xfrm>
          <a:prstGeom prst="rect">
            <a:avLst/>
          </a:prstGeom>
          <a:noFill/>
          <a:ln w="9525">
            <a:noFill/>
            <a:miter lim="800000"/>
            <a:headEnd/>
            <a:tailEnd/>
          </a:ln>
        </p:spPr>
        <p:txBody>
          <a:bodyPr>
            <a:spAutoFit/>
          </a:bodyPr>
          <a:lstStyle/>
          <a:p>
            <a:pPr>
              <a:spcBef>
                <a:spcPct val="50000"/>
              </a:spcBef>
            </a:pPr>
            <a:r>
              <a:rPr lang="es-VE" sz="2400"/>
              <a:t>Estadística Multivariada</a:t>
            </a:r>
          </a:p>
        </p:txBody>
      </p:sp>
      <p:sp>
        <p:nvSpPr>
          <p:cNvPr id="20483" name="4 CuadroTexto"/>
          <p:cNvSpPr txBox="1">
            <a:spLocks noChangeArrowheads="1"/>
          </p:cNvSpPr>
          <p:nvPr/>
        </p:nvSpPr>
        <p:spPr bwMode="auto">
          <a:xfrm>
            <a:off x="5286375" y="909659"/>
            <a:ext cx="3357563" cy="646112"/>
          </a:xfrm>
          <a:prstGeom prst="rect">
            <a:avLst/>
          </a:prstGeom>
          <a:noFill/>
          <a:ln w="9525">
            <a:noFill/>
            <a:miter lim="800000"/>
            <a:headEnd/>
            <a:tailEnd/>
          </a:ln>
        </p:spPr>
        <p:txBody>
          <a:bodyPr>
            <a:spAutoFit/>
          </a:bodyPr>
          <a:lstStyle/>
          <a:p>
            <a:r>
              <a:rPr lang="es-ES"/>
              <a:t>Set de datos ordenados en una matriz</a:t>
            </a:r>
            <a:endParaRPr lang="es-VE"/>
          </a:p>
        </p:txBody>
      </p:sp>
      <p:sp>
        <p:nvSpPr>
          <p:cNvPr id="6" name="5 Flecha derecha"/>
          <p:cNvSpPr/>
          <p:nvPr/>
        </p:nvSpPr>
        <p:spPr>
          <a:xfrm>
            <a:off x="3714750" y="981096"/>
            <a:ext cx="1428750" cy="357188"/>
          </a:xfrm>
          <a:prstGeom prst="rightArrow">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VE"/>
          </a:p>
        </p:txBody>
      </p:sp>
      <p:pic>
        <p:nvPicPr>
          <p:cNvPr id="20485" name="Picture 2"/>
          <p:cNvPicPr>
            <a:picLocks noChangeAspect="1" noChangeArrowheads="1"/>
          </p:cNvPicPr>
          <p:nvPr/>
        </p:nvPicPr>
        <p:blipFill>
          <a:blip r:embed="rId2"/>
          <a:srcRect/>
          <a:stretch>
            <a:fillRect/>
          </a:stretch>
        </p:blipFill>
        <p:spPr bwMode="auto">
          <a:xfrm>
            <a:off x="0" y="2981346"/>
            <a:ext cx="4071938" cy="2844800"/>
          </a:xfrm>
          <a:prstGeom prst="rect">
            <a:avLst/>
          </a:prstGeom>
          <a:noFill/>
          <a:ln w="9525">
            <a:noFill/>
            <a:miter lim="800000"/>
            <a:headEnd/>
            <a:tailEnd/>
          </a:ln>
        </p:spPr>
      </p:pic>
      <p:sp>
        <p:nvSpPr>
          <p:cNvPr id="11" name="10 CuadroTexto"/>
          <p:cNvSpPr txBox="1"/>
          <p:nvPr/>
        </p:nvSpPr>
        <p:spPr>
          <a:xfrm>
            <a:off x="2071688" y="2624159"/>
            <a:ext cx="1643062" cy="338137"/>
          </a:xfrm>
          <a:prstGeom prst="rect">
            <a:avLst/>
          </a:prstGeom>
          <a:noFill/>
        </p:spPr>
        <p:txBody>
          <a:bodyPr>
            <a:spAutoFit/>
          </a:bodyPr>
          <a:lstStyle/>
          <a:p>
            <a:pPr>
              <a:defRPr/>
            </a:pPr>
            <a:r>
              <a:rPr lang="es-ES" sz="1600" dirty="0">
                <a:latin typeface="+mn-lt"/>
              </a:rPr>
              <a:t>Matriz de datos</a:t>
            </a:r>
            <a:endParaRPr lang="es-VE" sz="1600" dirty="0">
              <a:latin typeface="+mn-lt"/>
            </a:endParaRPr>
          </a:p>
        </p:txBody>
      </p:sp>
      <p:grpSp>
        <p:nvGrpSpPr>
          <p:cNvPr id="2" name="16 Grupo"/>
          <p:cNvGrpSpPr>
            <a:grpSpLocks/>
          </p:cNvGrpSpPr>
          <p:nvPr/>
        </p:nvGrpSpPr>
        <p:grpSpPr bwMode="auto">
          <a:xfrm>
            <a:off x="1571625" y="2695596"/>
            <a:ext cx="7286625" cy="1357313"/>
            <a:chOff x="1571604" y="2285992"/>
            <a:chExt cx="7000924" cy="1357322"/>
          </a:xfrm>
        </p:grpSpPr>
        <p:sp>
          <p:nvSpPr>
            <p:cNvPr id="20493" name="6 CuadroTexto"/>
            <p:cNvSpPr txBox="1">
              <a:spLocks noChangeArrowheads="1"/>
            </p:cNvSpPr>
            <p:nvPr/>
          </p:nvSpPr>
          <p:spPr bwMode="auto">
            <a:xfrm>
              <a:off x="5072066" y="2285992"/>
              <a:ext cx="3500462" cy="646331"/>
            </a:xfrm>
            <a:prstGeom prst="rect">
              <a:avLst/>
            </a:prstGeom>
            <a:noFill/>
            <a:ln w="9525">
              <a:noFill/>
              <a:miter lim="800000"/>
              <a:headEnd/>
              <a:tailEnd/>
            </a:ln>
          </p:spPr>
          <p:txBody>
            <a:bodyPr>
              <a:spAutoFit/>
            </a:bodyPr>
            <a:lstStyle/>
            <a:p>
              <a:pPr algn="ctr"/>
              <a:r>
                <a:rPr lang="es-ES"/>
                <a:t>Matriz de asociación de objetos</a:t>
              </a:r>
            </a:p>
            <a:p>
              <a:pPr algn="ctr"/>
              <a:r>
                <a:rPr lang="es-ES"/>
                <a:t>(similitud o distancia)</a:t>
              </a:r>
              <a:endParaRPr lang="es-VE"/>
            </a:p>
          </p:txBody>
        </p:sp>
        <p:sp>
          <p:nvSpPr>
            <p:cNvPr id="12" name="11 Rectángulo"/>
            <p:cNvSpPr/>
            <p:nvPr/>
          </p:nvSpPr>
          <p:spPr>
            <a:xfrm>
              <a:off x="1571604" y="2857496"/>
              <a:ext cx="2571581" cy="7858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VE"/>
            </a:p>
          </p:txBody>
        </p:sp>
        <p:sp>
          <p:nvSpPr>
            <p:cNvPr id="14" name="13 Flecha derecha"/>
            <p:cNvSpPr/>
            <p:nvPr/>
          </p:nvSpPr>
          <p:spPr>
            <a:xfrm>
              <a:off x="4358247" y="3071810"/>
              <a:ext cx="1427639" cy="214313"/>
            </a:xfrm>
            <a:prstGeom prst="rightArrow">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VE"/>
            </a:p>
          </p:txBody>
        </p:sp>
        <p:sp>
          <p:nvSpPr>
            <p:cNvPr id="20496" name="14 CuadroTexto"/>
            <p:cNvSpPr txBox="1">
              <a:spLocks noChangeArrowheads="1"/>
            </p:cNvSpPr>
            <p:nvPr/>
          </p:nvSpPr>
          <p:spPr bwMode="auto">
            <a:xfrm>
              <a:off x="5857884" y="2988230"/>
              <a:ext cx="571504" cy="369332"/>
            </a:xfrm>
            <a:prstGeom prst="rect">
              <a:avLst/>
            </a:prstGeom>
            <a:noFill/>
            <a:ln w="9525">
              <a:noFill/>
              <a:miter lim="800000"/>
              <a:headEnd/>
              <a:tailEnd/>
            </a:ln>
          </p:spPr>
          <p:txBody>
            <a:bodyPr>
              <a:spAutoFit/>
            </a:bodyPr>
            <a:lstStyle/>
            <a:p>
              <a:r>
                <a:rPr lang="es-ES" i="1"/>
                <a:t>a</a:t>
              </a:r>
              <a:r>
                <a:rPr lang="es-ES" baseline="-25000"/>
                <a:t>12</a:t>
              </a:r>
              <a:endParaRPr lang="es-VE" baseline="-25000"/>
            </a:p>
          </p:txBody>
        </p:sp>
      </p:grpSp>
      <p:pic>
        <p:nvPicPr>
          <p:cNvPr id="122883" name="Picture 3"/>
          <p:cNvPicPr>
            <a:picLocks noChangeAspect="1" noChangeArrowheads="1"/>
          </p:cNvPicPr>
          <p:nvPr/>
        </p:nvPicPr>
        <p:blipFill>
          <a:blip r:embed="rId3"/>
          <a:srcRect/>
          <a:stretch>
            <a:fillRect/>
          </a:stretch>
        </p:blipFill>
        <p:spPr bwMode="auto">
          <a:xfrm>
            <a:off x="5286375" y="3910034"/>
            <a:ext cx="2911475" cy="2590800"/>
          </a:xfrm>
          <a:prstGeom prst="rect">
            <a:avLst/>
          </a:prstGeom>
          <a:noFill/>
          <a:ln w="9525">
            <a:noFill/>
            <a:miter lim="800000"/>
            <a:headEnd/>
            <a:tailEnd/>
          </a:ln>
        </p:spPr>
      </p:pic>
      <p:grpSp>
        <p:nvGrpSpPr>
          <p:cNvPr id="3" name="19 Grupo"/>
          <p:cNvGrpSpPr>
            <a:grpSpLocks/>
          </p:cNvGrpSpPr>
          <p:nvPr/>
        </p:nvGrpSpPr>
        <p:grpSpPr bwMode="auto">
          <a:xfrm>
            <a:off x="6215063" y="4052909"/>
            <a:ext cx="1643062" cy="2214562"/>
            <a:chOff x="6215074" y="3643314"/>
            <a:chExt cx="1643074" cy="2214578"/>
          </a:xfrm>
        </p:grpSpPr>
        <p:sp>
          <p:nvSpPr>
            <p:cNvPr id="18" name="17 Triángulo isósceles"/>
            <p:cNvSpPr/>
            <p:nvPr/>
          </p:nvSpPr>
          <p:spPr>
            <a:xfrm rot="16200000">
              <a:off x="5965040" y="3893348"/>
              <a:ext cx="2143140" cy="1643074"/>
            </a:xfrm>
            <a:prstGeom prst="triangle">
              <a:avLst>
                <a:gd name="adj" fmla="val 10000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VE"/>
            </a:p>
          </p:txBody>
        </p:sp>
        <p:sp>
          <p:nvSpPr>
            <p:cNvPr id="19" name="18 Triángulo isósceles"/>
            <p:cNvSpPr/>
            <p:nvPr/>
          </p:nvSpPr>
          <p:spPr>
            <a:xfrm rot="5400000">
              <a:off x="5965040" y="3964785"/>
              <a:ext cx="2143140" cy="1643074"/>
            </a:xfrm>
            <a:prstGeom prst="triangle">
              <a:avLst>
                <a:gd name="adj" fmla="val 10000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VE"/>
            </a:p>
          </p:txBody>
        </p:sp>
      </p:grpSp>
      <p:sp>
        <p:nvSpPr>
          <p:cNvPr id="21" name="Text Box 4"/>
          <p:cNvSpPr txBox="1">
            <a:spLocks noChangeArrowheads="1"/>
          </p:cNvSpPr>
          <p:nvPr/>
        </p:nvSpPr>
        <p:spPr bwMode="auto">
          <a:xfrm>
            <a:off x="5500688" y="1981221"/>
            <a:ext cx="2997200" cy="579438"/>
          </a:xfrm>
          <a:prstGeom prst="rect">
            <a:avLst/>
          </a:prstGeom>
          <a:noFill/>
          <a:ln w="9525">
            <a:noFill/>
            <a:miter lim="800000"/>
            <a:headEnd/>
            <a:tailEnd/>
          </a:ln>
        </p:spPr>
        <p:txBody>
          <a:bodyPr wrap="none">
            <a:spAutoFit/>
          </a:bodyPr>
          <a:lstStyle/>
          <a:p>
            <a:r>
              <a:rPr lang="es-ES" sz="2000"/>
              <a:t>MODO </a:t>
            </a:r>
            <a:r>
              <a:rPr lang="es-ES" sz="3200"/>
              <a:t>Q</a:t>
            </a:r>
            <a:r>
              <a:rPr lang="es-ES" sz="2000"/>
              <a:t> DE ANÁLISIS</a:t>
            </a:r>
          </a:p>
        </p:txBody>
      </p:sp>
    </p:spTree>
    <p:extLst>
      <p:ext uri="{BB962C8B-B14F-4D97-AF65-F5344CB8AC3E}">
        <p14:creationId xmlns:p14="http://schemas.microsoft.com/office/powerpoint/2010/main" val="22852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8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4"/>
          <p:cNvSpPr txBox="1">
            <a:spLocks noChangeArrowheads="1"/>
          </p:cNvSpPr>
          <p:nvPr/>
        </p:nvSpPr>
        <p:spPr bwMode="auto">
          <a:xfrm>
            <a:off x="646113" y="1042988"/>
            <a:ext cx="2997200" cy="579437"/>
          </a:xfrm>
          <a:prstGeom prst="rect">
            <a:avLst/>
          </a:prstGeom>
          <a:noFill/>
          <a:ln w="9525">
            <a:noFill/>
            <a:miter lim="800000"/>
            <a:headEnd/>
            <a:tailEnd/>
          </a:ln>
        </p:spPr>
        <p:txBody>
          <a:bodyPr wrap="none">
            <a:spAutoFit/>
          </a:bodyPr>
          <a:lstStyle/>
          <a:p>
            <a:r>
              <a:rPr lang="es-ES" sz="2000"/>
              <a:t>MODO </a:t>
            </a:r>
            <a:r>
              <a:rPr lang="es-ES" sz="3200"/>
              <a:t>Q</a:t>
            </a:r>
            <a:r>
              <a:rPr lang="es-ES" sz="2000"/>
              <a:t> DE ANÁLISIS</a:t>
            </a:r>
          </a:p>
        </p:txBody>
      </p:sp>
      <p:sp>
        <p:nvSpPr>
          <p:cNvPr id="23555" name="Line 5"/>
          <p:cNvSpPr>
            <a:spLocks noChangeShapeType="1"/>
          </p:cNvSpPr>
          <p:nvPr/>
        </p:nvSpPr>
        <p:spPr bwMode="auto">
          <a:xfrm>
            <a:off x="3330575" y="1844675"/>
            <a:ext cx="1008063" cy="576263"/>
          </a:xfrm>
          <a:prstGeom prst="line">
            <a:avLst/>
          </a:prstGeom>
          <a:noFill/>
          <a:ln w="38100">
            <a:solidFill>
              <a:schemeClr val="tx1"/>
            </a:solidFill>
            <a:round/>
            <a:headEnd/>
            <a:tailEnd type="triangle" w="med" len="med"/>
          </a:ln>
        </p:spPr>
        <p:txBody>
          <a:bodyPr/>
          <a:lstStyle/>
          <a:p>
            <a:endParaRPr lang="es-VE"/>
          </a:p>
        </p:txBody>
      </p:sp>
      <p:sp>
        <p:nvSpPr>
          <p:cNvPr id="84998" name="Line 6"/>
          <p:cNvSpPr>
            <a:spLocks noChangeShapeType="1"/>
          </p:cNvSpPr>
          <p:nvPr/>
        </p:nvSpPr>
        <p:spPr bwMode="auto">
          <a:xfrm>
            <a:off x="1098550" y="1628775"/>
            <a:ext cx="0" cy="2663825"/>
          </a:xfrm>
          <a:prstGeom prst="line">
            <a:avLst/>
          </a:prstGeom>
          <a:noFill/>
          <a:ln w="38100">
            <a:solidFill>
              <a:schemeClr val="tx1"/>
            </a:solidFill>
            <a:round/>
            <a:headEnd/>
            <a:tailEnd type="triangle" w="med" len="med"/>
          </a:ln>
        </p:spPr>
        <p:txBody>
          <a:bodyPr/>
          <a:lstStyle/>
          <a:p>
            <a:endParaRPr lang="es-VE"/>
          </a:p>
        </p:txBody>
      </p:sp>
      <p:sp>
        <p:nvSpPr>
          <p:cNvPr id="84999" name="Text Box 7"/>
          <p:cNvSpPr txBox="1">
            <a:spLocks noChangeArrowheads="1"/>
          </p:cNvSpPr>
          <p:nvPr/>
        </p:nvSpPr>
        <p:spPr bwMode="auto">
          <a:xfrm>
            <a:off x="214312" y="4456113"/>
            <a:ext cx="8929688" cy="1754326"/>
          </a:xfrm>
          <a:prstGeom prst="rect">
            <a:avLst/>
          </a:prstGeom>
          <a:noFill/>
          <a:ln w="9525">
            <a:noFill/>
            <a:miter lim="800000"/>
            <a:headEnd/>
            <a:tailEnd/>
          </a:ln>
        </p:spPr>
        <p:txBody>
          <a:bodyPr wrap="square">
            <a:spAutoFit/>
          </a:bodyPr>
          <a:lstStyle/>
          <a:p>
            <a:r>
              <a:rPr lang="es-ES" dirty="0">
                <a:solidFill>
                  <a:schemeClr val="hlink"/>
                </a:solidFill>
              </a:rPr>
              <a:t>Coeficientes de similitud</a:t>
            </a:r>
          </a:p>
          <a:p>
            <a:pPr>
              <a:buFont typeface="Arial" pitchFamily="34" charset="0"/>
              <a:buChar char="•"/>
            </a:pPr>
            <a:r>
              <a:rPr lang="es-ES" b="1" dirty="0"/>
              <a:t>Binarios y cuantitativos</a:t>
            </a:r>
          </a:p>
          <a:p>
            <a:pPr>
              <a:buFont typeface="Arial" pitchFamily="34" charset="0"/>
              <a:buChar char="•"/>
            </a:pPr>
            <a:r>
              <a:rPr lang="es-ES" dirty="0"/>
              <a:t>Pueden ser simétricos y asimétricos</a:t>
            </a:r>
          </a:p>
          <a:p>
            <a:pPr>
              <a:buFont typeface="Arial" pitchFamily="34" charset="0"/>
              <a:buChar char="•"/>
            </a:pPr>
            <a:r>
              <a:rPr lang="es-ES" dirty="0"/>
              <a:t>Nunca son métricos (pueden ser </a:t>
            </a:r>
            <a:r>
              <a:rPr lang="es-ES" dirty="0" err="1"/>
              <a:t>semi</a:t>
            </a:r>
            <a:r>
              <a:rPr lang="es-ES" dirty="0"/>
              <a:t>-métricos)</a:t>
            </a:r>
          </a:p>
          <a:p>
            <a:pPr>
              <a:buFont typeface="Arial" pitchFamily="34" charset="0"/>
              <a:buChar char="•"/>
            </a:pPr>
            <a:r>
              <a:rPr lang="es-ES" dirty="0"/>
              <a:t>Pueden convertirse en distancia (</a:t>
            </a:r>
            <a:r>
              <a:rPr lang="es-ES" dirty="0" err="1"/>
              <a:t>i.e.</a:t>
            </a:r>
            <a:r>
              <a:rPr lang="es-ES" dirty="0"/>
              <a:t> disimilitud), necesario para ordenaciones</a:t>
            </a:r>
          </a:p>
          <a:p>
            <a:r>
              <a:rPr lang="es-ES" i="1" dirty="0"/>
              <a:t>Estadística </a:t>
            </a:r>
            <a:r>
              <a:rPr lang="es-ES" i="1" dirty="0" err="1"/>
              <a:t>multivariada</a:t>
            </a:r>
            <a:r>
              <a:rPr lang="es-ES" i="1" dirty="0"/>
              <a:t> no </a:t>
            </a:r>
            <a:r>
              <a:rPr lang="es-ES" i="1" dirty="0" err="1"/>
              <a:t>paramétrica</a:t>
            </a:r>
            <a:r>
              <a:rPr lang="es-ES" i="1" dirty="0"/>
              <a:t> o </a:t>
            </a:r>
            <a:r>
              <a:rPr lang="es-ES" i="1" dirty="0" err="1"/>
              <a:t>semi-paramétrica</a:t>
            </a:r>
            <a:endParaRPr lang="es-ES" i="1" dirty="0"/>
          </a:p>
        </p:txBody>
      </p:sp>
      <p:sp>
        <p:nvSpPr>
          <p:cNvPr id="23558" name="Text Box 8"/>
          <p:cNvSpPr txBox="1">
            <a:spLocks noChangeArrowheads="1"/>
          </p:cNvSpPr>
          <p:nvPr/>
        </p:nvSpPr>
        <p:spPr bwMode="auto">
          <a:xfrm>
            <a:off x="3571868" y="2565400"/>
            <a:ext cx="5572132" cy="1477328"/>
          </a:xfrm>
          <a:prstGeom prst="rect">
            <a:avLst/>
          </a:prstGeom>
          <a:noFill/>
          <a:ln w="9525">
            <a:noFill/>
            <a:miter lim="800000"/>
            <a:headEnd/>
            <a:tailEnd/>
          </a:ln>
        </p:spPr>
        <p:txBody>
          <a:bodyPr wrap="square">
            <a:spAutoFit/>
          </a:bodyPr>
          <a:lstStyle/>
          <a:p>
            <a:r>
              <a:rPr lang="es-ES" dirty="0">
                <a:solidFill>
                  <a:schemeClr val="hlink"/>
                </a:solidFill>
              </a:rPr>
              <a:t>Coeficientes de distancia</a:t>
            </a:r>
          </a:p>
          <a:p>
            <a:pPr>
              <a:buFont typeface="Arial" pitchFamily="34" charset="0"/>
              <a:buChar char="•"/>
            </a:pPr>
            <a:r>
              <a:rPr lang="es-ES" b="1" dirty="0"/>
              <a:t>Binarios y cuantitativos</a:t>
            </a:r>
          </a:p>
          <a:p>
            <a:pPr>
              <a:buFont typeface="Arial" pitchFamily="34" charset="0"/>
              <a:buChar char="•"/>
            </a:pPr>
            <a:r>
              <a:rPr lang="es-ES" dirty="0"/>
              <a:t>Simétricos</a:t>
            </a:r>
          </a:p>
          <a:p>
            <a:pPr>
              <a:buFont typeface="Arial" pitchFamily="34" charset="0"/>
              <a:buChar char="•"/>
            </a:pPr>
            <a:r>
              <a:rPr lang="es-ES" dirty="0"/>
              <a:t>Métricos </a:t>
            </a:r>
          </a:p>
          <a:p>
            <a:r>
              <a:rPr lang="es-ES" i="1" dirty="0"/>
              <a:t>Estadística </a:t>
            </a:r>
            <a:r>
              <a:rPr lang="es-ES" i="1" dirty="0" err="1"/>
              <a:t>multivariada</a:t>
            </a:r>
            <a:r>
              <a:rPr lang="es-ES" i="1" dirty="0"/>
              <a:t> </a:t>
            </a:r>
            <a:r>
              <a:rPr lang="es-ES" i="1" dirty="0" err="1"/>
              <a:t>paramétrica</a:t>
            </a:r>
            <a:r>
              <a:rPr lang="es-ES" i="1" dirty="0"/>
              <a:t> estándar</a:t>
            </a:r>
          </a:p>
        </p:txBody>
      </p:sp>
      <p:sp>
        <p:nvSpPr>
          <p:cNvPr id="7" name="6 CuadroTexto"/>
          <p:cNvSpPr txBox="1"/>
          <p:nvPr/>
        </p:nvSpPr>
        <p:spPr>
          <a:xfrm>
            <a:off x="6786546" y="6488668"/>
            <a:ext cx="2357454" cy="369332"/>
          </a:xfrm>
          <a:prstGeom prst="rect">
            <a:avLst/>
          </a:prstGeom>
          <a:noFill/>
        </p:spPr>
        <p:txBody>
          <a:bodyPr wrap="square" rtlCol="0">
            <a:spAutoFit/>
          </a:bodyPr>
          <a:lstStyle/>
          <a:p>
            <a:r>
              <a:rPr lang="es-VE" i="1" dirty="0"/>
              <a:t>sensu</a:t>
            </a:r>
            <a:r>
              <a:rPr lang="es-VE" dirty="0"/>
              <a:t> Clarke, 1993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9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8" grpId="0" animBg="1"/>
      <p:bldP spid="8499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4"/>
          <p:cNvSpPr txBox="1">
            <a:spLocks noChangeArrowheads="1"/>
          </p:cNvSpPr>
          <p:nvPr/>
        </p:nvSpPr>
        <p:spPr bwMode="auto">
          <a:xfrm>
            <a:off x="3071802" y="785794"/>
            <a:ext cx="2997200" cy="579437"/>
          </a:xfrm>
          <a:prstGeom prst="rect">
            <a:avLst/>
          </a:prstGeom>
          <a:noFill/>
          <a:ln w="9525">
            <a:noFill/>
            <a:miter lim="800000"/>
            <a:headEnd/>
            <a:tailEnd/>
          </a:ln>
        </p:spPr>
        <p:txBody>
          <a:bodyPr wrap="none">
            <a:spAutoFit/>
          </a:bodyPr>
          <a:lstStyle/>
          <a:p>
            <a:r>
              <a:rPr lang="es-ES" sz="2000" dirty="0"/>
              <a:t>MODO </a:t>
            </a:r>
            <a:r>
              <a:rPr lang="es-ES" sz="3200" dirty="0"/>
              <a:t>Q</a:t>
            </a:r>
            <a:r>
              <a:rPr lang="es-ES" sz="2000" dirty="0"/>
              <a:t> DE ANÁLISIS</a:t>
            </a:r>
          </a:p>
        </p:txBody>
      </p:sp>
      <p:sp>
        <p:nvSpPr>
          <p:cNvPr id="8" name="7 Rectángulo"/>
          <p:cNvSpPr/>
          <p:nvPr/>
        </p:nvSpPr>
        <p:spPr>
          <a:xfrm>
            <a:off x="714345" y="2835273"/>
            <a:ext cx="2143125" cy="2928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VE"/>
          </a:p>
        </p:txBody>
      </p:sp>
      <p:sp>
        <p:nvSpPr>
          <p:cNvPr id="9" name="7 CuadroTexto"/>
          <p:cNvSpPr txBox="1">
            <a:spLocks noChangeArrowheads="1"/>
          </p:cNvSpPr>
          <p:nvPr/>
        </p:nvSpPr>
        <p:spPr bwMode="auto">
          <a:xfrm>
            <a:off x="928662" y="5926160"/>
            <a:ext cx="1857375" cy="646112"/>
          </a:xfrm>
          <a:prstGeom prst="rect">
            <a:avLst/>
          </a:prstGeom>
          <a:noFill/>
          <a:ln w="9525">
            <a:noFill/>
            <a:miter lim="800000"/>
            <a:headEnd/>
            <a:tailEnd/>
          </a:ln>
        </p:spPr>
        <p:txBody>
          <a:bodyPr>
            <a:spAutoFit/>
          </a:bodyPr>
          <a:lstStyle/>
          <a:p>
            <a:pPr algn="ctr"/>
            <a:r>
              <a:rPr lang="es-ES" dirty="0"/>
              <a:t>Matriz </a:t>
            </a:r>
            <a:r>
              <a:rPr lang="es-ES" b="1" dirty="0"/>
              <a:t>Y (</a:t>
            </a:r>
            <a:r>
              <a:rPr lang="es-ES" i="1" dirty="0"/>
              <a:t>n</a:t>
            </a:r>
            <a:r>
              <a:rPr lang="es-ES" b="1" dirty="0"/>
              <a:t> </a:t>
            </a:r>
            <a:r>
              <a:rPr lang="es-ES" sz="1200" b="1" dirty="0"/>
              <a:t>x</a:t>
            </a:r>
            <a:r>
              <a:rPr lang="es-ES" b="1" dirty="0"/>
              <a:t> </a:t>
            </a:r>
            <a:r>
              <a:rPr lang="es-ES" i="1" dirty="0"/>
              <a:t>p</a:t>
            </a:r>
            <a:r>
              <a:rPr lang="es-ES" b="1" dirty="0"/>
              <a:t>)</a:t>
            </a:r>
          </a:p>
          <a:p>
            <a:pPr algn="ctr"/>
            <a:r>
              <a:rPr lang="es-ES" b="1" dirty="0"/>
              <a:t>Rectangular</a:t>
            </a:r>
            <a:endParaRPr lang="es-VE" b="1" dirty="0"/>
          </a:p>
        </p:txBody>
      </p:sp>
      <p:sp>
        <p:nvSpPr>
          <p:cNvPr id="10" name="11 CuadroTexto"/>
          <p:cNvSpPr txBox="1">
            <a:spLocks noChangeArrowheads="1"/>
          </p:cNvSpPr>
          <p:nvPr/>
        </p:nvSpPr>
        <p:spPr bwMode="auto">
          <a:xfrm rot="-5400000">
            <a:off x="-155605" y="3919535"/>
            <a:ext cx="1220788" cy="338137"/>
          </a:xfrm>
          <a:prstGeom prst="rect">
            <a:avLst/>
          </a:prstGeom>
          <a:noFill/>
          <a:ln w="9525">
            <a:noFill/>
            <a:miter lim="800000"/>
            <a:headEnd/>
            <a:tailEnd/>
          </a:ln>
        </p:spPr>
        <p:txBody>
          <a:bodyPr>
            <a:spAutoFit/>
          </a:bodyPr>
          <a:lstStyle/>
          <a:p>
            <a:r>
              <a:rPr lang="es-ES" sz="1600"/>
              <a:t>Objetos</a:t>
            </a:r>
            <a:endParaRPr lang="es-VE" sz="1600"/>
          </a:p>
        </p:txBody>
      </p:sp>
      <p:sp>
        <p:nvSpPr>
          <p:cNvPr id="12" name="10 CuadroTexto"/>
          <p:cNvSpPr txBox="1">
            <a:spLocks noChangeArrowheads="1"/>
          </p:cNvSpPr>
          <p:nvPr/>
        </p:nvSpPr>
        <p:spPr bwMode="auto">
          <a:xfrm>
            <a:off x="1000108" y="2425698"/>
            <a:ext cx="1500187" cy="338137"/>
          </a:xfrm>
          <a:prstGeom prst="rect">
            <a:avLst/>
          </a:prstGeom>
          <a:noFill/>
          <a:ln w="9525">
            <a:noFill/>
            <a:miter lim="800000"/>
            <a:headEnd/>
            <a:tailEnd/>
          </a:ln>
        </p:spPr>
        <p:txBody>
          <a:bodyPr>
            <a:spAutoFit/>
          </a:bodyPr>
          <a:lstStyle/>
          <a:p>
            <a:pPr algn="ctr"/>
            <a:r>
              <a:rPr lang="es-ES" sz="1600" dirty="0"/>
              <a:t>Descriptores</a:t>
            </a:r>
            <a:endParaRPr lang="es-VE" sz="1600" dirty="0"/>
          </a:p>
        </p:txBody>
      </p:sp>
      <p:sp>
        <p:nvSpPr>
          <p:cNvPr id="13" name="12 Rectángulo"/>
          <p:cNvSpPr/>
          <p:nvPr/>
        </p:nvSpPr>
        <p:spPr>
          <a:xfrm>
            <a:off x="6072213" y="2835273"/>
            <a:ext cx="2143125" cy="2928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VE"/>
          </a:p>
        </p:txBody>
      </p:sp>
      <p:sp>
        <p:nvSpPr>
          <p:cNvPr id="14" name="7 CuadroTexto"/>
          <p:cNvSpPr txBox="1">
            <a:spLocks noChangeArrowheads="1"/>
          </p:cNvSpPr>
          <p:nvPr/>
        </p:nvSpPr>
        <p:spPr bwMode="auto">
          <a:xfrm>
            <a:off x="6286530" y="5926160"/>
            <a:ext cx="1857375" cy="646112"/>
          </a:xfrm>
          <a:prstGeom prst="rect">
            <a:avLst/>
          </a:prstGeom>
          <a:noFill/>
          <a:ln w="9525">
            <a:noFill/>
            <a:miter lim="800000"/>
            <a:headEnd/>
            <a:tailEnd/>
          </a:ln>
        </p:spPr>
        <p:txBody>
          <a:bodyPr>
            <a:spAutoFit/>
          </a:bodyPr>
          <a:lstStyle/>
          <a:p>
            <a:pPr algn="ctr"/>
            <a:r>
              <a:rPr lang="es-ES" dirty="0"/>
              <a:t>Matriz </a:t>
            </a:r>
            <a:r>
              <a:rPr lang="es-ES" b="1" dirty="0"/>
              <a:t>Y (</a:t>
            </a:r>
            <a:r>
              <a:rPr lang="es-ES" i="1" dirty="0"/>
              <a:t>n</a:t>
            </a:r>
            <a:r>
              <a:rPr lang="es-ES" b="1" dirty="0"/>
              <a:t> </a:t>
            </a:r>
            <a:r>
              <a:rPr lang="es-ES" sz="1200" b="1" dirty="0"/>
              <a:t>x</a:t>
            </a:r>
            <a:r>
              <a:rPr lang="es-ES" b="1" dirty="0"/>
              <a:t> </a:t>
            </a:r>
            <a:r>
              <a:rPr lang="es-ES" i="1" dirty="0"/>
              <a:t>p</a:t>
            </a:r>
            <a:r>
              <a:rPr lang="es-ES" b="1" dirty="0"/>
              <a:t>)</a:t>
            </a:r>
          </a:p>
          <a:p>
            <a:pPr algn="ctr"/>
            <a:r>
              <a:rPr lang="es-ES" b="1" dirty="0"/>
              <a:t>Rectangular</a:t>
            </a:r>
            <a:endParaRPr lang="es-VE" b="1" dirty="0"/>
          </a:p>
        </p:txBody>
      </p:sp>
      <p:sp>
        <p:nvSpPr>
          <p:cNvPr id="15" name="11 CuadroTexto"/>
          <p:cNvSpPr txBox="1">
            <a:spLocks noChangeArrowheads="1"/>
          </p:cNvSpPr>
          <p:nvPr/>
        </p:nvSpPr>
        <p:spPr bwMode="auto">
          <a:xfrm rot="-5400000">
            <a:off x="5202263" y="3919535"/>
            <a:ext cx="1220788" cy="338137"/>
          </a:xfrm>
          <a:prstGeom prst="rect">
            <a:avLst/>
          </a:prstGeom>
          <a:noFill/>
          <a:ln w="9525">
            <a:noFill/>
            <a:miter lim="800000"/>
            <a:headEnd/>
            <a:tailEnd/>
          </a:ln>
        </p:spPr>
        <p:txBody>
          <a:bodyPr>
            <a:spAutoFit/>
          </a:bodyPr>
          <a:lstStyle/>
          <a:p>
            <a:r>
              <a:rPr lang="es-ES" sz="1600"/>
              <a:t>Objetos</a:t>
            </a:r>
            <a:endParaRPr lang="es-VE" sz="1600"/>
          </a:p>
        </p:txBody>
      </p:sp>
      <p:sp>
        <p:nvSpPr>
          <p:cNvPr id="16" name="10 CuadroTexto"/>
          <p:cNvSpPr txBox="1">
            <a:spLocks noChangeArrowheads="1"/>
          </p:cNvSpPr>
          <p:nvPr/>
        </p:nvSpPr>
        <p:spPr bwMode="auto">
          <a:xfrm>
            <a:off x="6357976" y="2425698"/>
            <a:ext cx="1500187" cy="338137"/>
          </a:xfrm>
          <a:prstGeom prst="rect">
            <a:avLst/>
          </a:prstGeom>
          <a:noFill/>
          <a:ln w="9525">
            <a:noFill/>
            <a:miter lim="800000"/>
            <a:headEnd/>
            <a:tailEnd/>
          </a:ln>
        </p:spPr>
        <p:txBody>
          <a:bodyPr>
            <a:spAutoFit/>
          </a:bodyPr>
          <a:lstStyle/>
          <a:p>
            <a:r>
              <a:rPr lang="es-ES" sz="1600" dirty="0"/>
              <a:t>Descriptores</a:t>
            </a:r>
            <a:endParaRPr lang="es-VE" sz="1600" dirty="0"/>
          </a:p>
        </p:txBody>
      </p:sp>
      <p:sp>
        <p:nvSpPr>
          <p:cNvPr id="17" name="16 CuadroTexto"/>
          <p:cNvSpPr txBox="1"/>
          <p:nvPr/>
        </p:nvSpPr>
        <p:spPr>
          <a:xfrm>
            <a:off x="785786" y="3055085"/>
            <a:ext cx="357190" cy="2585323"/>
          </a:xfrm>
          <a:prstGeom prst="rect">
            <a:avLst/>
          </a:prstGeom>
          <a:noFill/>
        </p:spPr>
        <p:txBody>
          <a:bodyPr wrap="square" rtlCol="0">
            <a:spAutoFit/>
          </a:bodyPr>
          <a:lstStyle/>
          <a:p>
            <a:r>
              <a:rPr lang="es-VE" dirty="0"/>
              <a:t>1</a:t>
            </a:r>
          </a:p>
          <a:p>
            <a:r>
              <a:rPr lang="es-VE" dirty="0"/>
              <a:t>0</a:t>
            </a:r>
          </a:p>
          <a:p>
            <a:r>
              <a:rPr lang="es-VE" dirty="0"/>
              <a:t>1</a:t>
            </a:r>
          </a:p>
          <a:p>
            <a:r>
              <a:rPr lang="es-VE" dirty="0"/>
              <a:t>1</a:t>
            </a:r>
          </a:p>
          <a:p>
            <a:r>
              <a:rPr lang="es-VE" dirty="0"/>
              <a:t>1</a:t>
            </a:r>
          </a:p>
          <a:p>
            <a:r>
              <a:rPr lang="es-VE" dirty="0"/>
              <a:t>0</a:t>
            </a:r>
          </a:p>
          <a:p>
            <a:r>
              <a:rPr lang="es-VE" dirty="0"/>
              <a:t>0</a:t>
            </a:r>
          </a:p>
          <a:p>
            <a:r>
              <a:rPr lang="es-VE" dirty="0"/>
              <a:t>0</a:t>
            </a:r>
          </a:p>
          <a:p>
            <a:r>
              <a:rPr lang="es-VE" dirty="0"/>
              <a:t>1</a:t>
            </a:r>
          </a:p>
        </p:txBody>
      </p:sp>
      <p:sp>
        <p:nvSpPr>
          <p:cNvPr id="18" name="17 CuadroTexto"/>
          <p:cNvSpPr txBox="1"/>
          <p:nvPr/>
        </p:nvSpPr>
        <p:spPr>
          <a:xfrm>
            <a:off x="1142976" y="3055085"/>
            <a:ext cx="357190" cy="2585323"/>
          </a:xfrm>
          <a:prstGeom prst="rect">
            <a:avLst/>
          </a:prstGeom>
          <a:noFill/>
        </p:spPr>
        <p:txBody>
          <a:bodyPr wrap="square" rtlCol="0">
            <a:spAutoFit/>
          </a:bodyPr>
          <a:lstStyle/>
          <a:p>
            <a:r>
              <a:rPr lang="es-VE" dirty="0"/>
              <a:t>1</a:t>
            </a:r>
          </a:p>
          <a:p>
            <a:r>
              <a:rPr lang="es-VE" dirty="0"/>
              <a:t>1</a:t>
            </a:r>
          </a:p>
          <a:p>
            <a:r>
              <a:rPr lang="es-VE" dirty="0"/>
              <a:t>0</a:t>
            </a:r>
          </a:p>
          <a:p>
            <a:r>
              <a:rPr lang="es-VE" dirty="0"/>
              <a:t>0</a:t>
            </a:r>
          </a:p>
          <a:p>
            <a:r>
              <a:rPr lang="es-VE" dirty="0"/>
              <a:t>0</a:t>
            </a:r>
          </a:p>
          <a:p>
            <a:r>
              <a:rPr lang="es-VE" dirty="0"/>
              <a:t>1</a:t>
            </a:r>
          </a:p>
          <a:p>
            <a:r>
              <a:rPr lang="es-VE" dirty="0"/>
              <a:t>0</a:t>
            </a:r>
          </a:p>
          <a:p>
            <a:r>
              <a:rPr lang="es-VE" dirty="0"/>
              <a:t>0</a:t>
            </a:r>
          </a:p>
          <a:p>
            <a:r>
              <a:rPr lang="es-VE" dirty="0"/>
              <a:t>0</a:t>
            </a:r>
          </a:p>
        </p:txBody>
      </p:sp>
      <p:sp>
        <p:nvSpPr>
          <p:cNvPr id="19" name="18 CuadroTexto"/>
          <p:cNvSpPr txBox="1"/>
          <p:nvPr/>
        </p:nvSpPr>
        <p:spPr>
          <a:xfrm>
            <a:off x="1571604" y="3068640"/>
            <a:ext cx="357190" cy="2585323"/>
          </a:xfrm>
          <a:prstGeom prst="rect">
            <a:avLst/>
          </a:prstGeom>
          <a:noFill/>
        </p:spPr>
        <p:txBody>
          <a:bodyPr wrap="square" rtlCol="0">
            <a:spAutoFit/>
          </a:bodyPr>
          <a:lstStyle/>
          <a:p>
            <a:r>
              <a:rPr lang="es-VE" dirty="0"/>
              <a:t>0</a:t>
            </a:r>
          </a:p>
          <a:p>
            <a:r>
              <a:rPr lang="es-VE" dirty="0"/>
              <a:t>0</a:t>
            </a:r>
          </a:p>
          <a:p>
            <a:r>
              <a:rPr lang="es-VE" dirty="0"/>
              <a:t>1</a:t>
            </a:r>
          </a:p>
          <a:p>
            <a:r>
              <a:rPr lang="es-VE" dirty="0"/>
              <a:t>0</a:t>
            </a:r>
          </a:p>
          <a:p>
            <a:r>
              <a:rPr lang="es-VE" dirty="0"/>
              <a:t>1</a:t>
            </a:r>
          </a:p>
          <a:p>
            <a:r>
              <a:rPr lang="es-VE" dirty="0"/>
              <a:t>0</a:t>
            </a:r>
          </a:p>
          <a:p>
            <a:r>
              <a:rPr lang="es-VE" dirty="0"/>
              <a:t>0</a:t>
            </a:r>
          </a:p>
          <a:p>
            <a:r>
              <a:rPr lang="es-VE" dirty="0"/>
              <a:t>1</a:t>
            </a:r>
          </a:p>
          <a:p>
            <a:r>
              <a:rPr lang="es-VE" dirty="0"/>
              <a:t>1</a:t>
            </a:r>
          </a:p>
        </p:txBody>
      </p:sp>
      <p:sp>
        <p:nvSpPr>
          <p:cNvPr id="20" name="19 CuadroTexto"/>
          <p:cNvSpPr txBox="1"/>
          <p:nvPr/>
        </p:nvSpPr>
        <p:spPr>
          <a:xfrm>
            <a:off x="2000232" y="3068640"/>
            <a:ext cx="357190" cy="2585323"/>
          </a:xfrm>
          <a:prstGeom prst="rect">
            <a:avLst/>
          </a:prstGeom>
          <a:noFill/>
        </p:spPr>
        <p:txBody>
          <a:bodyPr wrap="square" rtlCol="0">
            <a:spAutoFit/>
          </a:bodyPr>
          <a:lstStyle/>
          <a:p>
            <a:r>
              <a:rPr lang="es-VE" dirty="0"/>
              <a:t>1</a:t>
            </a:r>
          </a:p>
          <a:p>
            <a:r>
              <a:rPr lang="es-VE" dirty="0"/>
              <a:t>0</a:t>
            </a:r>
          </a:p>
          <a:p>
            <a:r>
              <a:rPr lang="es-VE" dirty="0"/>
              <a:t>1</a:t>
            </a:r>
          </a:p>
          <a:p>
            <a:r>
              <a:rPr lang="es-VE" dirty="0"/>
              <a:t>0</a:t>
            </a:r>
          </a:p>
          <a:p>
            <a:r>
              <a:rPr lang="es-VE" dirty="0"/>
              <a:t>0</a:t>
            </a:r>
          </a:p>
          <a:p>
            <a:r>
              <a:rPr lang="es-VE" dirty="0"/>
              <a:t>0</a:t>
            </a:r>
          </a:p>
          <a:p>
            <a:r>
              <a:rPr lang="es-VE" dirty="0"/>
              <a:t>0</a:t>
            </a:r>
          </a:p>
          <a:p>
            <a:r>
              <a:rPr lang="es-VE" dirty="0"/>
              <a:t>1</a:t>
            </a:r>
          </a:p>
          <a:p>
            <a:r>
              <a:rPr lang="es-VE" dirty="0"/>
              <a:t>0</a:t>
            </a:r>
          </a:p>
        </p:txBody>
      </p:sp>
      <p:sp>
        <p:nvSpPr>
          <p:cNvPr id="21" name="20 CuadroTexto"/>
          <p:cNvSpPr txBox="1"/>
          <p:nvPr/>
        </p:nvSpPr>
        <p:spPr>
          <a:xfrm>
            <a:off x="2428860" y="3068640"/>
            <a:ext cx="357190" cy="2585323"/>
          </a:xfrm>
          <a:prstGeom prst="rect">
            <a:avLst/>
          </a:prstGeom>
          <a:noFill/>
        </p:spPr>
        <p:txBody>
          <a:bodyPr wrap="square" rtlCol="0">
            <a:spAutoFit/>
          </a:bodyPr>
          <a:lstStyle/>
          <a:p>
            <a:r>
              <a:rPr lang="es-VE" dirty="0"/>
              <a:t>0</a:t>
            </a:r>
          </a:p>
          <a:p>
            <a:r>
              <a:rPr lang="es-VE" dirty="0"/>
              <a:t>0</a:t>
            </a:r>
          </a:p>
          <a:p>
            <a:r>
              <a:rPr lang="es-VE" dirty="0"/>
              <a:t>1</a:t>
            </a:r>
          </a:p>
          <a:p>
            <a:r>
              <a:rPr lang="es-VE" dirty="0"/>
              <a:t>0</a:t>
            </a:r>
          </a:p>
          <a:p>
            <a:r>
              <a:rPr lang="es-VE" dirty="0"/>
              <a:t>0</a:t>
            </a:r>
          </a:p>
          <a:p>
            <a:r>
              <a:rPr lang="es-VE" dirty="0"/>
              <a:t>1</a:t>
            </a:r>
          </a:p>
          <a:p>
            <a:r>
              <a:rPr lang="es-VE" dirty="0"/>
              <a:t>1</a:t>
            </a:r>
          </a:p>
          <a:p>
            <a:r>
              <a:rPr lang="es-VE" dirty="0"/>
              <a:t>0</a:t>
            </a:r>
          </a:p>
          <a:p>
            <a:r>
              <a:rPr lang="es-VE" dirty="0"/>
              <a:t>0</a:t>
            </a:r>
          </a:p>
        </p:txBody>
      </p:sp>
      <p:sp>
        <p:nvSpPr>
          <p:cNvPr id="22" name="21 CuadroTexto"/>
          <p:cNvSpPr txBox="1"/>
          <p:nvPr/>
        </p:nvSpPr>
        <p:spPr>
          <a:xfrm>
            <a:off x="6143636" y="3068640"/>
            <a:ext cx="357190" cy="2585323"/>
          </a:xfrm>
          <a:prstGeom prst="rect">
            <a:avLst/>
          </a:prstGeom>
          <a:noFill/>
        </p:spPr>
        <p:txBody>
          <a:bodyPr wrap="square" rtlCol="0">
            <a:spAutoFit/>
          </a:bodyPr>
          <a:lstStyle/>
          <a:p>
            <a:r>
              <a:rPr lang="es-VE" dirty="0"/>
              <a:t>2</a:t>
            </a:r>
          </a:p>
          <a:p>
            <a:r>
              <a:rPr lang="es-VE" dirty="0"/>
              <a:t>0</a:t>
            </a:r>
          </a:p>
          <a:p>
            <a:r>
              <a:rPr lang="es-VE" dirty="0"/>
              <a:t>5</a:t>
            </a:r>
          </a:p>
          <a:p>
            <a:r>
              <a:rPr lang="es-VE" dirty="0"/>
              <a:t>1</a:t>
            </a:r>
          </a:p>
          <a:p>
            <a:r>
              <a:rPr lang="es-VE" dirty="0"/>
              <a:t>7</a:t>
            </a:r>
          </a:p>
          <a:p>
            <a:r>
              <a:rPr lang="es-VE" dirty="0"/>
              <a:t>0</a:t>
            </a:r>
          </a:p>
          <a:p>
            <a:r>
              <a:rPr lang="es-VE" dirty="0"/>
              <a:t>0</a:t>
            </a:r>
          </a:p>
          <a:p>
            <a:r>
              <a:rPr lang="es-VE" dirty="0"/>
              <a:t>0</a:t>
            </a:r>
          </a:p>
          <a:p>
            <a:r>
              <a:rPr lang="es-VE" dirty="0"/>
              <a:t>8</a:t>
            </a:r>
          </a:p>
        </p:txBody>
      </p:sp>
      <p:sp>
        <p:nvSpPr>
          <p:cNvPr id="23" name="22 CuadroTexto"/>
          <p:cNvSpPr txBox="1"/>
          <p:nvPr/>
        </p:nvSpPr>
        <p:spPr>
          <a:xfrm>
            <a:off x="6500826" y="3068640"/>
            <a:ext cx="500066" cy="2585323"/>
          </a:xfrm>
          <a:prstGeom prst="rect">
            <a:avLst/>
          </a:prstGeom>
          <a:noFill/>
        </p:spPr>
        <p:txBody>
          <a:bodyPr wrap="square" rtlCol="0">
            <a:spAutoFit/>
          </a:bodyPr>
          <a:lstStyle/>
          <a:p>
            <a:r>
              <a:rPr lang="es-VE" dirty="0"/>
              <a:t>11</a:t>
            </a:r>
          </a:p>
          <a:p>
            <a:r>
              <a:rPr lang="es-VE" dirty="0"/>
              <a:t>26</a:t>
            </a:r>
          </a:p>
          <a:p>
            <a:r>
              <a:rPr lang="es-VE" dirty="0"/>
              <a:t>0</a:t>
            </a:r>
          </a:p>
          <a:p>
            <a:r>
              <a:rPr lang="es-VE" dirty="0"/>
              <a:t>0</a:t>
            </a:r>
          </a:p>
          <a:p>
            <a:r>
              <a:rPr lang="es-VE" dirty="0"/>
              <a:t>0</a:t>
            </a:r>
          </a:p>
          <a:p>
            <a:r>
              <a:rPr lang="es-VE" dirty="0"/>
              <a:t>71</a:t>
            </a:r>
          </a:p>
          <a:p>
            <a:r>
              <a:rPr lang="es-VE" dirty="0"/>
              <a:t>0</a:t>
            </a:r>
          </a:p>
          <a:p>
            <a:r>
              <a:rPr lang="es-VE" dirty="0"/>
              <a:t>0</a:t>
            </a:r>
          </a:p>
          <a:p>
            <a:r>
              <a:rPr lang="es-VE" dirty="0"/>
              <a:t>0</a:t>
            </a:r>
          </a:p>
        </p:txBody>
      </p:sp>
      <p:sp>
        <p:nvSpPr>
          <p:cNvPr id="24" name="23 CuadroTexto"/>
          <p:cNvSpPr txBox="1"/>
          <p:nvPr/>
        </p:nvSpPr>
        <p:spPr>
          <a:xfrm>
            <a:off x="6929454" y="3082195"/>
            <a:ext cx="500066" cy="2585323"/>
          </a:xfrm>
          <a:prstGeom prst="rect">
            <a:avLst/>
          </a:prstGeom>
          <a:noFill/>
        </p:spPr>
        <p:txBody>
          <a:bodyPr wrap="square" rtlCol="0">
            <a:spAutoFit/>
          </a:bodyPr>
          <a:lstStyle/>
          <a:p>
            <a:r>
              <a:rPr lang="es-VE" dirty="0"/>
              <a:t>0</a:t>
            </a:r>
          </a:p>
          <a:p>
            <a:r>
              <a:rPr lang="es-VE" dirty="0"/>
              <a:t>0</a:t>
            </a:r>
          </a:p>
          <a:p>
            <a:r>
              <a:rPr lang="es-VE" dirty="0"/>
              <a:t>32</a:t>
            </a:r>
          </a:p>
          <a:p>
            <a:r>
              <a:rPr lang="es-VE" dirty="0"/>
              <a:t>0</a:t>
            </a:r>
          </a:p>
          <a:p>
            <a:r>
              <a:rPr lang="es-VE" dirty="0"/>
              <a:t>33</a:t>
            </a:r>
          </a:p>
          <a:p>
            <a:r>
              <a:rPr lang="es-VE" dirty="0"/>
              <a:t>0</a:t>
            </a:r>
          </a:p>
          <a:p>
            <a:r>
              <a:rPr lang="es-VE" dirty="0"/>
              <a:t>0</a:t>
            </a:r>
          </a:p>
          <a:p>
            <a:r>
              <a:rPr lang="es-VE" dirty="0"/>
              <a:t>32</a:t>
            </a:r>
          </a:p>
          <a:p>
            <a:r>
              <a:rPr lang="es-VE" dirty="0"/>
              <a:t>35</a:t>
            </a:r>
          </a:p>
        </p:txBody>
      </p:sp>
      <p:sp>
        <p:nvSpPr>
          <p:cNvPr id="25" name="24 CuadroTexto"/>
          <p:cNvSpPr txBox="1"/>
          <p:nvPr/>
        </p:nvSpPr>
        <p:spPr>
          <a:xfrm>
            <a:off x="7358082" y="3082195"/>
            <a:ext cx="500066" cy="2585323"/>
          </a:xfrm>
          <a:prstGeom prst="rect">
            <a:avLst/>
          </a:prstGeom>
          <a:noFill/>
        </p:spPr>
        <p:txBody>
          <a:bodyPr wrap="square" rtlCol="0">
            <a:spAutoFit/>
          </a:bodyPr>
          <a:lstStyle/>
          <a:p>
            <a:r>
              <a:rPr lang="es-VE" dirty="0"/>
              <a:t>23</a:t>
            </a:r>
          </a:p>
          <a:p>
            <a:r>
              <a:rPr lang="es-VE" dirty="0"/>
              <a:t>0</a:t>
            </a:r>
          </a:p>
          <a:p>
            <a:r>
              <a:rPr lang="es-VE" dirty="0"/>
              <a:t>1</a:t>
            </a:r>
          </a:p>
          <a:p>
            <a:r>
              <a:rPr lang="es-VE" dirty="0"/>
              <a:t>0</a:t>
            </a:r>
          </a:p>
          <a:p>
            <a:r>
              <a:rPr lang="es-VE" dirty="0"/>
              <a:t>0</a:t>
            </a:r>
          </a:p>
          <a:p>
            <a:r>
              <a:rPr lang="es-VE" dirty="0"/>
              <a:t>0</a:t>
            </a:r>
          </a:p>
          <a:p>
            <a:r>
              <a:rPr lang="es-VE" dirty="0"/>
              <a:t>0</a:t>
            </a:r>
          </a:p>
          <a:p>
            <a:r>
              <a:rPr lang="es-VE" dirty="0"/>
              <a:t>99</a:t>
            </a:r>
          </a:p>
          <a:p>
            <a:r>
              <a:rPr lang="es-VE" dirty="0"/>
              <a:t>0</a:t>
            </a:r>
          </a:p>
        </p:txBody>
      </p:sp>
      <p:sp>
        <p:nvSpPr>
          <p:cNvPr id="26" name="25 CuadroTexto"/>
          <p:cNvSpPr txBox="1"/>
          <p:nvPr/>
        </p:nvSpPr>
        <p:spPr>
          <a:xfrm>
            <a:off x="7786710" y="3082195"/>
            <a:ext cx="428628" cy="2585323"/>
          </a:xfrm>
          <a:prstGeom prst="rect">
            <a:avLst/>
          </a:prstGeom>
          <a:noFill/>
        </p:spPr>
        <p:txBody>
          <a:bodyPr wrap="square" rtlCol="0">
            <a:spAutoFit/>
          </a:bodyPr>
          <a:lstStyle/>
          <a:p>
            <a:r>
              <a:rPr lang="es-VE" dirty="0"/>
              <a:t>0</a:t>
            </a:r>
          </a:p>
          <a:p>
            <a:r>
              <a:rPr lang="es-VE" dirty="0"/>
              <a:t>0</a:t>
            </a:r>
          </a:p>
          <a:p>
            <a:r>
              <a:rPr lang="es-VE" dirty="0"/>
              <a:t>9</a:t>
            </a:r>
          </a:p>
          <a:p>
            <a:r>
              <a:rPr lang="es-VE" dirty="0"/>
              <a:t>0</a:t>
            </a:r>
          </a:p>
          <a:p>
            <a:r>
              <a:rPr lang="es-VE" dirty="0"/>
              <a:t>0</a:t>
            </a:r>
          </a:p>
          <a:p>
            <a:r>
              <a:rPr lang="es-VE" dirty="0"/>
              <a:t>3</a:t>
            </a:r>
          </a:p>
          <a:p>
            <a:r>
              <a:rPr lang="es-VE" dirty="0"/>
              <a:t>1</a:t>
            </a:r>
          </a:p>
          <a:p>
            <a:r>
              <a:rPr lang="es-VE" dirty="0"/>
              <a:t>0</a:t>
            </a:r>
          </a:p>
          <a:p>
            <a:r>
              <a:rPr lang="es-VE" dirty="0"/>
              <a:t>0</a:t>
            </a:r>
          </a:p>
        </p:txBody>
      </p:sp>
      <p:sp>
        <p:nvSpPr>
          <p:cNvPr id="27" name="26 CuadroTexto"/>
          <p:cNvSpPr txBox="1"/>
          <p:nvPr/>
        </p:nvSpPr>
        <p:spPr>
          <a:xfrm>
            <a:off x="0" y="2130974"/>
            <a:ext cx="4929190" cy="369332"/>
          </a:xfrm>
          <a:prstGeom prst="rect">
            <a:avLst/>
          </a:prstGeom>
          <a:noFill/>
        </p:spPr>
        <p:txBody>
          <a:bodyPr wrap="square" rtlCol="0">
            <a:spAutoFit/>
          </a:bodyPr>
          <a:lstStyle/>
          <a:p>
            <a:r>
              <a:rPr lang="es-VE" b="1" dirty="0"/>
              <a:t>Binaria / Incidencia / Presencia-Ausencia</a:t>
            </a:r>
          </a:p>
        </p:txBody>
      </p:sp>
      <p:sp>
        <p:nvSpPr>
          <p:cNvPr id="28" name="27 CuadroTexto"/>
          <p:cNvSpPr txBox="1"/>
          <p:nvPr/>
        </p:nvSpPr>
        <p:spPr>
          <a:xfrm>
            <a:off x="6429420" y="2130974"/>
            <a:ext cx="1571604" cy="369332"/>
          </a:xfrm>
          <a:prstGeom prst="rect">
            <a:avLst/>
          </a:prstGeom>
          <a:noFill/>
        </p:spPr>
        <p:txBody>
          <a:bodyPr wrap="square" rtlCol="0">
            <a:spAutoFit/>
          </a:bodyPr>
          <a:lstStyle/>
          <a:p>
            <a:r>
              <a:rPr lang="es-VE" b="1" dirty="0"/>
              <a:t>Cuantitativa</a:t>
            </a:r>
          </a:p>
        </p:txBody>
      </p:sp>
      <p:sp>
        <p:nvSpPr>
          <p:cNvPr id="29" name="28 Rectángulo"/>
          <p:cNvSpPr/>
          <p:nvPr/>
        </p:nvSpPr>
        <p:spPr>
          <a:xfrm>
            <a:off x="0" y="1285860"/>
            <a:ext cx="3762568" cy="461665"/>
          </a:xfrm>
          <a:prstGeom prst="rect">
            <a:avLst/>
          </a:prstGeom>
        </p:spPr>
        <p:txBody>
          <a:bodyPr wrap="none">
            <a:spAutoFit/>
          </a:bodyPr>
          <a:lstStyle/>
          <a:p>
            <a:pPr>
              <a:buFont typeface="Arial" pitchFamily="34" charset="0"/>
              <a:buChar char="•"/>
            </a:pPr>
            <a:r>
              <a:rPr lang="es-ES" sz="2400" b="1" dirty="0"/>
              <a:t>Binarios y cuantitativos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4"/>
          <p:cNvSpPr txBox="1">
            <a:spLocks noChangeArrowheads="1"/>
          </p:cNvSpPr>
          <p:nvPr/>
        </p:nvSpPr>
        <p:spPr bwMode="auto">
          <a:xfrm>
            <a:off x="646113" y="1042988"/>
            <a:ext cx="2997200" cy="579437"/>
          </a:xfrm>
          <a:prstGeom prst="rect">
            <a:avLst/>
          </a:prstGeom>
          <a:noFill/>
          <a:ln w="9525">
            <a:noFill/>
            <a:miter lim="800000"/>
            <a:headEnd/>
            <a:tailEnd/>
          </a:ln>
        </p:spPr>
        <p:txBody>
          <a:bodyPr wrap="none">
            <a:spAutoFit/>
          </a:bodyPr>
          <a:lstStyle/>
          <a:p>
            <a:r>
              <a:rPr lang="es-ES" sz="2000"/>
              <a:t>MODO </a:t>
            </a:r>
            <a:r>
              <a:rPr lang="es-ES" sz="3200"/>
              <a:t>Q</a:t>
            </a:r>
            <a:r>
              <a:rPr lang="es-ES" sz="2000"/>
              <a:t> DE ANÁLISIS</a:t>
            </a:r>
          </a:p>
        </p:txBody>
      </p:sp>
      <p:sp>
        <p:nvSpPr>
          <p:cNvPr id="23555" name="Line 5"/>
          <p:cNvSpPr>
            <a:spLocks noChangeShapeType="1"/>
          </p:cNvSpPr>
          <p:nvPr/>
        </p:nvSpPr>
        <p:spPr bwMode="auto">
          <a:xfrm>
            <a:off x="3330575" y="1844675"/>
            <a:ext cx="1008063" cy="576263"/>
          </a:xfrm>
          <a:prstGeom prst="line">
            <a:avLst/>
          </a:prstGeom>
          <a:noFill/>
          <a:ln w="38100">
            <a:solidFill>
              <a:schemeClr val="tx1"/>
            </a:solidFill>
            <a:round/>
            <a:headEnd/>
            <a:tailEnd type="triangle" w="med" len="med"/>
          </a:ln>
        </p:spPr>
        <p:txBody>
          <a:bodyPr/>
          <a:lstStyle/>
          <a:p>
            <a:endParaRPr lang="es-VE"/>
          </a:p>
        </p:txBody>
      </p:sp>
      <p:sp>
        <p:nvSpPr>
          <p:cNvPr id="84998" name="Line 6"/>
          <p:cNvSpPr>
            <a:spLocks noChangeShapeType="1"/>
          </p:cNvSpPr>
          <p:nvPr/>
        </p:nvSpPr>
        <p:spPr bwMode="auto">
          <a:xfrm>
            <a:off x="1098550" y="1628775"/>
            <a:ext cx="0" cy="2663825"/>
          </a:xfrm>
          <a:prstGeom prst="line">
            <a:avLst/>
          </a:prstGeom>
          <a:noFill/>
          <a:ln w="38100">
            <a:solidFill>
              <a:schemeClr val="tx1"/>
            </a:solidFill>
            <a:round/>
            <a:headEnd/>
            <a:tailEnd type="triangle" w="med" len="med"/>
          </a:ln>
        </p:spPr>
        <p:txBody>
          <a:bodyPr/>
          <a:lstStyle/>
          <a:p>
            <a:endParaRPr lang="es-VE"/>
          </a:p>
        </p:txBody>
      </p:sp>
      <p:sp>
        <p:nvSpPr>
          <p:cNvPr id="84999" name="Text Box 7"/>
          <p:cNvSpPr txBox="1">
            <a:spLocks noChangeArrowheads="1"/>
          </p:cNvSpPr>
          <p:nvPr/>
        </p:nvSpPr>
        <p:spPr bwMode="auto">
          <a:xfrm>
            <a:off x="214312" y="4456113"/>
            <a:ext cx="8929688" cy="1754326"/>
          </a:xfrm>
          <a:prstGeom prst="rect">
            <a:avLst/>
          </a:prstGeom>
          <a:noFill/>
          <a:ln w="9525">
            <a:noFill/>
            <a:miter lim="800000"/>
            <a:headEnd/>
            <a:tailEnd/>
          </a:ln>
        </p:spPr>
        <p:txBody>
          <a:bodyPr wrap="square">
            <a:spAutoFit/>
          </a:bodyPr>
          <a:lstStyle/>
          <a:p>
            <a:r>
              <a:rPr lang="es-ES" dirty="0">
                <a:solidFill>
                  <a:schemeClr val="hlink"/>
                </a:solidFill>
              </a:rPr>
              <a:t>Coeficientes de similitud</a:t>
            </a:r>
          </a:p>
          <a:p>
            <a:pPr>
              <a:buFont typeface="Arial" pitchFamily="34" charset="0"/>
              <a:buChar char="•"/>
            </a:pPr>
            <a:r>
              <a:rPr lang="es-ES" dirty="0"/>
              <a:t>Binarios y cuantitativos</a:t>
            </a:r>
          </a:p>
          <a:p>
            <a:pPr>
              <a:buFont typeface="Arial" pitchFamily="34" charset="0"/>
              <a:buChar char="•"/>
            </a:pPr>
            <a:r>
              <a:rPr lang="es-ES" b="1" dirty="0"/>
              <a:t>Pueden ser simétricos y asimétricos</a:t>
            </a:r>
          </a:p>
          <a:p>
            <a:pPr>
              <a:buFont typeface="Arial" pitchFamily="34" charset="0"/>
              <a:buChar char="•"/>
            </a:pPr>
            <a:r>
              <a:rPr lang="es-ES" dirty="0"/>
              <a:t>Nunca son métricos (pueden ser </a:t>
            </a:r>
            <a:r>
              <a:rPr lang="es-ES" dirty="0" err="1"/>
              <a:t>semi</a:t>
            </a:r>
            <a:r>
              <a:rPr lang="es-ES" dirty="0"/>
              <a:t>-métricos)</a:t>
            </a:r>
          </a:p>
          <a:p>
            <a:pPr>
              <a:buFont typeface="Arial" pitchFamily="34" charset="0"/>
              <a:buChar char="•"/>
            </a:pPr>
            <a:r>
              <a:rPr lang="es-ES" dirty="0"/>
              <a:t>Pueden convertirse en distancia (</a:t>
            </a:r>
            <a:r>
              <a:rPr lang="es-ES" dirty="0" err="1"/>
              <a:t>i.e.</a:t>
            </a:r>
            <a:r>
              <a:rPr lang="es-ES" dirty="0"/>
              <a:t> disimilitud), necesario para ordenaciones</a:t>
            </a:r>
          </a:p>
          <a:p>
            <a:r>
              <a:rPr lang="es-ES" i="1" dirty="0"/>
              <a:t>Estadística </a:t>
            </a:r>
            <a:r>
              <a:rPr lang="es-ES" i="1" dirty="0" err="1"/>
              <a:t>multivariada</a:t>
            </a:r>
            <a:r>
              <a:rPr lang="es-ES" i="1" dirty="0"/>
              <a:t> no </a:t>
            </a:r>
            <a:r>
              <a:rPr lang="es-ES" i="1" dirty="0" err="1"/>
              <a:t>paramétrica</a:t>
            </a:r>
            <a:r>
              <a:rPr lang="es-ES" i="1" dirty="0"/>
              <a:t> o </a:t>
            </a:r>
            <a:r>
              <a:rPr lang="es-ES" i="1" dirty="0" err="1"/>
              <a:t>semi-paramétrica</a:t>
            </a:r>
            <a:endParaRPr lang="es-ES" i="1" dirty="0"/>
          </a:p>
        </p:txBody>
      </p:sp>
      <p:sp>
        <p:nvSpPr>
          <p:cNvPr id="23558" name="Text Box 8"/>
          <p:cNvSpPr txBox="1">
            <a:spLocks noChangeArrowheads="1"/>
          </p:cNvSpPr>
          <p:nvPr/>
        </p:nvSpPr>
        <p:spPr bwMode="auto">
          <a:xfrm>
            <a:off x="3571868" y="2565400"/>
            <a:ext cx="5572132" cy="1477328"/>
          </a:xfrm>
          <a:prstGeom prst="rect">
            <a:avLst/>
          </a:prstGeom>
          <a:noFill/>
          <a:ln w="9525">
            <a:noFill/>
            <a:miter lim="800000"/>
            <a:headEnd/>
            <a:tailEnd/>
          </a:ln>
        </p:spPr>
        <p:txBody>
          <a:bodyPr wrap="square">
            <a:spAutoFit/>
          </a:bodyPr>
          <a:lstStyle/>
          <a:p>
            <a:r>
              <a:rPr lang="es-ES" dirty="0">
                <a:solidFill>
                  <a:schemeClr val="hlink"/>
                </a:solidFill>
              </a:rPr>
              <a:t>Coeficientes de distancia</a:t>
            </a:r>
          </a:p>
          <a:p>
            <a:pPr>
              <a:buFont typeface="Arial" pitchFamily="34" charset="0"/>
              <a:buChar char="•"/>
            </a:pPr>
            <a:r>
              <a:rPr lang="es-ES" dirty="0"/>
              <a:t>Binarios y cuantitativos</a:t>
            </a:r>
          </a:p>
          <a:p>
            <a:pPr>
              <a:buFont typeface="Arial" pitchFamily="34" charset="0"/>
              <a:buChar char="•"/>
            </a:pPr>
            <a:r>
              <a:rPr lang="es-ES" b="1" dirty="0"/>
              <a:t>Simétricos</a:t>
            </a:r>
          </a:p>
          <a:p>
            <a:pPr>
              <a:buFont typeface="Arial" pitchFamily="34" charset="0"/>
              <a:buChar char="•"/>
            </a:pPr>
            <a:r>
              <a:rPr lang="es-ES" dirty="0"/>
              <a:t>Métricos </a:t>
            </a:r>
          </a:p>
          <a:p>
            <a:r>
              <a:rPr lang="es-ES" i="1" dirty="0"/>
              <a:t>Estadística </a:t>
            </a:r>
            <a:r>
              <a:rPr lang="es-ES" i="1" dirty="0" err="1"/>
              <a:t>multivariada</a:t>
            </a:r>
            <a:r>
              <a:rPr lang="es-ES" i="1" dirty="0"/>
              <a:t> </a:t>
            </a:r>
            <a:r>
              <a:rPr lang="es-ES" i="1" dirty="0" err="1"/>
              <a:t>paramétrica</a:t>
            </a:r>
            <a:r>
              <a:rPr lang="es-ES" i="1" dirty="0"/>
              <a:t> estándar</a:t>
            </a:r>
          </a:p>
        </p:txBody>
      </p:sp>
      <p:sp>
        <p:nvSpPr>
          <p:cNvPr id="7" name="6 CuadroTexto"/>
          <p:cNvSpPr txBox="1"/>
          <p:nvPr/>
        </p:nvSpPr>
        <p:spPr>
          <a:xfrm>
            <a:off x="6786546" y="6488668"/>
            <a:ext cx="2357454" cy="369332"/>
          </a:xfrm>
          <a:prstGeom prst="rect">
            <a:avLst/>
          </a:prstGeom>
          <a:noFill/>
        </p:spPr>
        <p:txBody>
          <a:bodyPr wrap="square" rtlCol="0">
            <a:spAutoFit/>
          </a:bodyPr>
          <a:lstStyle/>
          <a:p>
            <a:r>
              <a:rPr lang="es-VE" i="1" dirty="0"/>
              <a:t>sensu</a:t>
            </a:r>
            <a:r>
              <a:rPr lang="es-VE" dirty="0"/>
              <a:t> Clarke, 1993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9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8" grpId="0" animBg="1"/>
      <p:bldP spid="8499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57158" y="1214422"/>
            <a:ext cx="8215370" cy="646331"/>
          </a:xfrm>
          <a:prstGeom prst="rect">
            <a:avLst/>
          </a:prstGeom>
          <a:noFill/>
        </p:spPr>
        <p:txBody>
          <a:bodyPr wrap="square" rtlCol="0">
            <a:spAutoFit/>
          </a:bodyPr>
          <a:lstStyle/>
          <a:p>
            <a:r>
              <a:rPr lang="es-VE" b="1" dirty="0"/>
              <a:t>Simétricos:</a:t>
            </a:r>
            <a:r>
              <a:rPr lang="es-VE" dirty="0"/>
              <a:t> El valor cero (0) de un descriptor en ambos objetos tiene el mismo peso que cualquier otra magnitud de un descriptor en ambos objetos. </a:t>
            </a:r>
          </a:p>
        </p:txBody>
      </p:sp>
      <p:sp>
        <p:nvSpPr>
          <p:cNvPr id="3" name="2 CuadroTexto"/>
          <p:cNvSpPr txBox="1"/>
          <p:nvPr/>
        </p:nvSpPr>
        <p:spPr>
          <a:xfrm>
            <a:off x="357158" y="2068289"/>
            <a:ext cx="8215370" cy="646331"/>
          </a:xfrm>
          <a:prstGeom prst="rect">
            <a:avLst/>
          </a:prstGeom>
          <a:noFill/>
        </p:spPr>
        <p:txBody>
          <a:bodyPr wrap="square" rtlCol="0">
            <a:spAutoFit/>
          </a:bodyPr>
          <a:lstStyle/>
          <a:p>
            <a:r>
              <a:rPr lang="es-VE" b="1" dirty="0"/>
              <a:t>Asimétricos:</a:t>
            </a:r>
            <a:r>
              <a:rPr lang="es-VE" dirty="0"/>
              <a:t> El valor cero (0) de un descriptor en ambos objetos no aporta al cálculo de similitud entre ambos objetos. </a:t>
            </a:r>
          </a:p>
        </p:txBody>
      </p:sp>
      <p:pic>
        <p:nvPicPr>
          <p:cNvPr id="90114" name="Picture 2"/>
          <p:cNvPicPr>
            <a:picLocks noChangeAspect="1" noChangeArrowheads="1"/>
          </p:cNvPicPr>
          <p:nvPr/>
        </p:nvPicPr>
        <p:blipFill>
          <a:blip r:embed="rId2"/>
          <a:srcRect/>
          <a:stretch>
            <a:fillRect/>
          </a:stretch>
        </p:blipFill>
        <p:spPr bwMode="auto">
          <a:xfrm>
            <a:off x="1857356" y="3286124"/>
            <a:ext cx="6448425" cy="2495550"/>
          </a:xfrm>
          <a:prstGeom prst="rect">
            <a:avLst/>
          </a:prstGeom>
          <a:noFill/>
          <a:ln w="9525">
            <a:noFill/>
            <a:miter lim="800000"/>
            <a:headEnd/>
            <a:tailEnd/>
          </a:ln>
          <a:effectLst/>
        </p:spPr>
      </p:pic>
      <p:sp>
        <p:nvSpPr>
          <p:cNvPr id="5" name="4 Rectángulo"/>
          <p:cNvSpPr/>
          <p:nvPr/>
        </p:nvSpPr>
        <p:spPr>
          <a:xfrm>
            <a:off x="142844" y="714356"/>
            <a:ext cx="3507692" cy="461665"/>
          </a:xfrm>
          <a:prstGeom prst="rect">
            <a:avLst/>
          </a:prstGeom>
        </p:spPr>
        <p:txBody>
          <a:bodyPr wrap="none">
            <a:spAutoFit/>
          </a:bodyPr>
          <a:lstStyle/>
          <a:p>
            <a:r>
              <a:rPr lang="es-ES" sz="2400" dirty="0"/>
              <a:t>Coeficientes de similitud</a:t>
            </a:r>
          </a:p>
        </p:txBody>
      </p:sp>
      <p:sp>
        <p:nvSpPr>
          <p:cNvPr id="6" name="5 CuadroTexto"/>
          <p:cNvSpPr txBox="1"/>
          <p:nvPr/>
        </p:nvSpPr>
        <p:spPr>
          <a:xfrm>
            <a:off x="142844" y="5857892"/>
            <a:ext cx="8643998" cy="923330"/>
          </a:xfrm>
          <a:prstGeom prst="rect">
            <a:avLst/>
          </a:prstGeom>
          <a:noFill/>
          <a:ln>
            <a:solidFill>
              <a:schemeClr val="tx1"/>
            </a:solidFill>
          </a:ln>
        </p:spPr>
        <p:txBody>
          <a:bodyPr wrap="square" rtlCol="0">
            <a:spAutoFit/>
          </a:bodyPr>
          <a:lstStyle/>
          <a:p>
            <a:r>
              <a:rPr lang="es-VE" dirty="0"/>
              <a:t>a = número de descriptores presentes en ambas muestras</a:t>
            </a:r>
          </a:p>
          <a:p>
            <a:r>
              <a:rPr lang="es-VE" dirty="0"/>
              <a:t>b y c = número de descriptores presentes en una muestras pero no en la otra</a:t>
            </a:r>
          </a:p>
          <a:p>
            <a:r>
              <a:rPr lang="es-VE" dirty="0"/>
              <a:t>d = número de descriptores con valor cero en ambas muestras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2292" y="3746376"/>
            <a:ext cx="7858180" cy="1754326"/>
          </a:xfrm>
          <a:prstGeom prst="rect">
            <a:avLst/>
          </a:prstGeom>
          <a:noFill/>
        </p:spPr>
        <p:txBody>
          <a:bodyPr wrap="square" rtlCol="0">
            <a:spAutoFit/>
          </a:bodyPr>
          <a:lstStyle/>
          <a:p>
            <a:r>
              <a:rPr lang="es-ES" b="1" dirty="0"/>
              <a:t>Variable independiente</a:t>
            </a:r>
            <a:r>
              <a:rPr lang="es-ES" dirty="0"/>
              <a:t>: es aquella donde queda contenida la expresión predictiva de la hipótesis; es quien predice a las otras variables (</a:t>
            </a:r>
            <a:r>
              <a:rPr lang="es-ES" b="1" dirty="0"/>
              <a:t>matriz X</a:t>
            </a:r>
            <a:r>
              <a:rPr lang="es-ES" dirty="0"/>
              <a:t>).</a:t>
            </a:r>
          </a:p>
          <a:p>
            <a:r>
              <a:rPr lang="es-ES" dirty="0"/>
              <a:t> </a:t>
            </a:r>
          </a:p>
          <a:p>
            <a:r>
              <a:rPr lang="es-ES" b="1" dirty="0"/>
              <a:t>Variable dependiente</a:t>
            </a:r>
            <a:r>
              <a:rPr lang="es-ES" dirty="0"/>
              <a:t>: es la que contiene la respuesta , y su variación depende de las variables predictivas o independientes (</a:t>
            </a:r>
            <a:r>
              <a:rPr lang="es-ES" b="1" dirty="0"/>
              <a:t>matriz Y</a:t>
            </a:r>
            <a:r>
              <a:rPr lang="es-ES" dirty="0"/>
              <a:t>; son los “datos”). </a:t>
            </a:r>
            <a:endParaRPr lang="es-ES" i="1" dirty="0"/>
          </a:p>
        </p:txBody>
      </p:sp>
      <p:sp>
        <p:nvSpPr>
          <p:cNvPr id="3" name="Rectangle 2"/>
          <p:cNvSpPr/>
          <p:nvPr/>
        </p:nvSpPr>
        <p:spPr>
          <a:xfrm>
            <a:off x="358868" y="785794"/>
            <a:ext cx="5005220"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Tipos de variables (cont): </a:t>
            </a:r>
          </a:p>
        </p:txBody>
      </p:sp>
      <p:sp>
        <p:nvSpPr>
          <p:cNvPr id="4" name="Rectangle 3"/>
          <p:cNvSpPr/>
          <p:nvPr/>
        </p:nvSpPr>
        <p:spPr>
          <a:xfrm>
            <a:off x="467544" y="1566810"/>
            <a:ext cx="8424936" cy="1477328"/>
          </a:xfrm>
          <a:prstGeom prst="rect">
            <a:avLst/>
          </a:prstGeom>
        </p:spPr>
        <p:txBody>
          <a:bodyPr wrap="square">
            <a:spAutoFit/>
          </a:bodyPr>
          <a:lstStyle/>
          <a:p>
            <a:pPr>
              <a:buClr>
                <a:schemeClr val="accent3"/>
              </a:buClr>
              <a:buSzPct val="120000"/>
            </a:pPr>
            <a:r>
              <a:rPr lang="pt-PT" dirty="0">
                <a:latin typeface="Arial" pitchFamily="34" charset="0"/>
                <a:cs typeface="Arial" pitchFamily="34" charset="0"/>
              </a:rPr>
              <a:t>Existen muchas maneras de clasificar las variables de acuerdo con sus características matemáticas: por su escala, por los valores que puede tomar, etc.</a:t>
            </a:r>
          </a:p>
          <a:p>
            <a:pPr marL="263525" indent="-263525">
              <a:buClr>
                <a:schemeClr val="accent3"/>
              </a:buClr>
              <a:buSzPct val="120000"/>
              <a:buFont typeface="Arial" pitchFamily="34" charset="0"/>
              <a:buChar char="•"/>
            </a:pPr>
            <a:endParaRPr lang="pt-PT" dirty="0">
              <a:latin typeface="Arial" pitchFamily="34" charset="0"/>
              <a:cs typeface="Arial" pitchFamily="34" charset="0"/>
            </a:endParaRPr>
          </a:p>
          <a:p>
            <a:pPr marL="263525" indent="-263525">
              <a:buClr>
                <a:schemeClr val="accent3"/>
              </a:buClr>
              <a:buSzPct val="120000"/>
              <a:buFont typeface="Arial" pitchFamily="34" charset="0"/>
              <a:buChar char="•"/>
            </a:pPr>
            <a:r>
              <a:rPr lang="pt-PT" dirty="0">
                <a:latin typeface="Arial" pitchFamily="34" charset="0"/>
                <a:cs typeface="Arial" pitchFamily="34" charset="0"/>
              </a:rPr>
              <a:t>Por su posición en una función determinante: variables dependientes y variables independientes.</a:t>
            </a:r>
          </a:p>
        </p:txBody>
      </p:sp>
    </p:spTree>
    <p:extLst>
      <p:ext uri="{BB962C8B-B14F-4D97-AF65-F5344CB8AC3E}">
        <p14:creationId xmlns:p14="http://schemas.microsoft.com/office/powerpoint/2010/main" val="35041481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85720" y="1000108"/>
            <a:ext cx="7215238" cy="461665"/>
          </a:xfrm>
          <a:prstGeom prst="rect">
            <a:avLst/>
          </a:prstGeom>
          <a:noFill/>
        </p:spPr>
        <p:txBody>
          <a:bodyPr wrap="square" rtlCol="0">
            <a:spAutoFit/>
          </a:bodyPr>
          <a:lstStyle/>
          <a:p>
            <a:r>
              <a:rPr lang="es-VE" sz="2400" b="1" dirty="0"/>
              <a:t>Coeficientes simétricos</a:t>
            </a:r>
          </a:p>
        </p:txBody>
      </p:sp>
      <p:pic>
        <p:nvPicPr>
          <p:cNvPr id="91138" name="Picture 2"/>
          <p:cNvPicPr>
            <a:picLocks noChangeAspect="1" noChangeArrowheads="1"/>
          </p:cNvPicPr>
          <p:nvPr/>
        </p:nvPicPr>
        <p:blipFill>
          <a:blip r:embed="rId2"/>
          <a:srcRect/>
          <a:stretch>
            <a:fillRect/>
          </a:stretch>
        </p:blipFill>
        <p:spPr bwMode="auto">
          <a:xfrm>
            <a:off x="2714612" y="1928802"/>
            <a:ext cx="2971800" cy="1066800"/>
          </a:xfrm>
          <a:prstGeom prst="rect">
            <a:avLst/>
          </a:prstGeom>
          <a:noFill/>
          <a:ln w="9525">
            <a:noFill/>
            <a:miter lim="800000"/>
            <a:headEnd/>
            <a:tailEnd/>
          </a:ln>
          <a:effectLst/>
        </p:spPr>
      </p:pic>
      <p:sp>
        <p:nvSpPr>
          <p:cNvPr id="5" name="4 CuadroTexto"/>
          <p:cNvSpPr txBox="1"/>
          <p:nvPr/>
        </p:nvSpPr>
        <p:spPr>
          <a:xfrm>
            <a:off x="642910" y="1571612"/>
            <a:ext cx="7000924" cy="3970318"/>
          </a:xfrm>
          <a:prstGeom prst="rect">
            <a:avLst/>
          </a:prstGeom>
          <a:noFill/>
        </p:spPr>
        <p:txBody>
          <a:bodyPr wrap="square" rtlCol="0">
            <a:spAutoFit/>
          </a:bodyPr>
          <a:lstStyle/>
          <a:p>
            <a:pPr marL="342900" indent="-342900">
              <a:buFont typeface="+mj-lt"/>
              <a:buAutoNum type="arabicPeriod"/>
            </a:pPr>
            <a:r>
              <a:rPr lang="es-VE" i="1" dirty="0"/>
              <a:t>Simple </a:t>
            </a:r>
            <a:r>
              <a:rPr lang="es-VE" i="1" dirty="0" err="1"/>
              <a:t>matching</a:t>
            </a:r>
            <a:r>
              <a:rPr lang="es-VE" i="1" dirty="0"/>
              <a:t> </a:t>
            </a:r>
            <a:r>
              <a:rPr lang="es-VE" i="1" dirty="0" err="1"/>
              <a:t>coefficient</a:t>
            </a:r>
            <a:r>
              <a:rPr lang="es-VE" i="1" dirty="0"/>
              <a:t> (</a:t>
            </a:r>
            <a:r>
              <a:rPr lang="es-VE" i="1" dirty="0" err="1"/>
              <a:t>Sokal</a:t>
            </a:r>
            <a:r>
              <a:rPr lang="es-VE" i="1" dirty="0"/>
              <a:t> &amp; </a:t>
            </a:r>
            <a:r>
              <a:rPr lang="es-VE" i="1" dirty="0" err="1"/>
              <a:t>Michener</a:t>
            </a:r>
            <a:r>
              <a:rPr lang="es-VE" i="1" dirty="0"/>
              <a:t>, 1958)</a:t>
            </a:r>
          </a:p>
          <a:p>
            <a:pPr marL="342900" indent="-342900">
              <a:buFont typeface="+mj-lt"/>
              <a:buAutoNum type="arabicPeriod"/>
            </a:pPr>
            <a:endParaRPr lang="es-VE" i="1" dirty="0"/>
          </a:p>
          <a:p>
            <a:pPr marL="342900" indent="-342900">
              <a:buFont typeface="+mj-lt"/>
              <a:buAutoNum type="arabicPeriod"/>
            </a:pPr>
            <a:endParaRPr lang="es-VE" i="1" dirty="0"/>
          </a:p>
          <a:p>
            <a:pPr marL="342900" indent="-342900">
              <a:buFont typeface="+mj-lt"/>
              <a:buAutoNum type="arabicPeriod"/>
            </a:pPr>
            <a:endParaRPr lang="es-VE" i="1" dirty="0"/>
          </a:p>
          <a:p>
            <a:pPr marL="342900" indent="-342900">
              <a:buFont typeface="+mj-lt"/>
              <a:buAutoNum type="arabicPeriod"/>
            </a:pPr>
            <a:endParaRPr lang="es-VE" i="1" dirty="0"/>
          </a:p>
          <a:p>
            <a:pPr marL="342900" indent="-342900">
              <a:buFont typeface="+mj-lt"/>
              <a:buAutoNum type="arabicPeriod"/>
            </a:pPr>
            <a:endParaRPr lang="es-VE" i="1" dirty="0"/>
          </a:p>
          <a:p>
            <a:pPr marL="342900" indent="-342900">
              <a:buFont typeface="+mj-lt"/>
              <a:buAutoNum type="arabicPeriod"/>
            </a:pPr>
            <a:r>
              <a:rPr lang="en-US" i="1" dirty="0"/>
              <a:t>Coefficient of Rogers &amp; </a:t>
            </a:r>
            <a:r>
              <a:rPr lang="en-US" i="1" dirty="0" err="1"/>
              <a:t>Tanimoto</a:t>
            </a:r>
            <a:r>
              <a:rPr lang="en-US" i="1" dirty="0"/>
              <a:t> (1960)</a:t>
            </a:r>
          </a:p>
          <a:p>
            <a:pPr marL="342900" indent="-342900">
              <a:buFont typeface="+mj-lt"/>
              <a:buAutoNum type="arabicPeriod"/>
            </a:pPr>
            <a:endParaRPr lang="en-US" i="1" dirty="0"/>
          </a:p>
          <a:p>
            <a:pPr marL="342900" indent="-342900">
              <a:buFont typeface="+mj-lt"/>
              <a:buAutoNum type="arabicPeriod"/>
            </a:pPr>
            <a:endParaRPr lang="en-US" i="1" dirty="0"/>
          </a:p>
          <a:p>
            <a:pPr marL="342900" indent="-342900">
              <a:buFont typeface="+mj-lt"/>
              <a:buAutoNum type="arabicPeriod"/>
            </a:pPr>
            <a:endParaRPr lang="en-US" i="1" dirty="0"/>
          </a:p>
          <a:p>
            <a:pPr marL="342900" indent="-342900">
              <a:buFont typeface="+mj-lt"/>
              <a:buAutoNum type="arabicPeriod"/>
            </a:pPr>
            <a:endParaRPr lang="en-US" i="1" dirty="0"/>
          </a:p>
          <a:p>
            <a:pPr marL="342900" indent="-342900">
              <a:buFont typeface="+mj-lt"/>
              <a:buAutoNum type="arabicPeriod"/>
            </a:pPr>
            <a:endParaRPr lang="en-US" i="1" dirty="0"/>
          </a:p>
          <a:p>
            <a:pPr marL="342900" indent="-342900">
              <a:buFont typeface="+mj-lt"/>
              <a:buAutoNum type="arabicPeriod"/>
            </a:pPr>
            <a:r>
              <a:rPr lang="es-VE" i="1" dirty="0" err="1"/>
              <a:t>Coefficients</a:t>
            </a:r>
            <a:r>
              <a:rPr lang="es-VE" i="1" dirty="0"/>
              <a:t> of </a:t>
            </a:r>
            <a:r>
              <a:rPr lang="es-VE" i="1" dirty="0" err="1"/>
              <a:t>Sokal</a:t>
            </a:r>
            <a:r>
              <a:rPr lang="es-VE" i="1" dirty="0"/>
              <a:t> &amp; </a:t>
            </a:r>
            <a:r>
              <a:rPr lang="es-VE" i="1" dirty="0" err="1"/>
              <a:t>Sneath</a:t>
            </a:r>
            <a:r>
              <a:rPr lang="es-VE" i="1" dirty="0"/>
              <a:t> (1963) (cuatro)</a:t>
            </a:r>
          </a:p>
          <a:p>
            <a:pPr marL="342900" indent="-342900">
              <a:buFont typeface="+mj-lt"/>
              <a:buAutoNum type="arabicPeriod"/>
            </a:pPr>
            <a:endParaRPr lang="es-VE" dirty="0"/>
          </a:p>
        </p:txBody>
      </p:sp>
      <p:pic>
        <p:nvPicPr>
          <p:cNvPr id="91139" name="Picture 3"/>
          <p:cNvPicPr>
            <a:picLocks noChangeAspect="1" noChangeArrowheads="1"/>
          </p:cNvPicPr>
          <p:nvPr/>
        </p:nvPicPr>
        <p:blipFill>
          <a:blip r:embed="rId3"/>
          <a:srcRect/>
          <a:stretch>
            <a:fillRect/>
          </a:stretch>
        </p:blipFill>
        <p:spPr bwMode="auto">
          <a:xfrm>
            <a:off x="204787" y="5534047"/>
            <a:ext cx="4295775" cy="1038225"/>
          </a:xfrm>
          <a:prstGeom prst="rect">
            <a:avLst/>
          </a:prstGeom>
          <a:noFill/>
          <a:ln w="9525">
            <a:noFill/>
            <a:miter lim="800000"/>
            <a:headEnd/>
            <a:tailEnd/>
          </a:ln>
          <a:effectLst/>
        </p:spPr>
      </p:pic>
      <p:pic>
        <p:nvPicPr>
          <p:cNvPr id="91140" name="Picture 4"/>
          <p:cNvPicPr>
            <a:picLocks noChangeAspect="1" noChangeArrowheads="1"/>
          </p:cNvPicPr>
          <p:nvPr/>
        </p:nvPicPr>
        <p:blipFill>
          <a:blip r:embed="rId4"/>
          <a:srcRect/>
          <a:stretch>
            <a:fillRect/>
          </a:stretch>
        </p:blipFill>
        <p:spPr bwMode="auto">
          <a:xfrm>
            <a:off x="2443179" y="3805247"/>
            <a:ext cx="4486275" cy="981075"/>
          </a:xfrm>
          <a:prstGeom prst="rect">
            <a:avLst/>
          </a:prstGeom>
          <a:noFill/>
          <a:ln w="9525">
            <a:noFill/>
            <a:miter lim="800000"/>
            <a:headEnd/>
            <a:tailEnd/>
          </a:ln>
          <a:effectLst/>
        </p:spPr>
      </p:pic>
      <p:pic>
        <p:nvPicPr>
          <p:cNvPr id="91141" name="Picture 5"/>
          <p:cNvPicPr>
            <a:picLocks noChangeAspect="1" noChangeArrowheads="1"/>
          </p:cNvPicPr>
          <p:nvPr/>
        </p:nvPicPr>
        <p:blipFill>
          <a:blip r:embed="rId5"/>
          <a:srcRect/>
          <a:stretch>
            <a:fillRect/>
          </a:stretch>
        </p:blipFill>
        <p:spPr bwMode="auto">
          <a:xfrm>
            <a:off x="5305450" y="5510233"/>
            <a:ext cx="2838450" cy="847725"/>
          </a:xfrm>
          <a:prstGeom prst="rect">
            <a:avLst/>
          </a:prstGeom>
          <a:noFill/>
          <a:ln w="9525">
            <a:noFill/>
            <a:miter lim="800000"/>
            <a:headEnd/>
            <a:tailEnd/>
          </a:ln>
          <a:effec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2"/>
          <p:cNvPicPr>
            <a:picLocks noChangeAspect="1" noChangeArrowheads="1"/>
          </p:cNvPicPr>
          <p:nvPr/>
        </p:nvPicPr>
        <p:blipFill>
          <a:blip r:embed="rId2"/>
          <a:srcRect r="48823" b="50000"/>
          <a:stretch>
            <a:fillRect/>
          </a:stretch>
        </p:blipFill>
        <p:spPr bwMode="auto">
          <a:xfrm>
            <a:off x="-32" y="578876"/>
            <a:ext cx="6929486" cy="4778950"/>
          </a:xfrm>
          <a:prstGeom prst="rect">
            <a:avLst/>
          </a:prstGeom>
          <a:noFill/>
          <a:ln w="9525">
            <a:noFill/>
            <a:miter lim="800000"/>
            <a:headEnd/>
            <a:tailEnd/>
          </a:ln>
          <a:effectLst/>
        </p:spPr>
      </p:pic>
      <p:sp>
        <p:nvSpPr>
          <p:cNvPr id="4" name="3 CuadroTexto"/>
          <p:cNvSpPr txBox="1"/>
          <p:nvPr/>
        </p:nvSpPr>
        <p:spPr>
          <a:xfrm>
            <a:off x="142844" y="6140255"/>
            <a:ext cx="8643998" cy="646331"/>
          </a:xfrm>
          <a:prstGeom prst="rect">
            <a:avLst/>
          </a:prstGeom>
          <a:noFill/>
          <a:ln>
            <a:solidFill>
              <a:schemeClr val="tx1"/>
            </a:solidFill>
          </a:ln>
        </p:spPr>
        <p:txBody>
          <a:bodyPr wrap="square" rtlCol="0">
            <a:spAutoFit/>
          </a:bodyPr>
          <a:lstStyle/>
          <a:p>
            <a:r>
              <a:rPr lang="es-VE" dirty="0"/>
              <a:t>Los subíndices identifican el coeficiente según el </a:t>
            </a:r>
            <a:r>
              <a:rPr lang="fr-FR" i="1" dirty="0"/>
              <a:t>Écologie numérique, Masson, Paris, 1979, </a:t>
            </a:r>
            <a:r>
              <a:rPr lang="fr-FR" dirty="0" err="1"/>
              <a:t>estos</a:t>
            </a:r>
            <a:r>
              <a:rPr lang="fr-FR" dirty="0"/>
              <a:t> no han </a:t>
            </a:r>
            <a:r>
              <a:rPr lang="fr-FR" dirty="0" err="1"/>
              <a:t>sido</a:t>
            </a:r>
            <a:r>
              <a:rPr lang="fr-FR" dirty="0"/>
              <a:t> </a:t>
            </a:r>
            <a:r>
              <a:rPr lang="fr-FR" dirty="0" err="1"/>
              <a:t>modificados</a:t>
            </a:r>
            <a:r>
              <a:rPr lang="fr-FR" dirty="0"/>
              <a:t> </a:t>
            </a:r>
            <a:r>
              <a:rPr lang="fr-FR" dirty="0" err="1"/>
              <a:t>desde</a:t>
            </a:r>
            <a:r>
              <a:rPr lang="fr-FR" dirty="0"/>
              <a:t> </a:t>
            </a:r>
            <a:r>
              <a:rPr lang="fr-FR" dirty="0" err="1"/>
              <a:t>entonces</a:t>
            </a:r>
            <a:r>
              <a:rPr lang="fr-FR" dirty="0"/>
              <a:t>.</a:t>
            </a:r>
            <a:endParaRPr lang="es-VE" dirty="0"/>
          </a:p>
        </p:txBody>
      </p:sp>
      <p:pic>
        <p:nvPicPr>
          <p:cNvPr id="5" name="Picture 2"/>
          <p:cNvPicPr>
            <a:picLocks noChangeAspect="1" noChangeArrowheads="1"/>
          </p:cNvPicPr>
          <p:nvPr/>
        </p:nvPicPr>
        <p:blipFill>
          <a:blip r:embed="rId2"/>
          <a:srcRect t="48583" r="48823" b="43195"/>
          <a:stretch>
            <a:fillRect/>
          </a:stretch>
        </p:blipFill>
        <p:spPr bwMode="auto">
          <a:xfrm>
            <a:off x="-32" y="5286388"/>
            <a:ext cx="6929486" cy="785818"/>
          </a:xfrm>
          <a:prstGeom prst="rect">
            <a:avLst/>
          </a:prstGeom>
          <a:noFill/>
          <a:ln w="9525">
            <a:noFill/>
            <a:miter lim="800000"/>
            <a:headEnd/>
            <a:tailEnd/>
          </a:ln>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42910" y="1571612"/>
            <a:ext cx="8143932" cy="3416320"/>
          </a:xfrm>
          <a:prstGeom prst="rect">
            <a:avLst/>
          </a:prstGeom>
          <a:noFill/>
        </p:spPr>
        <p:txBody>
          <a:bodyPr wrap="square" rtlCol="0">
            <a:spAutoFit/>
          </a:bodyPr>
          <a:lstStyle/>
          <a:p>
            <a:pPr marL="342900" indent="-342900">
              <a:buFont typeface="+mj-lt"/>
              <a:buAutoNum type="arabicPeriod"/>
            </a:pPr>
            <a:r>
              <a:rPr lang="es-VE" i="1" dirty="0" err="1"/>
              <a:t>Jaccard’s</a:t>
            </a:r>
            <a:r>
              <a:rPr lang="es-VE" i="1" dirty="0"/>
              <a:t> </a:t>
            </a:r>
            <a:r>
              <a:rPr lang="es-VE" i="1" dirty="0" err="1"/>
              <a:t>coefficient</a:t>
            </a:r>
            <a:r>
              <a:rPr lang="es-VE" i="1" dirty="0"/>
              <a:t> </a:t>
            </a:r>
            <a:r>
              <a:rPr lang="en-US" dirty="0"/>
              <a:t>(1900, 1901, 1908; </a:t>
            </a:r>
            <a:r>
              <a:rPr lang="en-US" dirty="0" err="1"/>
              <a:t>a.k.a</a:t>
            </a:r>
            <a:r>
              <a:rPr lang="en-US" dirty="0"/>
              <a:t> </a:t>
            </a:r>
            <a:r>
              <a:rPr lang="en-US" i="1" dirty="0"/>
              <a:t>coefficient of community)</a:t>
            </a:r>
            <a:endParaRPr lang="es-VE" i="1" dirty="0"/>
          </a:p>
          <a:p>
            <a:pPr marL="342900" indent="-342900">
              <a:buFont typeface="+mj-lt"/>
              <a:buAutoNum type="arabicPeriod"/>
            </a:pPr>
            <a:endParaRPr lang="es-VE" i="1" dirty="0"/>
          </a:p>
          <a:p>
            <a:pPr marL="342900" indent="-342900">
              <a:buFont typeface="+mj-lt"/>
              <a:buAutoNum type="arabicPeriod"/>
            </a:pPr>
            <a:endParaRPr lang="es-VE" i="1" dirty="0"/>
          </a:p>
          <a:p>
            <a:pPr marL="342900" indent="-342900">
              <a:buFont typeface="+mj-lt"/>
              <a:buAutoNum type="arabicPeriod"/>
            </a:pPr>
            <a:endParaRPr lang="es-VE" i="1" dirty="0"/>
          </a:p>
          <a:p>
            <a:pPr marL="342900" indent="-342900">
              <a:buFont typeface="+mj-lt"/>
              <a:buAutoNum type="arabicPeriod"/>
            </a:pPr>
            <a:endParaRPr lang="es-VE" i="1" dirty="0"/>
          </a:p>
          <a:p>
            <a:pPr marL="342900" indent="-342900">
              <a:buFont typeface="+mj-lt"/>
              <a:buAutoNum type="arabicPeriod"/>
            </a:pPr>
            <a:r>
              <a:rPr lang="es-VE" i="1" dirty="0" err="1"/>
              <a:t>Sørensen’s</a:t>
            </a:r>
            <a:r>
              <a:rPr lang="es-VE" i="1" dirty="0"/>
              <a:t> </a:t>
            </a:r>
            <a:r>
              <a:rPr lang="es-VE" i="1" dirty="0" err="1"/>
              <a:t>coefficient</a:t>
            </a:r>
            <a:r>
              <a:rPr lang="es-VE" i="1" dirty="0"/>
              <a:t> (1948)</a:t>
            </a:r>
            <a:endParaRPr lang="en-US" i="1" dirty="0"/>
          </a:p>
          <a:p>
            <a:pPr marL="342900" indent="-342900">
              <a:buFont typeface="+mj-lt"/>
              <a:buAutoNum type="arabicPeriod"/>
            </a:pPr>
            <a:endParaRPr lang="en-US" i="1" dirty="0"/>
          </a:p>
          <a:p>
            <a:pPr marL="342900" indent="-342900">
              <a:buFont typeface="+mj-lt"/>
              <a:buAutoNum type="arabicPeriod"/>
            </a:pPr>
            <a:endParaRPr lang="en-US" i="1" dirty="0"/>
          </a:p>
          <a:p>
            <a:pPr marL="342900" indent="-342900">
              <a:buFont typeface="+mj-lt"/>
              <a:buAutoNum type="arabicPeriod"/>
            </a:pPr>
            <a:endParaRPr lang="en-US" i="1" dirty="0"/>
          </a:p>
          <a:p>
            <a:pPr marL="342900" indent="-342900">
              <a:buFont typeface="+mj-lt"/>
              <a:buAutoNum type="arabicPeriod"/>
            </a:pPr>
            <a:endParaRPr lang="en-US" i="1" dirty="0"/>
          </a:p>
          <a:p>
            <a:pPr marL="342900" indent="-342900">
              <a:buFont typeface="+mj-lt"/>
              <a:buAutoNum type="arabicPeriod"/>
            </a:pPr>
            <a:r>
              <a:rPr lang="es-VE" i="1" dirty="0" err="1"/>
              <a:t>Coefficients</a:t>
            </a:r>
            <a:r>
              <a:rPr lang="es-VE" i="1" dirty="0"/>
              <a:t> of </a:t>
            </a:r>
            <a:r>
              <a:rPr lang="es-VE" dirty="0" err="1"/>
              <a:t>Kulczynski</a:t>
            </a:r>
            <a:r>
              <a:rPr lang="es-VE" dirty="0"/>
              <a:t> (1928)</a:t>
            </a:r>
            <a:endParaRPr lang="es-VE" i="1" dirty="0"/>
          </a:p>
          <a:p>
            <a:pPr marL="342900" indent="-342900">
              <a:buFont typeface="+mj-lt"/>
              <a:buAutoNum type="arabicPeriod"/>
            </a:pPr>
            <a:endParaRPr lang="es-VE" dirty="0"/>
          </a:p>
        </p:txBody>
      </p:sp>
      <p:sp>
        <p:nvSpPr>
          <p:cNvPr id="3" name="2 CuadroTexto"/>
          <p:cNvSpPr txBox="1"/>
          <p:nvPr/>
        </p:nvSpPr>
        <p:spPr>
          <a:xfrm>
            <a:off x="285720" y="1000108"/>
            <a:ext cx="7215238" cy="461665"/>
          </a:xfrm>
          <a:prstGeom prst="rect">
            <a:avLst/>
          </a:prstGeom>
          <a:noFill/>
        </p:spPr>
        <p:txBody>
          <a:bodyPr wrap="square" rtlCol="0">
            <a:spAutoFit/>
          </a:bodyPr>
          <a:lstStyle/>
          <a:p>
            <a:r>
              <a:rPr lang="es-VE" sz="2400" b="1" dirty="0"/>
              <a:t>Coeficientes Asimétricos</a:t>
            </a:r>
          </a:p>
        </p:txBody>
      </p:sp>
      <p:pic>
        <p:nvPicPr>
          <p:cNvPr id="92162" name="Picture 2"/>
          <p:cNvPicPr>
            <a:picLocks noChangeAspect="1" noChangeArrowheads="1"/>
          </p:cNvPicPr>
          <p:nvPr/>
        </p:nvPicPr>
        <p:blipFill>
          <a:blip r:embed="rId2"/>
          <a:srcRect/>
          <a:stretch>
            <a:fillRect/>
          </a:stretch>
        </p:blipFill>
        <p:spPr bwMode="auto">
          <a:xfrm>
            <a:off x="1071538" y="2009772"/>
            <a:ext cx="3609975" cy="990600"/>
          </a:xfrm>
          <a:prstGeom prst="rect">
            <a:avLst/>
          </a:prstGeom>
          <a:noFill/>
          <a:ln w="9525">
            <a:noFill/>
            <a:miter lim="800000"/>
            <a:headEnd/>
            <a:tailEnd/>
          </a:ln>
          <a:effectLst/>
        </p:spPr>
      </p:pic>
      <p:pic>
        <p:nvPicPr>
          <p:cNvPr id="92163" name="Picture 3"/>
          <p:cNvPicPr>
            <a:picLocks noChangeAspect="1" noChangeArrowheads="1"/>
          </p:cNvPicPr>
          <p:nvPr/>
        </p:nvPicPr>
        <p:blipFill>
          <a:blip r:embed="rId3"/>
          <a:srcRect/>
          <a:stretch>
            <a:fillRect/>
          </a:stretch>
        </p:blipFill>
        <p:spPr bwMode="auto">
          <a:xfrm>
            <a:off x="1071538" y="3414718"/>
            <a:ext cx="3200400" cy="800100"/>
          </a:xfrm>
          <a:prstGeom prst="rect">
            <a:avLst/>
          </a:prstGeom>
          <a:noFill/>
          <a:ln w="9525">
            <a:noFill/>
            <a:miter lim="800000"/>
            <a:headEnd/>
            <a:tailEnd/>
          </a:ln>
          <a:effectLst/>
        </p:spPr>
      </p:pic>
      <p:pic>
        <p:nvPicPr>
          <p:cNvPr id="92164" name="Picture 4"/>
          <p:cNvPicPr>
            <a:picLocks noChangeAspect="1" noChangeArrowheads="1"/>
          </p:cNvPicPr>
          <p:nvPr/>
        </p:nvPicPr>
        <p:blipFill>
          <a:blip r:embed="rId4"/>
          <a:srcRect/>
          <a:stretch>
            <a:fillRect/>
          </a:stretch>
        </p:blipFill>
        <p:spPr bwMode="auto">
          <a:xfrm>
            <a:off x="5205439" y="3500438"/>
            <a:ext cx="3152775" cy="685800"/>
          </a:xfrm>
          <a:prstGeom prst="rect">
            <a:avLst/>
          </a:prstGeom>
          <a:noFill/>
          <a:ln w="9525">
            <a:noFill/>
            <a:miter lim="800000"/>
            <a:headEnd/>
            <a:tailEnd/>
          </a:ln>
          <a:effectLst/>
        </p:spPr>
      </p:pic>
      <p:pic>
        <p:nvPicPr>
          <p:cNvPr id="92165" name="Picture 5"/>
          <p:cNvPicPr>
            <a:picLocks noChangeAspect="1" noChangeArrowheads="1"/>
          </p:cNvPicPr>
          <p:nvPr/>
        </p:nvPicPr>
        <p:blipFill>
          <a:blip r:embed="rId5"/>
          <a:srcRect/>
          <a:stretch>
            <a:fillRect/>
          </a:stretch>
        </p:blipFill>
        <p:spPr bwMode="auto">
          <a:xfrm>
            <a:off x="985833" y="4786322"/>
            <a:ext cx="2943225" cy="981075"/>
          </a:xfrm>
          <a:prstGeom prst="rect">
            <a:avLst/>
          </a:prstGeom>
          <a:noFill/>
          <a:ln w="9525">
            <a:noFill/>
            <a:miter lim="800000"/>
            <a:headEnd/>
            <a:tailEnd/>
          </a:ln>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2"/>
          <p:cNvPicPr>
            <a:picLocks noChangeAspect="1" noChangeArrowheads="1"/>
          </p:cNvPicPr>
          <p:nvPr/>
        </p:nvPicPr>
        <p:blipFill>
          <a:blip r:embed="rId2"/>
          <a:srcRect t="56805" r="48823" b="4330"/>
          <a:stretch>
            <a:fillRect/>
          </a:stretch>
        </p:blipFill>
        <p:spPr bwMode="auto">
          <a:xfrm>
            <a:off x="1285852" y="1785926"/>
            <a:ext cx="6929486" cy="3714776"/>
          </a:xfrm>
          <a:prstGeom prst="rect">
            <a:avLst/>
          </a:prstGeom>
          <a:noFill/>
          <a:ln w="9525">
            <a:noFill/>
            <a:miter lim="800000"/>
            <a:headEnd/>
            <a:tailEnd/>
          </a:ln>
          <a:effectLst/>
        </p:spPr>
      </p:pic>
      <p:sp>
        <p:nvSpPr>
          <p:cNvPr id="3" name="2 CuadroTexto"/>
          <p:cNvSpPr txBox="1"/>
          <p:nvPr/>
        </p:nvSpPr>
        <p:spPr>
          <a:xfrm>
            <a:off x="285720" y="714356"/>
            <a:ext cx="6715172" cy="369332"/>
          </a:xfrm>
          <a:prstGeom prst="rect">
            <a:avLst/>
          </a:prstGeom>
          <a:noFill/>
        </p:spPr>
        <p:txBody>
          <a:bodyPr wrap="square" rtlCol="0">
            <a:spAutoFit/>
          </a:bodyPr>
          <a:lstStyle/>
          <a:p>
            <a:r>
              <a:rPr lang="es-VE" dirty="0"/>
              <a:t>Coeficientes binarios (presencia/ausencia, incidencia)</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075" name="Picture 3"/>
          <p:cNvPicPr>
            <a:picLocks noChangeAspect="1" noChangeArrowheads="1"/>
          </p:cNvPicPr>
          <p:nvPr/>
        </p:nvPicPr>
        <p:blipFill>
          <a:blip r:embed="rId2"/>
          <a:srcRect b="22056"/>
          <a:stretch>
            <a:fillRect/>
          </a:stretch>
        </p:blipFill>
        <p:spPr bwMode="auto">
          <a:xfrm>
            <a:off x="3581400" y="1876413"/>
            <a:ext cx="5562600" cy="4981587"/>
          </a:xfrm>
          <a:prstGeom prst="rect">
            <a:avLst/>
          </a:prstGeom>
          <a:noFill/>
          <a:ln w="9525">
            <a:noFill/>
            <a:miter lim="800000"/>
            <a:headEnd/>
            <a:tailEnd/>
          </a:ln>
          <a:effectLst/>
        </p:spPr>
      </p:pic>
      <p:pic>
        <p:nvPicPr>
          <p:cNvPr id="131074" name="Picture 2"/>
          <p:cNvPicPr>
            <a:picLocks noChangeAspect="1" noChangeArrowheads="1"/>
          </p:cNvPicPr>
          <p:nvPr/>
        </p:nvPicPr>
        <p:blipFill>
          <a:blip r:embed="rId3"/>
          <a:srcRect/>
          <a:stretch>
            <a:fillRect/>
          </a:stretch>
        </p:blipFill>
        <p:spPr bwMode="auto">
          <a:xfrm>
            <a:off x="71406" y="571480"/>
            <a:ext cx="8358214" cy="1572750"/>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4"/>
          <p:cNvSpPr txBox="1">
            <a:spLocks noChangeArrowheads="1"/>
          </p:cNvSpPr>
          <p:nvPr/>
        </p:nvSpPr>
        <p:spPr bwMode="auto">
          <a:xfrm>
            <a:off x="646113" y="1042988"/>
            <a:ext cx="2997200" cy="579437"/>
          </a:xfrm>
          <a:prstGeom prst="rect">
            <a:avLst/>
          </a:prstGeom>
          <a:noFill/>
          <a:ln w="9525">
            <a:noFill/>
            <a:miter lim="800000"/>
            <a:headEnd/>
            <a:tailEnd/>
          </a:ln>
        </p:spPr>
        <p:txBody>
          <a:bodyPr wrap="none">
            <a:spAutoFit/>
          </a:bodyPr>
          <a:lstStyle/>
          <a:p>
            <a:r>
              <a:rPr lang="es-ES" sz="2000"/>
              <a:t>MODO </a:t>
            </a:r>
            <a:r>
              <a:rPr lang="es-ES" sz="3200"/>
              <a:t>Q</a:t>
            </a:r>
            <a:r>
              <a:rPr lang="es-ES" sz="2000"/>
              <a:t> DE ANÁLISIS</a:t>
            </a:r>
          </a:p>
        </p:txBody>
      </p:sp>
      <p:sp>
        <p:nvSpPr>
          <p:cNvPr id="23555" name="Line 5"/>
          <p:cNvSpPr>
            <a:spLocks noChangeShapeType="1"/>
          </p:cNvSpPr>
          <p:nvPr/>
        </p:nvSpPr>
        <p:spPr bwMode="auto">
          <a:xfrm>
            <a:off x="3330575" y="1844675"/>
            <a:ext cx="1008063" cy="576263"/>
          </a:xfrm>
          <a:prstGeom prst="line">
            <a:avLst/>
          </a:prstGeom>
          <a:noFill/>
          <a:ln w="38100">
            <a:solidFill>
              <a:schemeClr val="tx1"/>
            </a:solidFill>
            <a:round/>
            <a:headEnd/>
            <a:tailEnd type="triangle" w="med" len="med"/>
          </a:ln>
        </p:spPr>
        <p:txBody>
          <a:bodyPr/>
          <a:lstStyle/>
          <a:p>
            <a:endParaRPr lang="es-VE"/>
          </a:p>
        </p:txBody>
      </p:sp>
      <p:sp>
        <p:nvSpPr>
          <p:cNvPr id="84998" name="Line 6"/>
          <p:cNvSpPr>
            <a:spLocks noChangeShapeType="1"/>
          </p:cNvSpPr>
          <p:nvPr/>
        </p:nvSpPr>
        <p:spPr bwMode="auto">
          <a:xfrm>
            <a:off x="1098550" y="1628775"/>
            <a:ext cx="0" cy="2663825"/>
          </a:xfrm>
          <a:prstGeom prst="line">
            <a:avLst/>
          </a:prstGeom>
          <a:noFill/>
          <a:ln w="38100">
            <a:solidFill>
              <a:schemeClr val="tx1"/>
            </a:solidFill>
            <a:round/>
            <a:headEnd/>
            <a:tailEnd type="triangle" w="med" len="med"/>
          </a:ln>
        </p:spPr>
        <p:txBody>
          <a:bodyPr/>
          <a:lstStyle/>
          <a:p>
            <a:endParaRPr lang="es-VE"/>
          </a:p>
        </p:txBody>
      </p:sp>
      <p:sp>
        <p:nvSpPr>
          <p:cNvPr id="84999" name="Text Box 7"/>
          <p:cNvSpPr txBox="1">
            <a:spLocks noChangeArrowheads="1"/>
          </p:cNvSpPr>
          <p:nvPr/>
        </p:nvSpPr>
        <p:spPr bwMode="auto">
          <a:xfrm>
            <a:off x="214312" y="4456113"/>
            <a:ext cx="8929688" cy="1754326"/>
          </a:xfrm>
          <a:prstGeom prst="rect">
            <a:avLst/>
          </a:prstGeom>
          <a:noFill/>
          <a:ln w="9525">
            <a:noFill/>
            <a:miter lim="800000"/>
            <a:headEnd/>
            <a:tailEnd/>
          </a:ln>
        </p:spPr>
        <p:txBody>
          <a:bodyPr wrap="square">
            <a:spAutoFit/>
          </a:bodyPr>
          <a:lstStyle/>
          <a:p>
            <a:r>
              <a:rPr lang="es-ES" dirty="0">
                <a:solidFill>
                  <a:schemeClr val="hlink"/>
                </a:solidFill>
              </a:rPr>
              <a:t>Coeficientes de similitud</a:t>
            </a:r>
          </a:p>
          <a:p>
            <a:pPr>
              <a:buFont typeface="Arial" pitchFamily="34" charset="0"/>
              <a:buChar char="•"/>
            </a:pPr>
            <a:r>
              <a:rPr lang="es-ES" dirty="0"/>
              <a:t>Binarios y cuantitativos</a:t>
            </a:r>
          </a:p>
          <a:p>
            <a:pPr>
              <a:buFont typeface="Arial" pitchFamily="34" charset="0"/>
              <a:buChar char="•"/>
            </a:pPr>
            <a:r>
              <a:rPr lang="es-ES" dirty="0"/>
              <a:t>Pueden ser simétricos y asimétricos</a:t>
            </a:r>
          </a:p>
          <a:p>
            <a:pPr>
              <a:buFont typeface="Arial" pitchFamily="34" charset="0"/>
              <a:buChar char="•"/>
            </a:pPr>
            <a:r>
              <a:rPr lang="es-ES" b="1" dirty="0"/>
              <a:t>Nunca son métricos (pueden ser </a:t>
            </a:r>
            <a:r>
              <a:rPr lang="es-ES" b="1" dirty="0" err="1"/>
              <a:t>semi</a:t>
            </a:r>
            <a:r>
              <a:rPr lang="es-ES" b="1" dirty="0"/>
              <a:t>-métricos)</a:t>
            </a:r>
          </a:p>
          <a:p>
            <a:pPr>
              <a:buFont typeface="Arial" pitchFamily="34" charset="0"/>
              <a:buChar char="•"/>
            </a:pPr>
            <a:r>
              <a:rPr lang="es-ES" dirty="0"/>
              <a:t>Pueden convertirse en distancia (</a:t>
            </a:r>
            <a:r>
              <a:rPr lang="es-ES" dirty="0" err="1"/>
              <a:t>i.e.</a:t>
            </a:r>
            <a:r>
              <a:rPr lang="es-ES" dirty="0"/>
              <a:t> disimilitud), necesario para ordenaciones</a:t>
            </a:r>
          </a:p>
          <a:p>
            <a:r>
              <a:rPr lang="es-ES" i="1" dirty="0"/>
              <a:t>Estadística </a:t>
            </a:r>
            <a:r>
              <a:rPr lang="es-ES" i="1" dirty="0" err="1"/>
              <a:t>multivariada</a:t>
            </a:r>
            <a:r>
              <a:rPr lang="es-ES" i="1" dirty="0"/>
              <a:t> no </a:t>
            </a:r>
            <a:r>
              <a:rPr lang="es-ES" i="1" dirty="0" err="1"/>
              <a:t>paramétrica</a:t>
            </a:r>
            <a:r>
              <a:rPr lang="es-ES" i="1" dirty="0"/>
              <a:t> o </a:t>
            </a:r>
            <a:r>
              <a:rPr lang="es-ES" i="1" dirty="0" err="1"/>
              <a:t>semi-paramétrica</a:t>
            </a:r>
            <a:endParaRPr lang="es-ES" i="1" dirty="0"/>
          </a:p>
        </p:txBody>
      </p:sp>
      <p:sp>
        <p:nvSpPr>
          <p:cNvPr id="23558" name="Text Box 8"/>
          <p:cNvSpPr txBox="1">
            <a:spLocks noChangeArrowheads="1"/>
          </p:cNvSpPr>
          <p:nvPr/>
        </p:nvSpPr>
        <p:spPr bwMode="auto">
          <a:xfrm>
            <a:off x="3571868" y="2565400"/>
            <a:ext cx="5572132" cy="1477328"/>
          </a:xfrm>
          <a:prstGeom prst="rect">
            <a:avLst/>
          </a:prstGeom>
          <a:noFill/>
          <a:ln w="9525">
            <a:noFill/>
            <a:miter lim="800000"/>
            <a:headEnd/>
            <a:tailEnd/>
          </a:ln>
        </p:spPr>
        <p:txBody>
          <a:bodyPr wrap="square">
            <a:spAutoFit/>
          </a:bodyPr>
          <a:lstStyle/>
          <a:p>
            <a:r>
              <a:rPr lang="es-ES" b="1" dirty="0">
                <a:solidFill>
                  <a:schemeClr val="hlink"/>
                </a:solidFill>
              </a:rPr>
              <a:t>Coeficientes de distancia</a:t>
            </a:r>
          </a:p>
          <a:p>
            <a:pPr>
              <a:buFont typeface="Arial" pitchFamily="34" charset="0"/>
              <a:buChar char="•"/>
            </a:pPr>
            <a:r>
              <a:rPr lang="es-ES" dirty="0"/>
              <a:t>Binarios y cuantitativos</a:t>
            </a:r>
          </a:p>
          <a:p>
            <a:pPr>
              <a:buFont typeface="Arial" pitchFamily="34" charset="0"/>
              <a:buChar char="•"/>
            </a:pPr>
            <a:r>
              <a:rPr lang="es-ES" dirty="0"/>
              <a:t>Simétricos</a:t>
            </a:r>
          </a:p>
          <a:p>
            <a:pPr>
              <a:buFont typeface="Arial" pitchFamily="34" charset="0"/>
              <a:buChar char="•"/>
            </a:pPr>
            <a:r>
              <a:rPr lang="es-ES" b="1" dirty="0"/>
              <a:t>Métricos</a:t>
            </a:r>
            <a:r>
              <a:rPr lang="es-ES" dirty="0"/>
              <a:t> </a:t>
            </a:r>
          </a:p>
          <a:p>
            <a:r>
              <a:rPr lang="es-ES" i="1" dirty="0"/>
              <a:t>Estadística </a:t>
            </a:r>
            <a:r>
              <a:rPr lang="es-ES" i="1" dirty="0" err="1"/>
              <a:t>multivariada</a:t>
            </a:r>
            <a:r>
              <a:rPr lang="es-ES" i="1" dirty="0"/>
              <a:t> </a:t>
            </a:r>
            <a:r>
              <a:rPr lang="es-ES" i="1" dirty="0" err="1"/>
              <a:t>paramétrica</a:t>
            </a:r>
            <a:r>
              <a:rPr lang="es-ES" i="1" dirty="0"/>
              <a:t> estándar</a:t>
            </a:r>
          </a:p>
        </p:txBody>
      </p:sp>
      <p:sp>
        <p:nvSpPr>
          <p:cNvPr id="7" name="6 CuadroTexto"/>
          <p:cNvSpPr txBox="1"/>
          <p:nvPr/>
        </p:nvSpPr>
        <p:spPr>
          <a:xfrm>
            <a:off x="6786546" y="6488668"/>
            <a:ext cx="2357454" cy="369332"/>
          </a:xfrm>
          <a:prstGeom prst="rect">
            <a:avLst/>
          </a:prstGeom>
          <a:noFill/>
        </p:spPr>
        <p:txBody>
          <a:bodyPr wrap="square" rtlCol="0">
            <a:spAutoFit/>
          </a:bodyPr>
          <a:lstStyle/>
          <a:p>
            <a:r>
              <a:rPr lang="es-VE" i="1" dirty="0"/>
              <a:t>sensu</a:t>
            </a:r>
            <a:r>
              <a:rPr lang="es-VE" dirty="0"/>
              <a:t> Clarke, 1993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9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8" grpId="0" animBg="1"/>
      <p:bldP spid="84999"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85720" y="714356"/>
            <a:ext cx="8572528" cy="1077218"/>
          </a:xfrm>
          <a:prstGeom prst="rect">
            <a:avLst/>
          </a:prstGeom>
          <a:noFill/>
        </p:spPr>
        <p:txBody>
          <a:bodyPr wrap="square" rtlCol="0">
            <a:spAutoFit/>
          </a:bodyPr>
          <a:lstStyle/>
          <a:p>
            <a:pPr algn="ctr"/>
            <a:r>
              <a:rPr lang="es-VE" sz="3200" dirty="0"/>
              <a:t>Propiedades de una medida de distancia métrica </a:t>
            </a:r>
          </a:p>
        </p:txBody>
      </p:sp>
      <p:sp>
        <p:nvSpPr>
          <p:cNvPr id="3" name="2 CuadroTexto"/>
          <p:cNvSpPr txBox="1"/>
          <p:nvPr/>
        </p:nvSpPr>
        <p:spPr>
          <a:xfrm>
            <a:off x="357158" y="2071678"/>
            <a:ext cx="8572560" cy="4211409"/>
          </a:xfrm>
          <a:prstGeom prst="rect">
            <a:avLst/>
          </a:prstGeom>
          <a:noFill/>
        </p:spPr>
        <p:txBody>
          <a:bodyPr wrap="square" rtlCol="0">
            <a:spAutoFit/>
          </a:bodyPr>
          <a:lstStyle/>
          <a:p>
            <a:pPr marL="342900" indent="-342900">
              <a:buFont typeface="+mj-lt"/>
              <a:buAutoNum type="arabicPeriod"/>
            </a:pPr>
            <a:r>
              <a:rPr lang="es-VE" sz="2800" dirty="0"/>
              <a:t>La mínima distancia es cero: Si el punto A y el punto B son idénticos, entonces </a:t>
            </a:r>
            <a:r>
              <a:rPr lang="es-VE" sz="2800" i="1" dirty="0" err="1"/>
              <a:t>d</a:t>
            </a:r>
            <a:r>
              <a:rPr lang="es-VE" sz="2800" baseline="-25000" dirty="0" err="1"/>
              <a:t>AB</a:t>
            </a:r>
            <a:r>
              <a:rPr lang="es-VE" sz="2800" dirty="0"/>
              <a:t> = 0</a:t>
            </a:r>
          </a:p>
          <a:p>
            <a:pPr marL="342900" indent="-342900">
              <a:buFont typeface="+mj-lt"/>
              <a:buAutoNum type="arabicPeriod"/>
            </a:pPr>
            <a:endParaRPr lang="es-VE" sz="2800" dirty="0"/>
          </a:p>
          <a:p>
            <a:pPr marL="342900" indent="-342900">
              <a:buFont typeface="+mj-lt"/>
              <a:buAutoNum type="arabicPeriod"/>
            </a:pPr>
            <a:r>
              <a:rPr lang="es-VE" sz="2800" dirty="0"/>
              <a:t>Todas las distancias son positivas: Si el punto A y el punto B no son idénticos, entonces </a:t>
            </a:r>
            <a:r>
              <a:rPr lang="es-VE" sz="2800" i="1" dirty="0" err="1"/>
              <a:t>d</a:t>
            </a:r>
            <a:r>
              <a:rPr lang="es-VE" sz="2800" baseline="-25000" dirty="0" err="1"/>
              <a:t>AB</a:t>
            </a:r>
            <a:r>
              <a:rPr lang="es-VE" sz="2800" dirty="0"/>
              <a:t> </a:t>
            </a:r>
            <a:r>
              <a:rPr lang="en-US" sz="2800" dirty="0"/>
              <a:t>&gt;</a:t>
            </a:r>
            <a:r>
              <a:rPr lang="es-VE" sz="2800" dirty="0"/>
              <a:t> 0</a:t>
            </a:r>
          </a:p>
          <a:p>
            <a:pPr marL="342900" indent="-342900">
              <a:buFont typeface="+mj-lt"/>
              <a:buAutoNum type="arabicPeriod"/>
            </a:pPr>
            <a:endParaRPr lang="es-VE" sz="2800" dirty="0"/>
          </a:p>
          <a:p>
            <a:pPr marL="342900" indent="-342900">
              <a:buFont typeface="+mj-lt"/>
              <a:buAutoNum type="arabicPeriod"/>
            </a:pPr>
            <a:r>
              <a:rPr lang="es-VE" sz="2800" dirty="0"/>
              <a:t>Simetría:  las distancias entre A y B es la misma que entre B y A si </a:t>
            </a:r>
            <a:r>
              <a:rPr lang="es-VE" sz="2800" i="1" dirty="0" err="1"/>
              <a:t>d</a:t>
            </a:r>
            <a:r>
              <a:rPr lang="es-VE" sz="2800" baseline="-25000" dirty="0" err="1"/>
              <a:t>AB</a:t>
            </a:r>
            <a:r>
              <a:rPr lang="es-VE" sz="2800" dirty="0"/>
              <a:t> = </a:t>
            </a:r>
            <a:r>
              <a:rPr lang="es-VE" sz="2800" i="1" dirty="0" err="1"/>
              <a:t>d</a:t>
            </a:r>
            <a:r>
              <a:rPr lang="es-VE" sz="2800" baseline="-25000" dirty="0" err="1"/>
              <a:t>BA</a:t>
            </a:r>
            <a:endParaRPr lang="es-VE" sz="2800" baseline="-25000" dirty="0"/>
          </a:p>
          <a:p>
            <a:pPr marL="342900" indent="-342900">
              <a:buFont typeface="+mj-lt"/>
              <a:buAutoNum type="arabicPeriod"/>
            </a:pPr>
            <a:endParaRPr lang="es-VE" sz="2800" baseline="-25000" dirty="0"/>
          </a:p>
          <a:p>
            <a:pPr marL="342900" indent="-342900">
              <a:buFont typeface="+mj-lt"/>
              <a:buAutoNum type="arabicPeriod"/>
            </a:pPr>
            <a:r>
              <a:rPr lang="es-VE" sz="2500" b="1" dirty="0"/>
              <a:t>La desigualdad del triangulo. Implica </a:t>
            </a:r>
            <a:r>
              <a:rPr lang="es-VE" sz="2500" b="1" i="1" dirty="0" err="1"/>
              <a:t>d</a:t>
            </a:r>
            <a:r>
              <a:rPr lang="es-VE" sz="2500" b="1" baseline="-25000" dirty="0" err="1"/>
              <a:t>AB</a:t>
            </a:r>
            <a:r>
              <a:rPr lang="es-VE" sz="2500" b="1" dirty="0"/>
              <a:t> </a:t>
            </a:r>
            <a:r>
              <a:rPr lang="en-US" sz="2500" b="1" u="sng" dirty="0"/>
              <a:t>&lt;</a:t>
            </a:r>
            <a:r>
              <a:rPr lang="es-VE" sz="2500" b="1" dirty="0"/>
              <a:t> </a:t>
            </a:r>
            <a:r>
              <a:rPr lang="es-VE" sz="2500" b="1" i="1" dirty="0" err="1"/>
              <a:t>d</a:t>
            </a:r>
            <a:r>
              <a:rPr lang="es-VE" sz="2500" b="1" baseline="-25000" dirty="0" err="1"/>
              <a:t>AC</a:t>
            </a:r>
            <a:r>
              <a:rPr lang="es-VE" sz="2500" b="1" baseline="-25000" dirty="0"/>
              <a:t> </a:t>
            </a:r>
            <a:r>
              <a:rPr lang="es-VE" sz="2500" b="1" dirty="0"/>
              <a:t>+</a:t>
            </a:r>
            <a:r>
              <a:rPr lang="es-VE" sz="2500" b="1" i="1" dirty="0"/>
              <a:t> </a:t>
            </a:r>
            <a:r>
              <a:rPr lang="es-VE" sz="2500" b="1" i="1" dirty="0" err="1"/>
              <a:t>d</a:t>
            </a:r>
            <a:r>
              <a:rPr lang="es-VE" sz="2500" b="1" baseline="-25000" dirty="0" err="1"/>
              <a:t>BC</a:t>
            </a:r>
            <a:endParaRPr lang="es-VE" sz="25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Grupo"/>
          <p:cNvGrpSpPr/>
          <p:nvPr/>
        </p:nvGrpSpPr>
        <p:grpSpPr>
          <a:xfrm>
            <a:off x="2643174" y="3357562"/>
            <a:ext cx="3000396" cy="1440902"/>
            <a:chOff x="214282" y="3357562"/>
            <a:chExt cx="3000396" cy="1440902"/>
          </a:xfrm>
        </p:grpSpPr>
        <p:sp>
          <p:nvSpPr>
            <p:cNvPr id="3" name="2 CuadroTexto"/>
            <p:cNvSpPr txBox="1"/>
            <p:nvPr/>
          </p:nvSpPr>
          <p:spPr>
            <a:xfrm>
              <a:off x="2928926" y="4429132"/>
              <a:ext cx="285752" cy="369332"/>
            </a:xfrm>
            <a:prstGeom prst="rect">
              <a:avLst/>
            </a:prstGeom>
            <a:noFill/>
          </p:spPr>
          <p:txBody>
            <a:bodyPr wrap="square" rtlCol="0">
              <a:spAutoFit/>
            </a:bodyPr>
            <a:lstStyle/>
            <a:p>
              <a:r>
                <a:rPr lang="es-VE" dirty="0"/>
                <a:t>B</a:t>
              </a:r>
            </a:p>
          </p:txBody>
        </p:sp>
        <p:grpSp>
          <p:nvGrpSpPr>
            <p:cNvPr id="4" name="32 Grupo"/>
            <p:cNvGrpSpPr/>
            <p:nvPr/>
          </p:nvGrpSpPr>
          <p:grpSpPr>
            <a:xfrm>
              <a:off x="214282" y="3357562"/>
              <a:ext cx="2860654" cy="1440902"/>
              <a:chOff x="214282" y="3357562"/>
              <a:chExt cx="2860654" cy="1440902"/>
            </a:xfrm>
          </p:grpSpPr>
          <p:cxnSp>
            <p:nvCxnSpPr>
              <p:cNvPr id="5" name="4 Conector recto"/>
              <p:cNvCxnSpPr/>
              <p:nvPr/>
            </p:nvCxnSpPr>
            <p:spPr>
              <a:xfrm>
                <a:off x="428596" y="4429132"/>
                <a:ext cx="25003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1857356" y="3643314"/>
                <a:ext cx="1081094" cy="795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flipV="1">
                <a:off x="428596" y="4071942"/>
                <a:ext cx="571504" cy="357190"/>
              </a:xfrm>
              <a:prstGeom prst="line">
                <a:avLst/>
              </a:prstGeom>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a:off x="214282" y="4429132"/>
                <a:ext cx="285752" cy="369332"/>
              </a:xfrm>
              <a:prstGeom prst="rect">
                <a:avLst/>
              </a:prstGeom>
              <a:noFill/>
            </p:spPr>
            <p:txBody>
              <a:bodyPr wrap="square" rtlCol="0">
                <a:spAutoFit/>
              </a:bodyPr>
              <a:lstStyle/>
              <a:p>
                <a:r>
                  <a:rPr lang="es-VE" dirty="0"/>
                  <a:t>A</a:t>
                </a:r>
              </a:p>
            </p:txBody>
          </p:sp>
          <p:sp>
            <p:nvSpPr>
              <p:cNvPr id="9" name="8 CuadroTexto"/>
              <p:cNvSpPr txBox="1"/>
              <p:nvPr/>
            </p:nvSpPr>
            <p:spPr>
              <a:xfrm>
                <a:off x="1714480" y="3357562"/>
                <a:ext cx="285752" cy="369332"/>
              </a:xfrm>
              <a:prstGeom prst="rect">
                <a:avLst/>
              </a:prstGeom>
              <a:noFill/>
            </p:spPr>
            <p:txBody>
              <a:bodyPr wrap="square" rtlCol="0">
                <a:spAutoFit/>
              </a:bodyPr>
              <a:lstStyle/>
              <a:p>
                <a:r>
                  <a:rPr lang="es-VE" dirty="0"/>
                  <a:t>C</a:t>
                </a:r>
              </a:p>
            </p:txBody>
          </p:sp>
          <p:sp>
            <p:nvSpPr>
              <p:cNvPr id="10" name="9 CuadroTexto"/>
              <p:cNvSpPr txBox="1"/>
              <p:nvPr/>
            </p:nvSpPr>
            <p:spPr>
              <a:xfrm>
                <a:off x="785786" y="3702610"/>
                <a:ext cx="285752" cy="369332"/>
              </a:xfrm>
              <a:prstGeom prst="rect">
                <a:avLst/>
              </a:prstGeom>
              <a:noFill/>
            </p:spPr>
            <p:txBody>
              <a:bodyPr wrap="square" rtlCol="0">
                <a:spAutoFit/>
              </a:bodyPr>
              <a:lstStyle/>
              <a:p>
                <a:r>
                  <a:rPr lang="es-VE" dirty="0"/>
                  <a:t>C</a:t>
                </a:r>
              </a:p>
            </p:txBody>
          </p:sp>
          <p:sp>
            <p:nvSpPr>
              <p:cNvPr id="11" name="10 CuadroTexto"/>
              <p:cNvSpPr txBox="1"/>
              <p:nvPr/>
            </p:nvSpPr>
            <p:spPr>
              <a:xfrm>
                <a:off x="1357290" y="4429132"/>
                <a:ext cx="1000132" cy="307777"/>
              </a:xfrm>
              <a:prstGeom prst="rect">
                <a:avLst/>
              </a:prstGeom>
              <a:noFill/>
            </p:spPr>
            <p:txBody>
              <a:bodyPr wrap="square" rtlCol="0">
                <a:spAutoFit/>
              </a:bodyPr>
              <a:lstStyle/>
              <a:p>
                <a:r>
                  <a:rPr lang="es-VE" sz="1400" dirty="0"/>
                  <a:t>0,400</a:t>
                </a:r>
              </a:p>
            </p:txBody>
          </p:sp>
          <p:sp>
            <p:nvSpPr>
              <p:cNvPr id="12" name="11 CuadroTexto"/>
              <p:cNvSpPr txBox="1"/>
              <p:nvPr/>
            </p:nvSpPr>
            <p:spPr>
              <a:xfrm rot="2120450">
                <a:off x="2074804" y="3860454"/>
                <a:ext cx="1000132" cy="307777"/>
              </a:xfrm>
              <a:prstGeom prst="rect">
                <a:avLst/>
              </a:prstGeom>
              <a:noFill/>
            </p:spPr>
            <p:txBody>
              <a:bodyPr wrap="square" rtlCol="0">
                <a:spAutoFit/>
              </a:bodyPr>
              <a:lstStyle/>
              <a:p>
                <a:r>
                  <a:rPr lang="es-VE" sz="1400" dirty="0"/>
                  <a:t>0,200</a:t>
                </a:r>
              </a:p>
            </p:txBody>
          </p:sp>
          <p:sp>
            <p:nvSpPr>
              <p:cNvPr id="13" name="12 CuadroTexto"/>
              <p:cNvSpPr txBox="1"/>
              <p:nvPr/>
            </p:nvSpPr>
            <p:spPr>
              <a:xfrm rot="19748621">
                <a:off x="222429" y="3958097"/>
                <a:ext cx="1000132" cy="307777"/>
              </a:xfrm>
              <a:prstGeom prst="rect">
                <a:avLst/>
              </a:prstGeom>
              <a:noFill/>
            </p:spPr>
            <p:txBody>
              <a:bodyPr wrap="square" rtlCol="0">
                <a:spAutoFit/>
              </a:bodyPr>
              <a:lstStyle/>
              <a:p>
                <a:r>
                  <a:rPr lang="es-VE" sz="1400" dirty="0"/>
                  <a:t>0,100</a:t>
                </a:r>
              </a:p>
            </p:txBody>
          </p:sp>
        </p:grpSp>
      </p:grpSp>
      <p:grpSp>
        <p:nvGrpSpPr>
          <p:cNvPr id="14" name="13 Grupo"/>
          <p:cNvGrpSpPr/>
          <p:nvPr/>
        </p:nvGrpSpPr>
        <p:grpSpPr>
          <a:xfrm>
            <a:off x="6072198" y="5143512"/>
            <a:ext cx="2661642" cy="1285884"/>
            <a:chOff x="267284" y="5000636"/>
            <a:chExt cx="2661642" cy="1285884"/>
          </a:xfrm>
        </p:grpSpPr>
        <p:sp>
          <p:nvSpPr>
            <p:cNvPr id="15" name="14 Rectángulo"/>
            <p:cNvSpPr/>
            <p:nvPr/>
          </p:nvSpPr>
          <p:spPr>
            <a:xfrm>
              <a:off x="481598" y="5000636"/>
              <a:ext cx="2210862" cy="461665"/>
            </a:xfrm>
            <a:prstGeom prst="rect">
              <a:avLst/>
            </a:prstGeom>
          </p:spPr>
          <p:txBody>
            <a:bodyPr wrap="none">
              <a:spAutoFit/>
            </a:bodyPr>
            <a:lstStyle/>
            <a:p>
              <a:r>
                <a:rPr lang="es-VE" sz="2400" i="1" dirty="0" err="1"/>
                <a:t>d</a:t>
              </a:r>
              <a:r>
                <a:rPr lang="es-VE" sz="2400" baseline="-25000" dirty="0" err="1"/>
                <a:t>AB</a:t>
              </a:r>
              <a:r>
                <a:rPr lang="es-VE" sz="2400" dirty="0"/>
                <a:t> </a:t>
              </a:r>
              <a:r>
                <a:rPr lang="en-US" sz="2400" dirty="0"/>
                <a:t>&gt;</a:t>
              </a:r>
              <a:r>
                <a:rPr lang="es-VE" sz="2400" dirty="0"/>
                <a:t> </a:t>
              </a:r>
              <a:r>
                <a:rPr lang="es-VE" sz="2400" i="1" dirty="0" err="1"/>
                <a:t>d</a:t>
              </a:r>
              <a:r>
                <a:rPr lang="es-VE" sz="2400" baseline="-25000" dirty="0" err="1"/>
                <a:t>AC</a:t>
              </a:r>
              <a:r>
                <a:rPr lang="es-VE" sz="2400" baseline="-25000" dirty="0"/>
                <a:t> </a:t>
              </a:r>
              <a:r>
                <a:rPr lang="es-VE" sz="2400" dirty="0"/>
                <a:t>+</a:t>
              </a:r>
              <a:r>
                <a:rPr lang="es-VE" sz="2400" i="1" dirty="0"/>
                <a:t> </a:t>
              </a:r>
              <a:r>
                <a:rPr lang="es-VE" sz="2400" i="1" dirty="0" err="1"/>
                <a:t>d</a:t>
              </a:r>
              <a:r>
                <a:rPr lang="es-VE" sz="2400" baseline="-25000" dirty="0" err="1"/>
                <a:t>BC</a:t>
              </a:r>
              <a:endParaRPr lang="es-VE" sz="2400" dirty="0"/>
            </a:p>
          </p:txBody>
        </p:sp>
        <p:graphicFrame>
          <p:nvGraphicFramePr>
            <p:cNvPr id="16" name="15 Objeto"/>
            <p:cNvGraphicFramePr>
              <a:graphicFrameLocks noChangeAspect="1"/>
            </p:cNvGraphicFramePr>
            <p:nvPr/>
          </p:nvGraphicFramePr>
          <p:xfrm>
            <a:off x="267284" y="5500702"/>
            <a:ext cx="2661642" cy="785818"/>
          </p:xfrm>
          <a:graphic>
            <a:graphicData uri="http://schemas.openxmlformats.org/presentationml/2006/ole">
              <mc:AlternateContent xmlns:mc="http://schemas.openxmlformats.org/markup-compatibility/2006">
                <mc:Choice xmlns:v="urn:schemas-microsoft-com:vml" Requires="v">
                  <p:oleObj name="Ecuación" r:id="rId2" imgW="1333440" imgH="393480" progId="Equation.3">
                    <p:embed/>
                  </p:oleObj>
                </mc:Choice>
                <mc:Fallback>
                  <p:oleObj name="Ecuación" r:id="rId2" imgW="1333440" imgH="393480" progId="Equation.3">
                    <p:embed/>
                    <p:pic>
                      <p:nvPicPr>
                        <p:cNvPr id="16" name="15 Obje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284" y="5500702"/>
                          <a:ext cx="2661642" cy="785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7" name="16 Grupo"/>
          <p:cNvGrpSpPr/>
          <p:nvPr/>
        </p:nvGrpSpPr>
        <p:grpSpPr>
          <a:xfrm>
            <a:off x="357158" y="630776"/>
            <a:ext cx="2857520" cy="2369596"/>
            <a:chOff x="142844" y="130710"/>
            <a:chExt cx="2857520" cy="2369596"/>
          </a:xfrm>
        </p:grpSpPr>
        <p:grpSp>
          <p:nvGrpSpPr>
            <p:cNvPr id="18" name="25 Grupo"/>
            <p:cNvGrpSpPr/>
            <p:nvPr/>
          </p:nvGrpSpPr>
          <p:grpSpPr>
            <a:xfrm>
              <a:off x="142844" y="571480"/>
              <a:ext cx="2857520" cy="1928826"/>
              <a:chOff x="142844" y="571480"/>
              <a:chExt cx="2857520" cy="1928826"/>
            </a:xfrm>
          </p:grpSpPr>
          <p:sp>
            <p:nvSpPr>
              <p:cNvPr id="20" name="19 Triángulo rectángulo"/>
              <p:cNvSpPr/>
              <p:nvPr/>
            </p:nvSpPr>
            <p:spPr>
              <a:xfrm>
                <a:off x="571472" y="857232"/>
                <a:ext cx="2357454" cy="1643074"/>
              </a:xfrm>
              <a:prstGeom prst="r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21" name="20 CuadroTexto"/>
              <p:cNvSpPr txBox="1"/>
              <p:nvPr/>
            </p:nvSpPr>
            <p:spPr>
              <a:xfrm>
                <a:off x="571472" y="571480"/>
                <a:ext cx="2428892" cy="369332"/>
              </a:xfrm>
              <a:prstGeom prst="rect">
                <a:avLst/>
              </a:prstGeom>
              <a:noFill/>
            </p:spPr>
            <p:txBody>
              <a:bodyPr wrap="square" rtlCol="0">
                <a:spAutoFit/>
              </a:bodyPr>
              <a:lstStyle/>
              <a:p>
                <a:r>
                  <a:rPr lang="es-VE" dirty="0"/>
                  <a:t>A	B	C</a:t>
                </a:r>
              </a:p>
            </p:txBody>
          </p:sp>
          <p:sp>
            <p:nvSpPr>
              <p:cNvPr id="22" name="21 CuadroTexto"/>
              <p:cNvSpPr txBox="1"/>
              <p:nvPr/>
            </p:nvSpPr>
            <p:spPr>
              <a:xfrm>
                <a:off x="142844" y="951540"/>
                <a:ext cx="347666" cy="1477328"/>
              </a:xfrm>
              <a:prstGeom prst="rect">
                <a:avLst/>
              </a:prstGeom>
              <a:noFill/>
            </p:spPr>
            <p:txBody>
              <a:bodyPr wrap="square" rtlCol="0">
                <a:spAutoFit/>
              </a:bodyPr>
              <a:lstStyle/>
              <a:p>
                <a:r>
                  <a:rPr lang="es-VE" dirty="0"/>
                  <a:t>A	B	C</a:t>
                </a:r>
              </a:p>
            </p:txBody>
          </p:sp>
          <p:sp>
            <p:nvSpPr>
              <p:cNvPr id="23" name="22 CuadroTexto"/>
              <p:cNvSpPr txBox="1"/>
              <p:nvPr/>
            </p:nvSpPr>
            <p:spPr>
              <a:xfrm>
                <a:off x="500034" y="1500174"/>
                <a:ext cx="2000264" cy="923330"/>
              </a:xfrm>
              <a:prstGeom prst="rect">
                <a:avLst/>
              </a:prstGeom>
              <a:noFill/>
            </p:spPr>
            <p:txBody>
              <a:bodyPr wrap="square" rtlCol="0">
                <a:spAutoFit/>
              </a:bodyPr>
              <a:lstStyle/>
              <a:p>
                <a:r>
                  <a:rPr lang="es-VE" dirty="0"/>
                  <a:t>0,400</a:t>
                </a:r>
              </a:p>
              <a:p>
                <a:endParaRPr lang="es-VE" dirty="0"/>
              </a:p>
              <a:p>
                <a:r>
                  <a:rPr lang="es-VE" dirty="0"/>
                  <a:t>0,100	0,200</a:t>
                </a:r>
              </a:p>
            </p:txBody>
          </p:sp>
        </p:grpSp>
        <p:sp>
          <p:nvSpPr>
            <p:cNvPr id="19" name="18 CuadroTexto"/>
            <p:cNvSpPr txBox="1"/>
            <p:nvPr/>
          </p:nvSpPr>
          <p:spPr>
            <a:xfrm>
              <a:off x="357158" y="130710"/>
              <a:ext cx="2428892" cy="369332"/>
            </a:xfrm>
            <a:prstGeom prst="rect">
              <a:avLst/>
            </a:prstGeom>
            <a:noFill/>
          </p:spPr>
          <p:txBody>
            <a:bodyPr wrap="square" rtlCol="0">
              <a:spAutoFit/>
            </a:bodyPr>
            <a:lstStyle/>
            <a:p>
              <a:r>
                <a:rPr lang="es-VE" dirty="0"/>
                <a:t>Disimilitud no-métrica</a:t>
              </a:r>
            </a:p>
          </p:txBody>
        </p:sp>
      </p:grpSp>
      <p:sp>
        <p:nvSpPr>
          <p:cNvPr id="24" name="23 CuadroTexto"/>
          <p:cNvSpPr txBox="1"/>
          <p:nvPr/>
        </p:nvSpPr>
        <p:spPr>
          <a:xfrm>
            <a:off x="3428992" y="1714488"/>
            <a:ext cx="5715008" cy="830997"/>
          </a:xfrm>
          <a:prstGeom prst="rect">
            <a:avLst/>
          </a:prstGeom>
          <a:noFill/>
        </p:spPr>
        <p:txBody>
          <a:bodyPr wrap="square" rtlCol="0">
            <a:spAutoFit/>
          </a:bodyPr>
          <a:lstStyle/>
          <a:p>
            <a:r>
              <a:rPr lang="es-VE" sz="2400" dirty="0"/>
              <a:t>Violación a la propiedad </a:t>
            </a:r>
            <a:r>
              <a:rPr lang="es-VE" sz="2400" b="1" i="1" dirty="0" err="1"/>
              <a:t>d</a:t>
            </a:r>
            <a:r>
              <a:rPr lang="es-VE" sz="2400" b="1" baseline="-25000" dirty="0" err="1"/>
              <a:t>AB</a:t>
            </a:r>
            <a:r>
              <a:rPr lang="es-VE" sz="2400" b="1" dirty="0"/>
              <a:t> </a:t>
            </a:r>
            <a:r>
              <a:rPr lang="en-US" sz="2400" b="1" u="sng" dirty="0"/>
              <a:t>&lt;</a:t>
            </a:r>
            <a:r>
              <a:rPr lang="es-VE" sz="2400" b="1" dirty="0"/>
              <a:t> </a:t>
            </a:r>
            <a:r>
              <a:rPr lang="es-VE" sz="2400" b="1" i="1" dirty="0" err="1"/>
              <a:t>d</a:t>
            </a:r>
            <a:r>
              <a:rPr lang="es-VE" sz="2400" b="1" baseline="-25000" dirty="0" err="1"/>
              <a:t>AC</a:t>
            </a:r>
            <a:r>
              <a:rPr lang="es-VE" sz="2400" b="1" baseline="-25000" dirty="0"/>
              <a:t> </a:t>
            </a:r>
            <a:r>
              <a:rPr lang="es-VE" sz="2400" b="1" dirty="0"/>
              <a:t>+</a:t>
            </a:r>
            <a:r>
              <a:rPr lang="es-VE" sz="2400" b="1" i="1" dirty="0"/>
              <a:t> </a:t>
            </a:r>
            <a:r>
              <a:rPr lang="es-VE" sz="2400" b="1" i="1" dirty="0" err="1"/>
              <a:t>d</a:t>
            </a:r>
            <a:r>
              <a:rPr lang="es-VE" sz="2400" b="1" baseline="-25000" dirty="0" err="1"/>
              <a:t>BC</a:t>
            </a:r>
            <a:endParaRPr lang="es-VE" sz="2400" b="1" dirty="0"/>
          </a:p>
          <a:p>
            <a:endParaRPr lang="es-VE"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3"/>
          <a:srcRect r="9305" b="71508"/>
          <a:stretch>
            <a:fillRect/>
          </a:stretch>
        </p:blipFill>
        <p:spPr bwMode="auto">
          <a:xfrm>
            <a:off x="142844" y="1847869"/>
            <a:ext cx="8902700" cy="1223941"/>
          </a:xfrm>
          <a:prstGeom prst="rect">
            <a:avLst/>
          </a:prstGeom>
          <a:noFill/>
          <a:ln w="9525">
            <a:noFill/>
            <a:miter lim="800000"/>
            <a:headEnd/>
            <a:tailEnd/>
          </a:ln>
        </p:spPr>
      </p:pic>
      <p:sp>
        <p:nvSpPr>
          <p:cNvPr id="36867" name="Text Box 3"/>
          <p:cNvSpPr txBox="1">
            <a:spLocks noChangeArrowheads="1"/>
          </p:cNvSpPr>
          <p:nvPr/>
        </p:nvSpPr>
        <p:spPr bwMode="auto">
          <a:xfrm>
            <a:off x="357158" y="642918"/>
            <a:ext cx="3424335" cy="461665"/>
          </a:xfrm>
          <a:prstGeom prst="rect">
            <a:avLst/>
          </a:prstGeom>
          <a:noFill/>
          <a:ln w="9525">
            <a:noFill/>
            <a:miter lim="800000"/>
            <a:headEnd/>
            <a:tailEnd/>
          </a:ln>
        </p:spPr>
        <p:txBody>
          <a:bodyPr wrap="none">
            <a:spAutoFit/>
          </a:bodyPr>
          <a:lstStyle/>
          <a:p>
            <a:r>
              <a:rPr lang="en-GB" sz="2400" b="1" dirty="0" err="1">
                <a:latin typeface="Times New Roman" pitchFamily="18" charset="0"/>
              </a:rPr>
              <a:t>Similitudes</a:t>
            </a:r>
            <a:r>
              <a:rPr lang="en-GB" sz="2400" b="1" dirty="0">
                <a:latin typeface="Times New Roman" pitchFamily="18" charset="0"/>
              </a:rPr>
              <a:t> </a:t>
            </a:r>
            <a:r>
              <a:rPr lang="en-GB" sz="2400" b="1" dirty="0" err="1">
                <a:latin typeface="Times New Roman" pitchFamily="18" charset="0"/>
              </a:rPr>
              <a:t>cuantitativas</a:t>
            </a:r>
            <a:endParaRPr lang="en-GB" sz="2400" b="1" dirty="0">
              <a:latin typeface="Times New Roman" pitchFamily="18" charset="0"/>
            </a:endParaRPr>
          </a:p>
        </p:txBody>
      </p:sp>
      <p:sp>
        <p:nvSpPr>
          <p:cNvPr id="36868" name="Text Box 4"/>
          <p:cNvSpPr txBox="1">
            <a:spLocks noChangeArrowheads="1"/>
          </p:cNvSpPr>
          <p:nvPr/>
        </p:nvSpPr>
        <p:spPr bwMode="auto">
          <a:xfrm>
            <a:off x="-32" y="6348436"/>
            <a:ext cx="4692650" cy="366712"/>
          </a:xfrm>
          <a:prstGeom prst="rect">
            <a:avLst/>
          </a:prstGeom>
          <a:noFill/>
          <a:ln w="9525">
            <a:noFill/>
            <a:miter lim="800000"/>
            <a:headEnd/>
            <a:tailEnd/>
          </a:ln>
        </p:spPr>
        <p:txBody>
          <a:bodyPr wrap="none">
            <a:spAutoFit/>
          </a:bodyPr>
          <a:lstStyle/>
          <a:p>
            <a:r>
              <a:rPr lang="es-ES" dirty="0"/>
              <a:t>Números </a:t>
            </a:r>
            <a:r>
              <a:rPr lang="es-ES" i="1" dirty="0"/>
              <a:t>sensu</a:t>
            </a:r>
            <a:r>
              <a:rPr lang="es-ES" dirty="0"/>
              <a:t> </a:t>
            </a:r>
            <a:r>
              <a:rPr lang="es-ES" dirty="0" err="1"/>
              <a:t>Legendre</a:t>
            </a:r>
            <a:r>
              <a:rPr lang="es-ES" dirty="0"/>
              <a:t> &amp; </a:t>
            </a:r>
            <a:r>
              <a:rPr lang="es-ES" dirty="0" err="1"/>
              <a:t>Legendre</a:t>
            </a:r>
            <a:r>
              <a:rPr lang="es-ES" dirty="0"/>
              <a:t> 1998.</a:t>
            </a:r>
          </a:p>
        </p:txBody>
      </p:sp>
      <p:sp>
        <p:nvSpPr>
          <p:cNvPr id="5" name="4 CuadroTexto"/>
          <p:cNvSpPr txBox="1"/>
          <p:nvPr/>
        </p:nvSpPr>
        <p:spPr>
          <a:xfrm>
            <a:off x="71438" y="1500174"/>
            <a:ext cx="2285984" cy="369332"/>
          </a:xfrm>
          <a:prstGeom prst="rect">
            <a:avLst/>
          </a:prstGeom>
          <a:noFill/>
        </p:spPr>
        <p:txBody>
          <a:bodyPr wrap="square" rtlCol="0">
            <a:spAutoFit/>
          </a:bodyPr>
          <a:lstStyle/>
          <a:p>
            <a:r>
              <a:rPr lang="es-VE" b="1" dirty="0"/>
              <a:t>Simétrica</a:t>
            </a:r>
          </a:p>
        </p:txBody>
      </p:sp>
      <p:sp>
        <p:nvSpPr>
          <p:cNvPr id="6" name="5 CuadroTexto"/>
          <p:cNvSpPr txBox="1"/>
          <p:nvPr/>
        </p:nvSpPr>
        <p:spPr>
          <a:xfrm>
            <a:off x="71406" y="3845486"/>
            <a:ext cx="2285984" cy="369332"/>
          </a:xfrm>
          <a:prstGeom prst="rect">
            <a:avLst/>
          </a:prstGeom>
          <a:noFill/>
        </p:spPr>
        <p:txBody>
          <a:bodyPr wrap="square" rtlCol="0">
            <a:spAutoFit/>
          </a:bodyPr>
          <a:lstStyle/>
          <a:p>
            <a:r>
              <a:rPr lang="es-VE" b="1" dirty="0"/>
              <a:t>Asimétrica</a:t>
            </a:r>
          </a:p>
        </p:txBody>
      </p:sp>
      <p:pic>
        <p:nvPicPr>
          <p:cNvPr id="7" name="Picture 2"/>
          <p:cNvPicPr>
            <a:picLocks noChangeAspect="1" noChangeArrowheads="1"/>
          </p:cNvPicPr>
          <p:nvPr/>
        </p:nvPicPr>
        <p:blipFill>
          <a:blip r:embed="rId3"/>
          <a:srcRect t="24944" r="9305" b="26608"/>
          <a:stretch>
            <a:fillRect/>
          </a:stretch>
        </p:blipFill>
        <p:spPr bwMode="auto">
          <a:xfrm>
            <a:off x="71406" y="3929066"/>
            <a:ext cx="8902700" cy="2081226"/>
          </a:xfrm>
          <a:prstGeom prst="rect">
            <a:avLst/>
          </a:prstGeom>
          <a:noFill/>
          <a:ln w="9525">
            <a:noFill/>
            <a:miter lim="800000"/>
            <a:headEnd/>
            <a:tailEnd/>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0" y="571480"/>
            <a:ext cx="7143768" cy="461665"/>
          </a:xfrm>
          <a:prstGeom prst="rect">
            <a:avLst/>
          </a:prstGeom>
          <a:noFill/>
        </p:spPr>
        <p:txBody>
          <a:bodyPr wrap="square" rtlCol="0">
            <a:spAutoFit/>
          </a:bodyPr>
          <a:lstStyle/>
          <a:p>
            <a:r>
              <a:rPr lang="es-VE" sz="2400" dirty="0"/>
              <a:t>Coeficiente de similitud de </a:t>
            </a:r>
            <a:r>
              <a:rPr lang="es-VE" sz="2400" dirty="0" err="1"/>
              <a:t>Gower</a:t>
            </a:r>
            <a:endParaRPr lang="es-VE" sz="2400" dirty="0"/>
          </a:p>
        </p:txBody>
      </p:sp>
      <p:pic>
        <p:nvPicPr>
          <p:cNvPr id="87042" name="Picture 2"/>
          <p:cNvPicPr>
            <a:picLocks noChangeAspect="1" noChangeArrowheads="1"/>
          </p:cNvPicPr>
          <p:nvPr/>
        </p:nvPicPr>
        <p:blipFill>
          <a:blip r:embed="rId2"/>
          <a:srcRect/>
          <a:stretch>
            <a:fillRect/>
          </a:stretch>
        </p:blipFill>
        <p:spPr bwMode="auto">
          <a:xfrm>
            <a:off x="1785918" y="1071546"/>
            <a:ext cx="3786214" cy="1308158"/>
          </a:xfrm>
          <a:prstGeom prst="rect">
            <a:avLst/>
          </a:prstGeom>
          <a:noFill/>
          <a:ln w="9525">
            <a:noFill/>
            <a:miter lim="800000"/>
            <a:headEnd/>
            <a:tailEnd/>
          </a:ln>
          <a:effectLst/>
        </p:spPr>
      </p:pic>
      <p:sp>
        <p:nvSpPr>
          <p:cNvPr id="5" name="4 CuadroTexto"/>
          <p:cNvSpPr txBox="1"/>
          <p:nvPr/>
        </p:nvSpPr>
        <p:spPr>
          <a:xfrm>
            <a:off x="214282" y="2500306"/>
            <a:ext cx="8215370" cy="3631763"/>
          </a:xfrm>
          <a:prstGeom prst="rect">
            <a:avLst/>
          </a:prstGeom>
          <a:noFill/>
        </p:spPr>
        <p:txBody>
          <a:bodyPr wrap="square" rtlCol="0">
            <a:spAutoFit/>
          </a:bodyPr>
          <a:lstStyle/>
          <a:p>
            <a:r>
              <a:rPr lang="es-VE" dirty="0"/>
              <a:t>La similitud entre dos objetos es el promedio, sobre lo </a:t>
            </a:r>
            <a:r>
              <a:rPr lang="es-VE" i="1" dirty="0"/>
              <a:t>p</a:t>
            </a:r>
            <a:r>
              <a:rPr lang="es-VE" dirty="0"/>
              <a:t> descriptores, de la similitudes calculadas a todos los descriptores. La similitud parcial se calcula:</a:t>
            </a:r>
          </a:p>
          <a:p>
            <a:pPr>
              <a:buFont typeface="Arial" pitchFamily="34" charset="0"/>
              <a:buChar char="•"/>
            </a:pPr>
            <a:endParaRPr lang="es-VE" dirty="0"/>
          </a:p>
          <a:p>
            <a:pPr lvl="1">
              <a:buFont typeface="Wingdings" pitchFamily="2" charset="2"/>
              <a:buChar char="Ø"/>
            </a:pPr>
            <a:r>
              <a:rPr lang="es-VE" sz="1600" dirty="0"/>
              <a:t>Descriptores binarios (p/a): cuando hay concordancia en ambos objetos </a:t>
            </a:r>
            <a:r>
              <a:rPr lang="es-VE" sz="1600" dirty="0" err="1"/>
              <a:t>S</a:t>
            </a:r>
            <a:r>
              <a:rPr lang="es-VE" sz="1600" baseline="-25000" dirty="0" err="1"/>
              <a:t>j</a:t>
            </a:r>
            <a:r>
              <a:rPr lang="es-VE" sz="1600" dirty="0"/>
              <a:t> = 1, cuando hay discordancia </a:t>
            </a:r>
            <a:r>
              <a:rPr lang="es-VE" sz="1600" dirty="0" err="1"/>
              <a:t>S</a:t>
            </a:r>
            <a:r>
              <a:rPr lang="es-VE" sz="1600" baseline="-25000" dirty="0" err="1"/>
              <a:t>j</a:t>
            </a:r>
            <a:r>
              <a:rPr lang="es-VE" sz="1600" dirty="0"/>
              <a:t> = 0. En R, dobles ceros son tratados simétricamente, por lo que </a:t>
            </a:r>
            <a:r>
              <a:rPr lang="es-VE" sz="1600" dirty="0" err="1"/>
              <a:t>S</a:t>
            </a:r>
            <a:r>
              <a:rPr lang="es-VE" sz="1600" baseline="-25000" dirty="0" err="1"/>
              <a:t>j</a:t>
            </a:r>
            <a:r>
              <a:rPr lang="es-VE" sz="1600" dirty="0"/>
              <a:t> = 1.</a:t>
            </a:r>
          </a:p>
          <a:p>
            <a:pPr lvl="1">
              <a:buFont typeface="Wingdings" pitchFamily="2" charset="2"/>
              <a:buChar char="Ø"/>
            </a:pPr>
            <a:endParaRPr lang="es-VE" sz="1600" dirty="0"/>
          </a:p>
          <a:p>
            <a:pPr lvl="1">
              <a:buFont typeface="Wingdings" pitchFamily="2" charset="2"/>
              <a:buChar char="Ø"/>
            </a:pPr>
            <a:r>
              <a:rPr lang="es-VE" sz="1600" dirty="0"/>
              <a:t>Descriptores cualitativos o </a:t>
            </a:r>
            <a:r>
              <a:rPr lang="es-VE" sz="1600" dirty="0" err="1"/>
              <a:t>semi</a:t>
            </a:r>
            <a:r>
              <a:rPr lang="es-VE" sz="1600" dirty="0"/>
              <a:t>-cuantitativos: Aplica el mismo tratamiento que para datos binarios.</a:t>
            </a:r>
          </a:p>
          <a:p>
            <a:pPr lvl="1">
              <a:buFont typeface="Wingdings" pitchFamily="2" charset="2"/>
              <a:buChar char="Ø"/>
            </a:pPr>
            <a:endParaRPr lang="es-VE" sz="1600" dirty="0"/>
          </a:p>
          <a:p>
            <a:pPr lvl="1">
              <a:buFont typeface="Wingdings" pitchFamily="2" charset="2"/>
              <a:buChar char="Ø"/>
            </a:pPr>
            <a:r>
              <a:rPr lang="es-VE" sz="1600" dirty="0"/>
              <a:t>Descriptores cuantitativos: Se calculan las diferencias entre cada descriptor observado en ambos objetos. Esta diferencia se divide por la mayor diferencia (</a:t>
            </a:r>
            <a:r>
              <a:rPr lang="es-VE" sz="1600" i="1" dirty="0" err="1"/>
              <a:t>R</a:t>
            </a:r>
            <a:r>
              <a:rPr lang="es-VE" sz="1600" i="1" baseline="-25000" dirty="0" err="1"/>
              <a:t>j</a:t>
            </a:r>
            <a:r>
              <a:rPr lang="es-VE" sz="1600" dirty="0"/>
              <a:t>) encontrada entre todos los pares de objetos (se normalizan las distancias), y se le sustrae a 1 para convertirlo en similitud </a:t>
            </a:r>
          </a:p>
        </p:txBody>
      </p:sp>
      <p:pic>
        <p:nvPicPr>
          <p:cNvPr id="87043" name="Picture 3"/>
          <p:cNvPicPr>
            <a:picLocks noChangeAspect="1" noChangeArrowheads="1"/>
          </p:cNvPicPr>
          <p:nvPr/>
        </p:nvPicPr>
        <p:blipFill>
          <a:blip r:embed="rId3"/>
          <a:srcRect/>
          <a:stretch>
            <a:fillRect/>
          </a:stretch>
        </p:blipFill>
        <p:spPr bwMode="auto">
          <a:xfrm>
            <a:off x="2643174" y="6072206"/>
            <a:ext cx="3253580" cy="676276"/>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F:\introstats\text\pics\normal.gif"/>
          <p:cNvPicPr>
            <a:picLocks noChangeAspect="1" noChangeArrowheads="1"/>
          </p:cNvPicPr>
          <p:nvPr/>
        </p:nvPicPr>
        <p:blipFill>
          <a:blip r:embed="rId3"/>
          <a:srcRect/>
          <a:stretch>
            <a:fillRect/>
          </a:stretch>
        </p:blipFill>
        <p:spPr bwMode="auto">
          <a:xfrm>
            <a:off x="6112114" y="2158546"/>
            <a:ext cx="1678823" cy="1009656"/>
          </a:xfrm>
          <a:prstGeom prst="rect">
            <a:avLst/>
          </a:prstGeom>
          <a:noFill/>
        </p:spPr>
      </p:pic>
      <p:pic>
        <p:nvPicPr>
          <p:cNvPr id="1026" name="Picture 2" descr="F:\introstats\text\pics\normal.gif"/>
          <p:cNvPicPr>
            <a:picLocks noChangeAspect="1" noChangeArrowheads="1"/>
          </p:cNvPicPr>
          <p:nvPr/>
        </p:nvPicPr>
        <p:blipFill>
          <a:blip r:embed="rId3"/>
          <a:srcRect/>
          <a:stretch>
            <a:fillRect/>
          </a:stretch>
        </p:blipFill>
        <p:spPr bwMode="auto">
          <a:xfrm>
            <a:off x="691995" y="2132351"/>
            <a:ext cx="2732049" cy="1643074"/>
          </a:xfrm>
          <a:prstGeom prst="rect">
            <a:avLst/>
          </a:prstGeom>
          <a:noFill/>
        </p:spPr>
      </p:pic>
      <p:sp>
        <p:nvSpPr>
          <p:cNvPr id="7" name="Oval 6"/>
          <p:cNvSpPr/>
          <p:nvPr/>
        </p:nvSpPr>
        <p:spPr>
          <a:xfrm>
            <a:off x="500034" y="1203657"/>
            <a:ext cx="3071802" cy="3929090"/>
          </a:xfrm>
          <a:prstGeom prst="ellipse">
            <a:avLst/>
          </a:prstGeom>
          <a:solidFill>
            <a:srgbClr val="C000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TextBox 4"/>
          <p:cNvSpPr txBox="1"/>
          <p:nvPr/>
        </p:nvSpPr>
        <p:spPr>
          <a:xfrm>
            <a:off x="571472" y="5489937"/>
            <a:ext cx="2928958" cy="1323439"/>
          </a:xfrm>
          <a:prstGeom prst="rect">
            <a:avLst/>
          </a:prstGeom>
          <a:noFill/>
        </p:spPr>
        <p:txBody>
          <a:bodyPr wrap="square" rtlCol="0">
            <a:spAutoFit/>
          </a:bodyPr>
          <a:lstStyle/>
          <a:p>
            <a:r>
              <a:rPr lang="es-ES" sz="1600" dirty="0"/>
              <a:t>La estadística se ocupa de estimar los parámetros de una distribución de frecuencias de una variable en una población.</a:t>
            </a:r>
            <a:endParaRPr lang="es-MX" sz="1600" dirty="0"/>
          </a:p>
        </p:txBody>
      </p:sp>
      <p:sp>
        <p:nvSpPr>
          <p:cNvPr id="6" name="TextBox 5"/>
          <p:cNvSpPr txBox="1"/>
          <p:nvPr/>
        </p:nvSpPr>
        <p:spPr>
          <a:xfrm>
            <a:off x="5929322" y="4918433"/>
            <a:ext cx="2643206" cy="1569660"/>
          </a:xfrm>
          <a:prstGeom prst="rect">
            <a:avLst/>
          </a:prstGeom>
          <a:noFill/>
        </p:spPr>
        <p:txBody>
          <a:bodyPr wrap="square" rtlCol="0">
            <a:spAutoFit/>
          </a:bodyPr>
          <a:lstStyle/>
          <a:p>
            <a:r>
              <a:rPr lang="es-ES" sz="1600" dirty="0"/>
              <a:t>Como la muestra es representativa de la población, la variable en la muestra tendrá una distribución de frecuencias similar a la de la población. </a:t>
            </a:r>
            <a:endParaRPr lang="es-MX" sz="1600" dirty="0"/>
          </a:p>
        </p:txBody>
      </p:sp>
      <p:sp>
        <p:nvSpPr>
          <p:cNvPr id="12" name="Text Box 6"/>
          <p:cNvSpPr txBox="1">
            <a:spLocks noChangeArrowheads="1"/>
          </p:cNvSpPr>
          <p:nvPr/>
        </p:nvSpPr>
        <p:spPr bwMode="auto">
          <a:xfrm>
            <a:off x="1357290" y="3977597"/>
            <a:ext cx="1579566" cy="338554"/>
          </a:xfrm>
          <a:prstGeom prst="rect">
            <a:avLst/>
          </a:prstGeom>
          <a:noFill/>
          <a:ln w="9525">
            <a:noFill/>
            <a:miter lim="800000"/>
            <a:headEnd/>
            <a:tailEnd/>
          </a:ln>
        </p:spPr>
        <p:txBody>
          <a:bodyPr wrap="square">
            <a:spAutoFit/>
          </a:bodyPr>
          <a:lstStyle/>
          <a:p>
            <a:pPr algn="ctr">
              <a:spcBef>
                <a:spcPct val="50000"/>
              </a:spcBef>
            </a:pPr>
            <a:r>
              <a:rPr lang="es-ES_tradnl" sz="1600" b="1" dirty="0">
                <a:solidFill>
                  <a:srgbClr val="000000"/>
                </a:solidFill>
                <a:latin typeface="Arial" pitchFamily="34" charset="0"/>
                <a:cs typeface="Arial" pitchFamily="34" charset="0"/>
              </a:rPr>
              <a:t>POBLACIÓN</a:t>
            </a:r>
            <a:endParaRPr lang="es-ES" sz="1600" b="1" dirty="0">
              <a:solidFill>
                <a:srgbClr val="000000"/>
              </a:solidFill>
              <a:latin typeface="Arial" pitchFamily="34" charset="0"/>
              <a:cs typeface="Arial" pitchFamily="34" charset="0"/>
            </a:endParaRPr>
          </a:p>
        </p:txBody>
      </p:sp>
      <p:sp>
        <p:nvSpPr>
          <p:cNvPr id="13" name="Text Box 6"/>
          <p:cNvSpPr txBox="1">
            <a:spLocks noChangeArrowheads="1"/>
          </p:cNvSpPr>
          <p:nvPr/>
        </p:nvSpPr>
        <p:spPr bwMode="auto">
          <a:xfrm>
            <a:off x="1494399" y="4406225"/>
            <a:ext cx="1293814" cy="369332"/>
          </a:xfrm>
          <a:prstGeom prst="rect">
            <a:avLst/>
          </a:prstGeom>
          <a:noFill/>
          <a:ln w="9525">
            <a:noFill/>
            <a:miter lim="800000"/>
            <a:headEnd/>
            <a:tailEnd/>
          </a:ln>
        </p:spPr>
        <p:txBody>
          <a:bodyPr wrap="square">
            <a:spAutoFit/>
          </a:bodyPr>
          <a:lstStyle/>
          <a:p>
            <a:pPr algn="ctr">
              <a:spcBef>
                <a:spcPct val="50000"/>
              </a:spcBef>
            </a:pPr>
            <a:r>
              <a:rPr lang="el-GR" b="1" dirty="0">
                <a:latin typeface="Arial" pitchFamily="34" charset="0"/>
                <a:cs typeface="Arial" pitchFamily="34" charset="0"/>
              </a:rPr>
              <a:t>μ</a:t>
            </a:r>
            <a:r>
              <a:rPr lang="es-ES_tradnl" b="1" dirty="0">
                <a:latin typeface="Arial" pitchFamily="34" charset="0"/>
                <a:cs typeface="Arial" pitchFamily="34" charset="0"/>
              </a:rPr>
              <a:t>,</a:t>
            </a:r>
            <a:r>
              <a:rPr lang="en-US" b="1" dirty="0">
                <a:latin typeface="Arial" pitchFamily="34" charset="0"/>
                <a:cs typeface="Arial" pitchFamily="34" charset="0"/>
              </a:rPr>
              <a:t> </a:t>
            </a:r>
            <a:r>
              <a:rPr lang="es-MX" b="1" dirty="0">
                <a:latin typeface="Arial" pitchFamily="34" charset="0"/>
                <a:cs typeface="Arial" pitchFamily="34" charset="0"/>
                <a:sym typeface="Symbol" pitchFamily="18" charset="2"/>
              </a:rPr>
              <a:t>, ,</a:t>
            </a:r>
            <a:r>
              <a:rPr lang="es-ES" b="1" dirty="0">
                <a:latin typeface="Arial" pitchFamily="34" charset="0"/>
                <a:cs typeface="Arial" pitchFamily="34" charset="0"/>
              </a:rPr>
              <a:t> </a:t>
            </a:r>
            <a:r>
              <a:rPr lang="en-US" b="1" dirty="0">
                <a:latin typeface="Arial" pitchFamily="34" charset="0"/>
                <a:cs typeface="Arial" pitchFamily="34" charset="0"/>
              </a:rPr>
              <a:t>ß </a:t>
            </a:r>
            <a:endParaRPr lang="es-ES" b="1" dirty="0">
              <a:solidFill>
                <a:srgbClr val="000000"/>
              </a:solidFill>
              <a:latin typeface="Arial" pitchFamily="34" charset="0"/>
              <a:cs typeface="Arial" pitchFamily="34" charset="0"/>
            </a:endParaRPr>
          </a:p>
        </p:txBody>
      </p:sp>
      <p:sp>
        <p:nvSpPr>
          <p:cNvPr id="14" name="Rectangle 13"/>
          <p:cNvSpPr/>
          <p:nvPr/>
        </p:nvSpPr>
        <p:spPr>
          <a:xfrm>
            <a:off x="5854496" y="1973515"/>
            <a:ext cx="2206789" cy="2398106"/>
          </a:xfrm>
          <a:prstGeom prst="rect">
            <a:avLst/>
          </a:prstGeom>
          <a:solidFill>
            <a:srgbClr val="C00000">
              <a:alpha val="51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angle 5"/>
          <p:cNvSpPr>
            <a:spLocks noChangeArrowheads="1"/>
          </p:cNvSpPr>
          <p:nvPr/>
        </p:nvSpPr>
        <p:spPr bwMode="auto">
          <a:xfrm>
            <a:off x="3786182" y="5704251"/>
            <a:ext cx="1428760" cy="500066"/>
          </a:xfrm>
          <a:prstGeom prst="rect">
            <a:avLst/>
          </a:prstGeom>
          <a:noFill/>
          <a:ln w="9525">
            <a:noFill/>
            <a:miter lim="800000"/>
            <a:headEnd/>
            <a:tailEnd/>
          </a:ln>
        </p:spPr>
        <p:txBody>
          <a:bodyPr wrap="none" anchor="ctr"/>
          <a:lstStyle/>
          <a:p>
            <a:pPr algn="ctr"/>
            <a:r>
              <a:rPr lang="es-ES_tradnl" sz="1600" b="1" dirty="0">
                <a:solidFill>
                  <a:srgbClr val="000000"/>
                </a:solidFill>
                <a:latin typeface="Arial" pitchFamily="34" charset="0"/>
                <a:cs typeface="Arial" pitchFamily="34" charset="0"/>
              </a:rPr>
              <a:t>MUESTRA</a:t>
            </a:r>
          </a:p>
        </p:txBody>
      </p:sp>
      <p:grpSp>
        <p:nvGrpSpPr>
          <p:cNvPr id="2" name="Grupo 1"/>
          <p:cNvGrpSpPr/>
          <p:nvPr/>
        </p:nvGrpSpPr>
        <p:grpSpPr>
          <a:xfrm>
            <a:off x="6165708" y="3442358"/>
            <a:ext cx="1571636" cy="857255"/>
            <a:chOff x="6159654" y="1785926"/>
            <a:chExt cx="1571636" cy="857255"/>
          </a:xfrm>
        </p:grpSpPr>
        <p:sp>
          <p:nvSpPr>
            <p:cNvPr id="9" name="Rectangle 5"/>
            <p:cNvSpPr>
              <a:spLocks noChangeArrowheads="1"/>
            </p:cNvSpPr>
            <p:nvPr/>
          </p:nvSpPr>
          <p:spPr bwMode="auto">
            <a:xfrm>
              <a:off x="6215074" y="2143116"/>
              <a:ext cx="1428760" cy="500065"/>
            </a:xfrm>
            <a:prstGeom prst="rect">
              <a:avLst/>
            </a:prstGeom>
            <a:noFill/>
            <a:ln w="9525">
              <a:noFill/>
              <a:miter lim="800000"/>
              <a:headEnd/>
              <a:tailEnd/>
            </a:ln>
          </p:spPr>
          <p:txBody>
            <a:bodyPr wrap="none" anchor="ctr"/>
            <a:lstStyle/>
            <a:p>
              <a:pPr algn="ctr"/>
              <a:r>
                <a:rPr lang="es-ES_tradnl" sz="1600" b="1" dirty="0">
                  <a:latin typeface="Arial" pitchFamily="34" charset="0"/>
                  <a:cs typeface="Arial" pitchFamily="34" charset="0"/>
                </a:rPr>
                <a:t>x, s, r, b</a:t>
              </a:r>
              <a:endParaRPr lang="es-ES" sz="1600" b="1" dirty="0">
                <a:solidFill>
                  <a:srgbClr val="000000"/>
                </a:solidFill>
                <a:latin typeface="Arial" pitchFamily="34" charset="0"/>
                <a:cs typeface="Arial" pitchFamily="34" charset="0"/>
              </a:endParaRPr>
            </a:p>
          </p:txBody>
        </p:sp>
        <p:sp>
          <p:nvSpPr>
            <p:cNvPr id="41" name="TextBox 40"/>
            <p:cNvSpPr txBox="1"/>
            <p:nvPr/>
          </p:nvSpPr>
          <p:spPr>
            <a:xfrm>
              <a:off x="6159654" y="1785926"/>
              <a:ext cx="1571636" cy="338554"/>
            </a:xfrm>
            <a:prstGeom prst="rect">
              <a:avLst/>
            </a:prstGeom>
            <a:noFill/>
          </p:spPr>
          <p:txBody>
            <a:bodyPr wrap="square" rtlCol="0">
              <a:spAutoFit/>
            </a:bodyPr>
            <a:lstStyle/>
            <a:p>
              <a:pPr algn="ctr"/>
              <a:r>
                <a:rPr lang="es-ES_tradnl" sz="1600" b="1" dirty="0">
                  <a:solidFill>
                    <a:srgbClr val="000000"/>
                  </a:solidFill>
                  <a:latin typeface="Arial" pitchFamily="34" charset="0"/>
                  <a:cs typeface="Arial" pitchFamily="34" charset="0"/>
                </a:rPr>
                <a:t>MUESTRA</a:t>
              </a:r>
              <a:endParaRPr lang="es-MX" sz="1600" dirty="0"/>
            </a:p>
          </p:txBody>
        </p:sp>
      </p:grpSp>
      <p:sp>
        <p:nvSpPr>
          <p:cNvPr id="43" name="Right Arrow 42"/>
          <p:cNvSpPr/>
          <p:nvPr/>
        </p:nvSpPr>
        <p:spPr>
          <a:xfrm>
            <a:off x="3871475" y="6275755"/>
            <a:ext cx="1214446" cy="28575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4" name="Conector recto de flecha 3"/>
          <p:cNvCxnSpPr/>
          <p:nvPr/>
        </p:nvCxnSpPr>
        <p:spPr>
          <a:xfrm>
            <a:off x="2988224" y="2621587"/>
            <a:ext cx="3600000" cy="0"/>
          </a:xfrm>
          <a:prstGeom prst="straightConnector1">
            <a:avLst/>
          </a:prstGeom>
          <a:ln w="2222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1" name="Conector angular 10"/>
          <p:cNvCxnSpPr>
            <a:endCxn id="41" idx="1"/>
          </p:cNvCxnSpPr>
          <p:nvPr/>
        </p:nvCxnSpPr>
        <p:spPr>
          <a:xfrm flipV="1">
            <a:off x="2988224" y="3611635"/>
            <a:ext cx="3177484" cy="522120"/>
          </a:xfrm>
          <a:prstGeom prst="bentConnector3">
            <a:avLst>
              <a:gd name="adj1" fmla="val 43128"/>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5" name="Conector angular 24"/>
          <p:cNvCxnSpPr>
            <a:stCxn id="13" idx="3"/>
          </p:cNvCxnSpPr>
          <p:nvPr/>
        </p:nvCxnSpPr>
        <p:spPr>
          <a:xfrm flipV="1">
            <a:off x="2788213" y="4115691"/>
            <a:ext cx="3529895" cy="475200"/>
          </a:xfrm>
          <a:prstGeom prst="bentConnector3">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8" name="Rectangle 3"/>
          <p:cNvSpPr/>
          <p:nvPr/>
        </p:nvSpPr>
        <p:spPr>
          <a:xfrm>
            <a:off x="500034" y="696955"/>
            <a:ext cx="2794074"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Una variable</a:t>
            </a:r>
          </a:p>
        </p:txBody>
      </p:sp>
    </p:spTree>
    <p:extLst>
      <p:ext uri="{BB962C8B-B14F-4D97-AF65-F5344CB8AC3E}">
        <p14:creationId xmlns:p14="http://schemas.microsoft.com/office/powerpoint/2010/main" val="339856495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2"/>
          <p:cNvPicPr>
            <a:picLocks noChangeAspect="1" noChangeArrowheads="1"/>
          </p:cNvPicPr>
          <p:nvPr/>
        </p:nvPicPr>
        <p:blipFill>
          <a:blip r:embed="rId2"/>
          <a:srcRect/>
          <a:stretch>
            <a:fillRect/>
          </a:stretch>
        </p:blipFill>
        <p:spPr bwMode="auto">
          <a:xfrm>
            <a:off x="1142976" y="1428736"/>
            <a:ext cx="3483700" cy="2071702"/>
          </a:xfrm>
          <a:prstGeom prst="rect">
            <a:avLst/>
          </a:prstGeom>
          <a:noFill/>
          <a:ln w="9525">
            <a:noFill/>
            <a:miter lim="800000"/>
            <a:headEnd/>
            <a:tailEnd/>
          </a:ln>
          <a:effectLst/>
        </p:spPr>
      </p:pic>
      <p:sp>
        <p:nvSpPr>
          <p:cNvPr id="3" name="2 CuadroTexto"/>
          <p:cNvSpPr txBox="1"/>
          <p:nvPr/>
        </p:nvSpPr>
        <p:spPr>
          <a:xfrm>
            <a:off x="285720" y="857232"/>
            <a:ext cx="6215106" cy="461665"/>
          </a:xfrm>
          <a:prstGeom prst="rect">
            <a:avLst/>
          </a:prstGeom>
          <a:noFill/>
        </p:spPr>
        <p:txBody>
          <a:bodyPr wrap="square" rtlCol="0">
            <a:spAutoFit/>
          </a:bodyPr>
          <a:lstStyle/>
          <a:p>
            <a:r>
              <a:rPr lang="es-VE" sz="2400" dirty="0"/>
              <a:t>Ponderación de variables en </a:t>
            </a:r>
            <a:r>
              <a:rPr lang="es-VE" sz="2400" dirty="0" err="1"/>
              <a:t>Gower</a:t>
            </a:r>
            <a:endParaRPr lang="es-VE" sz="2400" dirty="0"/>
          </a:p>
        </p:txBody>
      </p:sp>
      <p:sp>
        <p:nvSpPr>
          <p:cNvPr id="4" name="3 CuadroTexto"/>
          <p:cNvSpPr txBox="1"/>
          <p:nvPr/>
        </p:nvSpPr>
        <p:spPr>
          <a:xfrm>
            <a:off x="285720" y="3643314"/>
            <a:ext cx="6286544" cy="461665"/>
          </a:xfrm>
          <a:prstGeom prst="rect">
            <a:avLst/>
          </a:prstGeom>
          <a:noFill/>
        </p:spPr>
        <p:txBody>
          <a:bodyPr wrap="square" rtlCol="0">
            <a:spAutoFit/>
          </a:bodyPr>
          <a:lstStyle/>
          <a:p>
            <a:r>
              <a:rPr lang="es-VE" sz="2400" i="1" dirty="0" err="1">
                <a:latin typeface="Times New Roman" pitchFamily="18" charset="0"/>
                <a:cs typeface="Times New Roman" pitchFamily="18" charset="0"/>
              </a:rPr>
              <a:t>w</a:t>
            </a:r>
            <a:r>
              <a:rPr lang="es-VE" sz="2400" i="1" baseline="-25000" dirty="0" err="1">
                <a:latin typeface="Times New Roman" pitchFamily="18" charset="0"/>
                <a:cs typeface="Times New Roman" pitchFamily="18" charset="0"/>
              </a:rPr>
              <a:t>j</a:t>
            </a:r>
            <a:r>
              <a:rPr lang="es-VE" sz="2400" dirty="0"/>
              <a:t> puede tomar cualquier valor entre 0 y 1</a:t>
            </a:r>
          </a:p>
        </p:txBody>
      </p:sp>
      <p:sp>
        <p:nvSpPr>
          <p:cNvPr id="5" name="4 CuadroTexto"/>
          <p:cNvSpPr txBox="1"/>
          <p:nvPr/>
        </p:nvSpPr>
        <p:spPr>
          <a:xfrm>
            <a:off x="357158" y="4429132"/>
            <a:ext cx="4929222" cy="646331"/>
          </a:xfrm>
          <a:prstGeom prst="rect">
            <a:avLst/>
          </a:prstGeom>
          <a:noFill/>
        </p:spPr>
        <p:txBody>
          <a:bodyPr wrap="square" rtlCol="0">
            <a:spAutoFit/>
          </a:bodyPr>
          <a:lstStyle/>
          <a:p>
            <a:r>
              <a:rPr lang="es-VE" dirty="0"/>
              <a:t>Muy importante si queremos resaltar el peso de alguna variable en particular</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3"/>
          <a:srcRect r="25594"/>
          <a:stretch>
            <a:fillRect/>
          </a:stretch>
        </p:blipFill>
        <p:spPr bwMode="auto">
          <a:xfrm>
            <a:off x="190500" y="1366857"/>
            <a:ext cx="4284663" cy="4848225"/>
          </a:xfrm>
          <a:prstGeom prst="rect">
            <a:avLst/>
          </a:prstGeom>
          <a:noFill/>
          <a:ln w="9525">
            <a:noFill/>
            <a:miter lim="800000"/>
            <a:headEnd/>
            <a:tailEnd/>
          </a:ln>
        </p:spPr>
      </p:pic>
      <p:sp>
        <p:nvSpPr>
          <p:cNvPr id="37892" name="Text Box 4"/>
          <p:cNvSpPr txBox="1">
            <a:spLocks noChangeArrowheads="1"/>
          </p:cNvSpPr>
          <p:nvPr/>
        </p:nvSpPr>
        <p:spPr bwMode="auto">
          <a:xfrm>
            <a:off x="214282" y="642918"/>
            <a:ext cx="7692812" cy="523220"/>
          </a:xfrm>
          <a:prstGeom prst="rect">
            <a:avLst/>
          </a:prstGeom>
          <a:noFill/>
          <a:ln w="9525">
            <a:noFill/>
            <a:miter lim="800000"/>
            <a:headEnd/>
            <a:tailEnd/>
          </a:ln>
        </p:spPr>
        <p:txBody>
          <a:bodyPr wrap="none">
            <a:spAutoFit/>
          </a:bodyPr>
          <a:lstStyle/>
          <a:p>
            <a:r>
              <a:rPr lang="en-GB" sz="2800" b="1" dirty="0" err="1">
                <a:latin typeface="Times New Roman" pitchFamily="18" charset="0"/>
              </a:rPr>
              <a:t>Distancias</a:t>
            </a:r>
            <a:r>
              <a:rPr lang="en-GB" sz="2800" b="1" dirty="0">
                <a:latin typeface="Times New Roman" pitchFamily="18" charset="0"/>
              </a:rPr>
              <a:t> (o </a:t>
            </a:r>
            <a:r>
              <a:rPr lang="en-GB" sz="2800" b="1" dirty="0" err="1">
                <a:latin typeface="Times New Roman" pitchFamily="18" charset="0"/>
              </a:rPr>
              <a:t>disimilitudes</a:t>
            </a:r>
            <a:r>
              <a:rPr lang="en-GB" sz="2800" b="1" dirty="0">
                <a:latin typeface="Times New Roman" pitchFamily="18" charset="0"/>
              </a:rPr>
              <a:t> </a:t>
            </a:r>
            <a:r>
              <a:rPr lang="en-GB" b="1" i="1" dirty="0" err="1">
                <a:latin typeface="Times New Roman" pitchFamily="18" charset="0"/>
              </a:rPr>
              <a:t>sensu</a:t>
            </a:r>
            <a:r>
              <a:rPr lang="en-GB" b="1" dirty="0">
                <a:latin typeface="Times New Roman" pitchFamily="18" charset="0"/>
              </a:rPr>
              <a:t> Legendre &amp; Legendre 1998</a:t>
            </a:r>
            <a:r>
              <a:rPr lang="en-GB" sz="2800" b="1" dirty="0">
                <a:latin typeface="Times New Roman" pitchFamily="18" charset="0"/>
              </a:rPr>
              <a:t>)</a:t>
            </a:r>
          </a:p>
        </p:txBody>
      </p:sp>
      <p:pic>
        <p:nvPicPr>
          <p:cNvPr id="5" name="Picture 3"/>
          <p:cNvPicPr>
            <a:picLocks noChangeAspect="1" noChangeArrowheads="1"/>
          </p:cNvPicPr>
          <p:nvPr/>
        </p:nvPicPr>
        <p:blipFill>
          <a:blip r:embed="rId4"/>
          <a:srcRect r="19014"/>
          <a:stretch>
            <a:fillRect/>
          </a:stretch>
        </p:blipFill>
        <p:spPr bwMode="auto">
          <a:xfrm>
            <a:off x="4540282" y="1244624"/>
            <a:ext cx="4603750" cy="5613400"/>
          </a:xfrm>
          <a:prstGeom prst="rect">
            <a:avLst/>
          </a:prstGeom>
          <a:noFill/>
          <a:ln w="9525">
            <a:noFill/>
            <a:miter lim="800000"/>
            <a:headEnd/>
            <a:tailEnd/>
          </a:ln>
        </p:spPr>
      </p:pic>
      <p:sp>
        <p:nvSpPr>
          <p:cNvPr id="6" name="5 Rectángulo"/>
          <p:cNvSpPr/>
          <p:nvPr/>
        </p:nvSpPr>
        <p:spPr>
          <a:xfrm>
            <a:off x="4429124" y="3357562"/>
            <a:ext cx="4000528" cy="78581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F37FE860-E7FA-4F78-83C9-E891C67363CA}"/>
              </a:ext>
            </a:extLst>
          </p:cNvPr>
          <p:cNvPicPr>
            <a:picLocks noChangeAspect="1"/>
          </p:cNvPicPr>
          <p:nvPr/>
        </p:nvPicPr>
        <p:blipFill>
          <a:blip r:embed="rId2"/>
          <a:stretch>
            <a:fillRect/>
          </a:stretch>
        </p:blipFill>
        <p:spPr>
          <a:xfrm>
            <a:off x="323528" y="1340768"/>
            <a:ext cx="4979749" cy="1545050"/>
          </a:xfrm>
          <a:prstGeom prst="rect">
            <a:avLst/>
          </a:prstGeom>
        </p:spPr>
      </p:pic>
      <p:sp>
        <p:nvSpPr>
          <p:cNvPr id="3" name="4 CuadroTexto">
            <a:extLst>
              <a:ext uri="{FF2B5EF4-FFF2-40B4-BE49-F238E27FC236}">
                <a16:creationId xmlns:a16="http://schemas.microsoft.com/office/drawing/2014/main" id="{B6DA2AC5-437D-4D3B-8594-42571C7B97E6}"/>
              </a:ext>
            </a:extLst>
          </p:cNvPr>
          <p:cNvSpPr txBox="1"/>
          <p:nvPr/>
        </p:nvSpPr>
        <p:spPr>
          <a:xfrm>
            <a:off x="0" y="571480"/>
            <a:ext cx="8215338" cy="461665"/>
          </a:xfrm>
          <a:prstGeom prst="rect">
            <a:avLst/>
          </a:prstGeom>
          <a:noFill/>
        </p:spPr>
        <p:txBody>
          <a:bodyPr wrap="square" rtlCol="0">
            <a:spAutoFit/>
          </a:bodyPr>
          <a:lstStyle/>
          <a:p>
            <a:r>
              <a:rPr lang="es-VE" sz="2400" dirty="0"/>
              <a:t>Distancia Euclidiana</a:t>
            </a:r>
          </a:p>
        </p:txBody>
      </p:sp>
      <p:sp>
        <p:nvSpPr>
          <p:cNvPr id="4" name="CuadroTexto 3">
            <a:extLst>
              <a:ext uri="{FF2B5EF4-FFF2-40B4-BE49-F238E27FC236}">
                <a16:creationId xmlns:a16="http://schemas.microsoft.com/office/drawing/2014/main" id="{679BE8C9-3A2E-4A6E-AA3A-ABFDBF422521}"/>
              </a:ext>
            </a:extLst>
          </p:cNvPr>
          <p:cNvSpPr txBox="1"/>
          <p:nvPr/>
        </p:nvSpPr>
        <p:spPr>
          <a:xfrm>
            <a:off x="323527" y="3861048"/>
            <a:ext cx="7632849" cy="1477328"/>
          </a:xfrm>
          <a:prstGeom prst="rect">
            <a:avLst/>
          </a:prstGeom>
          <a:noFill/>
        </p:spPr>
        <p:txBody>
          <a:bodyPr wrap="square" rtlCol="0">
            <a:spAutoFit/>
          </a:bodyPr>
          <a:lstStyle/>
          <a:p>
            <a:pPr marL="285750" indent="-285750">
              <a:buFont typeface="Arial" panose="020B0604020202020204" pitchFamily="34" charset="0"/>
              <a:buChar char="•"/>
            </a:pPr>
            <a:r>
              <a:rPr lang="es-MX" dirty="0"/>
              <a:t>Se calcula usando teorema de Pitágoras</a:t>
            </a:r>
          </a:p>
          <a:p>
            <a:pPr marL="285750" indent="-285750">
              <a:buFont typeface="Arial" panose="020B0604020202020204" pitchFamily="34" charset="0"/>
              <a:buChar char="•"/>
            </a:pPr>
            <a:r>
              <a:rPr lang="es-MX" dirty="0"/>
              <a:t>No tiene un límite superior</a:t>
            </a:r>
          </a:p>
          <a:p>
            <a:pPr marL="285750" indent="-285750">
              <a:buFont typeface="Arial" panose="020B0604020202020204" pitchFamily="34" charset="0"/>
              <a:buChar char="•"/>
            </a:pPr>
            <a:r>
              <a:rPr lang="es-MX" dirty="0"/>
              <a:t>El valor es dependiente de las escalas y unidades de los descriptores</a:t>
            </a:r>
          </a:p>
          <a:p>
            <a:pPr marL="285750" indent="-285750">
              <a:buFont typeface="Arial" panose="020B0604020202020204" pitchFamily="34" charset="0"/>
              <a:buChar char="•"/>
            </a:pPr>
            <a:r>
              <a:rPr lang="es-MX" dirty="0"/>
              <a:t>Es </a:t>
            </a:r>
            <a:r>
              <a:rPr lang="es-MX" b="1" dirty="0"/>
              <a:t>Simétrico</a:t>
            </a:r>
            <a:r>
              <a:rPr lang="es-MX" dirty="0"/>
              <a:t> (sensible a doble ceros)</a:t>
            </a:r>
          </a:p>
          <a:p>
            <a:pPr marL="285750" indent="-285750">
              <a:buFont typeface="Arial" panose="020B0604020202020204" pitchFamily="34" charset="0"/>
              <a:buChar char="•"/>
            </a:pPr>
            <a:endParaRPr lang="es-MX" dirty="0"/>
          </a:p>
        </p:txBody>
      </p:sp>
    </p:spTree>
    <p:extLst>
      <p:ext uri="{BB962C8B-B14F-4D97-AF65-F5344CB8AC3E}">
        <p14:creationId xmlns:p14="http://schemas.microsoft.com/office/powerpoint/2010/main" val="12700851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3"/>
          <a:srcRect r="25594"/>
          <a:stretch>
            <a:fillRect/>
          </a:stretch>
        </p:blipFill>
        <p:spPr bwMode="auto">
          <a:xfrm>
            <a:off x="190500" y="1366857"/>
            <a:ext cx="4284663" cy="4848225"/>
          </a:xfrm>
          <a:prstGeom prst="rect">
            <a:avLst/>
          </a:prstGeom>
          <a:noFill/>
          <a:ln w="9525">
            <a:noFill/>
            <a:miter lim="800000"/>
            <a:headEnd/>
            <a:tailEnd/>
          </a:ln>
        </p:spPr>
      </p:pic>
      <p:sp>
        <p:nvSpPr>
          <p:cNvPr id="37892" name="Text Box 4"/>
          <p:cNvSpPr txBox="1">
            <a:spLocks noChangeArrowheads="1"/>
          </p:cNvSpPr>
          <p:nvPr/>
        </p:nvSpPr>
        <p:spPr bwMode="auto">
          <a:xfrm>
            <a:off x="214282" y="642918"/>
            <a:ext cx="7692812" cy="523220"/>
          </a:xfrm>
          <a:prstGeom prst="rect">
            <a:avLst/>
          </a:prstGeom>
          <a:noFill/>
          <a:ln w="9525">
            <a:noFill/>
            <a:miter lim="800000"/>
            <a:headEnd/>
            <a:tailEnd/>
          </a:ln>
        </p:spPr>
        <p:txBody>
          <a:bodyPr wrap="none">
            <a:spAutoFit/>
          </a:bodyPr>
          <a:lstStyle/>
          <a:p>
            <a:r>
              <a:rPr lang="en-GB" sz="2800" b="1" dirty="0" err="1">
                <a:latin typeface="Times New Roman" pitchFamily="18" charset="0"/>
              </a:rPr>
              <a:t>Distancias</a:t>
            </a:r>
            <a:r>
              <a:rPr lang="en-GB" sz="2800" b="1" dirty="0">
                <a:latin typeface="Times New Roman" pitchFamily="18" charset="0"/>
              </a:rPr>
              <a:t> (o </a:t>
            </a:r>
            <a:r>
              <a:rPr lang="en-GB" sz="2800" b="1" dirty="0" err="1">
                <a:latin typeface="Times New Roman" pitchFamily="18" charset="0"/>
              </a:rPr>
              <a:t>disimilitudes</a:t>
            </a:r>
            <a:r>
              <a:rPr lang="en-GB" sz="2800" b="1" dirty="0">
                <a:latin typeface="Times New Roman" pitchFamily="18" charset="0"/>
              </a:rPr>
              <a:t> </a:t>
            </a:r>
            <a:r>
              <a:rPr lang="en-GB" b="1" i="1" dirty="0" err="1">
                <a:latin typeface="Times New Roman" pitchFamily="18" charset="0"/>
              </a:rPr>
              <a:t>sensu</a:t>
            </a:r>
            <a:r>
              <a:rPr lang="en-GB" b="1" dirty="0">
                <a:latin typeface="Times New Roman" pitchFamily="18" charset="0"/>
              </a:rPr>
              <a:t> Legendre &amp; Legendre 1998</a:t>
            </a:r>
            <a:r>
              <a:rPr lang="en-GB" sz="2800" b="1" dirty="0">
                <a:latin typeface="Times New Roman" pitchFamily="18" charset="0"/>
              </a:rPr>
              <a:t>)</a:t>
            </a:r>
          </a:p>
        </p:txBody>
      </p:sp>
      <p:pic>
        <p:nvPicPr>
          <p:cNvPr id="5" name="Picture 3"/>
          <p:cNvPicPr>
            <a:picLocks noChangeAspect="1" noChangeArrowheads="1"/>
          </p:cNvPicPr>
          <p:nvPr/>
        </p:nvPicPr>
        <p:blipFill>
          <a:blip r:embed="rId4"/>
          <a:srcRect r="19014"/>
          <a:stretch>
            <a:fillRect/>
          </a:stretch>
        </p:blipFill>
        <p:spPr bwMode="auto">
          <a:xfrm>
            <a:off x="4540282" y="1244624"/>
            <a:ext cx="4603750" cy="5613400"/>
          </a:xfrm>
          <a:prstGeom prst="rect">
            <a:avLst/>
          </a:prstGeom>
          <a:noFill/>
          <a:ln w="9525">
            <a:noFill/>
            <a:miter lim="800000"/>
            <a:headEnd/>
            <a:tailEnd/>
          </a:ln>
        </p:spPr>
      </p:pic>
      <p:sp>
        <p:nvSpPr>
          <p:cNvPr id="6" name="5 Rectángulo"/>
          <p:cNvSpPr/>
          <p:nvPr/>
        </p:nvSpPr>
        <p:spPr>
          <a:xfrm>
            <a:off x="4429124" y="1124744"/>
            <a:ext cx="4603750" cy="5691862"/>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7" name="5 Rectángulo">
            <a:extLst>
              <a:ext uri="{FF2B5EF4-FFF2-40B4-BE49-F238E27FC236}">
                <a16:creationId xmlns:a16="http://schemas.microsoft.com/office/drawing/2014/main" id="{8977B5AC-4BFC-43D6-AF52-6699AB15D669}"/>
              </a:ext>
            </a:extLst>
          </p:cNvPr>
          <p:cNvSpPr/>
          <p:nvPr/>
        </p:nvSpPr>
        <p:spPr>
          <a:xfrm>
            <a:off x="58889" y="3036090"/>
            <a:ext cx="4284663" cy="89696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Tree>
    <p:extLst>
      <p:ext uri="{BB962C8B-B14F-4D97-AF65-F5344CB8AC3E}">
        <p14:creationId xmlns:p14="http://schemas.microsoft.com/office/powerpoint/2010/main" val="373857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ChangeArrowheads="1"/>
          </p:cNvSpPr>
          <p:nvPr/>
        </p:nvSpPr>
        <p:spPr bwMode="auto">
          <a:xfrm>
            <a:off x="684213" y="476250"/>
            <a:ext cx="8135937" cy="1657350"/>
          </a:xfrm>
          <a:prstGeom prst="rect">
            <a:avLst/>
          </a:prstGeom>
          <a:solidFill>
            <a:schemeClr val="bg1"/>
          </a:solidFill>
          <a:ln w="9525">
            <a:noFill/>
            <a:miter lim="800000"/>
            <a:headEnd/>
            <a:tailEnd/>
          </a:ln>
        </p:spPr>
        <p:txBody>
          <a:bodyPr wrap="none" anchor="ctr"/>
          <a:lstStyle/>
          <a:p>
            <a:endParaRPr lang="es-VE"/>
          </a:p>
        </p:txBody>
      </p:sp>
      <p:sp>
        <p:nvSpPr>
          <p:cNvPr id="6" name="5 Rectángulo"/>
          <p:cNvSpPr/>
          <p:nvPr/>
        </p:nvSpPr>
        <p:spPr>
          <a:xfrm>
            <a:off x="1928813" y="4000500"/>
            <a:ext cx="3500437" cy="1000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VE"/>
          </a:p>
        </p:txBody>
      </p:sp>
      <p:sp>
        <p:nvSpPr>
          <p:cNvPr id="5" name="4 CuadroTexto"/>
          <p:cNvSpPr txBox="1"/>
          <p:nvPr/>
        </p:nvSpPr>
        <p:spPr>
          <a:xfrm>
            <a:off x="0" y="571480"/>
            <a:ext cx="8215338" cy="461665"/>
          </a:xfrm>
          <a:prstGeom prst="rect">
            <a:avLst/>
          </a:prstGeom>
          <a:noFill/>
        </p:spPr>
        <p:txBody>
          <a:bodyPr wrap="square" rtlCol="0">
            <a:spAutoFit/>
          </a:bodyPr>
          <a:lstStyle/>
          <a:p>
            <a:r>
              <a:rPr lang="es-VE" sz="2400" dirty="0"/>
              <a:t>Coeficiente de similitud </a:t>
            </a:r>
            <a:r>
              <a:rPr lang="es-VE" sz="2400" dirty="0" err="1"/>
              <a:t>Bray</a:t>
            </a:r>
            <a:r>
              <a:rPr lang="es-VE" sz="2400" dirty="0"/>
              <a:t>-Curtis (</a:t>
            </a:r>
            <a:r>
              <a:rPr lang="es-VE" sz="2400" dirty="0" err="1"/>
              <a:t>Bray</a:t>
            </a:r>
            <a:r>
              <a:rPr lang="es-VE" sz="2400" dirty="0"/>
              <a:t> &amp; Curtis, 1957)</a:t>
            </a:r>
          </a:p>
        </p:txBody>
      </p:sp>
      <p:pic>
        <p:nvPicPr>
          <p:cNvPr id="7" name="Picture 2"/>
          <p:cNvPicPr>
            <a:picLocks noChangeAspect="1" noChangeArrowheads="1"/>
          </p:cNvPicPr>
          <p:nvPr/>
        </p:nvPicPr>
        <p:blipFill>
          <a:blip r:embed="rId3"/>
          <a:srcRect t="28492" r="9305" b="26608"/>
          <a:stretch>
            <a:fillRect/>
          </a:stretch>
        </p:blipFill>
        <p:spPr bwMode="auto">
          <a:xfrm>
            <a:off x="241332" y="1428736"/>
            <a:ext cx="8902700" cy="1928826"/>
          </a:xfrm>
          <a:prstGeom prst="rect">
            <a:avLst/>
          </a:prstGeom>
          <a:noFill/>
          <a:ln w="9525">
            <a:noFill/>
            <a:miter lim="800000"/>
            <a:headEnd/>
            <a:tailEnd/>
          </a:ln>
        </p:spPr>
      </p:pic>
      <p:sp>
        <p:nvSpPr>
          <p:cNvPr id="8" name="7 Rectángulo"/>
          <p:cNvSpPr/>
          <p:nvPr/>
        </p:nvSpPr>
        <p:spPr>
          <a:xfrm>
            <a:off x="3786182" y="1214422"/>
            <a:ext cx="2857520" cy="214314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pic>
        <p:nvPicPr>
          <p:cNvPr id="9" name="Picture 3"/>
          <p:cNvPicPr>
            <a:picLocks noChangeAspect="1" noChangeArrowheads="1"/>
          </p:cNvPicPr>
          <p:nvPr/>
        </p:nvPicPr>
        <p:blipFill>
          <a:blip r:embed="rId4"/>
          <a:srcRect t="37641" r="32838" b="48360"/>
          <a:stretch>
            <a:fillRect/>
          </a:stretch>
        </p:blipFill>
        <p:spPr bwMode="auto">
          <a:xfrm>
            <a:off x="428596" y="4714884"/>
            <a:ext cx="6643735" cy="1367433"/>
          </a:xfrm>
          <a:prstGeom prst="rect">
            <a:avLst/>
          </a:prstGeom>
          <a:noFill/>
          <a:ln w="9525">
            <a:noFill/>
            <a:miter lim="800000"/>
            <a:headEnd/>
            <a:tailEnd/>
          </a:ln>
        </p:spPr>
      </p:pic>
      <p:sp>
        <p:nvSpPr>
          <p:cNvPr id="10" name="9 CuadroTexto"/>
          <p:cNvSpPr txBox="1"/>
          <p:nvPr/>
        </p:nvSpPr>
        <p:spPr>
          <a:xfrm>
            <a:off x="142844" y="3929066"/>
            <a:ext cx="8215338" cy="461665"/>
          </a:xfrm>
          <a:prstGeom prst="rect">
            <a:avLst/>
          </a:prstGeom>
          <a:noFill/>
        </p:spPr>
        <p:txBody>
          <a:bodyPr wrap="square" rtlCol="0">
            <a:spAutoFit/>
          </a:bodyPr>
          <a:lstStyle/>
          <a:p>
            <a:r>
              <a:rPr lang="es-VE" sz="2400" dirty="0"/>
              <a:t>Coeficiente de disimilitud </a:t>
            </a:r>
            <a:r>
              <a:rPr lang="es-VE" sz="2400" dirty="0" err="1"/>
              <a:t>Bray</a:t>
            </a:r>
            <a:r>
              <a:rPr lang="es-VE" sz="2400" dirty="0"/>
              <a:t>-Curtis (</a:t>
            </a:r>
            <a:r>
              <a:rPr lang="es-VE" sz="2400" dirty="0" err="1"/>
              <a:t>Bray</a:t>
            </a:r>
            <a:r>
              <a:rPr lang="es-VE" sz="2400" dirty="0"/>
              <a:t> &amp; Curtis, 1957)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42844" y="571488"/>
            <a:ext cx="8786874" cy="1143000"/>
          </a:xfrm>
        </p:spPr>
        <p:txBody>
          <a:bodyPr/>
          <a:lstStyle/>
          <a:p>
            <a:pPr eaLnBrk="1" hangingPunct="1"/>
            <a:r>
              <a:rPr lang="es-ES" sz="2400" dirty="0"/>
              <a:t>Características de la familia de medidas de disimilitudes “</a:t>
            </a:r>
            <a:r>
              <a:rPr lang="es-ES" sz="2400" dirty="0" err="1"/>
              <a:t>Bray</a:t>
            </a:r>
            <a:r>
              <a:rPr lang="es-ES" sz="2400" dirty="0"/>
              <a:t>-Curtis”</a:t>
            </a:r>
          </a:p>
        </p:txBody>
      </p:sp>
      <p:sp>
        <p:nvSpPr>
          <p:cNvPr id="25603" name="Rectangle 3"/>
          <p:cNvSpPr>
            <a:spLocks noGrp="1" noChangeArrowheads="1"/>
          </p:cNvSpPr>
          <p:nvPr>
            <p:ph type="body" idx="1"/>
          </p:nvPr>
        </p:nvSpPr>
        <p:spPr>
          <a:xfrm>
            <a:off x="539750" y="1698649"/>
            <a:ext cx="8407400" cy="5087937"/>
          </a:xfrm>
          <a:solidFill>
            <a:schemeClr val="bg1"/>
          </a:solidFill>
        </p:spPr>
        <p:txBody>
          <a:bodyPr>
            <a:normAutofit lnSpcReduction="10000"/>
          </a:bodyPr>
          <a:lstStyle/>
          <a:p>
            <a:pPr eaLnBrk="1" hangingPunct="1"/>
            <a:r>
              <a:rPr lang="es-ES" sz="2400" dirty="0"/>
              <a:t>Coincidencia</a:t>
            </a:r>
          </a:p>
          <a:p>
            <a:pPr lvl="2" eaLnBrk="1" hangingPunct="1"/>
            <a:r>
              <a:rPr lang="es-ES" sz="2000" dirty="0">
                <a:solidFill>
                  <a:schemeClr val="tx1"/>
                </a:solidFill>
              </a:rPr>
              <a:t>Coeficiente “cero” solo cuando dos muestras son idénticas</a:t>
            </a:r>
          </a:p>
          <a:p>
            <a:pPr eaLnBrk="1" hangingPunct="1"/>
            <a:r>
              <a:rPr lang="es-ES" sz="2400" dirty="0"/>
              <a:t>Complementariedad</a:t>
            </a:r>
          </a:p>
          <a:p>
            <a:pPr lvl="2" eaLnBrk="1" hangingPunct="1"/>
            <a:r>
              <a:rPr lang="es-ES" sz="2000" dirty="0">
                <a:solidFill>
                  <a:schemeClr val="tx1"/>
                </a:solidFill>
              </a:rPr>
              <a:t>Toma valor máximo (100) cuando dos muestras no tienen especies en común</a:t>
            </a:r>
          </a:p>
          <a:p>
            <a:pPr eaLnBrk="1" hangingPunct="1"/>
            <a:r>
              <a:rPr lang="es-ES" sz="2400" dirty="0"/>
              <a:t>In-varianza relativa</a:t>
            </a:r>
          </a:p>
          <a:p>
            <a:pPr lvl="2" eaLnBrk="1" hangingPunct="1"/>
            <a:r>
              <a:rPr lang="es-ES" sz="2000" dirty="0">
                <a:solidFill>
                  <a:schemeClr val="tx1"/>
                </a:solidFill>
              </a:rPr>
              <a:t>Cambio de escalas no afecta las medidas de disimilitud</a:t>
            </a:r>
          </a:p>
          <a:p>
            <a:pPr eaLnBrk="1" hangingPunct="1"/>
            <a:r>
              <a:rPr lang="es-ES" sz="2400" dirty="0"/>
              <a:t>Independencia de “doble-ceros”</a:t>
            </a:r>
          </a:p>
          <a:p>
            <a:pPr lvl="2" eaLnBrk="1" hangingPunct="1"/>
            <a:r>
              <a:rPr lang="es-ES" sz="2000" dirty="0" err="1">
                <a:solidFill>
                  <a:schemeClr val="tx1"/>
                </a:solidFill>
              </a:rPr>
              <a:t>Taxa</a:t>
            </a:r>
            <a:r>
              <a:rPr lang="es-ES" sz="2000" dirty="0">
                <a:solidFill>
                  <a:schemeClr val="tx1"/>
                </a:solidFill>
              </a:rPr>
              <a:t> ausente en ambas muestras no contribuye a la medida de disimilitud. </a:t>
            </a:r>
          </a:p>
          <a:p>
            <a:pPr eaLnBrk="1" hangingPunct="1"/>
            <a:r>
              <a:rPr lang="es-ES" sz="2400" dirty="0"/>
              <a:t>Localización</a:t>
            </a:r>
          </a:p>
          <a:p>
            <a:pPr lvl="2" eaLnBrk="1" hangingPunct="1"/>
            <a:r>
              <a:rPr lang="es-ES" sz="2100" dirty="0">
                <a:solidFill>
                  <a:schemeClr val="tx1"/>
                </a:solidFill>
              </a:rPr>
              <a:t>Cada medida de disimilitud depende exclusivamente de esas dos muestras. </a:t>
            </a:r>
          </a:p>
          <a:p>
            <a:pPr eaLnBrk="1" hangingPunct="1"/>
            <a:r>
              <a:rPr lang="es-ES" sz="2400" dirty="0"/>
              <a:t>Depende de los totales</a:t>
            </a:r>
          </a:p>
          <a:p>
            <a:pPr lvl="2" eaLnBrk="1" hangingPunct="1"/>
            <a:r>
              <a:rPr lang="es-ES" sz="2000" dirty="0">
                <a:solidFill>
                  <a:schemeClr val="tx1"/>
                </a:solidFill>
              </a:rPr>
              <a:t>El índice combina composición relativa y cambio en totales</a:t>
            </a:r>
            <a:r>
              <a:rPr lang="es-ES" sz="2100" dirty="0">
                <a:solidFill>
                  <a:schemeClr val="tx1"/>
                </a:solidFill>
              </a:rPr>
              <a:t>. </a:t>
            </a:r>
            <a:endParaRPr lang="es-ES" dirty="0">
              <a:solidFill>
                <a:schemeClr val="tx1"/>
              </a:solidFill>
            </a:endParaRPr>
          </a:p>
          <a:p>
            <a:pPr lvl="2" eaLnBrk="1" hangingPunct="1"/>
            <a:endParaRPr lang="es-ES" sz="21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5603">
                                            <p:bg/>
                                          </p:spTgt>
                                        </p:tgtEl>
                                        <p:attrNameLst>
                                          <p:attrName>style.visibility</p:attrName>
                                        </p:attrNameLst>
                                      </p:cBhvr>
                                      <p:to>
                                        <p:strVal val="visible"/>
                                      </p:to>
                                    </p:set>
                                    <p:animEffect transition="in" filter="box(in)">
                                      <p:cBhvr>
                                        <p:cTn id="7" dur="500"/>
                                        <p:tgtEl>
                                          <p:spTgt spid="25603">
                                            <p:bg/>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5603">
                                            <p:txEl>
                                              <p:pRg st="0" end="0"/>
                                            </p:txEl>
                                          </p:spTgt>
                                        </p:tgtEl>
                                        <p:attrNameLst>
                                          <p:attrName>style.visibility</p:attrName>
                                        </p:attrNameLst>
                                      </p:cBhvr>
                                      <p:to>
                                        <p:strVal val="visible"/>
                                      </p:to>
                                    </p:set>
                                    <p:animEffect transition="in" filter="box(in)">
                                      <p:cBhvr>
                                        <p:cTn id="12" dur="500"/>
                                        <p:tgtEl>
                                          <p:spTgt spid="25603">
                                            <p:txEl>
                                              <p:pRg st="0" end="0"/>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5603">
                                            <p:txEl>
                                              <p:pRg st="1" end="1"/>
                                            </p:txEl>
                                          </p:spTgt>
                                        </p:tgtEl>
                                        <p:attrNameLst>
                                          <p:attrName>style.visibility</p:attrName>
                                        </p:attrNameLst>
                                      </p:cBhvr>
                                      <p:to>
                                        <p:strVal val="visible"/>
                                      </p:to>
                                    </p:set>
                                    <p:animEffect transition="in" filter="box(in)">
                                      <p:cBhvr>
                                        <p:cTn id="15" dur="500"/>
                                        <p:tgtEl>
                                          <p:spTgt spid="2560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25603">
                                            <p:txEl>
                                              <p:pRg st="2" end="2"/>
                                            </p:txEl>
                                          </p:spTgt>
                                        </p:tgtEl>
                                        <p:attrNameLst>
                                          <p:attrName>style.visibility</p:attrName>
                                        </p:attrNameLst>
                                      </p:cBhvr>
                                      <p:to>
                                        <p:strVal val="visible"/>
                                      </p:to>
                                    </p:set>
                                    <p:animEffect transition="in" filter="box(in)">
                                      <p:cBhvr>
                                        <p:cTn id="20" dur="500"/>
                                        <p:tgtEl>
                                          <p:spTgt spid="25603">
                                            <p:txEl>
                                              <p:pRg st="2" end="2"/>
                                            </p:txEl>
                                          </p:spTgt>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25603">
                                            <p:txEl>
                                              <p:pRg st="3" end="3"/>
                                            </p:txEl>
                                          </p:spTgt>
                                        </p:tgtEl>
                                        <p:attrNameLst>
                                          <p:attrName>style.visibility</p:attrName>
                                        </p:attrNameLst>
                                      </p:cBhvr>
                                      <p:to>
                                        <p:strVal val="visible"/>
                                      </p:to>
                                    </p:set>
                                    <p:animEffect transition="in" filter="box(in)">
                                      <p:cBhvr>
                                        <p:cTn id="23" dur="500"/>
                                        <p:tgtEl>
                                          <p:spTgt spid="2560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25603">
                                            <p:txEl>
                                              <p:pRg st="4" end="4"/>
                                            </p:txEl>
                                          </p:spTgt>
                                        </p:tgtEl>
                                        <p:attrNameLst>
                                          <p:attrName>style.visibility</p:attrName>
                                        </p:attrNameLst>
                                      </p:cBhvr>
                                      <p:to>
                                        <p:strVal val="visible"/>
                                      </p:to>
                                    </p:set>
                                    <p:animEffect transition="in" filter="box(in)">
                                      <p:cBhvr>
                                        <p:cTn id="28" dur="500"/>
                                        <p:tgtEl>
                                          <p:spTgt spid="25603">
                                            <p:txEl>
                                              <p:pRg st="4" end="4"/>
                                            </p:txEl>
                                          </p:spTgt>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5603">
                                            <p:txEl>
                                              <p:pRg st="5" end="5"/>
                                            </p:txEl>
                                          </p:spTgt>
                                        </p:tgtEl>
                                        <p:attrNameLst>
                                          <p:attrName>style.visibility</p:attrName>
                                        </p:attrNameLst>
                                      </p:cBhvr>
                                      <p:to>
                                        <p:strVal val="visible"/>
                                      </p:to>
                                    </p:set>
                                    <p:animEffect transition="in" filter="box(in)">
                                      <p:cBhvr>
                                        <p:cTn id="31" dur="500"/>
                                        <p:tgtEl>
                                          <p:spTgt spid="2560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25603">
                                            <p:txEl>
                                              <p:pRg st="6" end="6"/>
                                            </p:txEl>
                                          </p:spTgt>
                                        </p:tgtEl>
                                        <p:attrNameLst>
                                          <p:attrName>style.visibility</p:attrName>
                                        </p:attrNameLst>
                                      </p:cBhvr>
                                      <p:to>
                                        <p:strVal val="visible"/>
                                      </p:to>
                                    </p:set>
                                    <p:animEffect transition="in" filter="box(in)">
                                      <p:cBhvr>
                                        <p:cTn id="36" dur="500"/>
                                        <p:tgtEl>
                                          <p:spTgt spid="25603">
                                            <p:txEl>
                                              <p:pRg st="6" end="6"/>
                                            </p:txEl>
                                          </p:spTgt>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25603">
                                            <p:txEl>
                                              <p:pRg st="7" end="7"/>
                                            </p:txEl>
                                          </p:spTgt>
                                        </p:tgtEl>
                                        <p:attrNameLst>
                                          <p:attrName>style.visibility</p:attrName>
                                        </p:attrNameLst>
                                      </p:cBhvr>
                                      <p:to>
                                        <p:strVal val="visible"/>
                                      </p:to>
                                    </p:set>
                                    <p:animEffect transition="in" filter="box(in)">
                                      <p:cBhvr>
                                        <p:cTn id="39" dur="500"/>
                                        <p:tgtEl>
                                          <p:spTgt spid="25603">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25603">
                                            <p:txEl>
                                              <p:pRg st="8" end="8"/>
                                            </p:txEl>
                                          </p:spTgt>
                                        </p:tgtEl>
                                        <p:attrNameLst>
                                          <p:attrName>style.visibility</p:attrName>
                                        </p:attrNameLst>
                                      </p:cBhvr>
                                      <p:to>
                                        <p:strVal val="visible"/>
                                      </p:to>
                                    </p:set>
                                    <p:animEffect transition="in" filter="box(in)">
                                      <p:cBhvr>
                                        <p:cTn id="44" dur="500"/>
                                        <p:tgtEl>
                                          <p:spTgt spid="25603">
                                            <p:txEl>
                                              <p:pRg st="8" end="8"/>
                                            </p:txEl>
                                          </p:spTgt>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25603">
                                            <p:txEl>
                                              <p:pRg st="9" end="9"/>
                                            </p:txEl>
                                          </p:spTgt>
                                        </p:tgtEl>
                                        <p:attrNameLst>
                                          <p:attrName>style.visibility</p:attrName>
                                        </p:attrNameLst>
                                      </p:cBhvr>
                                      <p:to>
                                        <p:strVal val="visible"/>
                                      </p:to>
                                    </p:set>
                                    <p:animEffect transition="in" filter="box(in)">
                                      <p:cBhvr>
                                        <p:cTn id="47" dur="500"/>
                                        <p:tgtEl>
                                          <p:spTgt spid="2560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5603">
                                            <p:txEl>
                                              <p:pRg st="10" end="10"/>
                                            </p:txEl>
                                          </p:spTgt>
                                        </p:tgtEl>
                                        <p:attrNameLst>
                                          <p:attrName>style.visibility</p:attrName>
                                        </p:attrNameLst>
                                      </p:cBhvr>
                                      <p:to>
                                        <p:strVal val="visible"/>
                                      </p:to>
                                    </p:set>
                                    <p:animEffect transition="in" filter="box(in)">
                                      <p:cBhvr>
                                        <p:cTn id="52" dur="500"/>
                                        <p:tgtEl>
                                          <p:spTgt spid="25603">
                                            <p:txEl>
                                              <p:pRg st="10" end="10"/>
                                            </p:txEl>
                                          </p:spTgt>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25603">
                                            <p:txEl>
                                              <p:pRg st="11" end="11"/>
                                            </p:txEl>
                                          </p:spTgt>
                                        </p:tgtEl>
                                        <p:attrNameLst>
                                          <p:attrName>style.visibility</p:attrName>
                                        </p:attrNameLst>
                                      </p:cBhvr>
                                      <p:to>
                                        <p:strVal val="visible"/>
                                      </p:to>
                                    </p:set>
                                    <p:animEffect transition="in" filter="box(in)">
                                      <p:cBhvr>
                                        <p:cTn id="55" dur="500"/>
                                        <p:tgtEl>
                                          <p:spTgt spid="2560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Escanear0007"/>
          <p:cNvPicPr>
            <a:picLocks noChangeAspect="1" noChangeArrowheads="1"/>
          </p:cNvPicPr>
          <p:nvPr/>
        </p:nvPicPr>
        <p:blipFill>
          <a:blip r:embed="rId2"/>
          <a:srcRect b="4042"/>
          <a:stretch>
            <a:fillRect/>
          </a:stretch>
        </p:blipFill>
        <p:spPr bwMode="auto">
          <a:xfrm>
            <a:off x="250825" y="165100"/>
            <a:ext cx="8712200" cy="6407150"/>
          </a:xfrm>
          <a:prstGeom prst="rect">
            <a:avLst/>
          </a:prstGeom>
          <a:noFill/>
          <a:ln w="9525">
            <a:noFill/>
            <a:miter lim="800000"/>
            <a:headEnd/>
            <a:tailEnd/>
          </a:ln>
        </p:spPr>
      </p:pic>
      <p:sp>
        <p:nvSpPr>
          <p:cNvPr id="31747" name="Text Box 9"/>
          <p:cNvSpPr txBox="1">
            <a:spLocks noChangeArrowheads="1"/>
          </p:cNvSpPr>
          <p:nvPr/>
        </p:nvSpPr>
        <p:spPr bwMode="auto">
          <a:xfrm>
            <a:off x="684213" y="188913"/>
            <a:ext cx="7848600" cy="1446212"/>
          </a:xfrm>
          <a:prstGeom prst="rect">
            <a:avLst/>
          </a:prstGeom>
          <a:solidFill>
            <a:schemeClr val="bg1"/>
          </a:solidFill>
          <a:ln w="9525">
            <a:noFill/>
            <a:miter lim="800000"/>
            <a:headEnd/>
            <a:tailEnd/>
          </a:ln>
        </p:spPr>
        <p:txBody>
          <a:bodyPr>
            <a:spAutoFit/>
          </a:bodyPr>
          <a:lstStyle/>
          <a:p>
            <a:pPr algn="ctr"/>
            <a:r>
              <a:rPr lang="es-ES" sz="4400"/>
              <a:t>Matriz de similitud</a:t>
            </a:r>
          </a:p>
          <a:p>
            <a:endParaRPr lang="es-ES" sz="44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Escanear0007"/>
          <p:cNvPicPr>
            <a:picLocks noChangeAspect="1" noChangeArrowheads="1"/>
          </p:cNvPicPr>
          <p:nvPr/>
        </p:nvPicPr>
        <p:blipFill>
          <a:blip r:embed="rId2"/>
          <a:srcRect b="4042"/>
          <a:stretch>
            <a:fillRect/>
          </a:stretch>
        </p:blipFill>
        <p:spPr bwMode="auto">
          <a:xfrm>
            <a:off x="250825" y="165100"/>
            <a:ext cx="8712200" cy="6407150"/>
          </a:xfrm>
          <a:prstGeom prst="rect">
            <a:avLst/>
          </a:prstGeom>
          <a:noFill/>
          <a:ln w="9525">
            <a:noFill/>
            <a:miter lim="800000"/>
            <a:headEnd/>
            <a:tailEnd/>
          </a:ln>
        </p:spPr>
      </p:pic>
      <p:sp>
        <p:nvSpPr>
          <p:cNvPr id="83971" name="Rectangle 3"/>
          <p:cNvSpPr>
            <a:spLocks noChangeArrowheads="1"/>
          </p:cNvSpPr>
          <p:nvPr/>
        </p:nvSpPr>
        <p:spPr bwMode="auto">
          <a:xfrm>
            <a:off x="1476375" y="2205038"/>
            <a:ext cx="2232025" cy="1223962"/>
          </a:xfrm>
          <a:prstGeom prst="rect">
            <a:avLst/>
          </a:prstGeom>
          <a:noFill/>
          <a:ln w="28575">
            <a:solidFill>
              <a:srgbClr val="FF3300"/>
            </a:solidFill>
            <a:miter lim="800000"/>
            <a:headEnd/>
            <a:tailEnd/>
          </a:ln>
        </p:spPr>
        <p:txBody>
          <a:bodyPr wrap="none" anchor="ctr"/>
          <a:lstStyle/>
          <a:p>
            <a:endParaRPr lang="es-VE"/>
          </a:p>
        </p:txBody>
      </p:sp>
      <p:sp>
        <p:nvSpPr>
          <p:cNvPr id="83972" name="Rectangle 4"/>
          <p:cNvSpPr>
            <a:spLocks noChangeArrowheads="1"/>
          </p:cNvSpPr>
          <p:nvPr/>
        </p:nvSpPr>
        <p:spPr bwMode="auto">
          <a:xfrm>
            <a:off x="5867400" y="4868863"/>
            <a:ext cx="2376488" cy="1368425"/>
          </a:xfrm>
          <a:prstGeom prst="rect">
            <a:avLst/>
          </a:prstGeom>
          <a:noFill/>
          <a:ln w="28575">
            <a:solidFill>
              <a:srgbClr val="FF3300"/>
            </a:solidFill>
            <a:miter lim="800000"/>
            <a:headEnd/>
            <a:tailEnd/>
          </a:ln>
        </p:spPr>
        <p:txBody>
          <a:bodyPr wrap="none" anchor="ctr"/>
          <a:lstStyle/>
          <a:p>
            <a:endParaRPr lang="es-VE"/>
          </a:p>
        </p:txBody>
      </p:sp>
      <p:sp>
        <p:nvSpPr>
          <p:cNvPr id="83973" name="Rectangle 5"/>
          <p:cNvSpPr>
            <a:spLocks noChangeArrowheads="1"/>
          </p:cNvSpPr>
          <p:nvPr/>
        </p:nvSpPr>
        <p:spPr bwMode="auto">
          <a:xfrm>
            <a:off x="1476375" y="3429000"/>
            <a:ext cx="2232025" cy="1368425"/>
          </a:xfrm>
          <a:prstGeom prst="rect">
            <a:avLst/>
          </a:prstGeom>
          <a:noFill/>
          <a:ln w="28575">
            <a:solidFill>
              <a:schemeClr val="accent2"/>
            </a:solidFill>
            <a:miter lim="800000"/>
            <a:headEnd/>
            <a:tailEnd/>
          </a:ln>
        </p:spPr>
        <p:txBody>
          <a:bodyPr wrap="none" anchor="ctr"/>
          <a:lstStyle/>
          <a:p>
            <a:endParaRPr lang="es-VE"/>
          </a:p>
        </p:txBody>
      </p:sp>
      <p:sp>
        <p:nvSpPr>
          <p:cNvPr id="83974" name="Rectangle 6"/>
          <p:cNvSpPr>
            <a:spLocks noChangeArrowheads="1"/>
          </p:cNvSpPr>
          <p:nvPr/>
        </p:nvSpPr>
        <p:spPr bwMode="auto">
          <a:xfrm>
            <a:off x="3708400" y="4797425"/>
            <a:ext cx="2232025" cy="1368425"/>
          </a:xfrm>
          <a:prstGeom prst="rect">
            <a:avLst/>
          </a:prstGeom>
          <a:noFill/>
          <a:ln w="28575">
            <a:solidFill>
              <a:schemeClr val="accent2"/>
            </a:solidFill>
            <a:miter lim="800000"/>
            <a:headEnd/>
            <a:tailEnd/>
          </a:ln>
        </p:spPr>
        <p:txBody>
          <a:bodyPr wrap="none" anchor="ctr"/>
          <a:lstStyle/>
          <a:p>
            <a:endParaRPr lang="es-VE"/>
          </a:p>
        </p:txBody>
      </p:sp>
      <p:sp>
        <p:nvSpPr>
          <p:cNvPr id="83975" name="Rectangle 7"/>
          <p:cNvSpPr>
            <a:spLocks noChangeArrowheads="1"/>
          </p:cNvSpPr>
          <p:nvPr/>
        </p:nvSpPr>
        <p:spPr bwMode="auto">
          <a:xfrm>
            <a:off x="1476375" y="4797425"/>
            <a:ext cx="2232025" cy="1368425"/>
          </a:xfrm>
          <a:prstGeom prst="rect">
            <a:avLst/>
          </a:prstGeom>
          <a:noFill/>
          <a:ln w="28575">
            <a:solidFill>
              <a:schemeClr val="accent2"/>
            </a:solidFill>
            <a:miter lim="800000"/>
            <a:headEnd/>
            <a:tailEnd/>
          </a:ln>
        </p:spPr>
        <p:txBody>
          <a:bodyPr wrap="none" anchor="ctr"/>
          <a:lstStyle/>
          <a:p>
            <a:endParaRPr lang="es-VE"/>
          </a:p>
        </p:txBody>
      </p:sp>
      <p:sp>
        <p:nvSpPr>
          <p:cNvPr id="83977" name="Rectangle 9"/>
          <p:cNvSpPr>
            <a:spLocks noChangeArrowheads="1"/>
          </p:cNvSpPr>
          <p:nvPr/>
        </p:nvSpPr>
        <p:spPr bwMode="auto">
          <a:xfrm>
            <a:off x="3779838" y="3429000"/>
            <a:ext cx="2087562" cy="1368425"/>
          </a:xfrm>
          <a:prstGeom prst="rect">
            <a:avLst/>
          </a:prstGeom>
          <a:noFill/>
          <a:ln w="28575">
            <a:solidFill>
              <a:srgbClr val="FF3300"/>
            </a:solidFill>
            <a:miter lim="800000"/>
            <a:headEnd/>
            <a:tailEnd/>
          </a:ln>
        </p:spPr>
        <p:txBody>
          <a:bodyPr wrap="none" anchor="ctr"/>
          <a:lstStyle/>
          <a:p>
            <a:endParaRPr lang="es-VE"/>
          </a:p>
        </p:txBody>
      </p:sp>
      <p:sp>
        <p:nvSpPr>
          <p:cNvPr id="32777" name="Text Box 10"/>
          <p:cNvSpPr txBox="1">
            <a:spLocks noChangeArrowheads="1"/>
          </p:cNvSpPr>
          <p:nvPr/>
        </p:nvSpPr>
        <p:spPr bwMode="auto">
          <a:xfrm>
            <a:off x="684213" y="188913"/>
            <a:ext cx="7848600" cy="1446212"/>
          </a:xfrm>
          <a:prstGeom prst="rect">
            <a:avLst/>
          </a:prstGeom>
          <a:solidFill>
            <a:schemeClr val="bg1"/>
          </a:solidFill>
          <a:ln w="9525">
            <a:noFill/>
            <a:miter lim="800000"/>
            <a:headEnd/>
            <a:tailEnd/>
          </a:ln>
        </p:spPr>
        <p:txBody>
          <a:bodyPr>
            <a:spAutoFit/>
          </a:bodyPr>
          <a:lstStyle/>
          <a:p>
            <a:pPr algn="ctr"/>
            <a:r>
              <a:rPr lang="es-ES" sz="4400"/>
              <a:t>Matriz de similitud</a:t>
            </a:r>
          </a:p>
          <a:p>
            <a:endParaRPr lang="es-ES" sz="4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3977"/>
                                        </p:tgtEl>
                                        <p:attrNameLst>
                                          <p:attrName>style.visibility</p:attrName>
                                        </p:attrNameLst>
                                      </p:cBhvr>
                                      <p:to>
                                        <p:strVal val="visible"/>
                                      </p:to>
                                    </p:set>
                                    <p:animEffect transition="in" filter="wipe(down)">
                                      <p:cBhvr>
                                        <p:cTn id="7" dur="500"/>
                                        <p:tgtEl>
                                          <p:spTgt spid="83977"/>
                                        </p:tgtEl>
                                      </p:cBhvr>
                                    </p:animEffect>
                                  </p:childTnLst>
                                  <p:subTnLst>
                                    <p:set>
                                      <p:cBhvr override="childStyle">
                                        <p:cTn dur="1" fill="hold" display="0" masterRel="nextClick" afterEffect="1"/>
                                        <p:tgtEl>
                                          <p:spTgt spid="83977"/>
                                        </p:tgtEl>
                                        <p:attrNameLst>
                                          <p:attrName>style.visibility</p:attrName>
                                        </p:attrNameLst>
                                      </p:cBhvr>
                                      <p:to>
                                        <p:strVal val="hidden"/>
                                      </p:to>
                                    </p:set>
                                  </p:subTnLst>
                                </p:cTn>
                              </p:par>
                              <p:par>
                                <p:cTn id="8" presetID="22" presetClass="entr" presetSubtype="4" fill="hold" grpId="0" nodeType="withEffect">
                                  <p:stCondLst>
                                    <p:cond delay="0"/>
                                  </p:stCondLst>
                                  <p:childTnLst>
                                    <p:set>
                                      <p:cBhvr>
                                        <p:cTn id="9" dur="1" fill="hold">
                                          <p:stCondLst>
                                            <p:cond delay="0"/>
                                          </p:stCondLst>
                                        </p:cTn>
                                        <p:tgtEl>
                                          <p:spTgt spid="83971"/>
                                        </p:tgtEl>
                                        <p:attrNameLst>
                                          <p:attrName>style.visibility</p:attrName>
                                        </p:attrNameLst>
                                      </p:cBhvr>
                                      <p:to>
                                        <p:strVal val="visible"/>
                                      </p:to>
                                    </p:set>
                                    <p:animEffect transition="in" filter="wipe(down)">
                                      <p:cBhvr>
                                        <p:cTn id="10" dur="500"/>
                                        <p:tgtEl>
                                          <p:spTgt spid="83971"/>
                                        </p:tgtEl>
                                      </p:cBhvr>
                                    </p:animEffect>
                                  </p:childTnLst>
                                  <p:subTnLst>
                                    <p:set>
                                      <p:cBhvr override="childStyle">
                                        <p:cTn dur="1" fill="hold" display="0" masterRel="nextClick" afterEffect="1"/>
                                        <p:tgtEl>
                                          <p:spTgt spid="83971"/>
                                        </p:tgtEl>
                                        <p:attrNameLst>
                                          <p:attrName>style.visibility</p:attrName>
                                        </p:attrNameLst>
                                      </p:cBhvr>
                                      <p:to>
                                        <p:strVal val="hidden"/>
                                      </p:to>
                                    </p:set>
                                  </p:subTnLst>
                                </p:cTn>
                              </p:par>
                              <p:par>
                                <p:cTn id="11" presetID="22" presetClass="entr" presetSubtype="4" fill="hold" grpId="0" nodeType="withEffect">
                                  <p:stCondLst>
                                    <p:cond delay="0"/>
                                  </p:stCondLst>
                                  <p:childTnLst>
                                    <p:set>
                                      <p:cBhvr>
                                        <p:cTn id="12" dur="1" fill="hold">
                                          <p:stCondLst>
                                            <p:cond delay="0"/>
                                          </p:stCondLst>
                                        </p:cTn>
                                        <p:tgtEl>
                                          <p:spTgt spid="83972"/>
                                        </p:tgtEl>
                                        <p:attrNameLst>
                                          <p:attrName>style.visibility</p:attrName>
                                        </p:attrNameLst>
                                      </p:cBhvr>
                                      <p:to>
                                        <p:strVal val="visible"/>
                                      </p:to>
                                    </p:set>
                                    <p:animEffect transition="in" filter="wipe(down)">
                                      <p:cBhvr>
                                        <p:cTn id="13" dur="500"/>
                                        <p:tgtEl>
                                          <p:spTgt spid="83972"/>
                                        </p:tgtEl>
                                      </p:cBhvr>
                                    </p:animEffect>
                                  </p:childTnLst>
                                  <p:subTnLst>
                                    <p:set>
                                      <p:cBhvr override="childStyle">
                                        <p:cTn dur="1" fill="hold" display="0" masterRel="nextClick" afterEffect="1"/>
                                        <p:tgtEl>
                                          <p:spTgt spid="83972"/>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83973"/>
                                        </p:tgtEl>
                                        <p:attrNameLst>
                                          <p:attrName>style.visibility</p:attrName>
                                        </p:attrNameLst>
                                      </p:cBhvr>
                                      <p:to>
                                        <p:strVal val="visible"/>
                                      </p:to>
                                    </p:set>
                                    <p:animEffect transition="in" filter="wipe(down)">
                                      <p:cBhvr>
                                        <p:cTn id="18" dur="500"/>
                                        <p:tgtEl>
                                          <p:spTgt spid="83973"/>
                                        </p:tgtEl>
                                      </p:cBhvr>
                                    </p:animEffect>
                                  </p:childTnLst>
                                  <p:subTnLst>
                                    <p:set>
                                      <p:cBhvr override="childStyle">
                                        <p:cTn dur="1" fill="hold" display="0" masterRel="nextClick" afterEffect="1"/>
                                        <p:tgtEl>
                                          <p:spTgt spid="83973"/>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83975"/>
                                        </p:tgtEl>
                                        <p:attrNameLst>
                                          <p:attrName>style.visibility</p:attrName>
                                        </p:attrNameLst>
                                      </p:cBhvr>
                                      <p:to>
                                        <p:strVal val="visible"/>
                                      </p:to>
                                    </p:set>
                                    <p:animEffect transition="in" filter="wipe(down)">
                                      <p:cBhvr>
                                        <p:cTn id="23" dur="500"/>
                                        <p:tgtEl>
                                          <p:spTgt spid="83975"/>
                                        </p:tgtEl>
                                      </p:cBhvr>
                                    </p:animEffect>
                                  </p:childTnLst>
                                  <p:subTnLst>
                                    <p:set>
                                      <p:cBhvr override="childStyle">
                                        <p:cTn dur="1" fill="hold" display="0" masterRel="nextClick" afterEffect="1"/>
                                        <p:tgtEl>
                                          <p:spTgt spid="83975"/>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3974"/>
                                        </p:tgtEl>
                                        <p:attrNameLst>
                                          <p:attrName>style.visibility</p:attrName>
                                        </p:attrNameLst>
                                      </p:cBhvr>
                                      <p:to>
                                        <p:strVal val="visible"/>
                                      </p:to>
                                    </p:set>
                                    <p:animEffect transition="in" filter="wipe(down)">
                                      <p:cBhvr>
                                        <p:cTn id="28" dur="500"/>
                                        <p:tgtEl>
                                          <p:spTgt spid="839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animBg="1"/>
      <p:bldP spid="83972" grpId="0" animBg="1"/>
      <p:bldP spid="83973" grpId="0" animBg="1"/>
      <p:bldP spid="83974" grpId="0" animBg="1"/>
      <p:bldP spid="83975" grpId="0" animBg="1"/>
      <p:bldP spid="83977"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ch2-1"/>
          <p:cNvPicPr>
            <a:picLocks noChangeAspect="1" noChangeArrowheads="1"/>
          </p:cNvPicPr>
          <p:nvPr/>
        </p:nvPicPr>
        <p:blipFill>
          <a:blip r:embed="rId2"/>
          <a:srcRect t="46111"/>
          <a:stretch>
            <a:fillRect/>
          </a:stretch>
        </p:blipFill>
        <p:spPr bwMode="auto">
          <a:xfrm>
            <a:off x="642910" y="571480"/>
            <a:ext cx="7893050" cy="6235700"/>
          </a:xfrm>
          <a:prstGeom prst="rect">
            <a:avLst/>
          </a:prstGeom>
          <a:noFill/>
          <a:ln w="9525">
            <a:noFill/>
            <a:miter lim="800000"/>
            <a:headEnd/>
            <a:tailEnd/>
          </a:ln>
        </p:spPr>
      </p:pic>
      <p:sp>
        <p:nvSpPr>
          <p:cNvPr id="38915" name="Text Box 3"/>
          <p:cNvSpPr txBox="1">
            <a:spLocks noChangeArrowheads="1"/>
          </p:cNvSpPr>
          <p:nvPr/>
        </p:nvSpPr>
        <p:spPr bwMode="auto">
          <a:xfrm>
            <a:off x="742922" y="3890965"/>
            <a:ext cx="6969125" cy="822325"/>
          </a:xfrm>
          <a:prstGeom prst="rect">
            <a:avLst/>
          </a:prstGeom>
          <a:solidFill>
            <a:schemeClr val="bg1"/>
          </a:solidFill>
          <a:ln w="9525">
            <a:noFill/>
            <a:miter lim="800000"/>
            <a:headEnd/>
            <a:tailEnd/>
          </a:ln>
        </p:spPr>
        <p:txBody>
          <a:bodyPr>
            <a:spAutoFit/>
          </a:bodyPr>
          <a:lstStyle/>
          <a:p>
            <a:pPr algn="ctr" eaLnBrk="0" hangingPunct="0"/>
            <a:r>
              <a:rPr lang="es-ES" sz="2400">
                <a:solidFill>
                  <a:srgbClr val="000000"/>
                </a:solidFill>
                <a:latin typeface="Times New Roman" pitchFamily="18" charset="0"/>
              </a:rPr>
              <a:t>B-C en datos no transformados</a:t>
            </a:r>
          </a:p>
          <a:p>
            <a:pPr eaLnBrk="0" hangingPunct="0"/>
            <a:endParaRPr lang="es-ES" sz="2400">
              <a:solidFill>
                <a:srgbClr val="000000"/>
              </a:solidFill>
              <a:latin typeface="Times New Roman" pitchFamily="18" charset="0"/>
            </a:endParaRPr>
          </a:p>
        </p:txBody>
      </p:sp>
      <p:sp>
        <p:nvSpPr>
          <p:cNvPr id="87045" name="Text Box 5"/>
          <p:cNvSpPr txBox="1">
            <a:spLocks noChangeArrowheads="1"/>
          </p:cNvSpPr>
          <p:nvPr/>
        </p:nvSpPr>
        <p:spPr bwMode="auto">
          <a:xfrm>
            <a:off x="209518" y="3786190"/>
            <a:ext cx="8791638" cy="3046988"/>
          </a:xfrm>
          <a:prstGeom prst="rect">
            <a:avLst/>
          </a:prstGeom>
          <a:solidFill>
            <a:schemeClr val="bg1"/>
          </a:solidFill>
          <a:ln w="9525">
            <a:noFill/>
            <a:miter lim="800000"/>
            <a:headEnd/>
            <a:tailEnd/>
          </a:ln>
        </p:spPr>
        <p:txBody>
          <a:bodyPr wrap="square">
            <a:spAutoFit/>
          </a:bodyPr>
          <a:lstStyle/>
          <a:p>
            <a:pPr marL="457200" indent="-457200" eaLnBrk="0" hangingPunct="0">
              <a:buFont typeface="Wingdings" pitchFamily="2" charset="2"/>
              <a:buChar char="ü"/>
            </a:pPr>
            <a:r>
              <a:rPr lang="es-ES" sz="2400" dirty="0">
                <a:latin typeface="Times New Roman" pitchFamily="18" charset="0"/>
              </a:rPr>
              <a:t>Noten que S = 0 si las dos muestras no tienen especies en común (p.ej. </a:t>
            </a:r>
            <a:r>
              <a:rPr lang="es-ES" sz="2400" dirty="0" err="1">
                <a:latin typeface="Times New Roman" pitchFamily="18" charset="0"/>
              </a:rPr>
              <a:t>Loc</a:t>
            </a:r>
            <a:r>
              <a:rPr lang="es-ES" sz="2400" dirty="0">
                <a:latin typeface="Times New Roman" pitchFamily="18" charset="0"/>
              </a:rPr>
              <a:t> 1 y 3).</a:t>
            </a:r>
          </a:p>
          <a:p>
            <a:pPr marL="457200" indent="-457200" eaLnBrk="0" hangingPunct="0">
              <a:buFont typeface="Wingdings" pitchFamily="2" charset="2"/>
              <a:buChar char="ü"/>
            </a:pPr>
            <a:endParaRPr lang="es-ES" sz="2400" dirty="0">
              <a:latin typeface="Times New Roman" pitchFamily="18" charset="0"/>
            </a:endParaRPr>
          </a:p>
          <a:p>
            <a:pPr eaLnBrk="0" hangingPunct="0">
              <a:buFont typeface="Wingdings" pitchFamily="2" charset="2"/>
              <a:buChar char="ü"/>
            </a:pPr>
            <a:r>
              <a:rPr lang="es-ES" sz="2400" dirty="0">
                <a:latin typeface="Times New Roman" pitchFamily="18" charset="0"/>
              </a:rPr>
              <a:t>  Dobles ausencias no tienen ningún efecto sobre S (como debe ser), p. ej., la especie 6 puede omitirse o dejarse en la tabla sin afectar a S  </a:t>
            </a:r>
          </a:p>
          <a:p>
            <a:pPr eaLnBrk="0" hangingPunct="0">
              <a:buFont typeface="Wingdings" pitchFamily="2" charset="2"/>
              <a:buChar char="ü"/>
            </a:pPr>
            <a:endParaRPr lang="es-ES" sz="2400" dirty="0">
              <a:latin typeface="Times New Roman" pitchFamily="18" charset="0"/>
            </a:endParaRPr>
          </a:p>
          <a:p>
            <a:pPr eaLnBrk="0" hangingPunct="0">
              <a:buFont typeface="Wingdings" pitchFamily="2" charset="2"/>
              <a:buChar char="ü"/>
            </a:pPr>
            <a:r>
              <a:rPr lang="es-ES" sz="2400" dirty="0">
                <a:latin typeface="Times New Roman" pitchFamily="18" charset="0"/>
              </a:rPr>
              <a:t>  Cambio de unidades (</a:t>
            </a:r>
            <a:r>
              <a:rPr lang="es-ES" sz="2400" dirty="0" err="1">
                <a:latin typeface="Times New Roman" pitchFamily="18" charset="0"/>
              </a:rPr>
              <a:t>i.e.</a:t>
            </a:r>
            <a:r>
              <a:rPr lang="es-ES" sz="2400" dirty="0">
                <a:latin typeface="Times New Roman" pitchFamily="18" charset="0"/>
              </a:rPr>
              <a:t> g a kg) no afecta S, pero el cambio de escala sí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ch2-2"/>
          <p:cNvPicPr>
            <a:picLocks noChangeAspect="1" noChangeArrowheads="1"/>
          </p:cNvPicPr>
          <p:nvPr/>
        </p:nvPicPr>
        <p:blipFill>
          <a:blip r:embed="rId2"/>
          <a:srcRect b="54890"/>
          <a:stretch>
            <a:fillRect/>
          </a:stretch>
        </p:blipFill>
        <p:spPr bwMode="auto">
          <a:xfrm>
            <a:off x="584200" y="974746"/>
            <a:ext cx="8150225" cy="5454650"/>
          </a:xfrm>
          <a:prstGeom prst="rect">
            <a:avLst/>
          </a:prstGeom>
          <a:noFill/>
          <a:ln w="9525">
            <a:noFill/>
            <a:miter lim="800000"/>
            <a:headEnd/>
            <a:tailEnd/>
          </a:ln>
        </p:spPr>
      </p:pic>
      <p:sp>
        <p:nvSpPr>
          <p:cNvPr id="39939" name="Text Box 3"/>
          <p:cNvSpPr txBox="1">
            <a:spLocks noChangeArrowheads="1"/>
          </p:cNvSpPr>
          <p:nvPr/>
        </p:nvSpPr>
        <p:spPr bwMode="auto">
          <a:xfrm>
            <a:off x="622300" y="1039834"/>
            <a:ext cx="7532688" cy="1187450"/>
          </a:xfrm>
          <a:prstGeom prst="rect">
            <a:avLst/>
          </a:prstGeom>
          <a:solidFill>
            <a:schemeClr val="bg1"/>
          </a:solidFill>
          <a:ln w="9525">
            <a:noFill/>
            <a:miter lim="800000"/>
            <a:headEnd/>
            <a:tailEnd/>
          </a:ln>
        </p:spPr>
        <p:txBody>
          <a:bodyPr>
            <a:spAutoFit/>
          </a:bodyPr>
          <a:lstStyle/>
          <a:p>
            <a:pPr algn="ctr" eaLnBrk="0" hangingPunct="0"/>
            <a:r>
              <a:rPr lang="es-ES" sz="2400" dirty="0">
                <a:latin typeface="Times New Roman" pitchFamily="18" charset="0"/>
              </a:rPr>
              <a:t>Transformación log(1+y) o </a:t>
            </a:r>
            <a:r>
              <a:rPr lang="es-ES" sz="2400" dirty="0">
                <a:latin typeface="Times New Roman" pitchFamily="18" charset="0"/>
                <a:cs typeface="Times New Roman" pitchFamily="18" charset="0"/>
              </a:rPr>
              <a:t>√√y</a:t>
            </a:r>
          </a:p>
          <a:p>
            <a:pPr algn="ctr" eaLnBrk="0" hangingPunct="0"/>
            <a:endParaRPr lang="es-ES" sz="2400" dirty="0">
              <a:latin typeface="Times New Roman" pitchFamily="18" charset="0"/>
              <a:cs typeface="Times New Roman" pitchFamily="18" charset="0"/>
            </a:endParaRPr>
          </a:p>
          <a:p>
            <a:pPr algn="ctr" eaLnBrk="0" hangingPunct="0"/>
            <a:endParaRPr lang="es-ES" sz="2400" dirty="0">
              <a:latin typeface="Times New Roman" pitchFamily="18" charset="0"/>
              <a:cs typeface="Times New Roman" pitchFamily="18" charset="0"/>
            </a:endParaRPr>
          </a:p>
        </p:txBody>
      </p:sp>
      <p:pic>
        <p:nvPicPr>
          <p:cNvPr id="88068" name="Picture 4" descr="ch2-1"/>
          <p:cNvPicPr>
            <a:picLocks noChangeAspect="1" noChangeArrowheads="1"/>
          </p:cNvPicPr>
          <p:nvPr/>
        </p:nvPicPr>
        <p:blipFill>
          <a:blip r:embed="rId3"/>
          <a:srcRect l="54445" t="50514" b="28893"/>
          <a:stretch>
            <a:fillRect/>
          </a:stretch>
        </p:blipFill>
        <p:spPr bwMode="auto">
          <a:xfrm>
            <a:off x="642938" y="2071678"/>
            <a:ext cx="4462462" cy="2957512"/>
          </a:xfrm>
          <a:prstGeom prst="rect">
            <a:avLst/>
          </a:prstGeom>
          <a:noFill/>
          <a:ln w="9525">
            <a:noFill/>
            <a:miter lim="800000"/>
            <a:headEnd/>
            <a:tailEnd/>
          </a:ln>
        </p:spPr>
      </p:pic>
      <p:sp>
        <p:nvSpPr>
          <p:cNvPr id="39941" name="Rectangle 5"/>
          <p:cNvSpPr>
            <a:spLocks noChangeArrowheads="1"/>
          </p:cNvSpPr>
          <p:nvPr/>
        </p:nvSpPr>
        <p:spPr bwMode="auto">
          <a:xfrm>
            <a:off x="719138" y="4968896"/>
            <a:ext cx="7902575" cy="1423988"/>
          </a:xfrm>
          <a:prstGeom prst="rect">
            <a:avLst/>
          </a:prstGeom>
          <a:solidFill>
            <a:schemeClr val="bg1"/>
          </a:solidFill>
          <a:ln w="9525">
            <a:noFill/>
            <a:miter lim="800000"/>
            <a:headEnd/>
            <a:tailEnd/>
          </a:ln>
        </p:spPr>
        <p:txBody>
          <a:bodyPr wrap="none" anchor="ctr"/>
          <a:lstStyle/>
          <a:p>
            <a:endParaRPr lang="es-VE"/>
          </a:p>
        </p:txBody>
      </p:sp>
      <p:sp>
        <p:nvSpPr>
          <p:cNvPr id="39942" name="Rectangle 6"/>
          <p:cNvSpPr>
            <a:spLocks noChangeArrowheads="1"/>
          </p:cNvSpPr>
          <p:nvPr/>
        </p:nvSpPr>
        <p:spPr bwMode="auto">
          <a:xfrm>
            <a:off x="4848225" y="2044721"/>
            <a:ext cx="3406775" cy="487363"/>
          </a:xfrm>
          <a:prstGeom prst="rect">
            <a:avLst/>
          </a:prstGeom>
          <a:solidFill>
            <a:schemeClr val="bg1"/>
          </a:solidFill>
          <a:ln w="9525">
            <a:noFill/>
            <a:miter lim="800000"/>
            <a:headEnd/>
            <a:tailEnd/>
          </a:ln>
        </p:spPr>
        <p:txBody>
          <a:bodyPr wrap="none" anchor="ctr"/>
          <a:lstStyle/>
          <a:p>
            <a:endParaRPr lang="es-V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8068"/>
                                        </p:tgtEl>
                                        <p:attrNameLst>
                                          <p:attrName>style.visibility</p:attrName>
                                        </p:attrNameLst>
                                      </p:cBhvr>
                                      <p:to>
                                        <p:strVal val="visible"/>
                                      </p:to>
                                    </p:set>
                                    <p:animEffect transition="in" filter="box(in)">
                                      <p:cBhvr>
                                        <p:cTn id="7" dur="500"/>
                                        <p:tgtEl>
                                          <p:spTgt spid="8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21164</TotalTime>
  <Words>7267</Words>
  <Application>Microsoft Office PowerPoint</Application>
  <PresentationFormat>Presentación en pantalla (4:3)</PresentationFormat>
  <Paragraphs>1255</Paragraphs>
  <Slides>105</Slides>
  <Notes>15</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2</vt:i4>
      </vt:variant>
      <vt:variant>
        <vt:lpstr>Títulos de diapositiva</vt:lpstr>
      </vt:variant>
      <vt:variant>
        <vt:i4>105</vt:i4>
      </vt:variant>
    </vt:vector>
  </HeadingPairs>
  <TitlesOfParts>
    <vt:vector size="115" baseType="lpstr">
      <vt:lpstr>Arial</vt:lpstr>
      <vt:lpstr>Calibri</vt:lpstr>
      <vt:lpstr>Calibri Light</vt:lpstr>
      <vt:lpstr>Georgia</vt:lpstr>
      <vt:lpstr>Lucida Sans Unicode</vt:lpstr>
      <vt:lpstr>Times New Roman</vt:lpstr>
      <vt:lpstr>Wingdings</vt:lpstr>
      <vt:lpstr>Tema de Office</vt:lpstr>
      <vt:lpstr>Equation</vt:lpstr>
      <vt:lpstr>Ecuación</vt:lpstr>
      <vt:lpstr>Presentación de PowerPoint</vt:lpstr>
      <vt:lpstr>Presentación de PowerPoint</vt:lpstr>
      <vt:lpstr>Parte I: Revisión de estadística univariada</vt:lpstr>
      <vt:lpstr>Presentación de PowerPoint</vt:lpstr>
      <vt:lpstr>Presentación de PowerPoint</vt:lpstr>
      <vt:lpstr>Presentación de PowerPoint</vt:lpstr>
      <vt:lpstr>Tipos de variables y escalas de medición </vt:lpstr>
      <vt:lpstr>Presentación de PowerPoint</vt:lpstr>
      <vt:lpstr>Presentación de PowerPoint</vt:lpstr>
      <vt:lpstr>Principios básicos para un muestreo representativo</vt:lpstr>
      <vt:lpstr>Presentación de PowerPoint</vt:lpstr>
      <vt:lpstr>Presentación de PowerPoint</vt:lpstr>
      <vt:lpstr>Notación estadística (uni-variada):</vt:lpstr>
      <vt:lpstr>Presentación de PowerPoint</vt:lpstr>
      <vt:lpstr>Presentación de PowerPoint</vt:lpstr>
      <vt:lpstr>Presentación de PowerPoint</vt:lpstr>
      <vt:lpstr>Notación estadística (bi-variada):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Parte2: La variable de respuesta múltiple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Notación estadística (multi-variada):</vt:lpstr>
      <vt:lpstr>Parte 3: Revisión de álgebra matricial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Parte 4: Matrices para la descripción estadística de datos multivariados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¿Cuánto observamos? ¿A quiénes o qué?</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Q análisis y Medidas de similitud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Características de la familia de medidas de disimilitudes “Bray-Curtis”</vt:lpstr>
      <vt:lpstr>Presentación de PowerPoint</vt:lpstr>
      <vt:lpstr>Presentación de PowerPoint</vt:lpstr>
      <vt:lpstr>Presentación de PowerPoint</vt:lpstr>
      <vt:lpstr>Presentación de PowerPoint</vt:lpstr>
      <vt:lpstr>Presentación de PowerPoint</vt:lpstr>
      <vt:lpstr>Razones para no usar estadística estándar cuándo se trabajan con comunidades</vt:lpstr>
      <vt:lpstr>Presentación de PowerPoint</vt:lpstr>
      <vt:lpstr>Presentación de PowerPoint</vt:lpstr>
      <vt:lpstr>Presentación de PowerPoint</vt:lpstr>
      <vt:lpstr>Plan de trabajo para el uso de análisis multivariados</vt:lpstr>
    </vt:vector>
  </TitlesOfParts>
  <Company>UNAM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ESTADISTICA</dc:title>
  <dc:creator>LMSZC</dc:creator>
  <cp:lastModifiedBy>edlin guerra</cp:lastModifiedBy>
  <cp:revision>480</cp:revision>
  <dcterms:created xsi:type="dcterms:W3CDTF">2007-08-15T22:34:06Z</dcterms:created>
  <dcterms:modified xsi:type="dcterms:W3CDTF">2024-06-17T03:11:50Z</dcterms:modified>
</cp:coreProperties>
</file>