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</p:sldMasterIdLst>
  <p:notesMasterIdLst>
    <p:notesMasterId r:id="rId22"/>
  </p:notesMasterIdLst>
  <p:handoutMasterIdLst>
    <p:handoutMasterId r:id="rId23"/>
  </p:handoutMasterIdLst>
  <p:sldIdLst>
    <p:sldId id="454" r:id="rId4"/>
    <p:sldId id="455" r:id="rId5"/>
    <p:sldId id="293" r:id="rId6"/>
    <p:sldId id="294" r:id="rId7"/>
    <p:sldId id="330" r:id="rId8"/>
    <p:sldId id="329" r:id="rId9"/>
    <p:sldId id="258" r:id="rId10"/>
    <p:sldId id="259" r:id="rId11"/>
    <p:sldId id="453" r:id="rId12"/>
    <p:sldId id="284" r:id="rId13"/>
    <p:sldId id="260" r:id="rId14"/>
    <p:sldId id="275" r:id="rId15"/>
    <p:sldId id="276" r:id="rId16"/>
    <p:sldId id="262" r:id="rId17"/>
    <p:sldId id="263" r:id="rId18"/>
    <p:sldId id="264" r:id="rId19"/>
    <p:sldId id="285" r:id="rId20"/>
    <p:sldId id="331" r:id="rId21"/>
  </p:sldIdLst>
  <p:sldSz cx="9144000" cy="6858000" type="screen4x3"/>
  <p:notesSz cx="7315200" cy="96012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6AF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63897E-1323-4330-9430-2250B6A381AF}" v="4" dt="2021-02-25T17:29:18.048"/>
  </p1510:revLst>
</p1510:revInfo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E6E31E84-DF40-4224-9428-6F6663661E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pt-BR"/>
              <a:t>Curso de Bioestadística, ECAM UDONE</a:t>
            </a:r>
            <a:endParaRPr lang="es-VE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6D0FCAF3-7D5F-4CEC-8E23-721DC40B97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B6F721D-7427-42B2-B0D6-2E9C8B985A97}" type="datetimeFigureOut">
              <a:rPr lang="es-VE"/>
              <a:pPr>
                <a:defRPr/>
              </a:pPr>
              <a:t>9/3/2021</a:t>
            </a:fld>
            <a:endParaRPr lang="es-VE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095D4528-D57D-44EA-85A4-D1DC9A0899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s-VE"/>
              <a:t>Prof. Edlin Guerra Castro</a:t>
            </a:r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49A33BE-5A3E-4E18-A9E1-4A8BC86D52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DFC187BF-42E4-4384-9790-A734BFB67227}" type="slidenum">
              <a:rPr lang="es-VE" altLang="es-MX"/>
              <a:pPr/>
              <a:t>‹Nº›</a:t>
            </a:fld>
            <a:endParaRPr lang="es-VE" altLang="es-MX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DED34FB3-71CB-4D4B-BC5F-D1F13AF8D7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pt-BR"/>
              <a:t>Curso de Bioestadística, ECAM UDONE</a:t>
            </a:r>
            <a:endParaRPr lang="es-VE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1C181744-A8CB-4CF5-A101-5F8AE1E60F7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5E4A351-4F61-4F2A-A964-B7B4825999D8}" type="datetimeFigureOut">
              <a:rPr lang="es-VE"/>
              <a:pPr>
                <a:defRPr/>
              </a:pPr>
              <a:t>9/3/2021</a:t>
            </a:fld>
            <a:endParaRPr lang="es-VE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90BC8EA4-7986-4149-8D4A-4E57997D35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s-VE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E35B2B65-4200-47A7-AACC-0E42B20FD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VE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B9548E53-5215-47D4-A2AA-417CC836F2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s-VE"/>
              <a:t>Prof. Edlin Guerra Castro</a:t>
            </a:r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CDE5B7B0-B97C-4CD0-85CC-73C401E137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7EA7DBD7-7AED-41D2-9980-B30966F53E66}" type="slidenum">
              <a:rPr lang="es-VE" altLang="es-MX"/>
              <a:pPr/>
              <a:t>‹Nº›</a:t>
            </a:fld>
            <a:endParaRPr lang="es-VE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C8430E-DAD6-4AF9-97DF-A2A6E49536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A01AF2-A6F1-4434-B376-F804C4111A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D82324-48E8-46B1-9EE6-578FA3F99F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BFE8E5-02E9-4308-9908-7013CB2769AE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27736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33ED651-DE28-4F1D-816F-A17FC60A52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F325FC-1DE0-4377-8DE9-82D4687B4D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C0480E0-5207-4252-A0E2-B5849CB8B7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EF61D0-F4A1-484A-8D9D-CD4CA8A64D79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06152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D54FD24-73F8-44F7-ABCA-7B775522FD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29BD76-9406-43B5-9C44-ADCFF25B9C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01A77A-6086-44F0-877A-1F13A1701F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507F50-920F-4754-A3E6-DE74BDB7510D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842825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A43AAF5-611B-4725-AD3F-17CA98F1FB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C19C248-1FDC-485E-AB9D-063E6C50E0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387EE15-D3C9-48D5-A024-BA4FAB8142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61F773-0589-437F-BFE7-A6F3B3B7AA1A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262268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09/03/2021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0369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09/03/2021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2643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09/03/2021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121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09/03/2021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630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09/03/2021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66430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09/03/2021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98951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09/03/2021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572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6CA84AE-9D14-49B7-9A0A-127FDFDD6C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20361F-D9B6-4ACB-AC77-2D33703F50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780535-CB2D-44B0-AD82-3B9154B44B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371FB5-CAA4-414B-802D-F54DA142FC01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7709965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09/03/2021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67934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09/03/2021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4018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09/03/2021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28827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09/03/2021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07879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09/03/2021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53736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09/03/2021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65770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09/03/2021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22836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09/03/2021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51437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09/03/2021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74056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09/03/2021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308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1C8674-7135-4AAB-8080-8AB4FE2294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B71988-696F-49D9-AA38-53C0D71B12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AA60858-74ED-4541-82F3-7B51AF7CD0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5B0D6-7147-41E2-AD27-A14CEC47B14B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4082007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09/03/2021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62282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09/03/2021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71200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09/03/2021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04542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09/03/2021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33871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09/03/2021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376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46468D-D49B-4273-8C26-BF04F92F65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288F82-3356-48A6-ACA5-F0CD088DBF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30DB13-FC06-423B-AA9B-D3FE5D4876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D596D9-F98B-4ABA-8F5F-155EF8F78797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814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5437F79-8C1D-4FB2-9658-356506BF27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FCDA06F-0968-41FC-A86E-600908A25A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281B90A-EA64-4A48-BB20-F870EE58FF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2BB97A-BF82-45DC-A785-F590C354E12E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95265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BAD354A-5D40-4928-8C5C-1BF671ACAE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7D34DAD-AA9F-42F7-8508-2B5E98285A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D4874B4-A819-424D-AC8F-5EEC66D41C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104F73-9135-452A-9E2E-CE7985819507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82683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92A9EDA-F6FD-4690-8E33-45ECB3D203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F4FE1FE-7591-4766-898B-396501F74F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079434D-D53C-475F-8491-AE3C1A9741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23B095-8132-4B0F-BB81-742EE5C2607A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96686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613941-3578-468B-955F-B53B6256AE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1AAEEC-20A6-45FB-A823-194BC3638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8E7F53-0B39-4859-980D-5868EE8E99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23FF59-4D47-452B-9774-531B9AB1E9E0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23547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VE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EA321-F627-4903-819F-48B3EC667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22478A-8D6B-4A34-B92F-0FF6FD58B5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8FF1A3-3E8E-419C-A757-EB5B9F0095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340B4C-89E1-46EA-9E77-F36F1DAF4E66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35475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1EA0016-9075-4414-8D60-27C97468C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cambiar el estilo de título	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27C1CC7-572B-4E66-9133-7331220856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modificar el estilo de texto del patrón</a:t>
            </a:r>
          </a:p>
          <a:p>
            <a:pPr lvl="1"/>
            <a:r>
              <a:rPr lang="es-ES" altLang="es-MX"/>
              <a:t>Segundo nivel</a:t>
            </a:r>
          </a:p>
          <a:p>
            <a:pPr lvl="2"/>
            <a:r>
              <a:rPr lang="es-ES" altLang="es-MX"/>
              <a:t>Tercer nivel</a:t>
            </a:r>
          </a:p>
          <a:p>
            <a:pPr lvl="3"/>
            <a:r>
              <a:rPr lang="es-ES" altLang="es-MX"/>
              <a:t>Cuarto nivel</a:t>
            </a:r>
          </a:p>
          <a:p>
            <a:pPr lvl="4"/>
            <a:r>
              <a:rPr lang="es-ES" altLang="es-MX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630BACA-A96F-4C8D-9E88-0A6094C07B3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7440117-50F3-4427-A999-5FA45F7E6E9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4B6D3A-FB25-4D18-826E-B29E43FDCC7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4E27C86-664C-420B-8686-724642E8552D}" type="slidenum">
              <a:rPr lang="es-ES" altLang="es-MX"/>
              <a:pPr/>
              <a:t>‹Nº›</a:t>
            </a:fld>
            <a:endParaRPr lang="es-E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5D67-520A-4DD7-BB02-9E954CF56F04}" type="datetimeFigureOut">
              <a:rPr lang="es-MX" smtClean="0"/>
              <a:t>09/03/2021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248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5D67-520A-4DD7-BB02-9E954CF56F04}" type="datetimeFigureOut">
              <a:rPr lang="es-MX" smtClean="0"/>
              <a:t>09/03/2021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214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9" Type="http://schemas.openxmlformats.org/officeDocument/2006/relationships/image" Target="../media/image17.png"/><Relationship Id="rId1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87774791-6AB9-43C1-8A8D-55A514871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609" y="288589"/>
            <a:ext cx="1468860" cy="85683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437E857-4D77-4FAA-AD0C-87AC66D53386}"/>
              </a:ext>
            </a:extLst>
          </p:cNvPr>
          <p:cNvSpPr txBox="1"/>
          <p:nvPr/>
        </p:nvSpPr>
        <p:spPr>
          <a:xfrm>
            <a:off x="1979712" y="288589"/>
            <a:ext cx="5978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UNIVERSIDAD NACIONAL AUTÓNOMA DE MÉXICO 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ENES MÉRIDA 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LICENCIATURA EN CIENCIAS AMBIENTALES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414D67-5785-4491-A0C9-47520F416026}"/>
              </a:ext>
            </a:extLst>
          </p:cNvPr>
          <p:cNvSpPr txBox="1"/>
          <p:nvPr/>
        </p:nvSpPr>
        <p:spPr>
          <a:xfrm>
            <a:off x="1259632" y="3075057"/>
            <a:ext cx="6624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MODELACIÓN ESTADÍSTICA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Unidad 2. </a:t>
            </a:r>
            <a:r>
              <a:rPr lang="es-MX" sz="2000" b="1" dirty="0">
                <a:solidFill>
                  <a:prstClr val="black"/>
                </a:solidFill>
                <a:latin typeface="Calibri" panose="020F0502020204030204"/>
                <a:cs typeface="+mn-cs"/>
              </a:rPr>
              <a:t>Estimación de Parámetros (Parte 2)</a:t>
            </a:r>
            <a:endParaRPr kumimoji="0" lang="es-MX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BCEB212-5E2E-4C46-83DA-F193F36F6C22}"/>
              </a:ext>
            </a:extLst>
          </p:cNvPr>
          <p:cNvSpPr txBox="1"/>
          <p:nvPr/>
        </p:nvSpPr>
        <p:spPr>
          <a:xfrm>
            <a:off x="2648414" y="6049108"/>
            <a:ext cx="354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Prof. Edlin J. Guerra Castro</a:t>
            </a:r>
          </a:p>
        </p:txBody>
      </p:sp>
    </p:spTree>
    <p:extLst>
      <p:ext uri="{BB962C8B-B14F-4D97-AF65-F5344CB8AC3E}">
        <p14:creationId xmlns:p14="http://schemas.microsoft.com/office/powerpoint/2010/main" val="3207932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2 CuadroTexto">
            <a:extLst>
              <a:ext uri="{FF2B5EF4-FFF2-40B4-BE49-F238E27FC236}">
                <a16:creationId xmlns:a16="http://schemas.microsoft.com/office/drawing/2014/main" id="{51FFAEE3-D219-4E5E-8C7E-7B076513D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71500"/>
            <a:ext cx="8501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VE" altLang="es-MX"/>
              <a:t>El truco del ANOVA: descomponer la variación total</a:t>
            </a:r>
          </a:p>
        </p:txBody>
      </p:sp>
      <p:sp>
        <p:nvSpPr>
          <p:cNvPr id="13315" name="3 CuadroTexto">
            <a:extLst>
              <a:ext uri="{FF2B5EF4-FFF2-40B4-BE49-F238E27FC236}">
                <a16:creationId xmlns:a16="http://schemas.microsoft.com/office/drawing/2014/main" id="{1AF98DAC-E8D7-4299-B33F-5EF0A6203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1714500"/>
            <a:ext cx="86439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VE" altLang="es-MX" sz="2000"/>
              <a:t>¿cuánta variación proviene de las diferencias reales? (</a:t>
            </a:r>
            <a:r>
              <a:rPr lang="es-VE" altLang="es-MX" sz="2000" i="1"/>
              <a:t>si es que existen</a:t>
            </a:r>
            <a:r>
              <a:rPr lang="es-VE" altLang="es-MX" sz="2000"/>
              <a:t>)</a:t>
            </a:r>
          </a:p>
          <a:p>
            <a:pPr eaLnBrk="1" hangingPunct="1"/>
            <a:endParaRPr lang="es-VE" altLang="es-MX" sz="2000"/>
          </a:p>
          <a:p>
            <a:pPr eaLnBrk="1" hangingPunct="1"/>
            <a:r>
              <a:rPr lang="es-VE" altLang="es-MX" sz="2000"/>
              <a:t>¿cuánta variación es producto del </a:t>
            </a:r>
            <a:r>
              <a:rPr lang="es-VE" altLang="es-MX" sz="2000" u="sng"/>
              <a:t>azar</a:t>
            </a:r>
            <a:r>
              <a:rPr lang="es-VE" altLang="es-MX" sz="2000"/>
              <a:t>?</a:t>
            </a:r>
          </a:p>
        </p:txBody>
      </p:sp>
      <p:sp>
        <p:nvSpPr>
          <p:cNvPr id="13316" name="4 CuadroTexto">
            <a:extLst>
              <a:ext uri="{FF2B5EF4-FFF2-40B4-BE49-F238E27FC236}">
                <a16:creationId xmlns:a16="http://schemas.microsoft.com/office/drawing/2014/main" id="{18183ED1-A2E2-4E28-A194-7D40C7E0F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715000"/>
            <a:ext cx="8643938" cy="70802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VE" altLang="es-MX" sz="2000" i="1" dirty="0"/>
              <a:t>En estadística, el </a:t>
            </a:r>
            <a:r>
              <a:rPr lang="es-VE" altLang="es-MX" sz="2000" i="1" u="sng" dirty="0"/>
              <a:t>azar</a:t>
            </a:r>
            <a:r>
              <a:rPr lang="es-VE" altLang="es-MX" sz="2000" i="1" dirty="0"/>
              <a:t> es un comodín que incluye todo lo desconocido y no incluido en el modelo </a:t>
            </a:r>
          </a:p>
        </p:txBody>
      </p:sp>
      <p:sp>
        <p:nvSpPr>
          <p:cNvPr id="13317" name="5 CuadroTexto">
            <a:extLst>
              <a:ext uri="{FF2B5EF4-FFF2-40B4-BE49-F238E27FC236}">
                <a16:creationId xmlns:a16="http://schemas.microsoft.com/office/drawing/2014/main" id="{F0D91EDF-24B3-4DA4-BF56-D521D4F29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429000"/>
            <a:ext cx="8643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VE" altLang="es-MX" sz="1800"/>
              <a:t>Variación Total = Variación entre muestras + Variación dentro de las muestras </a:t>
            </a:r>
          </a:p>
        </p:txBody>
      </p:sp>
      <p:sp>
        <p:nvSpPr>
          <p:cNvPr id="13318" name="6 CuadroTexto">
            <a:extLst>
              <a:ext uri="{FF2B5EF4-FFF2-40B4-BE49-F238E27FC236}">
                <a16:creationId xmlns:a16="http://schemas.microsoft.com/office/drawing/2014/main" id="{452F5BBE-E688-4592-B483-C7F05FA81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3" y="4786313"/>
            <a:ext cx="2428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VE" altLang="es-MX" sz="1800"/>
              <a:t>SCT= SCE + SCD</a:t>
            </a:r>
          </a:p>
        </p:txBody>
      </p:sp>
      <p:cxnSp>
        <p:nvCxnSpPr>
          <p:cNvPr id="9" name="8 Conector recto de flecha">
            <a:extLst>
              <a:ext uri="{FF2B5EF4-FFF2-40B4-BE49-F238E27FC236}">
                <a16:creationId xmlns:a16="http://schemas.microsoft.com/office/drawing/2014/main" id="{968B2D76-9A04-41A1-9F69-4159B81801B3}"/>
              </a:ext>
            </a:extLst>
          </p:cNvPr>
          <p:cNvCxnSpPr/>
          <p:nvPr/>
        </p:nvCxnSpPr>
        <p:spPr>
          <a:xfrm>
            <a:off x="1428750" y="3857625"/>
            <a:ext cx="1643063" cy="107156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>
            <a:extLst>
              <a:ext uri="{FF2B5EF4-FFF2-40B4-BE49-F238E27FC236}">
                <a16:creationId xmlns:a16="http://schemas.microsoft.com/office/drawing/2014/main" id="{2391A9F9-CCA8-4F86-87F6-03799AD1536B}"/>
              </a:ext>
            </a:extLst>
          </p:cNvPr>
          <p:cNvCxnSpPr/>
          <p:nvPr/>
        </p:nvCxnSpPr>
        <p:spPr>
          <a:xfrm rot="16200000" flipH="1">
            <a:off x="3500438" y="4214813"/>
            <a:ext cx="928687" cy="71437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>
            <a:extLst>
              <a:ext uri="{FF2B5EF4-FFF2-40B4-BE49-F238E27FC236}">
                <a16:creationId xmlns:a16="http://schemas.microsoft.com/office/drawing/2014/main" id="{73ABE616-F094-4204-95F6-DED9C5548E16}"/>
              </a:ext>
            </a:extLst>
          </p:cNvPr>
          <p:cNvCxnSpPr/>
          <p:nvPr/>
        </p:nvCxnSpPr>
        <p:spPr>
          <a:xfrm rot="5400000">
            <a:off x="4964907" y="3893344"/>
            <a:ext cx="1143000" cy="928687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>
            <a:extLst>
              <a:ext uri="{FF2B5EF4-FFF2-40B4-BE49-F238E27FC236}">
                <a16:creationId xmlns:a16="http://schemas.microsoft.com/office/drawing/2014/main" id="{4796BBD5-2CCC-4CC3-9D19-50772E672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260350"/>
            <a:ext cx="6408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/>
              <a:t>SUMATORIA CUADRÁTICA TOTAL</a:t>
            </a:r>
            <a:endParaRPr lang="es-ES" altLang="es-MX"/>
          </a:p>
        </p:txBody>
      </p:sp>
      <p:graphicFrame>
        <p:nvGraphicFramePr>
          <p:cNvPr id="6489" name="Group 345">
            <a:extLst>
              <a:ext uri="{FF2B5EF4-FFF2-40B4-BE49-F238E27FC236}">
                <a16:creationId xmlns:a16="http://schemas.microsoft.com/office/drawing/2014/main" id="{6F3BA041-A2C1-4B84-A528-778A65778706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073590455"/>
              </p:ext>
            </p:extLst>
          </p:nvPr>
        </p:nvGraphicFramePr>
        <p:xfrm>
          <a:off x="1042988" y="1079500"/>
          <a:ext cx="7127875" cy="329247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2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3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3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7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V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3…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s-E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21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33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34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35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3n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media1</a:t>
                      </a:r>
                      <a:endParaRPr kumimoji="0" lang="es-E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Media a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Desv</a:t>
                      </a: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 </a:t>
                      </a:r>
                      <a:r>
                        <a:rPr kumimoji="0" lang="es-VE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Est</a:t>
                      </a: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s-VE" sz="18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E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s-VE" sz="18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s-E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074" name="Object 339">
            <a:extLst>
              <a:ext uri="{FF2B5EF4-FFF2-40B4-BE49-F238E27FC236}">
                <a16:creationId xmlns:a16="http://schemas.microsoft.com/office/drawing/2014/main" id="{B0A44CB7-BBFD-48A4-83CC-CBB0AD6983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2913" y="4508500"/>
          <a:ext cx="5357812" cy="207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2006280" imgH="774360" progId="Equation.3">
                  <p:embed/>
                </p:oleObj>
              </mc:Choice>
              <mc:Fallback>
                <p:oleObj name="Ecuación" r:id="rId2" imgW="2006280" imgH="774360" progId="Equation.3">
                  <p:embed/>
                  <p:pic>
                    <p:nvPicPr>
                      <p:cNvPr id="3074" name="Object 339">
                        <a:extLst>
                          <a:ext uri="{FF2B5EF4-FFF2-40B4-BE49-F238E27FC236}">
                            <a16:creationId xmlns:a16="http://schemas.microsoft.com/office/drawing/2014/main" id="{B0A44CB7-BBFD-48A4-83CC-CBB0AD6983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913" y="4508500"/>
                        <a:ext cx="5357812" cy="20748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>
            <a:extLst>
              <a:ext uri="{FF2B5EF4-FFF2-40B4-BE49-F238E27FC236}">
                <a16:creationId xmlns:a16="http://schemas.microsoft.com/office/drawing/2014/main" id="{CD3824D6-A196-429E-B68F-CC6EB77F7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260350"/>
            <a:ext cx="6408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dirty="0"/>
              <a:t>SUMATORIA CUADRÁTICA TOTAL</a:t>
            </a:r>
            <a:endParaRPr lang="es-ES" altLang="es-MX" dirty="0"/>
          </a:p>
        </p:txBody>
      </p:sp>
      <p:graphicFrame>
        <p:nvGraphicFramePr>
          <p:cNvPr id="26627" name="Group 3">
            <a:extLst>
              <a:ext uri="{FF2B5EF4-FFF2-40B4-BE49-F238E27FC236}">
                <a16:creationId xmlns:a16="http://schemas.microsoft.com/office/drawing/2014/main" id="{0FFE1705-B133-429E-BE86-EA501368E3FD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777034813"/>
              </p:ext>
            </p:extLst>
          </p:nvPr>
        </p:nvGraphicFramePr>
        <p:xfrm>
          <a:off x="1042988" y="1079500"/>
          <a:ext cx="7127875" cy="329247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2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3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3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7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V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3…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s-ES" sz="1800" b="0" i="0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media1</a:t>
                      </a:r>
                      <a:endParaRPr kumimoji="0" lang="es-ES" sz="1800" b="0" i="1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 a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Desv. Est 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800" b="0" i="0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800" b="0" i="0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ES" sz="1800" b="0" i="0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s-VE" sz="18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s-E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098" name="Object 68">
            <a:extLst>
              <a:ext uri="{FF2B5EF4-FFF2-40B4-BE49-F238E27FC236}">
                <a16:creationId xmlns:a16="http://schemas.microsoft.com/office/drawing/2014/main" id="{A3E5E3B3-1AD5-4288-971D-67BB0D1693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0" y="4929188"/>
          <a:ext cx="6408738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2222280" imgH="457200" progId="Equation.3">
                  <p:embed/>
                </p:oleObj>
              </mc:Choice>
              <mc:Fallback>
                <p:oleObj name="Ecuación" r:id="rId2" imgW="2222280" imgH="457200" progId="Equation.3">
                  <p:embed/>
                  <p:pic>
                    <p:nvPicPr>
                      <p:cNvPr id="4098" name="Object 68">
                        <a:extLst>
                          <a:ext uri="{FF2B5EF4-FFF2-40B4-BE49-F238E27FC236}">
                            <a16:creationId xmlns:a16="http://schemas.microsoft.com/office/drawing/2014/main" id="{A3E5E3B3-1AD5-4288-971D-67BB0D1693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4929188"/>
                        <a:ext cx="6408738" cy="13922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2">
            <a:extLst>
              <a:ext uri="{FF2B5EF4-FFF2-40B4-BE49-F238E27FC236}">
                <a16:creationId xmlns:a16="http://schemas.microsoft.com/office/drawing/2014/main" id="{BF22EC14-108B-4463-B159-5362CE16F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260350"/>
            <a:ext cx="6408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/>
              <a:t>SUMATORIA CUADRÁTICA TOTAL</a:t>
            </a:r>
            <a:endParaRPr lang="es-ES" altLang="es-MX"/>
          </a:p>
        </p:txBody>
      </p:sp>
      <p:graphicFrame>
        <p:nvGraphicFramePr>
          <p:cNvPr id="28675" name="Group 3">
            <a:extLst>
              <a:ext uri="{FF2B5EF4-FFF2-40B4-BE49-F238E27FC236}">
                <a16:creationId xmlns:a16="http://schemas.microsoft.com/office/drawing/2014/main" id="{6448E521-5F90-4D76-A509-00D6F694F691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798262836"/>
              </p:ext>
            </p:extLst>
          </p:nvPr>
        </p:nvGraphicFramePr>
        <p:xfrm>
          <a:off x="1042988" y="1079500"/>
          <a:ext cx="7127875" cy="329247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2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3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3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7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V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3…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s-ES" sz="1800" b="0" i="0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media1</a:t>
                      </a:r>
                      <a:endParaRPr kumimoji="0" lang="es-ES" sz="1800" b="0" i="1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 a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Desv. Est 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800" b="0" i="0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800" b="0" i="0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ES" sz="1800" b="0" i="0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s-VE" sz="18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s-E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Object 67">
                <a:extLst>
                  <a:ext uri="{FF2B5EF4-FFF2-40B4-BE49-F238E27FC236}">
                    <a16:creationId xmlns:a16="http://schemas.microsoft.com/office/drawing/2014/main" id="{4858BAA6-4797-41A8-96D4-B66950405B94}"/>
                  </a:ext>
                </a:extLst>
              </p:cNvPr>
              <p:cNvSpPr txBox="1"/>
              <p:nvPr/>
            </p:nvSpPr>
            <p:spPr bwMode="auto">
              <a:xfrm>
                <a:off x="1798638" y="4451350"/>
                <a:ext cx="6372225" cy="1033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𝑆𝐶𝑇</m:t>
                      </m:r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MX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MX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MX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MX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s-MX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MX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MX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s-MX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s-MX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s-MX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es-MX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s-MX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MX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MX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s-MX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s-MX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  <m:sub>
                              <m:r>
                                <a:rPr lang="es-MX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bar>
                            <m:barPr>
                              <m:pos m:val="top"/>
                              <m:ctrlPr>
                                <a:rPr lang="es-MX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s-MX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sSup>
                            <m:sSupPr>
                              <m:ctrlPr>
                                <a:rPr lang="es-MX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MX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122" name="Object 67">
                <a:extLst>
                  <a:ext uri="{FF2B5EF4-FFF2-40B4-BE49-F238E27FC236}">
                    <a16:creationId xmlns:a16="http://schemas.microsoft.com/office/drawing/2014/main" id="{4858BAA6-4797-41A8-96D4-B66950405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8638" y="4451350"/>
                <a:ext cx="6372225" cy="1033462"/>
              </a:xfrm>
              <a:prstGeom prst="rect">
                <a:avLst/>
              </a:prstGeom>
              <a:blipFill>
                <a:blip r:embed="rId2"/>
                <a:stretch>
                  <a:fillRect b="-2117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84" name="Text Box 68">
            <a:extLst>
              <a:ext uri="{FF2B5EF4-FFF2-40B4-BE49-F238E27FC236}">
                <a16:creationId xmlns:a16="http://schemas.microsoft.com/office/drawing/2014/main" id="{1F712063-B34D-4AD8-A959-5C05CC73F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089" y="5714277"/>
            <a:ext cx="604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2400" dirty="0"/>
              <a:t>Variabilidad dentro   +  Variabilidad entre</a:t>
            </a:r>
            <a:endParaRPr lang="es-ES" altLang="es-MX" sz="2400" dirty="0"/>
          </a:p>
        </p:txBody>
      </p:sp>
      <p:sp>
        <p:nvSpPr>
          <p:cNvPr id="5185" name="Text Box 70">
            <a:extLst>
              <a:ext uri="{FF2B5EF4-FFF2-40B4-BE49-F238E27FC236}">
                <a16:creationId xmlns:a16="http://schemas.microsoft.com/office/drawing/2014/main" id="{0566C6AD-0EC2-43B4-AD95-A6869C262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1957" y="6421941"/>
            <a:ext cx="3492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1800" dirty="0"/>
              <a:t>Esto es cero (0) si Ho es cierta</a:t>
            </a:r>
            <a:endParaRPr lang="es-ES" altLang="es-MX" sz="1800" dirty="0"/>
          </a:p>
        </p:txBody>
      </p:sp>
      <p:sp>
        <p:nvSpPr>
          <p:cNvPr id="5186" name="AutoShape 71">
            <a:extLst>
              <a:ext uri="{FF2B5EF4-FFF2-40B4-BE49-F238E27FC236}">
                <a16:creationId xmlns:a16="http://schemas.microsoft.com/office/drawing/2014/main" id="{8BFCD184-7CD6-445C-90BC-9C0B672DF969}"/>
              </a:ext>
            </a:extLst>
          </p:cNvPr>
          <p:cNvSpPr>
            <a:spLocks/>
          </p:cNvSpPr>
          <p:nvPr/>
        </p:nvSpPr>
        <p:spPr bwMode="auto">
          <a:xfrm rot="5400000">
            <a:off x="7164238" y="5163415"/>
            <a:ext cx="215900" cy="2232025"/>
          </a:xfrm>
          <a:prstGeom prst="leftBrace">
            <a:avLst>
              <a:gd name="adj1" fmla="val 86152"/>
              <a:gd name="adj2" fmla="val 50000"/>
            </a:avLst>
          </a:prstGeom>
          <a:noFill/>
          <a:ln w="635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VE" altLang="es-MX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a 7">
                <a:extLst>
                  <a:ext uri="{FF2B5EF4-FFF2-40B4-BE49-F238E27FC236}">
                    <a16:creationId xmlns:a16="http://schemas.microsoft.com/office/drawing/2014/main" id="{7D7BD8A6-305F-459C-8453-EE3CD22D33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0774196"/>
                  </p:ext>
                </p:extLst>
              </p:nvPr>
            </p:nvGraphicFramePr>
            <p:xfrm>
              <a:off x="355600" y="2311790"/>
              <a:ext cx="8689974" cy="4285562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1192064">
                      <a:extLst>
                        <a:ext uri="{9D8B030D-6E8A-4147-A177-3AD203B41FA5}">
                          <a16:colId xmlns:a16="http://schemas.microsoft.com/office/drawing/2014/main" val="1373730110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1377465053"/>
                        </a:ext>
                      </a:extLst>
                    </a:gridCol>
                    <a:gridCol w="1352723">
                      <a:extLst>
                        <a:ext uri="{9D8B030D-6E8A-4147-A177-3AD203B41FA5}">
                          <a16:colId xmlns:a16="http://schemas.microsoft.com/office/drawing/2014/main" val="696553441"/>
                        </a:ext>
                      </a:extLst>
                    </a:gridCol>
                    <a:gridCol w="1448329">
                      <a:extLst>
                        <a:ext uri="{9D8B030D-6E8A-4147-A177-3AD203B41FA5}">
                          <a16:colId xmlns:a16="http://schemas.microsoft.com/office/drawing/2014/main" val="3493863869"/>
                        </a:ext>
                      </a:extLst>
                    </a:gridCol>
                    <a:gridCol w="1448329">
                      <a:extLst>
                        <a:ext uri="{9D8B030D-6E8A-4147-A177-3AD203B41FA5}">
                          <a16:colId xmlns:a16="http://schemas.microsoft.com/office/drawing/2014/main" val="2679178539"/>
                        </a:ext>
                      </a:extLst>
                    </a:gridCol>
                    <a:gridCol w="1448329">
                      <a:extLst>
                        <a:ext uri="{9D8B030D-6E8A-4147-A177-3AD203B41FA5}">
                          <a16:colId xmlns:a16="http://schemas.microsoft.com/office/drawing/2014/main" val="2415476658"/>
                        </a:ext>
                      </a:extLst>
                    </a:gridCol>
                  </a:tblGrid>
                  <a:tr h="8963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Fuente</a:t>
                          </a:r>
                        </a:p>
                        <a:p>
                          <a:pPr algn="ctr"/>
                          <a:r>
                            <a:rPr lang="es-MX" sz="1600" dirty="0"/>
                            <a:t>de variación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Sumatoria cuadrática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Grados de libertad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Cuadrados medios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Valor </a:t>
                          </a:r>
                          <a:r>
                            <a:rPr lang="es-MX" sz="1600" i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Probabilidad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28707827"/>
                      </a:ext>
                    </a:extLst>
                  </a:tr>
                  <a:tr h="1042734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Entre (modelo)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s-MX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s-MX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MX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s-MX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s-MX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s-MX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MX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s-MX" i="1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s-MX" b="0" i="1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s-MX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s-MX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̿"/>
                                                <m:ctrlPr>
                                                  <a:rPr lang="es-MX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s-MX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MX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s-MX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𝑆𝐶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𝑒𝑛𝑡𝑟𝑒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s-MX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𝑔𝑙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𝑒𝑛𝑡𝑟𝑒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s-MX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𝐶𝑀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𝑒𝑛𝑡𝑟𝑒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s-MX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𝐶𝑀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𝑑𝑒𝑛𝑡𝑟𝑜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¿?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34306811"/>
                      </a:ext>
                    </a:extLst>
                  </a:tr>
                  <a:tr h="1042734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Dentro (residual)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s-MX" sz="16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s-MX" sz="16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MX" sz="16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s-MX" sz="16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s-MX" sz="160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s-MX" sz="16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s-MX" sz="16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s-MX" sz="16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s-MX" sz="160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s-MX" sz="1600" i="1" kern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s-MX" sz="1600" i="1" kern="0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s-MX" sz="1600" b="0" i="1" kern="0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s-MX" sz="1600" b="0" i="1" kern="0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s-MX" sz="1600" b="0" i="1" kern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s-MX" sz="1600" b="0" i="1" kern="0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̅"/>
                                                        <m:ctrlPr>
                                                          <a:rPr lang="es-MX" sz="1600" b="0" i="1" kern="0" smtClean="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s-MX" sz="1600" b="0" i="1" kern="0" smtClean="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s-MX" sz="1600" b="0" i="1" kern="0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s-MX" sz="1600" b="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MX" sz="1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s-MX" sz="18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𝑆𝐶</m:t>
                                        </m:r>
                                      </m:e>
                                      <m:sub>
                                        <m:r>
                                          <a:rPr lang="es-MX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𝑑𝑒𝑛𝑡𝑟𝑜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s-MX" sz="18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𝑔𝑙</m:t>
                                        </m:r>
                                      </m:e>
                                      <m:sub>
                                        <m:r>
                                          <a:rPr lang="es-MX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𝑑𝑒𝑛𝑡𝑟𝑜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7223039"/>
                      </a:ext>
                    </a:extLst>
                  </a:tr>
                  <a:tr h="1303718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Total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s-MX" sz="16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s-MX" sz="16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MX" sz="16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s-MX" sz="16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s-MX" sz="160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s-MX" sz="16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s-MX" sz="16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s-MX" sz="16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s-MX" sz="160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s-MX" sz="1600" i="1" kern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s-MX" sz="1600" i="1" kern="0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s-MX" sz="1600" b="0" i="1" kern="0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s-MX" sz="1600" b="0" i="1" kern="0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s-MX" sz="1600" b="0" i="1" kern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̿"/>
                                                    <m:ctrlPr>
                                                      <a:rPr lang="es-MX" sz="1600" b="0" i="1" kern="0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s-MX" sz="1600" b="0" i="1" kern="0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s-MX" sz="1600" b="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𝑎𝑛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9508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a 7">
                <a:extLst>
                  <a:ext uri="{FF2B5EF4-FFF2-40B4-BE49-F238E27FC236}">
                    <a16:creationId xmlns:a16="http://schemas.microsoft.com/office/drawing/2014/main" id="{7D7BD8A6-305F-459C-8453-EE3CD22D33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0774196"/>
                  </p:ext>
                </p:extLst>
              </p:nvPr>
            </p:nvGraphicFramePr>
            <p:xfrm>
              <a:off x="355600" y="2311790"/>
              <a:ext cx="8689974" cy="4285562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1192064">
                      <a:extLst>
                        <a:ext uri="{9D8B030D-6E8A-4147-A177-3AD203B41FA5}">
                          <a16:colId xmlns:a16="http://schemas.microsoft.com/office/drawing/2014/main" val="1373730110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1377465053"/>
                        </a:ext>
                      </a:extLst>
                    </a:gridCol>
                    <a:gridCol w="1352723">
                      <a:extLst>
                        <a:ext uri="{9D8B030D-6E8A-4147-A177-3AD203B41FA5}">
                          <a16:colId xmlns:a16="http://schemas.microsoft.com/office/drawing/2014/main" val="696553441"/>
                        </a:ext>
                      </a:extLst>
                    </a:gridCol>
                    <a:gridCol w="1448329">
                      <a:extLst>
                        <a:ext uri="{9D8B030D-6E8A-4147-A177-3AD203B41FA5}">
                          <a16:colId xmlns:a16="http://schemas.microsoft.com/office/drawing/2014/main" val="3493863869"/>
                        </a:ext>
                      </a:extLst>
                    </a:gridCol>
                    <a:gridCol w="1448329">
                      <a:extLst>
                        <a:ext uri="{9D8B030D-6E8A-4147-A177-3AD203B41FA5}">
                          <a16:colId xmlns:a16="http://schemas.microsoft.com/office/drawing/2014/main" val="2679178539"/>
                        </a:ext>
                      </a:extLst>
                    </a:gridCol>
                    <a:gridCol w="1448329">
                      <a:extLst>
                        <a:ext uri="{9D8B030D-6E8A-4147-A177-3AD203B41FA5}">
                          <a16:colId xmlns:a16="http://schemas.microsoft.com/office/drawing/2014/main" val="2415476658"/>
                        </a:ext>
                      </a:extLst>
                    </a:gridCol>
                  </a:tblGrid>
                  <a:tr h="8963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Fuente</a:t>
                          </a:r>
                        </a:p>
                        <a:p>
                          <a:pPr algn="ctr"/>
                          <a:r>
                            <a:rPr lang="es-MX" sz="1600" dirty="0"/>
                            <a:t>de variación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Sumatoria cuadrática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Grados de libertad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Cuadrados medios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Valor </a:t>
                          </a:r>
                          <a:r>
                            <a:rPr lang="es-MX" sz="1600" i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Probabilidad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28707827"/>
                      </a:ext>
                    </a:extLst>
                  </a:tr>
                  <a:tr h="1042734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Entre (modelo)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780" t="-86047" r="-317627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1622" t="-86047" r="-322072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86047" r="-20042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688" t="-86047" r="-101266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¿?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34306811"/>
                      </a:ext>
                    </a:extLst>
                  </a:tr>
                  <a:tr h="1042734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Dentro (residual)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780" t="-187135" r="-317627" b="-1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1622" t="-187135" r="-322072" b="-1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187135" r="-200420" b="-1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7223039"/>
                      </a:ext>
                    </a:extLst>
                  </a:tr>
                  <a:tr h="1303718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Total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780" t="-229439" r="-317627" b="-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1622" t="-229439" r="-322072" b="-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9508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153" name="Text Box 4">
            <a:extLst>
              <a:ext uri="{FF2B5EF4-FFF2-40B4-BE49-F238E27FC236}">
                <a16:creationId xmlns:a16="http://schemas.microsoft.com/office/drawing/2014/main" id="{EE31C187-F0EA-4925-AC3F-380A32638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8913"/>
            <a:ext cx="37449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3200" b="1"/>
              <a:t>TABLA ANOVA</a:t>
            </a:r>
            <a:endParaRPr lang="es-ES" altLang="es-MX" sz="32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9" name="Object 20">
                <a:extLst>
                  <a:ext uri="{FF2B5EF4-FFF2-40B4-BE49-F238E27FC236}">
                    <a16:creationId xmlns:a16="http://schemas.microsoft.com/office/drawing/2014/main" id="{7DD0EBAF-4D8A-40B8-9FA4-5B9C8F781E71}"/>
                  </a:ext>
                </a:extLst>
              </p:cNvPr>
              <p:cNvSpPr txBox="1"/>
              <p:nvPr/>
            </p:nvSpPr>
            <p:spPr bwMode="auto">
              <a:xfrm>
                <a:off x="6409329" y="288045"/>
                <a:ext cx="2636245" cy="8877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ctrlPr>
                                    <a:rPr lang="es-MX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s-MX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MX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s-MX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s-MX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s-MX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s-MX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s-MX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r>
                                        <a:rPr lang="es-MX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</m:e>
                                  </m:nary>
                                  <m:sSub>
                                    <m:sSubPr>
                                      <m:ctrlPr>
                                        <a:rPr lang="es-MX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s-MX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MX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s-MX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s-MX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bar>
                                  <m:r>
                                    <a:rPr lang="es-MX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  <m:sup>
                              <m:r>
                                <a:rPr lang="es-MX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MX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MX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s-MX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MX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MX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s-MX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br>
                  <a:rPr lang="es-MX" sz="1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s-MX" sz="1800" dirty="0"/>
              </a:p>
            </p:txBody>
          </p:sp>
        </mc:Choice>
        <mc:Fallback xmlns="">
          <p:sp>
            <p:nvSpPr>
              <p:cNvPr id="6149" name="Object 20">
                <a:extLst>
                  <a:ext uri="{FF2B5EF4-FFF2-40B4-BE49-F238E27FC236}">
                    <a16:creationId xmlns:a16="http://schemas.microsoft.com/office/drawing/2014/main" id="{7DD0EBAF-4D8A-40B8-9FA4-5B9C8F781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09329" y="288045"/>
                <a:ext cx="2636245" cy="8877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76" name="Group 84">
            <a:extLst>
              <a:ext uri="{FF2B5EF4-FFF2-40B4-BE49-F238E27FC236}">
                <a16:creationId xmlns:a16="http://schemas.microsoft.com/office/drawing/2014/main" id="{274FB3E3-F5D4-4455-AA99-55BA5B18B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80094"/>
              </p:ext>
            </p:extLst>
          </p:nvPr>
        </p:nvGraphicFramePr>
        <p:xfrm>
          <a:off x="5651500" y="260648"/>
          <a:ext cx="684213" cy="1944390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747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VE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96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12 Conector recto de flecha">
            <a:extLst>
              <a:ext uri="{FF2B5EF4-FFF2-40B4-BE49-F238E27FC236}">
                <a16:creationId xmlns:a16="http://schemas.microsoft.com/office/drawing/2014/main" id="{09B0C5B3-E0B7-4344-B1FD-16004F93ACB4}"/>
              </a:ext>
            </a:extLst>
          </p:cNvPr>
          <p:cNvCxnSpPr/>
          <p:nvPr/>
        </p:nvCxnSpPr>
        <p:spPr>
          <a:xfrm rot="5400000">
            <a:off x="7823994" y="4536282"/>
            <a:ext cx="1641475" cy="287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20">
                <a:extLst>
                  <a:ext uri="{FF2B5EF4-FFF2-40B4-BE49-F238E27FC236}">
                    <a16:creationId xmlns:a16="http://schemas.microsoft.com/office/drawing/2014/main" id="{A2A6C2EC-3CC6-40F5-8E23-1077CC10473E}"/>
                  </a:ext>
                </a:extLst>
              </p:cNvPr>
              <p:cNvSpPr txBox="1"/>
              <p:nvPr/>
            </p:nvSpPr>
            <p:spPr bwMode="auto">
              <a:xfrm>
                <a:off x="6479828" y="1409082"/>
                <a:ext cx="430560" cy="3143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16" name="Object 20">
                <a:extLst>
                  <a:ext uri="{FF2B5EF4-FFF2-40B4-BE49-F238E27FC236}">
                    <a16:creationId xmlns:a16="http://schemas.microsoft.com/office/drawing/2014/main" id="{A2A6C2EC-3CC6-40F5-8E23-1077CC104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9828" y="1409082"/>
                <a:ext cx="430560" cy="314324"/>
              </a:xfrm>
              <a:prstGeom prst="rect">
                <a:avLst/>
              </a:prstGeom>
              <a:blipFill>
                <a:blip r:embed="rId14"/>
                <a:stretch>
                  <a:fillRect b="-2692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7FA34469-241D-4F24-9562-C804CCBFA005}"/>
              </a:ext>
            </a:extLst>
          </p:cNvPr>
          <p:cNvSpPr txBox="1"/>
          <p:nvPr/>
        </p:nvSpPr>
        <p:spPr>
          <a:xfrm>
            <a:off x="2964872" y="2974109"/>
            <a:ext cx="6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MX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>
            <a:extLst>
              <a:ext uri="{FF2B5EF4-FFF2-40B4-BE49-F238E27FC236}">
                <a16:creationId xmlns:a16="http://schemas.microsoft.com/office/drawing/2014/main" id="{53879A52-2944-4AB9-98CD-3973C92FC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33375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/>
              <a:t>CRITERIO Y TABLA FISHER</a:t>
            </a:r>
            <a:endParaRPr lang="es-ES" altLang="es-MX"/>
          </a:p>
        </p:txBody>
      </p:sp>
      <p:sp>
        <p:nvSpPr>
          <p:cNvPr id="14340" name="Text Box 16">
            <a:extLst>
              <a:ext uri="{FF2B5EF4-FFF2-40B4-BE49-F238E27FC236}">
                <a16:creationId xmlns:a16="http://schemas.microsoft.com/office/drawing/2014/main" id="{C12888A5-56F3-4017-8AF5-E68BCC4E4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41438"/>
            <a:ext cx="9144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2400"/>
              <a:t>Criterios:</a:t>
            </a:r>
          </a:p>
          <a:p>
            <a:pPr eaLnBrk="1" hangingPunct="1">
              <a:spcBef>
                <a:spcPct val="50000"/>
              </a:spcBef>
            </a:pPr>
            <a:r>
              <a:rPr lang="es-VE" altLang="es-MX" sz="2400" b="1" u="sng"/>
              <a:t>Fisher</a:t>
            </a:r>
            <a:r>
              <a:rPr lang="es-VE" altLang="es-MX" sz="2400" u="sng"/>
              <a:t>:</a:t>
            </a:r>
            <a:r>
              <a:rPr lang="es-VE" altLang="es-MX" sz="2400"/>
              <a:t> si </a:t>
            </a:r>
            <a:r>
              <a:rPr lang="es-VE" altLang="es-MX" sz="2400" i="1"/>
              <a:t>p &lt; 0.05 se rechaza Ho </a:t>
            </a:r>
            <a:r>
              <a:rPr lang="es-VE" altLang="es-MX" sz="2400"/>
              <a:t>(si repetimos el experimento 20 veces, el resultado se obtendría una sola vez si Ho es verdadera)</a:t>
            </a:r>
          </a:p>
          <a:p>
            <a:pPr eaLnBrk="1" hangingPunct="1">
              <a:spcBef>
                <a:spcPct val="50000"/>
              </a:spcBef>
            </a:pPr>
            <a:r>
              <a:rPr lang="es-VE" altLang="es-MX" sz="2400" b="1" u="sng"/>
              <a:t>Neyman Y Pearson:</a:t>
            </a:r>
            <a:r>
              <a:rPr lang="es-VE" altLang="es-MX" sz="2400"/>
              <a:t> Si el estadístico es mayor que el tabulado se rechaza Ho</a:t>
            </a:r>
            <a:endParaRPr lang="es-ES" altLang="es-MX" sz="2400"/>
          </a:p>
        </p:txBody>
      </p:sp>
      <p:sp>
        <p:nvSpPr>
          <p:cNvPr id="14341" name="Text Box 17">
            <a:extLst>
              <a:ext uri="{FF2B5EF4-FFF2-40B4-BE49-F238E27FC236}">
                <a16:creationId xmlns:a16="http://schemas.microsoft.com/office/drawing/2014/main" id="{2ED7E94C-CEC5-4F1C-8815-34B9B74DC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968" y="4077072"/>
            <a:ext cx="3457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3200" i="1" dirty="0"/>
              <a:t>F</a:t>
            </a:r>
            <a:r>
              <a:rPr lang="el-GR" altLang="es-MX" i="1" dirty="0"/>
              <a:t>α</a:t>
            </a:r>
            <a:r>
              <a:rPr lang="es-VE" altLang="es-MX" i="1" dirty="0"/>
              <a:t>(</a:t>
            </a:r>
            <a:r>
              <a:rPr lang="es-VE" altLang="es-MX" i="1" dirty="0" err="1"/>
              <a:t>gl</a:t>
            </a:r>
            <a:r>
              <a:rPr lang="es-VE" altLang="es-MX" i="1" baseline="-25000" dirty="0" err="1"/>
              <a:t>entre</a:t>
            </a:r>
            <a:r>
              <a:rPr lang="es-VE" altLang="es-MX" i="1" dirty="0"/>
              <a:t>/</a:t>
            </a:r>
            <a:r>
              <a:rPr lang="es-VE" altLang="es-MX" i="1" dirty="0" err="1"/>
              <a:t>gl</a:t>
            </a:r>
            <a:r>
              <a:rPr lang="es-VE" altLang="es-MX" i="1" baseline="-25000" dirty="0" err="1"/>
              <a:t>dentro</a:t>
            </a:r>
            <a:r>
              <a:rPr lang="es-VE" altLang="es-MX" i="1" dirty="0"/>
              <a:t>)</a:t>
            </a:r>
            <a:endParaRPr lang="el-GR" altLang="es-MX" i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BCCA761-3DC2-4C7A-B24F-B16EE03BF8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90"/>
          <a:stretch/>
        </p:blipFill>
        <p:spPr>
          <a:xfrm>
            <a:off x="323850" y="3789039"/>
            <a:ext cx="3888110" cy="298363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>
            <a:extLst>
              <a:ext uri="{FF2B5EF4-FFF2-40B4-BE49-F238E27FC236}">
                <a16:creationId xmlns:a16="http://schemas.microsoft.com/office/drawing/2014/main" id="{A50156A0-7529-484F-8EFE-BD281B28F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76250"/>
            <a:ext cx="7343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3200"/>
              <a:t>SUPUESTOS DEL ANOVA</a:t>
            </a:r>
            <a:endParaRPr lang="es-ES" altLang="es-MX" sz="3200"/>
          </a:p>
        </p:txBody>
      </p:sp>
      <p:sp>
        <p:nvSpPr>
          <p:cNvPr id="16387" name="Text Box 5">
            <a:extLst>
              <a:ext uri="{FF2B5EF4-FFF2-40B4-BE49-F238E27FC236}">
                <a16:creationId xmlns:a16="http://schemas.microsoft.com/office/drawing/2014/main" id="{2C6BB110-ABBC-4918-95F6-6B9138883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341438"/>
            <a:ext cx="7705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2400" dirty="0"/>
              <a:t>Dadas las operaciones aritméticas y las propiedades de la tabla de contraste </a:t>
            </a:r>
            <a:r>
              <a:rPr lang="es-VE" altLang="es-MX" sz="2400" i="1" dirty="0"/>
              <a:t>F</a:t>
            </a:r>
            <a:r>
              <a:rPr lang="es-VE" altLang="es-MX" sz="2400" dirty="0"/>
              <a:t>, se debería cumplir con:</a:t>
            </a:r>
            <a:endParaRPr lang="es-ES" altLang="es-MX" sz="2400" dirty="0"/>
          </a:p>
        </p:txBody>
      </p:sp>
      <p:sp>
        <p:nvSpPr>
          <p:cNvPr id="16388" name="Text Box 6">
            <a:extLst>
              <a:ext uri="{FF2B5EF4-FFF2-40B4-BE49-F238E27FC236}">
                <a16:creationId xmlns:a16="http://schemas.microsoft.com/office/drawing/2014/main" id="{BEF55E39-538E-40AF-A2ED-5A2E97A38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067050"/>
            <a:ext cx="8424863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s-VE" altLang="es-MX" dirty="0"/>
              <a:t>Independencia entre réplicas y entre tratamientos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s-VE" altLang="es-MX" dirty="0"/>
              <a:t>Los datos se deben aproximar a una </a:t>
            </a:r>
            <a:r>
              <a:rPr lang="es-VE" altLang="es-MX" dirty="0" err="1"/>
              <a:t>dist</a:t>
            </a:r>
            <a:r>
              <a:rPr lang="es-VE" altLang="es-MX" dirty="0"/>
              <a:t>. Normal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s-VE" altLang="es-MX" dirty="0"/>
              <a:t>Homocedasticidad de las varianzas</a:t>
            </a:r>
            <a:endParaRPr lang="es-ES" altLang="es-MX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9F74C64-106A-4981-9C19-1F6D223BAE85}"/>
              </a:ext>
            </a:extLst>
          </p:cNvPr>
          <p:cNvSpPr txBox="1"/>
          <p:nvPr/>
        </p:nvSpPr>
        <p:spPr>
          <a:xfrm>
            <a:off x="395536" y="5733256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Tema de última clase!!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>
            <a:extLst>
              <a:ext uri="{FF2B5EF4-FFF2-40B4-BE49-F238E27FC236}">
                <a16:creationId xmlns:a16="http://schemas.microsoft.com/office/drawing/2014/main" id="{6C25EF21-4273-415A-BF56-3BA2443C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/>
            <a:r>
              <a:rPr lang="es-VE" altLang="es-MX" sz="2800"/>
              <a:t>¿Lo reconocen?</a:t>
            </a:r>
          </a:p>
        </p:txBody>
      </p:sp>
      <p:sp>
        <p:nvSpPr>
          <p:cNvPr id="4" name="3 CuadroTexto">
            <a:extLst>
              <a:ext uri="{FF2B5EF4-FFF2-40B4-BE49-F238E27FC236}">
                <a16:creationId xmlns:a16="http://schemas.microsoft.com/office/drawing/2014/main" id="{8A707FD7-989B-4EBF-96E5-9040E4607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5929313"/>
            <a:ext cx="228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VE" altLang="es-MX" sz="1200" b="1"/>
              <a:t>Ronald A. Fisher</a:t>
            </a:r>
          </a:p>
          <a:p>
            <a:pPr algn="ctr" eaLnBrk="1" hangingPunct="1"/>
            <a:r>
              <a:rPr lang="es-VE" altLang="es-MX" sz="1600"/>
              <a:t> 1890-1962</a:t>
            </a:r>
          </a:p>
        </p:txBody>
      </p:sp>
      <p:pic>
        <p:nvPicPr>
          <p:cNvPr id="15364" name="Picture 2" descr="http://www.madrimasd.org/blogs/salud_publica/wp-content/blogs.dir/97/files/711/o_fisher.gif">
            <a:extLst>
              <a:ext uri="{FF2B5EF4-FFF2-40B4-BE49-F238E27FC236}">
                <a16:creationId xmlns:a16="http://schemas.microsoft.com/office/drawing/2014/main" id="{B52C8299-8DC4-43E8-8D5A-04FE7A06B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214438"/>
            <a:ext cx="3790950" cy="466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>
            <a:extLst>
              <a:ext uri="{FF2B5EF4-FFF2-40B4-BE49-F238E27FC236}">
                <a16:creationId xmlns:a16="http://schemas.microsoft.com/office/drawing/2014/main" id="{297E2C7A-6965-49E2-B922-19E82B4E5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7688" y="2428875"/>
            <a:ext cx="45323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MX" sz="1600" i="1"/>
              <a:t>The Design of Experiments</a:t>
            </a:r>
            <a:r>
              <a:rPr lang="en-US" altLang="es-MX" sz="1600"/>
              <a:t>, 1935</a:t>
            </a:r>
            <a:endParaRPr lang="en-US" altLang="es-MX" sz="1600" i="1"/>
          </a:p>
          <a:p>
            <a:pPr eaLnBrk="1" hangingPunct="1"/>
            <a:r>
              <a:rPr lang="en-US" altLang="es-MX" sz="1600" i="1"/>
              <a:t>Statistical Methods for Research Workers</a:t>
            </a:r>
            <a:r>
              <a:rPr lang="en-US" altLang="es-MX" sz="1600"/>
              <a:t>, 1925</a:t>
            </a:r>
            <a:endParaRPr lang="es-VE" altLang="es-MX" sz="1600"/>
          </a:p>
        </p:txBody>
      </p:sp>
      <p:sp>
        <p:nvSpPr>
          <p:cNvPr id="7" name="6 CuadroTexto">
            <a:extLst>
              <a:ext uri="{FF2B5EF4-FFF2-40B4-BE49-F238E27FC236}">
                <a16:creationId xmlns:a16="http://schemas.microsoft.com/office/drawing/2014/main" id="{79169687-EB9B-4FE1-B362-931E175B4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313" y="3357563"/>
            <a:ext cx="36433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VE" altLang="es-MX" sz="1600"/>
              <a:t>-Matemático, Biólogo teórico (agronomía y genética cuantitativa)</a:t>
            </a:r>
          </a:p>
        </p:txBody>
      </p:sp>
      <p:sp>
        <p:nvSpPr>
          <p:cNvPr id="8" name="7 CuadroTexto">
            <a:extLst>
              <a:ext uri="{FF2B5EF4-FFF2-40B4-BE49-F238E27FC236}">
                <a16:creationId xmlns:a16="http://schemas.microsoft.com/office/drawing/2014/main" id="{C74D63F0-35F1-4606-B0FE-59BFA18D0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714875"/>
            <a:ext cx="2143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VE" altLang="es-MX" sz="2400"/>
              <a:t>ANOVA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3025A42-85CE-495A-8DDD-8A7180687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992459"/>
              </p:ext>
            </p:extLst>
          </p:nvPr>
        </p:nvGraphicFramePr>
        <p:xfrm>
          <a:off x="1259632" y="1772818"/>
          <a:ext cx="6264695" cy="33123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2939">
                  <a:extLst>
                    <a:ext uri="{9D8B030D-6E8A-4147-A177-3AD203B41FA5}">
                      <a16:colId xmlns:a16="http://schemas.microsoft.com/office/drawing/2014/main" val="406628171"/>
                    </a:ext>
                  </a:extLst>
                </a:gridCol>
                <a:gridCol w="1252939">
                  <a:extLst>
                    <a:ext uri="{9D8B030D-6E8A-4147-A177-3AD203B41FA5}">
                      <a16:colId xmlns:a16="http://schemas.microsoft.com/office/drawing/2014/main" val="363575677"/>
                    </a:ext>
                  </a:extLst>
                </a:gridCol>
                <a:gridCol w="1252939">
                  <a:extLst>
                    <a:ext uri="{9D8B030D-6E8A-4147-A177-3AD203B41FA5}">
                      <a16:colId xmlns:a16="http://schemas.microsoft.com/office/drawing/2014/main" val="194854306"/>
                    </a:ext>
                  </a:extLst>
                </a:gridCol>
                <a:gridCol w="1252939">
                  <a:extLst>
                    <a:ext uri="{9D8B030D-6E8A-4147-A177-3AD203B41FA5}">
                      <a16:colId xmlns:a16="http://schemas.microsoft.com/office/drawing/2014/main" val="4108861323"/>
                    </a:ext>
                  </a:extLst>
                </a:gridCol>
                <a:gridCol w="1252939">
                  <a:extLst>
                    <a:ext uri="{9D8B030D-6E8A-4147-A177-3AD203B41FA5}">
                      <a16:colId xmlns:a16="http://schemas.microsoft.com/office/drawing/2014/main" val="2520743197"/>
                    </a:ext>
                  </a:extLst>
                </a:gridCol>
              </a:tblGrid>
              <a:tr h="3011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Muestras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Loc1</a:t>
                      </a:r>
                      <a:endParaRPr lang="es-MX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solidFill>
                            <a:schemeClr val="bg1"/>
                          </a:solidFill>
                          <a:effectLst/>
                        </a:rPr>
                        <a:t>Loc2</a:t>
                      </a:r>
                      <a:endParaRPr lang="es-MX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solidFill>
                            <a:schemeClr val="bg1"/>
                          </a:solidFill>
                          <a:effectLst/>
                        </a:rPr>
                        <a:t>Loc3</a:t>
                      </a:r>
                      <a:endParaRPr lang="es-MX" sz="16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Loc4</a:t>
                      </a:r>
                      <a:endParaRPr lang="es-MX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454438"/>
                  </a:ext>
                </a:extLst>
              </a:tr>
              <a:tr h="3011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21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28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24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25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2653256"/>
                  </a:ext>
                </a:extLst>
              </a:tr>
              <a:tr h="3011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23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29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25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20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457907"/>
                  </a:ext>
                </a:extLst>
              </a:tr>
              <a:tr h="3011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24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30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29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23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513337"/>
                  </a:ext>
                </a:extLst>
              </a:tr>
              <a:tr h="3011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22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28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24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25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578367"/>
                  </a:ext>
                </a:extLst>
              </a:tr>
              <a:tr h="3011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26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32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28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21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9145778"/>
                  </a:ext>
                </a:extLst>
              </a:tr>
              <a:tr h="3011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25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31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25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26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21756"/>
                  </a:ext>
                </a:extLst>
              </a:tr>
              <a:tr h="3011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21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27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23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24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385448"/>
                  </a:ext>
                </a:extLst>
              </a:tr>
              <a:tr h="3011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28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34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30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31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775869"/>
                  </a:ext>
                </a:extLst>
              </a:tr>
              <a:tr h="3011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23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29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25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26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358660"/>
                  </a:ext>
                </a:extLst>
              </a:tr>
              <a:tr h="301124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24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29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25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 dirty="0">
                          <a:effectLst/>
                        </a:rPr>
                        <a:t>26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069030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08868E3E-3A6A-46FD-AE2B-30AC4246EBB5}"/>
              </a:ext>
            </a:extLst>
          </p:cNvPr>
          <p:cNvSpPr txBox="1"/>
          <p:nvPr/>
        </p:nvSpPr>
        <p:spPr>
          <a:xfrm>
            <a:off x="467544" y="332656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Evaluar la DBO en 4 puntos a lo largo del Río luego de la instalación de la planta</a:t>
            </a:r>
          </a:p>
        </p:txBody>
      </p:sp>
    </p:spTree>
    <p:extLst>
      <p:ext uri="{BB962C8B-B14F-4D97-AF65-F5344CB8AC3E}">
        <p14:creationId xmlns:p14="http://schemas.microsoft.com/office/powerpoint/2010/main" val="268785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87774791-6AB9-43C1-8A8D-55A514871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609" y="288589"/>
            <a:ext cx="1468860" cy="85683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437E857-4D77-4FAA-AD0C-87AC66D53386}"/>
              </a:ext>
            </a:extLst>
          </p:cNvPr>
          <p:cNvSpPr txBox="1"/>
          <p:nvPr/>
        </p:nvSpPr>
        <p:spPr>
          <a:xfrm>
            <a:off x="1979712" y="288589"/>
            <a:ext cx="5978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UNIVERSIDAD NACIONAL AUTÓNOMA DE MÉXICO 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ENES MÉRIDA 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LICENCIATURA EN CIENCIAS AMBIENTALES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414D67-5785-4491-A0C9-47520F416026}"/>
              </a:ext>
            </a:extLst>
          </p:cNvPr>
          <p:cNvSpPr txBox="1"/>
          <p:nvPr/>
        </p:nvSpPr>
        <p:spPr>
          <a:xfrm>
            <a:off x="1259632" y="3075057"/>
            <a:ext cx="6624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MODELACIÓN ESTADÍSTICA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Unidad 2. </a:t>
            </a:r>
            <a:r>
              <a:rPr lang="es-MX" sz="2000" b="1" dirty="0">
                <a:solidFill>
                  <a:prstClr val="black"/>
                </a:solidFill>
                <a:latin typeface="Calibri" panose="020F0502020204030204"/>
                <a:cs typeface="+mn-cs"/>
              </a:rPr>
              <a:t>Estimación de Parámetros (Parte 3)</a:t>
            </a:r>
            <a:endParaRPr kumimoji="0" lang="es-MX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BCEB212-5E2E-4C46-83DA-F193F36F6C22}"/>
              </a:ext>
            </a:extLst>
          </p:cNvPr>
          <p:cNvSpPr txBox="1"/>
          <p:nvPr/>
        </p:nvSpPr>
        <p:spPr>
          <a:xfrm>
            <a:off x="2648414" y="6049108"/>
            <a:ext cx="354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Prof. Edlin J. Guerra Castro</a:t>
            </a:r>
          </a:p>
        </p:txBody>
      </p:sp>
    </p:spTree>
    <p:extLst>
      <p:ext uri="{BB962C8B-B14F-4D97-AF65-F5344CB8AC3E}">
        <p14:creationId xmlns:p14="http://schemas.microsoft.com/office/powerpoint/2010/main" val="741639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87774791-6AB9-43C1-8A8D-55A514871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609" y="288589"/>
            <a:ext cx="1468860" cy="85683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437E857-4D77-4FAA-AD0C-87AC66D53386}"/>
              </a:ext>
            </a:extLst>
          </p:cNvPr>
          <p:cNvSpPr txBox="1"/>
          <p:nvPr/>
        </p:nvSpPr>
        <p:spPr>
          <a:xfrm>
            <a:off x="1979712" y="288589"/>
            <a:ext cx="5978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UNIVERSIDAD NACIONAL AUTÓNOMA DE MÉXICO 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ENES MÉRIDA 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LICENCIATURA EN CIENCIAS AMBIENTALES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414D67-5785-4491-A0C9-47520F416026}"/>
              </a:ext>
            </a:extLst>
          </p:cNvPr>
          <p:cNvSpPr txBox="1"/>
          <p:nvPr/>
        </p:nvSpPr>
        <p:spPr>
          <a:xfrm>
            <a:off x="1259632" y="3075057"/>
            <a:ext cx="6624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MODELACIÓN ESTADÍSTICA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Unidad 2. Análisis de Varianza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BCEB212-5E2E-4C46-83DA-F193F36F6C22}"/>
              </a:ext>
            </a:extLst>
          </p:cNvPr>
          <p:cNvSpPr txBox="1"/>
          <p:nvPr/>
        </p:nvSpPr>
        <p:spPr>
          <a:xfrm>
            <a:off x="2648414" y="6049108"/>
            <a:ext cx="354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Prof. Edlin J. Guerra Castro</a:t>
            </a:r>
          </a:p>
        </p:txBody>
      </p:sp>
    </p:spTree>
    <p:extLst>
      <p:ext uri="{BB962C8B-B14F-4D97-AF65-F5344CB8AC3E}">
        <p14:creationId xmlns:p14="http://schemas.microsoft.com/office/powerpoint/2010/main" val="6229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A3EB915-406F-4CD9-A947-6DA027E08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16" y="954089"/>
            <a:ext cx="5753026" cy="323703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92B04A1-4246-4FFE-96A6-C2C38AE53B24}"/>
              </a:ext>
            </a:extLst>
          </p:cNvPr>
          <p:cNvSpPr/>
          <p:nvPr/>
        </p:nvSpPr>
        <p:spPr>
          <a:xfrm>
            <a:off x="84069" y="4311366"/>
            <a:ext cx="6220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 plantas de celulosa se dedican al procesamiento de la madera para la obtención de la principal materia prima para la producción de papel: la pulpa, o pasta.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Residuos tóxicos: varios, principalmente Materia Orgánica.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DFC752-632C-4C2C-BAB0-A2D327BE2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157" y="1211826"/>
            <a:ext cx="2919727" cy="2420499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4217B364-01F1-4880-9FAF-D5A5AFA852E6}"/>
              </a:ext>
            </a:extLst>
          </p:cNvPr>
          <p:cNvSpPr/>
          <p:nvPr/>
        </p:nvSpPr>
        <p:spPr>
          <a:xfrm>
            <a:off x="0" y="433738"/>
            <a:ext cx="87993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Conflicto entre Argentina y Uruguay por plantas de celulosa (2005-2010)</a:t>
            </a:r>
          </a:p>
        </p:txBody>
      </p:sp>
    </p:spTree>
    <p:extLst>
      <p:ext uri="{BB962C8B-B14F-4D97-AF65-F5344CB8AC3E}">
        <p14:creationId xmlns:p14="http://schemas.microsoft.com/office/powerpoint/2010/main" val="267014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5C1D938-979E-411C-8CCC-0B2336044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96752"/>
            <a:ext cx="6264696" cy="5193530"/>
          </a:xfrm>
          <a:prstGeom prst="rect">
            <a:avLst/>
          </a:prstGeom>
        </p:spPr>
      </p:pic>
      <p:sp>
        <p:nvSpPr>
          <p:cNvPr id="5" name="Estrella: 5 puntas 4">
            <a:extLst>
              <a:ext uri="{FF2B5EF4-FFF2-40B4-BE49-F238E27FC236}">
                <a16:creationId xmlns:a16="http://schemas.microsoft.com/office/drawing/2014/main" id="{EB00694C-68E1-49AA-BB5F-EC74C24142EC}"/>
              </a:ext>
            </a:extLst>
          </p:cNvPr>
          <p:cNvSpPr/>
          <p:nvPr/>
        </p:nvSpPr>
        <p:spPr>
          <a:xfrm>
            <a:off x="2627784" y="4221088"/>
            <a:ext cx="216024" cy="21602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Estrella: 5 puntas 5">
            <a:extLst>
              <a:ext uri="{FF2B5EF4-FFF2-40B4-BE49-F238E27FC236}">
                <a16:creationId xmlns:a16="http://schemas.microsoft.com/office/drawing/2014/main" id="{9339136D-D4E8-4BF0-8D3B-F9FAC7164C42}"/>
              </a:ext>
            </a:extLst>
          </p:cNvPr>
          <p:cNvSpPr/>
          <p:nvPr/>
        </p:nvSpPr>
        <p:spPr>
          <a:xfrm>
            <a:off x="2843808" y="3473371"/>
            <a:ext cx="216024" cy="21602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22F5149-5CF1-443F-BEE6-24ED880C96CC}"/>
              </a:ext>
            </a:extLst>
          </p:cNvPr>
          <p:cNvSpPr txBox="1"/>
          <p:nvPr/>
        </p:nvSpPr>
        <p:spPr>
          <a:xfrm>
            <a:off x="467544" y="111520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Evaluar la DBO en 4 puntos a lo largo del Río luego de la instalación de la planta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E5F45A5-03A3-4EA6-AAF2-C2245DE193EB}"/>
              </a:ext>
            </a:extLst>
          </p:cNvPr>
          <p:cNvSpPr txBox="1"/>
          <p:nvPr/>
        </p:nvSpPr>
        <p:spPr>
          <a:xfrm>
            <a:off x="6588224" y="1268760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Métodos</a:t>
            </a:r>
          </a:p>
          <a:p>
            <a:endParaRPr lang="es-MX" sz="1600" dirty="0"/>
          </a:p>
          <a:p>
            <a:r>
              <a:rPr lang="es-MX" sz="1600" dirty="0"/>
              <a:t>10 muestras por localidad</a:t>
            </a:r>
          </a:p>
        </p:txBody>
      </p:sp>
    </p:spTree>
    <p:extLst>
      <p:ext uri="{BB962C8B-B14F-4D97-AF65-F5344CB8AC3E}">
        <p14:creationId xmlns:p14="http://schemas.microsoft.com/office/powerpoint/2010/main" val="3238121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CE095-A374-409B-AEC8-17F3E77A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Desarrollemos el MHD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22C24B-4D4C-4636-9BDD-678D4DA5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49887" cy="4351338"/>
          </a:xfrm>
        </p:spPr>
        <p:txBody>
          <a:bodyPr/>
          <a:lstStyle/>
          <a:p>
            <a:r>
              <a:rPr lang="es-MX" dirty="0"/>
              <a:t>Problema</a:t>
            </a:r>
          </a:p>
          <a:p>
            <a:r>
              <a:rPr lang="es-MX" dirty="0"/>
              <a:t>Modelos</a:t>
            </a:r>
          </a:p>
          <a:p>
            <a:r>
              <a:rPr lang="es-MX" dirty="0"/>
              <a:t>Hipótesis científica y/o empírica</a:t>
            </a:r>
          </a:p>
          <a:p>
            <a:r>
              <a:rPr lang="es-MX" dirty="0"/>
              <a:t>Hipótesis estadística</a:t>
            </a:r>
          </a:p>
          <a:p>
            <a:r>
              <a:rPr lang="es-MX" dirty="0"/>
              <a:t>Hipótesis nula</a:t>
            </a:r>
          </a:p>
          <a:p>
            <a:r>
              <a:rPr lang="es-MX" dirty="0"/>
              <a:t>Evaluación de la Hipótesis nula… ¿cómo lo hacemos?</a:t>
            </a:r>
          </a:p>
          <a:p>
            <a:r>
              <a:rPr lang="es-MX" dirty="0"/>
              <a:t>¿Conclusión?</a:t>
            </a:r>
          </a:p>
        </p:txBody>
      </p:sp>
    </p:spTree>
    <p:extLst>
      <p:ext uri="{BB962C8B-B14F-4D97-AF65-F5344CB8AC3E}">
        <p14:creationId xmlns:p14="http://schemas.microsoft.com/office/powerpoint/2010/main" val="2272089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4">
            <a:extLst>
              <a:ext uri="{FF2B5EF4-FFF2-40B4-BE49-F238E27FC236}">
                <a16:creationId xmlns:a16="http://schemas.microsoft.com/office/drawing/2014/main" id="{4C35C282-3480-4CD9-B48E-6D33E6D56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352711"/>
            <a:ext cx="7343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dirty="0"/>
              <a:t>ANALISIS DE VARIANZA (ANOVA)</a:t>
            </a:r>
            <a:endParaRPr lang="es-ES" altLang="es-MX" dirty="0"/>
          </a:p>
        </p:txBody>
      </p:sp>
      <p:sp>
        <p:nvSpPr>
          <p:cNvPr id="1029" name="Text Box 5">
            <a:extLst>
              <a:ext uri="{FF2B5EF4-FFF2-40B4-BE49-F238E27FC236}">
                <a16:creationId xmlns:a16="http://schemas.microsoft.com/office/drawing/2014/main" id="{FF685910-2B26-4F6D-95D4-922612FCF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700213"/>
            <a:ext cx="6840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1800"/>
              <a:t>Ideal para estudios experimentales o mensurativos</a:t>
            </a:r>
            <a:endParaRPr lang="es-ES" altLang="es-MX" sz="1800"/>
          </a:p>
        </p:txBody>
      </p:sp>
      <p:sp>
        <p:nvSpPr>
          <p:cNvPr id="1030" name="Text Box 6">
            <a:extLst>
              <a:ext uri="{FF2B5EF4-FFF2-40B4-BE49-F238E27FC236}">
                <a16:creationId xmlns:a16="http://schemas.microsoft.com/office/drawing/2014/main" id="{1434D1BD-4F3F-4393-8182-14EEFBCAE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2286000"/>
            <a:ext cx="7632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1800" i="1" dirty="0"/>
              <a:t>es una prueba que compara </a:t>
            </a:r>
            <a:r>
              <a:rPr lang="es-VE" altLang="es-MX" sz="1800" b="1" i="1" dirty="0"/>
              <a:t>medias</a:t>
            </a:r>
            <a:r>
              <a:rPr lang="es-VE" altLang="es-MX" sz="1800" i="1" dirty="0"/>
              <a:t>, pero también puede comparar </a:t>
            </a:r>
            <a:r>
              <a:rPr lang="es-VE" altLang="es-MX" sz="1800" b="1" i="1" dirty="0"/>
              <a:t>varianzas</a:t>
            </a:r>
            <a:endParaRPr lang="es-ES" altLang="es-MX" sz="1800" b="1" i="1" dirty="0"/>
          </a:p>
        </p:txBody>
      </p:sp>
      <p:graphicFrame>
        <p:nvGraphicFramePr>
          <p:cNvPr id="1026" name="Object 7">
            <a:extLst>
              <a:ext uri="{FF2B5EF4-FFF2-40B4-BE49-F238E27FC236}">
                <a16:creationId xmlns:a16="http://schemas.microsoft.com/office/drawing/2014/main" id="{B7BDE296-3BE8-47E0-8AD8-E660BAE85EB6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185359321"/>
              </p:ext>
            </p:extLst>
          </p:nvPr>
        </p:nvGraphicFramePr>
        <p:xfrm>
          <a:off x="1428750" y="4221088"/>
          <a:ext cx="60960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2463480" imgH="342720" progId="Equation.3">
                  <p:embed/>
                </p:oleObj>
              </mc:Choice>
              <mc:Fallback>
                <p:oleObj name="Ecuación" r:id="rId2" imgW="2463480" imgH="342720" progId="Equation.3">
                  <p:embed/>
                  <p:pic>
                    <p:nvPicPr>
                      <p:cNvPr id="1026" name="Object 7">
                        <a:extLst>
                          <a:ext uri="{FF2B5EF4-FFF2-40B4-BE49-F238E27FC236}">
                            <a16:creationId xmlns:a16="http://schemas.microsoft.com/office/drawing/2014/main" id="{B7BDE296-3BE8-47E0-8AD8-E660BAE85E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4221088"/>
                        <a:ext cx="6096000" cy="847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9">
            <a:extLst>
              <a:ext uri="{FF2B5EF4-FFF2-40B4-BE49-F238E27FC236}">
                <a16:creationId xmlns:a16="http://schemas.microsoft.com/office/drawing/2014/main" id="{624323EB-9873-45F0-9F33-BBC806066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214688"/>
            <a:ext cx="8280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1800"/>
              <a:t>SE APLICA A </a:t>
            </a:r>
            <a:r>
              <a:rPr lang="es-VE" altLang="es-MX" sz="1800" b="1" u="sng"/>
              <a:t>VARIABLES INDEPENDIENTES CATEGÓRICAS</a:t>
            </a:r>
            <a:r>
              <a:rPr lang="es-VE" altLang="es-MX" sz="1800"/>
              <a:t> QUE PUEDEN TENER UN EFECTO EN LA VARIABLE RESPUESTA</a:t>
            </a:r>
            <a:endParaRPr lang="es-ES" altLang="es-MX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4">
            <a:extLst>
              <a:ext uri="{FF2B5EF4-FFF2-40B4-BE49-F238E27FC236}">
                <a16:creationId xmlns:a16="http://schemas.microsoft.com/office/drawing/2014/main" id="{38B7CE73-BCC7-483A-B106-9B880FC10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76250"/>
            <a:ext cx="7775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dirty="0">
                <a:solidFill>
                  <a:srgbClr val="4D6AF9"/>
                </a:solidFill>
              </a:rPr>
              <a:t>Modelo lineal</a:t>
            </a:r>
            <a:endParaRPr lang="es-ES" altLang="es-MX" dirty="0">
              <a:solidFill>
                <a:srgbClr val="4D6AF9"/>
              </a:solidFill>
            </a:endParaRPr>
          </a:p>
        </p:txBody>
      </p:sp>
      <p:sp>
        <p:nvSpPr>
          <p:cNvPr id="2054" name="Text Box 5">
            <a:extLst>
              <a:ext uri="{FF2B5EF4-FFF2-40B4-BE49-F238E27FC236}">
                <a16:creationId xmlns:a16="http://schemas.microsoft.com/office/drawing/2014/main" id="{B9C4E387-3D85-433B-8524-B1766F9EC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412875"/>
            <a:ext cx="6551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2400">
                <a:solidFill>
                  <a:schemeClr val="bg1"/>
                </a:solidFill>
              </a:rPr>
              <a:t>Datos = Modelo o Señal + error (ruido)</a:t>
            </a:r>
            <a:endParaRPr lang="es-ES" altLang="es-MX" sz="240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0" name="Object 6">
                <a:extLst>
                  <a:ext uri="{FF2B5EF4-FFF2-40B4-BE49-F238E27FC236}">
                    <a16:creationId xmlns:a16="http://schemas.microsoft.com/office/drawing/2014/main" id="{F1285B12-A3C7-41D6-BF73-47C004A9AAAC}"/>
                  </a:ext>
                </a:extLst>
              </p:cNvPr>
              <p:cNvSpPr txBox="1">
                <a:spLocks noGrp="1"/>
              </p:cNvSpPr>
              <p:nvPr>
                <p:ph/>
              </p:nvPr>
            </p:nvSpPr>
            <p:spPr bwMode="auto">
              <a:xfrm>
                <a:off x="928688" y="2428875"/>
                <a:ext cx="3841750" cy="877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050" name="Object 6">
                <a:extLst>
                  <a:ext uri="{FF2B5EF4-FFF2-40B4-BE49-F238E27FC236}">
                    <a16:creationId xmlns:a16="http://schemas.microsoft.com/office/drawing/2014/main" id="{F1285B12-A3C7-41D6-BF73-47C004A9A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 bwMode="auto">
              <a:xfrm>
                <a:off x="928688" y="2428875"/>
                <a:ext cx="3841750" cy="8778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1" name="Object 8">
                <a:extLst>
                  <a:ext uri="{FF2B5EF4-FFF2-40B4-BE49-F238E27FC236}">
                    <a16:creationId xmlns:a16="http://schemas.microsoft.com/office/drawing/2014/main" id="{F4E2A218-419C-4C22-814F-5179DFD2DA2E}"/>
                  </a:ext>
                </a:extLst>
              </p:cNvPr>
              <p:cNvSpPr txBox="1"/>
              <p:nvPr/>
            </p:nvSpPr>
            <p:spPr bwMode="auto">
              <a:xfrm>
                <a:off x="560388" y="4051300"/>
                <a:ext cx="4394200" cy="8604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s-MX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051" name="Object 8">
                <a:extLst>
                  <a:ext uri="{FF2B5EF4-FFF2-40B4-BE49-F238E27FC236}">
                    <a16:creationId xmlns:a16="http://schemas.microsoft.com/office/drawing/2014/main" id="{F4E2A218-419C-4C22-814F-5179DFD2D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0388" y="4051300"/>
                <a:ext cx="4394200" cy="860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5" name="AutoShape 11">
            <a:extLst>
              <a:ext uri="{FF2B5EF4-FFF2-40B4-BE49-F238E27FC236}">
                <a16:creationId xmlns:a16="http://schemas.microsoft.com/office/drawing/2014/main" id="{422C0AA5-283C-4064-AFD4-62EEA2CD9A43}"/>
              </a:ext>
            </a:extLst>
          </p:cNvPr>
          <p:cNvSpPr>
            <a:spLocks/>
          </p:cNvSpPr>
          <p:nvPr/>
        </p:nvSpPr>
        <p:spPr bwMode="auto">
          <a:xfrm rot="5400000">
            <a:off x="3186113" y="4338637"/>
            <a:ext cx="431800" cy="1628775"/>
          </a:xfrm>
          <a:prstGeom prst="rightBrace">
            <a:avLst>
              <a:gd name="adj1" fmla="val 31434"/>
              <a:gd name="adj2" fmla="val 50000"/>
            </a:avLst>
          </a:prstGeom>
          <a:noFill/>
          <a:ln w="6350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VE" altLang="es-MX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56" name="Text Box 12">
            <a:extLst>
              <a:ext uri="{FF2B5EF4-FFF2-40B4-BE49-F238E27FC236}">
                <a16:creationId xmlns:a16="http://schemas.microsoft.com/office/drawing/2014/main" id="{2DC1CFC4-C4D6-4BD2-BE45-87E649A06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3163" y="5368925"/>
            <a:ext cx="23034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Hipótesis a evaluar</a:t>
            </a:r>
            <a:endParaRPr lang="es-ES" altLang="es-MX" sz="1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7" name="Picture 15" descr="modelos lineales">
            <a:extLst>
              <a:ext uri="{FF2B5EF4-FFF2-40B4-BE49-F238E27FC236}">
                <a16:creationId xmlns:a16="http://schemas.microsoft.com/office/drawing/2014/main" id="{2102E192-9CF3-4B1E-841C-CC1720CAE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3" t="5655" r="11371" b="845"/>
          <a:stretch>
            <a:fillRect/>
          </a:stretch>
        </p:blipFill>
        <p:spPr bwMode="auto">
          <a:xfrm>
            <a:off x="4746625" y="1135164"/>
            <a:ext cx="4142283" cy="5128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46D91-DE08-4CD4-A39D-907F3E24C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86" y="-183236"/>
            <a:ext cx="7886700" cy="1325563"/>
          </a:xfrm>
        </p:spPr>
        <p:txBody>
          <a:bodyPr/>
          <a:lstStyle/>
          <a:p>
            <a:pPr algn="ctr"/>
            <a:r>
              <a:rPr lang="es-MX" dirty="0"/>
              <a:t>Modelos lineales</a:t>
            </a:r>
          </a:p>
        </p:txBody>
      </p:sp>
      <p:cxnSp>
        <p:nvCxnSpPr>
          <p:cNvPr id="4" name="Straight Connector 7">
            <a:extLst>
              <a:ext uri="{FF2B5EF4-FFF2-40B4-BE49-F238E27FC236}">
                <a16:creationId xmlns:a16="http://schemas.microsoft.com/office/drawing/2014/main" id="{6866FA8E-1DF5-422E-B563-41B3CEAA7F4C}"/>
              </a:ext>
            </a:extLst>
          </p:cNvPr>
          <p:cNvCxnSpPr/>
          <p:nvPr/>
        </p:nvCxnSpPr>
        <p:spPr>
          <a:xfrm rot="5400000">
            <a:off x="-887676" y="4321235"/>
            <a:ext cx="3484331" cy="15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8">
            <a:extLst>
              <a:ext uri="{FF2B5EF4-FFF2-40B4-BE49-F238E27FC236}">
                <a16:creationId xmlns:a16="http://schemas.microsoft.com/office/drawing/2014/main" id="{3EA2026D-0A04-429E-B846-BF8F282ACC6A}"/>
              </a:ext>
            </a:extLst>
          </p:cNvPr>
          <p:cNvCxnSpPr/>
          <p:nvPr/>
        </p:nvCxnSpPr>
        <p:spPr>
          <a:xfrm rot="10800000" flipV="1">
            <a:off x="854490" y="6063447"/>
            <a:ext cx="4879487" cy="110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50">
            <a:extLst>
              <a:ext uri="{FF2B5EF4-FFF2-40B4-BE49-F238E27FC236}">
                <a16:creationId xmlns:a16="http://schemas.microsoft.com/office/drawing/2014/main" id="{6F66766A-7102-4AE2-AE5A-8C3CB9603431}"/>
              </a:ext>
            </a:extLst>
          </p:cNvPr>
          <p:cNvSpPr txBox="1"/>
          <p:nvPr/>
        </p:nvSpPr>
        <p:spPr>
          <a:xfrm>
            <a:off x="510864" y="2396622"/>
            <a:ext cx="412351" cy="33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8" name="TextBox 51">
            <a:extLst>
              <a:ext uri="{FF2B5EF4-FFF2-40B4-BE49-F238E27FC236}">
                <a16:creationId xmlns:a16="http://schemas.microsoft.com/office/drawing/2014/main" id="{BDD55C80-96DC-4F7E-AE1F-128844A06572}"/>
              </a:ext>
            </a:extLst>
          </p:cNvPr>
          <p:cNvSpPr txBox="1"/>
          <p:nvPr/>
        </p:nvSpPr>
        <p:spPr>
          <a:xfrm>
            <a:off x="5527801" y="6063560"/>
            <a:ext cx="412351" cy="33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3DA04AA4-001C-4C9B-846C-8AC32A6E3774}"/>
              </a:ext>
            </a:extLst>
          </p:cNvPr>
          <p:cNvGrpSpPr/>
          <p:nvPr/>
        </p:nvGrpSpPr>
        <p:grpSpPr>
          <a:xfrm>
            <a:off x="1335566" y="2783770"/>
            <a:ext cx="3504984" cy="3367794"/>
            <a:chOff x="1335566" y="2783770"/>
            <a:chExt cx="3504984" cy="3367794"/>
          </a:xfrm>
        </p:grpSpPr>
        <p:grpSp>
          <p:nvGrpSpPr>
            <p:cNvPr id="10" name="Group 1">
              <a:extLst>
                <a:ext uri="{FF2B5EF4-FFF2-40B4-BE49-F238E27FC236}">
                  <a16:creationId xmlns:a16="http://schemas.microsoft.com/office/drawing/2014/main" id="{3B877CD6-700B-48CC-A634-565348E6C14B}"/>
                </a:ext>
              </a:extLst>
            </p:cNvPr>
            <p:cNvGrpSpPr/>
            <p:nvPr/>
          </p:nvGrpSpPr>
          <p:grpSpPr>
            <a:xfrm>
              <a:off x="1335566" y="4732023"/>
              <a:ext cx="758891" cy="1419541"/>
              <a:chOff x="2997335" y="1714489"/>
              <a:chExt cx="1074600" cy="2092237"/>
            </a:xfrm>
          </p:grpSpPr>
          <p:sp>
            <p:nvSpPr>
              <p:cNvPr id="21" name="Freeform 2">
                <a:extLst>
                  <a:ext uri="{FF2B5EF4-FFF2-40B4-BE49-F238E27FC236}">
                    <a16:creationId xmlns:a16="http://schemas.microsoft.com/office/drawing/2014/main" id="{50D4BDFE-3294-4FB0-9047-D61CB8A10E8F}"/>
                  </a:ext>
                </a:extLst>
              </p:cNvPr>
              <p:cNvSpPr/>
              <p:nvPr/>
            </p:nvSpPr>
            <p:spPr>
              <a:xfrm rot="5400000" flipH="1">
                <a:off x="2534037" y="2305782"/>
                <a:ext cx="2026854" cy="844267"/>
              </a:xfrm>
              <a:custGeom>
                <a:avLst/>
                <a:gdLst>
                  <a:gd name="connsiteX0" fmla="*/ 0 w 6567055"/>
                  <a:gd name="connsiteY0" fmla="*/ 3248890 h 3253508"/>
                  <a:gd name="connsiteX1" fmla="*/ 263237 w 6567055"/>
                  <a:gd name="connsiteY1" fmla="*/ 3248890 h 3253508"/>
                  <a:gd name="connsiteX2" fmla="*/ 581891 w 6567055"/>
                  <a:gd name="connsiteY2" fmla="*/ 3248890 h 3253508"/>
                  <a:gd name="connsiteX3" fmla="*/ 983673 w 6567055"/>
                  <a:gd name="connsiteY3" fmla="*/ 3221181 h 3253508"/>
                  <a:gd name="connsiteX4" fmla="*/ 1343891 w 6567055"/>
                  <a:gd name="connsiteY4" fmla="*/ 3096490 h 3253508"/>
                  <a:gd name="connsiteX5" fmla="*/ 1607128 w 6567055"/>
                  <a:gd name="connsiteY5" fmla="*/ 2902527 h 3253508"/>
                  <a:gd name="connsiteX6" fmla="*/ 1870364 w 6567055"/>
                  <a:gd name="connsiteY6" fmla="*/ 2556163 h 3253508"/>
                  <a:gd name="connsiteX7" fmla="*/ 2064328 w 6567055"/>
                  <a:gd name="connsiteY7" fmla="*/ 2223654 h 3253508"/>
                  <a:gd name="connsiteX8" fmla="*/ 2299855 w 6567055"/>
                  <a:gd name="connsiteY8" fmla="*/ 1697181 h 3253508"/>
                  <a:gd name="connsiteX9" fmla="*/ 2507673 w 6567055"/>
                  <a:gd name="connsiteY9" fmla="*/ 1212272 h 3253508"/>
                  <a:gd name="connsiteX10" fmla="*/ 2729346 w 6567055"/>
                  <a:gd name="connsiteY10" fmla="*/ 727363 h 3253508"/>
                  <a:gd name="connsiteX11" fmla="*/ 2881746 w 6567055"/>
                  <a:gd name="connsiteY11" fmla="*/ 477981 h 3253508"/>
                  <a:gd name="connsiteX12" fmla="*/ 3089564 w 6567055"/>
                  <a:gd name="connsiteY12" fmla="*/ 159327 h 3253508"/>
                  <a:gd name="connsiteX13" fmla="*/ 3200400 w 6567055"/>
                  <a:gd name="connsiteY13" fmla="*/ 48490 h 3253508"/>
                  <a:gd name="connsiteX14" fmla="*/ 3283528 w 6567055"/>
                  <a:gd name="connsiteY14" fmla="*/ 6927 h 3253508"/>
                  <a:gd name="connsiteX15" fmla="*/ 3477491 w 6567055"/>
                  <a:gd name="connsiteY15" fmla="*/ 90054 h 3253508"/>
                  <a:gd name="connsiteX16" fmla="*/ 3643746 w 6567055"/>
                  <a:gd name="connsiteY16" fmla="*/ 325581 h 3253508"/>
                  <a:gd name="connsiteX17" fmla="*/ 3810000 w 6567055"/>
                  <a:gd name="connsiteY17" fmla="*/ 588817 h 3253508"/>
                  <a:gd name="connsiteX18" fmla="*/ 3962400 w 6567055"/>
                  <a:gd name="connsiteY18" fmla="*/ 949036 h 3253508"/>
                  <a:gd name="connsiteX19" fmla="*/ 4128655 w 6567055"/>
                  <a:gd name="connsiteY19" fmla="*/ 1281545 h 3253508"/>
                  <a:gd name="connsiteX20" fmla="*/ 4267200 w 6567055"/>
                  <a:gd name="connsiteY20" fmla="*/ 1641763 h 3253508"/>
                  <a:gd name="connsiteX21" fmla="*/ 4405746 w 6567055"/>
                  <a:gd name="connsiteY21" fmla="*/ 1891145 h 3253508"/>
                  <a:gd name="connsiteX22" fmla="*/ 4544291 w 6567055"/>
                  <a:gd name="connsiteY22" fmla="*/ 2209799 h 3253508"/>
                  <a:gd name="connsiteX23" fmla="*/ 4710546 w 6567055"/>
                  <a:gd name="connsiteY23" fmla="*/ 2514599 h 3253508"/>
                  <a:gd name="connsiteX24" fmla="*/ 4973782 w 6567055"/>
                  <a:gd name="connsiteY24" fmla="*/ 2888672 h 3253508"/>
                  <a:gd name="connsiteX25" fmla="*/ 5237019 w 6567055"/>
                  <a:gd name="connsiteY25" fmla="*/ 3096490 h 3253508"/>
                  <a:gd name="connsiteX26" fmla="*/ 5486400 w 6567055"/>
                  <a:gd name="connsiteY26" fmla="*/ 3179617 h 3253508"/>
                  <a:gd name="connsiteX27" fmla="*/ 5652655 w 6567055"/>
                  <a:gd name="connsiteY27" fmla="*/ 3207327 h 3253508"/>
                  <a:gd name="connsiteX28" fmla="*/ 5929746 w 6567055"/>
                  <a:gd name="connsiteY28" fmla="*/ 3235036 h 3253508"/>
                  <a:gd name="connsiteX29" fmla="*/ 6206837 w 6567055"/>
                  <a:gd name="connsiteY29" fmla="*/ 3235036 h 3253508"/>
                  <a:gd name="connsiteX30" fmla="*/ 6359237 w 6567055"/>
                  <a:gd name="connsiteY30" fmla="*/ 3235036 h 3253508"/>
                  <a:gd name="connsiteX31" fmla="*/ 6567055 w 6567055"/>
                  <a:gd name="connsiteY31" fmla="*/ 3235036 h 3253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567055" h="3253508">
                    <a:moveTo>
                      <a:pt x="0" y="3248890"/>
                    </a:moveTo>
                    <a:lnTo>
                      <a:pt x="263237" y="3248890"/>
                    </a:lnTo>
                    <a:cubicBezTo>
                      <a:pt x="360219" y="3248890"/>
                      <a:pt x="461819" y="3253508"/>
                      <a:pt x="581891" y="3248890"/>
                    </a:cubicBezTo>
                    <a:cubicBezTo>
                      <a:pt x="701963" y="3244272"/>
                      <a:pt x="856673" y="3246581"/>
                      <a:pt x="983673" y="3221181"/>
                    </a:cubicBezTo>
                    <a:cubicBezTo>
                      <a:pt x="1110673" y="3195781"/>
                      <a:pt x="1239982" y="3149599"/>
                      <a:pt x="1343891" y="3096490"/>
                    </a:cubicBezTo>
                    <a:cubicBezTo>
                      <a:pt x="1447800" y="3043381"/>
                      <a:pt x="1519383" y="2992581"/>
                      <a:pt x="1607128" y="2902527"/>
                    </a:cubicBezTo>
                    <a:cubicBezTo>
                      <a:pt x="1694873" y="2812473"/>
                      <a:pt x="1794164" y="2669308"/>
                      <a:pt x="1870364" y="2556163"/>
                    </a:cubicBezTo>
                    <a:cubicBezTo>
                      <a:pt x="1946564" y="2443018"/>
                      <a:pt x="1992746" y="2366817"/>
                      <a:pt x="2064328" y="2223654"/>
                    </a:cubicBezTo>
                    <a:cubicBezTo>
                      <a:pt x="2135910" y="2080491"/>
                      <a:pt x="2225964" y="1865745"/>
                      <a:pt x="2299855" y="1697181"/>
                    </a:cubicBezTo>
                    <a:cubicBezTo>
                      <a:pt x="2373746" y="1528617"/>
                      <a:pt x="2436091" y="1373908"/>
                      <a:pt x="2507673" y="1212272"/>
                    </a:cubicBezTo>
                    <a:cubicBezTo>
                      <a:pt x="2579255" y="1050636"/>
                      <a:pt x="2667001" y="849745"/>
                      <a:pt x="2729346" y="727363"/>
                    </a:cubicBezTo>
                    <a:cubicBezTo>
                      <a:pt x="2791691" y="604981"/>
                      <a:pt x="2821710" y="572654"/>
                      <a:pt x="2881746" y="477981"/>
                    </a:cubicBezTo>
                    <a:cubicBezTo>
                      <a:pt x="2941782" y="383308"/>
                      <a:pt x="3036455" y="230909"/>
                      <a:pt x="3089564" y="159327"/>
                    </a:cubicBezTo>
                    <a:cubicBezTo>
                      <a:pt x="3142673" y="87745"/>
                      <a:pt x="3168073" y="73890"/>
                      <a:pt x="3200400" y="48490"/>
                    </a:cubicBezTo>
                    <a:cubicBezTo>
                      <a:pt x="3232727" y="23090"/>
                      <a:pt x="3237346" y="0"/>
                      <a:pt x="3283528" y="6927"/>
                    </a:cubicBezTo>
                    <a:cubicBezTo>
                      <a:pt x="3329710" y="13854"/>
                      <a:pt x="3417455" y="36945"/>
                      <a:pt x="3477491" y="90054"/>
                    </a:cubicBezTo>
                    <a:cubicBezTo>
                      <a:pt x="3537527" y="143163"/>
                      <a:pt x="3588328" y="242454"/>
                      <a:pt x="3643746" y="325581"/>
                    </a:cubicBezTo>
                    <a:cubicBezTo>
                      <a:pt x="3699164" y="408708"/>
                      <a:pt x="3756891" y="484908"/>
                      <a:pt x="3810000" y="588817"/>
                    </a:cubicBezTo>
                    <a:cubicBezTo>
                      <a:pt x="3863109" y="692726"/>
                      <a:pt x="3909291" y="833581"/>
                      <a:pt x="3962400" y="949036"/>
                    </a:cubicBezTo>
                    <a:cubicBezTo>
                      <a:pt x="4015509" y="1064491"/>
                      <a:pt x="4077855" y="1166091"/>
                      <a:pt x="4128655" y="1281545"/>
                    </a:cubicBezTo>
                    <a:cubicBezTo>
                      <a:pt x="4179455" y="1397000"/>
                      <a:pt x="4221018" y="1540163"/>
                      <a:pt x="4267200" y="1641763"/>
                    </a:cubicBezTo>
                    <a:cubicBezTo>
                      <a:pt x="4313382" y="1743363"/>
                      <a:pt x="4359564" y="1796472"/>
                      <a:pt x="4405746" y="1891145"/>
                    </a:cubicBezTo>
                    <a:cubicBezTo>
                      <a:pt x="4451928" y="1985818"/>
                      <a:pt x="4493491" y="2105890"/>
                      <a:pt x="4544291" y="2209799"/>
                    </a:cubicBezTo>
                    <a:cubicBezTo>
                      <a:pt x="4595091" y="2313708"/>
                      <a:pt x="4638964" y="2401454"/>
                      <a:pt x="4710546" y="2514599"/>
                    </a:cubicBezTo>
                    <a:cubicBezTo>
                      <a:pt x="4782128" y="2627744"/>
                      <a:pt x="4886037" y="2791690"/>
                      <a:pt x="4973782" y="2888672"/>
                    </a:cubicBezTo>
                    <a:cubicBezTo>
                      <a:pt x="5061528" y="2985654"/>
                      <a:pt x="5151583" y="3047999"/>
                      <a:pt x="5237019" y="3096490"/>
                    </a:cubicBezTo>
                    <a:cubicBezTo>
                      <a:pt x="5322455" y="3144981"/>
                      <a:pt x="5417127" y="3161144"/>
                      <a:pt x="5486400" y="3179617"/>
                    </a:cubicBezTo>
                    <a:cubicBezTo>
                      <a:pt x="5555673" y="3198090"/>
                      <a:pt x="5578764" y="3198091"/>
                      <a:pt x="5652655" y="3207327"/>
                    </a:cubicBezTo>
                    <a:cubicBezTo>
                      <a:pt x="5726546" y="3216564"/>
                      <a:pt x="5837382" y="3230418"/>
                      <a:pt x="5929746" y="3235036"/>
                    </a:cubicBezTo>
                    <a:cubicBezTo>
                      <a:pt x="6022110" y="3239654"/>
                      <a:pt x="6206837" y="3235036"/>
                      <a:pt x="6206837" y="3235036"/>
                    </a:cubicBezTo>
                    <a:lnTo>
                      <a:pt x="6359237" y="3235036"/>
                    </a:lnTo>
                    <a:lnTo>
                      <a:pt x="6567055" y="3235036"/>
                    </a:ln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2" name="Straight Connector 3">
                <a:extLst>
                  <a:ext uri="{FF2B5EF4-FFF2-40B4-BE49-F238E27FC236}">
                    <a16:creationId xmlns:a16="http://schemas.microsoft.com/office/drawing/2014/main" id="{90ADA060-62F7-4C08-A563-4919032ACB20}"/>
                  </a:ext>
                </a:extLst>
              </p:cNvPr>
              <p:cNvCxnSpPr>
                <a:endCxn id="21" idx="31"/>
              </p:cNvCxnSpPr>
              <p:nvPr/>
            </p:nvCxnSpPr>
            <p:spPr>
              <a:xfrm rot="5400000" flipH="1" flipV="1">
                <a:off x="2081608" y="2758211"/>
                <a:ext cx="2092236" cy="47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Isosceles Triangle 4">
                <a:extLst>
                  <a:ext uri="{FF2B5EF4-FFF2-40B4-BE49-F238E27FC236}">
                    <a16:creationId xmlns:a16="http://schemas.microsoft.com/office/drawing/2014/main" id="{FA295C37-E77A-4E93-8F99-0CBC741D5A84}"/>
                  </a:ext>
                </a:extLst>
              </p:cNvPr>
              <p:cNvSpPr/>
              <p:nvPr/>
            </p:nvSpPr>
            <p:spPr>
              <a:xfrm rot="5400000" flipH="1">
                <a:off x="2996896" y="2673378"/>
                <a:ext cx="130765" cy="129887"/>
              </a:xfrm>
              <a:prstGeom prst="triangl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4" name="Straight Connector 5">
                <a:extLst>
                  <a:ext uri="{FF2B5EF4-FFF2-40B4-BE49-F238E27FC236}">
                    <a16:creationId xmlns:a16="http://schemas.microsoft.com/office/drawing/2014/main" id="{AE3B501F-3645-4E5C-89BF-4D0CA9F12FCB}"/>
                  </a:ext>
                </a:extLst>
              </p:cNvPr>
              <p:cNvCxnSpPr/>
              <p:nvPr/>
            </p:nvCxnSpPr>
            <p:spPr>
              <a:xfrm rot="10800000" flipV="1">
                <a:off x="3153186" y="2714620"/>
                <a:ext cx="918749" cy="22448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53">
              <a:extLst>
                <a:ext uri="{FF2B5EF4-FFF2-40B4-BE49-F238E27FC236}">
                  <a16:creationId xmlns:a16="http://schemas.microsoft.com/office/drawing/2014/main" id="{5FC2E48A-D04F-4FE1-A377-C68A4D65B9C9}"/>
                </a:ext>
              </a:extLst>
            </p:cNvPr>
            <p:cNvGrpSpPr/>
            <p:nvPr/>
          </p:nvGrpSpPr>
          <p:grpSpPr>
            <a:xfrm>
              <a:off x="2707155" y="3751640"/>
              <a:ext cx="758891" cy="1419541"/>
              <a:chOff x="2997335" y="1714489"/>
              <a:chExt cx="1074600" cy="2092237"/>
            </a:xfrm>
          </p:grpSpPr>
          <p:sp>
            <p:nvSpPr>
              <p:cNvPr id="17" name="Freeform 54">
                <a:extLst>
                  <a:ext uri="{FF2B5EF4-FFF2-40B4-BE49-F238E27FC236}">
                    <a16:creationId xmlns:a16="http://schemas.microsoft.com/office/drawing/2014/main" id="{9723C3BD-883D-478B-8E51-34D1B2AF4326}"/>
                  </a:ext>
                </a:extLst>
              </p:cNvPr>
              <p:cNvSpPr/>
              <p:nvPr/>
            </p:nvSpPr>
            <p:spPr>
              <a:xfrm rot="5400000" flipH="1">
                <a:off x="2534037" y="2305782"/>
                <a:ext cx="2026854" cy="844267"/>
              </a:xfrm>
              <a:custGeom>
                <a:avLst/>
                <a:gdLst>
                  <a:gd name="connsiteX0" fmla="*/ 0 w 6567055"/>
                  <a:gd name="connsiteY0" fmla="*/ 3248890 h 3253508"/>
                  <a:gd name="connsiteX1" fmla="*/ 263237 w 6567055"/>
                  <a:gd name="connsiteY1" fmla="*/ 3248890 h 3253508"/>
                  <a:gd name="connsiteX2" fmla="*/ 581891 w 6567055"/>
                  <a:gd name="connsiteY2" fmla="*/ 3248890 h 3253508"/>
                  <a:gd name="connsiteX3" fmla="*/ 983673 w 6567055"/>
                  <a:gd name="connsiteY3" fmla="*/ 3221181 h 3253508"/>
                  <a:gd name="connsiteX4" fmla="*/ 1343891 w 6567055"/>
                  <a:gd name="connsiteY4" fmla="*/ 3096490 h 3253508"/>
                  <a:gd name="connsiteX5" fmla="*/ 1607128 w 6567055"/>
                  <a:gd name="connsiteY5" fmla="*/ 2902527 h 3253508"/>
                  <a:gd name="connsiteX6" fmla="*/ 1870364 w 6567055"/>
                  <a:gd name="connsiteY6" fmla="*/ 2556163 h 3253508"/>
                  <a:gd name="connsiteX7" fmla="*/ 2064328 w 6567055"/>
                  <a:gd name="connsiteY7" fmla="*/ 2223654 h 3253508"/>
                  <a:gd name="connsiteX8" fmla="*/ 2299855 w 6567055"/>
                  <a:gd name="connsiteY8" fmla="*/ 1697181 h 3253508"/>
                  <a:gd name="connsiteX9" fmla="*/ 2507673 w 6567055"/>
                  <a:gd name="connsiteY9" fmla="*/ 1212272 h 3253508"/>
                  <a:gd name="connsiteX10" fmla="*/ 2729346 w 6567055"/>
                  <a:gd name="connsiteY10" fmla="*/ 727363 h 3253508"/>
                  <a:gd name="connsiteX11" fmla="*/ 2881746 w 6567055"/>
                  <a:gd name="connsiteY11" fmla="*/ 477981 h 3253508"/>
                  <a:gd name="connsiteX12" fmla="*/ 3089564 w 6567055"/>
                  <a:gd name="connsiteY12" fmla="*/ 159327 h 3253508"/>
                  <a:gd name="connsiteX13" fmla="*/ 3200400 w 6567055"/>
                  <a:gd name="connsiteY13" fmla="*/ 48490 h 3253508"/>
                  <a:gd name="connsiteX14" fmla="*/ 3283528 w 6567055"/>
                  <a:gd name="connsiteY14" fmla="*/ 6927 h 3253508"/>
                  <a:gd name="connsiteX15" fmla="*/ 3477491 w 6567055"/>
                  <a:gd name="connsiteY15" fmla="*/ 90054 h 3253508"/>
                  <a:gd name="connsiteX16" fmla="*/ 3643746 w 6567055"/>
                  <a:gd name="connsiteY16" fmla="*/ 325581 h 3253508"/>
                  <a:gd name="connsiteX17" fmla="*/ 3810000 w 6567055"/>
                  <a:gd name="connsiteY17" fmla="*/ 588817 h 3253508"/>
                  <a:gd name="connsiteX18" fmla="*/ 3962400 w 6567055"/>
                  <a:gd name="connsiteY18" fmla="*/ 949036 h 3253508"/>
                  <a:gd name="connsiteX19" fmla="*/ 4128655 w 6567055"/>
                  <a:gd name="connsiteY19" fmla="*/ 1281545 h 3253508"/>
                  <a:gd name="connsiteX20" fmla="*/ 4267200 w 6567055"/>
                  <a:gd name="connsiteY20" fmla="*/ 1641763 h 3253508"/>
                  <a:gd name="connsiteX21" fmla="*/ 4405746 w 6567055"/>
                  <a:gd name="connsiteY21" fmla="*/ 1891145 h 3253508"/>
                  <a:gd name="connsiteX22" fmla="*/ 4544291 w 6567055"/>
                  <a:gd name="connsiteY22" fmla="*/ 2209799 h 3253508"/>
                  <a:gd name="connsiteX23" fmla="*/ 4710546 w 6567055"/>
                  <a:gd name="connsiteY23" fmla="*/ 2514599 h 3253508"/>
                  <a:gd name="connsiteX24" fmla="*/ 4973782 w 6567055"/>
                  <a:gd name="connsiteY24" fmla="*/ 2888672 h 3253508"/>
                  <a:gd name="connsiteX25" fmla="*/ 5237019 w 6567055"/>
                  <a:gd name="connsiteY25" fmla="*/ 3096490 h 3253508"/>
                  <a:gd name="connsiteX26" fmla="*/ 5486400 w 6567055"/>
                  <a:gd name="connsiteY26" fmla="*/ 3179617 h 3253508"/>
                  <a:gd name="connsiteX27" fmla="*/ 5652655 w 6567055"/>
                  <a:gd name="connsiteY27" fmla="*/ 3207327 h 3253508"/>
                  <a:gd name="connsiteX28" fmla="*/ 5929746 w 6567055"/>
                  <a:gd name="connsiteY28" fmla="*/ 3235036 h 3253508"/>
                  <a:gd name="connsiteX29" fmla="*/ 6206837 w 6567055"/>
                  <a:gd name="connsiteY29" fmla="*/ 3235036 h 3253508"/>
                  <a:gd name="connsiteX30" fmla="*/ 6359237 w 6567055"/>
                  <a:gd name="connsiteY30" fmla="*/ 3235036 h 3253508"/>
                  <a:gd name="connsiteX31" fmla="*/ 6567055 w 6567055"/>
                  <a:gd name="connsiteY31" fmla="*/ 3235036 h 3253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567055" h="3253508">
                    <a:moveTo>
                      <a:pt x="0" y="3248890"/>
                    </a:moveTo>
                    <a:lnTo>
                      <a:pt x="263237" y="3248890"/>
                    </a:lnTo>
                    <a:cubicBezTo>
                      <a:pt x="360219" y="3248890"/>
                      <a:pt x="461819" y="3253508"/>
                      <a:pt x="581891" y="3248890"/>
                    </a:cubicBezTo>
                    <a:cubicBezTo>
                      <a:pt x="701963" y="3244272"/>
                      <a:pt x="856673" y="3246581"/>
                      <a:pt x="983673" y="3221181"/>
                    </a:cubicBezTo>
                    <a:cubicBezTo>
                      <a:pt x="1110673" y="3195781"/>
                      <a:pt x="1239982" y="3149599"/>
                      <a:pt x="1343891" y="3096490"/>
                    </a:cubicBezTo>
                    <a:cubicBezTo>
                      <a:pt x="1447800" y="3043381"/>
                      <a:pt x="1519383" y="2992581"/>
                      <a:pt x="1607128" y="2902527"/>
                    </a:cubicBezTo>
                    <a:cubicBezTo>
                      <a:pt x="1694873" y="2812473"/>
                      <a:pt x="1794164" y="2669308"/>
                      <a:pt x="1870364" y="2556163"/>
                    </a:cubicBezTo>
                    <a:cubicBezTo>
                      <a:pt x="1946564" y="2443018"/>
                      <a:pt x="1992746" y="2366817"/>
                      <a:pt x="2064328" y="2223654"/>
                    </a:cubicBezTo>
                    <a:cubicBezTo>
                      <a:pt x="2135910" y="2080491"/>
                      <a:pt x="2225964" y="1865745"/>
                      <a:pt x="2299855" y="1697181"/>
                    </a:cubicBezTo>
                    <a:cubicBezTo>
                      <a:pt x="2373746" y="1528617"/>
                      <a:pt x="2436091" y="1373908"/>
                      <a:pt x="2507673" y="1212272"/>
                    </a:cubicBezTo>
                    <a:cubicBezTo>
                      <a:pt x="2579255" y="1050636"/>
                      <a:pt x="2667001" y="849745"/>
                      <a:pt x="2729346" y="727363"/>
                    </a:cubicBezTo>
                    <a:cubicBezTo>
                      <a:pt x="2791691" y="604981"/>
                      <a:pt x="2821710" y="572654"/>
                      <a:pt x="2881746" y="477981"/>
                    </a:cubicBezTo>
                    <a:cubicBezTo>
                      <a:pt x="2941782" y="383308"/>
                      <a:pt x="3036455" y="230909"/>
                      <a:pt x="3089564" y="159327"/>
                    </a:cubicBezTo>
                    <a:cubicBezTo>
                      <a:pt x="3142673" y="87745"/>
                      <a:pt x="3168073" y="73890"/>
                      <a:pt x="3200400" y="48490"/>
                    </a:cubicBezTo>
                    <a:cubicBezTo>
                      <a:pt x="3232727" y="23090"/>
                      <a:pt x="3237346" y="0"/>
                      <a:pt x="3283528" y="6927"/>
                    </a:cubicBezTo>
                    <a:cubicBezTo>
                      <a:pt x="3329710" y="13854"/>
                      <a:pt x="3417455" y="36945"/>
                      <a:pt x="3477491" y="90054"/>
                    </a:cubicBezTo>
                    <a:cubicBezTo>
                      <a:pt x="3537527" y="143163"/>
                      <a:pt x="3588328" y="242454"/>
                      <a:pt x="3643746" y="325581"/>
                    </a:cubicBezTo>
                    <a:cubicBezTo>
                      <a:pt x="3699164" y="408708"/>
                      <a:pt x="3756891" y="484908"/>
                      <a:pt x="3810000" y="588817"/>
                    </a:cubicBezTo>
                    <a:cubicBezTo>
                      <a:pt x="3863109" y="692726"/>
                      <a:pt x="3909291" y="833581"/>
                      <a:pt x="3962400" y="949036"/>
                    </a:cubicBezTo>
                    <a:cubicBezTo>
                      <a:pt x="4015509" y="1064491"/>
                      <a:pt x="4077855" y="1166091"/>
                      <a:pt x="4128655" y="1281545"/>
                    </a:cubicBezTo>
                    <a:cubicBezTo>
                      <a:pt x="4179455" y="1397000"/>
                      <a:pt x="4221018" y="1540163"/>
                      <a:pt x="4267200" y="1641763"/>
                    </a:cubicBezTo>
                    <a:cubicBezTo>
                      <a:pt x="4313382" y="1743363"/>
                      <a:pt x="4359564" y="1796472"/>
                      <a:pt x="4405746" y="1891145"/>
                    </a:cubicBezTo>
                    <a:cubicBezTo>
                      <a:pt x="4451928" y="1985818"/>
                      <a:pt x="4493491" y="2105890"/>
                      <a:pt x="4544291" y="2209799"/>
                    </a:cubicBezTo>
                    <a:cubicBezTo>
                      <a:pt x="4595091" y="2313708"/>
                      <a:pt x="4638964" y="2401454"/>
                      <a:pt x="4710546" y="2514599"/>
                    </a:cubicBezTo>
                    <a:cubicBezTo>
                      <a:pt x="4782128" y="2627744"/>
                      <a:pt x="4886037" y="2791690"/>
                      <a:pt x="4973782" y="2888672"/>
                    </a:cubicBezTo>
                    <a:cubicBezTo>
                      <a:pt x="5061528" y="2985654"/>
                      <a:pt x="5151583" y="3047999"/>
                      <a:pt x="5237019" y="3096490"/>
                    </a:cubicBezTo>
                    <a:cubicBezTo>
                      <a:pt x="5322455" y="3144981"/>
                      <a:pt x="5417127" y="3161144"/>
                      <a:pt x="5486400" y="3179617"/>
                    </a:cubicBezTo>
                    <a:cubicBezTo>
                      <a:pt x="5555673" y="3198090"/>
                      <a:pt x="5578764" y="3198091"/>
                      <a:pt x="5652655" y="3207327"/>
                    </a:cubicBezTo>
                    <a:cubicBezTo>
                      <a:pt x="5726546" y="3216564"/>
                      <a:pt x="5837382" y="3230418"/>
                      <a:pt x="5929746" y="3235036"/>
                    </a:cubicBezTo>
                    <a:cubicBezTo>
                      <a:pt x="6022110" y="3239654"/>
                      <a:pt x="6206837" y="3235036"/>
                      <a:pt x="6206837" y="3235036"/>
                    </a:cubicBezTo>
                    <a:lnTo>
                      <a:pt x="6359237" y="3235036"/>
                    </a:lnTo>
                    <a:lnTo>
                      <a:pt x="6567055" y="3235036"/>
                    </a:ln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8" name="Straight Connector 55">
                <a:extLst>
                  <a:ext uri="{FF2B5EF4-FFF2-40B4-BE49-F238E27FC236}">
                    <a16:creationId xmlns:a16="http://schemas.microsoft.com/office/drawing/2014/main" id="{9A7F07E2-4226-4503-86AC-3DF04C154E19}"/>
                  </a:ext>
                </a:extLst>
              </p:cNvPr>
              <p:cNvCxnSpPr>
                <a:endCxn id="17" idx="31"/>
              </p:cNvCxnSpPr>
              <p:nvPr/>
            </p:nvCxnSpPr>
            <p:spPr>
              <a:xfrm rot="5400000" flipH="1" flipV="1">
                <a:off x="2081608" y="2758211"/>
                <a:ext cx="2092236" cy="47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Isosceles Triangle 56">
                <a:extLst>
                  <a:ext uri="{FF2B5EF4-FFF2-40B4-BE49-F238E27FC236}">
                    <a16:creationId xmlns:a16="http://schemas.microsoft.com/office/drawing/2014/main" id="{93EAB306-FCBE-443E-BCB4-6876F7BDF092}"/>
                  </a:ext>
                </a:extLst>
              </p:cNvPr>
              <p:cNvSpPr/>
              <p:nvPr/>
            </p:nvSpPr>
            <p:spPr>
              <a:xfrm rot="5400000" flipH="1">
                <a:off x="2996896" y="2673378"/>
                <a:ext cx="130765" cy="129887"/>
              </a:xfrm>
              <a:prstGeom prst="triangl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0" name="Straight Connector 57">
                <a:extLst>
                  <a:ext uri="{FF2B5EF4-FFF2-40B4-BE49-F238E27FC236}">
                    <a16:creationId xmlns:a16="http://schemas.microsoft.com/office/drawing/2014/main" id="{1943F7FC-7351-4A4C-AA2E-A3EBE40B8D4C}"/>
                  </a:ext>
                </a:extLst>
              </p:cNvPr>
              <p:cNvCxnSpPr/>
              <p:nvPr/>
            </p:nvCxnSpPr>
            <p:spPr>
              <a:xfrm rot="10800000" flipV="1">
                <a:off x="3153186" y="2714620"/>
                <a:ext cx="918749" cy="22448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58">
              <a:extLst>
                <a:ext uri="{FF2B5EF4-FFF2-40B4-BE49-F238E27FC236}">
                  <a16:creationId xmlns:a16="http://schemas.microsoft.com/office/drawing/2014/main" id="{57DE5CC6-0DAA-4D2B-86A6-D15DDE4294B8}"/>
                </a:ext>
              </a:extLst>
            </p:cNvPr>
            <p:cNvGrpSpPr/>
            <p:nvPr/>
          </p:nvGrpSpPr>
          <p:grpSpPr>
            <a:xfrm>
              <a:off x="4081659" y="2783770"/>
              <a:ext cx="758891" cy="1419541"/>
              <a:chOff x="2997335" y="1714489"/>
              <a:chExt cx="1074600" cy="2092237"/>
            </a:xfrm>
          </p:grpSpPr>
          <p:sp>
            <p:nvSpPr>
              <p:cNvPr id="13" name="Freeform 59">
                <a:extLst>
                  <a:ext uri="{FF2B5EF4-FFF2-40B4-BE49-F238E27FC236}">
                    <a16:creationId xmlns:a16="http://schemas.microsoft.com/office/drawing/2014/main" id="{38BB2A53-0822-4975-8A7F-3262D98FC0A0}"/>
                  </a:ext>
                </a:extLst>
              </p:cNvPr>
              <p:cNvSpPr/>
              <p:nvPr/>
            </p:nvSpPr>
            <p:spPr>
              <a:xfrm rot="5400000" flipH="1">
                <a:off x="2534037" y="2305782"/>
                <a:ext cx="2026854" cy="844267"/>
              </a:xfrm>
              <a:custGeom>
                <a:avLst/>
                <a:gdLst>
                  <a:gd name="connsiteX0" fmla="*/ 0 w 6567055"/>
                  <a:gd name="connsiteY0" fmla="*/ 3248890 h 3253508"/>
                  <a:gd name="connsiteX1" fmla="*/ 263237 w 6567055"/>
                  <a:gd name="connsiteY1" fmla="*/ 3248890 h 3253508"/>
                  <a:gd name="connsiteX2" fmla="*/ 581891 w 6567055"/>
                  <a:gd name="connsiteY2" fmla="*/ 3248890 h 3253508"/>
                  <a:gd name="connsiteX3" fmla="*/ 983673 w 6567055"/>
                  <a:gd name="connsiteY3" fmla="*/ 3221181 h 3253508"/>
                  <a:gd name="connsiteX4" fmla="*/ 1343891 w 6567055"/>
                  <a:gd name="connsiteY4" fmla="*/ 3096490 h 3253508"/>
                  <a:gd name="connsiteX5" fmla="*/ 1607128 w 6567055"/>
                  <a:gd name="connsiteY5" fmla="*/ 2902527 h 3253508"/>
                  <a:gd name="connsiteX6" fmla="*/ 1870364 w 6567055"/>
                  <a:gd name="connsiteY6" fmla="*/ 2556163 h 3253508"/>
                  <a:gd name="connsiteX7" fmla="*/ 2064328 w 6567055"/>
                  <a:gd name="connsiteY7" fmla="*/ 2223654 h 3253508"/>
                  <a:gd name="connsiteX8" fmla="*/ 2299855 w 6567055"/>
                  <a:gd name="connsiteY8" fmla="*/ 1697181 h 3253508"/>
                  <a:gd name="connsiteX9" fmla="*/ 2507673 w 6567055"/>
                  <a:gd name="connsiteY9" fmla="*/ 1212272 h 3253508"/>
                  <a:gd name="connsiteX10" fmla="*/ 2729346 w 6567055"/>
                  <a:gd name="connsiteY10" fmla="*/ 727363 h 3253508"/>
                  <a:gd name="connsiteX11" fmla="*/ 2881746 w 6567055"/>
                  <a:gd name="connsiteY11" fmla="*/ 477981 h 3253508"/>
                  <a:gd name="connsiteX12" fmla="*/ 3089564 w 6567055"/>
                  <a:gd name="connsiteY12" fmla="*/ 159327 h 3253508"/>
                  <a:gd name="connsiteX13" fmla="*/ 3200400 w 6567055"/>
                  <a:gd name="connsiteY13" fmla="*/ 48490 h 3253508"/>
                  <a:gd name="connsiteX14" fmla="*/ 3283528 w 6567055"/>
                  <a:gd name="connsiteY14" fmla="*/ 6927 h 3253508"/>
                  <a:gd name="connsiteX15" fmla="*/ 3477491 w 6567055"/>
                  <a:gd name="connsiteY15" fmla="*/ 90054 h 3253508"/>
                  <a:gd name="connsiteX16" fmla="*/ 3643746 w 6567055"/>
                  <a:gd name="connsiteY16" fmla="*/ 325581 h 3253508"/>
                  <a:gd name="connsiteX17" fmla="*/ 3810000 w 6567055"/>
                  <a:gd name="connsiteY17" fmla="*/ 588817 h 3253508"/>
                  <a:gd name="connsiteX18" fmla="*/ 3962400 w 6567055"/>
                  <a:gd name="connsiteY18" fmla="*/ 949036 h 3253508"/>
                  <a:gd name="connsiteX19" fmla="*/ 4128655 w 6567055"/>
                  <a:gd name="connsiteY19" fmla="*/ 1281545 h 3253508"/>
                  <a:gd name="connsiteX20" fmla="*/ 4267200 w 6567055"/>
                  <a:gd name="connsiteY20" fmla="*/ 1641763 h 3253508"/>
                  <a:gd name="connsiteX21" fmla="*/ 4405746 w 6567055"/>
                  <a:gd name="connsiteY21" fmla="*/ 1891145 h 3253508"/>
                  <a:gd name="connsiteX22" fmla="*/ 4544291 w 6567055"/>
                  <a:gd name="connsiteY22" fmla="*/ 2209799 h 3253508"/>
                  <a:gd name="connsiteX23" fmla="*/ 4710546 w 6567055"/>
                  <a:gd name="connsiteY23" fmla="*/ 2514599 h 3253508"/>
                  <a:gd name="connsiteX24" fmla="*/ 4973782 w 6567055"/>
                  <a:gd name="connsiteY24" fmla="*/ 2888672 h 3253508"/>
                  <a:gd name="connsiteX25" fmla="*/ 5237019 w 6567055"/>
                  <a:gd name="connsiteY25" fmla="*/ 3096490 h 3253508"/>
                  <a:gd name="connsiteX26" fmla="*/ 5486400 w 6567055"/>
                  <a:gd name="connsiteY26" fmla="*/ 3179617 h 3253508"/>
                  <a:gd name="connsiteX27" fmla="*/ 5652655 w 6567055"/>
                  <a:gd name="connsiteY27" fmla="*/ 3207327 h 3253508"/>
                  <a:gd name="connsiteX28" fmla="*/ 5929746 w 6567055"/>
                  <a:gd name="connsiteY28" fmla="*/ 3235036 h 3253508"/>
                  <a:gd name="connsiteX29" fmla="*/ 6206837 w 6567055"/>
                  <a:gd name="connsiteY29" fmla="*/ 3235036 h 3253508"/>
                  <a:gd name="connsiteX30" fmla="*/ 6359237 w 6567055"/>
                  <a:gd name="connsiteY30" fmla="*/ 3235036 h 3253508"/>
                  <a:gd name="connsiteX31" fmla="*/ 6567055 w 6567055"/>
                  <a:gd name="connsiteY31" fmla="*/ 3235036 h 3253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567055" h="3253508">
                    <a:moveTo>
                      <a:pt x="0" y="3248890"/>
                    </a:moveTo>
                    <a:lnTo>
                      <a:pt x="263237" y="3248890"/>
                    </a:lnTo>
                    <a:cubicBezTo>
                      <a:pt x="360219" y="3248890"/>
                      <a:pt x="461819" y="3253508"/>
                      <a:pt x="581891" y="3248890"/>
                    </a:cubicBezTo>
                    <a:cubicBezTo>
                      <a:pt x="701963" y="3244272"/>
                      <a:pt x="856673" y="3246581"/>
                      <a:pt x="983673" y="3221181"/>
                    </a:cubicBezTo>
                    <a:cubicBezTo>
                      <a:pt x="1110673" y="3195781"/>
                      <a:pt x="1239982" y="3149599"/>
                      <a:pt x="1343891" y="3096490"/>
                    </a:cubicBezTo>
                    <a:cubicBezTo>
                      <a:pt x="1447800" y="3043381"/>
                      <a:pt x="1519383" y="2992581"/>
                      <a:pt x="1607128" y="2902527"/>
                    </a:cubicBezTo>
                    <a:cubicBezTo>
                      <a:pt x="1694873" y="2812473"/>
                      <a:pt x="1794164" y="2669308"/>
                      <a:pt x="1870364" y="2556163"/>
                    </a:cubicBezTo>
                    <a:cubicBezTo>
                      <a:pt x="1946564" y="2443018"/>
                      <a:pt x="1992746" y="2366817"/>
                      <a:pt x="2064328" y="2223654"/>
                    </a:cubicBezTo>
                    <a:cubicBezTo>
                      <a:pt x="2135910" y="2080491"/>
                      <a:pt x="2225964" y="1865745"/>
                      <a:pt x="2299855" y="1697181"/>
                    </a:cubicBezTo>
                    <a:cubicBezTo>
                      <a:pt x="2373746" y="1528617"/>
                      <a:pt x="2436091" y="1373908"/>
                      <a:pt x="2507673" y="1212272"/>
                    </a:cubicBezTo>
                    <a:cubicBezTo>
                      <a:pt x="2579255" y="1050636"/>
                      <a:pt x="2667001" y="849745"/>
                      <a:pt x="2729346" y="727363"/>
                    </a:cubicBezTo>
                    <a:cubicBezTo>
                      <a:pt x="2791691" y="604981"/>
                      <a:pt x="2821710" y="572654"/>
                      <a:pt x="2881746" y="477981"/>
                    </a:cubicBezTo>
                    <a:cubicBezTo>
                      <a:pt x="2941782" y="383308"/>
                      <a:pt x="3036455" y="230909"/>
                      <a:pt x="3089564" y="159327"/>
                    </a:cubicBezTo>
                    <a:cubicBezTo>
                      <a:pt x="3142673" y="87745"/>
                      <a:pt x="3168073" y="73890"/>
                      <a:pt x="3200400" y="48490"/>
                    </a:cubicBezTo>
                    <a:cubicBezTo>
                      <a:pt x="3232727" y="23090"/>
                      <a:pt x="3237346" y="0"/>
                      <a:pt x="3283528" y="6927"/>
                    </a:cubicBezTo>
                    <a:cubicBezTo>
                      <a:pt x="3329710" y="13854"/>
                      <a:pt x="3417455" y="36945"/>
                      <a:pt x="3477491" y="90054"/>
                    </a:cubicBezTo>
                    <a:cubicBezTo>
                      <a:pt x="3537527" y="143163"/>
                      <a:pt x="3588328" y="242454"/>
                      <a:pt x="3643746" y="325581"/>
                    </a:cubicBezTo>
                    <a:cubicBezTo>
                      <a:pt x="3699164" y="408708"/>
                      <a:pt x="3756891" y="484908"/>
                      <a:pt x="3810000" y="588817"/>
                    </a:cubicBezTo>
                    <a:cubicBezTo>
                      <a:pt x="3863109" y="692726"/>
                      <a:pt x="3909291" y="833581"/>
                      <a:pt x="3962400" y="949036"/>
                    </a:cubicBezTo>
                    <a:cubicBezTo>
                      <a:pt x="4015509" y="1064491"/>
                      <a:pt x="4077855" y="1166091"/>
                      <a:pt x="4128655" y="1281545"/>
                    </a:cubicBezTo>
                    <a:cubicBezTo>
                      <a:pt x="4179455" y="1397000"/>
                      <a:pt x="4221018" y="1540163"/>
                      <a:pt x="4267200" y="1641763"/>
                    </a:cubicBezTo>
                    <a:cubicBezTo>
                      <a:pt x="4313382" y="1743363"/>
                      <a:pt x="4359564" y="1796472"/>
                      <a:pt x="4405746" y="1891145"/>
                    </a:cubicBezTo>
                    <a:cubicBezTo>
                      <a:pt x="4451928" y="1985818"/>
                      <a:pt x="4493491" y="2105890"/>
                      <a:pt x="4544291" y="2209799"/>
                    </a:cubicBezTo>
                    <a:cubicBezTo>
                      <a:pt x="4595091" y="2313708"/>
                      <a:pt x="4638964" y="2401454"/>
                      <a:pt x="4710546" y="2514599"/>
                    </a:cubicBezTo>
                    <a:cubicBezTo>
                      <a:pt x="4782128" y="2627744"/>
                      <a:pt x="4886037" y="2791690"/>
                      <a:pt x="4973782" y="2888672"/>
                    </a:cubicBezTo>
                    <a:cubicBezTo>
                      <a:pt x="5061528" y="2985654"/>
                      <a:pt x="5151583" y="3047999"/>
                      <a:pt x="5237019" y="3096490"/>
                    </a:cubicBezTo>
                    <a:cubicBezTo>
                      <a:pt x="5322455" y="3144981"/>
                      <a:pt x="5417127" y="3161144"/>
                      <a:pt x="5486400" y="3179617"/>
                    </a:cubicBezTo>
                    <a:cubicBezTo>
                      <a:pt x="5555673" y="3198090"/>
                      <a:pt x="5578764" y="3198091"/>
                      <a:pt x="5652655" y="3207327"/>
                    </a:cubicBezTo>
                    <a:cubicBezTo>
                      <a:pt x="5726546" y="3216564"/>
                      <a:pt x="5837382" y="3230418"/>
                      <a:pt x="5929746" y="3235036"/>
                    </a:cubicBezTo>
                    <a:cubicBezTo>
                      <a:pt x="6022110" y="3239654"/>
                      <a:pt x="6206837" y="3235036"/>
                      <a:pt x="6206837" y="3235036"/>
                    </a:cubicBezTo>
                    <a:lnTo>
                      <a:pt x="6359237" y="3235036"/>
                    </a:lnTo>
                    <a:lnTo>
                      <a:pt x="6567055" y="3235036"/>
                    </a:ln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4" name="Straight Connector 60">
                <a:extLst>
                  <a:ext uri="{FF2B5EF4-FFF2-40B4-BE49-F238E27FC236}">
                    <a16:creationId xmlns:a16="http://schemas.microsoft.com/office/drawing/2014/main" id="{7E3F1A6A-3E3D-45FD-824F-6C810A88A9A0}"/>
                  </a:ext>
                </a:extLst>
              </p:cNvPr>
              <p:cNvCxnSpPr>
                <a:endCxn id="13" idx="31"/>
              </p:cNvCxnSpPr>
              <p:nvPr/>
            </p:nvCxnSpPr>
            <p:spPr>
              <a:xfrm rot="5400000" flipH="1" flipV="1">
                <a:off x="2081608" y="2758211"/>
                <a:ext cx="2092236" cy="479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Isosceles Triangle 61">
                <a:extLst>
                  <a:ext uri="{FF2B5EF4-FFF2-40B4-BE49-F238E27FC236}">
                    <a16:creationId xmlns:a16="http://schemas.microsoft.com/office/drawing/2014/main" id="{224EABE5-FC15-42C0-BE41-21CD16BD49A7}"/>
                  </a:ext>
                </a:extLst>
              </p:cNvPr>
              <p:cNvSpPr/>
              <p:nvPr/>
            </p:nvSpPr>
            <p:spPr>
              <a:xfrm rot="5400000" flipH="1">
                <a:off x="2996896" y="2673378"/>
                <a:ext cx="130765" cy="129887"/>
              </a:xfrm>
              <a:prstGeom prst="triangl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6" name="Straight Connector 62">
                <a:extLst>
                  <a:ext uri="{FF2B5EF4-FFF2-40B4-BE49-F238E27FC236}">
                    <a16:creationId xmlns:a16="http://schemas.microsoft.com/office/drawing/2014/main" id="{84C46B8C-D049-4C29-ACAC-99490A753197}"/>
                  </a:ext>
                </a:extLst>
              </p:cNvPr>
              <p:cNvCxnSpPr/>
              <p:nvPr/>
            </p:nvCxnSpPr>
            <p:spPr>
              <a:xfrm rot="10800000" flipV="1">
                <a:off x="3153186" y="2714620"/>
                <a:ext cx="918749" cy="22448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extBox 68">
            <a:extLst>
              <a:ext uri="{FF2B5EF4-FFF2-40B4-BE49-F238E27FC236}">
                <a16:creationId xmlns:a16="http://schemas.microsoft.com/office/drawing/2014/main" id="{0C14DFEE-00DD-4FB9-863F-6CDF80D2D97A}"/>
              </a:ext>
            </a:extLst>
          </p:cNvPr>
          <p:cNvSpPr txBox="1"/>
          <p:nvPr/>
        </p:nvSpPr>
        <p:spPr>
          <a:xfrm>
            <a:off x="4759824" y="4521230"/>
            <a:ext cx="3988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 línea recta que une los valores más probables de </a:t>
            </a:r>
            <a:r>
              <a:rPr kumimoji="0" lang="es-MX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para todos los valor de </a:t>
            </a:r>
            <a:r>
              <a:rPr kumimoji="0" lang="es-MX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es la </a:t>
            </a: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línea más probable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s-MX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84">
            <a:extLst>
              <a:ext uri="{FF2B5EF4-FFF2-40B4-BE49-F238E27FC236}">
                <a16:creationId xmlns:a16="http://schemas.microsoft.com/office/drawing/2014/main" id="{792C0897-D39F-4B09-9A78-4164ACFA2BA3}"/>
              </a:ext>
            </a:extLst>
          </p:cNvPr>
          <p:cNvSpPr/>
          <p:nvPr/>
        </p:nvSpPr>
        <p:spPr>
          <a:xfrm>
            <a:off x="4139688" y="4096620"/>
            <a:ext cx="56970" cy="383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85">
            <a:extLst>
              <a:ext uri="{FF2B5EF4-FFF2-40B4-BE49-F238E27FC236}">
                <a16:creationId xmlns:a16="http://schemas.microsoft.com/office/drawing/2014/main" id="{E386E85D-6696-4BD8-B714-B1C380E29500}"/>
              </a:ext>
            </a:extLst>
          </p:cNvPr>
          <p:cNvSpPr/>
          <p:nvPr/>
        </p:nvSpPr>
        <p:spPr>
          <a:xfrm>
            <a:off x="2766720" y="4249020"/>
            <a:ext cx="56970" cy="383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86">
            <a:extLst>
              <a:ext uri="{FF2B5EF4-FFF2-40B4-BE49-F238E27FC236}">
                <a16:creationId xmlns:a16="http://schemas.microsoft.com/office/drawing/2014/main" id="{06860AFA-6DC3-4323-BA5C-9C2C2CD70AD3}"/>
              </a:ext>
            </a:extLst>
          </p:cNvPr>
          <p:cNvSpPr/>
          <p:nvPr/>
        </p:nvSpPr>
        <p:spPr>
          <a:xfrm>
            <a:off x="1396016" y="5644425"/>
            <a:ext cx="56970" cy="3834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6D689DE-C5DE-4023-A02F-3CA218FCBC39}"/>
              </a:ext>
            </a:extLst>
          </p:cNvPr>
          <p:cNvSpPr txBox="1"/>
          <p:nvPr/>
        </p:nvSpPr>
        <p:spPr>
          <a:xfrm>
            <a:off x="259618" y="1154530"/>
            <a:ext cx="4621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 pensamos que los datos de </a:t>
            </a:r>
            <a:r>
              <a:rPr kumimoji="0" lang="es-MX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para cada </a:t>
            </a:r>
            <a:r>
              <a:rPr kumimoji="0" lang="es-MX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son una muestra representativa de una población de datos para ese valor de </a:t>
            </a:r>
            <a:r>
              <a:rPr kumimoji="0" lang="es-MX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x;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E8E4135-7205-4780-8B6F-0F48BCDC286B}"/>
              </a:ext>
            </a:extLst>
          </p:cNvPr>
          <p:cNvSpPr txBox="1"/>
          <p:nvPr/>
        </p:nvSpPr>
        <p:spPr>
          <a:xfrm>
            <a:off x="5324854" y="1559829"/>
            <a:ext cx="3662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 que dicha población tiene una distribución normal cuya moda (y </a:t>
            </a: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media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es el valor más probable de </a:t>
            </a:r>
            <a:r>
              <a:rPr kumimoji="0" lang="es-MX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para esa </a:t>
            </a:r>
            <a:r>
              <a:rPr kumimoji="0" lang="es-MX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 entonces </a:t>
            </a: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0651274B-922E-48B7-B053-6D1A2B8384F6}"/>
              </a:ext>
            </a:extLst>
          </p:cNvPr>
          <p:cNvGrpSpPr/>
          <p:nvPr/>
        </p:nvGrpSpPr>
        <p:grpSpPr>
          <a:xfrm>
            <a:off x="1477755" y="2132856"/>
            <a:ext cx="3587539" cy="3867491"/>
            <a:chOff x="1477755" y="2132856"/>
            <a:chExt cx="3587539" cy="3867491"/>
          </a:xfrm>
        </p:grpSpPr>
        <p:sp>
          <p:nvSpPr>
            <p:cNvPr id="32" name="TextBox 90">
              <a:extLst>
                <a:ext uri="{FF2B5EF4-FFF2-40B4-BE49-F238E27FC236}">
                  <a16:creationId xmlns:a16="http://schemas.microsoft.com/office/drawing/2014/main" id="{B1062B19-6317-439F-9008-D681E21E3794}"/>
                </a:ext>
              </a:extLst>
            </p:cNvPr>
            <p:cNvSpPr txBox="1"/>
            <p:nvPr/>
          </p:nvSpPr>
          <p:spPr>
            <a:xfrm>
              <a:off x="2298351" y="5354016"/>
              <a:ext cx="10715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Valor observado de </a:t>
              </a:r>
              <a:r>
                <a:rPr kumimoji="0" lang="es-MX" sz="12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33" name="TextBox 91">
              <a:extLst>
                <a:ext uri="{FF2B5EF4-FFF2-40B4-BE49-F238E27FC236}">
                  <a16:creationId xmlns:a16="http://schemas.microsoft.com/office/drawing/2014/main" id="{CDB24851-978A-4660-8483-4462367D4813}"/>
                </a:ext>
              </a:extLst>
            </p:cNvPr>
            <p:cNvSpPr txBox="1"/>
            <p:nvPr/>
          </p:nvSpPr>
          <p:spPr>
            <a:xfrm>
              <a:off x="2725442" y="3172891"/>
              <a:ext cx="1000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4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  <a:r>
                <a:rPr kumimoji="0" lang="es-MX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~ N</a:t>
              </a:r>
              <a:endParaRPr kumimoji="0" lang="es-MX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 93">
              <a:extLst>
                <a:ext uri="{FF2B5EF4-FFF2-40B4-BE49-F238E27FC236}">
                  <a16:creationId xmlns:a16="http://schemas.microsoft.com/office/drawing/2014/main" id="{826503A6-032F-4FB0-B1B1-A5FA11B5F32D}"/>
                </a:ext>
              </a:extLst>
            </p:cNvPr>
            <p:cNvSpPr/>
            <p:nvPr/>
          </p:nvSpPr>
          <p:spPr>
            <a:xfrm>
              <a:off x="2954270" y="3531697"/>
              <a:ext cx="358711" cy="621847"/>
            </a:xfrm>
            <a:custGeom>
              <a:avLst/>
              <a:gdLst>
                <a:gd name="connsiteX0" fmla="*/ 145143 w 212875"/>
                <a:gd name="connsiteY0" fmla="*/ 0 h 478971"/>
                <a:gd name="connsiteX1" fmla="*/ 188685 w 212875"/>
                <a:gd name="connsiteY1" fmla="*/ 159657 h 478971"/>
                <a:gd name="connsiteX2" fmla="*/ 0 w 212875"/>
                <a:gd name="connsiteY2" fmla="*/ 478971 h 478971"/>
                <a:gd name="connsiteX3" fmla="*/ 0 w 212875"/>
                <a:gd name="connsiteY3" fmla="*/ 478971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875" h="478971">
                  <a:moveTo>
                    <a:pt x="145143" y="0"/>
                  </a:moveTo>
                  <a:cubicBezTo>
                    <a:pt x="179009" y="39914"/>
                    <a:pt x="212875" y="79829"/>
                    <a:pt x="188685" y="159657"/>
                  </a:cubicBezTo>
                  <a:cubicBezTo>
                    <a:pt x="164495" y="239485"/>
                    <a:pt x="0" y="478971"/>
                    <a:pt x="0" y="478971"/>
                  </a:cubicBezTo>
                  <a:lnTo>
                    <a:pt x="0" y="478971"/>
                  </a:lnTo>
                </a:path>
              </a:pathLst>
            </a:cu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94">
              <a:extLst>
                <a:ext uri="{FF2B5EF4-FFF2-40B4-BE49-F238E27FC236}">
                  <a16:creationId xmlns:a16="http://schemas.microsoft.com/office/drawing/2014/main" id="{05BDAF83-3DCC-4AAD-8CB2-5E7019B9E8B9}"/>
                </a:ext>
              </a:extLst>
            </p:cNvPr>
            <p:cNvSpPr/>
            <p:nvPr/>
          </p:nvSpPr>
          <p:spPr>
            <a:xfrm rot="16200000" flipV="1">
              <a:off x="1925727" y="5265169"/>
              <a:ext cx="190695" cy="1086639"/>
            </a:xfrm>
            <a:custGeom>
              <a:avLst/>
              <a:gdLst>
                <a:gd name="connsiteX0" fmla="*/ 270933 w 328990"/>
                <a:gd name="connsiteY0" fmla="*/ 0 h 1030514"/>
                <a:gd name="connsiteX1" fmla="*/ 9676 w 328990"/>
                <a:gd name="connsiteY1" fmla="*/ 304800 h 1030514"/>
                <a:gd name="connsiteX2" fmla="*/ 328990 w 328990"/>
                <a:gd name="connsiteY2" fmla="*/ 1030514 h 1030514"/>
                <a:gd name="connsiteX3" fmla="*/ 328990 w 328990"/>
                <a:gd name="connsiteY3" fmla="*/ 1030514 h 103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990" h="1030514">
                  <a:moveTo>
                    <a:pt x="270933" y="0"/>
                  </a:moveTo>
                  <a:cubicBezTo>
                    <a:pt x="135466" y="66524"/>
                    <a:pt x="0" y="133048"/>
                    <a:pt x="9676" y="304800"/>
                  </a:cubicBezTo>
                  <a:cubicBezTo>
                    <a:pt x="19352" y="476552"/>
                    <a:pt x="328990" y="1030514"/>
                    <a:pt x="328990" y="1030514"/>
                  </a:cubicBezTo>
                  <a:lnTo>
                    <a:pt x="328990" y="1030514"/>
                  </a:lnTo>
                </a:path>
              </a:pathLst>
            </a:cu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95">
              <a:extLst>
                <a:ext uri="{FF2B5EF4-FFF2-40B4-BE49-F238E27FC236}">
                  <a16:creationId xmlns:a16="http://schemas.microsoft.com/office/drawing/2014/main" id="{FF0E8754-6234-4E76-AC55-1A43B8F5BB23}"/>
                </a:ext>
              </a:extLst>
            </p:cNvPr>
            <p:cNvSpPr/>
            <p:nvPr/>
          </p:nvSpPr>
          <p:spPr>
            <a:xfrm>
              <a:off x="3927416" y="2461147"/>
              <a:ext cx="435970" cy="977464"/>
            </a:xfrm>
            <a:custGeom>
              <a:avLst/>
              <a:gdLst>
                <a:gd name="connsiteX0" fmla="*/ 435429 w 435429"/>
                <a:gd name="connsiteY0" fmla="*/ 0 h 522514"/>
                <a:gd name="connsiteX1" fmla="*/ 43543 w 435429"/>
                <a:gd name="connsiteY1" fmla="*/ 174171 h 522514"/>
                <a:gd name="connsiteX2" fmla="*/ 174171 w 435429"/>
                <a:gd name="connsiteY2" fmla="*/ 522514 h 522514"/>
                <a:gd name="connsiteX3" fmla="*/ 174171 w 435429"/>
                <a:gd name="connsiteY3" fmla="*/ 522514 h 52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429" h="522514">
                  <a:moveTo>
                    <a:pt x="435429" y="0"/>
                  </a:moveTo>
                  <a:cubicBezTo>
                    <a:pt x="261257" y="43542"/>
                    <a:pt x="87086" y="87085"/>
                    <a:pt x="43543" y="174171"/>
                  </a:cubicBezTo>
                  <a:cubicBezTo>
                    <a:pt x="0" y="261257"/>
                    <a:pt x="174171" y="522514"/>
                    <a:pt x="174171" y="522514"/>
                  </a:cubicBezTo>
                  <a:lnTo>
                    <a:pt x="174171" y="522514"/>
                  </a:lnTo>
                </a:path>
              </a:pathLst>
            </a:cu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4F494E90-42E4-4969-AEB1-31764AF0B266}"/>
                </a:ext>
              </a:extLst>
            </p:cNvPr>
            <p:cNvGrpSpPr/>
            <p:nvPr/>
          </p:nvGrpSpPr>
          <p:grpSpPr>
            <a:xfrm>
              <a:off x="4065162" y="2132856"/>
              <a:ext cx="1000132" cy="394805"/>
              <a:chOff x="3885051" y="2378508"/>
              <a:chExt cx="1000132" cy="394805"/>
            </a:xfrm>
          </p:grpSpPr>
          <p:sp>
            <p:nvSpPr>
              <p:cNvPr id="38" name="TextBox 91">
                <a:extLst>
                  <a:ext uri="{FF2B5EF4-FFF2-40B4-BE49-F238E27FC236}">
                    <a16:creationId xmlns:a16="http://schemas.microsoft.com/office/drawing/2014/main" id="{BFB3EA7F-87BE-4C0D-BAE0-B0E9A06B37EC}"/>
                  </a:ext>
                </a:extLst>
              </p:cNvPr>
              <p:cNvSpPr txBox="1"/>
              <p:nvPr/>
            </p:nvSpPr>
            <p:spPr>
              <a:xfrm>
                <a:off x="3885051" y="2465536"/>
                <a:ext cx="10001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y</a:t>
                </a:r>
              </a:p>
            </p:txBody>
          </p:sp>
          <p:sp>
            <p:nvSpPr>
              <p:cNvPr id="39" name="TextBox 91">
                <a:extLst>
                  <a:ext uri="{FF2B5EF4-FFF2-40B4-BE49-F238E27FC236}">
                    <a16:creationId xmlns:a16="http://schemas.microsoft.com/office/drawing/2014/main" id="{01EF47C2-3619-40B1-9112-B0FDD7CFB051}"/>
                  </a:ext>
                </a:extLst>
              </p:cNvPr>
              <p:cNvSpPr txBox="1"/>
              <p:nvPr/>
            </p:nvSpPr>
            <p:spPr>
              <a:xfrm>
                <a:off x="4205571" y="2378508"/>
                <a:ext cx="3590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MX" sz="1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^</a:t>
                </a:r>
              </a:p>
            </p:txBody>
          </p:sp>
        </p:grpSp>
      </p:grpSp>
      <p:cxnSp>
        <p:nvCxnSpPr>
          <p:cNvPr id="6" name="Straight Connector 38">
            <a:extLst>
              <a:ext uri="{FF2B5EF4-FFF2-40B4-BE49-F238E27FC236}">
                <a16:creationId xmlns:a16="http://schemas.microsoft.com/office/drawing/2014/main" id="{E64054F3-DD12-4FFA-BD24-A9D6052B3A79}"/>
              </a:ext>
            </a:extLst>
          </p:cNvPr>
          <p:cNvCxnSpPr/>
          <p:nvPr/>
        </p:nvCxnSpPr>
        <p:spPr>
          <a:xfrm flipV="1">
            <a:off x="717039" y="2966264"/>
            <a:ext cx="4192235" cy="296813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38">
            <a:extLst>
              <a:ext uri="{FF2B5EF4-FFF2-40B4-BE49-F238E27FC236}">
                <a16:creationId xmlns:a16="http://schemas.microsoft.com/office/drawing/2014/main" id="{4EC2B866-DA07-4103-A35D-D55BDC146FD7}"/>
              </a:ext>
            </a:extLst>
          </p:cNvPr>
          <p:cNvCxnSpPr>
            <a:cxnSpLocks/>
          </p:cNvCxnSpPr>
          <p:nvPr/>
        </p:nvCxnSpPr>
        <p:spPr>
          <a:xfrm flipV="1">
            <a:off x="485823" y="4299008"/>
            <a:ext cx="5248153" cy="1562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56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854</Words>
  <Application>Microsoft Office PowerPoint</Application>
  <PresentationFormat>Presentación en pantalla (4:3)</PresentationFormat>
  <Paragraphs>297</Paragraphs>
  <Slides>18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Diseño predeterminado</vt:lpstr>
      <vt:lpstr>Tema de Office</vt:lpstr>
      <vt:lpstr>1_Tema de Office</vt:lpstr>
      <vt:lpstr>Ecuación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Desarrollemos el MHD</vt:lpstr>
      <vt:lpstr>Presentación de PowerPoint</vt:lpstr>
      <vt:lpstr>Presentación de PowerPoint</vt:lpstr>
      <vt:lpstr>Modelos lineales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¿Lo reconocen?</vt:lpstr>
      <vt:lpstr>Presentación de PowerPoint</vt:lpstr>
    </vt:vector>
  </TitlesOfParts>
  <Company>Centro de Ecología, IVIC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EDLIN GUERRA CASTRO</dc:creator>
  <cp:lastModifiedBy>edlin guerra</cp:lastModifiedBy>
  <cp:revision>43</cp:revision>
  <dcterms:created xsi:type="dcterms:W3CDTF">2009-05-20T01:28:24Z</dcterms:created>
  <dcterms:modified xsi:type="dcterms:W3CDTF">2021-03-09T17:30:32Z</dcterms:modified>
</cp:coreProperties>
</file>