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3"/>
  </p:notesMasterIdLst>
  <p:sldIdLst>
    <p:sldId id="292" r:id="rId2"/>
    <p:sldId id="326" r:id="rId3"/>
    <p:sldId id="455" r:id="rId4"/>
    <p:sldId id="453" r:id="rId5"/>
    <p:sldId id="417" r:id="rId6"/>
    <p:sldId id="418" r:id="rId7"/>
    <p:sldId id="451" r:id="rId8"/>
    <p:sldId id="452" r:id="rId9"/>
    <p:sldId id="438" r:id="rId10"/>
    <p:sldId id="434" r:id="rId11"/>
    <p:sldId id="437" r:id="rId12"/>
    <p:sldId id="435" r:id="rId13"/>
    <p:sldId id="436" r:id="rId14"/>
    <p:sldId id="440" r:id="rId15"/>
    <p:sldId id="446" r:id="rId16"/>
    <p:sldId id="443" r:id="rId17"/>
    <p:sldId id="442" r:id="rId18"/>
    <p:sldId id="444" r:id="rId19"/>
    <p:sldId id="450" r:id="rId20"/>
    <p:sldId id="445" r:id="rId21"/>
    <p:sldId id="454" r:id="rId22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821FF-D66A-4344-99E9-B83356EA9062}" v="11" dt="2020-01-30T04:23:3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4631" autoAdjust="0"/>
  </p:normalViewPr>
  <p:slideViewPr>
    <p:cSldViewPr>
      <p:cViewPr varScale="1">
        <p:scale>
          <a:sx n="64" d="100"/>
          <a:sy n="64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B07821FF-D66A-4344-99E9-B83356EA9062}"/>
    <pc:docChg chg="custSel addSld delSld modSld">
      <pc:chgData name="edlin guerra" userId="d52177a9150211f7" providerId="LiveId" clId="{B07821FF-D66A-4344-99E9-B83356EA9062}" dt="2020-01-30T04:24:02.609" v="40" actId="1076"/>
      <pc:docMkLst>
        <pc:docMk/>
      </pc:docMkLst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4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5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6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7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8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09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10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11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12"/>
        </pc:sldMkLst>
      </pc:sldChg>
      <pc:sldChg chg="del">
        <pc:chgData name="edlin guerra" userId="d52177a9150211f7" providerId="LiveId" clId="{B07821FF-D66A-4344-99E9-B83356EA9062}" dt="2020-01-30T04:18:12.090" v="0" actId="47"/>
        <pc:sldMkLst>
          <pc:docMk/>
          <pc:sldMk cId="0" sldId="413"/>
        </pc:sldMkLst>
      </pc:sldChg>
      <pc:sldChg chg="del">
        <pc:chgData name="edlin guerra" userId="d52177a9150211f7" providerId="LiveId" clId="{B07821FF-D66A-4344-99E9-B83356EA9062}" dt="2020-01-30T04:22:27.622" v="2" actId="47"/>
        <pc:sldMkLst>
          <pc:docMk/>
          <pc:sldMk cId="3678910166" sldId="447"/>
        </pc:sldMkLst>
      </pc:sldChg>
      <pc:sldChg chg="del">
        <pc:chgData name="edlin guerra" userId="d52177a9150211f7" providerId="LiveId" clId="{B07821FF-D66A-4344-99E9-B83356EA9062}" dt="2020-01-30T04:22:29.702" v="3" actId="47"/>
        <pc:sldMkLst>
          <pc:docMk/>
          <pc:sldMk cId="852219956" sldId="448"/>
        </pc:sldMkLst>
      </pc:sldChg>
      <pc:sldChg chg="modSp">
        <pc:chgData name="edlin guerra" userId="d52177a9150211f7" providerId="LiveId" clId="{B07821FF-D66A-4344-99E9-B83356EA9062}" dt="2020-01-30T04:19:12.579" v="1" actId="27636"/>
        <pc:sldMkLst>
          <pc:docMk/>
          <pc:sldMk cId="0" sldId="453"/>
        </pc:sldMkLst>
        <pc:spChg chg="mod">
          <ac:chgData name="edlin guerra" userId="d52177a9150211f7" providerId="LiveId" clId="{B07821FF-D66A-4344-99E9-B83356EA9062}" dt="2020-01-30T04:19:12.579" v="1" actId="27636"/>
          <ac:spMkLst>
            <pc:docMk/>
            <pc:sldMk cId="0" sldId="453"/>
            <ac:spMk id="23555" creationId="{00000000-0000-0000-0000-000000000000}"/>
          </ac:spMkLst>
        </pc:spChg>
      </pc:sldChg>
      <pc:sldChg chg="addSp modSp add">
        <pc:chgData name="edlin guerra" userId="d52177a9150211f7" providerId="LiveId" clId="{B07821FF-D66A-4344-99E9-B83356EA9062}" dt="2020-01-30T04:24:02.609" v="40" actId="1076"/>
        <pc:sldMkLst>
          <pc:docMk/>
          <pc:sldMk cId="2252303381" sldId="454"/>
        </pc:sldMkLst>
        <pc:spChg chg="add mod">
          <ac:chgData name="edlin guerra" userId="d52177a9150211f7" providerId="LiveId" clId="{B07821FF-D66A-4344-99E9-B83356EA9062}" dt="2020-01-30T04:24:02.609" v="40" actId="1076"/>
          <ac:spMkLst>
            <pc:docMk/>
            <pc:sldMk cId="2252303381" sldId="454"/>
            <ac:spMk id="2" creationId="{569B47DC-BDC7-498E-A94C-E507391D92A4}"/>
          </ac:spMkLst>
        </pc:spChg>
      </pc:sldChg>
    </pc:docChg>
  </pc:docChgLst>
  <pc:docChgLst>
    <pc:chgData name="edlin guerra" userId="d52177a9150211f7" providerId="LiveId" clId="{EAB57B93-DC28-45CE-B4BD-08CD23D0FE82}"/>
    <pc:docChg chg="addSld delSld modSld modMainMaster">
      <pc:chgData name="edlin guerra" userId="d52177a9150211f7" providerId="LiveId" clId="{EAB57B93-DC28-45CE-B4BD-08CD23D0FE82}" dt="2020-01-28T04:16:37.342" v="22" actId="27614"/>
      <pc:docMkLst>
        <pc:docMk/>
      </pc:docMkLst>
      <pc:sldChg chg="modSp">
        <pc:chgData name="edlin guerra" userId="d52177a9150211f7" providerId="LiveId" clId="{EAB57B93-DC28-45CE-B4BD-08CD23D0FE82}" dt="2020-01-28T04:12:35.531" v="3" actId="20577"/>
        <pc:sldMkLst>
          <pc:docMk/>
          <pc:sldMk cId="518660928" sldId="292"/>
        </pc:sldMkLst>
        <pc:spChg chg="mod">
          <ac:chgData name="edlin guerra" userId="d52177a9150211f7" providerId="LiveId" clId="{EAB57B93-DC28-45CE-B4BD-08CD23D0FE82}" dt="2020-01-28T04:12:35.531" v="3" actId="20577"/>
          <ac:spMkLst>
            <pc:docMk/>
            <pc:sldMk cId="518660928" sldId="292"/>
            <ac:spMk id="6" creationId="{40414D67-5785-4491-A0C9-47520F416026}"/>
          </ac:spMkLst>
        </pc:spChg>
      </pc:sldChg>
      <pc:sldChg chg="del setBg">
        <pc:chgData name="edlin guerra" userId="d52177a9150211f7" providerId="LiveId" clId="{EAB57B93-DC28-45CE-B4BD-08CD23D0FE82}" dt="2020-01-28T04:12:30.608" v="2" actId="47"/>
        <pc:sldMkLst>
          <pc:docMk/>
          <pc:sldMk cId="0" sldId="325"/>
        </pc:sldMkLst>
      </pc:sldChg>
      <pc:sldChg chg="modSp">
        <pc:chgData name="edlin guerra" userId="d52177a9150211f7" providerId="LiveId" clId="{EAB57B93-DC28-45CE-B4BD-08CD23D0FE82}" dt="2020-01-28T04:12:51.811" v="17" actId="1076"/>
        <pc:sldMkLst>
          <pc:docMk/>
          <pc:sldMk cId="0" sldId="404"/>
        </pc:sldMkLst>
        <pc:spChg chg="mod">
          <ac:chgData name="edlin guerra" userId="d52177a9150211f7" providerId="LiveId" clId="{EAB57B93-DC28-45CE-B4BD-08CD23D0FE82}" dt="2020-01-28T04:12:51.811" v="17" actId="1076"/>
          <ac:spMkLst>
            <pc:docMk/>
            <pc:sldMk cId="0" sldId="404"/>
            <ac:spMk id="7" creationId="{00000000-0000-0000-0000-000000000000}"/>
          </ac:spMkLst>
        </pc:spChg>
      </pc:sldChg>
      <pc:sldChg chg="addSp modSp add">
        <pc:chgData name="edlin guerra" userId="d52177a9150211f7" providerId="LiveId" clId="{EAB57B93-DC28-45CE-B4BD-08CD23D0FE82}" dt="2020-01-28T04:16:08.998" v="19" actId="931"/>
        <pc:sldMkLst>
          <pc:docMk/>
          <pc:sldMk cId="2833429119" sldId="451"/>
        </pc:sldMkLst>
        <pc:picChg chg="add mod">
          <ac:chgData name="edlin guerra" userId="d52177a9150211f7" providerId="LiveId" clId="{EAB57B93-DC28-45CE-B4BD-08CD23D0FE82}" dt="2020-01-28T04:16:08.998" v="19" actId="931"/>
          <ac:picMkLst>
            <pc:docMk/>
            <pc:sldMk cId="2833429119" sldId="451"/>
            <ac:picMk id="3" creationId="{9DCE23F2-64A1-4D45-9913-D5A797F06700}"/>
          </ac:picMkLst>
        </pc:picChg>
      </pc:sldChg>
      <pc:sldChg chg="addSp modSp add">
        <pc:chgData name="edlin guerra" userId="d52177a9150211f7" providerId="LiveId" clId="{EAB57B93-DC28-45CE-B4BD-08CD23D0FE82}" dt="2020-01-28T04:16:37.342" v="22" actId="27614"/>
        <pc:sldMkLst>
          <pc:docMk/>
          <pc:sldMk cId="1109044670" sldId="452"/>
        </pc:sldMkLst>
        <pc:picChg chg="add mod">
          <ac:chgData name="edlin guerra" userId="d52177a9150211f7" providerId="LiveId" clId="{EAB57B93-DC28-45CE-B4BD-08CD23D0FE82}" dt="2020-01-28T04:16:37.342" v="22" actId="27614"/>
          <ac:picMkLst>
            <pc:docMk/>
            <pc:sldMk cId="1109044670" sldId="452"/>
            <ac:picMk id="3" creationId="{D27C38A9-9335-4D2D-A334-397430CCC5A0}"/>
          </ac:picMkLst>
        </pc:picChg>
      </pc:sldChg>
      <pc:sldMasterChg chg="setBg modSldLayout">
        <pc:chgData name="edlin guerra" userId="d52177a9150211f7" providerId="LiveId" clId="{EAB57B93-DC28-45CE-B4BD-08CD23D0FE82}" dt="2020-01-28T04:11:46.937" v="1"/>
        <pc:sldMasterMkLst>
          <pc:docMk/>
          <pc:sldMasterMk cId="0" sldId="2147483705"/>
        </pc:sldMasterMkLst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06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07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08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09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0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1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2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3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4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5"/>
          </pc:sldLayoutMkLst>
        </pc:sldLayoutChg>
        <pc:sldLayoutChg chg="setBg">
          <pc:chgData name="edlin guerra" userId="d52177a9150211f7" providerId="LiveId" clId="{EAB57B93-DC28-45CE-B4BD-08CD23D0FE82}" dt="2020-01-28T04:11:46.937" v="1"/>
          <pc:sldLayoutMkLst>
            <pc:docMk/>
            <pc:sldMasterMk cId="0" sldId="2147483705"/>
            <pc:sldLayoutMk cId="0" sldId="214748371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11/02/2020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11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Starting</a:t>
            </a:r>
            <a:r>
              <a:rPr lang="es-MX" baseline="0" dirty="0"/>
              <a:t> 2:00 pm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6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359AF-D86D-48A4-9347-A45221C2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8BEF9-03A0-4590-AF4C-99EDA3CC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EEA2B-5B04-4486-8951-E51251CB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53697-4DCF-479A-AAD8-46DCA05C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632B1-1F2E-49C6-BB44-189079C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68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E0AB-6090-47E2-939F-3C22C658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0C8E73-94D8-4F6D-A92D-4BC45B70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1FF34-6985-436C-82B1-46BAFEE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B5DE7-4BEF-495C-8B7D-785CDC2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7328F-6B11-482D-97D9-08EF62A8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89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2607C-C919-4CED-A1A5-2D55A02DD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426EEE-1908-4124-A7BB-987828F1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59EB0-94F2-4BCD-9040-AA54455F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D5475-CC26-47C6-9540-6BBB67A2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1EECB-D588-4840-B983-0CA6FFF1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157A-99E1-46AC-AFF8-2307E205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72D2A-72B8-473E-A46F-13E01782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3163F-827D-40B1-9156-23BDA218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D434D-9569-4D00-A761-2BFCE8BD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5349-1EE4-4138-80FC-0678DEC9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9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F506-0688-4506-8BF8-6512AF4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727EB-50F5-49BD-8576-D1318B83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D0BF8-C0D2-4B71-AC6D-12A0114E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4639C-050B-465F-847C-AF66C95A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04E3E-D647-4FE4-A814-E482792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5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46B5E-FD79-41C2-AE73-47A652C0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13934-DFBE-4A31-B297-F443E795D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54014-9E4A-42D8-B11E-6A8A28D0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535C3-EAE3-45DD-84A1-57B2A72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2A4C00-A7E3-484D-BDAE-5E7DF59B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4CACB-AD45-4DB0-97D8-BAE600F0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3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9393-8B49-4C59-8455-B88A52E3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D4B4E-E5A2-4460-AC9D-1D85A864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FC341-78B9-4A8D-8DFD-6E3A3B21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B42406-E59F-4E98-BAEF-FDB8DD77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493C27-310F-408F-98DD-099302FF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C77B0A-5E64-440F-BD97-053DBDDD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168096-CA77-4F2C-86E7-7A0940A9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0C0B3D-330F-49A7-AEB4-4D2B40E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2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FE53-7238-4BB3-A947-2F6C7E92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B3B618-D68C-4290-A258-57E9E0C8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96652E-5B6B-4CBF-BE6D-C6490B88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7AAFCF-DB90-41B6-A2AB-31440BF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9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451CCD-FC7B-427B-91AD-1D16F5A9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AA2451-61BF-438D-A36E-EF7569D5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4F78D-1F6D-4161-BCAA-E5F9BC4E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89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9BB93-2D1D-4A09-A30F-695AAD24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7C7A6-4532-4767-9D8C-E38DE5D9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27CDF-C6DB-487F-966C-D672FE7F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38359-2DE2-4F70-B503-E7B3B9D5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54B8F-FB9A-44FF-AC99-BCA05D8E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9D612-8128-499C-8E88-8812C259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C4EFA-838D-4532-83F4-7C1CCB1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F38D17-B207-4E68-B65C-FDB557972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75A14-6F42-46FF-8D5D-838733A3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1BA379-E945-4306-B4CF-A622A96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6236A-3046-4D7C-89B7-9F0F9192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B32C1D-E844-469B-A217-8FB60007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01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340C67-983C-4B9C-85EC-BFC2435C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F6637-2785-4F4B-8825-918B5EA3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C33DF-1C2A-47A7-9007-D6604B1F2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ECDC3-73D8-4A31-BD4C-EAE583E85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26C35-0DF9-4EEA-9469-4BB11E00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CIENCIAS AMBIENTALES</a:t>
            </a:r>
            <a:r>
              <a:rPr lang="es-MX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INTRODUCCIÓN A LA ESTADÍSTICA</a:t>
            </a:r>
          </a:p>
          <a:p>
            <a:pPr algn="ctr"/>
            <a:r>
              <a:rPr lang="es-MX" sz="2000" b="1" dirty="0"/>
              <a:t>Unidad 1. Prueba Estadística (Parte 2)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518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428728" y="10001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 variable en la población tiene una distribución normal, entonces: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0232" y="1667334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la DNE, podemos conocer valores de la variable Z que correspondan a ciertas áreas bajo la curva: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14348" y="2869638"/>
            <a:ext cx="3143272" cy="2065050"/>
            <a:chOff x="-129858" y="2071678"/>
            <a:chExt cx="4773296" cy="3051656"/>
          </a:xfrm>
        </p:grpSpPr>
        <p:sp>
          <p:nvSpPr>
            <p:cNvPr id="81" name="Freeform 80"/>
            <p:cNvSpPr/>
            <p:nvPr/>
          </p:nvSpPr>
          <p:spPr>
            <a:xfrm>
              <a:off x="949828" y="2725007"/>
              <a:ext cx="3405183" cy="1430268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-150202" y="3165092"/>
              <a:ext cx="1980370" cy="2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1" idx="31"/>
            </p:cNvCxnSpPr>
            <p:nvPr/>
          </p:nvCxnSpPr>
          <p:spPr>
            <a:xfrm flipV="1">
              <a:off x="839983" y="4147154"/>
              <a:ext cx="3515027" cy="8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-129858" y="2071678"/>
              <a:ext cx="1064940" cy="5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f (Z)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65513" y="4197755"/>
              <a:ext cx="577925" cy="5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Z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16200000" flipH="1">
              <a:off x="1402301" y="3948753"/>
              <a:ext cx="1100204" cy="2442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>
              <a:off x="3348598" y="4420465"/>
              <a:ext cx="66967" cy="77053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88" name="Freeform 87"/>
            <p:cNvSpPr/>
            <p:nvPr/>
          </p:nvSpPr>
          <p:spPr>
            <a:xfrm flipH="1">
              <a:off x="1531815" y="3852636"/>
              <a:ext cx="395068" cy="295373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1912806" y="4430244"/>
              <a:ext cx="66967" cy="77053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7707" y="4597949"/>
              <a:ext cx="577925" cy="5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err="1"/>
                <a:t>Z</a:t>
              </a:r>
              <a:r>
                <a:rPr lang="es-MX" sz="1600" baseline="-25000" dirty="0" err="1"/>
                <a:t>i</a:t>
              </a:r>
              <a:endParaRPr lang="es-MX" sz="16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02303" y="4608908"/>
              <a:ext cx="577925" cy="5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err="1"/>
                <a:t>Z</a:t>
              </a:r>
              <a:r>
                <a:rPr lang="es-MX" sz="1600" baseline="-25000" dirty="0" err="1"/>
                <a:t>i</a:t>
              </a:r>
              <a:endParaRPr lang="es-MX" sz="1600" baseline="-250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16200000" flipH="1">
              <a:off x="2834888" y="3920178"/>
              <a:ext cx="1100204" cy="2442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3391266" y="3852636"/>
              <a:ext cx="395068" cy="295373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28662" y="165519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1ero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5072066" y="5282816"/>
          <a:ext cx="326043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208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282816"/>
                        <a:ext cx="326043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5072066" y="5854320"/>
          <a:ext cx="3357586" cy="5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524000" imgH="228600" progId="Equation.3">
                  <p:embed/>
                </p:oleObj>
              </mc:Choice>
              <mc:Fallback>
                <p:oleObj name="Equation" r:id="rId5" imgW="1524000" imgH="228600" progId="Equation.3">
                  <p:embed/>
                  <p:pic>
                    <p:nvPicPr>
                      <p:cNvPr id="20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854320"/>
                        <a:ext cx="3357586" cy="50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" name="Group 120"/>
          <p:cNvGrpSpPr/>
          <p:nvPr/>
        </p:nvGrpSpPr>
        <p:grpSpPr>
          <a:xfrm>
            <a:off x="5072098" y="2869764"/>
            <a:ext cx="3071802" cy="2047828"/>
            <a:chOff x="4500594" y="3292902"/>
            <a:chExt cx="3071802" cy="2047828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00594" y="3292902"/>
              <a:ext cx="3071802" cy="2047828"/>
              <a:chOff x="-129858" y="2071678"/>
              <a:chExt cx="4773296" cy="2962058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949828" y="2725007"/>
                <a:ext cx="3405183" cy="1430268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rot="5400000">
                <a:off x="-150202" y="3165092"/>
                <a:ext cx="1980370" cy="2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31"/>
              </p:cNvCxnSpPr>
              <p:nvPr/>
            </p:nvCxnSpPr>
            <p:spPr>
              <a:xfrm flipV="1">
                <a:off x="839983" y="4147154"/>
                <a:ext cx="3515027" cy="81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-129858" y="2071678"/>
                <a:ext cx="1064939" cy="4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b="1" dirty="0"/>
                  <a:t>f (X)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65513" y="4197755"/>
                <a:ext cx="577925" cy="4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b="1" dirty="0"/>
                  <a:t>X</a:t>
                </a: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rot="16200000" flipH="1">
                <a:off x="1402301" y="3948753"/>
                <a:ext cx="1100204" cy="244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>
              <a:xfrm>
                <a:off x="3348598" y="4420465"/>
                <a:ext cx="66967" cy="77053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11" name="Freeform 110"/>
              <p:cNvSpPr/>
              <p:nvPr/>
            </p:nvSpPr>
            <p:spPr>
              <a:xfrm flipH="1">
                <a:off x="1531815" y="3852636"/>
                <a:ext cx="395068" cy="295373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>
                <a:off x="1912806" y="4430244"/>
                <a:ext cx="66967" cy="77053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25013" y="4544038"/>
                <a:ext cx="855355" cy="4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X</a:t>
                </a:r>
                <a:r>
                  <a:rPr lang="es-MX" sz="1600" baseline="-25000" dirty="0"/>
                  <a:t>i</a:t>
                </a: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16200000" flipH="1">
                <a:off x="2834888" y="3920178"/>
                <a:ext cx="1100204" cy="244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 115"/>
              <p:cNvSpPr/>
              <p:nvPr/>
            </p:nvSpPr>
            <p:spPr>
              <a:xfrm>
                <a:off x="3391266" y="3852636"/>
                <a:ext cx="395068" cy="295373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552849" y="5000636"/>
              <a:ext cx="448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i</a:t>
              </a:r>
            </a:p>
          </p:txBody>
        </p:sp>
      </p:grpSp>
      <p:sp>
        <p:nvSpPr>
          <p:cNvPr id="120" name="Right Arrow 119"/>
          <p:cNvSpPr/>
          <p:nvPr/>
        </p:nvSpPr>
        <p:spPr>
          <a:xfrm>
            <a:off x="3929058" y="3369830"/>
            <a:ext cx="571504" cy="21431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7" name="TextBox 56"/>
          <p:cNvSpPr txBox="1"/>
          <p:nvPr/>
        </p:nvSpPr>
        <p:spPr>
          <a:xfrm>
            <a:off x="1000100" y="100010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Aún siendo la variable en la población sólo aproximadamente normal: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786" y="1857364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2do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85918" y="1857364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el TCL, sabemos que la distribución de las medias </a:t>
            </a:r>
            <a:r>
              <a:rPr lang="es-MX" dirty="0" err="1"/>
              <a:t>muestrales</a:t>
            </a:r>
            <a:r>
              <a:rPr lang="es-MX" dirty="0"/>
              <a:t> si será normal, y podemos usar la desviación estándar de esa distribución en nuestra estimativa: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7855" y="541429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Sustituyendo en la fórmula general: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357686" y="4919488"/>
          <a:ext cx="2889272" cy="100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214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919488"/>
                        <a:ext cx="2889272" cy="1009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23"/>
          <p:cNvGrpSpPr/>
          <p:nvPr/>
        </p:nvGrpSpPr>
        <p:grpSpPr>
          <a:xfrm>
            <a:off x="1714480" y="3428999"/>
            <a:ext cx="2786082" cy="751203"/>
            <a:chOff x="1714480" y="3857627"/>
            <a:chExt cx="2786082" cy="751203"/>
          </a:xfrm>
        </p:grpSpPr>
        <p:grpSp>
          <p:nvGrpSpPr>
            <p:cNvPr id="123" name="Group 122"/>
            <p:cNvGrpSpPr/>
            <p:nvPr/>
          </p:nvGrpSpPr>
          <p:grpSpPr>
            <a:xfrm>
              <a:off x="1714480" y="3939901"/>
              <a:ext cx="835825" cy="632107"/>
              <a:chOff x="1714480" y="3939901"/>
              <a:chExt cx="835825" cy="63210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936945" y="3939901"/>
                <a:ext cx="417912" cy="632107"/>
              </a:xfrm>
              <a:prstGeom prst="ellipse">
                <a:avLst/>
              </a:prstGeom>
              <a:solidFill>
                <a:schemeClr val="accent4">
                  <a:alpha val="53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14480" y="4035653"/>
                <a:ext cx="835825" cy="50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/>
                  <a:t>1 </a:t>
                </a:r>
              </a:p>
            </p:txBody>
          </p:sp>
        </p:grpSp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2553263" y="3857627"/>
              <a:ext cx="564948" cy="575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 sz="2800" dirty="0">
                  <a:latin typeface="Arial" pitchFamily="34" charset="0"/>
                  <a:cs typeface="Arial" pitchFamily="34" charset="0"/>
                </a:rPr>
                <a:t>μ</a:t>
              </a:r>
              <a:endParaRPr lang="es-E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5" name="Group 7"/>
            <p:cNvGrpSpPr/>
            <p:nvPr/>
          </p:nvGrpSpPr>
          <p:grpSpPr>
            <a:xfrm>
              <a:off x="2828913" y="4216090"/>
              <a:ext cx="297270" cy="338409"/>
              <a:chOff x="6931617" y="2143116"/>
              <a:chExt cx="304892" cy="30777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931617" y="214311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/>
                  <a:t>X</a:t>
                </a:r>
                <a:endParaRPr lang="es-MX" sz="1400" baseline="-25000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048515" y="2193914"/>
                <a:ext cx="71438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3148047" y="3965854"/>
              <a:ext cx="626868" cy="64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dirty="0">
                  <a:latin typeface="Lucida Sans Unicode"/>
                  <a:cs typeface="Lucida Sans Unicode"/>
                </a:rPr>
                <a:t>≈</a:t>
              </a:r>
              <a:endParaRPr lang="es-MX" sz="3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25433" y="3901897"/>
              <a:ext cx="975129" cy="57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dirty="0"/>
                <a:t>μ</a:t>
              </a:r>
              <a:endParaRPr lang="es-MX" sz="28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357818" y="3357561"/>
            <a:ext cx="2500330" cy="1000133"/>
            <a:chOff x="5643570" y="3571875"/>
            <a:chExt cx="2708150" cy="1000133"/>
          </a:xfrm>
        </p:grpSpPr>
        <p:sp>
          <p:nvSpPr>
            <p:cNvPr id="78" name="Oval 77"/>
            <p:cNvSpPr/>
            <p:nvPr/>
          </p:nvSpPr>
          <p:spPr>
            <a:xfrm>
              <a:off x="5844029" y="3656695"/>
              <a:ext cx="428628" cy="642942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43570" y="3721245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/>
                <a:t>2 </a:t>
              </a: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6500826" y="3643313"/>
              <a:ext cx="5794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 sz="2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σ</a:t>
              </a:r>
              <a:endParaRPr lang="es-E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" name="Group 14"/>
            <p:cNvGrpSpPr/>
            <p:nvPr/>
          </p:nvGrpSpPr>
          <p:grpSpPr>
            <a:xfrm>
              <a:off x="6783544" y="3969328"/>
              <a:ext cx="304892" cy="307777"/>
              <a:chOff x="6931617" y="2143116"/>
              <a:chExt cx="304892" cy="307777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931617" y="214311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/>
                  <a:t>X</a:t>
                </a:r>
                <a:endParaRPr lang="es-MX" sz="1400" baseline="-25000" dirty="0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048515" y="2193914"/>
                <a:ext cx="71438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7110861" y="374174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dirty="0">
                  <a:latin typeface="Lucida Sans Unicode"/>
                  <a:cs typeface="Lucida Sans Unicode"/>
                </a:rPr>
                <a:t>=</a:t>
              </a:r>
              <a:endParaRPr lang="es-MX" sz="3200" dirty="0"/>
            </a:p>
          </p:txBody>
        </p:sp>
        <p:graphicFrame>
          <p:nvGraphicFramePr>
            <p:cNvPr id="119" name="Object 1"/>
            <p:cNvGraphicFramePr>
              <a:graphicFrameLocks noChangeAspect="1"/>
            </p:cNvGraphicFramePr>
            <p:nvPr/>
          </p:nvGraphicFramePr>
          <p:xfrm>
            <a:off x="7715272" y="3571875"/>
            <a:ext cx="636448" cy="1000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5" imgW="266584" imgH="418918" progId="Equation.3">
                    <p:embed/>
                  </p:oleObj>
                </mc:Choice>
                <mc:Fallback>
                  <p:oleObj name="Equation" r:id="rId5" imgW="266584" imgH="418918" progId="Equation.3">
                    <p:embed/>
                    <p:pic>
                      <p:nvPicPr>
                        <p:cNvPr id="119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2" y="3571875"/>
                          <a:ext cx="636448" cy="1000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6" name="Straight Arrow Connector 125"/>
          <p:cNvCxnSpPr/>
          <p:nvPr/>
        </p:nvCxnSpPr>
        <p:spPr>
          <a:xfrm flipV="1">
            <a:off x="4857752" y="5643578"/>
            <a:ext cx="500066" cy="3571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3714744" y="5429264"/>
            <a:ext cx="785818" cy="50006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6607983" y="4393413"/>
            <a:ext cx="714380" cy="50006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285720" y="3929066"/>
          <a:ext cx="448111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628900" imgH="419100" progId="Equation.3">
                  <p:embed/>
                </p:oleObj>
              </mc:Choice>
              <mc:Fallback>
                <p:oleObj name="Equation" r:id="rId3" imgW="2628900" imgH="419100" progId="Equation.3">
                  <p:embed/>
                  <p:pic>
                    <p:nvPicPr>
                      <p:cNvPr id="209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929066"/>
                        <a:ext cx="448111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1000100" y="1571612"/>
          <a:ext cx="2428892" cy="73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511300" imgH="457200" progId="Equation.3">
                  <p:embed/>
                </p:oleObj>
              </mc:Choice>
              <mc:Fallback>
                <p:oleObj name="Equation" r:id="rId5" imgW="1511300" imgH="457200" progId="Equation.3">
                  <p:embed/>
                  <p:pic>
                    <p:nvPicPr>
                      <p:cNvPr id="209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571612"/>
                        <a:ext cx="2428892" cy="73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1000100" y="2357430"/>
          <a:ext cx="2396154" cy="71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536700" imgH="457200" progId="Equation.3">
                  <p:embed/>
                </p:oleObj>
              </mc:Choice>
              <mc:Fallback>
                <p:oleObj name="Equation" r:id="rId7" imgW="1536700" imgH="457200" progId="Equation.3">
                  <p:embed/>
                  <p:pic>
                    <p:nvPicPr>
                      <p:cNvPr id="2099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57430"/>
                        <a:ext cx="2396154" cy="714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7158" y="8572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Despejando </a:t>
            </a:r>
            <a:r>
              <a:rPr lang="el-GR" b="1" dirty="0"/>
              <a:t>μ</a:t>
            </a:r>
            <a:r>
              <a:rPr lang="es-MX" b="1" dirty="0"/>
              <a:t>,</a:t>
            </a:r>
            <a:r>
              <a:rPr lang="es-MX" dirty="0"/>
              <a:t> y re-arreglando la desigualdad: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7158" y="5715016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Sin embargo, tanto la DNE como el TLC se basan en un conocimiento de </a:t>
            </a:r>
            <a:r>
              <a:rPr lang="el-GR" b="1" dirty="0"/>
              <a:t>σ</a:t>
            </a:r>
            <a:r>
              <a:rPr lang="es-MX" dirty="0"/>
              <a:t>; y no conocemos</a:t>
            </a:r>
            <a:r>
              <a:rPr lang="es-MX" b="1" dirty="0"/>
              <a:t> </a:t>
            </a:r>
            <a:r>
              <a:rPr lang="el-GR" b="1" dirty="0"/>
              <a:t>σ</a:t>
            </a:r>
            <a:r>
              <a:rPr lang="es-MX" dirty="0"/>
              <a:t>…… aunque lo podemos estimar….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071934" y="1714488"/>
            <a:ext cx="4286280" cy="2928958"/>
            <a:chOff x="4000496" y="3500438"/>
            <a:chExt cx="3714776" cy="2428892"/>
          </a:xfrm>
        </p:grpSpPr>
        <p:sp>
          <p:nvSpPr>
            <p:cNvPr id="91" name="Freeform 90"/>
            <p:cNvSpPr/>
            <p:nvPr/>
          </p:nvSpPr>
          <p:spPr>
            <a:xfrm>
              <a:off x="4856911" y="4039747"/>
              <a:ext cx="2701017" cy="1180655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3952405" y="4403067"/>
              <a:ext cx="1634752" cy="1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31"/>
            </p:cNvCxnSpPr>
            <p:nvPr/>
          </p:nvCxnSpPr>
          <p:spPr>
            <a:xfrm flipV="1">
              <a:off x="4769781" y="5213698"/>
              <a:ext cx="2788146" cy="6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000496" y="350043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f (    )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16200000" flipH="1">
              <a:off x="5198064" y="5049962"/>
              <a:ext cx="908195" cy="1937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Isosceles Triangle 96"/>
            <p:cNvSpPr/>
            <p:nvPr/>
          </p:nvSpPr>
          <p:spPr>
            <a:xfrm>
              <a:off x="6759633" y="5439311"/>
              <a:ext cx="53119" cy="6360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sp>
          <p:nvSpPr>
            <p:cNvPr id="98" name="Freeform 97"/>
            <p:cNvSpPr/>
            <p:nvPr/>
          </p:nvSpPr>
          <p:spPr>
            <a:xfrm flipH="1">
              <a:off x="5318547" y="4970580"/>
              <a:ext cx="313371" cy="243824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5620752" y="5447383"/>
              <a:ext cx="53119" cy="6360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6334402" y="5026374"/>
              <a:ext cx="908195" cy="1937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/>
            <p:cNvSpPr/>
            <p:nvPr/>
          </p:nvSpPr>
          <p:spPr>
            <a:xfrm>
              <a:off x="6793478" y="4970580"/>
              <a:ext cx="313371" cy="243824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94350" y="528638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X</a:t>
              </a:r>
              <a:endParaRPr lang="es-MX" sz="1600" b="1" baseline="-25000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480077" y="5324499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357686" y="350043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X</a:t>
              </a:r>
              <a:endParaRPr lang="es-MX" sz="1600" b="1" baseline="-250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443413" y="3538549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00694" y="5572140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 err="1"/>
                <a:t>X</a:t>
              </a:r>
              <a:r>
                <a:rPr lang="es-MX" sz="1600" b="1" baseline="-25000" dirty="0" err="1"/>
                <a:t>inf</a:t>
              </a:r>
              <a:endParaRPr lang="es-MX" sz="1600" b="1" baseline="-250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586421" y="5610251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630320" y="5590776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 err="1"/>
                <a:t>X</a:t>
              </a:r>
              <a:r>
                <a:rPr lang="es-MX" sz="1600" b="1" baseline="-25000" dirty="0" err="1"/>
                <a:t>sup</a:t>
              </a:r>
              <a:endParaRPr lang="es-MX" sz="1600" b="1" baseline="-250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6716047" y="5628887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/>
          <p:nvPr/>
        </p:nvCxnSpPr>
        <p:spPr>
          <a:xfrm rot="5400000">
            <a:off x="6715140" y="2285992"/>
            <a:ext cx="642942" cy="6429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01624" y="2071678"/>
            <a:ext cx="152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95% de los valores de  </a:t>
            </a:r>
          </a:p>
        </p:txBody>
      </p:sp>
      <p:grpSp>
        <p:nvGrpSpPr>
          <p:cNvPr id="122" name="Group 26"/>
          <p:cNvGrpSpPr/>
          <p:nvPr/>
        </p:nvGrpSpPr>
        <p:grpSpPr>
          <a:xfrm>
            <a:off x="8616070" y="2300506"/>
            <a:ext cx="320922" cy="338554"/>
            <a:chOff x="4286248" y="2928934"/>
            <a:chExt cx="320922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4286248" y="292893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X</a:t>
              </a:r>
              <a:endParaRPr lang="es-MX" sz="1600" b="1" baseline="-25000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4371975" y="2967045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/>
          <p:cNvCxnSpPr/>
          <p:nvPr/>
        </p:nvCxnSpPr>
        <p:spPr>
          <a:xfrm rot="16200000" flipH="1">
            <a:off x="5076797" y="2924202"/>
            <a:ext cx="1017078" cy="4550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857884" y="2643182"/>
            <a:ext cx="1357322" cy="9286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86314" y="2285992"/>
            <a:ext cx="152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α</a:t>
            </a:r>
            <a:r>
              <a:rPr lang="es-MX" sz="1600" dirty="0"/>
              <a:t> = 0.05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85720" y="4691110"/>
            <a:ext cx="5214974" cy="595278"/>
            <a:chOff x="357158" y="4929198"/>
            <a:chExt cx="5214974" cy="595278"/>
          </a:xfrm>
        </p:grpSpPr>
        <p:sp>
          <p:nvSpPr>
            <p:cNvPr id="137" name="TextBox 136"/>
            <p:cNvSpPr txBox="1"/>
            <p:nvPr/>
          </p:nvSpPr>
          <p:spPr>
            <a:xfrm>
              <a:off x="357158" y="4929198"/>
              <a:ext cx="5214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El 95% de los valores de </a:t>
              </a:r>
              <a:r>
                <a:rPr lang="el-GR" sz="1600" b="1" dirty="0"/>
                <a:t>μ</a:t>
              </a:r>
              <a:r>
                <a:rPr lang="es-MX" sz="1600" dirty="0"/>
                <a:t> se encuentran entre un valor inferior y uno superior de   </a:t>
              </a:r>
            </a:p>
          </p:txBody>
        </p:sp>
        <p:grpSp>
          <p:nvGrpSpPr>
            <p:cNvPr id="138" name="Group 26"/>
            <p:cNvGrpSpPr/>
            <p:nvPr/>
          </p:nvGrpSpPr>
          <p:grpSpPr>
            <a:xfrm>
              <a:off x="3171136" y="5185922"/>
              <a:ext cx="320922" cy="338554"/>
              <a:chOff x="4286248" y="2928934"/>
              <a:chExt cx="320922" cy="33855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4286248" y="292893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/>
                  <a:t>X</a:t>
                </a:r>
                <a:endParaRPr lang="es-MX" sz="1600" b="1" baseline="-25000" dirty="0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371975" y="2967045"/>
                <a:ext cx="14287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Oval 144"/>
          <p:cNvSpPr/>
          <p:nvPr/>
        </p:nvSpPr>
        <p:spPr>
          <a:xfrm>
            <a:off x="3571868" y="3857628"/>
            <a:ext cx="428628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Oval 145"/>
          <p:cNvSpPr/>
          <p:nvPr/>
        </p:nvSpPr>
        <p:spPr>
          <a:xfrm>
            <a:off x="857224" y="3872142"/>
            <a:ext cx="428628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42874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r>
              <a:rPr lang="es-ES" sz="2000" dirty="0"/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4429124" y="1428736"/>
            <a:ext cx="442915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Distribución continua que surge cuando se estima la media de una población (con distribución aproximadamente normal) en situaciones en las que no se conoce la desviación estándar de la población.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4282" y="2226873"/>
            <a:ext cx="3643338" cy="2773763"/>
            <a:chOff x="606462" y="1285860"/>
            <a:chExt cx="6394430" cy="4647927"/>
          </a:xfrm>
        </p:grpSpPr>
        <p:sp>
          <p:nvSpPr>
            <p:cNvPr id="10" name="TextBox 9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11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3"/>
              <p:cNvCxnSpPr>
                <a:endCxn id="12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7" name="Straight Connector 16"/>
              <p:cNvCxnSpPr>
                <a:endCxn id="16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2000232" y="1785926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27"/>
          <p:cNvSpPr txBox="1"/>
          <p:nvPr/>
        </p:nvSpPr>
        <p:spPr>
          <a:xfrm>
            <a:off x="2214546" y="1571612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 -1</a:t>
            </a:r>
            <a:endParaRPr lang="es-MX" sz="1600" dirty="0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668211" y="5455523"/>
          <a:ext cx="4403855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565400" imgH="457200" progId="Equation.3">
                  <p:embed/>
                </p:oleObj>
              </mc:Choice>
              <mc:Fallback>
                <p:oleObj name="Equation" r:id="rId3" imgW="2565400" imgH="457200" progId="Equation.3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11" y="5455523"/>
                        <a:ext cx="4403855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442506" y="3143248"/>
            <a:ext cx="42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una distribución simétrica alrededor del 0 y con forma de campana, y lleva siempre asociados grados de libertad </a:t>
            </a:r>
            <a:r>
              <a:rPr lang="es-MX" dirty="0" err="1"/>
              <a:t>gl</a:t>
            </a:r>
            <a:r>
              <a:rPr lang="es-MX" dirty="0"/>
              <a:t>=n-1 (por estimar el valor de </a:t>
            </a:r>
            <a:r>
              <a:rPr lang="el-GR" b="1" dirty="0"/>
              <a:t>σ</a:t>
            </a:r>
            <a:r>
              <a:rPr lang="es-MX" dirty="0"/>
              <a:t> a partir de </a:t>
            </a:r>
            <a:r>
              <a:rPr lang="es-MX" b="1" dirty="0"/>
              <a:t>s</a:t>
            </a:r>
            <a:r>
              <a:rPr lang="es-MX" dirty="0"/>
              <a:t>).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572132" y="5455523"/>
            <a:ext cx="2857520" cy="830997"/>
            <a:chOff x="5286380" y="5286388"/>
            <a:chExt cx="2857520" cy="830997"/>
          </a:xfrm>
        </p:grpSpPr>
        <p:sp>
          <p:nvSpPr>
            <p:cNvPr id="38" name="TextBox 37"/>
            <p:cNvSpPr txBox="1"/>
            <p:nvPr/>
          </p:nvSpPr>
          <p:spPr>
            <a:xfrm>
              <a:off x="5286380" y="5286388"/>
              <a:ext cx="2857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El 95% de los valores de </a:t>
              </a:r>
              <a:r>
                <a:rPr lang="el-GR" sz="1600" b="1" dirty="0"/>
                <a:t>μ</a:t>
              </a:r>
              <a:r>
                <a:rPr lang="es-MX" sz="1600" dirty="0"/>
                <a:t> se encuentran entre un valor inferior y uno superior de   </a:t>
              </a:r>
            </a:p>
          </p:txBody>
        </p:sp>
        <p:grpSp>
          <p:nvGrpSpPr>
            <p:cNvPr id="42" name="Group 26"/>
            <p:cNvGrpSpPr/>
            <p:nvPr/>
          </p:nvGrpSpPr>
          <p:grpSpPr>
            <a:xfrm>
              <a:off x="7614806" y="5771940"/>
              <a:ext cx="320922" cy="338554"/>
              <a:chOff x="4286248" y="2928934"/>
              <a:chExt cx="320922" cy="33855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286248" y="292893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/>
                  <a:t>X</a:t>
                </a:r>
                <a:endParaRPr lang="es-MX" sz="1600" b="1" baseline="-250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371975" y="2967045"/>
                <a:ext cx="14287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571736" y="2571744"/>
            <a:ext cx="2143140" cy="233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3000396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Diferencia entre media de la muestra y un valor de referencia (fijo)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142" y="2519565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Error estándar: medida de la precisión para estimar la media a partir de la muestra</a:t>
            </a:r>
            <a:endParaRPr lang="es-MX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n-1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distribución de probabilidades de valores de t </a:t>
            </a:r>
            <a:r>
              <a:rPr lang="es-MX" dirty="0" err="1"/>
              <a:t>Student</a:t>
            </a:r>
            <a:r>
              <a:rPr lang="es-MX" dirty="0"/>
              <a:t> bajo la hipótesis nula de que </a:t>
            </a:r>
            <a:r>
              <a:rPr lang="es-MX" i="1" dirty="0"/>
              <a:t>t= </a:t>
            </a:r>
            <a:r>
              <a:rPr lang="el-GR" i="1" dirty="0"/>
              <a:t>μ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0628" y="2352066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214282" y="71435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endParaRPr lang="es-ES" sz="2000" dirty="0"/>
          </a:p>
          <a:p>
            <a:r>
              <a:rPr lang="es-ES" sz="1600" dirty="0"/>
              <a:t>(una sola muestra)</a:t>
            </a:r>
            <a:endParaRPr lang="es-MX" sz="1600" dirty="0"/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142976" y="1709124"/>
          <a:ext cx="176085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723600" imgH="469800" progId="Equation.3">
                  <p:embed/>
                </p:oleObj>
              </mc:Choice>
              <mc:Fallback>
                <p:oleObj name="Equation" r:id="rId3" imgW="723600" imgH="469800" progId="Equation.3">
                  <p:embed/>
                  <p:pic>
                    <p:nvPicPr>
                      <p:cNvPr id="217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09124"/>
                        <a:ext cx="1760850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altas de ocurrir</a:t>
            </a:r>
            <a:endParaRPr lang="es-MX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bajas de ocurrir</a:t>
            </a:r>
            <a:endParaRPr lang="es-MX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 rot="10800000">
            <a:off x="3000364" y="5284799"/>
            <a:ext cx="435771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14" y="642918"/>
            <a:ext cx="357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error Tipo II (re-visitado)</a:t>
            </a:r>
            <a:endParaRPr lang="es-MX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48" y="4798356"/>
            <a:ext cx="8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</a:t>
            </a:r>
            <a:endParaRPr lang="es-MX" baseline="-25000" dirty="0"/>
          </a:p>
        </p:txBody>
      </p:sp>
      <p:sp>
        <p:nvSpPr>
          <p:cNvPr id="6" name="Freeform 5"/>
          <p:cNvSpPr/>
          <p:nvPr/>
        </p:nvSpPr>
        <p:spPr>
          <a:xfrm>
            <a:off x="844408" y="3507588"/>
            <a:ext cx="2877907" cy="1266790"/>
          </a:xfrm>
          <a:custGeom>
            <a:avLst/>
            <a:gdLst>
              <a:gd name="connsiteX0" fmla="*/ 0 w 6567055"/>
              <a:gd name="connsiteY0" fmla="*/ 3248890 h 3253508"/>
              <a:gd name="connsiteX1" fmla="*/ 263237 w 6567055"/>
              <a:gd name="connsiteY1" fmla="*/ 3248890 h 3253508"/>
              <a:gd name="connsiteX2" fmla="*/ 581891 w 6567055"/>
              <a:gd name="connsiteY2" fmla="*/ 3248890 h 3253508"/>
              <a:gd name="connsiteX3" fmla="*/ 983673 w 6567055"/>
              <a:gd name="connsiteY3" fmla="*/ 3221181 h 3253508"/>
              <a:gd name="connsiteX4" fmla="*/ 1343891 w 6567055"/>
              <a:gd name="connsiteY4" fmla="*/ 3096490 h 3253508"/>
              <a:gd name="connsiteX5" fmla="*/ 1607128 w 6567055"/>
              <a:gd name="connsiteY5" fmla="*/ 2902527 h 3253508"/>
              <a:gd name="connsiteX6" fmla="*/ 1870364 w 6567055"/>
              <a:gd name="connsiteY6" fmla="*/ 2556163 h 3253508"/>
              <a:gd name="connsiteX7" fmla="*/ 2064328 w 6567055"/>
              <a:gd name="connsiteY7" fmla="*/ 2223654 h 3253508"/>
              <a:gd name="connsiteX8" fmla="*/ 2299855 w 6567055"/>
              <a:gd name="connsiteY8" fmla="*/ 1697181 h 3253508"/>
              <a:gd name="connsiteX9" fmla="*/ 2507673 w 6567055"/>
              <a:gd name="connsiteY9" fmla="*/ 1212272 h 3253508"/>
              <a:gd name="connsiteX10" fmla="*/ 2729346 w 6567055"/>
              <a:gd name="connsiteY10" fmla="*/ 727363 h 3253508"/>
              <a:gd name="connsiteX11" fmla="*/ 2881746 w 6567055"/>
              <a:gd name="connsiteY11" fmla="*/ 477981 h 3253508"/>
              <a:gd name="connsiteX12" fmla="*/ 3089564 w 6567055"/>
              <a:gd name="connsiteY12" fmla="*/ 159327 h 3253508"/>
              <a:gd name="connsiteX13" fmla="*/ 3200400 w 6567055"/>
              <a:gd name="connsiteY13" fmla="*/ 48490 h 3253508"/>
              <a:gd name="connsiteX14" fmla="*/ 3283528 w 6567055"/>
              <a:gd name="connsiteY14" fmla="*/ 6927 h 3253508"/>
              <a:gd name="connsiteX15" fmla="*/ 3477491 w 6567055"/>
              <a:gd name="connsiteY15" fmla="*/ 90054 h 3253508"/>
              <a:gd name="connsiteX16" fmla="*/ 3643746 w 6567055"/>
              <a:gd name="connsiteY16" fmla="*/ 325581 h 3253508"/>
              <a:gd name="connsiteX17" fmla="*/ 3810000 w 6567055"/>
              <a:gd name="connsiteY17" fmla="*/ 588817 h 3253508"/>
              <a:gd name="connsiteX18" fmla="*/ 3962400 w 6567055"/>
              <a:gd name="connsiteY18" fmla="*/ 949036 h 3253508"/>
              <a:gd name="connsiteX19" fmla="*/ 4128655 w 6567055"/>
              <a:gd name="connsiteY19" fmla="*/ 1281545 h 3253508"/>
              <a:gd name="connsiteX20" fmla="*/ 4267200 w 6567055"/>
              <a:gd name="connsiteY20" fmla="*/ 1641763 h 3253508"/>
              <a:gd name="connsiteX21" fmla="*/ 4405746 w 6567055"/>
              <a:gd name="connsiteY21" fmla="*/ 1891145 h 3253508"/>
              <a:gd name="connsiteX22" fmla="*/ 4544291 w 6567055"/>
              <a:gd name="connsiteY22" fmla="*/ 2209799 h 3253508"/>
              <a:gd name="connsiteX23" fmla="*/ 4710546 w 6567055"/>
              <a:gd name="connsiteY23" fmla="*/ 2514599 h 3253508"/>
              <a:gd name="connsiteX24" fmla="*/ 4973782 w 6567055"/>
              <a:gd name="connsiteY24" fmla="*/ 2888672 h 3253508"/>
              <a:gd name="connsiteX25" fmla="*/ 5237019 w 6567055"/>
              <a:gd name="connsiteY25" fmla="*/ 3096490 h 3253508"/>
              <a:gd name="connsiteX26" fmla="*/ 5486400 w 6567055"/>
              <a:gd name="connsiteY26" fmla="*/ 3179617 h 3253508"/>
              <a:gd name="connsiteX27" fmla="*/ 5652655 w 6567055"/>
              <a:gd name="connsiteY27" fmla="*/ 3207327 h 3253508"/>
              <a:gd name="connsiteX28" fmla="*/ 5929746 w 6567055"/>
              <a:gd name="connsiteY28" fmla="*/ 3235036 h 3253508"/>
              <a:gd name="connsiteX29" fmla="*/ 6206837 w 6567055"/>
              <a:gd name="connsiteY29" fmla="*/ 3235036 h 3253508"/>
              <a:gd name="connsiteX30" fmla="*/ 6359237 w 6567055"/>
              <a:gd name="connsiteY30" fmla="*/ 3235036 h 3253508"/>
              <a:gd name="connsiteX31" fmla="*/ 6567055 w 6567055"/>
              <a:gd name="connsiteY31" fmla="*/ 3235036 h 325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67055" h="3253508">
                <a:moveTo>
                  <a:pt x="0" y="3248890"/>
                </a:moveTo>
                <a:lnTo>
                  <a:pt x="263237" y="3248890"/>
                </a:lnTo>
                <a:cubicBezTo>
                  <a:pt x="360219" y="3248890"/>
                  <a:pt x="461819" y="3253508"/>
                  <a:pt x="581891" y="3248890"/>
                </a:cubicBezTo>
                <a:cubicBezTo>
                  <a:pt x="701963" y="3244272"/>
                  <a:pt x="856673" y="3246581"/>
                  <a:pt x="983673" y="3221181"/>
                </a:cubicBezTo>
                <a:cubicBezTo>
                  <a:pt x="1110673" y="3195781"/>
                  <a:pt x="1239982" y="3149599"/>
                  <a:pt x="1343891" y="3096490"/>
                </a:cubicBezTo>
                <a:cubicBezTo>
                  <a:pt x="1447800" y="3043381"/>
                  <a:pt x="1519383" y="2992581"/>
                  <a:pt x="1607128" y="2902527"/>
                </a:cubicBezTo>
                <a:cubicBezTo>
                  <a:pt x="1694873" y="2812473"/>
                  <a:pt x="1794164" y="2669308"/>
                  <a:pt x="1870364" y="2556163"/>
                </a:cubicBezTo>
                <a:cubicBezTo>
                  <a:pt x="1946564" y="2443018"/>
                  <a:pt x="1992746" y="2366817"/>
                  <a:pt x="2064328" y="2223654"/>
                </a:cubicBezTo>
                <a:cubicBezTo>
                  <a:pt x="2135910" y="2080491"/>
                  <a:pt x="2225964" y="1865745"/>
                  <a:pt x="2299855" y="1697181"/>
                </a:cubicBezTo>
                <a:cubicBezTo>
                  <a:pt x="2373746" y="1528617"/>
                  <a:pt x="2436091" y="1373908"/>
                  <a:pt x="2507673" y="1212272"/>
                </a:cubicBezTo>
                <a:cubicBezTo>
                  <a:pt x="2579255" y="1050636"/>
                  <a:pt x="2667001" y="849745"/>
                  <a:pt x="2729346" y="727363"/>
                </a:cubicBezTo>
                <a:cubicBezTo>
                  <a:pt x="2791691" y="604981"/>
                  <a:pt x="2821710" y="572654"/>
                  <a:pt x="2881746" y="477981"/>
                </a:cubicBezTo>
                <a:cubicBezTo>
                  <a:pt x="2941782" y="383308"/>
                  <a:pt x="3036455" y="230909"/>
                  <a:pt x="3089564" y="159327"/>
                </a:cubicBezTo>
                <a:cubicBezTo>
                  <a:pt x="3142673" y="87745"/>
                  <a:pt x="3168073" y="73890"/>
                  <a:pt x="3200400" y="48490"/>
                </a:cubicBezTo>
                <a:cubicBezTo>
                  <a:pt x="3232727" y="23090"/>
                  <a:pt x="3237346" y="0"/>
                  <a:pt x="3283528" y="6927"/>
                </a:cubicBezTo>
                <a:cubicBezTo>
                  <a:pt x="3329710" y="13854"/>
                  <a:pt x="3417455" y="36945"/>
                  <a:pt x="3477491" y="90054"/>
                </a:cubicBezTo>
                <a:cubicBezTo>
                  <a:pt x="3537527" y="143163"/>
                  <a:pt x="3588328" y="242454"/>
                  <a:pt x="3643746" y="325581"/>
                </a:cubicBezTo>
                <a:cubicBezTo>
                  <a:pt x="3699164" y="408708"/>
                  <a:pt x="3756891" y="484908"/>
                  <a:pt x="3810000" y="588817"/>
                </a:cubicBezTo>
                <a:cubicBezTo>
                  <a:pt x="3863109" y="692726"/>
                  <a:pt x="3909291" y="833581"/>
                  <a:pt x="3962400" y="949036"/>
                </a:cubicBezTo>
                <a:cubicBezTo>
                  <a:pt x="4015509" y="1064491"/>
                  <a:pt x="4077855" y="1166091"/>
                  <a:pt x="4128655" y="1281545"/>
                </a:cubicBezTo>
                <a:cubicBezTo>
                  <a:pt x="4179455" y="1397000"/>
                  <a:pt x="4221018" y="1540163"/>
                  <a:pt x="4267200" y="1641763"/>
                </a:cubicBezTo>
                <a:cubicBezTo>
                  <a:pt x="4313382" y="1743363"/>
                  <a:pt x="4359564" y="1796472"/>
                  <a:pt x="4405746" y="1891145"/>
                </a:cubicBezTo>
                <a:cubicBezTo>
                  <a:pt x="4451928" y="1985818"/>
                  <a:pt x="4493491" y="2105890"/>
                  <a:pt x="4544291" y="2209799"/>
                </a:cubicBezTo>
                <a:cubicBezTo>
                  <a:pt x="4595091" y="2313708"/>
                  <a:pt x="4638964" y="2401454"/>
                  <a:pt x="4710546" y="2514599"/>
                </a:cubicBezTo>
                <a:cubicBezTo>
                  <a:pt x="4782128" y="2627744"/>
                  <a:pt x="4886037" y="2791690"/>
                  <a:pt x="4973782" y="2888672"/>
                </a:cubicBezTo>
                <a:cubicBezTo>
                  <a:pt x="5061528" y="2985654"/>
                  <a:pt x="5151583" y="3047999"/>
                  <a:pt x="5237019" y="3096490"/>
                </a:cubicBezTo>
                <a:cubicBezTo>
                  <a:pt x="5322455" y="3144981"/>
                  <a:pt x="5417127" y="3161144"/>
                  <a:pt x="5486400" y="3179617"/>
                </a:cubicBezTo>
                <a:cubicBezTo>
                  <a:pt x="5555673" y="3198090"/>
                  <a:pt x="5578764" y="3198091"/>
                  <a:pt x="5652655" y="3207327"/>
                </a:cubicBezTo>
                <a:cubicBezTo>
                  <a:pt x="5726546" y="3216564"/>
                  <a:pt x="5837382" y="3230418"/>
                  <a:pt x="5929746" y="3235036"/>
                </a:cubicBezTo>
                <a:cubicBezTo>
                  <a:pt x="6022110" y="3239654"/>
                  <a:pt x="6206837" y="3235036"/>
                  <a:pt x="6206837" y="3235036"/>
                </a:cubicBezTo>
                <a:lnTo>
                  <a:pt x="6359237" y="3235036"/>
                </a:lnTo>
                <a:lnTo>
                  <a:pt x="6567055" y="323503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5436" y="3897422"/>
            <a:ext cx="1754017" cy="2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"/>
          <p:cNvCxnSpPr>
            <a:endCxn id="6" idx="31"/>
          </p:cNvCxnSpPr>
          <p:nvPr/>
        </p:nvCxnSpPr>
        <p:spPr>
          <a:xfrm flipV="1">
            <a:off x="751572" y="4767186"/>
            <a:ext cx="2970743" cy="7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34" y="2928934"/>
            <a:ext cx="6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p(t)</a:t>
            </a:r>
          </a:p>
        </p:txBody>
      </p:sp>
      <p:sp>
        <p:nvSpPr>
          <p:cNvPr id="13" name="Freeform 12"/>
          <p:cNvSpPr/>
          <p:nvPr/>
        </p:nvSpPr>
        <p:spPr>
          <a:xfrm>
            <a:off x="2907802" y="4506331"/>
            <a:ext cx="325624" cy="249642"/>
          </a:xfrm>
          <a:custGeom>
            <a:avLst/>
            <a:gdLst>
              <a:gd name="connsiteX0" fmla="*/ 0 w 328613"/>
              <a:gd name="connsiteY0" fmla="*/ 0 h 323850"/>
              <a:gd name="connsiteX1" fmla="*/ 0 w 328613"/>
              <a:gd name="connsiteY1" fmla="*/ 319087 h 323850"/>
              <a:gd name="connsiteX2" fmla="*/ 328613 w 328613"/>
              <a:gd name="connsiteY2" fmla="*/ 323850 h 323850"/>
              <a:gd name="connsiteX3" fmla="*/ 214313 w 328613"/>
              <a:gd name="connsiteY3" fmla="*/ 271462 h 323850"/>
              <a:gd name="connsiteX4" fmla="*/ 128588 w 328613"/>
              <a:gd name="connsiteY4" fmla="*/ 190500 h 323850"/>
              <a:gd name="connsiteX5" fmla="*/ 57150 w 328613"/>
              <a:gd name="connsiteY5" fmla="*/ 95250 h 323850"/>
              <a:gd name="connsiteX6" fmla="*/ 0 w 328613"/>
              <a:gd name="connsiteY6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613" h="323850">
                <a:moveTo>
                  <a:pt x="0" y="0"/>
                </a:moveTo>
                <a:lnTo>
                  <a:pt x="0" y="319087"/>
                </a:lnTo>
                <a:lnTo>
                  <a:pt x="328613" y="323850"/>
                </a:lnTo>
                <a:lnTo>
                  <a:pt x="214313" y="271462"/>
                </a:lnTo>
                <a:lnTo>
                  <a:pt x="128588" y="190500"/>
                </a:lnTo>
                <a:lnTo>
                  <a:pt x="571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8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216564" y="4326282"/>
            <a:ext cx="1368000" cy="2064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867099" y="5047213"/>
            <a:ext cx="56597" cy="6824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9" name="TextBox 18"/>
          <p:cNvSpPr txBox="1"/>
          <p:nvPr/>
        </p:nvSpPr>
        <p:spPr>
          <a:xfrm>
            <a:off x="2704287" y="5145816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C00000"/>
                </a:solidFill>
              </a:rPr>
              <a:t>t</a:t>
            </a:r>
            <a:r>
              <a:rPr lang="es-MX" baseline="-25000" dirty="0" err="1">
                <a:solidFill>
                  <a:srgbClr val="C00000"/>
                </a:solidFill>
              </a:rPr>
              <a:t>c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29724" y="2770434"/>
            <a:ext cx="142876" cy="214314"/>
          </a:xfrm>
          <a:prstGeom prst="rect">
            <a:avLst/>
          </a:prstGeom>
          <a:solidFill>
            <a:srgbClr val="7030A0">
              <a:alpha val="61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reeform 24"/>
          <p:cNvSpPr/>
          <p:nvPr/>
        </p:nvSpPr>
        <p:spPr>
          <a:xfrm>
            <a:off x="1865106" y="3496067"/>
            <a:ext cx="2877907" cy="1266790"/>
          </a:xfrm>
          <a:custGeom>
            <a:avLst/>
            <a:gdLst>
              <a:gd name="connsiteX0" fmla="*/ 0 w 6567055"/>
              <a:gd name="connsiteY0" fmla="*/ 3248890 h 3253508"/>
              <a:gd name="connsiteX1" fmla="*/ 263237 w 6567055"/>
              <a:gd name="connsiteY1" fmla="*/ 3248890 h 3253508"/>
              <a:gd name="connsiteX2" fmla="*/ 581891 w 6567055"/>
              <a:gd name="connsiteY2" fmla="*/ 3248890 h 3253508"/>
              <a:gd name="connsiteX3" fmla="*/ 983673 w 6567055"/>
              <a:gd name="connsiteY3" fmla="*/ 3221181 h 3253508"/>
              <a:gd name="connsiteX4" fmla="*/ 1343891 w 6567055"/>
              <a:gd name="connsiteY4" fmla="*/ 3096490 h 3253508"/>
              <a:gd name="connsiteX5" fmla="*/ 1607128 w 6567055"/>
              <a:gd name="connsiteY5" fmla="*/ 2902527 h 3253508"/>
              <a:gd name="connsiteX6" fmla="*/ 1870364 w 6567055"/>
              <a:gd name="connsiteY6" fmla="*/ 2556163 h 3253508"/>
              <a:gd name="connsiteX7" fmla="*/ 2064328 w 6567055"/>
              <a:gd name="connsiteY7" fmla="*/ 2223654 h 3253508"/>
              <a:gd name="connsiteX8" fmla="*/ 2299855 w 6567055"/>
              <a:gd name="connsiteY8" fmla="*/ 1697181 h 3253508"/>
              <a:gd name="connsiteX9" fmla="*/ 2507673 w 6567055"/>
              <a:gd name="connsiteY9" fmla="*/ 1212272 h 3253508"/>
              <a:gd name="connsiteX10" fmla="*/ 2729346 w 6567055"/>
              <a:gd name="connsiteY10" fmla="*/ 727363 h 3253508"/>
              <a:gd name="connsiteX11" fmla="*/ 2881746 w 6567055"/>
              <a:gd name="connsiteY11" fmla="*/ 477981 h 3253508"/>
              <a:gd name="connsiteX12" fmla="*/ 3089564 w 6567055"/>
              <a:gd name="connsiteY12" fmla="*/ 159327 h 3253508"/>
              <a:gd name="connsiteX13" fmla="*/ 3200400 w 6567055"/>
              <a:gd name="connsiteY13" fmla="*/ 48490 h 3253508"/>
              <a:gd name="connsiteX14" fmla="*/ 3283528 w 6567055"/>
              <a:gd name="connsiteY14" fmla="*/ 6927 h 3253508"/>
              <a:gd name="connsiteX15" fmla="*/ 3477491 w 6567055"/>
              <a:gd name="connsiteY15" fmla="*/ 90054 h 3253508"/>
              <a:gd name="connsiteX16" fmla="*/ 3643746 w 6567055"/>
              <a:gd name="connsiteY16" fmla="*/ 325581 h 3253508"/>
              <a:gd name="connsiteX17" fmla="*/ 3810000 w 6567055"/>
              <a:gd name="connsiteY17" fmla="*/ 588817 h 3253508"/>
              <a:gd name="connsiteX18" fmla="*/ 3962400 w 6567055"/>
              <a:gd name="connsiteY18" fmla="*/ 949036 h 3253508"/>
              <a:gd name="connsiteX19" fmla="*/ 4128655 w 6567055"/>
              <a:gd name="connsiteY19" fmla="*/ 1281545 h 3253508"/>
              <a:gd name="connsiteX20" fmla="*/ 4267200 w 6567055"/>
              <a:gd name="connsiteY20" fmla="*/ 1641763 h 3253508"/>
              <a:gd name="connsiteX21" fmla="*/ 4405746 w 6567055"/>
              <a:gd name="connsiteY21" fmla="*/ 1891145 h 3253508"/>
              <a:gd name="connsiteX22" fmla="*/ 4544291 w 6567055"/>
              <a:gd name="connsiteY22" fmla="*/ 2209799 h 3253508"/>
              <a:gd name="connsiteX23" fmla="*/ 4710546 w 6567055"/>
              <a:gd name="connsiteY23" fmla="*/ 2514599 h 3253508"/>
              <a:gd name="connsiteX24" fmla="*/ 4973782 w 6567055"/>
              <a:gd name="connsiteY24" fmla="*/ 2888672 h 3253508"/>
              <a:gd name="connsiteX25" fmla="*/ 5237019 w 6567055"/>
              <a:gd name="connsiteY25" fmla="*/ 3096490 h 3253508"/>
              <a:gd name="connsiteX26" fmla="*/ 5486400 w 6567055"/>
              <a:gd name="connsiteY26" fmla="*/ 3179617 h 3253508"/>
              <a:gd name="connsiteX27" fmla="*/ 5652655 w 6567055"/>
              <a:gd name="connsiteY27" fmla="*/ 3207327 h 3253508"/>
              <a:gd name="connsiteX28" fmla="*/ 5929746 w 6567055"/>
              <a:gd name="connsiteY28" fmla="*/ 3235036 h 3253508"/>
              <a:gd name="connsiteX29" fmla="*/ 6206837 w 6567055"/>
              <a:gd name="connsiteY29" fmla="*/ 3235036 h 3253508"/>
              <a:gd name="connsiteX30" fmla="*/ 6359237 w 6567055"/>
              <a:gd name="connsiteY30" fmla="*/ 3235036 h 3253508"/>
              <a:gd name="connsiteX31" fmla="*/ 6567055 w 6567055"/>
              <a:gd name="connsiteY31" fmla="*/ 3235036 h 325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67055" h="3253508">
                <a:moveTo>
                  <a:pt x="0" y="3248890"/>
                </a:moveTo>
                <a:lnTo>
                  <a:pt x="263237" y="3248890"/>
                </a:lnTo>
                <a:cubicBezTo>
                  <a:pt x="360219" y="3248890"/>
                  <a:pt x="461819" y="3253508"/>
                  <a:pt x="581891" y="3248890"/>
                </a:cubicBezTo>
                <a:cubicBezTo>
                  <a:pt x="701963" y="3244272"/>
                  <a:pt x="856673" y="3246581"/>
                  <a:pt x="983673" y="3221181"/>
                </a:cubicBezTo>
                <a:cubicBezTo>
                  <a:pt x="1110673" y="3195781"/>
                  <a:pt x="1239982" y="3149599"/>
                  <a:pt x="1343891" y="3096490"/>
                </a:cubicBezTo>
                <a:cubicBezTo>
                  <a:pt x="1447800" y="3043381"/>
                  <a:pt x="1519383" y="2992581"/>
                  <a:pt x="1607128" y="2902527"/>
                </a:cubicBezTo>
                <a:cubicBezTo>
                  <a:pt x="1694873" y="2812473"/>
                  <a:pt x="1794164" y="2669308"/>
                  <a:pt x="1870364" y="2556163"/>
                </a:cubicBezTo>
                <a:cubicBezTo>
                  <a:pt x="1946564" y="2443018"/>
                  <a:pt x="1992746" y="2366817"/>
                  <a:pt x="2064328" y="2223654"/>
                </a:cubicBezTo>
                <a:cubicBezTo>
                  <a:pt x="2135910" y="2080491"/>
                  <a:pt x="2225964" y="1865745"/>
                  <a:pt x="2299855" y="1697181"/>
                </a:cubicBezTo>
                <a:cubicBezTo>
                  <a:pt x="2373746" y="1528617"/>
                  <a:pt x="2436091" y="1373908"/>
                  <a:pt x="2507673" y="1212272"/>
                </a:cubicBezTo>
                <a:cubicBezTo>
                  <a:pt x="2579255" y="1050636"/>
                  <a:pt x="2667001" y="849745"/>
                  <a:pt x="2729346" y="727363"/>
                </a:cubicBezTo>
                <a:cubicBezTo>
                  <a:pt x="2791691" y="604981"/>
                  <a:pt x="2821710" y="572654"/>
                  <a:pt x="2881746" y="477981"/>
                </a:cubicBezTo>
                <a:cubicBezTo>
                  <a:pt x="2941782" y="383308"/>
                  <a:pt x="3036455" y="230909"/>
                  <a:pt x="3089564" y="159327"/>
                </a:cubicBezTo>
                <a:cubicBezTo>
                  <a:pt x="3142673" y="87745"/>
                  <a:pt x="3168073" y="73890"/>
                  <a:pt x="3200400" y="48490"/>
                </a:cubicBezTo>
                <a:cubicBezTo>
                  <a:pt x="3232727" y="23090"/>
                  <a:pt x="3237346" y="0"/>
                  <a:pt x="3283528" y="6927"/>
                </a:cubicBezTo>
                <a:cubicBezTo>
                  <a:pt x="3329710" y="13854"/>
                  <a:pt x="3417455" y="36945"/>
                  <a:pt x="3477491" y="90054"/>
                </a:cubicBezTo>
                <a:cubicBezTo>
                  <a:pt x="3537527" y="143163"/>
                  <a:pt x="3588328" y="242454"/>
                  <a:pt x="3643746" y="325581"/>
                </a:cubicBezTo>
                <a:cubicBezTo>
                  <a:pt x="3699164" y="408708"/>
                  <a:pt x="3756891" y="484908"/>
                  <a:pt x="3810000" y="588817"/>
                </a:cubicBezTo>
                <a:cubicBezTo>
                  <a:pt x="3863109" y="692726"/>
                  <a:pt x="3909291" y="833581"/>
                  <a:pt x="3962400" y="949036"/>
                </a:cubicBezTo>
                <a:cubicBezTo>
                  <a:pt x="4015509" y="1064491"/>
                  <a:pt x="4077855" y="1166091"/>
                  <a:pt x="4128655" y="1281545"/>
                </a:cubicBezTo>
                <a:cubicBezTo>
                  <a:pt x="4179455" y="1397000"/>
                  <a:pt x="4221018" y="1540163"/>
                  <a:pt x="4267200" y="1641763"/>
                </a:cubicBezTo>
                <a:cubicBezTo>
                  <a:pt x="4313382" y="1743363"/>
                  <a:pt x="4359564" y="1796472"/>
                  <a:pt x="4405746" y="1891145"/>
                </a:cubicBezTo>
                <a:cubicBezTo>
                  <a:pt x="4451928" y="1985818"/>
                  <a:pt x="4493491" y="2105890"/>
                  <a:pt x="4544291" y="2209799"/>
                </a:cubicBezTo>
                <a:cubicBezTo>
                  <a:pt x="4595091" y="2313708"/>
                  <a:pt x="4638964" y="2401454"/>
                  <a:pt x="4710546" y="2514599"/>
                </a:cubicBezTo>
                <a:cubicBezTo>
                  <a:pt x="4782128" y="2627744"/>
                  <a:pt x="4886037" y="2791690"/>
                  <a:pt x="4973782" y="2888672"/>
                </a:cubicBezTo>
                <a:cubicBezTo>
                  <a:pt x="5061528" y="2985654"/>
                  <a:pt x="5151583" y="3047999"/>
                  <a:pt x="5237019" y="3096490"/>
                </a:cubicBezTo>
                <a:cubicBezTo>
                  <a:pt x="5322455" y="3144981"/>
                  <a:pt x="5417127" y="3161144"/>
                  <a:pt x="5486400" y="3179617"/>
                </a:cubicBezTo>
                <a:cubicBezTo>
                  <a:pt x="5555673" y="3198090"/>
                  <a:pt x="5578764" y="3198091"/>
                  <a:pt x="5652655" y="3207327"/>
                </a:cubicBezTo>
                <a:cubicBezTo>
                  <a:pt x="5726546" y="3216564"/>
                  <a:pt x="5837382" y="3230418"/>
                  <a:pt x="5929746" y="3235036"/>
                </a:cubicBezTo>
                <a:cubicBezTo>
                  <a:pt x="6022110" y="3239654"/>
                  <a:pt x="6206837" y="3235036"/>
                  <a:pt x="6206837" y="3235036"/>
                </a:cubicBezTo>
                <a:lnTo>
                  <a:pt x="6359237" y="3235036"/>
                </a:lnTo>
                <a:lnTo>
                  <a:pt x="6567055" y="3235036"/>
                </a:lnTo>
              </a:path>
            </a:pathLst>
          </a:custGeom>
          <a:ln w="1905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Straight Connector 3"/>
          <p:cNvCxnSpPr>
            <a:endCxn id="25" idx="31"/>
          </p:cNvCxnSpPr>
          <p:nvPr/>
        </p:nvCxnSpPr>
        <p:spPr>
          <a:xfrm flipV="1">
            <a:off x="1772270" y="4755665"/>
            <a:ext cx="2970743" cy="7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3261357" y="5000636"/>
            <a:ext cx="56597" cy="68246"/>
          </a:xfrm>
          <a:prstGeom prst="triangle">
            <a:avLst/>
          </a:prstGeom>
          <a:solidFill>
            <a:srgbClr val="3366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2390345" y="4113997"/>
            <a:ext cx="1807578" cy="8957"/>
          </a:xfrm>
          <a:prstGeom prst="line">
            <a:avLst/>
          </a:prstGeom>
          <a:ln w="19050">
            <a:solidFill>
              <a:srgbClr val="33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4678" y="4857760"/>
            <a:ext cx="4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336600"/>
                </a:solidFill>
              </a:rPr>
              <a:t>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29724" y="3143248"/>
            <a:ext cx="142876" cy="214314"/>
          </a:xfrm>
          <a:prstGeom prst="rect">
            <a:avLst/>
          </a:prstGeom>
          <a:solidFill>
            <a:srgbClr val="336600">
              <a:alpha val="58000"/>
            </a:srgbClr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Isosceles Triangle 40"/>
          <p:cNvSpPr/>
          <p:nvPr/>
        </p:nvSpPr>
        <p:spPr>
          <a:xfrm>
            <a:off x="2230288" y="5000636"/>
            <a:ext cx="56597" cy="682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1430713" y="4137838"/>
            <a:ext cx="1692000" cy="89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7250" y="4857760"/>
            <a:ext cx="4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0 </a:t>
            </a:r>
          </a:p>
        </p:txBody>
      </p:sp>
      <p:sp>
        <p:nvSpPr>
          <p:cNvPr id="45" name="Freeform 44"/>
          <p:cNvSpPr/>
          <p:nvPr/>
        </p:nvSpPr>
        <p:spPr>
          <a:xfrm>
            <a:off x="2337694" y="3997291"/>
            <a:ext cx="569595" cy="858520"/>
          </a:xfrm>
          <a:custGeom>
            <a:avLst/>
            <a:gdLst>
              <a:gd name="connsiteX0" fmla="*/ 0 w 569595"/>
              <a:gd name="connsiteY0" fmla="*/ 753745 h 858520"/>
              <a:gd name="connsiteX1" fmla="*/ 152400 w 569595"/>
              <a:gd name="connsiteY1" fmla="*/ 696595 h 858520"/>
              <a:gd name="connsiteX2" fmla="*/ 266700 w 569595"/>
              <a:gd name="connsiteY2" fmla="*/ 608965 h 858520"/>
              <a:gd name="connsiteX3" fmla="*/ 384810 w 569595"/>
              <a:gd name="connsiteY3" fmla="*/ 456565 h 858520"/>
              <a:gd name="connsiteX4" fmla="*/ 514350 w 569595"/>
              <a:gd name="connsiteY4" fmla="*/ 235585 h 858520"/>
              <a:gd name="connsiteX5" fmla="*/ 552450 w 569595"/>
              <a:gd name="connsiteY5" fmla="*/ 136525 h 858520"/>
              <a:gd name="connsiteX6" fmla="*/ 567690 w 569595"/>
              <a:gd name="connsiteY6" fmla="*/ 102235 h 858520"/>
              <a:gd name="connsiteX7" fmla="*/ 563880 w 569595"/>
              <a:gd name="connsiteY7" fmla="*/ 749935 h 858520"/>
              <a:gd name="connsiteX8" fmla="*/ 556260 w 569595"/>
              <a:gd name="connsiteY8" fmla="*/ 753745 h 858520"/>
              <a:gd name="connsiteX9" fmla="*/ 518160 w 569595"/>
              <a:gd name="connsiteY9" fmla="*/ 749935 h 858520"/>
              <a:gd name="connsiteX10" fmla="*/ 381000 w 569595"/>
              <a:gd name="connsiteY10" fmla="*/ 753745 h 858520"/>
              <a:gd name="connsiteX11" fmla="*/ 232410 w 569595"/>
              <a:gd name="connsiteY11" fmla="*/ 753745 h 858520"/>
              <a:gd name="connsiteX12" fmla="*/ 0 w 569595"/>
              <a:gd name="connsiteY12" fmla="*/ 753745 h 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9595" h="858520">
                <a:moveTo>
                  <a:pt x="0" y="753745"/>
                </a:moveTo>
                <a:cubicBezTo>
                  <a:pt x="53975" y="737235"/>
                  <a:pt x="107950" y="720725"/>
                  <a:pt x="152400" y="696595"/>
                </a:cubicBezTo>
                <a:cubicBezTo>
                  <a:pt x="196850" y="672465"/>
                  <a:pt x="227965" y="648970"/>
                  <a:pt x="266700" y="608965"/>
                </a:cubicBezTo>
                <a:cubicBezTo>
                  <a:pt x="305435" y="568960"/>
                  <a:pt x="343535" y="518795"/>
                  <a:pt x="384810" y="456565"/>
                </a:cubicBezTo>
                <a:cubicBezTo>
                  <a:pt x="426085" y="394335"/>
                  <a:pt x="486410" y="288925"/>
                  <a:pt x="514350" y="235585"/>
                </a:cubicBezTo>
                <a:cubicBezTo>
                  <a:pt x="542290" y="182245"/>
                  <a:pt x="543560" y="158750"/>
                  <a:pt x="552450" y="136525"/>
                </a:cubicBezTo>
                <a:cubicBezTo>
                  <a:pt x="561340" y="114300"/>
                  <a:pt x="565785" y="0"/>
                  <a:pt x="567690" y="102235"/>
                </a:cubicBezTo>
                <a:cubicBezTo>
                  <a:pt x="569595" y="204470"/>
                  <a:pt x="565785" y="641350"/>
                  <a:pt x="563880" y="749935"/>
                </a:cubicBezTo>
                <a:cubicBezTo>
                  <a:pt x="561975" y="858520"/>
                  <a:pt x="563880" y="753745"/>
                  <a:pt x="556260" y="753745"/>
                </a:cubicBezTo>
                <a:cubicBezTo>
                  <a:pt x="548640" y="753745"/>
                  <a:pt x="547370" y="749935"/>
                  <a:pt x="518160" y="749935"/>
                </a:cubicBezTo>
                <a:cubicBezTo>
                  <a:pt x="488950" y="749935"/>
                  <a:pt x="428625" y="753110"/>
                  <a:pt x="381000" y="753745"/>
                </a:cubicBezTo>
                <a:cubicBezTo>
                  <a:pt x="333375" y="754380"/>
                  <a:pt x="232410" y="753745"/>
                  <a:pt x="232410" y="753745"/>
                </a:cubicBezTo>
                <a:lnTo>
                  <a:pt x="0" y="753745"/>
                </a:lnTo>
                <a:close/>
              </a:path>
            </a:pathLst>
          </a:custGeom>
          <a:solidFill>
            <a:srgbClr val="336600">
              <a:alpha val="55000"/>
            </a:srgbClr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TextBox 45"/>
          <p:cNvSpPr txBox="1"/>
          <p:nvPr/>
        </p:nvSpPr>
        <p:spPr>
          <a:xfrm>
            <a:off x="4344038" y="267170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α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0840" y="30581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β</a:t>
            </a:r>
            <a:endParaRPr lang="es-MX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143504" y="2963663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57152" y="3977443"/>
            <a:ext cx="285752" cy="1588"/>
          </a:xfrm>
          <a:prstGeom prst="line">
            <a:avLst/>
          </a:prstGeom>
          <a:ln w="254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14342" y="2786058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Distribución de probabilidades de los valores de </a:t>
            </a:r>
            <a:r>
              <a:rPr lang="es-MX" sz="1600" i="1" dirty="0"/>
              <a:t>t</a:t>
            </a:r>
            <a:r>
              <a:rPr lang="es-MX" sz="1600" dirty="0"/>
              <a:t> cuando se cumple la H</a:t>
            </a:r>
            <a:r>
              <a:rPr lang="es-MX" sz="1600" baseline="-250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14342" y="3830332"/>
            <a:ext cx="300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Distribución de probabilidades de los valores de </a:t>
            </a:r>
            <a:r>
              <a:rPr lang="es-MX" sz="1600" i="1" dirty="0"/>
              <a:t>t</a:t>
            </a:r>
            <a:r>
              <a:rPr lang="es-MX" sz="1600" dirty="0"/>
              <a:t> cuando se cumple la H</a:t>
            </a:r>
            <a:r>
              <a:rPr lang="es-MX" sz="1600" baseline="-25000" dirty="0"/>
              <a:t>A </a:t>
            </a:r>
            <a:r>
              <a:rPr lang="es-MX" sz="1600" dirty="0"/>
              <a:t>(especificada cuantitativamente).</a:t>
            </a:r>
            <a:endParaRPr lang="es-MX" sz="16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8596" y="1142984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una prueba de t para una muestra, la H</a:t>
            </a:r>
            <a:r>
              <a:rPr lang="es-MX" baseline="-25000" dirty="0"/>
              <a:t>0</a:t>
            </a:r>
            <a:r>
              <a:rPr lang="es-MX" dirty="0"/>
              <a:t> es que no existen diferencias entre la media de la muestra y un valor </a:t>
            </a:r>
            <a:r>
              <a:rPr lang="el-GR" dirty="0"/>
              <a:t>μ</a:t>
            </a:r>
            <a:r>
              <a:rPr lang="es-MX" dirty="0"/>
              <a:t> de referencia.</a:t>
            </a:r>
          </a:p>
          <a:p>
            <a:endParaRPr lang="es-MX" dirty="0"/>
          </a:p>
          <a:p>
            <a:r>
              <a:rPr lang="es-MX" dirty="0"/>
              <a:t>La H</a:t>
            </a:r>
            <a:r>
              <a:rPr lang="es-MX" baseline="-25000" dirty="0"/>
              <a:t>A</a:t>
            </a:r>
            <a:r>
              <a:rPr lang="es-MX" dirty="0"/>
              <a:t> de dicha prueba es que la diferencia entre la media de la muestra y </a:t>
            </a:r>
            <a:r>
              <a:rPr lang="el-GR" dirty="0"/>
              <a:t>μ</a:t>
            </a:r>
            <a:r>
              <a:rPr lang="es-MX" dirty="0"/>
              <a:t> es igual a 3; H</a:t>
            </a:r>
            <a:r>
              <a:rPr lang="es-MX" baseline="-25000" dirty="0"/>
              <a:t>A</a:t>
            </a:r>
            <a:r>
              <a:rPr lang="es-MX" dirty="0"/>
              <a:t>: </a:t>
            </a:r>
            <a:r>
              <a:rPr lang="el-GR" dirty="0"/>
              <a:t>μ</a:t>
            </a:r>
            <a:r>
              <a:rPr lang="es-MX" baseline="-25000" dirty="0"/>
              <a:t>EST</a:t>
            </a:r>
            <a:r>
              <a:rPr lang="es-MX" dirty="0"/>
              <a:t> – </a:t>
            </a:r>
            <a:r>
              <a:rPr lang="el-GR" dirty="0"/>
              <a:t>μ</a:t>
            </a:r>
            <a:r>
              <a:rPr lang="es-MX" baseline="-25000" dirty="0"/>
              <a:t>REF</a:t>
            </a:r>
            <a:r>
              <a:rPr lang="es-MX" dirty="0"/>
              <a:t> = 3</a:t>
            </a: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5157152" y="5572148"/>
          <a:ext cx="1430435" cy="92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723600" imgH="469800" progId="Equation.3">
                  <p:embed/>
                </p:oleObj>
              </mc:Choice>
              <mc:Fallback>
                <p:oleObj name="Equation" r:id="rId3" imgW="723600" imgH="469800" progId="Equation.3">
                  <p:embed/>
                  <p:pic>
                    <p:nvPicPr>
                      <p:cNvPr id="254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152" y="5572148"/>
                        <a:ext cx="1430435" cy="928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358082" y="5072074"/>
            <a:ext cx="142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latin typeface="Lucida Sans Unicode"/>
                <a:cs typeface="Lucida Sans Unicode"/>
              </a:rPr>
              <a:t>α</a:t>
            </a:r>
            <a:endParaRPr lang="es-MX" sz="1600" b="1" dirty="0">
              <a:latin typeface="Lucida Sans Unicode"/>
              <a:cs typeface="Lucida Sans Unicode"/>
            </a:endParaRPr>
          </a:p>
          <a:p>
            <a:r>
              <a:rPr lang="es-MX" sz="1600" b="1" dirty="0"/>
              <a:t>Tamaño del efecto</a:t>
            </a:r>
          </a:p>
          <a:p>
            <a:endParaRPr lang="es-MX" sz="1600" b="1" dirty="0"/>
          </a:p>
          <a:p>
            <a:r>
              <a:rPr lang="es-MX" sz="1600" b="1" dirty="0"/>
              <a:t>n</a:t>
            </a:r>
          </a:p>
          <a:p>
            <a:r>
              <a:rPr lang="el-GR" sz="1600" b="1" dirty="0"/>
              <a:t>σ</a:t>
            </a:r>
            <a:endParaRPr lang="es-MX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6143636" y="5500702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6036479" y="5607859"/>
            <a:ext cx="21431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6278644" y="6213493"/>
            <a:ext cx="1008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1928794" y="1000108"/>
            <a:ext cx="3214710" cy="8572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571736" y="2571744"/>
            <a:ext cx="2143140" cy="233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3000396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Distancia media entre pares de datos y su diferencia con el valor de referencia cero.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142" y="2519565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Error estándar de la media de las distancias entre pares de datos. a</a:t>
            </a:r>
            <a:endParaRPr lang="es-MX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n-1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distribución de probabilidades de valores de t </a:t>
            </a:r>
            <a:r>
              <a:rPr lang="es-MX" dirty="0" err="1"/>
              <a:t>Student</a:t>
            </a:r>
            <a:r>
              <a:rPr lang="es-MX" dirty="0"/>
              <a:t> bajo la hipótesis nula de que </a:t>
            </a:r>
            <a:r>
              <a:rPr lang="es-MX" i="1" dirty="0"/>
              <a:t>t= </a:t>
            </a:r>
            <a:r>
              <a:rPr lang="el-GR" i="1" dirty="0"/>
              <a:t>μ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0628" y="2352066"/>
            <a:ext cx="3786214" cy="8626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214282" y="71435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endParaRPr lang="es-ES" sz="2000" dirty="0"/>
          </a:p>
          <a:p>
            <a:r>
              <a:rPr lang="es-ES" sz="1600" dirty="0"/>
              <a:t>(dos muestras pareadas)</a:t>
            </a:r>
            <a:endParaRPr lang="es-MX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altas de ocurrir</a:t>
            </a:r>
            <a:endParaRPr lang="es-MX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bajas de ocurrir</a:t>
            </a:r>
            <a:endParaRPr lang="es-MX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/>
        </p:nvGraphicFramePr>
        <p:xfrm>
          <a:off x="1357290" y="1857364"/>
          <a:ext cx="108894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596880" imgH="469800" progId="Equation.3">
                  <p:embed/>
                </p:oleObj>
              </mc:Choice>
              <mc:Fallback>
                <p:oleObj name="Equation" r:id="rId3" imgW="596880" imgH="469800" progId="Equation.3">
                  <p:embed/>
                  <p:pic>
                    <p:nvPicPr>
                      <p:cNvPr id="252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857364"/>
                        <a:ext cx="108894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071670" y="2500306"/>
            <a:ext cx="2428892" cy="2143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228601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Diferencia entre las dos medias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6314" y="2171012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Error estándar “</a:t>
            </a:r>
            <a:r>
              <a:rPr lang="es-MX" dirty="0" err="1"/>
              <a:t>pooled</a:t>
            </a:r>
            <a:r>
              <a:rPr lang="es-MX" dirty="0"/>
              <a:t>”: medida de la precisión para estimar la diferencia de las medias.</a:t>
            </a:r>
            <a:endParaRPr lang="es-MX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A</a:t>
            </a:r>
            <a:r>
              <a:rPr lang="es-MX" sz="1600" dirty="0">
                <a:latin typeface="Lucida Sans Unicode"/>
                <a:cs typeface="Lucida Sans Unicode"/>
              </a:rPr>
              <a:t> +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B</a:t>
            </a:r>
            <a:r>
              <a:rPr lang="es-MX" sz="1600" dirty="0">
                <a:latin typeface="Lucida Sans Unicode"/>
                <a:cs typeface="Lucida Sans Unicode"/>
              </a:rPr>
              <a:t> -2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distribución de probabilidades de valores de t </a:t>
            </a:r>
            <a:r>
              <a:rPr lang="es-MX" dirty="0" err="1"/>
              <a:t>Student</a:t>
            </a:r>
            <a:r>
              <a:rPr lang="es-MX" dirty="0"/>
              <a:t> bajo la hipótesis nula de que </a:t>
            </a:r>
            <a:r>
              <a:rPr lang="es-MX" i="1" dirty="0"/>
              <a:t>t= </a:t>
            </a:r>
            <a:r>
              <a:rPr lang="el-GR" i="1" dirty="0"/>
              <a:t>μ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14876" y="2000240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214282" y="71435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endParaRPr lang="es-ES" sz="2000" dirty="0"/>
          </a:p>
          <a:p>
            <a:r>
              <a:rPr lang="es-ES" sz="1600" dirty="0"/>
              <a:t>(dos muestras independientes)</a:t>
            </a:r>
            <a:endParaRPr lang="es-MX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altas de ocurrir</a:t>
            </a:r>
            <a:endParaRPr lang="es-MX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bajas de ocurrir</a:t>
            </a:r>
            <a:endParaRPr lang="es-MX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785786" y="1714488"/>
          <a:ext cx="1670668" cy="92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850680" imgH="469800" progId="Equation.3">
                  <p:embed/>
                </p:oleObj>
              </mc:Choice>
              <mc:Fallback>
                <p:oleObj name="Equation" r:id="rId3" imgW="850680" imgH="46980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14488"/>
                        <a:ext cx="1670668" cy="92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69664" y="3346327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26788" y="306057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Oval 36"/>
          <p:cNvSpPr/>
          <p:nvPr/>
        </p:nvSpPr>
        <p:spPr>
          <a:xfrm>
            <a:off x="5426788" y="341776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Oval 37"/>
          <p:cNvSpPr/>
          <p:nvPr/>
        </p:nvSpPr>
        <p:spPr>
          <a:xfrm>
            <a:off x="5355350" y="327488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Oval 38"/>
          <p:cNvSpPr/>
          <p:nvPr/>
        </p:nvSpPr>
        <p:spPr>
          <a:xfrm>
            <a:off x="5641102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Oval 39"/>
          <p:cNvSpPr/>
          <p:nvPr/>
        </p:nvSpPr>
        <p:spPr>
          <a:xfrm>
            <a:off x="5498226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Oval 40"/>
          <p:cNvSpPr/>
          <p:nvPr/>
        </p:nvSpPr>
        <p:spPr>
          <a:xfrm>
            <a:off x="5712540" y="356064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Oval 41"/>
          <p:cNvSpPr/>
          <p:nvPr/>
        </p:nvSpPr>
        <p:spPr>
          <a:xfrm>
            <a:off x="5569664" y="348920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Oval 42"/>
          <p:cNvSpPr/>
          <p:nvPr/>
        </p:nvSpPr>
        <p:spPr>
          <a:xfrm>
            <a:off x="5283912" y="348920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/>
          <p:cNvSpPr/>
          <p:nvPr/>
        </p:nvSpPr>
        <p:spPr>
          <a:xfrm>
            <a:off x="5212474" y="313201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Oval 44"/>
          <p:cNvSpPr/>
          <p:nvPr/>
        </p:nvSpPr>
        <p:spPr>
          <a:xfrm>
            <a:off x="5498226" y="363207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/>
          <p:cNvSpPr/>
          <p:nvPr/>
        </p:nvSpPr>
        <p:spPr>
          <a:xfrm>
            <a:off x="5569664" y="29891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Oval 46"/>
          <p:cNvSpPr/>
          <p:nvPr/>
        </p:nvSpPr>
        <p:spPr>
          <a:xfrm>
            <a:off x="5783978" y="341776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Oval 47"/>
          <p:cNvSpPr/>
          <p:nvPr/>
        </p:nvSpPr>
        <p:spPr>
          <a:xfrm>
            <a:off x="5283912" y="29176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Oval 48"/>
          <p:cNvSpPr/>
          <p:nvPr/>
        </p:nvSpPr>
        <p:spPr>
          <a:xfrm>
            <a:off x="5712540" y="29891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Oval 49"/>
          <p:cNvSpPr/>
          <p:nvPr/>
        </p:nvSpPr>
        <p:spPr>
          <a:xfrm>
            <a:off x="5212474" y="334632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/>
          <p:cNvSpPr/>
          <p:nvPr/>
        </p:nvSpPr>
        <p:spPr>
          <a:xfrm>
            <a:off x="5712540" y="334632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Oval 51"/>
          <p:cNvSpPr/>
          <p:nvPr/>
        </p:nvSpPr>
        <p:spPr>
          <a:xfrm>
            <a:off x="5783978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Oval 52"/>
          <p:cNvSpPr/>
          <p:nvPr/>
        </p:nvSpPr>
        <p:spPr>
          <a:xfrm>
            <a:off x="7998556" y="306057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Oval 53"/>
          <p:cNvSpPr/>
          <p:nvPr/>
        </p:nvSpPr>
        <p:spPr>
          <a:xfrm>
            <a:off x="7998556" y="34177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Oval 54"/>
          <p:cNvSpPr/>
          <p:nvPr/>
        </p:nvSpPr>
        <p:spPr>
          <a:xfrm>
            <a:off x="7927118" y="327488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Oval 55"/>
          <p:cNvSpPr/>
          <p:nvPr/>
        </p:nvSpPr>
        <p:spPr>
          <a:xfrm>
            <a:off x="8212870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Oval 56"/>
          <p:cNvSpPr/>
          <p:nvPr/>
        </p:nvSpPr>
        <p:spPr>
          <a:xfrm>
            <a:off x="8069994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Oval 57"/>
          <p:cNvSpPr/>
          <p:nvPr/>
        </p:nvSpPr>
        <p:spPr>
          <a:xfrm>
            <a:off x="8284308" y="356064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Oval 58"/>
          <p:cNvSpPr/>
          <p:nvPr/>
        </p:nvSpPr>
        <p:spPr>
          <a:xfrm>
            <a:off x="8141432" y="34892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Oval 59"/>
          <p:cNvSpPr/>
          <p:nvPr/>
        </p:nvSpPr>
        <p:spPr>
          <a:xfrm>
            <a:off x="7855680" y="34892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Oval 60"/>
          <p:cNvSpPr/>
          <p:nvPr/>
        </p:nvSpPr>
        <p:spPr>
          <a:xfrm>
            <a:off x="7784242" y="313201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Oval 61"/>
          <p:cNvSpPr/>
          <p:nvPr/>
        </p:nvSpPr>
        <p:spPr>
          <a:xfrm>
            <a:off x="8069994" y="363207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Oval 62"/>
          <p:cNvSpPr/>
          <p:nvPr/>
        </p:nvSpPr>
        <p:spPr>
          <a:xfrm>
            <a:off x="8141432" y="29891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Oval 63"/>
          <p:cNvSpPr/>
          <p:nvPr/>
        </p:nvSpPr>
        <p:spPr>
          <a:xfrm>
            <a:off x="8355746" y="34177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Oval 64"/>
          <p:cNvSpPr/>
          <p:nvPr/>
        </p:nvSpPr>
        <p:spPr>
          <a:xfrm>
            <a:off x="7855680" y="291769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Oval 65"/>
          <p:cNvSpPr/>
          <p:nvPr/>
        </p:nvSpPr>
        <p:spPr>
          <a:xfrm>
            <a:off x="8284308" y="29891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Oval 66"/>
          <p:cNvSpPr/>
          <p:nvPr/>
        </p:nvSpPr>
        <p:spPr>
          <a:xfrm>
            <a:off x="7784242" y="33463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Oval 67"/>
          <p:cNvSpPr/>
          <p:nvPr/>
        </p:nvSpPr>
        <p:spPr>
          <a:xfrm>
            <a:off x="8284308" y="33463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Oval 68"/>
          <p:cNvSpPr/>
          <p:nvPr/>
        </p:nvSpPr>
        <p:spPr>
          <a:xfrm>
            <a:off x="8355746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40865"/>
              </p:ext>
            </p:extLst>
          </p:nvPr>
        </p:nvGraphicFramePr>
        <p:xfrm>
          <a:off x="3421877" y="3100226"/>
          <a:ext cx="1309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711000" imgH="215640" progId="Equation.3">
                  <p:embed/>
                </p:oleObj>
              </mc:Choice>
              <mc:Fallback>
                <p:oleObj name="Equation" r:id="rId3" imgW="711000" imgH="21564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877" y="3100226"/>
                        <a:ext cx="13096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TextBox 223"/>
          <p:cNvSpPr txBox="1"/>
          <p:nvPr/>
        </p:nvSpPr>
        <p:spPr>
          <a:xfrm>
            <a:off x="5961770" y="251138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≈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525697" y="110194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Reside en la dificultad para estimar la diferencia entre las medias poblacionales a partir de las medias de las muestras, como resultado de una diferencia en la precisión para estimar dichas medias.</a:t>
            </a:r>
            <a:endParaRPr lang="es-MX" dirty="0"/>
          </a:p>
        </p:txBody>
      </p:sp>
      <p:sp>
        <p:nvSpPr>
          <p:cNvPr id="175" name="TextBox 174"/>
          <p:cNvSpPr txBox="1"/>
          <p:nvPr/>
        </p:nvSpPr>
        <p:spPr>
          <a:xfrm>
            <a:off x="33060" y="618774"/>
            <a:ext cx="600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problema de la heterogeneidad de varianzas</a:t>
            </a:r>
            <a:endParaRPr lang="es-MX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4932040" y="2399843"/>
            <a:ext cx="3888432" cy="3969730"/>
            <a:chOff x="500034" y="2483606"/>
            <a:chExt cx="3495902" cy="360969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500034" y="2483606"/>
              <a:ext cx="0" cy="360969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500034" y="6093296"/>
              <a:ext cx="34959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ipse 6"/>
          <p:cNvSpPr/>
          <p:nvPr/>
        </p:nvSpPr>
        <p:spPr>
          <a:xfrm>
            <a:off x="781802" y="3007529"/>
            <a:ext cx="720080" cy="72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Elipse 230"/>
          <p:cNvSpPr/>
          <p:nvPr/>
        </p:nvSpPr>
        <p:spPr>
          <a:xfrm>
            <a:off x="864932" y="3090659"/>
            <a:ext cx="540000" cy="54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Elipse 231"/>
          <p:cNvSpPr/>
          <p:nvPr/>
        </p:nvSpPr>
        <p:spPr>
          <a:xfrm>
            <a:off x="961912" y="3187639"/>
            <a:ext cx="360000" cy="3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Elipse 232"/>
          <p:cNvSpPr/>
          <p:nvPr/>
        </p:nvSpPr>
        <p:spPr>
          <a:xfrm>
            <a:off x="1058892" y="3284619"/>
            <a:ext cx="180000" cy="1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Elipse 233"/>
          <p:cNvSpPr/>
          <p:nvPr/>
        </p:nvSpPr>
        <p:spPr>
          <a:xfrm>
            <a:off x="709794" y="2927445"/>
            <a:ext cx="900000" cy="90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Elipse 234"/>
          <p:cNvSpPr/>
          <p:nvPr/>
        </p:nvSpPr>
        <p:spPr>
          <a:xfrm>
            <a:off x="622747" y="2846583"/>
            <a:ext cx="1080000" cy="10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Elipse 235"/>
          <p:cNvSpPr/>
          <p:nvPr/>
        </p:nvSpPr>
        <p:spPr>
          <a:xfrm>
            <a:off x="525697" y="2744619"/>
            <a:ext cx="1260000" cy="12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Oval 35"/>
          <p:cNvSpPr/>
          <p:nvPr/>
        </p:nvSpPr>
        <p:spPr>
          <a:xfrm>
            <a:off x="1073254" y="31763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Oval 36"/>
          <p:cNvSpPr/>
          <p:nvPr/>
        </p:nvSpPr>
        <p:spPr>
          <a:xfrm>
            <a:off x="1073254" y="35334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Oval 37"/>
          <p:cNvSpPr/>
          <p:nvPr/>
        </p:nvSpPr>
        <p:spPr>
          <a:xfrm>
            <a:off x="1001816" y="33906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Oval 38"/>
          <p:cNvSpPr/>
          <p:nvPr/>
        </p:nvSpPr>
        <p:spPr>
          <a:xfrm>
            <a:off x="1287568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Oval 39"/>
          <p:cNvSpPr/>
          <p:nvPr/>
        </p:nvSpPr>
        <p:spPr>
          <a:xfrm>
            <a:off x="1144692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Oval 41"/>
          <p:cNvSpPr/>
          <p:nvPr/>
        </p:nvSpPr>
        <p:spPr>
          <a:xfrm>
            <a:off x="1216130" y="36049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Oval 42"/>
          <p:cNvSpPr/>
          <p:nvPr/>
        </p:nvSpPr>
        <p:spPr>
          <a:xfrm>
            <a:off x="999653" y="308861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Oval 43"/>
          <p:cNvSpPr/>
          <p:nvPr/>
        </p:nvSpPr>
        <p:spPr>
          <a:xfrm>
            <a:off x="858940" y="324774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Oval 45"/>
          <p:cNvSpPr/>
          <p:nvPr/>
        </p:nvSpPr>
        <p:spPr>
          <a:xfrm>
            <a:off x="1216130" y="31048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Oval 48"/>
          <p:cNvSpPr/>
          <p:nvPr/>
        </p:nvSpPr>
        <p:spPr>
          <a:xfrm>
            <a:off x="1359006" y="31048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Oval 49"/>
          <p:cNvSpPr/>
          <p:nvPr/>
        </p:nvSpPr>
        <p:spPr>
          <a:xfrm>
            <a:off x="858940" y="34620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Oval 50"/>
          <p:cNvSpPr/>
          <p:nvPr/>
        </p:nvSpPr>
        <p:spPr>
          <a:xfrm>
            <a:off x="1359006" y="34620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Oval 51"/>
          <p:cNvSpPr/>
          <p:nvPr/>
        </p:nvSpPr>
        <p:spPr>
          <a:xfrm>
            <a:off x="1430444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Oval 128"/>
          <p:cNvSpPr/>
          <p:nvPr/>
        </p:nvSpPr>
        <p:spPr>
          <a:xfrm>
            <a:off x="994406" y="477469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Oval 129"/>
          <p:cNvSpPr/>
          <p:nvPr/>
        </p:nvSpPr>
        <p:spPr>
          <a:xfrm>
            <a:off x="851530" y="577483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Oval 130"/>
          <p:cNvSpPr/>
          <p:nvPr/>
        </p:nvSpPr>
        <p:spPr>
          <a:xfrm>
            <a:off x="637216" y="556051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Oval 131"/>
          <p:cNvSpPr/>
          <p:nvPr/>
        </p:nvSpPr>
        <p:spPr>
          <a:xfrm>
            <a:off x="1280158" y="527476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Oval 132"/>
          <p:cNvSpPr/>
          <p:nvPr/>
        </p:nvSpPr>
        <p:spPr>
          <a:xfrm>
            <a:off x="851530" y="534620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Oval 134"/>
          <p:cNvSpPr/>
          <p:nvPr/>
        </p:nvSpPr>
        <p:spPr>
          <a:xfrm>
            <a:off x="1137282" y="591770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Oval 135"/>
          <p:cNvSpPr/>
          <p:nvPr/>
        </p:nvSpPr>
        <p:spPr>
          <a:xfrm>
            <a:off x="851530" y="598914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Oval 136"/>
          <p:cNvSpPr/>
          <p:nvPr/>
        </p:nvSpPr>
        <p:spPr>
          <a:xfrm>
            <a:off x="637216" y="527476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Oval 138"/>
          <p:cNvSpPr/>
          <p:nvPr/>
        </p:nvSpPr>
        <p:spPr>
          <a:xfrm>
            <a:off x="1137282" y="498901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Oval 140"/>
          <p:cNvSpPr/>
          <p:nvPr/>
        </p:nvSpPr>
        <p:spPr>
          <a:xfrm>
            <a:off x="780092" y="498901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Oval 141"/>
          <p:cNvSpPr/>
          <p:nvPr/>
        </p:nvSpPr>
        <p:spPr>
          <a:xfrm>
            <a:off x="1565910" y="513188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Oval 142"/>
          <p:cNvSpPr/>
          <p:nvPr/>
        </p:nvSpPr>
        <p:spPr>
          <a:xfrm>
            <a:off x="565778" y="570339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9" name="Oval 143"/>
          <p:cNvSpPr/>
          <p:nvPr/>
        </p:nvSpPr>
        <p:spPr>
          <a:xfrm>
            <a:off x="1280158" y="563195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0" name="Oval 144"/>
          <p:cNvSpPr/>
          <p:nvPr/>
        </p:nvSpPr>
        <p:spPr>
          <a:xfrm>
            <a:off x="1565910" y="556051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" name="Oval 184"/>
          <p:cNvSpPr/>
          <p:nvPr/>
        </p:nvSpPr>
        <p:spPr>
          <a:xfrm>
            <a:off x="1423034" y="491757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2" name="Oval 185"/>
          <p:cNvSpPr/>
          <p:nvPr/>
        </p:nvSpPr>
        <p:spPr>
          <a:xfrm>
            <a:off x="997826" y="562682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3" name="Oval 186"/>
          <p:cNvSpPr/>
          <p:nvPr/>
        </p:nvSpPr>
        <p:spPr>
          <a:xfrm>
            <a:off x="1708786" y="534620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Oval 187"/>
          <p:cNvSpPr/>
          <p:nvPr/>
        </p:nvSpPr>
        <p:spPr>
          <a:xfrm>
            <a:off x="1718476" y="577084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6" name="Oval 189"/>
          <p:cNvSpPr/>
          <p:nvPr/>
        </p:nvSpPr>
        <p:spPr>
          <a:xfrm>
            <a:off x="1494472" y="584626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0" name="Grupo 279"/>
          <p:cNvGrpSpPr/>
          <p:nvPr/>
        </p:nvGrpSpPr>
        <p:grpSpPr>
          <a:xfrm>
            <a:off x="565778" y="4821541"/>
            <a:ext cx="1260000" cy="1260000"/>
            <a:chOff x="6345974" y="3016295"/>
            <a:chExt cx="1260000" cy="1260000"/>
          </a:xfrm>
        </p:grpSpPr>
        <p:sp>
          <p:nvSpPr>
            <p:cNvPr id="281" name="Elipse 280"/>
            <p:cNvSpPr/>
            <p:nvPr/>
          </p:nvSpPr>
          <p:spPr>
            <a:xfrm>
              <a:off x="6588224" y="3265350"/>
              <a:ext cx="720080" cy="72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/>
            <p:cNvSpPr/>
            <p:nvPr/>
          </p:nvSpPr>
          <p:spPr>
            <a:xfrm>
              <a:off x="6671354" y="3348480"/>
              <a:ext cx="540000" cy="54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6768334" y="3445460"/>
              <a:ext cx="360000" cy="3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865314" y="3542440"/>
              <a:ext cx="180000" cy="1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6516216" y="3185266"/>
              <a:ext cx="900000" cy="90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6429169" y="3104404"/>
              <a:ext cx="1080000" cy="10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/>
            <p:cNvSpPr/>
            <p:nvPr/>
          </p:nvSpPr>
          <p:spPr>
            <a:xfrm>
              <a:off x="6345974" y="3016295"/>
              <a:ext cx="1260000" cy="12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88" name="Straight Connector 110"/>
          <p:cNvCxnSpPr/>
          <p:nvPr/>
        </p:nvCxnSpPr>
        <p:spPr>
          <a:xfrm>
            <a:off x="5533754" y="5257085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111"/>
          <p:cNvSpPr/>
          <p:nvPr/>
        </p:nvSpPr>
        <p:spPr>
          <a:xfrm>
            <a:off x="5390878" y="497133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0" name="Oval 112"/>
          <p:cNvSpPr/>
          <p:nvPr/>
        </p:nvSpPr>
        <p:spPr>
          <a:xfrm>
            <a:off x="5390878" y="53285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1" name="Oval 113"/>
          <p:cNvSpPr/>
          <p:nvPr/>
        </p:nvSpPr>
        <p:spPr>
          <a:xfrm>
            <a:off x="5319440" y="518564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2" name="Oval 114"/>
          <p:cNvSpPr/>
          <p:nvPr/>
        </p:nvSpPr>
        <p:spPr>
          <a:xfrm>
            <a:off x="5605192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3" name="Oval 115"/>
          <p:cNvSpPr/>
          <p:nvPr/>
        </p:nvSpPr>
        <p:spPr>
          <a:xfrm>
            <a:off x="5462316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4" name="Oval 116"/>
          <p:cNvSpPr/>
          <p:nvPr/>
        </p:nvSpPr>
        <p:spPr>
          <a:xfrm>
            <a:off x="5676630" y="54713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5" name="Oval 117"/>
          <p:cNvSpPr/>
          <p:nvPr/>
        </p:nvSpPr>
        <p:spPr>
          <a:xfrm>
            <a:off x="5533754" y="53999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" name="Oval 118"/>
          <p:cNvSpPr/>
          <p:nvPr/>
        </p:nvSpPr>
        <p:spPr>
          <a:xfrm>
            <a:off x="5248002" y="53999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7" name="Oval 119"/>
          <p:cNvSpPr/>
          <p:nvPr/>
        </p:nvSpPr>
        <p:spPr>
          <a:xfrm>
            <a:off x="5176564" y="50427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8" name="Oval 120"/>
          <p:cNvSpPr/>
          <p:nvPr/>
        </p:nvSpPr>
        <p:spPr>
          <a:xfrm>
            <a:off x="5462316" y="55428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9" name="Oval 121"/>
          <p:cNvSpPr/>
          <p:nvPr/>
        </p:nvSpPr>
        <p:spPr>
          <a:xfrm>
            <a:off x="5533754" y="489989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Oval 122"/>
          <p:cNvSpPr/>
          <p:nvPr/>
        </p:nvSpPr>
        <p:spPr>
          <a:xfrm>
            <a:off x="5748068" y="53285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1" name="Oval 123"/>
          <p:cNvSpPr/>
          <p:nvPr/>
        </p:nvSpPr>
        <p:spPr>
          <a:xfrm>
            <a:off x="5248002" y="482845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2" name="Oval 124"/>
          <p:cNvSpPr/>
          <p:nvPr/>
        </p:nvSpPr>
        <p:spPr>
          <a:xfrm>
            <a:off x="5676630" y="489989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3" name="Oval 125"/>
          <p:cNvSpPr/>
          <p:nvPr/>
        </p:nvSpPr>
        <p:spPr>
          <a:xfrm>
            <a:off x="5176564" y="52570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4" name="Oval 126"/>
          <p:cNvSpPr/>
          <p:nvPr/>
        </p:nvSpPr>
        <p:spPr>
          <a:xfrm>
            <a:off x="5676630" y="52570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5" name="Oval 127"/>
          <p:cNvSpPr/>
          <p:nvPr/>
        </p:nvSpPr>
        <p:spPr>
          <a:xfrm>
            <a:off x="5748068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6" name="Oval 128"/>
          <p:cNvSpPr/>
          <p:nvPr/>
        </p:nvSpPr>
        <p:spPr>
          <a:xfrm>
            <a:off x="7962646" y="454270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7" name="Oval 129"/>
          <p:cNvSpPr/>
          <p:nvPr/>
        </p:nvSpPr>
        <p:spPr>
          <a:xfrm>
            <a:off x="7819770" y="55428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8" name="Oval 130"/>
          <p:cNvSpPr/>
          <p:nvPr/>
        </p:nvSpPr>
        <p:spPr>
          <a:xfrm>
            <a:off x="7605456" y="532852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9" name="Oval 131"/>
          <p:cNvSpPr/>
          <p:nvPr/>
        </p:nvSpPr>
        <p:spPr>
          <a:xfrm>
            <a:off x="8248398" y="504277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0" name="Oval 132"/>
          <p:cNvSpPr/>
          <p:nvPr/>
        </p:nvSpPr>
        <p:spPr>
          <a:xfrm>
            <a:off x="7819770" y="511420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1" name="Oval 133"/>
          <p:cNvSpPr/>
          <p:nvPr/>
        </p:nvSpPr>
        <p:spPr>
          <a:xfrm>
            <a:off x="8391274" y="59000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2" name="Oval 134"/>
          <p:cNvSpPr/>
          <p:nvPr/>
        </p:nvSpPr>
        <p:spPr>
          <a:xfrm>
            <a:off x="8105522" y="568571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3" name="Oval 135"/>
          <p:cNvSpPr/>
          <p:nvPr/>
        </p:nvSpPr>
        <p:spPr>
          <a:xfrm>
            <a:off x="7819770" y="57571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4" name="Oval 136"/>
          <p:cNvSpPr/>
          <p:nvPr/>
        </p:nvSpPr>
        <p:spPr>
          <a:xfrm>
            <a:off x="7605456" y="504277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5" name="Oval 137"/>
          <p:cNvSpPr/>
          <p:nvPr/>
        </p:nvSpPr>
        <p:spPr>
          <a:xfrm>
            <a:off x="7962646" y="59714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6" name="Oval 138"/>
          <p:cNvSpPr/>
          <p:nvPr/>
        </p:nvSpPr>
        <p:spPr>
          <a:xfrm>
            <a:off x="8105522" y="475701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7" name="Oval 139"/>
          <p:cNvSpPr/>
          <p:nvPr/>
        </p:nvSpPr>
        <p:spPr>
          <a:xfrm>
            <a:off x="8534150" y="582858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8" name="Oval 140"/>
          <p:cNvSpPr/>
          <p:nvPr/>
        </p:nvSpPr>
        <p:spPr>
          <a:xfrm>
            <a:off x="7748332" y="475701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9" name="Oval 141"/>
          <p:cNvSpPr/>
          <p:nvPr/>
        </p:nvSpPr>
        <p:spPr>
          <a:xfrm>
            <a:off x="8534150" y="489989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0" name="Oval 142"/>
          <p:cNvSpPr/>
          <p:nvPr/>
        </p:nvSpPr>
        <p:spPr>
          <a:xfrm>
            <a:off x="7534018" y="547139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1" name="Oval 143"/>
          <p:cNvSpPr/>
          <p:nvPr/>
        </p:nvSpPr>
        <p:spPr>
          <a:xfrm>
            <a:off x="8248398" y="539996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2" name="Oval 144"/>
          <p:cNvSpPr/>
          <p:nvPr/>
        </p:nvSpPr>
        <p:spPr>
          <a:xfrm>
            <a:off x="8534150" y="532852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9500"/>
              </p:ext>
            </p:extLst>
          </p:nvPr>
        </p:nvGraphicFramePr>
        <p:xfrm>
          <a:off x="3944938" y="4991100"/>
          <a:ext cx="865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3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991100"/>
                        <a:ext cx="8651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" name="Oval 184"/>
          <p:cNvSpPr/>
          <p:nvPr/>
        </p:nvSpPr>
        <p:spPr>
          <a:xfrm>
            <a:off x="8391274" y="468558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8" name="Oval 185"/>
          <p:cNvSpPr/>
          <p:nvPr/>
        </p:nvSpPr>
        <p:spPr>
          <a:xfrm>
            <a:off x="8105522" y="518564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9" name="Oval 186"/>
          <p:cNvSpPr/>
          <p:nvPr/>
        </p:nvSpPr>
        <p:spPr>
          <a:xfrm>
            <a:off x="8677026" y="511420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0" name="Oval 187"/>
          <p:cNvSpPr/>
          <p:nvPr/>
        </p:nvSpPr>
        <p:spPr>
          <a:xfrm>
            <a:off x="8257922" y="447126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1" name="Oval 188"/>
          <p:cNvSpPr/>
          <p:nvPr/>
        </p:nvSpPr>
        <p:spPr>
          <a:xfrm>
            <a:off x="8248398" y="60429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2" name="Oval 189"/>
          <p:cNvSpPr/>
          <p:nvPr/>
        </p:nvSpPr>
        <p:spPr>
          <a:xfrm>
            <a:off x="8462712" y="561427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3" name="Oval 213"/>
          <p:cNvSpPr/>
          <p:nvPr/>
        </p:nvSpPr>
        <p:spPr>
          <a:xfrm>
            <a:off x="8034084" y="432839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4" name="Oval 214"/>
          <p:cNvSpPr/>
          <p:nvPr/>
        </p:nvSpPr>
        <p:spPr>
          <a:xfrm>
            <a:off x="7676894" y="454270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Oval 218"/>
          <p:cNvSpPr/>
          <p:nvPr/>
        </p:nvSpPr>
        <p:spPr>
          <a:xfrm>
            <a:off x="8534150" y="447126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6" name="TextBox 219"/>
          <p:cNvSpPr txBox="1"/>
          <p:nvPr/>
        </p:nvSpPr>
        <p:spPr>
          <a:xfrm>
            <a:off x="4200092" y="5384467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?</a:t>
            </a:r>
          </a:p>
        </p:txBody>
      </p:sp>
      <p:sp>
        <p:nvSpPr>
          <p:cNvPr id="337" name="TextBox 224"/>
          <p:cNvSpPr txBox="1"/>
          <p:nvPr/>
        </p:nvSpPr>
        <p:spPr>
          <a:xfrm>
            <a:off x="6018715" y="446277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&lt;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cxnSp>
        <p:nvCxnSpPr>
          <p:cNvPr id="338" name="Straight Connector 225"/>
          <p:cNvCxnSpPr/>
          <p:nvPr/>
        </p:nvCxnSpPr>
        <p:spPr>
          <a:xfrm rot="5400000">
            <a:off x="7000288" y="5668839"/>
            <a:ext cx="7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226"/>
          <p:cNvCxnSpPr/>
          <p:nvPr/>
        </p:nvCxnSpPr>
        <p:spPr>
          <a:xfrm rot="10800000">
            <a:off x="7344392" y="6027667"/>
            <a:ext cx="7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90718" y="242726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ALTA PRECISION</a:t>
            </a:r>
          </a:p>
        </p:txBody>
      </p:sp>
      <p:sp>
        <p:nvSpPr>
          <p:cNvPr id="340" name="TextBox 223"/>
          <p:cNvSpPr txBox="1"/>
          <p:nvPr/>
        </p:nvSpPr>
        <p:spPr>
          <a:xfrm>
            <a:off x="1596325" y="309860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BAJO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390718" y="4452647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BAJA PRECISION</a:t>
            </a:r>
          </a:p>
        </p:txBody>
      </p:sp>
      <p:sp>
        <p:nvSpPr>
          <p:cNvPr id="342" name="TextBox 223"/>
          <p:cNvSpPr txBox="1"/>
          <p:nvPr/>
        </p:nvSpPr>
        <p:spPr>
          <a:xfrm>
            <a:off x="1652452" y="519390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ALTO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32873" y="6399609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7752009" y="6413266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508731" y="220628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1" y="2206280"/>
                <a:ext cx="3010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5876496" y="134076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≈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8779" y="620688"/>
            <a:ext cx="564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problema de la heterogeneidad de varianzas</a:t>
            </a:r>
            <a:endParaRPr lang="es-MX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4680662" y="1340768"/>
            <a:ext cx="4139810" cy="4868416"/>
            <a:chOff x="500034" y="2483606"/>
            <a:chExt cx="3495902" cy="360969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500034" y="2483606"/>
              <a:ext cx="0" cy="360969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500034" y="6093296"/>
              <a:ext cx="34959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ipse 6"/>
          <p:cNvSpPr/>
          <p:nvPr/>
        </p:nvSpPr>
        <p:spPr>
          <a:xfrm>
            <a:off x="687844" y="2209069"/>
            <a:ext cx="720080" cy="72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Elipse 230"/>
          <p:cNvSpPr/>
          <p:nvPr/>
        </p:nvSpPr>
        <p:spPr>
          <a:xfrm>
            <a:off x="770974" y="2292199"/>
            <a:ext cx="540000" cy="54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Elipse 231"/>
          <p:cNvSpPr/>
          <p:nvPr/>
        </p:nvSpPr>
        <p:spPr>
          <a:xfrm>
            <a:off x="867954" y="2389179"/>
            <a:ext cx="360000" cy="3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Elipse 232"/>
          <p:cNvSpPr/>
          <p:nvPr/>
        </p:nvSpPr>
        <p:spPr>
          <a:xfrm>
            <a:off x="964934" y="2486159"/>
            <a:ext cx="180000" cy="1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Elipse 233"/>
          <p:cNvSpPr/>
          <p:nvPr/>
        </p:nvSpPr>
        <p:spPr>
          <a:xfrm>
            <a:off x="615836" y="2128985"/>
            <a:ext cx="900000" cy="90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Elipse 234"/>
          <p:cNvSpPr/>
          <p:nvPr/>
        </p:nvSpPr>
        <p:spPr>
          <a:xfrm>
            <a:off x="528789" y="2048123"/>
            <a:ext cx="1080000" cy="10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Elipse 235"/>
          <p:cNvSpPr/>
          <p:nvPr/>
        </p:nvSpPr>
        <p:spPr>
          <a:xfrm>
            <a:off x="431739" y="1946159"/>
            <a:ext cx="1260000" cy="12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Oval 35"/>
          <p:cNvSpPr/>
          <p:nvPr/>
        </p:nvSpPr>
        <p:spPr>
          <a:xfrm>
            <a:off x="979296" y="237784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Oval 36"/>
          <p:cNvSpPr/>
          <p:nvPr/>
        </p:nvSpPr>
        <p:spPr>
          <a:xfrm>
            <a:off x="979296" y="273503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Oval 37"/>
          <p:cNvSpPr/>
          <p:nvPr/>
        </p:nvSpPr>
        <p:spPr>
          <a:xfrm>
            <a:off x="907858" y="259216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Oval 38"/>
          <p:cNvSpPr/>
          <p:nvPr/>
        </p:nvSpPr>
        <p:spPr>
          <a:xfrm>
            <a:off x="1193610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Oval 39"/>
          <p:cNvSpPr/>
          <p:nvPr/>
        </p:nvSpPr>
        <p:spPr>
          <a:xfrm>
            <a:off x="1050734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Oval 41"/>
          <p:cNvSpPr/>
          <p:nvPr/>
        </p:nvSpPr>
        <p:spPr>
          <a:xfrm>
            <a:off x="1122172" y="280647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Oval 42"/>
          <p:cNvSpPr/>
          <p:nvPr/>
        </p:nvSpPr>
        <p:spPr>
          <a:xfrm>
            <a:off x="905695" y="229015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Oval 43"/>
          <p:cNvSpPr/>
          <p:nvPr/>
        </p:nvSpPr>
        <p:spPr>
          <a:xfrm>
            <a:off x="764982" y="244928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Oval 45"/>
          <p:cNvSpPr/>
          <p:nvPr/>
        </p:nvSpPr>
        <p:spPr>
          <a:xfrm>
            <a:off x="1122172" y="230641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Oval 48"/>
          <p:cNvSpPr/>
          <p:nvPr/>
        </p:nvSpPr>
        <p:spPr>
          <a:xfrm>
            <a:off x="1265048" y="230641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Oval 49"/>
          <p:cNvSpPr/>
          <p:nvPr/>
        </p:nvSpPr>
        <p:spPr>
          <a:xfrm>
            <a:off x="764982" y="266360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Oval 50"/>
          <p:cNvSpPr/>
          <p:nvPr/>
        </p:nvSpPr>
        <p:spPr>
          <a:xfrm>
            <a:off x="1265048" y="266360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Oval 51"/>
          <p:cNvSpPr/>
          <p:nvPr/>
        </p:nvSpPr>
        <p:spPr>
          <a:xfrm>
            <a:off x="1336486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Oval 128"/>
          <p:cNvSpPr/>
          <p:nvPr/>
        </p:nvSpPr>
        <p:spPr>
          <a:xfrm>
            <a:off x="900448" y="447113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Oval 129"/>
          <p:cNvSpPr/>
          <p:nvPr/>
        </p:nvSpPr>
        <p:spPr>
          <a:xfrm>
            <a:off x="757572" y="547126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Oval 130"/>
          <p:cNvSpPr/>
          <p:nvPr/>
        </p:nvSpPr>
        <p:spPr>
          <a:xfrm>
            <a:off x="543258" y="525694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Oval 131"/>
          <p:cNvSpPr/>
          <p:nvPr/>
        </p:nvSpPr>
        <p:spPr>
          <a:xfrm>
            <a:off x="1186200" y="497119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Oval 132"/>
          <p:cNvSpPr/>
          <p:nvPr/>
        </p:nvSpPr>
        <p:spPr>
          <a:xfrm>
            <a:off x="757572" y="504263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Oval 134"/>
          <p:cNvSpPr/>
          <p:nvPr/>
        </p:nvSpPr>
        <p:spPr>
          <a:xfrm>
            <a:off x="1043324" y="561413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Oval 135"/>
          <p:cNvSpPr/>
          <p:nvPr/>
        </p:nvSpPr>
        <p:spPr>
          <a:xfrm>
            <a:off x="757572" y="568557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Oval 136"/>
          <p:cNvSpPr/>
          <p:nvPr/>
        </p:nvSpPr>
        <p:spPr>
          <a:xfrm>
            <a:off x="543258" y="497119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Oval 138"/>
          <p:cNvSpPr/>
          <p:nvPr/>
        </p:nvSpPr>
        <p:spPr>
          <a:xfrm>
            <a:off x="1043324" y="468544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Oval 140"/>
          <p:cNvSpPr/>
          <p:nvPr/>
        </p:nvSpPr>
        <p:spPr>
          <a:xfrm>
            <a:off x="686134" y="468544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Oval 141"/>
          <p:cNvSpPr/>
          <p:nvPr/>
        </p:nvSpPr>
        <p:spPr>
          <a:xfrm>
            <a:off x="1471952" y="482832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Oval 142"/>
          <p:cNvSpPr/>
          <p:nvPr/>
        </p:nvSpPr>
        <p:spPr>
          <a:xfrm>
            <a:off x="471820" y="539982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9" name="Oval 143"/>
          <p:cNvSpPr/>
          <p:nvPr/>
        </p:nvSpPr>
        <p:spPr>
          <a:xfrm>
            <a:off x="1186200" y="532838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0" name="Oval 144"/>
          <p:cNvSpPr/>
          <p:nvPr/>
        </p:nvSpPr>
        <p:spPr>
          <a:xfrm>
            <a:off x="1471952" y="525694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" name="Oval 184"/>
          <p:cNvSpPr/>
          <p:nvPr/>
        </p:nvSpPr>
        <p:spPr>
          <a:xfrm>
            <a:off x="1329076" y="461400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2" name="Oval 185"/>
          <p:cNvSpPr/>
          <p:nvPr/>
        </p:nvSpPr>
        <p:spPr>
          <a:xfrm>
            <a:off x="903868" y="532325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3" name="Oval 186"/>
          <p:cNvSpPr/>
          <p:nvPr/>
        </p:nvSpPr>
        <p:spPr>
          <a:xfrm>
            <a:off x="1614828" y="504263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Oval 187"/>
          <p:cNvSpPr/>
          <p:nvPr/>
        </p:nvSpPr>
        <p:spPr>
          <a:xfrm>
            <a:off x="1624518" y="546727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6" name="Oval 189"/>
          <p:cNvSpPr/>
          <p:nvPr/>
        </p:nvSpPr>
        <p:spPr>
          <a:xfrm>
            <a:off x="1400514" y="554270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0" name="Grupo 279"/>
          <p:cNvGrpSpPr/>
          <p:nvPr/>
        </p:nvGrpSpPr>
        <p:grpSpPr>
          <a:xfrm>
            <a:off x="471820" y="4517974"/>
            <a:ext cx="1260000" cy="1260000"/>
            <a:chOff x="6345974" y="3016295"/>
            <a:chExt cx="1260000" cy="1260000"/>
          </a:xfrm>
        </p:grpSpPr>
        <p:sp>
          <p:nvSpPr>
            <p:cNvPr id="281" name="Elipse 280"/>
            <p:cNvSpPr/>
            <p:nvPr/>
          </p:nvSpPr>
          <p:spPr>
            <a:xfrm>
              <a:off x="6588224" y="3265350"/>
              <a:ext cx="720080" cy="72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/>
            <p:cNvSpPr/>
            <p:nvPr/>
          </p:nvSpPr>
          <p:spPr>
            <a:xfrm>
              <a:off x="6671354" y="3348480"/>
              <a:ext cx="540000" cy="54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6768334" y="3445460"/>
              <a:ext cx="360000" cy="3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865314" y="3542440"/>
              <a:ext cx="180000" cy="1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6516216" y="3185266"/>
              <a:ext cx="900000" cy="90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6429169" y="3104404"/>
              <a:ext cx="1080000" cy="10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/>
            <p:cNvSpPr/>
            <p:nvPr/>
          </p:nvSpPr>
          <p:spPr>
            <a:xfrm>
              <a:off x="6345974" y="3016295"/>
              <a:ext cx="1260000" cy="12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3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61604"/>
              </p:ext>
            </p:extLst>
          </p:nvPr>
        </p:nvGraphicFramePr>
        <p:xfrm>
          <a:off x="3289711" y="4420738"/>
          <a:ext cx="865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469800" imgH="215640" progId="Equation.3">
                  <p:embed/>
                </p:oleObj>
              </mc:Choice>
              <mc:Fallback>
                <p:oleObj name="Equation" r:id="rId3" imgW="469800" imgH="215640" progId="Equation.3">
                  <p:embed/>
                  <p:pic>
                    <p:nvPicPr>
                      <p:cNvPr id="3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711" y="4420738"/>
                        <a:ext cx="8651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" name="TextBox 219"/>
          <p:cNvSpPr txBox="1"/>
          <p:nvPr/>
        </p:nvSpPr>
        <p:spPr>
          <a:xfrm>
            <a:off x="3544865" y="4814105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?</a:t>
            </a:r>
          </a:p>
        </p:txBody>
      </p:sp>
      <p:sp>
        <p:nvSpPr>
          <p:cNvPr id="337" name="TextBox 224"/>
          <p:cNvSpPr txBox="1"/>
          <p:nvPr/>
        </p:nvSpPr>
        <p:spPr>
          <a:xfrm>
            <a:off x="6078334" y="370763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&lt;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96760" y="162880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ALTA PRECISION</a:t>
            </a:r>
          </a:p>
        </p:txBody>
      </p:sp>
      <p:sp>
        <p:nvSpPr>
          <p:cNvPr id="340" name="TextBox 223"/>
          <p:cNvSpPr txBox="1"/>
          <p:nvPr/>
        </p:nvSpPr>
        <p:spPr>
          <a:xfrm>
            <a:off x="1502367" y="23001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BAJO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296760" y="414908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BAJA PRECISION</a:t>
            </a:r>
          </a:p>
        </p:txBody>
      </p:sp>
      <p:sp>
        <p:nvSpPr>
          <p:cNvPr id="342" name="TextBox 223"/>
          <p:cNvSpPr txBox="1"/>
          <p:nvPr/>
        </p:nvSpPr>
        <p:spPr>
          <a:xfrm>
            <a:off x="1558494" y="4890337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ALTO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32873" y="6239219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7752009" y="6252876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B</a:t>
            </a:r>
          </a:p>
        </p:txBody>
      </p:sp>
      <p:cxnSp>
        <p:nvCxnSpPr>
          <p:cNvPr id="146" name="Straight Connector 69"/>
          <p:cNvCxnSpPr/>
          <p:nvPr/>
        </p:nvCxnSpPr>
        <p:spPr>
          <a:xfrm>
            <a:off x="5458896" y="2054164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70"/>
          <p:cNvSpPr/>
          <p:nvPr/>
        </p:nvSpPr>
        <p:spPr>
          <a:xfrm>
            <a:off x="5316020" y="176841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Oval 71"/>
          <p:cNvSpPr/>
          <p:nvPr/>
        </p:nvSpPr>
        <p:spPr>
          <a:xfrm>
            <a:off x="5316020" y="212560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Oval 72"/>
          <p:cNvSpPr/>
          <p:nvPr/>
        </p:nvSpPr>
        <p:spPr>
          <a:xfrm>
            <a:off x="5244582" y="198272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Oval 73"/>
          <p:cNvSpPr/>
          <p:nvPr/>
        </p:nvSpPr>
        <p:spPr>
          <a:xfrm>
            <a:off x="5530334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Oval 74"/>
          <p:cNvSpPr/>
          <p:nvPr/>
        </p:nvSpPr>
        <p:spPr>
          <a:xfrm>
            <a:off x="5387458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Oval 75"/>
          <p:cNvSpPr/>
          <p:nvPr/>
        </p:nvSpPr>
        <p:spPr>
          <a:xfrm>
            <a:off x="5601772" y="226847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Oval 76"/>
          <p:cNvSpPr/>
          <p:nvPr/>
        </p:nvSpPr>
        <p:spPr>
          <a:xfrm>
            <a:off x="5458896" y="219704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Oval 77"/>
          <p:cNvSpPr/>
          <p:nvPr/>
        </p:nvSpPr>
        <p:spPr>
          <a:xfrm>
            <a:off x="5173144" y="219704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Oval 78"/>
          <p:cNvSpPr/>
          <p:nvPr/>
        </p:nvSpPr>
        <p:spPr>
          <a:xfrm>
            <a:off x="5101706" y="183985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Oval 79"/>
          <p:cNvSpPr/>
          <p:nvPr/>
        </p:nvSpPr>
        <p:spPr>
          <a:xfrm>
            <a:off x="5387458" y="233991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Oval 80"/>
          <p:cNvSpPr/>
          <p:nvPr/>
        </p:nvSpPr>
        <p:spPr>
          <a:xfrm>
            <a:off x="5458896" y="169697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Oval 81"/>
          <p:cNvSpPr/>
          <p:nvPr/>
        </p:nvSpPr>
        <p:spPr>
          <a:xfrm>
            <a:off x="5673210" y="212560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Oval 82"/>
          <p:cNvSpPr/>
          <p:nvPr/>
        </p:nvSpPr>
        <p:spPr>
          <a:xfrm>
            <a:off x="5173144" y="162553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0" name="Oval 83"/>
          <p:cNvSpPr/>
          <p:nvPr/>
        </p:nvSpPr>
        <p:spPr>
          <a:xfrm>
            <a:off x="5601772" y="169697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1" name="Oval 84"/>
          <p:cNvSpPr/>
          <p:nvPr/>
        </p:nvSpPr>
        <p:spPr>
          <a:xfrm>
            <a:off x="5101706" y="205416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Oval 85"/>
          <p:cNvSpPr/>
          <p:nvPr/>
        </p:nvSpPr>
        <p:spPr>
          <a:xfrm>
            <a:off x="5601772" y="205416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Oval 86"/>
          <p:cNvSpPr/>
          <p:nvPr/>
        </p:nvSpPr>
        <p:spPr>
          <a:xfrm>
            <a:off x="5673210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Oval 87"/>
          <p:cNvSpPr/>
          <p:nvPr/>
        </p:nvSpPr>
        <p:spPr>
          <a:xfrm>
            <a:off x="7887788" y="262566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Oval 88"/>
          <p:cNvSpPr/>
          <p:nvPr/>
        </p:nvSpPr>
        <p:spPr>
          <a:xfrm>
            <a:off x="7887788" y="298285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Oval 89"/>
          <p:cNvSpPr/>
          <p:nvPr/>
        </p:nvSpPr>
        <p:spPr>
          <a:xfrm>
            <a:off x="7816350" y="283998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Oval 90"/>
          <p:cNvSpPr/>
          <p:nvPr/>
        </p:nvSpPr>
        <p:spPr>
          <a:xfrm>
            <a:off x="8102102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Oval 91"/>
          <p:cNvSpPr/>
          <p:nvPr/>
        </p:nvSpPr>
        <p:spPr>
          <a:xfrm>
            <a:off x="7959226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Oval 92"/>
          <p:cNvSpPr/>
          <p:nvPr/>
        </p:nvSpPr>
        <p:spPr>
          <a:xfrm>
            <a:off x="8173540" y="312573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Oval 93"/>
          <p:cNvSpPr/>
          <p:nvPr/>
        </p:nvSpPr>
        <p:spPr>
          <a:xfrm>
            <a:off x="8030664" y="305429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Oval 94"/>
          <p:cNvSpPr/>
          <p:nvPr/>
        </p:nvSpPr>
        <p:spPr>
          <a:xfrm>
            <a:off x="7744912" y="305429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Oval 95"/>
          <p:cNvSpPr/>
          <p:nvPr/>
        </p:nvSpPr>
        <p:spPr>
          <a:xfrm>
            <a:off x="7673474" y="269710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Oval 96"/>
          <p:cNvSpPr/>
          <p:nvPr/>
        </p:nvSpPr>
        <p:spPr>
          <a:xfrm>
            <a:off x="7959226" y="319717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Oval 97"/>
          <p:cNvSpPr/>
          <p:nvPr/>
        </p:nvSpPr>
        <p:spPr>
          <a:xfrm>
            <a:off x="8030664" y="255423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Oval 98"/>
          <p:cNvSpPr/>
          <p:nvPr/>
        </p:nvSpPr>
        <p:spPr>
          <a:xfrm>
            <a:off x="8244978" y="298285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Oval 99"/>
          <p:cNvSpPr/>
          <p:nvPr/>
        </p:nvSpPr>
        <p:spPr>
          <a:xfrm>
            <a:off x="7744912" y="248279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Oval 100"/>
          <p:cNvSpPr/>
          <p:nvPr/>
        </p:nvSpPr>
        <p:spPr>
          <a:xfrm>
            <a:off x="8173540" y="255423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9" name="Oval 101"/>
          <p:cNvSpPr/>
          <p:nvPr/>
        </p:nvSpPr>
        <p:spPr>
          <a:xfrm>
            <a:off x="7673474" y="291142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Oval 102"/>
          <p:cNvSpPr/>
          <p:nvPr/>
        </p:nvSpPr>
        <p:spPr>
          <a:xfrm>
            <a:off x="8173540" y="291142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Oval 103"/>
          <p:cNvSpPr/>
          <p:nvPr/>
        </p:nvSpPr>
        <p:spPr>
          <a:xfrm>
            <a:off x="8244978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2" name="Straight Connector 105"/>
          <p:cNvCxnSpPr/>
          <p:nvPr/>
        </p:nvCxnSpPr>
        <p:spPr>
          <a:xfrm rot="5400000">
            <a:off x="3838763" y="2482792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28567"/>
              </p:ext>
            </p:extLst>
          </p:nvPr>
        </p:nvGraphicFramePr>
        <p:xfrm>
          <a:off x="3275856" y="2268467"/>
          <a:ext cx="8651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1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268467"/>
                        <a:ext cx="8651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Straight Connector 221"/>
          <p:cNvCxnSpPr/>
          <p:nvPr/>
        </p:nvCxnSpPr>
        <p:spPr>
          <a:xfrm>
            <a:off x="5458896" y="2906634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4266597" y="2054164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4283968" y="2907825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45"/>
          <p:cNvCxnSpPr/>
          <p:nvPr/>
        </p:nvCxnSpPr>
        <p:spPr>
          <a:xfrm>
            <a:off x="5500694" y="4417318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46"/>
          <p:cNvSpPr/>
          <p:nvPr/>
        </p:nvSpPr>
        <p:spPr>
          <a:xfrm>
            <a:off x="5357818" y="413156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9" name="Oval 147"/>
          <p:cNvSpPr/>
          <p:nvPr/>
        </p:nvSpPr>
        <p:spPr>
          <a:xfrm>
            <a:off x="5357818" y="448875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0" name="Oval 148"/>
          <p:cNvSpPr/>
          <p:nvPr/>
        </p:nvSpPr>
        <p:spPr>
          <a:xfrm>
            <a:off x="5286380" y="434588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1" name="Oval 149"/>
          <p:cNvSpPr/>
          <p:nvPr/>
        </p:nvSpPr>
        <p:spPr>
          <a:xfrm>
            <a:off x="5572132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Oval 150"/>
          <p:cNvSpPr/>
          <p:nvPr/>
        </p:nvSpPr>
        <p:spPr>
          <a:xfrm>
            <a:off x="5429256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3" name="Oval 151"/>
          <p:cNvSpPr/>
          <p:nvPr/>
        </p:nvSpPr>
        <p:spPr>
          <a:xfrm>
            <a:off x="5643570" y="463163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4" name="Oval 152"/>
          <p:cNvSpPr/>
          <p:nvPr/>
        </p:nvSpPr>
        <p:spPr>
          <a:xfrm>
            <a:off x="5500694" y="456019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5" name="Oval 153"/>
          <p:cNvSpPr/>
          <p:nvPr/>
        </p:nvSpPr>
        <p:spPr>
          <a:xfrm>
            <a:off x="5214942" y="456019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6" name="Oval 154"/>
          <p:cNvSpPr/>
          <p:nvPr/>
        </p:nvSpPr>
        <p:spPr>
          <a:xfrm>
            <a:off x="5143504" y="420300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7" name="Oval 155"/>
          <p:cNvSpPr/>
          <p:nvPr/>
        </p:nvSpPr>
        <p:spPr>
          <a:xfrm>
            <a:off x="5429256" y="470307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Oval 156"/>
          <p:cNvSpPr/>
          <p:nvPr/>
        </p:nvSpPr>
        <p:spPr>
          <a:xfrm>
            <a:off x="5500694" y="406012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Oval 157"/>
          <p:cNvSpPr/>
          <p:nvPr/>
        </p:nvSpPr>
        <p:spPr>
          <a:xfrm>
            <a:off x="5715008" y="448875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0" name="Oval 158"/>
          <p:cNvSpPr/>
          <p:nvPr/>
        </p:nvSpPr>
        <p:spPr>
          <a:xfrm>
            <a:off x="5214942" y="398869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1" name="Oval 159"/>
          <p:cNvSpPr/>
          <p:nvPr/>
        </p:nvSpPr>
        <p:spPr>
          <a:xfrm>
            <a:off x="5643570" y="406012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" name="Oval 160"/>
          <p:cNvSpPr/>
          <p:nvPr/>
        </p:nvSpPr>
        <p:spPr>
          <a:xfrm>
            <a:off x="5143504" y="441731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" name="Oval 161"/>
          <p:cNvSpPr/>
          <p:nvPr/>
        </p:nvSpPr>
        <p:spPr>
          <a:xfrm>
            <a:off x="5643570" y="441731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" name="Oval 162"/>
          <p:cNvSpPr/>
          <p:nvPr/>
        </p:nvSpPr>
        <p:spPr>
          <a:xfrm>
            <a:off x="5715008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5" name="Straight Connector 180"/>
          <p:cNvCxnSpPr/>
          <p:nvPr/>
        </p:nvCxnSpPr>
        <p:spPr>
          <a:xfrm rot="5400000">
            <a:off x="6943102" y="4845946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190"/>
          <p:cNvSpPr/>
          <p:nvPr/>
        </p:nvSpPr>
        <p:spPr>
          <a:xfrm>
            <a:off x="7929586" y="448555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" name="Oval 191"/>
          <p:cNvSpPr/>
          <p:nvPr/>
        </p:nvSpPr>
        <p:spPr>
          <a:xfrm>
            <a:off x="7786710" y="548569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9" name="Oval 192"/>
          <p:cNvSpPr/>
          <p:nvPr/>
        </p:nvSpPr>
        <p:spPr>
          <a:xfrm>
            <a:off x="7572396" y="527137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0" name="Oval 193"/>
          <p:cNvSpPr/>
          <p:nvPr/>
        </p:nvSpPr>
        <p:spPr>
          <a:xfrm>
            <a:off x="8215338" y="498562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" name="Oval 194"/>
          <p:cNvSpPr/>
          <p:nvPr/>
        </p:nvSpPr>
        <p:spPr>
          <a:xfrm>
            <a:off x="7786710" y="505706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Oval 195"/>
          <p:cNvSpPr/>
          <p:nvPr/>
        </p:nvSpPr>
        <p:spPr>
          <a:xfrm>
            <a:off x="8358214" y="584288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Oval 196"/>
          <p:cNvSpPr/>
          <p:nvPr/>
        </p:nvSpPr>
        <p:spPr>
          <a:xfrm>
            <a:off x="8072462" y="562856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Oval 197"/>
          <p:cNvSpPr/>
          <p:nvPr/>
        </p:nvSpPr>
        <p:spPr>
          <a:xfrm>
            <a:off x="7786710" y="570000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Oval 198"/>
          <p:cNvSpPr/>
          <p:nvPr/>
        </p:nvSpPr>
        <p:spPr>
          <a:xfrm>
            <a:off x="7500958" y="491418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6" name="Oval 199"/>
          <p:cNvSpPr/>
          <p:nvPr/>
        </p:nvSpPr>
        <p:spPr>
          <a:xfrm>
            <a:off x="7929586" y="591431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7" name="Oval 200"/>
          <p:cNvSpPr/>
          <p:nvPr/>
        </p:nvSpPr>
        <p:spPr>
          <a:xfrm>
            <a:off x="8072462" y="469987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8" name="Oval 201"/>
          <p:cNvSpPr/>
          <p:nvPr/>
        </p:nvSpPr>
        <p:spPr>
          <a:xfrm>
            <a:off x="8501090" y="577144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9" name="Oval 202"/>
          <p:cNvSpPr/>
          <p:nvPr/>
        </p:nvSpPr>
        <p:spPr>
          <a:xfrm>
            <a:off x="7715272" y="469987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0" name="Oval 203"/>
          <p:cNvSpPr/>
          <p:nvPr/>
        </p:nvSpPr>
        <p:spPr>
          <a:xfrm>
            <a:off x="8501090" y="484274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1" name="Oval 204"/>
          <p:cNvSpPr/>
          <p:nvPr/>
        </p:nvSpPr>
        <p:spPr>
          <a:xfrm>
            <a:off x="7500958" y="541425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Oval 205"/>
          <p:cNvSpPr/>
          <p:nvPr/>
        </p:nvSpPr>
        <p:spPr>
          <a:xfrm>
            <a:off x="8215338" y="534281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3" name="Oval 206"/>
          <p:cNvSpPr/>
          <p:nvPr/>
        </p:nvSpPr>
        <p:spPr>
          <a:xfrm>
            <a:off x="8501090" y="527137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Oval 207"/>
          <p:cNvSpPr/>
          <p:nvPr/>
        </p:nvSpPr>
        <p:spPr>
          <a:xfrm>
            <a:off x="8358214" y="462843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Oval 208"/>
          <p:cNvSpPr/>
          <p:nvPr/>
        </p:nvSpPr>
        <p:spPr>
          <a:xfrm>
            <a:off x="8072462" y="512850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Oval 209"/>
          <p:cNvSpPr/>
          <p:nvPr/>
        </p:nvSpPr>
        <p:spPr>
          <a:xfrm>
            <a:off x="8643966" y="505706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9" name="Oval 210"/>
          <p:cNvSpPr/>
          <p:nvPr/>
        </p:nvSpPr>
        <p:spPr>
          <a:xfrm>
            <a:off x="8224862" y="441412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Oval 211"/>
          <p:cNvSpPr/>
          <p:nvPr/>
        </p:nvSpPr>
        <p:spPr>
          <a:xfrm>
            <a:off x="8215338" y="598575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Oval 212"/>
          <p:cNvSpPr/>
          <p:nvPr/>
        </p:nvSpPr>
        <p:spPr>
          <a:xfrm>
            <a:off x="8429652" y="555712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Oval 215"/>
          <p:cNvSpPr/>
          <p:nvPr/>
        </p:nvSpPr>
        <p:spPr>
          <a:xfrm>
            <a:off x="8072462" y="427124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Oval 216"/>
          <p:cNvSpPr/>
          <p:nvPr/>
        </p:nvSpPr>
        <p:spPr>
          <a:xfrm>
            <a:off x="7858148" y="434268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Oval 217"/>
          <p:cNvSpPr/>
          <p:nvPr/>
        </p:nvSpPr>
        <p:spPr>
          <a:xfrm>
            <a:off x="8501090" y="441412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3" name="Straight Connector 222"/>
          <p:cNvCxnSpPr/>
          <p:nvPr/>
        </p:nvCxnSpPr>
        <p:spPr>
          <a:xfrm>
            <a:off x="5500694" y="5272986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05"/>
          <p:cNvCxnSpPr/>
          <p:nvPr/>
        </p:nvCxnSpPr>
        <p:spPr>
          <a:xfrm rot="5400000">
            <a:off x="3834881" y="4857931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4262715" y="4429303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/>
          <p:cNvCxnSpPr/>
          <p:nvPr/>
        </p:nvCxnSpPr>
        <p:spPr>
          <a:xfrm>
            <a:off x="4280086" y="5282964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CuadroTexto 278"/>
              <p:cNvSpPr txBox="1"/>
              <p:nvPr/>
            </p:nvSpPr>
            <p:spPr>
              <a:xfrm>
                <a:off x="4259619" y="1082503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279" name="CuadroTexto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19" y="1082503"/>
                <a:ext cx="3010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2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:\introstats\text\pics\norma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2114" y="1597807"/>
            <a:ext cx="1678823" cy="1009656"/>
          </a:xfrm>
          <a:prstGeom prst="rect">
            <a:avLst/>
          </a:prstGeom>
          <a:noFill/>
        </p:spPr>
      </p:pic>
      <p:pic>
        <p:nvPicPr>
          <p:cNvPr id="1026" name="Picture 2" descr="F:\introstats\text\pics\norma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995" y="1571612"/>
            <a:ext cx="2732049" cy="1643074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00034" y="642918"/>
            <a:ext cx="3071802" cy="3929090"/>
          </a:xfrm>
          <a:prstGeom prst="ellipse">
            <a:avLst/>
          </a:prstGeom>
          <a:solidFill>
            <a:srgbClr val="C0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571472" y="4929198"/>
            <a:ext cx="2928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estadística se ocupa de estimar los parámetros de una distribución de frecuencias de una variable en una población.</a:t>
            </a:r>
            <a:endParaRPr lang="es-MX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4357694"/>
            <a:ext cx="2643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Como la muestra es representativa de la población, la variable en la muestra tendrá una distribución de frecuencias similar a la de la población. </a:t>
            </a:r>
            <a:endParaRPr lang="es-MX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357290" y="3416858"/>
            <a:ext cx="157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POBLACIÓN</a:t>
            </a:r>
            <a:endParaRPr lang="es-E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494399" y="3845486"/>
            <a:ext cx="129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latin typeface="Arial" pitchFamily="34" charset="0"/>
                <a:cs typeface="Arial" pitchFamily="34" charset="0"/>
              </a:rPr>
              <a:t>μ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>
                <a:latin typeface="Arial" pitchFamily="34" charset="0"/>
                <a:cs typeface="Arial" pitchFamily="34" charset="0"/>
                <a:sym typeface="Symbol" pitchFamily="18" charset="2"/>
              </a:rPr>
              <a:t>, ,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ß </a:t>
            </a:r>
            <a:endParaRPr lang="es-E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4496" y="1412776"/>
            <a:ext cx="2206789" cy="2398106"/>
          </a:xfrm>
          <a:prstGeom prst="rect">
            <a:avLst/>
          </a:prstGeom>
          <a:solidFill>
            <a:srgbClr val="C0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86182" y="5143512"/>
            <a:ext cx="14287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MUESTRA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6165708" y="2881619"/>
            <a:ext cx="1571636" cy="857255"/>
            <a:chOff x="6159654" y="1785926"/>
            <a:chExt cx="1571636" cy="85725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215074" y="2143116"/>
              <a:ext cx="1428760" cy="50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1600" b="1" dirty="0">
                  <a:latin typeface="Arial" pitchFamily="34" charset="0"/>
                  <a:cs typeface="Arial" pitchFamily="34" charset="0"/>
                </a:rPr>
                <a:t>x, s, r, b</a:t>
              </a:r>
              <a:endParaRPr lang="es-E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59654" y="1785926"/>
              <a:ext cx="1571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MUESTRA</a:t>
              </a:r>
              <a:endParaRPr lang="es-MX" sz="1600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3871475" y="5715016"/>
            <a:ext cx="1214446" cy="285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988224" y="2060848"/>
            <a:ext cx="360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endCxn id="41" idx="1"/>
          </p:cNvCxnSpPr>
          <p:nvPr/>
        </p:nvCxnSpPr>
        <p:spPr>
          <a:xfrm flipV="1">
            <a:off x="2988224" y="3050896"/>
            <a:ext cx="3177484" cy="522120"/>
          </a:xfrm>
          <a:prstGeom prst="bentConnector3">
            <a:avLst>
              <a:gd name="adj1" fmla="val 43128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3" idx="3"/>
          </p:cNvCxnSpPr>
          <p:nvPr/>
        </p:nvCxnSpPr>
        <p:spPr>
          <a:xfrm flipV="1">
            <a:off x="2788213" y="3554952"/>
            <a:ext cx="3529895" cy="475200"/>
          </a:xfrm>
          <a:prstGeom prst="bent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4814210" y="3725478"/>
            <a:ext cx="3528000" cy="2308959"/>
            <a:chOff x="4814210" y="3725478"/>
            <a:chExt cx="3528000" cy="2308959"/>
          </a:xfrm>
        </p:grpSpPr>
        <p:sp>
          <p:nvSpPr>
            <p:cNvPr id="93" name="TextBox 92"/>
            <p:cNvSpPr txBox="1"/>
            <p:nvPr/>
          </p:nvSpPr>
          <p:spPr>
            <a:xfrm>
              <a:off x="7871556" y="531058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rot="5400000">
              <a:off x="4603916" y="454067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14210" y="372547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6664576" y="56776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97" name="Straight Connector 96"/>
            <p:cNvCxnSpPr>
              <a:endCxn id="96" idx="0"/>
            </p:cNvCxnSpPr>
            <p:nvPr/>
          </p:nvCxnSpPr>
          <p:spPr>
            <a:xfrm rot="5400000">
              <a:off x="5932903" y="491292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461807" y="574945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7245415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Isosceles Triangle 99"/>
            <p:cNvSpPr/>
            <p:nvPr/>
          </p:nvSpPr>
          <p:spPr>
            <a:xfrm>
              <a:off x="7634395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5400000">
              <a:off x="5366341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Isosceles Triangle 101"/>
            <p:cNvSpPr/>
            <p:nvPr/>
          </p:nvSpPr>
          <p:spPr>
            <a:xfrm>
              <a:off x="5746752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75725" y="5591580"/>
              <a:ext cx="568030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943" y="5591580"/>
              <a:ext cx="541506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5448634" y="5168701"/>
              <a:ext cx="317212" cy="104799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351368" y="4407002"/>
              <a:ext cx="2664562" cy="855905"/>
            </a:xfrm>
            <a:custGeom>
              <a:avLst/>
              <a:gdLst>
                <a:gd name="connsiteX0" fmla="*/ 0 w 3000375"/>
                <a:gd name="connsiteY0" fmla="*/ 1014412 h 1016793"/>
                <a:gd name="connsiteX1" fmla="*/ 138112 w 3000375"/>
                <a:gd name="connsiteY1" fmla="*/ 1004887 h 1016793"/>
                <a:gd name="connsiteX2" fmla="*/ 404812 w 3000375"/>
                <a:gd name="connsiteY2" fmla="*/ 942975 h 1016793"/>
                <a:gd name="connsiteX3" fmla="*/ 623887 w 3000375"/>
                <a:gd name="connsiteY3" fmla="*/ 804862 h 1016793"/>
                <a:gd name="connsiteX4" fmla="*/ 823912 w 3000375"/>
                <a:gd name="connsiteY4" fmla="*/ 619125 h 1016793"/>
                <a:gd name="connsiteX5" fmla="*/ 1081087 w 3000375"/>
                <a:gd name="connsiteY5" fmla="*/ 323850 h 1016793"/>
                <a:gd name="connsiteX6" fmla="*/ 1262062 w 3000375"/>
                <a:gd name="connsiteY6" fmla="*/ 142875 h 1016793"/>
                <a:gd name="connsiteX7" fmla="*/ 1376362 w 3000375"/>
                <a:gd name="connsiteY7" fmla="*/ 61912 h 1016793"/>
                <a:gd name="connsiteX8" fmla="*/ 1481137 w 3000375"/>
                <a:gd name="connsiteY8" fmla="*/ 9525 h 1016793"/>
                <a:gd name="connsiteX9" fmla="*/ 1509712 w 3000375"/>
                <a:gd name="connsiteY9" fmla="*/ 4762 h 1016793"/>
                <a:gd name="connsiteX10" fmla="*/ 1638300 w 3000375"/>
                <a:gd name="connsiteY10" fmla="*/ 28575 h 1016793"/>
                <a:gd name="connsiteX11" fmla="*/ 1814512 w 3000375"/>
                <a:gd name="connsiteY11" fmla="*/ 157162 h 1016793"/>
                <a:gd name="connsiteX12" fmla="*/ 1966912 w 3000375"/>
                <a:gd name="connsiteY12" fmla="*/ 319087 h 1016793"/>
                <a:gd name="connsiteX13" fmla="*/ 2152650 w 3000375"/>
                <a:gd name="connsiteY13" fmla="*/ 528637 h 1016793"/>
                <a:gd name="connsiteX14" fmla="*/ 2338387 w 3000375"/>
                <a:gd name="connsiteY14" fmla="*/ 719137 h 1016793"/>
                <a:gd name="connsiteX15" fmla="*/ 2500312 w 3000375"/>
                <a:gd name="connsiteY15" fmla="*/ 847725 h 1016793"/>
                <a:gd name="connsiteX16" fmla="*/ 2662237 w 3000375"/>
                <a:gd name="connsiteY16" fmla="*/ 947737 h 1016793"/>
                <a:gd name="connsiteX17" fmla="*/ 2843212 w 3000375"/>
                <a:gd name="connsiteY17" fmla="*/ 1000125 h 1016793"/>
                <a:gd name="connsiteX18" fmla="*/ 2933700 w 3000375"/>
                <a:gd name="connsiteY18" fmla="*/ 1009650 h 1016793"/>
                <a:gd name="connsiteX19" fmla="*/ 3000375 w 3000375"/>
                <a:gd name="connsiteY19" fmla="*/ 1009650 h 101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00375" h="1016793">
                  <a:moveTo>
                    <a:pt x="0" y="1014412"/>
                  </a:moveTo>
                  <a:cubicBezTo>
                    <a:pt x="35321" y="1015602"/>
                    <a:pt x="70643" y="1016793"/>
                    <a:pt x="138112" y="1004887"/>
                  </a:cubicBezTo>
                  <a:cubicBezTo>
                    <a:pt x="205581" y="992981"/>
                    <a:pt x="323850" y="976312"/>
                    <a:pt x="404812" y="942975"/>
                  </a:cubicBezTo>
                  <a:cubicBezTo>
                    <a:pt x="485774" y="909638"/>
                    <a:pt x="554037" y="858837"/>
                    <a:pt x="623887" y="804862"/>
                  </a:cubicBezTo>
                  <a:cubicBezTo>
                    <a:pt x="693737" y="750887"/>
                    <a:pt x="747712" y="699294"/>
                    <a:pt x="823912" y="619125"/>
                  </a:cubicBezTo>
                  <a:cubicBezTo>
                    <a:pt x="900112" y="538956"/>
                    <a:pt x="1008062" y="403225"/>
                    <a:pt x="1081087" y="323850"/>
                  </a:cubicBezTo>
                  <a:cubicBezTo>
                    <a:pt x="1154112" y="244475"/>
                    <a:pt x="1212849" y="186531"/>
                    <a:pt x="1262062" y="142875"/>
                  </a:cubicBezTo>
                  <a:cubicBezTo>
                    <a:pt x="1311275" y="99219"/>
                    <a:pt x="1339850" y="84137"/>
                    <a:pt x="1376362" y="61912"/>
                  </a:cubicBezTo>
                  <a:cubicBezTo>
                    <a:pt x="1412874" y="39687"/>
                    <a:pt x="1458912" y="19050"/>
                    <a:pt x="1481137" y="9525"/>
                  </a:cubicBezTo>
                  <a:cubicBezTo>
                    <a:pt x="1503362" y="0"/>
                    <a:pt x="1483518" y="1587"/>
                    <a:pt x="1509712" y="4762"/>
                  </a:cubicBezTo>
                  <a:cubicBezTo>
                    <a:pt x="1535906" y="7937"/>
                    <a:pt x="1587500" y="3175"/>
                    <a:pt x="1638300" y="28575"/>
                  </a:cubicBezTo>
                  <a:cubicBezTo>
                    <a:pt x="1689100" y="53975"/>
                    <a:pt x="1759743" y="108743"/>
                    <a:pt x="1814512" y="157162"/>
                  </a:cubicBezTo>
                  <a:cubicBezTo>
                    <a:pt x="1869281" y="205581"/>
                    <a:pt x="1910556" y="257174"/>
                    <a:pt x="1966912" y="319087"/>
                  </a:cubicBezTo>
                  <a:cubicBezTo>
                    <a:pt x="2023268" y="381000"/>
                    <a:pt x="2090738" y="461962"/>
                    <a:pt x="2152650" y="528637"/>
                  </a:cubicBezTo>
                  <a:cubicBezTo>
                    <a:pt x="2214563" y="595312"/>
                    <a:pt x="2280443" y="665956"/>
                    <a:pt x="2338387" y="719137"/>
                  </a:cubicBezTo>
                  <a:cubicBezTo>
                    <a:pt x="2396331" y="772318"/>
                    <a:pt x="2446337" y="809625"/>
                    <a:pt x="2500312" y="847725"/>
                  </a:cubicBezTo>
                  <a:cubicBezTo>
                    <a:pt x="2554287" y="885825"/>
                    <a:pt x="2605087" y="922337"/>
                    <a:pt x="2662237" y="947737"/>
                  </a:cubicBezTo>
                  <a:cubicBezTo>
                    <a:pt x="2719387" y="973137"/>
                    <a:pt x="2797968" y="989806"/>
                    <a:pt x="2843212" y="1000125"/>
                  </a:cubicBezTo>
                  <a:cubicBezTo>
                    <a:pt x="2888456" y="1010444"/>
                    <a:pt x="2907506" y="1008063"/>
                    <a:pt x="2933700" y="1009650"/>
                  </a:cubicBezTo>
                  <a:cubicBezTo>
                    <a:pt x="2959894" y="1011238"/>
                    <a:pt x="2980134" y="1010444"/>
                    <a:pt x="3000375" y="100965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0800000">
              <a:off x="5350109" y="5287232"/>
              <a:ext cx="2826548" cy="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/>
            <p:cNvSpPr/>
            <p:nvPr/>
          </p:nvSpPr>
          <p:spPr>
            <a:xfrm>
              <a:off x="7669114" y="5188741"/>
              <a:ext cx="305226" cy="100224"/>
            </a:xfrm>
            <a:custGeom>
              <a:avLst/>
              <a:gdLst>
                <a:gd name="connsiteX0" fmla="*/ 0 w 343693"/>
                <a:gd name="connsiteY0" fmla="*/ 0 h 119063"/>
                <a:gd name="connsiteX1" fmla="*/ 0 w 343693"/>
                <a:gd name="connsiteY1" fmla="*/ 114300 h 119063"/>
                <a:gd name="connsiteX2" fmla="*/ 0 w 343693"/>
                <a:gd name="connsiteY2" fmla="*/ 114300 h 119063"/>
                <a:gd name="connsiteX3" fmla="*/ 23812 w 343693"/>
                <a:gd name="connsiteY3" fmla="*/ 109538 h 119063"/>
                <a:gd name="connsiteX4" fmla="*/ 119062 w 343693"/>
                <a:gd name="connsiteY4" fmla="*/ 114300 h 119063"/>
                <a:gd name="connsiteX5" fmla="*/ 152400 w 343693"/>
                <a:gd name="connsiteY5" fmla="*/ 114300 h 119063"/>
                <a:gd name="connsiteX6" fmla="*/ 223837 w 343693"/>
                <a:gd name="connsiteY6" fmla="*/ 119063 h 119063"/>
                <a:gd name="connsiteX7" fmla="*/ 319087 w 343693"/>
                <a:gd name="connsiteY7" fmla="*/ 114300 h 119063"/>
                <a:gd name="connsiteX8" fmla="*/ 323850 w 343693"/>
                <a:gd name="connsiteY8" fmla="*/ 114300 h 119063"/>
                <a:gd name="connsiteX9" fmla="*/ 338137 w 343693"/>
                <a:gd name="connsiteY9" fmla="*/ 114300 h 119063"/>
                <a:gd name="connsiteX10" fmla="*/ 338137 w 343693"/>
                <a:gd name="connsiteY10" fmla="*/ 95250 h 119063"/>
                <a:gd name="connsiteX11" fmla="*/ 304800 w 343693"/>
                <a:gd name="connsiteY11" fmla="*/ 95250 h 119063"/>
                <a:gd name="connsiteX12" fmla="*/ 252412 w 343693"/>
                <a:gd name="connsiteY12" fmla="*/ 90488 h 119063"/>
                <a:gd name="connsiteX13" fmla="*/ 200025 w 343693"/>
                <a:gd name="connsiteY13" fmla="*/ 80963 h 119063"/>
                <a:gd name="connsiteX14" fmla="*/ 142875 w 343693"/>
                <a:gd name="connsiteY14" fmla="*/ 66675 h 119063"/>
                <a:gd name="connsiteX15" fmla="*/ 71437 w 343693"/>
                <a:gd name="connsiteY15" fmla="*/ 42863 h 119063"/>
                <a:gd name="connsiteX16" fmla="*/ 0 w 343693"/>
                <a:gd name="connsiteY16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693" h="119063">
                  <a:moveTo>
                    <a:pt x="0" y="0"/>
                  </a:moveTo>
                  <a:lnTo>
                    <a:pt x="0" y="114300"/>
                  </a:lnTo>
                  <a:lnTo>
                    <a:pt x="0" y="114300"/>
                  </a:lnTo>
                  <a:cubicBezTo>
                    <a:pt x="3969" y="113506"/>
                    <a:pt x="3968" y="109538"/>
                    <a:pt x="23812" y="109538"/>
                  </a:cubicBezTo>
                  <a:cubicBezTo>
                    <a:pt x="43656" y="109538"/>
                    <a:pt x="97631" y="113506"/>
                    <a:pt x="119062" y="114300"/>
                  </a:cubicBezTo>
                  <a:cubicBezTo>
                    <a:pt x="140493" y="115094"/>
                    <a:pt x="134938" y="113506"/>
                    <a:pt x="152400" y="114300"/>
                  </a:cubicBezTo>
                  <a:cubicBezTo>
                    <a:pt x="169862" y="115094"/>
                    <a:pt x="196056" y="119063"/>
                    <a:pt x="223837" y="119063"/>
                  </a:cubicBezTo>
                  <a:cubicBezTo>
                    <a:pt x="251618" y="119063"/>
                    <a:pt x="302418" y="115094"/>
                    <a:pt x="319087" y="114300"/>
                  </a:cubicBezTo>
                  <a:cubicBezTo>
                    <a:pt x="335756" y="113506"/>
                    <a:pt x="323850" y="114300"/>
                    <a:pt x="323850" y="114300"/>
                  </a:cubicBezTo>
                  <a:cubicBezTo>
                    <a:pt x="327025" y="114300"/>
                    <a:pt x="335756" y="117475"/>
                    <a:pt x="338137" y="114300"/>
                  </a:cubicBezTo>
                  <a:cubicBezTo>
                    <a:pt x="340518" y="111125"/>
                    <a:pt x="343693" y="98425"/>
                    <a:pt x="338137" y="95250"/>
                  </a:cubicBezTo>
                  <a:cubicBezTo>
                    <a:pt x="332581" y="92075"/>
                    <a:pt x="319087" y="96044"/>
                    <a:pt x="304800" y="95250"/>
                  </a:cubicBezTo>
                  <a:cubicBezTo>
                    <a:pt x="290513" y="94456"/>
                    <a:pt x="269874" y="92869"/>
                    <a:pt x="252412" y="90488"/>
                  </a:cubicBezTo>
                  <a:cubicBezTo>
                    <a:pt x="234950" y="88107"/>
                    <a:pt x="218281" y="84932"/>
                    <a:pt x="200025" y="80963"/>
                  </a:cubicBezTo>
                  <a:cubicBezTo>
                    <a:pt x="181769" y="76994"/>
                    <a:pt x="164306" y="73025"/>
                    <a:pt x="142875" y="66675"/>
                  </a:cubicBezTo>
                  <a:cubicBezTo>
                    <a:pt x="121444" y="60325"/>
                    <a:pt x="88106" y="50007"/>
                    <a:pt x="71437" y="42863"/>
                  </a:cubicBezTo>
                  <a:cubicBezTo>
                    <a:pt x="54768" y="35719"/>
                    <a:pt x="48815" y="29766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rot="5400000">
            <a:off x="6566479" y="4029925"/>
            <a:ext cx="1584000" cy="794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818479" y="5196697"/>
            <a:ext cx="1080000" cy="794"/>
          </a:xfrm>
          <a:prstGeom prst="line">
            <a:avLst/>
          </a:prstGeom>
          <a:ln w="222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130120" y="5798103"/>
            <a:ext cx="58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C00000"/>
                </a:solidFill>
              </a:rPr>
              <a:t>x</a:t>
            </a:r>
            <a:r>
              <a:rPr lang="es-MX" sz="2000" b="1" baseline="-25000" dirty="0">
                <a:solidFill>
                  <a:srgbClr val="C00000"/>
                </a:solidFill>
              </a:rPr>
              <a:t>21</a:t>
            </a:r>
            <a:endParaRPr lang="es-MX" sz="2000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0628" y="6216588"/>
            <a:ext cx="357190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Rechazar H</a:t>
            </a:r>
            <a:r>
              <a:rPr lang="es-MX" baseline="-25000" dirty="0"/>
              <a:t>o </a:t>
            </a:r>
            <a:r>
              <a:rPr lang="es-MX" dirty="0"/>
              <a:t>equivocadamente</a:t>
            </a:r>
            <a:endParaRPr lang="es-MX" baseline="-25000" dirty="0"/>
          </a:p>
        </p:txBody>
      </p:sp>
      <p:grpSp>
        <p:nvGrpSpPr>
          <p:cNvPr id="4" name="Group 130"/>
          <p:cNvGrpSpPr/>
          <p:nvPr/>
        </p:nvGrpSpPr>
        <p:grpSpPr>
          <a:xfrm>
            <a:off x="285720" y="1585260"/>
            <a:ext cx="3571900" cy="2095161"/>
            <a:chOff x="285720" y="1585260"/>
            <a:chExt cx="3571900" cy="2095161"/>
          </a:xfrm>
        </p:grpSpPr>
        <p:sp>
          <p:nvSpPr>
            <p:cNvPr id="23" name="TextBox 22"/>
            <p:cNvSpPr txBox="1"/>
            <p:nvPr/>
          </p:nvSpPr>
          <p:spPr>
            <a:xfrm>
              <a:off x="3343066" y="3250343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6109" y="2138003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5795" y="2470397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"/>
            <p:cNvCxnSpPr>
              <a:endCxn id="24" idx="31"/>
            </p:cNvCxnSpPr>
            <p:nvPr/>
          </p:nvCxnSpPr>
          <p:spPr>
            <a:xfrm flipV="1">
              <a:off x="813664" y="3212124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5720" y="1644556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cxnSp>
          <p:nvCxnSpPr>
            <p:cNvPr id="29" name="Straight Connector 28"/>
            <p:cNvCxnSpPr>
              <a:endCxn id="28" idx="0"/>
            </p:cNvCxnSpPr>
            <p:nvPr/>
          </p:nvCxnSpPr>
          <p:spPr>
            <a:xfrm rot="5400000">
              <a:off x="1394489" y="2847540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2136086" y="3622224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28560" y="2989680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1332926" y="2989680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2306651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2692413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1222229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1607990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00298" y="15852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≈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grpSp>
        <p:nvGrpSpPr>
          <p:cNvPr id="20" name="Group 132"/>
          <p:cNvGrpSpPr/>
          <p:nvPr/>
        </p:nvGrpSpPr>
        <p:grpSpPr>
          <a:xfrm>
            <a:off x="4814210" y="1571612"/>
            <a:ext cx="3659584" cy="2398375"/>
            <a:chOff x="4814210" y="1571612"/>
            <a:chExt cx="3659584" cy="2398375"/>
          </a:xfrm>
        </p:grpSpPr>
        <p:sp>
          <p:nvSpPr>
            <p:cNvPr id="57" name="TextBox 56"/>
            <p:cNvSpPr txBox="1"/>
            <p:nvPr/>
          </p:nvSpPr>
          <p:spPr>
            <a:xfrm>
              <a:off x="7871556" y="324613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424599" y="2148121"/>
              <a:ext cx="2555801" cy="106634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4603916" y="247622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"/>
            <p:cNvCxnSpPr>
              <a:endCxn id="58" idx="31"/>
            </p:cNvCxnSpPr>
            <p:nvPr/>
          </p:nvCxnSpPr>
          <p:spPr>
            <a:xfrm flipV="1">
              <a:off x="5342154" y="3208411"/>
              <a:ext cx="2638246" cy="6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14210" y="166102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6664576" y="36132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 rot="5400000">
              <a:off x="5932903" y="284847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461807" y="368500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257050" y="2988831"/>
              <a:ext cx="289179" cy="210141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5861416" y="2988831"/>
              <a:ext cx="296523" cy="220218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6840491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7220903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5756069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6136480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87910" y="157161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&lt;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214414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se cumple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15008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se cumple</a:t>
            </a:r>
          </a:p>
        </p:txBody>
      </p:sp>
      <p:grpSp>
        <p:nvGrpSpPr>
          <p:cNvPr id="21" name="Group 131"/>
          <p:cNvGrpSpPr/>
          <p:nvPr/>
        </p:nvGrpSpPr>
        <p:grpSpPr>
          <a:xfrm>
            <a:off x="285720" y="3228334"/>
            <a:ext cx="3528000" cy="2827003"/>
            <a:chOff x="285720" y="3228334"/>
            <a:chExt cx="3528000" cy="2827003"/>
          </a:xfrm>
        </p:grpSpPr>
        <p:sp>
          <p:nvSpPr>
            <p:cNvPr id="3" name="TextBox 2"/>
            <p:cNvSpPr txBox="1"/>
            <p:nvPr/>
          </p:nvSpPr>
          <p:spPr>
            <a:xfrm>
              <a:off x="3343066" y="5322045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896109" y="4209705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5795" y="4542099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/>
            <p:cNvCxnSpPr>
              <a:endCxn id="5" idx="31"/>
            </p:cNvCxnSpPr>
            <p:nvPr/>
          </p:nvCxnSpPr>
          <p:spPr>
            <a:xfrm flipV="1">
              <a:off x="813664" y="5283826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5720" y="3716258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136086" y="5693926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rot="5400000">
              <a:off x="1394489" y="4919242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3317" y="5766635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28560" y="5061382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1332926" y="5061382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2306651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692413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222229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1607990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3375" y="5606703"/>
              <a:ext cx="568030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251" y="5606703"/>
              <a:ext cx="541506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3317" y="3694933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5400000">
              <a:off x="1650905" y="4019937"/>
              <a:ext cx="1584000" cy="794"/>
            </a:xfrm>
            <a:prstGeom prst="line">
              <a:avLst/>
            </a:prstGeom>
            <a:ln w="22225">
              <a:solidFill>
                <a:schemeClr val="accent4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5400000">
            <a:off x="1902905" y="5186709"/>
            <a:ext cx="1080000" cy="794"/>
          </a:xfrm>
          <a:prstGeom prst="line">
            <a:avLst/>
          </a:prstGeom>
          <a:ln w="2222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214546" y="5788115"/>
            <a:ext cx="585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4"/>
                </a:solidFill>
              </a:rPr>
              <a:t>x</a:t>
            </a:r>
            <a:r>
              <a:rPr lang="es-MX" sz="2000" b="1" baseline="-25000" dirty="0">
                <a:solidFill>
                  <a:schemeClr val="accent4"/>
                </a:solidFill>
              </a:rPr>
              <a:t>21</a:t>
            </a:r>
            <a:endParaRPr lang="es-MX" sz="20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69B47DC-BDC7-498E-A94C-E507391D92A4}"/>
              </a:ext>
            </a:extLst>
          </p:cNvPr>
          <p:cNvSpPr txBox="1"/>
          <p:nvPr/>
        </p:nvSpPr>
        <p:spPr>
          <a:xfrm>
            <a:off x="32352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Cerremos con un mapa conceptual</a:t>
            </a:r>
          </a:p>
        </p:txBody>
      </p:sp>
    </p:spTree>
    <p:extLst>
      <p:ext uri="{BB962C8B-B14F-4D97-AF65-F5344CB8AC3E}">
        <p14:creationId xmlns:p14="http://schemas.microsoft.com/office/powerpoint/2010/main" val="225230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77" y="714356"/>
            <a:ext cx="3857652" cy="5429288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4929190" y="714356"/>
            <a:ext cx="3857652" cy="5429288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TextBox 7"/>
          <p:cNvSpPr txBox="1"/>
          <p:nvPr/>
        </p:nvSpPr>
        <p:spPr>
          <a:xfrm>
            <a:off x="785786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TENDENCIA CENTRAL </a:t>
            </a:r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357187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Media (</a:t>
            </a:r>
            <a:r>
              <a:rPr lang="el-GR" sz="2000" b="1" dirty="0"/>
              <a:t>μ</a:t>
            </a:r>
            <a:r>
              <a:rPr lang="es-MX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Mediana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Moda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/>
              <a:t>Quantiles</a:t>
            </a:r>
            <a:endParaRPr lang="es-MX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10594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DISPERSIÓN Y FORMA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4992425" y="3566632"/>
            <a:ext cx="3813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Rango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Desviación estándar (</a:t>
            </a:r>
            <a:r>
              <a:rPr lang="el-GR" sz="2000" b="1" dirty="0"/>
              <a:t>σ</a:t>
            </a:r>
            <a:r>
              <a:rPr lang="es-MX" sz="2000" b="1" dirty="0"/>
              <a:t>), Varianza (</a:t>
            </a:r>
            <a:r>
              <a:rPr lang="el-GR" sz="2000" b="1" dirty="0"/>
              <a:t>σ</a:t>
            </a:r>
            <a:r>
              <a:rPr lang="es-MX" sz="2000" b="1" baseline="30000" dirty="0"/>
              <a:t>2</a:t>
            </a:r>
            <a:r>
              <a:rPr lang="es-MX" sz="2000" b="1" dirty="0"/>
              <a:t>), Coeficiente de variación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Curtosis y Simetría</a:t>
            </a:r>
          </a:p>
          <a:p>
            <a:pPr algn="ctr"/>
            <a:endParaRPr lang="es-MX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885" y="1676933"/>
            <a:ext cx="3795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Resumen el punto de equilibrio, punto intermedio del rango, tendencia central,  o segmentos de una distribución de frecuencias.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1214" y="1605174"/>
            <a:ext cx="35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Indican cuan dispersos o juntos están los datos alrededor de un valor central. Medida de la variabilidad.</a:t>
            </a:r>
            <a:endParaRPr lang="es-MX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5794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s-VE" sz="4000"/>
              <a:t>La necesidad de la Prueba estadística</a:t>
            </a:r>
            <a:endParaRPr lang="es-ES" sz="40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72723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 dirty="0"/>
              <a:t>Los muestreos están sujetos a error muestral y a  la variabilidad natural de las cosas naturales</a:t>
            </a:r>
            <a:endParaRPr lang="es-ES" sz="2400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27200" y="3357563"/>
            <a:ext cx="741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/>
              <a:t>Debemos estimar la probabilidad asociada con la relación entre nuestras muestras y la población de la que proviene.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8313" y="4941888"/>
            <a:ext cx="8424862" cy="8604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Estamos lidiando con respuestas probabilísticas, no con conclusiones absolutas</a:t>
            </a:r>
            <a:endParaRPr lang="es-E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879227" y="1898307"/>
            <a:ext cx="5051021" cy="2122729"/>
          </a:xfrm>
          <a:custGeom>
            <a:avLst/>
            <a:gdLst>
              <a:gd name="connsiteX0" fmla="*/ 0 w 6567055"/>
              <a:gd name="connsiteY0" fmla="*/ 3248890 h 3253508"/>
              <a:gd name="connsiteX1" fmla="*/ 263237 w 6567055"/>
              <a:gd name="connsiteY1" fmla="*/ 3248890 h 3253508"/>
              <a:gd name="connsiteX2" fmla="*/ 581891 w 6567055"/>
              <a:gd name="connsiteY2" fmla="*/ 3248890 h 3253508"/>
              <a:gd name="connsiteX3" fmla="*/ 983673 w 6567055"/>
              <a:gd name="connsiteY3" fmla="*/ 3221181 h 3253508"/>
              <a:gd name="connsiteX4" fmla="*/ 1343891 w 6567055"/>
              <a:gd name="connsiteY4" fmla="*/ 3096490 h 3253508"/>
              <a:gd name="connsiteX5" fmla="*/ 1607128 w 6567055"/>
              <a:gd name="connsiteY5" fmla="*/ 2902527 h 3253508"/>
              <a:gd name="connsiteX6" fmla="*/ 1870364 w 6567055"/>
              <a:gd name="connsiteY6" fmla="*/ 2556163 h 3253508"/>
              <a:gd name="connsiteX7" fmla="*/ 2064328 w 6567055"/>
              <a:gd name="connsiteY7" fmla="*/ 2223654 h 3253508"/>
              <a:gd name="connsiteX8" fmla="*/ 2299855 w 6567055"/>
              <a:gd name="connsiteY8" fmla="*/ 1697181 h 3253508"/>
              <a:gd name="connsiteX9" fmla="*/ 2507673 w 6567055"/>
              <a:gd name="connsiteY9" fmla="*/ 1212272 h 3253508"/>
              <a:gd name="connsiteX10" fmla="*/ 2729346 w 6567055"/>
              <a:gd name="connsiteY10" fmla="*/ 727363 h 3253508"/>
              <a:gd name="connsiteX11" fmla="*/ 2881746 w 6567055"/>
              <a:gd name="connsiteY11" fmla="*/ 477981 h 3253508"/>
              <a:gd name="connsiteX12" fmla="*/ 3089564 w 6567055"/>
              <a:gd name="connsiteY12" fmla="*/ 159327 h 3253508"/>
              <a:gd name="connsiteX13" fmla="*/ 3200400 w 6567055"/>
              <a:gd name="connsiteY13" fmla="*/ 48490 h 3253508"/>
              <a:gd name="connsiteX14" fmla="*/ 3283528 w 6567055"/>
              <a:gd name="connsiteY14" fmla="*/ 6927 h 3253508"/>
              <a:gd name="connsiteX15" fmla="*/ 3477491 w 6567055"/>
              <a:gd name="connsiteY15" fmla="*/ 90054 h 3253508"/>
              <a:gd name="connsiteX16" fmla="*/ 3643746 w 6567055"/>
              <a:gd name="connsiteY16" fmla="*/ 325581 h 3253508"/>
              <a:gd name="connsiteX17" fmla="*/ 3810000 w 6567055"/>
              <a:gd name="connsiteY17" fmla="*/ 588817 h 3253508"/>
              <a:gd name="connsiteX18" fmla="*/ 3962400 w 6567055"/>
              <a:gd name="connsiteY18" fmla="*/ 949036 h 3253508"/>
              <a:gd name="connsiteX19" fmla="*/ 4128655 w 6567055"/>
              <a:gd name="connsiteY19" fmla="*/ 1281545 h 3253508"/>
              <a:gd name="connsiteX20" fmla="*/ 4267200 w 6567055"/>
              <a:gd name="connsiteY20" fmla="*/ 1641763 h 3253508"/>
              <a:gd name="connsiteX21" fmla="*/ 4405746 w 6567055"/>
              <a:gd name="connsiteY21" fmla="*/ 1891145 h 3253508"/>
              <a:gd name="connsiteX22" fmla="*/ 4544291 w 6567055"/>
              <a:gd name="connsiteY22" fmla="*/ 2209799 h 3253508"/>
              <a:gd name="connsiteX23" fmla="*/ 4710546 w 6567055"/>
              <a:gd name="connsiteY23" fmla="*/ 2514599 h 3253508"/>
              <a:gd name="connsiteX24" fmla="*/ 4973782 w 6567055"/>
              <a:gd name="connsiteY24" fmla="*/ 2888672 h 3253508"/>
              <a:gd name="connsiteX25" fmla="*/ 5237019 w 6567055"/>
              <a:gd name="connsiteY25" fmla="*/ 3096490 h 3253508"/>
              <a:gd name="connsiteX26" fmla="*/ 5486400 w 6567055"/>
              <a:gd name="connsiteY26" fmla="*/ 3179617 h 3253508"/>
              <a:gd name="connsiteX27" fmla="*/ 5652655 w 6567055"/>
              <a:gd name="connsiteY27" fmla="*/ 3207327 h 3253508"/>
              <a:gd name="connsiteX28" fmla="*/ 5929746 w 6567055"/>
              <a:gd name="connsiteY28" fmla="*/ 3235036 h 3253508"/>
              <a:gd name="connsiteX29" fmla="*/ 6206837 w 6567055"/>
              <a:gd name="connsiteY29" fmla="*/ 3235036 h 3253508"/>
              <a:gd name="connsiteX30" fmla="*/ 6359237 w 6567055"/>
              <a:gd name="connsiteY30" fmla="*/ 3235036 h 3253508"/>
              <a:gd name="connsiteX31" fmla="*/ 6567055 w 6567055"/>
              <a:gd name="connsiteY31" fmla="*/ 3235036 h 325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67055" h="3253508">
                <a:moveTo>
                  <a:pt x="0" y="3248890"/>
                </a:moveTo>
                <a:lnTo>
                  <a:pt x="263237" y="3248890"/>
                </a:lnTo>
                <a:cubicBezTo>
                  <a:pt x="360219" y="3248890"/>
                  <a:pt x="461819" y="3253508"/>
                  <a:pt x="581891" y="3248890"/>
                </a:cubicBezTo>
                <a:cubicBezTo>
                  <a:pt x="701963" y="3244272"/>
                  <a:pt x="856673" y="3246581"/>
                  <a:pt x="983673" y="3221181"/>
                </a:cubicBezTo>
                <a:cubicBezTo>
                  <a:pt x="1110673" y="3195781"/>
                  <a:pt x="1239982" y="3149599"/>
                  <a:pt x="1343891" y="3096490"/>
                </a:cubicBezTo>
                <a:cubicBezTo>
                  <a:pt x="1447800" y="3043381"/>
                  <a:pt x="1519383" y="2992581"/>
                  <a:pt x="1607128" y="2902527"/>
                </a:cubicBezTo>
                <a:cubicBezTo>
                  <a:pt x="1694873" y="2812473"/>
                  <a:pt x="1794164" y="2669308"/>
                  <a:pt x="1870364" y="2556163"/>
                </a:cubicBezTo>
                <a:cubicBezTo>
                  <a:pt x="1946564" y="2443018"/>
                  <a:pt x="1992746" y="2366817"/>
                  <a:pt x="2064328" y="2223654"/>
                </a:cubicBezTo>
                <a:cubicBezTo>
                  <a:pt x="2135910" y="2080491"/>
                  <a:pt x="2225964" y="1865745"/>
                  <a:pt x="2299855" y="1697181"/>
                </a:cubicBezTo>
                <a:cubicBezTo>
                  <a:pt x="2373746" y="1528617"/>
                  <a:pt x="2436091" y="1373908"/>
                  <a:pt x="2507673" y="1212272"/>
                </a:cubicBezTo>
                <a:cubicBezTo>
                  <a:pt x="2579255" y="1050636"/>
                  <a:pt x="2667001" y="849745"/>
                  <a:pt x="2729346" y="727363"/>
                </a:cubicBezTo>
                <a:cubicBezTo>
                  <a:pt x="2791691" y="604981"/>
                  <a:pt x="2821710" y="572654"/>
                  <a:pt x="2881746" y="477981"/>
                </a:cubicBezTo>
                <a:cubicBezTo>
                  <a:pt x="2941782" y="383308"/>
                  <a:pt x="3036455" y="230909"/>
                  <a:pt x="3089564" y="159327"/>
                </a:cubicBezTo>
                <a:cubicBezTo>
                  <a:pt x="3142673" y="87745"/>
                  <a:pt x="3168073" y="73890"/>
                  <a:pt x="3200400" y="48490"/>
                </a:cubicBezTo>
                <a:cubicBezTo>
                  <a:pt x="3232727" y="23090"/>
                  <a:pt x="3237346" y="0"/>
                  <a:pt x="3283528" y="6927"/>
                </a:cubicBezTo>
                <a:cubicBezTo>
                  <a:pt x="3329710" y="13854"/>
                  <a:pt x="3417455" y="36945"/>
                  <a:pt x="3477491" y="90054"/>
                </a:cubicBezTo>
                <a:cubicBezTo>
                  <a:pt x="3537527" y="143163"/>
                  <a:pt x="3588328" y="242454"/>
                  <a:pt x="3643746" y="325581"/>
                </a:cubicBezTo>
                <a:cubicBezTo>
                  <a:pt x="3699164" y="408708"/>
                  <a:pt x="3756891" y="484908"/>
                  <a:pt x="3810000" y="588817"/>
                </a:cubicBezTo>
                <a:cubicBezTo>
                  <a:pt x="3863109" y="692726"/>
                  <a:pt x="3909291" y="833581"/>
                  <a:pt x="3962400" y="949036"/>
                </a:cubicBezTo>
                <a:cubicBezTo>
                  <a:pt x="4015509" y="1064491"/>
                  <a:pt x="4077855" y="1166091"/>
                  <a:pt x="4128655" y="1281545"/>
                </a:cubicBezTo>
                <a:cubicBezTo>
                  <a:pt x="4179455" y="1397000"/>
                  <a:pt x="4221018" y="1540163"/>
                  <a:pt x="4267200" y="1641763"/>
                </a:cubicBezTo>
                <a:cubicBezTo>
                  <a:pt x="4313382" y="1743363"/>
                  <a:pt x="4359564" y="1796472"/>
                  <a:pt x="4405746" y="1891145"/>
                </a:cubicBezTo>
                <a:cubicBezTo>
                  <a:pt x="4451928" y="1985818"/>
                  <a:pt x="4493491" y="2105890"/>
                  <a:pt x="4544291" y="2209799"/>
                </a:cubicBezTo>
                <a:cubicBezTo>
                  <a:pt x="4595091" y="2313708"/>
                  <a:pt x="4638964" y="2401454"/>
                  <a:pt x="4710546" y="2514599"/>
                </a:cubicBezTo>
                <a:cubicBezTo>
                  <a:pt x="4782128" y="2627744"/>
                  <a:pt x="4886037" y="2791690"/>
                  <a:pt x="4973782" y="2888672"/>
                </a:cubicBezTo>
                <a:cubicBezTo>
                  <a:pt x="5061528" y="2985654"/>
                  <a:pt x="5151583" y="3047999"/>
                  <a:pt x="5237019" y="3096490"/>
                </a:cubicBezTo>
                <a:cubicBezTo>
                  <a:pt x="5322455" y="3144981"/>
                  <a:pt x="5417127" y="3161144"/>
                  <a:pt x="5486400" y="3179617"/>
                </a:cubicBezTo>
                <a:cubicBezTo>
                  <a:pt x="5555673" y="3198090"/>
                  <a:pt x="5578764" y="3198091"/>
                  <a:pt x="5652655" y="3207327"/>
                </a:cubicBezTo>
                <a:cubicBezTo>
                  <a:pt x="5726546" y="3216564"/>
                  <a:pt x="5837382" y="3230418"/>
                  <a:pt x="5929746" y="3235036"/>
                </a:cubicBezTo>
                <a:cubicBezTo>
                  <a:pt x="6022110" y="3239654"/>
                  <a:pt x="6206837" y="3235036"/>
                  <a:pt x="6206837" y="3235036"/>
                </a:cubicBezTo>
                <a:lnTo>
                  <a:pt x="6359237" y="3235036"/>
                </a:lnTo>
                <a:lnTo>
                  <a:pt x="6567055" y="323503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246709" y="2551459"/>
            <a:ext cx="2939163" cy="3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2" idx="31"/>
          </p:cNvCxnSpPr>
          <p:nvPr/>
        </p:nvCxnSpPr>
        <p:spPr>
          <a:xfrm flipV="1">
            <a:off x="1716291" y="4008984"/>
            <a:ext cx="5213957" cy="12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482643" y="3694469"/>
            <a:ext cx="1632866" cy="3622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299023" y="3226829"/>
            <a:ext cx="773175" cy="763366"/>
          </a:xfrm>
          <a:custGeom>
            <a:avLst/>
            <a:gdLst>
              <a:gd name="connsiteX0" fmla="*/ 0 w 328613"/>
              <a:gd name="connsiteY0" fmla="*/ 0 h 323850"/>
              <a:gd name="connsiteX1" fmla="*/ 0 w 328613"/>
              <a:gd name="connsiteY1" fmla="*/ 319087 h 323850"/>
              <a:gd name="connsiteX2" fmla="*/ 328613 w 328613"/>
              <a:gd name="connsiteY2" fmla="*/ 323850 h 323850"/>
              <a:gd name="connsiteX3" fmla="*/ 214313 w 328613"/>
              <a:gd name="connsiteY3" fmla="*/ 271462 h 323850"/>
              <a:gd name="connsiteX4" fmla="*/ 128588 w 328613"/>
              <a:gd name="connsiteY4" fmla="*/ 190500 h 323850"/>
              <a:gd name="connsiteX5" fmla="*/ 57150 w 328613"/>
              <a:gd name="connsiteY5" fmla="*/ 95250 h 323850"/>
              <a:gd name="connsiteX6" fmla="*/ 0 w 328613"/>
              <a:gd name="connsiteY6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613" h="323850">
                <a:moveTo>
                  <a:pt x="0" y="0"/>
                </a:moveTo>
                <a:lnTo>
                  <a:pt x="0" y="319087"/>
                </a:lnTo>
                <a:lnTo>
                  <a:pt x="328613" y="323850"/>
                </a:lnTo>
                <a:lnTo>
                  <a:pt x="214313" y="271462"/>
                </a:lnTo>
                <a:lnTo>
                  <a:pt x="128588" y="190500"/>
                </a:lnTo>
                <a:lnTo>
                  <a:pt x="571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1000100" y="9286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f 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0826" y="40840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173152" y="2970724"/>
            <a:ext cx="869398" cy="357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9256" y="22145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Lucida Sans Unicode"/>
                <a:cs typeface="Lucida Sans Unicode"/>
              </a:rPr>
              <a:t>α</a:t>
            </a:r>
            <a:endParaRPr lang="es-MX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728225" y="3714528"/>
            <a:ext cx="1632866" cy="3622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flipH="1">
            <a:off x="2771536" y="3246888"/>
            <a:ext cx="773175" cy="763366"/>
          </a:xfrm>
          <a:custGeom>
            <a:avLst/>
            <a:gdLst>
              <a:gd name="connsiteX0" fmla="*/ 0 w 328613"/>
              <a:gd name="connsiteY0" fmla="*/ 0 h 323850"/>
              <a:gd name="connsiteX1" fmla="*/ 0 w 328613"/>
              <a:gd name="connsiteY1" fmla="*/ 319087 h 323850"/>
              <a:gd name="connsiteX2" fmla="*/ 328613 w 328613"/>
              <a:gd name="connsiteY2" fmla="*/ 323850 h 323850"/>
              <a:gd name="connsiteX3" fmla="*/ 214313 w 328613"/>
              <a:gd name="connsiteY3" fmla="*/ 271462 h 323850"/>
              <a:gd name="connsiteX4" fmla="*/ 128588 w 328613"/>
              <a:gd name="connsiteY4" fmla="*/ 190500 h 323850"/>
              <a:gd name="connsiteX5" fmla="*/ 57150 w 328613"/>
              <a:gd name="connsiteY5" fmla="*/ 95250 h 323850"/>
              <a:gd name="connsiteX6" fmla="*/ 0 w 328613"/>
              <a:gd name="connsiteY6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613" h="323850">
                <a:moveTo>
                  <a:pt x="0" y="0"/>
                </a:moveTo>
                <a:lnTo>
                  <a:pt x="0" y="319087"/>
                </a:lnTo>
                <a:lnTo>
                  <a:pt x="328613" y="323850"/>
                </a:lnTo>
                <a:lnTo>
                  <a:pt x="214313" y="271462"/>
                </a:lnTo>
                <a:lnTo>
                  <a:pt x="128588" y="190500"/>
                </a:lnTo>
                <a:lnTo>
                  <a:pt x="571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86116" y="2428868"/>
            <a:ext cx="2286016" cy="135732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6200000" flipV="1">
            <a:off x="2999232" y="3929066"/>
            <a:ext cx="214314" cy="785818"/>
          </a:xfrm>
          <a:prstGeom prst="leftBrace">
            <a:avLst>
              <a:gd name="adj1" fmla="val 286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extBox 25"/>
          <p:cNvSpPr txBox="1"/>
          <p:nvPr/>
        </p:nvSpPr>
        <p:spPr>
          <a:xfrm>
            <a:off x="2428860" y="446753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ZONA DE RECHAZO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57488" y="539622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VALOR CRÍTICO INFERIOR</a:t>
            </a:r>
          </a:p>
        </p:txBody>
      </p:sp>
      <p:sp>
        <p:nvSpPr>
          <p:cNvPr id="29" name="Left Brace 28"/>
          <p:cNvSpPr/>
          <p:nvPr/>
        </p:nvSpPr>
        <p:spPr>
          <a:xfrm rot="16200000" flipV="1">
            <a:off x="5643570" y="3929066"/>
            <a:ext cx="214314" cy="785818"/>
          </a:xfrm>
          <a:prstGeom prst="leftBrace">
            <a:avLst>
              <a:gd name="adj1" fmla="val 286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extBox 29"/>
          <p:cNvSpPr txBox="1"/>
          <p:nvPr/>
        </p:nvSpPr>
        <p:spPr>
          <a:xfrm>
            <a:off x="5143504" y="446753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ZONA DE RECHAZO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0" y="539622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VALOR CRÍTICO INFERIOR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80217" y="4949609"/>
            <a:ext cx="642942" cy="1588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222163" y="4964123"/>
            <a:ext cx="642942" cy="1588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6578" y="1715728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latin typeface="Lucida Sans Unicode"/>
                <a:cs typeface="Lucida Sans Unicode"/>
              </a:rPr>
              <a:t>1- </a:t>
            </a:r>
            <a:r>
              <a:rPr lang="el-GR" b="1" dirty="0">
                <a:latin typeface="Lucida Sans Unicode"/>
                <a:cs typeface="Lucida Sans Unicode"/>
              </a:rPr>
              <a:t>α</a:t>
            </a:r>
            <a:r>
              <a:rPr lang="es-MX" b="1" dirty="0">
                <a:latin typeface="Lucida Sans Unicode"/>
                <a:cs typeface="Lucida Sans Unicode"/>
              </a:rPr>
              <a:t> = 0.95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9388" y="1285860"/>
            <a:ext cx="214314" cy="2857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angle 23"/>
          <p:cNvSpPr/>
          <p:nvPr/>
        </p:nvSpPr>
        <p:spPr>
          <a:xfrm>
            <a:off x="6429388" y="1714488"/>
            <a:ext cx="214314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27"/>
          <p:cNvSpPr txBox="1"/>
          <p:nvPr/>
        </p:nvSpPr>
        <p:spPr>
          <a:xfrm>
            <a:off x="6786578" y="12434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Lucida Sans Unicode"/>
                <a:cs typeface="Lucida Sans Unicode"/>
              </a:rPr>
              <a:t>α</a:t>
            </a:r>
            <a:r>
              <a:rPr lang="es-MX" b="1" dirty="0">
                <a:latin typeface="Lucida Sans Unicode"/>
                <a:cs typeface="Lucida Sans Unicode"/>
              </a:rPr>
              <a:t> = 0.05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5985" y="1857364"/>
            <a:ext cx="4714907" cy="3500462"/>
            <a:chOff x="2714613" y="1857364"/>
            <a:chExt cx="4929222" cy="3500462"/>
          </a:xfrm>
        </p:grpSpPr>
        <p:cxnSp>
          <p:nvCxnSpPr>
            <p:cNvPr id="3" name="Straight Connector 2"/>
            <p:cNvCxnSpPr/>
            <p:nvPr/>
          </p:nvCxnSpPr>
          <p:spPr>
            <a:xfrm rot="5400000">
              <a:off x="965923" y="3606900"/>
              <a:ext cx="3499616" cy="22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5400000">
              <a:off x="3439869" y="3606054"/>
              <a:ext cx="3499616" cy="22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5892907" y="3606054"/>
              <a:ext cx="3499616" cy="22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15731" y="1857364"/>
              <a:ext cx="4928104" cy="16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15731" y="3571876"/>
              <a:ext cx="4928104" cy="16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15731" y="5355289"/>
              <a:ext cx="4928104" cy="16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428860" y="1000108"/>
            <a:ext cx="217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H</a:t>
            </a:r>
            <a:r>
              <a:rPr lang="es-MX" sz="2000" b="1" baseline="-25000" dirty="0"/>
              <a:t>o</a:t>
            </a:r>
          </a:p>
          <a:p>
            <a:pPr algn="ctr"/>
            <a:r>
              <a:rPr lang="es-MX" sz="2000" b="1" dirty="0"/>
              <a:t>Verdadera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3129" y="1000108"/>
            <a:ext cx="217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H</a:t>
            </a:r>
            <a:r>
              <a:rPr lang="es-MX" sz="2000" b="1" baseline="-25000" dirty="0"/>
              <a:t>o</a:t>
            </a:r>
          </a:p>
          <a:p>
            <a:pPr algn="ctr"/>
            <a:r>
              <a:rPr lang="es-MX" sz="2000" b="1" dirty="0"/>
              <a:t>Falsa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06" y="2528824"/>
            <a:ext cx="217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Rechazar  H</a:t>
            </a:r>
            <a:r>
              <a:rPr lang="es-MX" sz="2000" b="1" baseline="-25000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6" y="4214818"/>
            <a:ext cx="217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Aceptar  H</a:t>
            </a:r>
            <a:r>
              <a:rPr lang="es-MX" sz="2000" b="1" baseline="-25000" dirty="0"/>
              <a:t>o</a:t>
            </a:r>
          </a:p>
        </p:txBody>
      </p:sp>
      <p:sp>
        <p:nvSpPr>
          <p:cNvPr id="18" name="Multiply 17"/>
          <p:cNvSpPr/>
          <p:nvPr/>
        </p:nvSpPr>
        <p:spPr>
          <a:xfrm>
            <a:off x="2357422" y="2000240"/>
            <a:ext cx="729110" cy="861457"/>
          </a:xfrm>
          <a:prstGeom prst="mathMultipl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Multiply 19"/>
          <p:cNvSpPr/>
          <p:nvPr/>
        </p:nvSpPr>
        <p:spPr>
          <a:xfrm>
            <a:off x="4786314" y="3710551"/>
            <a:ext cx="729110" cy="861457"/>
          </a:xfrm>
          <a:prstGeom prst="mathMultipl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21"/>
          <p:cNvSpPr txBox="1"/>
          <p:nvPr/>
        </p:nvSpPr>
        <p:spPr>
          <a:xfrm>
            <a:off x="3143240" y="22859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Error Tipo 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6862" y="3996303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Error Tipo II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0364" y="2792552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>
                <a:latin typeface="Lucida Sans Unicode"/>
                <a:cs typeface="Lucida Sans Unicode"/>
              </a:rPr>
              <a:t>α</a:t>
            </a:r>
            <a:endParaRPr lang="es-MX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57818" y="450057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>
                <a:latin typeface="Lucida Sans Unicode"/>
                <a:cs typeface="Lucida Sans Unicode"/>
              </a:rPr>
              <a:t>β</a:t>
            </a:r>
            <a:endParaRPr lang="es-MX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8926" y="4500570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Lucida Sans Unicode"/>
                <a:cs typeface="Lucida Sans Unicode"/>
              </a:rPr>
              <a:t>1- </a:t>
            </a:r>
            <a:r>
              <a:rPr lang="el-GR" sz="4000" dirty="0">
                <a:latin typeface="Lucida Sans Unicode"/>
                <a:cs typeface="Lucida Sans Unicode"/>
              </a:rPr>
              <a:t>α</a:t>
            </a:r>
            <a:endParaRPr lang="es-MX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77659" y="2792552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Lucida Sans Unicode"/>
                <a:cs typeface="Lucida Sans Unicode"/>
              </a:rPr>
              <a:t>1- </a:t>
            </a:r>
            <a:r>
              <a:rPr lang="el-GR" sz="4000" dirty="0">
                <a:latin typeface="Lucida Sans Unicode"/>
                <a:cs typeface="Lucida Sans Unicode"/>
              </a:rPr>
              <a:t>β</a:t>
            </a:r>
            <a:endParaRPr lang="es-MX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0430" y="5857892"/>
            <a:ext cx="1714512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" pitchFamily="34" charset="0"/>
                <a:cs typeface="Arial" pitchFamily="34" charset="0"/>
              </a:rPr>
              <a:t>ARBITRARIO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893869" y="4535495"/>
            <a:ext cx="2928958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73" name="Picture 1" descr="C:\Documents and Settings\hp\Configuración local\Archivos temporales de Internet\Content.IE5\BO28RXHN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000240"/>
            <a:ext cx="871534" cy="871534"/>
          </a:xfrm>
          <a:prstGeom prst="rect">
            <a:avLst/>
          </a:prstGeom>
          <a:noFill/>
        </p:spPr>
      </p:pic>
      <p:pic>
        <p:nvPicPr>
          <p:cNvPr id="30" name="Picture 1" descr="C:\Documents and Settings\hp\Configuración local\Archivos temporales de Internet\Content.IE5\BO28RXHN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498" y="3643314"/>
            <a:ext cx="871534" cy="871534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>
            <a:off x="5929322" y="2714620"/>
            <a:ext cx="14040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>
            <a:off x="7358082" y="1774876"/>
            <a:ext cx="142876" cy="1885284"/>
          </a:xfrm>
          <a:prstGeom prst="leftBrace">
            <a:avLst>
              <a:gd name="adj1" fmla="val 286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36"/>
          <p:cNvSpPr txBox="1"/>
          <p:nvPr/>
        </p:nvSpPr>
        <p:spPr>
          <a:xfrm>
            <a:off x="7572396" y="1714488"/>
            <a:ext cx="1428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n</a:t>
            </a:r>
          </a:p>
          <a:p>
            <a:r>
              <a:rPr lang="el-GR" sz="2800" dirty="0">
                <a:latin typeface="Lucida Sans Unicode"/>
                <a:cs typeface="Lucida Sans Unicode"/>
              </a:rPr>
              <a:t>α</a:t>
            </a:r>
            <a:endParaRPr lang="es-MX" sz="2800" dirty="0">
              <a:latin typeface="Lucida Sans Unicode"/>
              <a:cs typeface="Lucida Sans Unicode"/>
            </a:endParaRPr>
          </a:p>
          <a:p>
            <a:r>
              <a:rPr lang="el-GR" sz="2800" dirty="0"/>
              <a:t>σ</a:t>
            </a:r>
            <a:endParaRPr lang="es-MX" sz="2800" dirty="0"/>
          </a:p>
          <a:p>
            <a:r>
              <a:rPr lang="es-MX" dirty="0"/>
              <a:t>Tamaño del efecto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CE23F2-64A1-4D45-9913-D5A797F06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93"/>
            <a:ext cx="9144000" cy="58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27C38A9-9335-4D2D-A334-397430CCC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899"/>
            <a:ext cx="9144000" cy="42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4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967071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Construcción del intervalo de confianza</a:t>
            </a:r>
            <a:endParaRPr lang="es-MX" sz="2400" b="1" dirty="0"/>
          </a:p>
        </p:txBody>
      </p:sp>
      <p:sp>
        <p:nvSpPr>
          <p:cNvPr id="3" name="Oval 2"/>
          <p:cNvSpPr/>
          <p:nvPr/>
        </p:nvSpPr>
        <p:spPr>
          <a:xfrm>
            <a:off x="928662" y="2202412"/>
            <a:ext cx="1643074" cy="1714512"/>
          </a:xfrm>
          <a:prstGeom prst="ellipse">
            <a:avLst/>
          </a:prstGeom>
          <a:solidFill>
            <a:srgbClr val="C0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2773916"/>
            <a:ext cx="157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POBLACIÓN</a:t>
            </a:r>
            <a:endParaRPr lang="es-E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2976" y="3202544"/>
            <a:ext cx="129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latin typeface="Arial" pitchFamily="34" charset="0"/>
                <a:cs typeface="Arial" pitchFamily="34" charset="0"/>
              </a:rPr>
              <a:t>μ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>
                <a:latin typeface="Arial" pitchFamily="34" charset="0"/>
                <a:cs typeface="Arial" pitchFamily="34" charset="0"/>
                <a:sym typeface="Symbol" pitchFamily="18" charset="2"/>
              </a:rPr>
              <a:t></a:t>
            </a:r>
            <a:endParaRPr lang="es-E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5421761" flipH="1">
            <a:off x="1211071" y="3968756"/>
            <a:ext cx="756834" cy="448851"/>
            <a:chOff x="-785850" y="4714884"/>
            <a:chExt cx="1428760" cy="71438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-785850" y="4714884"/>
              <a:ext cx="142876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-785850" y="5143512"/>
              <a:ext cx="1357322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28662" y="4702741"/>
            <a:ext cx="1500197" cy="571505"/>
            <a:chOff x="714348" y="4643446"/>
            <a:chExt cx="1500197" cy="57150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4348" y="4643446"/>
              <a:ext cx="1500197" cy="571505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ES_tradnl" sz="16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 : </a:t>
              </a:r>
              <a:endParaRPr lang="es-E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26"/>
            <p:cNvGrpSpPr/>
            <p:nvPr/>
          </p:nvGrpSpPr>
          <p:grpSpPr>
            <a:xfrm>
              <a:off x="1214413" y="4772034"/>
              <a:ext cx="320922" cy="338554"/>
              <a:chOff x="4286248" y="2928934"/>
              <a:chExt cx="320922" cy="338554"/>
            </a:xfrm>
          </p:grpSpPr>
          <p:sp>
            <p:nvSpPr>
              <p:cNvPr id="14" name="TextBox 9"/>
              <p:cNvSpPr txBox="1"/>
              <p:nvPr/>
            </p:nvSpPr>
            <p:spPr>
              <a:xfrm>
                <a:off x="4286248" y="292893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/>
                  <a:t>X</a:t>
                </a:r>
                <a:endParaRPr lang="es-MX" sz="1600" b="1" baseline="-25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371975" y="2967045"/>
                <a:ext cx="14287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500165" y="476727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S</a:t>
              </a:r>
              <a:endParaRPr lang="es-MX" sz="1600" b="1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0186" y="476727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n</a:t>
              </a:r>
              <a:endParaRPr lang="es-MX" sz="1600" b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0034" y="555999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Estimar  </a:t>
            </a:r>
            <a:r>
              <a:rPr lang="el-GR" b="1" dirty="0"/>
              <a:t>μ</a:t>
            </a:r>
            <a:r>
              <a:rPr lang="es-MX" dirty="0"/>
              <a:t> a partir de </a:t>
            </a:r>
          </a:p>
        </p:txBody>
      </p:sp>
      <p:grpSp>
        <p:nvGrpSpPr>
          <p:cNvPr id="18" name="Group 26"/>
          <p:cNvGrpSpPr/>
          <p:nvPr/>
        </p:nvGrpSpPr>
        <p:grpSpPr>
          <a:xfrm>
            <a:off x="2700098" y="5559998"/>
            <a:ext cx="320922" cy="338554"/>
            <a:chOff x="4286248" y="2928934"/>
            <a:chExt cx="32092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4286248" y="292893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/>
                <a:t>X</a:t>
              </a:r>
              <a:endParaRPr lang="es-MX" sz="1600" b="1" baseline="-25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71975" y="2967045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000496" y="1785926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conozco </a:t>
            </a:r>
            <a:r>
              <a:rPr lang="el-GR" b="1" dirty="0"/>
              <a:t>μ</a:t>
            </a:r>
            <a:r>
              <a:rPr lang="es-MX" dirty="0"/>
              <a:t> ni </a:t>
            </a:r>
            <a:r>
              <a:rPr lang="el-GR" b="1" dirty="0"/>
              <a:t>σ</a:t>
            </a:r>
            <a:r>
              <a:rPr lang="es-MX" dirty="0"/>
              <a:t>, ni la forma de la distribución que toma la variable en la población.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0496" y="3228803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conozco la media y desviación estándar de la muestra y su tamaño, así como la distribución de la variable en la muestra.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1934" y="5000636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muestra es representativa de la población, es decir, fue tomada de manera aleatoria e independiente de la población.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17311</TotalTime>
  <Words>1194</Words>
  <Application>Microsoft Office PowerPoint</Application>
  <PresentationFormat>Presentación en pantalla (4:3)</PresentationFormat>
  <Paragraphs>235</Paragraphs>
  <Slides>21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Sans Unicode</vt:lpstr>
      <vt:lpstr>Tema de Office</vt:lpstr>
      <vt:lpstr>Equation</vt:lpstr>
      <vt:lpstr>Presentación de PowerPoint</vt:lpstr>
      <vt:lpstr>Presentación de PowerPoint</vt:lpstr>
      <vt:lpstr>Presentación de PowerPoint</vt:lpstr>
      <vt:lpstr>La necesidad de la Prueba estadística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760</cp:revision>
  <dcterms:created xsi:type="dcterms:W3CDTF">2007-08-15T22:34:06Z</dcterms:created>
  <dcterms:modified xsi:type="dcterms:W3CDTF">2020-02-11T14:59:27Z</dcterms:modified>
</cp:coreProperties>
</file>