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2"/>
  </p:notesMasterIdLst>
  <p:sldIdLst>
    <p:sldId id="292" r:id="rId2"/>
    <p:sldId id="421" r:id="rId3"/>
    <p:sldId id="420" r:id="rId4"/>
    <p:sldId id="419" r:id="rId5"/>
    <p:sldId id="422" r:id="rId6"/>
    <p:sldId id="423" r:id="rId7"/>
    <p:sldId id="424" r:id="rId8"/>
    <p:sldId id="425" r:id="rId9"/>
    <p:sldId id="263" r:id="rId10"/>
    <p:sldId id="264" r:id="rId11"/>
    <p:sldId id="473" r:id="rId12"/>
    <p:sldId id="266" r:id="rId13"/>
    <p:sldId id="267" r:id="rId14"/>
    <p:sldId id="268" r:id="rId15"/>
    <p:sldId id="259" r:id="rId16"/>
    <p:sldId id="276" r:id="rId17"/>
    <p:sldId id="269" r:id="rId18"/>
    <p:sldId id="426" r:id="rId19"/>
    <p:sldId id="427" r:id="rId20"/>
    <p:sldId id="428"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66556-04BE-43D2-BF56-318E0437A68B}" v="26" dt="2023-08-07T13:45:09.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75" d="100"/>
          <a:sy n="75" d="100"/>
        </p:scale>
        <p:origin x="1584" y="43"/>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lin guerra" userId="d52177a9150211f7" providerId="LiveId" clId="{609AC573-2079-426E-820E-D0CDE5BCEA0E}"/>
    <pc:docChg chg="custSel modSld">
      <pc:chgData name="edlin guerra" userId="d52177a9150211f7" providerId="LiveId" clId="{609AC573-2079-426E-820E-D0CDE5BCEA0E}" dt="2022-08-03T20:54:37.120" v="20" actId="478"/>
      <pc:docMkLst>
        <pc:docMk/>
      </pc:docMkLst>
      <pc:sldChg chg="modSp mod">
        <pc:chgData name="edlin guerra" userId="d52177a9150211f7" providerId="LiveId" clId="{609AC573-2079-426E-820E-D0CDE5BCEA0E}" dt="2022-08-03T20:54:10.958" v="7" actId="20577"/>
        <pc:sldMkLst>
          <pc:docMk/>
          <pc:sldMk cId="518660928" sldId="292"/>
        </pc:sldMkLst>
        <pc:spChg chg="mod">
          <ac:chgData name="edlin guerra" userId="d52177a9150211f7" providerId="LiveId" clId="{609AC573-2079-426E-820E-D0CDE5BCEA0E}" dt="2022-08-03T20:54:10.958" v="7" actId="20577"/>
          <ac:spMkLst>
            <pc:docMk/>
            <pc:sldMk cId="518660928" sldId="292"/>
            <ac:spMk id="5" creationId="{F437E857-4D77-4FAA-AD0C-87AC66D53386}"/>
          </ac:spMkLst>
        </pc:spChg>
      </pc:sldChg>
      <pc:sldChg chg="delSp modSp mod">
        <pc:chgData name="edlin guerra" userId="d52177a9150211f7" providerId="LiveId" clId="{609AC573-2079-426E-820E-D0CDE5BCEA0E}" dt="2022-08-03T20:54:37.120" v="20" actId="478"/>
        <pc:sldMkLst>
          <pc:docMk/>
          <pc:sldMk cId="0" sldId="421"/>
        </pc:sldMkLst>
        <pc:spChg chg="mod">
          <ac:chgData name="edlin guerra" userId="d52177a9150211f7" providerId="LiveId" clId="{609AC573-2079-426E-820E-D0CDE5BCEA0E}" dt="2022-08-03T20:54:31.175" v="19" actId="20577"/>
          <ac:spMkLst>
            <pc:docMk/>
            <pc:sldMk cId="0" sldId="421"/>
            <ac:spMk id="5" creationId="{00000000-0000-0000-0000-000000000000}"/>
          </ac:spMkLst>
        </pc:spChg>
        <pc:picChg chg="del">
          <ac:chgData name="edlin guerra" userId="d52177a9150211f7" providerId="LiveId" clId="{609AC573-2079-426E-820E-D0CDE5BCEA0E}" dt="2022-08-03T20:54:37.120" v="20" actId="478"/>
          <ac:picMkLst>
            <pc:docMk/>
            <pc:sldMk cId="0" sldId="421"/>
            <ac:picMk id="4" creationId="{84B9F76C-14B1-4B3F-A6EB-15114DEA143E}"/>
          </ac:picMkLst>
        </pc:picChg>
      </pc:sldChg>
    </pc:docChg>
  </pc:docChgLst>
  <pc:docChgLst>
    <pc:chgData name="edlin guerra" userId="d52177a9150211f7" providerId="LiveId" clId="{04866556-04BE-43D2-BF56-318E0437A68B}"/>
    <pc:docChg chg="modSld">
      <pc:chgData name="edlin guerra" userId="d52177a9150211f7" providerId="LiveId" clId="{04866556-04BE-43D2-BF56-318E0437A68B}" dt="2023-08-07T13:45:46.519" v="44" actId="20577"/>
      <pc:docMkLst>
        <pc:docMk/>
      </pc:docMkLst>
      <pc:sldChg chg="modSp mod">
        <pc:chgData name="edlin guerra" userId="d52177a9150211f7" providerId="LiveId" clId="{04866556-04BE-43D2-BF56-318E0437A68B}" dt="2023-08-07T13:45:20.804" v="26" actId="1076"/>
        <pc:sldMkLst>
          <pc:docMk/>
          <pc:sldMk cId="0" sldId="266"/>
        </pc:sldMkLst>
        <pc:spChg chg="mod">
          <ac:chgData name="edlin guerra" userId="d52177a9150211f7" providerId="LiveId" clId="{04866556-04BE-43D2-BF56-318E0437A68B}" dt="2023-08-07T13:45:20.804" v="26" actId="1076"/>
          <ac:spMkLst>
            <pc:docMk/>
            <pc:sldMk cId="0" sldId="266"/>
            <ac:spMk id="17" creationId="{00000000-0000-0000-0000-000000000000}"/>
          </ac:spMkLst>
        </pc:spChg>
      </pc:sldChg>
      <pc:sldChg chg="modSp mod">
        <pc:chgData name="edlin guerra" userId="d52177a9150211f7" providerId="LiveId" clId="{04866556-04BE-43D2-BF56-318E0437A68B}" dt="2023-08-07T13:45:46.519" v="44" actId="20577"/>
        <pc:sldMkLst>
          <pc:docMk/>
          <pc:sldMk cId="0" sldId="422"/>
        </pc:sldMkLst>
        <pc:spChg chg="mod">
          <ac:chgData name="edlin guerra" userId="d52177a9150211f7" providerId="LiveId" clId="{04866556-04BE-43D2-BF56-318E0437A68B}" dt="2023-08-07T13:45:46.519" v="44" actId="20577"/>
          <ac:spMkLst>
            <pc:docMk/>
            <pc:sldMk cId="0" sldId="422"/>
            <ac:spMk id="4" creationId="{00000000-0000-0000-0000-000000000000}"/>
          </ac:spMkLst>
        </pc:spChg>
      </pc:sldChg>
    </pc:docChg>
  </pc:docChgLst>
  <pc:docChgLst>
    <pc:chgData name="edlin guerra" userId="d52177a9150211f7" providerId="LiveId" clId="{0123BFD7-DFEB-4908-84FE-D3F38B24B8A2}"/>
    <pc:docChg chg="undo custSel delSld modSld">
      <pc:chgData name="edlin guerra" userId="d52177a9150211f7" providerId="LiveId" clId="{0123BFD7-DFEB-4908-84FE-D3F38B24B8A2}" dt="2020-09-19T21:56:20.292" v="1403" actId="47"/>
      <pc:docMkLst>
        <pc:docMk/>
      </pc:docMkLst>
      <pc:sldChg chg="modSp modAnim">
        <pc:chgData name="edlin guerra" userId="d52177a9150211f7" providerId="LiveId" clId="{0123BFD7-DFEB-4908-84FE-D3F38B24B8A2}" dt="2020-09-19T21:29:05.926" v="1077" actId="6549"/>
        <pc:sldMkLst>
          <pc:docMk/>
          <pc:sldMk cId="0" sldId="263"/>
        </pc:sldMkLst>
        <pc:spChg chg="mod">
          <ac:chgData name="edlin guerra" userId="d52177a9150211f7" providerId="LiveId" clId="{0123BFD7-DFEB-4908-84FE-D3F38B24B8A2}" dt="2020-09-19T21:29:05.926" v="1077" actId="6549"/>
          <ac:spMkLst>
            <pc:docMk/>
            <pc:sldMk cId="0" sldId="263"/>
            <ac:spMk id="8" creationId="{00000000-0000-0000-0000-000000000000}"/>
          </ac:spMkLst>
        </pc:spChg>
      </pc:sldChg>
      <pc:sldChg chg="del">
        <pc:chgData name="edlin guerra" userId="d52177a9150211f7" providerId="LiveId" clId="{0123BFD7-DFEB-4908-84FE-D3F38B24B8A2}" dt="2020-09-19T21:56:20.292" v="1403" actId="47"/>
        <pc:sldMkLst>
          <pc:docMk/>
          <pc:sldMk cId="0" sldId="265"/>
        </pc:sldMkLst>
      </pc:sldChg>
      <pc:sldChg chg="modSp mod">
        <pc:chgData name="edlin guerra" userId="d52177a9150211f7" providerId="LiveId" clId="{0123BFD7-DFEB-4908-84FE-D3F38B24B8A2}" dt="2020-09-19T21:29:25.954" v="1079" actId="14100"/>
        <pc:sldMkLst>
          <pc:docMk/>
          <pc:sldMk cId="0" sldId="266"/>
        </pc:sldMkLst>
        <pc:spChg chg="mod">
          <ac:chgData name="edlin guerra" userId="d52177a9150211f7" providerId="LiveId" clId="{0123BFD7-DFEB-4908-84FE-D3F38B24B8A2}" dt="2020-09-19T21:29:25.954" v="1079" actId="14100"/>
          <ac:spMkLst>
            <pc:docMk/>
            <pc:sldMk cId="0" sldId="266"/>
            <ac:spMk id="17" creationId="{00000000-0000-0000-0000-000000000000}"/>
          </ac:spMkLst>
        </pc:spChg>
        <pc:spChg chg="mod">
          <ac:chgData name="edlin guerra" userId="d52177a9150211f7" providerId="LiveId" clId="{0123BFD7-DFEB-4908-84FE-D3F38B24B8A2}" dt="2020-09-19T21:27:16.644" v="1076" actId="20577"/>
          <ac:spMkLst>
            <pc:docMk/>
            <pc:sldMk cId="0" sldId="266"/>
            <ac:spMk id="19" creationId="{00000000-0000-0000-0000-000000000000}"/>
          </ac:spMkLst>
        </pc:spChg>
      </pc:sldChg>
      <pc:sldChg chg="modSp mod">
        <pc:chgData name="edlin guerra" userId="d52177a9150211f7" providerId="LiveId" clId="{0123BFD7-DFEB-4908-84FE-D3F38B24B8A2}" dt="2020-09-19T20:15:55.571" v="11" actId="20577"/>
        <pc:sldMkLst>
          <pc:docMk/>
          <pc:sldMk cId="518660928" sldId="292"/>
        </pc:sldMkLst>
        <pc:spChg chg="mod">
          <ac:chgData name="edlin guerra" userId="d52177a9150211f7" providerId="LiveId" clId="{0123BFD7-DFEB-4908-84FE-D3F38B24B8A2}" dt="2020-09-19T20:15:55.571" v="11" actId="20577"/>
          <ac:spMkLst>
            <pc:docMk/>
            <pc:sldMk cId="518660928" sldId="292"/>
            <ac:spMk id="5" creationId="{F437E857-4D77-4FAA-AD0C-87AC66D53386}"/>
          </ac:spMkLst>
        </pc:spChg>
      </pc:sldChg>
      <pc:sldChg chg="del">
        <pc:chgData name="edlin guerra" userId="d52177a9150211f7" providerId="LiveId" clId="{0123BFD7-DFEB-4908-84FE-D3F38B24B8A2}" dt="2020-09-19T21:56:20.292" v="1403" actId="47"/>
        <pc:sldMkLst>
          <pc:docMk/>
          <pc:sldMk cId="0" sldId="326"/>
        </pc:sldMkLst>
      </pc:sldChg>
      <pc:sldChg chg="del">
        <pc:chgData name="edlin guerra" userId="d52177a9150211f7" providerId="LiveId" clId="{0123BFD7-DFEB-4908-84FE-D3F38B24B8A2}" dt="2020-09-19T21:56:20.292" v="1403" actId="47"/>
        <pc:sldMkLst>
          <pc:docMk/>
          <pc:sldMk cId="0" sldId="328"/>
        </pc:sldMkLst>
      </pc:sldChg>
      <pc:sldChg chg="addSp delSp modSp mod modAnim">
        <pc:chgData name="edlin guerra" userId="d52177a9150211f7" providerId="LiveId" clId="{0123BFD7-DFEB-4908-84FE-D3F38B24B8A2}" dt="2020-09-19T20:47:45.108" v="212" actId="20577"/>
        <pc:sldMkLst>
          <pc:docMk/>
          <pc:sldMk cId="0" sldId="420"/>
        </pc:sldMkLst>
        <pc:spChg chg="add del mod">
          <ac:chgData name="edlin guerra" userId="d52177a9150211f7" providerId="LiveId" clId="{0123BFD7-DFEB-4908-84FE-D3F38B24B8A2}" dt="2020-09-19T20:20:58.748" v="82" actId="478"/>
          <ac:spMkLst>
            <pc:docMk/>
            <pc:sldMk cId="0" sldId="420"/>
            <ac:spMk id="7" creationId="{9559F891-2D94-4AB7-8860-A937574181D6}"/>
          </ac:spMkLst>
        </pc:spChg>
        <pc:spChg chg="add del mod">
          <ac:chgData name="edlin guerra" userId="d52177a9150211f7" providerId="LiveId" clId="{0123BFD7-DFEB-4908-84FE-D3F38B24B8A2}" dt="2020-09-19T20:22:07.106" v="89" actId="478"/>
          <ac:spMkLst>
            <pc:docMk/>
            <pc:sldMk cId="0" sldId="420"/>
            <ac:spMk id="14" creationId="{4794DF42-B928-4570-9652-C1B6D916A78D}"/>
          </ac:spMkLst>
        </pc:spChg>
        <pc:spChg chg="add del mod">
          <ac:chgData name="edlin guerra" userId="d52177a9150211f7" providerId="LiveId" clId="{0123BFD7-DFEB-4908-84FE-D3F38B24B8A2}" dt="2020-09-19T20:23:12.333" v="99" actId="478"/>
          <ac:spMkLst>
            <pc:docMk/>
            <pc:sldMk cId="0" sldId="420"/>
            <ac:spMk id="17" creationId="{B72B0508-55BF-4BC4-AC4A-C0F45B52898C}"/>
          </ac:spMkLst>
        </pc:spChg>
        <pc:spChg chg="add del mod">
          <ac:chgData name="edlin guerra" userId="d52177a9150211f7" providerId="LiveId" clId="{0123BFD7-DFEB-4908-84FE-D3F38B24B8A2}" dt="2020-09-19T20:23:48.614" v="106" actId="478"/>
          <ac:spMkLst>
            <pc:docMk/>
            <pc:sldMk cId="0" sldId="420"/>
            <ac:spMk id="20" creationId="{D0CDF98F-263C-46CB-A80C-8140DB779A04}"/>
          </ac:spMkLst>
        </pc:spChg>
        <pc:spChg chg="mod">
          <ac:chgData name="edlin guerra" userId="d52177a9150211f7" providerId="LiveId" clId="{0123BFD7-DFEB-4908-84FE-D3F38B24B8A2}" dt="2020-09-19T20:26:26.321" v="204"/>
          <ac:spMkLst>
            <pc:docMk/>
            <pc:sldMk cId="0" sldId="420"/>
            <ac:spMk id="5123" creationId="{00000000-0000-0000-0000-000000000000}"/>
          </ac:spMkLst>
        </pc:spChg>
        <pc:spChg chg="mod">
          <ac:chgData name="edlin guerra" userId="d52177a9150211f7" providerId="LiveId" clId="{0123BFD7-DFEB-4908-84FE-D3F38B24B8A2}" dt="2020-09-19T20:47:45.108" v="212" actId="20577"/>
          <ac:spMkLst>
            <pc:docMk/>
            <pc:sldMk cId="0" sldId="420"/>
            <ac:spMk id="5128" creationId="{00000000-0000-0000-0000-000000000000}"/>
          </ac:spMkLst>
        </pc:spChg>
        <pc:grpChg chg="del">
          <ac:chgData name="edlin guerra" userId="d52177a9150211f7" providerId="LiveId" clId="{0123BFD7-DFEB-4908-84FE-D3F38B24B8A2}" dt="2020-09-19T20:19:42.874" v="62" actId="165"/>
          <ac:grpSpMkLst>
            <pc:docMk/>
            <pc:sldMk cId="0" sldId="420"/>
            <ac:grpSpMk id="2" creationId="{00000000-0000-0000-0000-000000000000}"/>
          </ac:grpSpMkLst>
        </pc:grpChg>
        <pc:picChg chg="add mod">
          <ac:chgData name="edlin guerra" userId="d52177a9150211f7" providerId="LiveId" clId="{0123BFD7-DFEB-4908-84FE-D3F38B24B8A2}" dt="2020-09-19T20:19:57.158" v="70" actId="1076"/>
          <ac:picMkLst>
            <pc:docMk/>
            <pc:sldMk cId="0" sldId="420"/>
            <ac:picMk id="3" creationId="{0C03C5CC-3E68-4E68-977E-E05BCAE57FD9}"/>
          </ac:picMkLst>
        </pc:picChg>
        <pc:picChg chg="add mod">
          <ac:chgData name="edlin guerra" userId="d52177a9150211f7" providerId="LiveId" clId="{0123BFD7-DFEB-4908-84FE-D3F38B24B8A2}" dt="2020-09-19T20:20:10.455" v="76" actId="14100"/>
          <ac:picMkLst>
            <pc:docMk/>
            <pc:sldMk cId="0" sldId="420"/>
            <ac:picMk id="4" creationId="{5D6F6A2C-E9F3-4B3A-981F-F9CA3C077B02}"/>
          </ac:picMkLst>
        </pc:picChg>
        <pc:picChg chg="add mod">
          <ac:chgData name="edlin guerra" userId="d52177a9150211f7" providerId="LiveId" clId="{0123BFD7-DFEB-4908-84FE-D3F38B24B8A2}" dt="2020-09-19T20:22:25.143" v="95" actId="14100"/>
          <ac:picMkLst>
            <pc:docMk/>
            <pc:sldMk cId="0" sldId="420"/>
            <ac:picMk id="6" creationId="{ACCC5365-0D99-4365-B33C-255D2A70E724}"/>
          </ac:picMkLst>
        </pc:picChg>
        <pc:picChg chg="mod topLvl">
          <ac:chgData name="edlin guerra" userId="d52177a9150211f7" providerId="LiveId" clId="{0123BFD7-DFEB-4908-84FE-D3F38B24B8A2}" dt="2020-09-19T20:20:03.775" v="73" actId="1076"/>
          <ac:picMkLst>
            <pc:docMk/>
            <pc:sldMk cId="0" sldId="420"/>
            <ac:picMk id="9" creationId="{00000000-0000-0000-0000-000000000000}"/>
          </ac:picMkLst>
        </pc:picChg>
        <pc:picChg chg="del mod topLvl">
          <ac:chgData name="edlin guerra" userId="d52177a9150211f7" providerId="LiveId" clId="{0123BFD7-DFEB-4908-84FE-D3F38B24B8A2}" dt="2020-09-19T20:20:05.207" v="74" actId="478"/>
          <ac:picMkLst>
            <pc:docMk/>
            <pc:sldMk cId="0" sldId="420"/>
            <ac:picMk id="10" creationId="{00000000-0000-0000-0000-000000000000}"/>
          </ac:picMkLst>
        </pc:picChg>
        <pc:picChg chg="add mod modCrop">
          <ac:chgData name="edlin guerra" userId="d52177a9150211f7" providerId="LiveId" clId="{0123BFD7-DFEB-4908-84FE-D3F38B24B8A2}" dt="2020-09-19T20:23:58.661" v="108" actId="732"/>
          <ac:picMkLst>
            <pc:docMk/>
            <pc:sldMk cId="0" sldId="420"/>
            <ac:picMk id="13" creationId="{8A21D137-C9F8-4AA2-8C1E-FB63665ECE69}"/>
          </ac:picMkLst>
        </pc:picChg>
        <pc:picChg chg="add del mod">
          <ac:chgData name="edlin guerra" userId="d52177a9150211f7" providerId="LiveId" clId="{0123BFD7-DFEB-4908-84FE-D3F38B24B8A2}" dt="2020-09-19T20:23:13.823" v="100" actId="478"/>
          <ac:picMkLst>
            <pc:docMk/>
            <pc:sldMk cId="0" sldId="420"/>
            <ac:picMk id="16" creationId="{436530BF-F2BD-4B0D-A4B2-8811943F2D4B}"/>
          </ac:picMkLst>
        </pc:picChg>
        <pc:picChg chg="add mod">
          <ac:chgData name="edlin guerra" userId="d52177a9150211f7" providerId="LiveId" clId="{0123BFD7-DFEB-4908-84FE-D3F38B24B8A2}" dt="2020-09-19T20:23:51.470" v="107" actId="14100"/>
          <ac:picMkLst>
            <pc:docMk/>
            <pc:sldMk cId="0" sldId="420"/>
            <ac:picMk id="19" creationId="{C86D1448-C63F-485A-868B-E9FF4518E2BF}"/>
          </ac:picMkLst>
        </pc:picChg>
        <pc:picChg chg="del mod topLvl">
          <ac:chgData name="edlin guerra" userId="d52177a9150211f7" providerId="LiveId" clId="{0123BFD7-DFEB-4908-84FE-D3F38B24B8A2}" dt="2020-09-19T20:19:45.480" v="64" actId="478"/>
          <ac:picMkLst>
            <pc:docMk/>
            <pc:sldMk cId="0" sldId="420"/>
            <ac:picMk id="5124" creationId="{00000000-0000-0000-0000-000000000000}"/>
          </ac:picMkLst>
        </pc:picChg>
        <pc:picChg chg="del mod topLvl">
          <ac:chgData name="edlin guerra" userId="d52177a9150211f7" providerId="LiveId" clId="{0123BFD7-DFEB-4908-84FE-D3F38B24B8A2}" dt="2020-09-19T20:19:44.824" v="63" actId="478"/>
          <ac:picMkLst>
            <pc:docMk/>
            <pc:sldMk cId="0" sldId="420"/>
            <ac:picMk id="5125" creationId="{00000000-0000-0000-0000-000000000000}"/>
          </ac:picMkLst>
        </pc:picChg>
      </pc:sldChg>
      <pc:sldChg chg="addSp delSp modSp mod">
        <pc:chgData name="edlin guerra" userId="d52177a9150211f7" providerId="LiveId" clId="{0123BFD7-DFEB-4908-84FE-D3F38B24B8A2}" dt="2020-09-19T20:26:11.677" v="202" actId="1076"/>
        <pc:sldMkLst>
          <pc:docMk/>
          <pc:sldMk cId="0" sldId="421"/>
        </pc:sldMkLst>
        <pc:spChg chg="mod">
          <ac:chgData name="edlin guerra" userId="d52177a9150211f7" providerId="LiveId" clId="{0123BFD7-DFEB-4908-84FE-D3F38B24B8A2}" dt="2020-09-19T20:25:59.847" v="198" actId="14100"/>
          <ac:spMkLst>
            <pc:docMk/>
            <pc:sldMk cId="0" sldId="421"/>
            <ac:spMk id="5" creationId="{00000000-0000-0000-0000-000000000000}"/>
          </ac:spMkLst>
        </pc:spChg>
        <pc:spChg chg="add del mod">
          <ac:chgData name="edlin guerra" userId="d52177a9150211f7" providerId="LiveId" clId="{0123BFD7-DFEB-4908-84FE-D3F38B24B8A2}" dt="2020-09-19T20:17:14.133" v="36" actId="478"/>
          <ac:spMkLst>
            <pc:docMk/>
            <pc:sldMk cId="0" sldId="421"/>
            <ac:spMk id="6" creationId="{9F2BBB15-56BF-41BB-8796-F386D3A59B81}"/>
          </ac:spMkLst>
        </pc:spChg>
        <pc:spChg chg="add del mod">
          <ac:chgData name="edlin guerra" userId="d52177a9150211f7" providerId="LiveId" clId="{0123BFD7-DFEB-4908-84FE-D3F38B24B8A2}" dt="2020-09-19T20:18:04.721" v="42" actId="478"/>
          <ac:spMkLst>
            <pc:docMk/>
            <pc:sldMk cId="0" sldId="421"/>
            <ac:spMk id="9" creationId="{BF74BE58-DA2C-4F09-B209-7F17228D9B0D}"/>
          </ac:spMkLst>
        </pc:spChg>
        <pc:spChg chg="add del mod">
          <ac:chgData name="edlin guerra" userId="d52177a9150211f7" providerId="LiveId" clId="{0123BFD7-DFEB-4908-84FE-D3F38B24B8A2}" dt="2020-09-19T20:19:00.336" v="54" actId="478"/>
          <ac:spMkLst>
            <pc:docMk/>
            <pc:sldMk cId="0" sldId="421"/>
            <ac:spMk id="12" creationId="{29071778-2414-4C16-BA0B-2F4F7AA30C1D}"/>
          </ac:spMkLst>
        </pc:spChg>
        <pc:picChg chg="mod">
          <ac:chgData name="edlin guerra" userId="d52177a9150211f7" providerId="LiveId" clId="{0123BFD7-DFEB-4908-84FE-D3F38B24B8A2}" dt="2020-09-19T20:26:04.382" v="201" actId="1076"/>
          <ac:picMkLst>
            <pc:docMk/>
            <pc:sldMk cId="0" sldId="421"/>
            <ac:picMk id="3" creationId="{00000000-0000-0000-0000-000000000000}"/>
          </ac:picMkLst>
        </pc:picChg>
        <pc:picChg chg="add mod">
          <ac:chgData name="edlin guerra" userId="d52177a9150211f7" providerId="LiveId" clId="{0123BFD7-DFEB-4908-84FE-D3F38B24B8A2}" dt="2020-09-19T20:26:11.677" v="202" actId="1076"/>
          <ac:picMkLst>
            <pc:docMk/>
            <pc:sldMk cId="0" sldId="421"/>
            <ac:picMk id="4" creationId="{84B9F76C-14B1-4B3F-A6EB-15114DEA143E}"/>
          </ac:picMkLst>
        </pc:picChg>
        <pc:picChg chg="add del mod">
          <ac:chgData name="edlin guerra" userId="d52177a9150211f7" providerId="LiveId" clId="{0123BFD7-DFEB-4908-84FE-D3F38B24B8A2}" dt="2020-09-19T20:19:36.817" v="61" actId="21"/>
          <ac:picMkLst>
            <pc:docMk/>
            <pc:sldMk cId="0" sldId="421"/>
            <ac:picMk id="8" creationId="{4AC67653-B34F-4B83-A368-025DE4DD0843}"/>
          </ac:picMkLst>
        </pc:picChg>
        <pc:picChg chg="add del mod">
          <ac:chgData name="edlin guerra" userId="d52177a9150211f7" providerId="LiveId" clId="{0123BFD7-DFEB-4908-84FE-D3F38B24B8A2}" dt="2020-09-19T20:19:36.817" v="61" actId="21"/>
          <ac:picMkLst>
            <pc:docMk/>
            <pc:sldMk cId="0" sldId="421"/>
            <ac:picMk id="11" creationId="{7D399923-E0A4-490E-A097-742F08AC02FC}"/>
          </ac:picMkLst>
        </pc:picChg>
      </pc:sldChg>
      <pc:sldChg chg="modSp mod">
        <pc:chgData name="edlin guerra" userId="d52177a9150211f7" providerId="LiveId" clId="{0123BFD7-DFEB-4908-84FE-D3F38B24B8A2}" dt="2020-09-19T20:55:16.201" v="427" actId="20577"/>
        <pc:sldMkLst>
          <pc:docMk/>
          <pc:sldMk cId="0" sldId="422"/>
        </pc:sldMkLst>
        <pc:spChg chg="mod">
          <ac:chgData name="edlin guerra" userId="d52177a9150211f7" providerId="LiveId" clId="{0123BFD7-DFEB-4908-84FE-D3F38B24B8A2}" dt="2020-09-19T20:55:16.201" v="427" actId="20577"/>
          <ac:spMkLst>
            <pc:docMk/>
            <pc:sldMk cId="0" sldId="422"/>
            <ac:spMk id="4" creationId="{00000000-0000-0000-0000-000000000000}"/>
          </ac:spMkLst>
        </pc:spChg>
      </pc:sldChg>
      <pc:sldChg chg="modSp mod">
        <pc:chgData name="edlin guerra" userId="d52177a9150211f7" providerId="LiveId" clId="{0123BFD7-DFEB-4908-84FE-D3F38B24B8A2}" dt="2020-09-19T21:16:36.383" v="569" actId="114"/>
        <pc:sldMkLst>
          <pc:docMk/>
          <pc:sldMk cId="0" sldId="423"/>
        </pc:sldMkLst>
        <pc:spChg chg="mod">
          <ac:chgData name="edlin guerra" userId="d52177a9150211f7" providerId="LiveId" clId="{0123BFD7-DFEB-4908-84FE-D3F38B24B8A2}" dt="2020-09-19T21:16:36.383" v="569" actId="114"/>
          <ac:spMkLst>
            <pc:docMk/>
            <pc:sldMk cId="0" sldId="423"/>
            <ac:spMk id="10243" creationId="{00000000-0000-0000-0000-000000000000}"/>
          </ac:spMkLst>
        </pc:spChg>
      </pc:sldChg>
      <pc:sldChg chg="modSp mod">
        <pc:chgData name="edlin guerra" userId="d52177a9150211f7" providerId="LiveId" clId="{0123BFD7-DFEB-4908-84FE-D3F38B24B8A2}" dt="2020-09-19T21:16:50.498" v="580" actId="20577"/>
        <pc:sldMkLst>
          <pc:docMk/>
          <pc:sldMk cId="0" sldId="424"/>
        </pc:sldMkLst>
        <pc:spChg chg="mod">
          <ac:chgData name="edlin guerra" userId="d52177a9150211f7" providerId="LiveId" clId="{0123BFD7-DFEB-4908-84FE-D3F38B24B8A2}" dt="2020-09-19T21:16:50.498" v="580" actId="20577"/>
          <ac:spMkLst>
            <pc:docMk/>
            <pc:sldMk cId="0" sldId="424"/>
            <ac:spMk id="11270" creationId="{00000000-0000-0000-0000-000000000000}"/>
          </ac:spMkLst>
        </pc:spChg>
      </pc:sldChg>
      <pc:sldChg chg="modSp mod">
        <pc:chgData name="edlin guerra" userId="d52177a9150211f7" providerId="LiveId" clId="{0123BFD7-DFEB-4908-84FE-D3F38B24B8A2}" dt="2020-09-19T21:32:50.263" v="1391" actId="20577"/>
        <pc:sldMkLst>
          <pc:docMk/>
          <pc:sldMk cId="0" sldId="426"/>
        </pc:sldMkLst>
        <pc:spChg chg="mod">
          <ac:chgData name="edlin guerra" userId="d52177a9150211f7" providerId="LiveId" clId="{0123BFD7-DFEB-4908-84FE-D3F38B24B8A2}" dt="2020-09-19T21:31:49.404" v="1264" actId="313"/>
          <ac:spMkLst>
            <pc:docMk/>
            <pc:sldMk cId="0" sldId="426"/>
            <ac:spMk id="13317" creationId="{00000000-0000-0000-0000-000000000000}"/>
          </ac:spMkLst>
        </pc:spChg>
        <pc:spChg chg="mod">
          <ac:chgData name="edlin guerra" userId="d52177a9150211f7" providerId="LiveId" clId="{0123BFD7-DFEB-4908-84FE-D3F38B24B8A2}" dt="2020-09-19T21:32:50.263" v="1391" actId="20577"/>
          <ac:spMkLst>
            <pc:docMk/>
            <pc:sldMk cId="0" sldId="426"/>
            <ac:spMk id="13319" creationId="{00000000-0000-0000-0000-000000000000}"/>
          </ac:spMkLst>
        </pc:spChg>
      </pc:sldChg>
      <pc:sldChg chg="modSp mod">
        <pc:chgData name="edlin guerra" userId="d52177a9150211f7" providerId="LiveId" clId="{0123BFD7-DFEB-4908-84FE-D3F38B24B8A2}" dt="2020-09-19T21:35:47.023" v="1400" actId="6549"/>
        <pc:sldMkLst>
          <pc:docMk/>
          <pc:sldMk cId="0" sldId="428"/>
        </pc:sldMkLst>
        <pc:spChg chg="mod">
          <ac:chgData name="edlin guerra" userId="d52177a9150211f7" providerId="LiveId" clId="{0123BFD7-DFEB-4908-84FE-D3F38B24B8A2}" dt="2020-09-19T21:35:47.023" v="1400" actId="6549"/>
          <ac:spMkLst>
            <pc:docMk/>
            <pc:sldMk cId="0" sldId="428"/>
            <ac:spMk id="15364" creationId="{00000000-0000-0000-0000-000000000000}"/>
          </ac:spMkLst>
        </pc:spChg>
      </pc:sldChg>
      <pc:sldChg chg="modSp del mod">
        <pc:chgData name="edlin guerra" userId="d52177a9150211f7" providerId="LiveId" clId="{0123BFD7-DFEB-4908-84FE-D3F38B24B8A2}" dt="2020-09-19T21:56:20.292" v="1403" actId="47"/>
        <pc:sldMkLst>
          <pc:docMk/>
          <pc:sldMk cId="0" sldId="429"/>
        </pc:sldMkLst>
        <pc:spChg chg="mod">
          <ac:chgData name="edlin guerra" userId="d52177a9150211f7" providerId="LiveId" clId="{0123BFD7-DFEB-4908-84FE-D3F38B24B8A2}" dt="2020-09-19T21:35:57.905" v="1401" actId="1076"/>
          <ac:spMkLst>
            <pc:docMk/>
            <pc:sldMk cId="0" sldId="429"/>
            <ac:spMk id="16388" creationId="{00000000-0000-0000-0000-000000000000}"/>
          </ac:spMkLst>
        </pc:spChg>
      </pc:sldChg>
      <pc:sldChg chg="del">
        <pc:chgData name="edlin guerra" userId="d52177a9150211f7" providerId="LiveId" clId="{0123BFD7-DFEB-4908-84FE-D3F38B24B8A2}" dt="2020-09-19T21:56:20.292" v="1403" actId="47"/>
        <pc:sldMkLst>
          <pc:docMk/>
          <pc:sldMk cId="0" sldId="448"/>
        </pc:sldMkLst>
      </pc:sldChg>
      <pc:sldChg chg="del">
        <pc:chgData name="edlin guerra" userId="d52177a9150211f7" providerId="LiveId" clId="{0123BFD7-DFEB-4908-84FE-D3F38B24B8A2}" dt="2020-09-19T21:36:31.336" v="1402" actId="47"/>
        <pc:sldMkLst>
          <pc:docMk/>
          <pc:sldMk cId="3079794290" sldId="47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08621-B859-4ECF-8DA6-461D2C8F647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s-VE"/>
        </a:p>
      </dgm:t>
    </dgm:pt>
    <dgm:pt modelId="{F23AD28D-98C2-4064-BFFD-61566F02B1E3}">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Observación</a:t>
          </a:r>
        </a:p>
        <a:p>
          <a:r>
            <a:rPr lang="es-VE" sz="1200" dirty="0">
              <a:effectLst>
                <a:outerShdw blurRad="38100" dist="38100" dir="2700000" algn="tl">
                  <a:srgbClr val="000000">
                    <a:alpha val="43137"/>
                  </a:srgbClr>
                </a:outerShdw>
              </a:effectLst>
            </a:rPr>
            <a:t>Patrón en espacio y tiempo</a:t>
          </a:r>
        </a:p>
      </dgm:t>
    </dgm:pt>
    <dgm:pt modelId="{E6F428DA-B944-4DA2-861C-0CFB5F068EAE}" type="parTrans" cxnId="{4089EE1B-CBD8-431F-BA5A-D6E3488D0822}">
      <dgm:prSet/>
      <dgm:spPr/>
      <dgm:t>
        <a:bodyPr/>
        <a:lstStyle/>
        <a:p>
          <a:endParaRPr lang="es-VE"/>
        </a:p>
      </dgm:t>
    </dgm:pt>
    <dgm:pt modelId="{0D14E478-92D2-4062-96B0-EDB49BAC8BE1}" type="sibTrans" cxnId="{4089EE1B-CBD8-431F-BA5A-D6E3488D0822}">
      <dgm:prSet/>
      <dgm:spPr/>
      <dgm:t>
        <a:bodyPr/>
        <a:lstStyle/>
        <a:p>
          <a:endParaRPr lang="es-VE"/>
        </a:p>
      </dgm:t>
    </dgm:pt>
    <dgm:pt modelId="{28F58A33-C7B6-44F6-AC1E-D87F5700F528}">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Modelo</a:t>
          </a:r>
        </a:p>
        <a:p>
          <a:r>
            <a:rPr lang="es-VE" sz="1200" dirty="0">
              <a:effectLst>
                <a:outerShdw blurRad="38100" dist="38100" dir="2700000" algn="tl">
                  <a:srgbClr val="000000">
                    <a:alpha val="43137"/>
                  </a:srgbClr>
                </a:outerShdw>
              </a:effectLst>
            </a:rPr>
            <a:t>Explicación o teoría</a:t>
          </a:r>
        </a:p>
      </dgm:t>
    </dgm:pt>
    <dgm:pt modelId="{0DDBAC81-C92A-4E8B-8196-67059E81E8BA}" type="parTrans" cxnId="{FE8CBC7E-A918-4A8A-B9BA-8C8AED423AC3}">
      <dgm:prSet/>
      <dgm:spPr/>
      <dgm:t>
        <a:bodyPr/>
        <a:lstStyle/>
        <a:p>
          <a:endParaRPr lang="es-VE"/>
        </a:p>
      </dgm:t>
    </dgm:pt>
    <dgm:pt modelId="{11015986-FF14-4140-A005-E181F9E105B5}" type="sibTrans" cxnId="{FE8CBC7E-A918-4A8A-B9BA-8C8AED423AC3}">
      <dgm:prSet/>
      <dgm:spPr/>
      <dgm:t>
        <a:bodyPr/>
        <a:lstStyle/>
        <a:p>
          <a:endParaRPr lang="es-VE"/>
        </a:p>
      </dgm:t>
    </dgm:pt>
    <dgm:pt modelId="{B7E85019-0363-45FD-AC53-5E2B6CF43236}">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Hipótesis</a:t>
          </a:r>
        </a:p>
        <a:p>
          <a:r>
            <a:rPr lang="es-VE" sz="1200" dirty="0">
              <a:effectLst>
                <a:outerShdw blurRad="38100" dist="38100" dir="2700000" algn="tl">
                  <a:srgbClr val="000000">
                    <a:alpha val="43137"/>
                  </a:srgbClr>
                </a:outerShdw>
              </a:effectLst>
            </a:rPr>
            <a:t>Predicción basada en el modelo</a:t>
          </a:r>
        </a:p>
      </dgm:t>
    </dgm:pt>
    <dgm:pt modelId="{C375EFD3-92B6-4C32-A21F-2E3368416340}" type="parTrans" cxnId="{2CF630E8-4608-442F-A776-516491F4122B}">
      <dgm:prSet/>
      <dgm:spPr/>
      <dgm:t>
        <a:bodyPr/>
        <a:lstStyle/>
        <a:p>
          <a:endParaRPr lang="es-VE"/>
        </a:p>
      </dgm:t>
    </dgm:pt>
    <dgm:pt modelId="{DCE6DC20-8073-4BEF-9189-E83E1D55DFC3}" type="sibTrans" cxnId="{2CF630E8-4608-442F-A776-516491F4122B}">
      <dgm:prSet/>
      <dgm:spPr/>
      <dgm:t>
        <a:bodyPr/>
        <a:lstStyle/>
        <a:p>
          <a:endParaRPr lang="es-VE"/>
        </a:p>
      </dgm:t>
    </dgm:pt>
    <dgm:pt modelId="{6F84B458-B622-4786-A151-B0D12F127AB0}">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Hipótesis nula </a:t>
          </a:r>
        </a:p>
        <a:p>
          <a:r>
            <a:rPr lang="es-VE" sz="1200" dirty="0">
              <a:effectLst>
                <a:outerShdw blurRad="38100" dist="38100" dir="2700000" algn="tl">
                  <a:srgbClr val="000000">
                    <a:alpha val="43137"/>
                  </a:srgbClr>
                </a:outerShdw>
              </a:effectLst>
            </a:rPr>
            <a:t>lógica opuesta a la hipótesis</a:t>
          </a:r>
        </a:p>
      </dgm:t>
    </dgm:pt>
    <dgm:pt modelId="{713450D7-AEA1-47DD-B35E-8074C3872BAD}" type="parTrans" cxnId="{E4329931-6D45-4405-BDEA-AE332FA198B0}">
      <dgm:prSet/>
      <dgm:spPr/>
      <dgm:t>
        <a:bodyPr/>
        <a:lstStyle/>
        <a:p>
          <a:endParaRPr lang="es-VE"/>
        </a:p>
      </dgm:t>
    </dgm:pt>
    <dgm:pt modelId="{77AFC470-8264-40DF-99A6-FC63E69E1415}" type="sibTrans" cxnId="{E4329931-6D45-4405-BDEA-AE332FA198B0}">
      <dgm:prSet/>
      <dgm:spPr/>
      <dgm:t>
        <a:bodyPr/>
        <a:lstStyle/>
        <a:p>
          <a:endParaRPr lang="es-VE"/>
        </a:p>
      </dgm:t>
    </dgm:pt>
    <dgm:pt modelId="{AC305669-8245-4934-8C75-846AD5B81576}">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Experimento/muestreo</a:t>
          </a:r>
        </a:p>
        <a:p>
          <a:r>
            <a:rPr lang="es-VE" sz="1200" dirty="0">
              <a:effectLst>
                <a:outerShdw blurRad="38100" dist="38100" dir="2700000" algn="tl">
                  <a:srgbClr val="000000">
                    <a:alpha val="43137"/>
                  </a:srgbClr>
                </a:outerShdw>
              </a:effectLst>
            </a:rPr>
            <a:t>Prueba crítica a la hipótesis nula</a:t>
          </a:r>
        </a:p>
      </dgm:t>
    </dgm:pt>
    <dgm:pt modelId="{CE419376-0CF9-4E41-9525-C152354D2FC3}" type="parTrans" cxnId="{257C291B-8203-4DC2-A530-291F5D64027C}">
      <dgm:prSet/>
      <dgm:spPr/>
      <dgm:t>
        <a:bodyPr/>
        <a:lstStyle/>
        <a:p>
          <a:endParaRPr lang="es-VE"/>
        </a:p>
      </dgm:t>
    </dgm:pt>
    <dgm:pt modelId="{3E781042-1E25-4458-B772-9A4C2FE7CDD5}" type="sibTrans" cxnId="{257C291B-8203-4DC2-A530-291F5D64027C}">
      <dgm:prSet/>
      <dgm:spPr/>
      <dgm:t>
        <a:bodyPr/>
        <a:lstStyle/>
        <a:p>
          <a:endParaRPr lang="es-VE"/>
        </a:p>
      </dgm:t>
    </dgm:pt>
    <dgm:pt modelId="{104D7762-DEA0-49FA-868F-E86B43B5E61D}">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Interpretación</a:t>
          </a:r>
        </a:p>
      </dgm:t>
    </dgm:pt>
    <dgm:pt modelId="{D9CFAD0F-5035-48CA-9C8E-8BCFDBA5DC42}" type="parTrans" cxnId="{FFDA35C9-1BC5-478E-9523-126D7B259C09}">
      <dgm:prSet/>
      <dgm:spPr/>
      <dgm:t>
        <a:bodyPr/>
        <a:lstStyle/>
        <a:p>
          <a:endParaRPr lang="es-VE"/>
        </a:p>
      </dgm:t>
    </dgm:pt>
    <dgm:pt modelId="{E881D9F2-2A49-481A-B10D-4C378481B747}" type="sibTrans" cxnId="{FFDA35C9-1BC5-478E-9523-126D7B259C09}">
      <dgm:prSet/>
      <dgm:spPr/>
      <dgm:t>
        <a:bodyPr/>
        <a:lstStyle/>
        <a:p>
          <a:endParaRPr lang="es-VE"/>
        </a:p>
      </dgm:t>
    </dgm:pt>
    <dgm:pt modelId="{BE989E86-213E-4265-AE0C-FEE84D7E9688}" type="pres">
      <dgm:prSet presAssocID="{94908621-B859-4ECF-8DA6-461D2C8F6473}" presName="linearFlow" presStyleCnt="0">
        <dgm:presLayoutVars>
          <dgm:resizeHandles val="exact"/>
        </dgm:presLayoutVars>
      </dgm:prSet>
      <dgm:spPr/>
    </dgm:pt>
    <dgm:pt modelId="{81A45959-B584-46BD-98AE-33373FB12C7A}" type="pres">
      <dgm:prSet presAssocID="{F23AD28D-98C2-4064-BFFD-61566F02B1E3}" presName="node" presStyleLbl="node1" presStyleIdx="0" presStyleCnt="6">
        <dgm:presLayoutVars>
          <dgm:bulletEnabled val="1"/>
        </dgm:presLayoutVars>
      </dgm:prSet>
      <dgm:spPr/>
    </dgm:pt>
    <dgm:pt modelId="{266BA374-1E5F-4B7B-98EA-4EF52231910D}" type="pres">
      <dgm:prSet presAssocID="{0D14E478-92D2-4062-96B0-EDB49BAC8BE1}" presName="sibTrans" presStyleLbl="sibTrans2D1" presStyleIdx="0" presStyleCnt="5"/>
      <dgm:spPr/>
    </dgm:pt>
    <dgm:pt modelId="{EEBA6158-B470-41DB-BBF2-7A464E3E0FDA}" type="pres">
      <dgm:prSet presAssocID="{0D14E478-92D2-4062-96B0-EDB49BAC8BE1}" presName="connectorText" presStyleLbl="sibTrans2D1" presStyleIdx="0" presStyleCnt="5"/>
      <dgm:spPr/>
    </dgm:pt>
    <dgm:pt modelId="{280F002C-1C07-432E-9C34-0656B686D597}" type="pres">
      <dgm:prSet presAssocID="{28F58A33-C7B6-44F6-AC1E-D87F5700F528}" presName="node" presStyleLbl="node1" presStyleIdx="1" presStyleCnt="6">
        <dgm:presLayoutVars>
          <dgm:bulletEnabled val="1"/>
        </dgm:presLayoutVars>
      </dgm:prSet>
      <dgm:spPr/>
    </dgm:pt>
    <dgm:pt modelId="{A7A5F497-F4A9-4D86-8A82-A168813EA24F}" type="pres">
      <dgm:prSet presAssocID="{11015986-FF14-4140-A005-E181F9E105B5}" presName="sibTrans" presStyleLbl="sibTrans2D1" presStyleIdx="1" presStyleCnt="5"/>
      <dgm:spPr/>
    </dgm:pt>
    <dgm:pt modelId="{74FF1236-78C4-45B9-9466-73486B1AAD45}" type="pres">
      <dgm:prSet presAssocID="{11015986-FF14-4140-A005-E181F9E105B5}" presName="connectorText" presStyleLbl="sibTrans2D1" presStyleIdx="1" presStyleCnt="5"/>
      <dgm:spPr/>
    </dgm:pt>
    <dgm:pt modelId="{DCF48109-6F08-4F4D-89A3-E7561D8EFB98}" type="pres">
      <dgm:prSet presAssocID="{B7E85019-0363-45FD-AC53-5E2B6CF43236}" presName="node" presStyleLbl="node1" presStyleIdx="2" presStyleCnt="6">
        <dgm:presLayoutVars>
          <dgm:bulletEnabled val="1"/>
        </dgm:presLayoutVars>
      </dgm:prSet>
      <dgm:spPr/>
    </dgm:pt>
    <dgm:pt modelId="{4F2C42DC-B000-4831-947F-D410B072B602}" type="pres">
      <dgm:prSet presAssocID="{DCE6DC20-8073-4BEF-9189-E83E1D55DFC3}" presName="sibTrans" presStyleLbl="sibTrans2D1" presStyleIdx="2" presStyleCnt="5"/>
      <dgm:spPr/>
    </dgm:pt>
    <dgm:pt modelId="{A463499A-CE07-4A2E-B4AC-587B8D0BDE55}" type="pres">
      <dgm:prSet presAssocID="{DCE6DC20-8073-4BEF-9189-E83E1D55DFC3}" presName="connectorText" presStyleLbl="sibTrans2D1" presStyleIdx="2" presStyleCnt="5"/>
      <dgm:spPr/>
    </dgm:pt>
    <dgm:pt modelId="{C9E9C723-A13F-4F17-B9BC-3C30A52ACED3}" type="pres">
      <dgm:prSet presAssocID="{6F84B458-B622-4786-A151-B0D12F127AB0}" presName="node" presStyleLbl="node1" presStyleIdx="3" presStyleCnt="6">
        <dgm:presLayoutVars>
          <dgm:bulletEnabled val="1"/>
        </dgm:presLayoutVars>
      </dgm:prSet>
      <dgm:spPr/>
    </dgm:pt>
    <dgm:pt modelId="{A9090582-AF1C-465C-BED7-64C58FFC1CA0}" type="pres">
      <dgm:prSet presAssocID="{77AFC470-8264-40DF-99A6-FC63E69E1415}" presName="sibTrans" presStyleLbl="sibTrans2D1" presStyleIdx="3" presStyleCnt="5"/>
      <dgm:spPr/>
    </dgm:pt>
    <dgm:pt modelId="{2F7115F0-A4D5-4272-9EBE-30BD40B5659F}" type="pres">
      <dgm:prSet presAssocID="{77AFC470-8264-40DF-99A6-FC63E69E1415}" presName="connectorText" presStyleLbl="sibTrans2D1" presStyleIdx="3" presStyleCnt="5"/>
      <dgm:spPr/>
    </dgm:pt>
    <dgm:pt modelId="{3C367DC5-97BF-4A4B-BFCD-E7B795BADD27}" type="pres">
      <dgm:prSet presAssocID="{AC305669-8245-4934-8C75-846AD5B81576}" presName="node" presStyleLbl="node1" presStyleIdx="4" presStyleCnt="6">
        <dgm:presLayoutVars>
          <dgm:bulletEnabled val="1"/>
        </dgm:presLayoutVars>
      </dgm:prSet>
      <dgm:spPr/>
    </dgm:pt>
    <dgm:pt modelId="{8D5603BD-C167-4D6F-B073-A5EBEF390750}" type="pres">
      <dgm:prSet presAssocID="{3E781042-1E25-4458-B772-9A4C2FE7CDD5}" presName="sibTrans" presStyleLbl="sibTrans2D1" presStyleIdx="4" presStyleCnt="5"/>
      <dgm:spPr/>
    </dgm:pt>
    <dgm:pt modelId="{1C1F21DC-EE60-47C8-97FE-4D8560B2EB92}" type="pres">
      <dgm:prSet presAssocID="{3E781042-1E25-4458-B772-9A4C2FE7CDD5}" presName="connectorText" presStyleLbl="sibTrans2D1" presStyleIdx="4" presStyleCnt="5"/>
      <dgm:spPr/>
    </dgm:pt>
    <dgm:pt modelId="{82B0A747-77BC-4DFD-A563-EC1DCF03B732}" type="pres">
      <dgm:prSet presAssocID="{104D7762-DEA0-49FA-868F-E86B43B5E61D}" presName="node" presStyleLbl="node1" presStyleIdx="5" presStyleCnt="6">
        <dgm:presLayoutVars>
          <dgm:bulletEnabled val="1"/>
        </dgm:presLayoutVars>
      </dgm:prSet>
      <dgm:spPr/>
    </dgm:pt>
  </dgm:ptLst>
  <dgm:cxnLst>
    <dgm:cxn modelId="{D7068E09-1C5C-45EA-94DB-C11A1DA0CCEC}" type="presOf" srcId="{DCE6DC20-8073-4BEF-9189-E83E1D55DFC3}" destId="{4F2C42DC-B000-4831-947F-D410B072B602}" srcOrd="0" destOrd="0" presId="urn:microsoft.com/office/officeart/2005/8/layout/process2"/>
    <dgm:cxn modelId="{4D380E0D-6F1A-48BB-A044-54098BC8B7C7}" type="presOf" srcId="{6F84B458-B622-4786-A151-B0D12F127AB0}" destId="{C9E9C723-A13F-4F17-B9BC-3C30A52ACED3}" srcOrd="0" destOrd="0" presId="urn:microsoft.com/office/officeart/2005/8/layout/process2"/>
    <dgm:cxn modelId="{59020B12-ED3E-4D46-9052-3E318A129D8A}" type="presOf" srcId="{3E781042-1E25-4458-B772-9A4C2FE7CDD5}" destId="{8D5603BD-C167-4D6F-B073-A5EBEF390750}" srcOrd="0" destOrd="0" presId="urn:microsoft.com/office/officeart/2005/8/layout/process2"/>
    <dgm:cxn modelId="{257C291B-8203-4DC2-A530-291F5D64027C}" srcId="{94908621-B859-4ECF-8DA6-461D2C8F6473}" destId="{AC305669-8245-4934-8C75-846AD5B81576}" srcOrd="4" destOrd="0" parTransId="{CE419376-0CF9-4E41-9525-C152354D2FC3}" sibTransId="{3E781042-1E25-4458-B772-9A4C2FE7CDD5}"/>
    <dgm:cxn modelId="{4089EE1B-CBD8-431F-BA5A-D6E3488D0822}" srcId="{94908621-B859-4ECF-8DA6-461D2C8F6473}" destId="{F23AD28D-98C2-4064-BFFD-61566F02B1E3}" srcOrd="0" destOrd="0" parTransId="{E6F428DA-B944-4DA2-861C-0CFB5F068EAE}" sibTransId="{0D14E478-92D2-4062-96B0-EDB49BAC8BE1}"/>
    <dgm:cxn modelId="{5B780A26-09FE-49F4-8297-0F43204D1D98}" type="presOf" srcId="{DCE6DC20-8073-4BEF-9189-E83E1D55DFC3}" destId="{A463499A-CE07-4A2E-B4AC-587B8D0BDE55}" srcOrd="1" destOrd="0" presId="urn:microsoft.com/office/officeart/2005/8/layout/process2"/>
    <dgm:cxn modelId="{78645527-422F-40C7-913E-2FA2F8821952}" type="presOf" srcId="{3E781042-1E25-4458-B772-9A4C2FE7CDD5}" destId="{1C1F21DC-EE60-47C8-97FE-4D8560B2EB92}" srcOrd="1" destOrd="0" presId="urn:microsoft.com/office/officeart/2005/8/layout/process2"/>
    <dgm:cxn modelId="{E4329931-6D45-4405-BDEA-AE332FA198B0}" srcId="{94908621-B859-4ECF-8DA6-461D2C8F6473}" destId="{6F84B458-B622-4786-A151-B0D12F127AB0}" srcOrd="3" destOrd="0" parTransId="{713450D7-AEA1-47DD-B35E-8074C3872BAD}" sibTransId="{77AFC470-8264-40DF-99A6-FC63E69E1415}"/>
    <dgm:cxn modelId="{9C32F936-9562-4527-8023-E93A600A776D}" type="presOf" srcId="{AC305669-8245-4934-8C75-846AD5B81576}" destId="{3C367DC5-97BF-4A4B-BFCD-E7B795BADD27}" srcOrd="0" destOrd="0" presId="urn:microsoft.com/office/officeart/2005/8/layout/process2"/>
    <dgm:cxn modelId="{05E3865D-247F-46C7-B116-BC9608EA0A27}" type="presOf" srcId="{F23AD28D-98C2-4064-BFFD-61566F02B1E3}" destId="{81A45959-B584-46BD-98AE-33373FB12C7A}" srcOrd="0" destOrd="0" presId="urn:microsoft.com/office/officeart/2005/8/layout/process2"/>
    <dgm:cxn modelId="{11B3FB5E-8180-4A04-9D93-170300ED9BB5}" type="presOf" srcId="{94908621-B859-4ECF-8DA6-461D2C8F6473}" destId="{BE989E86-213E-4265-AE0C-FEE84D7E9688}" srcOrd="0" destOrd="0" presId="urn:microsoft.com/office/officeart/2005/8/layout/process2"/>
    <dgm:cxn modelId="{F89B1748-AD73-4EBD-B4AA-B8C978BBEE97}" type="presOf" srcId="{11015986-FF14-4140-A005-E181F9E105B5}" destId="{74FF1236-78C4-45B9-9466-73486B1AAD45}" srcOrd="1" destOrd="0" presId="urn:microsoft.com/office/officeart/2005/8/layout/process2"/>
    <dgm:cxn modelId="{5A06AE52-172F-4A91-B975-936BF7586101}" type="presOf" srcId="{28F58A33-C7B6-44F6-AC1E-D87F5700F528}" destId="{280F002C-1C07-432E-9C34-0656B686D597}" srcOrd="0" destOrd="0" presId="urn:microsoft.com/office/officeart/2005/8/layout/process2"/>
    <dgm:cxn modelId="{378F4473-0E78-4A82-8903-CE0532B16F5C}" type="presOf" srcId="{104D7762-DEA0-49FA-868F-E86B43B5E61D}" destId="{82B0A747-77BC-4DFD-A563-EC1DCF03B732}" srcOrd="0" destOrd="0" presId="urn:microsoft.com/office/officeart/2005/8/layout/process2"/>
    <dgm:cxn modelId="{40814B7C-92C4-49BC-905C-E8CDF266033B}" type="presOf" srcId="{11015986-FF14-4140-A005-E181F9E105B5}" destId="{A7A5F497-F4A9-4D86-8A82-A168813EA24F}" srcOrd="0" destOrd="0" presId="urn:microsoft.com/office/officeart/2005/8/layout/process2"/>
    <dgm:cxn modelId="{FE8CBC7E-A918-4A8A-B9BA-8C8AED423AC3}" srcId="{94908621-B859-4ECF-8DA6-461D2C8F6473}" destId="{28F58A33-C7B6-44F6-AC1E-D87F5700F528}" srcOrd="1" destOrd="0" parTransId="{0DDBAC81-C92A-4E8B-8196-67059E81E8BA}" sibTransId="{11015986-FF14-4140-A005-E181F9E105B5}"/>
    <dgm:cxn modelId="{A50FF8A0-71E7-4890-BE84-4C38B801921C}" type="presOf" srcId="{0D14E478-92D2-4062-96B0-EDB49BAC8BE1}" destId="{EEBA6158-B470-41DB-BBF2-7A464E3E0FDA}" srcOrd="1" destOrd="0" presId="urn:microsoft.com/office/officeart/2005/8/layout/process2"/>
    <dgm:cxn modelId="{2FF20BBF-2BAB-4D25-A71F-20E20BD33926}" type="presOf" srcId="{77AFC470-8264-40DF-99A6-FC63E69E1415}" destId="{2F7115F0-A4D5-4272-9EBE-30BD40B5659F}" srcOrd="1" destOrd="0" presId="urn:microsoft.com/office/officeart/2005/8/layout/process2"/>
    <dgm:cxn modelId="{E56786C4-DE12-45EA-BF43-35A9F9365029}" type="presOf" srcId="{0D14E478-92D2-4062-96B0-EDB49BAC8BE1}" destId="{266BA374-1E5F-4B7B-98EA-4EF52231910D}" srcOrd="0" destOrd="0" presId="urn:microsoft.com/office/officeart/2005/8/layout/process2"/>
    <dgm:cxn modelId="{39169AC5-81F1-4B95-900C-9785CE9D9AE6}" type="presOf" srcId="{77AFC470-8264-40DF-99A6-FC63E69E1415}" destId="{A9090582-AF1C-465C-BED7-64C58FFC1CA0}" srcOrd="0" destOrd="0" presId="urn:microsoft.com/office/officeart/2005/8/layout/process2"/>
    <dgm:cxn modelId="{FFDA35C9-1BC5-478E-9523-126D7B259C09}" srcId="{94908621-B859-4ECF-8DA6-461D2C8F6473}" destId="{104D7762-DEA0-49FA-868F-E86B43B5E61D}" srcOrd="5" destOrd="0" parTransId="{D9CFAD0F-5035-48CA-9C8E-8BCFDBA5DC42}" sibTransId="{E881D9F2-2A49-481A-B10D-4C378481B747}"/>
    <dgm:cxn modelId="{EEDD49CE-2A04-498F-951E-207B84725021}" type="presOf" srcId="{B7E85019-0363-45FD-AC53-5E2B6CF43236}" destId="{DCF48109-6F08-4F4D-89A3-E7561D8EFB98}" srcOrd="0" destOrd="0" presId="urn:microsoft.com/office/officeart/2005/8/layout/process2"/>
    <dgm:cxn modelId="{2CF630E8-4608-442F-A776-516491F4122B}" srcId="{94908621-B859-4ECF-8DA6-461D2C8F6473}" destId="{B7E85019-0363-45FD-AC53-5E2B6CF43236}" srcOrd="2" destOrd="0" parTransId="{C375EFD3-92B6-4C32-A21F-2E3368416340}" sibTransId="{DCE6DC20-8073-4BEF-9189-E83E1D55DFC3}"/>
    <dgm:cxn modelId="{10067961-6347-4BEB-9A66-B5197BB25B60}" type="presParOf" srcId="{BE989E86-213E-4265-AE0C-FEE84D7E9688}" destId="{81A45959-B584-46BD-98AE-33373FB12C7A}" srcOrd="0" destOrd="0" presId="urn:microsoft.com/office/officeart/2005/8/layout/process2"/>
    <dgm:cxn modelId="{4F42A6F9-0FC5-4D2E-A61C-D3E2D8813B8C}" type="presParOf" srcId="{BE989E86-213E-4265-AE0C-FEE84D7E9688}" destId="{266BA374-1E5F-4B7B-98EA-4EF52231910D}" srcOrd="1" destOrd="0" presId="urn:microsoft.com/office/officeart/2005/8/layout/process2"/>
    <dgm:cxn modelId="{58A5A7BD-1C52-4F68-A8E3-2528E31E1B6B}" type="presParOf" srcId="{266BA374-1E5F-4B7B-98EA-4EF52231910D}" destId="{EEBA6158-B470-41DB-BBF2-7A464E3E0FDA}" srcOrd="0" destOrd="0" presId="urn:microsoft.com/office/officeart/2005/8/layout/process2"/>
    <dgm:cxn modelId="{AF000A11-7CB0-4CEF-B880-A6A1260B8625}" type="presParOf" srcId="{BE989E86-213E-4265-AE0C-FEE84D7E9688}" destId="{280F002C-1C07-432E-9C34-0656B686D597}" srcOrd="2" destOrd="0" presId="urn:microsoft.com/office/officeart/2005/8/layout/process2"/>
    <dgm:cxn modelId="{C2319946-C9A7-4D25-99CC-B4390B8B6DAB}" type="presParOf" srcId="{BE989E86-213E-4265-AE0C-FEE84D7E9688}" destId="{A7A5F497-F4A9-4D86-8A82-A168813EA24F}" srcOrd="3" destOrd="0" presId="urn:microsoft.com/office/officeart/2005/8/layout/process2"/>
    <dgm:cxn modelId="{E16C7ACA-626E-476F-A50A-605C366FF1DB}" type="presParOf" srcId="{A7A5F497-F4A9-4D86-8A82-A168813EA24F}" destId="{74FF1236-78C4-45B9-9466-73486B1AAD45}" srcOrd="0" destOrd="0" presId="urn:microsoft.com/office/officeart/2005/8/layout/process2"/>
    <dgm:cxn modelId="{3F2D62B8-1B09-414B-9C79-CE3B5F6F2687}" type="presParOf" srcId="{BE989E86-213E-4265-AE0C-FEE84D7E9688}" destId="{DCF48109-6F08-4F4D-89A3-E7561D8EFB98}" srcOrd="4" destOrd="0" presId="urn:microsoft.com/office/officeart/2005/8/layout/process2"/>
    <dgm:cxn modelId="{459C87EA-1DA4-4AA6-B060-926783CFE8C3}" type="presParOf" srcId="{BE989E86-213E-4265-AE0C-FEE84D7E9688}" destId="{4F2C42DC-B000-4831-947F-D410B072B602}" srcOrd="5" destOrd="0" presId="urn:microsoft.com/office/officeart/2005/8/layout/process2"/>
    <dgm:cxn modelId="{072D0128-4145-4729-9B72-7E1CAD08D6AC}" type="presParOf" srcId="{4F2C42DC-B000-4831-947F-D410B072B602}" destId="{A463499A-CE07-4A2E-B4AC-587B8D0BDE55}" srcOrd="0" destOrd="0" presId="urn:microsoft.com/office/officeart/2005/8/layout/process2"/>
    <dgm:cxn modelId="{CD3A78F5-0526-4614-B744-E2154C3D15D9}" type="presParOf" srcId="{BE989E86-213E-4265-AE0C-FEE84D7E9688}" destId="{C9E9C723-A13F-4F17-B9BC-3C30A52ACED3}" srcOrd="6" destOrd="0" presId="urn:microsoft.com/office/officeart/2005/8/layout/process2"/>
    <dgm:cxn modelId="{C809B89B-6D08-4FF9-A614-51BFEDFD7224}" type="presParOf" srcId="{BE989E86-213E-4265-AE0C-FEE84D7E9688}" destId="{A9090582-AF1C-465C-BED7-64C58FFC1CA0}" srcOrd="7" destOrd="0" presId="urn:microsoft.com/office/officeart/2005/8/layout/process2"/>
    <dgm:cxn modelId="{B2E1615B-2015-4BC6-BB65-11D76589196A}" type="presParOf" srcId="{A9090582-AF1C-465C-BED7-64C58FFC1CA0}" destId="{2F7115F0-A4D5-4272-9EBE-30BD40B5659F}" srcOrd="0" destOrd="0" presId="urn:microsoft.com/office/officeart/2005/8/layout/process2"/>
    <dgm:cxn modelId="{D3F60326-0F82-4673-B615-3366A0747259}" type="presParOf" srcId="{BE989E86-213E-4265-AE0C-FEE84D7E9688}" destId="{3C367DC5-97BF-4A4B-BFCD-E7B795BADD27}" srcOrd="8" destOrd="0" presId="urn:microsoft.com/office/officeart/2005/8/layout/process2"/>
    <dgm:cxn modelId="{62160ABF-1577-4E3E-9BE4-4172F31995D9}" type="presParOf" srcId="{BE989E86-213E-4265-AE0C-FEE84D7E9688}" destId="{8D5603BD-C167-4D6F-B073-A5EBEF390750}" srcOrd="9" destOrd="0" presId="urn:microsoft.com/office/officeart/2005/8/layout/process2"/>
    <dgm:cxn modelId="{66E909F3-9ED0-4DE0-B4CA-35CF628CCF18}" type="presParOf" srcId="{8D5603BD-C167-4D6F-B073-A5EBEF390750}" destId="{1C1F21DC-EE60-47C8-97FE-4D8560B2EB92}" srcOrd="0" destOrd="0" presId="urn:microsoft.com/office/officeart/2005/8/layout/process2"/>
    <dgm:cxn modelId="{1DAD9BBA-1D06-41EE-B371-E81E5930EA30}" type="presParOf" srcId="{BE989E86-213E-4265-AE0C-FEE84D7E9688}" destId="{82B0A747-77BC-4DFD-A563-EC1DCF03B732}" srcOrd="10" destOrd="0" presId="urn:microsoft.com/office/officeart/2005/8/layout/process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45959-B584-46BD-98AE-33373FB12C7A}">
      <dsp:nvSpPr>
        <dsp:cNvPr id="0" name=""/>
        <dsp:cNvSpPr/>
      </dsp:nvSpPr>
      <dsp:spPr>
        <a:xfrm>
          <a:off x="1892918" y="1968"/>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Observación</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Patrón en espacio y tiempo</a:t>
          </a:r>
        </a:p>
      </dsp:txBody>
      <dsp:txXfrm>
        <a:off x="1909999" y="19049"/>
        <a:ext cx="2276001" cy="549017"/>
      </dsp:txXfrm>
    </dsp:sp>
    <dsp:sp modelId="{266BA374-1E5F-4B7B-98EA-4EF52231910D}">
      <dsp:nvSpPr>
        <dsp:cNvPr id="0" name=""/>
        <dsp:cNvSpPr/>
      </dsp:nvSpPr>
      <dsp:spPr>
        <a:xfrm rot="5400000">
          <a:off x="2938653" y="599726"/>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621595"/>
        <a:ext cx="157458" cy="153084"/>
      </dsp:txXfrm>
    </dsp:sp>
    <dsp:sp modelId="{280F002C-1C07-432E-9C34-0656B686D597}">
      <dsp:nvSpPr>
        <dsp:cNvPr id="0" name=""/>
        <dsp:cNvSpPr/>
      </dsp:nvSpPr>
      <dsp:spPr>
        <a:xfrm>
          <a:off x="1892918" y="876736"/>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Modelo</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Explicación o teoría</a:t>
          </a:r>
        </a:p>
      </dsp:txBody>
      <dsp:txXfrm>
        <a:off x="1909999" y="893817"/>
        <a:ext cx="2276001" cy="549017"/>
      </dsp:txXfrm>
    </dsp:sp>
    <dsp:sp modelId="{A7A5F497-F4A9-4D86-8A82-A168813EA24F}">
      <dsp:nvSpPr>
        <dsp:cNvPr id="0" name=""/>
        <dsp:cNvSpPr/>
      </dsp:nvSpPr>
      <dsp:spPr>
        <a:xfrm rot="5400000">
          <a:off x="2938653" y="1474495"/>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1496364"/>
        <a:ext cx="157458" cy="153084"/>
      </dsp:txXfrm>
    </dsp:sp>
    <dsp:sp modelId="{DCF48109-6F08-4F4D-89A3-E7561D8EFB98}">
      <dsp:nvSpPr>
        <dsp:cNvPr id="0" name=""/>
        <dsp:cNvSpPr/>
      </dsp:nvSpPr>
      <dsp:spPr>
        <a:xfrm>
          <a:off x="1892918" y="1751505"/>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Hipótesis</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Predicción basada en el modelo</a:t>
          </a:r>
        </a:p>
      </dsp:txBody>
      <dsp:txXfrm>
        <a:off x="1909999" y="1768586"/>
        <a:ext cx="2276001" cy="549017"/>
      </dsp:txXfrm>
    </dsp:sp>
    <dsp:sp modelId="{4F2C42DC-B000-4831-947F-D410B072B602}">
      <dsp:nvSpPr>
        <dsp:cNvPr id="0" name=""/>
        <dsp:cNvSpPr/>
      </dsp:nvSpPr>
      <dsp:spPr>
        <a:xfrm rot="5400000">
          <a:off x="2938653" y="2349263"/>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2371132"/>
        <a:ext cx="157458" cy="153084"/>
      </dsp:txXfrm>
    </dsp:sp>
    <dsp:sp modelId="{C9E9C723-A13F-4F17-B9BC-3C30A52ACED3}">
      <dsp:nvSpPr>
        <dsp:cNvPr id="0" name=""/>
        <dsp:cNvSpPr/>
      </dsp:nvSpPr>
      <dsp:spPr>
        <a:xfrm>
          <a:off x="1892918" y="2626273"/>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Hipótesis nula </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lógica opuesta a la hipótesis</a:t>
          </a:r>
        </a:p>
      </dsp:txBody>
      <dsp:txXfrm>
        <a:off x="1909999" y="2643354"/>
        <a:ext cx="2276001" cy="549017"/>
      </dsp:txXfrm>
    </dsp:sp>
    <dsp:sp modelId="{A9090582-AF1C-465C-BED7-64C58FFC1CA0}">
      <dsp:nvSpPr>
        <dsp:cNvPr id="0" name=""/>
        <dsp:cNvSpPr/>
      </dsp:nvSpPr>
      <dsp:spPr>
        <a:xfrm rot="5400000">
          <a:off x="2938653" y="3224032"/>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3245901"/>
        <a:ext cx="157458" cy="153084"/>
      </dsp:txXfrm>
    </dsp:sp>
    <dsp:sp modelId="{3C367DC5-97BF-4A4B-BFCD-E7B795BADD27}">
      <dsp:nvSpPr>
        <dsp:cNvPr id="0" name=""/>
        <dsp:cNvSpPr/>
      </dsp:nvSpPr>
      <dsp:spPr>
        <a:xfrm>
          <a:off x="1892918" y="3501042"/>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Experimento/muestreo</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Prueba crítica a la hipótesis nula</a:t>
          </a:r>
        </a:p>
      </dsp:txBody>
      <dsp:txXfrm>
        <a:off x="1909999" y="3518123"/>
        <a:ext cx="2276001" cy="549017"/>
      </dsp:txXfrm>
    </dsp:sp>
    <dsp:sp modelId="{8D5603BD-C167-4D6F-B073-A5EBEF390750}">
      <dsp:nvSpPr>
        <dsp:cNvPr id="0" name=""/>
        <dsp:cNvSpPr/>
      </dsp:nvSpPr>
      <dsp:spPr>
        <a:xfrm rot="5400000">
          <a:off x="2938653" y="4098800"/>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4120669"/>
        <a:ext cx="157458" cy="153084"/>
      </dsp:txXfrm>
    </dsp:sp>
    <dsp:sp modelId="{82B0A747-77BC-4DFD-A563-EC1DCF03B732}">
      <dsp:nvSpPr>
        <dsp:cNvPr id="0" name=""/>
        <dsp:cNvSpPr/>
      </dsp:nvSpPr>
      <dsp:spPr>
        <a:xfrm>
          <a:off x="1892918" y="4375810"/>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Interpretación</a:t>
          </a:r>
        </a:p>
      </dsp:txBody>
      <dsp:txXfrm>
        <a:off x="1909999" y="4392891"/>
        <a:ext cx="2276001" cy="5490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557011B-F69D-4931-AA0A-8373B785FF30}" type="datetimeFigureOut">
              <a:rPr lang="es-MX"/>
              <a:pPr>
                <a:defRPr/>
              </a:pPr>
              <a:t>07/08/2023</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19F1B16E-0271-4A7A-91DD-135CB343A050}" type="slidenum">
              <a:rPr lang="es-MX"/>
              <a:pPr>
                <a:defRPr/>
              </a:pPr>
              <a:t>‹Nº›</a:t>
            </a:fld>
            <a:endParaRPr lang="es-MX"/>
          </a:p>
        </p:txBody>
      </p:sp>
    </p:spTree>
    <p:extLst>
      <p:ext uri="{BB962C8B-B14F-4D97-AF65-F5344CB8AC3E}">
        <p14:creationId xmlns:p14="http://schemas.microsoft.com/office/powerpoint/2010/main" val="7877281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dirty="0"/>
          </a:p>
        </p:txBody>
      </p:sp>
      <p:sp>
        <p:nvSpPr>
          <p:cNvPr id="4" name="3 Marcador de número de diapositiva"/>
          <p:cNvSpPr>
            <a:spLocks noGrp="1"/>
          </p:cNvSpPr>
          <p:nvPr>
            <p:ph type="sldNum" sz="quarter" idx="10"/>
          </p:nvPr>
        </p:nvSpPr>
        <p:spPr/>
        <p:txBody>
          <a:bodyPr/>
          <a:lstStyle/>
          <a:p>
            <a:fld id="{C209EDAB-E8B5-42F0-B9D6-CFBA598A7038}" type="slidenum">
              <a:rPr lang="es-VE" smtClean="0"/>
              <a:pPr/>
              <a:t>16</a:t>
            </a:fld>
            <a:endParaRPr lang="es-V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pPr>
              <a:defRPr/>
            </a:pPr>
            <a:endParaRPr lang="es-E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s-E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pPr>
              <a:defRPr/>
            </a:pPr>
            <a:endParaRPr lang="es-ES"/>
          </a:p>
        </p:txBody>
      </p:sp>
      <p:sp>
        <p:nvSpPr>
          <p:cNvPr id="27" name="Slide Number Placeholder 26"/>
          <p:cNvSpPr>
            <a:spLocks noGrp="1"/>
          </p:cNvSpPr>
          <p:nvPr>
            <p:ph type="sldNum" sz="quarter" idx="11"/>
          </p:nvPr>
        </p:nvSpPr>
        <p:spPr/>
        <p:txBody>
          <a:bodyPr rtlCol="0"/>
          <a:lstStyle/>
          <a:p>
            <a:pPr>
              <a:defRPr/>
            </a:pPr>
            <a:fld id="{D662853E-5B4C-4E19-A2AF-663F10C72BFA}" type="slidenum">
              <a:rPr lang="es-ES" smtClean="0"/>
              <a:pPr>
                <a:defRPr/>
              </a:pPr>
              <a:t>‹Nº›</a:t>
            </a:fld>
            <a:endParaRPr lang="es-ES"/>
          </a:p>
        </p:txBody>
      </p:sp>
      <p:sp>
        <p:nvSpPr>
          <p:cNvPr id="28" name="Footer Placeholder 27"/>
          <p:cNvSpPr>
            <a:spLocks noGrp="1"/>
          </p:cNvSpPr>
          <p:nvPr>
            <p:ph type="ftr" sz="quarter" idx="12"/>
          </p:nvPr>
        </p:nvSpPr>
        <p:spPr/>
        <p:txBody>
          <a:bodyPr rtlCol="0"/>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pPr>
              <a:defRPr/>
            </a:pPr>
            <a:endParaRPr lang="es-E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s-ES"/>
          </a:p>
        </p:txBody>
      </p:sp>
      <p:sp>
        <p:nvSpPr>
          <p:cNvPr id="5" name="Slide Number Placeholder 4"/>
          <p:cNvSpPr>
            <a:spLocks noGrp="1"/>
          </p:cNvSpPr>
          <p:nvPr>
            <p:ph type="sldNum" sz="quarter" idx="12"/>
          </p:nvPr>
        </p:nvSpPr>
        <p:spPr>
          <a:xfrm>
            <a:off x="8174736" y="2272"/>
            <a:ext cx="762000" cy="365760"/>
          </a:xfrm>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s-E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s-E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D662853E-5B4C-4E19-A2AF-663F10C72BFA}"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alpandino.org/en/course/07/07ak.htm" TargetMode="External"/><Relationship Id="rId3" Type="http://schemas.openxmlformats.org/officeDocument/2006/relationships/image" Target="../media/image6.jpg"/><Relationship Id="rId7" Type="http://schemas.openxmlformats.org/officeDocument/2006/relationships/image" Target="../media/image8.jpg"/><Relationship Id="rId12" Type="http://schemas.openxmlformats.org/officeDocument/2006/relationships/hyperlink" Target="https://en.wikipedia.org/wiki/Peruvian_Amazonia"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englishosaca.wordpress.com/seventh-grade/australia/" TargetMode="External"/><Relationship Id="rId11" Type="http://schemas.openxmlformats.org/officeDocument/2006/relationships/image" Target="../media/image10.JPG"/><Relationship Id="rId5" Type="http://schemas.openxmlformats.org/officeDocument/2006/relationships/image" Target="../media/image7.jpg"/><Relationship Id="rId10" Type="http://schemas.openxmlformats.org/officeDocument/2006/relationships/hyperlink" Target="https://www.flickr.com/photos/cifor/35835284176" TargetMode="External"/><Relationship Id="rId4" Type="http://schemas.openxmlformats.org/officeDocument/2006/relationships/hyperlink" Target="https://en.wikipedia.org/wiki/River_delta" TargetMode="External"/><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87774791-6AB9-43C1-8A8D-55A5148719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609" y="288589"/>
            <a:ext cx="1468860" cy="856835"/>
          </a:xfrm>
          <a:prstGeom prst="rect">
            <a:avLst/>
          </a:prstGeom>
        </p:spPr>
      </p:pic>
      <p:sp>
        <p:nvSpPr>
          <p:cNvPr id="5" name="CuadroTexto 4">
            <a:extLst>
              <a:ext uri="{FF2B5EF4-FFF2-40B4-BE49-F238E27FC236}">
                <a16:creationId xmlns:a16="http://schemas.microsoft.com/office/drawing/2014/main" id="{F437E857-4D77-4FAA-AD0C-87AC66D53386}"/>
              </a:ext>
            </a:extLst>
          </p:cNvPr>
          <p:cNvSpPr txBox="1"/>
          <p:nvPr/>
        </p:nvSpPr>
        <p:spPr>
          <a:xfrm>
            <a:off x="1979712" y="288589"/>
            <a:ext cx="5978460" cy="923330"/>
          </a:xfrm>
          <a:prstGeom prst="rect">
            <a:avLst/>
          </a:prstGeom>
          <a:noFill/>
        </p:spPr>
        <p:txBody>
          <a:bodyPr wrap="square" rtlCol="0">
            <a:spAutoFit/>
          </a:bodyPr>
          <a:lstStyle/>
          <a:p>
            <a:pPr algn="ctr"/>
            <a:r>
              <a:rPr lang="es-MX" b="1" dirty="0"/>
              <a:t>UNIVERSIDAD NACIONAL AUTÓNOMA DE MÉXICO </a:t>
            </a:r>
            <a:endParaRPr lang="es-MX" dirty="0"/>
          </a:p>
          <a:p>
            <a:pPr algn="ctr"/>
            <a:r>
              <a:rPr lang="es-MX" b="1" dirty="0"/>
              <a:t>ENES MÉRIDA </a:t>
            </a:r>
            <a:endParaRPr lang="es-MX" dirty="0"/>
          </a:p>
          <a:p>
            <a:pPr algn="ctr"/>
            <a:r>
              <a:rPr lang="es-MX" b="1" dirty="0"/>
              <a:t>LICENCIATURA EN ECOLOGÍA</a:t>
            </a:r>
            <a:r>
              <a:rPr lang="es-MX" dirty="0"/>
              <a:t>	</a:t>
            </a:r>
          </a:p>
        </p:txBody>
      </p:sp>
      <p:sp>
        <p:nvSpPr>
          <p:cNvPr id="6" name="CuadroTexto 5">
            <a:extLst>
              <a:ext uri="{FF2B5EF4-FFF2-40B4-BE49-F238E27FC236}">
                <a16:creationId xmlns:a16="http://schemas.microsoft.com/office/drawing/2014/main" id="{40414D67-5785-4491-A0C9-47520F416026}"/>
              </a:ext>
            </a:extLst>
          </p:cNvPr>
          <p:cNvSpPr txBox="1"/>
          <p:nvPr/>
        </p:nvSpPr>
        <p:spPr>
          <a:xfrm>
            <a:off x="1259632" y="3075057"/>
            <a:ext cx="6624735" cy="707886"/>
          </a:xfrm>
          <a:prstGeom prst="rect">
            <a:avLst/>
          </a:prstGeom>
          <a:noFill/>
        </p:spPr>
        <p:txBody>
          <a:bodyPr wrap="square" rtlCol="0">
            <a:spAutoFit/>
          </a:bodyPr>
          <a:lstStyle/>
          <a:p>
            <a:pPr algn="ctr"/>
            <a:r>
              <a:rPr lang="es-MX" sz="2000" b="1" dirty="0"/>
              <a:t>INTRODUCCIÓN A LA ESTADÍSTICA</a:t>
            </a:r>
          </a:p>
          <a:p>
            <a:pPr algn="ctr"/>
            <a:r>
              <a:rPr lang="es-MX" sz="2000" b="1" dirty="0"/>
              <a:t>Unidad 1. Prueba Estadística (Parte 1)</a:t>
            </a:r>
          </a:p>
        </p:txBody>
      </p:sp>
      <p:sp>
        <p:nvSpPr>
          <p:cNvPr id="2" name="CuadroTexto 1">
            <a:extLst>
              <a:ext uri="{FF2B5EF4-FFF2-40B4-BE49-F238E27FC236}">
                <a16:creationId xmlns:a16="http://schemas.microsoft.com/office/drawing/2014/main" id="{5BCEB212-5E2E-4C46-83DA-F193F36F6C22}"/>
              </a:ext>
            </a:extLst>
          </p:cNvPr>
          <p:cNvSpPr txBox="1"/>
          <p:nvPr/>
        </p:nvSpPr>
        <p:spPr>
          <a:xfrm>
            <a:off x="2648414" y="6049108"/>
            <a:ext cx="3540369" cy="369332"/>
          </a:xfrm>
          <a:prstGeom prst="rect">
            <a:avLst/>
          </a:prstGeom>
          <a:noFill/>
        </p:spPr>
        <p:txBody>
          <a:bodyPr wrap="square" rtlCol="0">
            <a:spAutoFit/>
          </a:bodyPr>
          <a:lstStyle/>
          <a:p>
            <a:pPr algn="ctr"/>
            <a:r>
              <a:rPr lang="es-MX" dirty="0"/>
              <a:t>Prof. Edlin J. Guerra Castro</a:t>
            </a:r>
          </a:p>
        </p:txBody>
      </p:sp>
    </p:spTree>
    <p:extLst>
      <p:ext uri="{BB962C8B-B14F-4D97-AF65-F5344CB8AC3E}">
        <p14:creationId xmlns:p14="http://schemas.microsoft.com/office/powerpoint/2010/main" val="51866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80652" y="656364"/>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9" name="8 CuadroTexto"/>
          <p:cNvSpPr txBox="1"/>
          <p:nvPr/>
        </p:nvSpPr>
        <p:spPr>
          <a:xfrm>
            <a:off x="0" y="3703979"/>
            <a:ext cx="9036496" cy="369332"/>
          </a:xfrm>
          <a:prstGeom prst="rect">
            <a:avLst/>
          </a:prstGeom>
          <a:noFill/>
        </p:spPr>
        <p:txBody>
          <a:bodyPr wrap="square" rtlCol="0">
            <a:spAutoFit/>
          </a:bodyPr>
          <a:lstStyle/>
          <a:p>
            <a:r>
              <a:rPr lang="es-VE" dirty="0"/>
              <a:t>Formalmente: Calcula la probabilidad de la hipótesis propuesta (estadística Bayesiana)</a:t>
            </a:r>
          </a:p>
        </p:txBody>
      </p:sp>
      <p:sp>
        <p:nvSpPr>
          <p:cNvPr id="10" name="9 CuadroTexto"/>
          <p:cNvSpPr txBox="1"/>
          <p:nvPr/>
        </p:nvSpPr>
        <p:spPr>
          <a:xfrm>
            <a:off x="323528" y="4228264"/>
            <a:ext cx="8820472" cy="1754326"/>
          </a:xfrm>
          <a:prstGeom prst="rect">
            <a:avLst/>
          </a:prstGeom>
          <a:noFill/>
        </p:spPr>
        <p:txBody>
          <a:bodyPr wrap="square" rtlCol="0">
            <a:spAutoFit/>
          </a:bodyPr>
          <a:lstStyle/>
          <a:p>
            <a:r>
              <a:rPr lang="es-VE" dirty="0"/>
              <a:t>Debilidades: </a:t>
            </a:r>
          </a:p>
          <a:p>
            <a:pPr marL="342900" indent="-342900">
              <a:buFont typeface="+mj-lt"/>
              <a:buAutoNum type="arabicPeriod"/>
            </a:pPr>
            <a:r>
              <a:rPr lang="es-VE" dirty="0"/>
              <a:t>¿Hasta cuándo se debe buscar evidencia a favor? ¿cuándo parar?</a:t>
            </a:r>
          </a:p>
          <a:p>
            <a:pPr marL="342900" indent="-342900">
              <a:buFont typeface="+mj-lt"/>
              <a:buAutoNum type="arabicPeriod"/>
            </a:pPr>
            <a:r>
              <a:rPr lang="es-VE" dirty="0"/>
              <a:t>La evidencia es refutable, siempre que se pueda manipular el proceso causal</a:t>
            </a:r>
          </a:p>
          <a:p>
            <a:pPr marL="342900" indent="-342900">
              <a:buFont typeface="+mj-lt"/>
              <a:buAutoNum type="arabicPeriod"/>
            </a:pPr>
            <a:r>
              <a:rPr lang="es-VE" dirty="0"/>
              <a:t>No permite descartar modelos que compiten</a:t>
            </a:r>
          </a:p>
          <a:p>
            <a:pPr marL="342900" indent="-342900">
              <a:buFont typeface="+mj-lt"/>
              <a:buAutoNum type="arabicPeriod"/>
            </a:pPr>
            <a:r>
              <a:rPr lang="es-VE" dirty="0"/>
              <a:t>No separa la subjetividad del investigador del resultado (todos tienen su corazoncito)</a:t>
            </a:r>
          </a:p>
        </p:txBody>
      </p:sp>
      <p:sp>
        <p:nvSpPr>
          <p:cNvPr id="11" name="10 CuadroTexto"/>
          <p:cNvSpPr txBox="1"/>
          <p:nvPr/>
        </p:nvSpPr>
        <p:spPr>
          <a:xfrm>
            <a:off x="323528" y="5962054"/>
            <a:ext cx="8072494" cy="923330"/>
          </a:xfrm>
          <a:prstGeom prst="rect">
            <a:avLst/>
          </a:prstGeom>
          <a:noFill/>
        </p:spPr>
        <p:txBody>
          <a:bodyPr wrap="square" rtlCol="0">
            <a:spAutoFit/>
          </a:bodyPr>
          <a:lstStyle/>
          <a:p>
            <a:r>
              <a:rPr lang="es-VE" dirty="0"/>
              <a:t>Fortalezas: </a:t>
            </a:r>
          </a:p>
          <a:p>
            <a:pPr marL="342900" indent="-342900">
              <a:buFont typeface="+mj-lt"/>
              <a:buAutoNum type="arabicPeriod"/>
            </a:pPr>
            <a:r>
              <a:rPr lang="es-VE" dirty="0"/>
              <a:t>Permite abordar problemas donde la manipulación de procesos no es factible</a:t>
            </a:r>
          </a:p>
          <a:p>
            <a:pPr marL="342900" indent="-342900">
              <a:buFont typeface="+mj-lt"/>
              <a:buAutoNum type="arabicPeriod"/>
            </a:pPr>
            <a:endParaRPr lang="es-VE" dirty="0"/>
          </a:p>
        </p:txBody>
      </p:sp>
      <p:sp>
        <p:nvSpPr>
          <p:cNvPr id="12" name="11 CuadroTexto"/>
          <p:cNvSpPr txBox="1"/>
          <p:nvPr/>
        </p:nvSpPr>
        <p:spPr>
          <a:xfrm>
            <a:off x="537842" y="1442182"/>
            <a:ext cx="7286676" cy="646331"/>
          </a:xfrm>
          <a:prstGeom prst="rect">
            <a:avLst/>
          </a:prstGeom>
          <a:noFill/>
        </p:spPr>
        <p:txBody>
          <a:bodyPr wrap="square" rtlCol="0">
            <a:spAutoFit/>
          </a:bodyPr>
          <a:lstStyle/>
          <a:p>
            <a:r>
              <a:rPr lang="es-VE" i="1" dirty="0"/>
              <a:t>“si un proceso/condición/evento (A) ocurre, entonces observaremos un resultado (B)</a:t>
            </a:r>
          </a:p>
        </p:txBody>
      </p:sp>
      <p:sp>
        <p:nvSpPr>
          <p:cNvPr id="13" name="12 CuadroTexto"/>
          <p:cNvSpPr txBox="1"/>
          <p:nvPr/>
        </p:nvSpPr>
        <p:spPr>
          <a:xfrm>
            <a:off x="2752420" y="3085256"/>
            <a:ext cx="6143668" cy="646331"/>
          </a:xfrm>
          <a:prstGeom prst="rect">
            <a:avLst/>
          </a:prstGeom>
          <a:noFill/>
        </p:spPr>
        <p:txBody>
          <a:bodyPr wrap="square" rtlCol="0">
            <a:spAutoFit/>
          </a:bodyPr>
          <a:lstStyle/>
          <a:p>
            <a:r>
              <a:rPr lang="es-VE" dirty="0"/>
              <a:t>Si </a:t>
            </a:r>
            <a:r>
              <a:rPr lang="es-VE" i="1" dirty="0"/>
              <a:t>B</a:t>
            </a:r>
            <a:r>
              <a:rPr lang="es-VE" dirty="0"/>
              <a:t> ocurre, asumimos que </a:t>
            </a:r>
            <a:r>
              <a:rPr lang="es-VE" i="1" dirty="0"/>
              <a:t>A</a:t>
            </a:r>
            <a:r>
              <a:rPr lang="es-VE" dirty="0"/>
              <a:t> lo causó con cierta probabilidad de acertar</a:t>
            </a:r>
          </a:p>
        </p:txBody>
      </p:sp>
      <p:sp>
        <p:nvSpPr>
          <p:cNvPr id="14" name="13 Flecha derecha"/>
          <p:cNvSpPr/>
          <p:nvPr/>
        </p:nvSpPr>
        <p:spPr>
          <a:xfrm rot="2249028">
            <a:off x="1412966" y="2455009"/>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5" name="4 CuadroTexto"/>
          <p:cNvSpPr txBox="1"/>
          <p:nvPr/>
        </p:nvSpPr>
        <p:spPr>
          <a:xfrm>
            <a:off x="214282" y="1428736"/>
            <a:ext cx="8429684" cy="400110"/>
          </a:xfrm>
          <a:prstGeom prst="rect">
            <a:avLst/>
          </a:prstGeom>
          <a:noFill/>
        </p:spPr>
        <p:txBody>
          <a:bodyPr wrap="square" rtlCol="0">
            <a:spAutoFit/>
          </a:bodyPr>
          <a:lstStyle/>
          <a:p>
            <a:r>
              <a:rPr lang="es-VE" sz="2000" dirty="0"/>
              <a:t>Aplica la deducción: La lógica proposicional en el argumento </a:t>
            </a:r>
          </a:p>
        </p:txBody>
      </p:sp>
      <p:sp>
        <p:nvSpPr>
          <p:cNvPr id="6" name="5 CuadroTexto"/>
          <p:cNvSpPr txBox="1"/>
          <p:nvPr/>
        </p:nvSpPr>
        <p:spPr>
          <a:xfrm>
            <a:off x="1214414" y="2143116"/>
            <a:ext cx="6215106" cy="369332"/>
          </a:xfrm>
          <a:prstGeom prst="rect">
            <a:avLst/>
          </a:prstGeom>
          <a:noFill/>
        </p:spPr>
        <p:txBody>
          <a:bodyPr wrap="square" rtlCol="0">
            <a:spAutoFit/>
          </a:bodyPr>
          <a:lstStyle/>
          <a:p>
            <a:pPr marL="342900" indent="-342900">
              <a:buFont typeface="+mj-lt"/>
              <a:buAutoNum type="arabicPeriod"/>
            </a:pPr>
            <a:r>
              <a:rPr lang="es-VE" i="1" dirty="0"/>
              <a:t>Modus </a:t>
            </a:r>
            <a:r>
              <a:rPr lang="es-VE" i="1" dirty="0" err="1"/>
              <a:t>tollendo</a:t>
            </a:r>
            <a:r>
              <a:rPr lang="es-VE" i="1" dirty="0"/>
              <a:t> </a:t>
            </a:r>
            <a:r>
              <a:rPr lang="es-VE" i="1" dirty="0" err="1"/>
              <a:t>tollens</a:t>
            </a:r>
            <a:endParaRPr lang="es-VE" i="1" dirty="0"/>
          </a:p>
        </p:txBody>
      </p:sp>
      <p:graphicFrame>
        <p:nvGraphicFramePr>
          <p:cNvPr id="7" name="6 Objeto"/>
          <p:cNvGraphicFramePr>
            <a:graphicFrameLocks noChangeAspect="1"/>
          </p:cNvGraphicFramePr>
          <p:nvPr/>
        </p:nvGraphicFramePr>
        <p:xfrm>
          <a:off x="1328738" y="2643188"/>
          <a:ext cx="2932112" cy="493712"/>
        </p:xfrm>
        <a:graphic>
          <a:graphicData uri="http://schemas.openxmlformats.org/presentationml/2006/ole">
            <mc:AlternateContent xmlns:mc="http://schemas.openxmlformats.org/markup-compatibility/2006">
              <mc:Choice xmlns:v="urn:schemas-microsoft-com:vml" Requires="v">
                <p:oleObj name="Ecuación" r:id="rId2" imgW="1206360" imgH="203040" progId="Equation.3">
                  <p:embed/>
                </p:oleObj>
              </mc:Choice>
              <mc:Fallback>
                <p:oleObj name="Ecuación" r:id="rId2" imgW="1206360" imgH="203040" progId="Equation.3">
                  <p:embed/>
                  <p:pic>
                    <p:nvPicPr>
                      <p:cNvPr id="7" name="6 Obje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2643188"/>
                        <a:ext cx="2932112"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7 CuadroTexto"/>
          <p:cNvSpPr txBox="1"/>
          <p:nvPr/>
        </p:nvSpPr>
        <p:spPr>
          <a:xfrm>
            <a:off x="428596" y="3354173"/>
            <a:ext cx="8286776" cy="1200329"/>
          </a:xfrm>
          <a:prstGeom prst="rect">
            <a:avLst/>
          </a:prstGeom>
          <a:noFill/>
        </p:spPr>
        <p:txBody>
          <a:bodyPr wrap="square" rtlCol="0">
            <a:spAutoFit/>
          </a:bodyPr>
          <a:lstStyle/>
          <a:p>
            <a:r>
              <a:rPr lang="es-VE" dirty="0"/>
              <a:t>Donde       se lee como “implica”, * es la conjunción, p y q son los eventos, p´ y q´ son los opuestos. Esta es una ecuación tautológica (siempre es verdad) .</a:t>
            </a:r>
          </a:p>
          <a:p>
            <a:endParaRPr lang="es-VE" dirty="0"/>
          </a:p>
          <a:p>
            <a:r>
              <a:rPr lang="es-VE" dirty="0"/>
              <a:t>Para rechazar la hipótesis p, donde q son los datos predichos:</a:t>
            </a:r>
          </a:p>
        </p:txBody>
      </p:sp>
      <p:graphicFrame>
        <p:nvGraphicFramePr>
          <p:cNvPr id="1027" name="Object 3"/>
          <p:cNvGraphicFramePr>
            <a:graphicFrameLocks noChangeAspect="1"/>
          </p:cNvGraphicFramePr>
          <p:nvPr/>
        </p:nvGraphicFramePr>
        <p:xfrm>
          <a:off x="1285852" y="4786322"/>
          <a:ext cx="5153025" cy="493712"/>
        </p:xfrm>
        <a:graphic>
          <a:graphicData uri="http://schemas.openxmlformats.org/presentationml/2006/ole">
            <mc:AlternateContent xmlns:mc="http://schemas.openxmlformats.org/markup-compatibility/2006">
              <mc:Choice xmlns:v="urn:schemas-microsoft-com:vml" Requires="v">
                <p:oleObj name="Ecuación" r:id="rId4" imgW="2120760" imgH="203040" progId="Equation.3">
                  <p:embed/>
                </p:oleObj>
              </mc:Choice>
              <mc:Fallback>
                <p:oleObj name="Ecuación" r:id="rId4" imgW="2120760" imgH="203040" progId="Equation.3">
                  <p:embed/>
                  <p:pic>
                    <p:nvPicPr>
                      <p:cNvPr id="10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4786322"/>
                        <a:ext cx="515302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9 CuadroTexto"/>
          <p:cNvSpPr txBox="1"/>
          <p:nvPr/>
        </p:nvSpPr>
        <p:spPr>
          <a:xfrm>
            <a:off x="142844" y="5500702"/>
            <a:ext cx="5725300" cy="369332"/>
          </a:xfrm>
          <a:prstGeom prst="rect">
            <a:avLst/>
          </a:prstGeom>
          <a:noFill/>
        </p:spPr>
        <p:txBody>
          <a:bodyPr wrap="square" rtlCol="0">
            <a:spAutoFit/>
          </a:bodyPr>
          <a:lstStyle/>
          <a:p>
            <a:r>
              <a:rPr lang="es-VE" dirty="0"/>
              <a:t>Lejos de comprobar, se refuta, se falsea la hipótesis</a:t>
            </a:r>
          </a:p>
        </p:txBody>
      </p:sp>
      <p:sp>
        <p:nvSpPr>
          <p:cNvPr id="11" name="10 Flecha derecha"/>
          <p:cNvSpPr/>
          <p:nvPr/>
        </p:nvSpPr>
        <p:spPr>
          <a:xfrm>
            <a:off x="5726748" y="5578211"/>
            <a:ext cx="107157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11 CuadroTexto"/>
          <p:cNvSpPr txBox="1"/>
          <p:nvPr/>
        </p:nvSpPr>
        <p:spPr>
          <a:xfrm>
            <a:off x="7160979" y="5518208"/>
            <a:ext cx="1960518" cy="369332"/>
          </a:xfrm>
          <a:prstGeom prst="rect">
            <a:avLst/>
          </a:prstGeom>
          <a:noFill/>
        </p:spPr>
        <p:txBody>
          <a:bodyPr wrap="square" rtlCol="0">
            <a:spAutoFit/>
          </a:bodyPr>
          <a:lstStyle/>
          <a:p>
            <a:r>
              <a:rPr lang="es-VE" dirty="0"/>
              <a:t>Hipótesis Nula</a:t>
            </a:r>
          </a:p>
        </p:txBody>
      </p:sp>
      <p:cxnSp>
        <p:nvCxnSpPr>
          <p:cNvPr id="14" name="13 Conector recto de flecha"/>
          <p:cNvCxnSpPr/>
          <p:nvPr/>
        </p:nvCxnSpPr>
        <p:spPr>
          <a:xfrm>
            <a:off x="1176728" y="3570288"/>
            <a:ext cx="25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5653292"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6572296" cy="369332"/>
          </a:xfrm>
          <a:prstGeom prst="rect">
            <a:avLst/>
          </a:prstGeom>
          <a:noFill/>
        </p:spPr>
        <p:txBody>
          <a:bodyPr wrap="square" rtlCol="0">
            <a:spAutoFit/>
          </a:bodyPr>
          <a:lstStyle/>
          <a:p>
            <a:r>
              <a:rPr lang="es-VE" dirty="0"/>
              <a:t>1. Observación: Fenómeno que debe ser explicado</a:t>
            </a:r>
          </a:p>
        </p:txBody>
      </p:sp>
      <p:sp>
        <p:nvSpPr>
          <p:cNvPr id="17" name="16 CuadroTexto"/>
          <p:cNvSpPr txBox="1"/>
          <p:nvPr/>
        </p:nvSpPr>
        <p:spPr>
          <a:xfrm>
            <a:off x="323528" y="2799099"/>
            <a:ext cx="8424936" cy="646331"/>
          </a:xfrm>
          <a:prstGeom prst="rect">
            <a:avLst/>
          </a:prstGeom>
          <a:noFill/>
          <a:ln>
            <a:solidFill>
              <a:schemeClr val="tx1"/>
            </a:solidFill>
          </a:ln>
        </p:spPr>
        <p:txBody>
          <a:bodyPr wrap="square" rtlCol="0">
            <a:spAutoFit/>
          </a:bodyPr>
          <a:lstStyle/>
          <a:p>
            <a:r>
              <a:rPr lang="es-VE" i="1" dirty="0"/>
              <a:t>Las mayores emisiones de óxido nitroso y metano ocurren en suelos dominados por gramíneas.</a:t>
            </a:r>
          </a:p>
        </p:txBody>
      </p:sp>
      <p:sp>
        <p:nvSpPr>
          <p:cNvPr id="18" name="17 CuadroTexto"/>
          <p:cNvSpPr txBox="1"/>
          <p:nvPr/>
        </p:nvSpPr>
        <p:spPr>
          <a:xfrm>
            <a:off x="428596" y="4131238"/>
            <a:ext cx="8358246" cy="646331"/>
          </a:xfrm>
          <a:prstGeom prst="rect">
            <a:avLst/>
          </a:prstGeom>
          <a:noFill/>
        </p:spPr>
        <p:txBody>
          <a:bodyPr wrap="square" rtlCol="0">
            <a:spAutoFit/>
          </a:bodyPr>
          <a:lstStyle/>
          <a:p>
            <a:r>
              <a:rPr lang="es-VE" dirty="0"/>
              <a:t>2. Modelo (explicación, teoría): Son una serie de fórmulas, mecanismos , o procesos que permiten explicar el patrón observado.</a:t>
            </a:r>
          </a:p>
        </p:txBody>
      </p:sp>
      <p:sp>
        <p:nvSpPr>
          <p:cNvPr id="19" name="18 CuadroTexto"/>
          <p:cNvSpPr txBox="1"/>
          <p:nvPr/>
        </p:nvSpPr>
        <p:spPr>
          <a:xfrm>
            <a:off x="323528" y="4929198"/>
            <a:ext cx="8534752" cy="1754326"/>
          </a:xfrm>
          <a:prstGeom prst="rect">
            <a:avLst/>
          </a:prstGeom>
          <a:noFill/>
          <a:ln>
            <a:solidFill>
              <a:schemeClr val="tx1"/>
            </a:solidFill>
          </a:ln>
        </p:spPr>
        <p:txBody>
          <a:bodyPr wrap="square" rtlCol="0">
            <a:spAutoFit/>
          </a:bodyPr>
          <a:lstStyle/>
          <a:p>
            <a:pPr marL="342900" indent="-342900">
              <a:buFont typeface="+mj-lt"/>
              <a:buAutoNum type="arabicPeriod"/>
            </a:pPr>
            <a:r>
              <a:rPr lang="es-VE" i="1" dirty="0"/>
              <a:t>Los suelos dominados por gramíneas sueles presentar mayor descomposición de compuestos nitrogenados por la baja intervención de hongos.</a:t>
            </a:r>
          </a:p>
          <a:p>
            <a:pPr marL="342900" indent="-342900">
              <a:buFont typeface="+mj-lt"/>
              <a:buAutoNum type="arabicPeriod"/>
            </a:pPr>
            <a:r>
              <a:rPr lang="es-VE" i="1" dirty="0"/>
              <a:t>La temperatura en suelos con gramíneas suele ser alta y anóxica, lo que cataliza la descomposición de compuestos nitrogenados</a:t>
            </a:r>
          </a:p>
          <a:p>
            <a:pPr marL="342900" indent="-342900">
              <a:buFont typeface="+mj-lt"/>
              <a:buAutoNum type="arabicPeriod"/>
            </a:pPr>
            <a:r>
              <a:rPr lang="es-VE" i="1" dirty="0"/>
              <a:t>Los suelos donde crecen las gramíneas presentan mayores concentraciones de compuestos nitrogenados.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6572296"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6572296" cy="369332"/>
          </a:xfrm>
          <a:prstGeom prst="rect">
            <a:avLst/>
          </a:prstGeom>
          <a:noFill/>
        </p:spPr>
        <p:txBody>
          <a:bodyPr wrap="square" rtlCol="0">
            <a:spAutoFit/>
          </a:bodyPr>
          <a:lstStyle/>
          <a:p>
            <a:r>
              <a:rPr lang="es-VE" dirty="0"/>
              <a:t>3. Hipótesis: Predicción que se deriva del modelo</a:t>
            </a:r>
          </a:p>
        </p:txBody>
      </p:sp>
      <p:sp>
        <p:nvSpPr>
          <p:cNvPr id="17" name="16 CuadroTexto"/>
          <p:cNvSpPr txBox="1"/>
          <p:nvPr/>
        </p:nvSpPr>
        <p:spPr>
          <a:xfrm>
            <a:off x="1643042" y="2857496"/>
            <a:ext cx="6241326" cy="646331"/>
          </a:xfrm>
          <a:prstGeom prst="rect">
            <a:avLst/>
          </a:prstGeom>
          <a:noFill/>
          <a:ln>
            <a:solidFill>
              <a:schemeClr val="tx1"/>
            </a:solidFill>
          </a:ln>
        </p:spPr>
        <p:txBody>
          <a:bodyPr wrap="square" rtlCol="0">
            <a:spAutoFit/>
          </a:bodyPr>
          <a:lstStyle/>
          <a:p>
            <a:r>
              <a:rPr lang="es-VE" i="1" dirty="0"/>
              <a:t>Si el modelo X es correcto, entonces, bajo ciertas nuevas observaciones, se esperaría observar tal resultado</a:t>
            </a:r>
          </a:p>
        </p:txBody>
      </p:sp>
      <p:sp>
        <p:nvSpPr>
          <p:cNvPr id="18" name="17 CuadroTexto"/>
          <p:cNvSpPr txBox="1"/>
          <p:nvPr/>
        </p:nvSpPr>
        <p:spPr>
          <a:xfrm>
            <a:off x="428596" y="4131238"/>
            <a:ext cx="8358246" cy="369332"/>
          </a:xfrm>
          <a:prstGeom prst="rect">
            <a:avLst/>
          </a:prstGeom>
          <a:noFill/>
        </p:spPr>
        <p:txBody>
          <a:bodyPr wrap="square" rtlCol="0">
            <a:spAutoFit/>
          </a:bodyPr>
          <a:lstStyle/>
          <a:p>
            <a:r>
              <a:rPr lang="es-VE" dirty="0"/>
              <a:t>4.Hipótesis nula: Lo opuesto a la Hipótesis, se construye cuidadosamente con ese fin.</a:t>
            </a:r>
          </a:p>
        </p:txBody>
      </p:sp>
      <p:sp>
        <p:nvSpPr>
          <p:cNvPr id="8" name="7 CuadroTexto"/>
          <p:cNvSpPr txBox="1"/>
          <p:nvPr/>
        </p:nvSpPr>
        <p:spPr>
          <a:xfrm>
            <a:off x="2214546" y="4786322"/>
            <a:ext cx="2500330" cy="646331"/>
          </a:xfrm>
          <a:prstGeom prst="rect">
            <a:avLst/>
          </a:prstGeom>
          <a:noFill/>
        </p:spPr>
        <p:txBody>
          <a:bodyPr wrap="square" rtlCol="0">
            <a:spAutoFit/>
          </a:bodyPr>
          <a:lstStyle/>
          <a:p>
            <a:r>
              <a:rPr lang="es-VE" dirty="0"/>
              <a:t>Hipótesis nula</a:t>
            </a:r>
          </a:p>
          <a:p>
            <a:r>
              <a:rPr lang="es-VE" dirty="0"/>
              <a:t>Hipótesis </a:t>
            </a:r>
          </a:p>
        </p:txBody>
      </p:sp>
      <p:sp>
        <p:nvSpPr>
          <p:cNvPr id="9" name="8 Flecha derecha"/>
          <p:cNvSpPr/>
          <p:nvPr/>
        </p:nvSpPr>
        <p:spPr>
          <a:xfrm>
            <a:off x="3786182" y="4857760"/>
            <a:ext cx="200026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CuadroTexto"/>
          <p:cNvSpPr txBox="1"/>
          <p:nvPr/>
        </p:nvSpPr>
        <p:spPr>
          <a:xfrm>
            <a:off x="3786182" y="4572008"/>
            <a:ext cx="1928826" cy="369332"/>
          </a:xfrm>
          <a:prstGeom prst="rect">
            <a:avLst/>
          </a:prstGeom>
          <a:noFill/>
        </p:spPr>
        <p:txBody>
          <a:bodyPr wrap="square" rtlCol="0">
            <a:spAutoFit/>
          </a:bodyPr>
          <a:lstStyle/>
          <a:p>
            <a:r>
              <a:rPr lang="es-VE" dirty="0"/>
              <a:t>Falsar con MHD</a:t>
            </a:r>
          </a:p>
        </p:txBody>
      </p:sp>
      <p:sp>
        <p:nvSpPr>
          <p:cNvPr id="11" name="10 CuadroTexto"/>
          <p:cNvSpPr txBox="1"/>
          <p:nvPr/>
        </p:nvSpPr>
        <p:spPr>
          <a:xfrm>
            <a:off x="5786446" y="4643446"/>
            <a:ext cx="1428760" cy="646331"/>
          </a:xfrm>
          <a:prstGeom prst="rect">
            <a:avLst/>
          </a:prstGeom>
          <a:noFill/>
        </p:spPr>
        <p:txBody>
          <a:bodyPr wrap="square" rtlCol="0">
            <a:spAutoFit/>
          </a:bodyPr>
          <a:lstStyle/>
          <a:p>
            <a:r>
              <a:rPr lang="es-VE" dirty="0"/>
              <a:t>Retenerla</a:t>
            </a:r>
          </a:p>
          <a:p>
            <a:r>
              <a:rPr lang="es-VE" dirty="0"/>
              <a:t>Rechazarla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8" grpId="0"/>
      <p:bldP spid="9" grpId="0" animBg="1"/>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5653292"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8358246" cy="646331"/>
          </a:xfrm>
          <a:prstGeom prst="rect">
            <a:avLst/>
          </a:prstGeom>
          <a:noFill/>
        </p:spPr>
        <p:txBody>
          <a:bodyPr wrap="square" rtlCol="0">
            <a:spAutoFit/>
          </a:bodyPr>
          <a:lstStyle/>
          <a:p>
            <a:r>
              <a:rPr lang="es-VE" dirty="0"/>
              <a:t>5. Prueba (experimento, muestreo): Experiencia que permita evaluar cuantitativamente la hipótesis nula</a:t>
            </a:r>
          </a:p>
        </p:txBody>
      </p:sp>
      <p:sp>
        <p:nvSpPr>
          <p:cNvPr id="17" name="16 CuadroTexto"/>
          <p:cNvSpPr txBox="1"/>
          <p:nvPr/>
        </p:nvSpPr>
        <p:spPr>
          <a:xfrm>
            <a:off x="785786" y="2996983"/>
            <a:ext cx="7143800" cy="646331"/>
          </a:xfrm>
          <a:prstGeom prst="rect">
            <a:avLst/>
          </a:prstGeom>
          <a:noFill/>
          <a:ln>
            <a:solidFill>
              <a:schemeClr val="tx1"/>
            </a:solidFill>
          </a:ln>
        </p:spPr>
        <p:txBody>
          <a:bodyPr wrap="square" rtlCol="0">
            <a:spAutoFit/>
          </a:bodyPr>
          <a:lstStyle/>
          <a:p>
            <a:r>
              <a:rPr lang="es-VE" i="1" dirty="0"/>
              <a:t>Manipular las variables causales que permitan observar si la predicción de la hipótesis nula ocurre</a:t>
            </a:r>
          </a:p>
        </p:txBody>
      </p:sp>
      <p:sp>
        <p:nvSpPr>
          <p:cNvPr id="18" name="17 CuadroTexto"/>
          <p:cNvSpPr txBox="1"/>
          <p:nvPr/>
        </p:nvSpPr>
        <p:spPr>
          <a:xfrm>
            <a:off x="428596" y="4131238"/>
            <a:ext cx="8358246" cy="369332"/>
          </a:xfrm>
          <a:prstGeom prst="rect">
            <a:avLst/>
          </a:prstGeom>
          <a:noFill/>
        </p:spPr>
        <p:txBody>
          <a:bodyPr wrap="square" rtlCol="0">
            <a:spAutoFit/>
          </a:bodyPr>
          <a:lstStyle/>
          <a:p>
            <a:r>
              <a:rPr lang="es-VE" dirty="0"/>
              <a:t>6. Conclusión (interpretación o inferencia)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3 Diagrama"/>
          <p:cNvGraphicFramePr/>
          <p:nvPr/>
        </p:nvGraphicFramePr>
        <p:xfrm>
          <a:off x="1785918" y="1643050"/>
          <a:ext cx="6096000" cy="4960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Flecha circular"/>
          <p:cNvSpPr/>
          <p:nvPr/>
        </p:nvSpPr>
        <p:spPr>
          <a:xfrm rot="16437159">
            <a:off x="1338262" y="2084388"/>
            <a:ext cx="4937125" cy="4057650"/>
          </a:xfrm>
          <a:prstGeom prst="circularArrow">
            <a:avLst>
              <a:gd name="adj1" fmla="val 2602"/>
              <a:gd name="adj2" fmla="val 532322"/>
              <a:gd name="adj3" fmla="val 20536730"/>
              <a:gd name="adj4" fmla="val 10750629"/>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a:solidFill>
                <a:schemeClr val="tx1"/>
              </a:solidFill>
            </a:endParaRPr>
          </a:p>
        </p:txBody>
      </p:sp>
      <p:sp>
        <p:nvSpPr>
          <p:cNvPr id="7" name="6 Flecha circular"/>
          <p:cNvSpPr/>
          <p:nvPr/>
        </p:nvSpPr>
        <p:spPr>
          <a:xfrm rot="15210681" flipV="1">
            <a:off x="4190206" y="2047082"/>
            <a:ext cx="4316413" cy="4851400"/>
          </a:xfrm>
          <a:prstGeom prst="circularArrow">
            <a:avLst>
              <a:gd name="adj1" fmla="val 2602"/>
              <a:gd name="adj2" fmla="val 532322"/>
              <a:gd name="adj3" fmla="val 20536730"/>
              <a:gd name="adj4" fmla="val 9160993"/>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a:solidFill>
                <a:schemeClr val="tx1"/>
              </a:solidFill>
            </a:endParaRPr>
          </a:p>
        </p:txBody>
      </p:sp>
      <p:sp>
        <p:nvSpPr>
          <p:cNvPr id="9" name="8 Flecha circular"/>
          <p:cNvSpPr/>
          <p:nvPr/>
        </p:nvSpPr>
        <p:spPr>
          <a:xfrm rot="14321650" flipV="1">
            <a:off x="4830763" y="3351212"/>
            <a:ext cx="3333750" cy="2981325"/>
          </a:xfrm>
          <a:prstGeom prst="circularArrow">
            <a:avLst>
              <a:gd name="adj1" fmla="val 2602"/>
              <a:gd name="adj2" fmla="val 532322"/>
              <a:gd name="adj3" fmla="val 20536730"/>
              <a:gd name="adj4" fmla="val 7539528"/>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dirty="0">
              <a:solidFill>
                <a:schemeClr val="tx1"/>
              </a:solidFill>
            </a:endParaRPr>
          </a:p>
        </p:txBody>
      </p:sp>
      <p:sp>
        <p:nvSpPr>
          <p:cNvPr id="19462" name="9 CuadroTexto"/>
          <p:cNvSpPr txBox="1">
            <a:spLocks noChangeArrowheads="1"/>
          </p:cNvSpPr>
          <p:nvPr/>
        </p:nvSpPr>
        <p:spPr bwMode="auto">
          <a:xfrm>
            <a:off x="6929438" y="6057900"/>
            <a:ext cx="2214562" cy="800100"/>
          </a:xfrm>
          <a:prstGeom prst="rect">
            <a:avLst/>
          </a:prstGeom>
          <a:noFill/>
          <a:ln w="9525">
            <a:noFill/>
            <a:miter lim="800000"/>
            <a:headEnd/>
            <a:tailEnd/>
          </a:ln>
        </p:spPr>
        <p:txBody>
          <a:bodyPr>
            <a:spAutoFit/>
          </a:bodyPr>
          <a:lstStyle/>
          <a:p>
            <a:pPr algn="ctr"/>
            <a:r>
              <a:rPr lang="es-VE">
                <a:latin typeface="Calibri" pitchFamily="34" charset="0"/>
              </a:rPr>
              <a:t>Rechaza la H</a:t>
            </a:r>
            <a:r>
              <a:rPr lang="es-VE" baseline="-25000">
                <a:latin typeface="Calibri" pitchFamily="34" charset="0"/>
              </a:rPr>
              <a:t>0</a:t>
            </a:r>
          </a:p>
          <a:p>
            <a:pPr algn="ctr"/>
            <a:r>
              <a:rPr lang="es-VE" sz="1400">
                <a:latin typeface="Calibri" pitchFamily="34" charset="0"/>
              </a:rPr>
              <a:t>Se apoya el modelo y su hipótesis</a:t>
            </a:r>
          </a:p>
        </p:txBody>
      </p:sp>
      <p:sp>
        <p:nvSpPr>
          <p:cNvPr id="19463" name="10 CuadroTexto"/>
          <p:cNvSpPr txBox="1">
            <a:spLocks noChangeArrowheads="1"/>
          </p:cNvSpPr>
          <p:nvPr/>
        </p:nvSpPr>
        <p:spPr bwMode="auto">
          <a:xfrm>
            <a:off x="0" y="5786454"/>
            <a:ext cx="2214563" cy="800100"/>
          </a:xfrm>
          <a:prstGeom prst="rect">
            <a:avLst/>
          </a:prstGeom>
          <a:noFill/>
          <a:ln w="9525">
            <a:noFill/>
            <a:miter lim="800000"/>
            <a:headEnd/>
            <a:tailEnd/>
          </a:ln>
        </p:spPr>
        <p:txBody>
          <a:bodyPr>
            <a:spAutoFit/>
          </a:bodyPr>
          <a:lstStyle/>
          <a:p>
            <a:pPr algn="ctr"/>
            <a:r>
              <a:rPr lang="es-VE" dirty="0">
                <a:latin typeface="Calibri" pitchFamily="34" charset="0"/>
              </a:rPr>
              <a:t>Acepta la H</a:t>
            </a:r>
            <a:r>
              <a:rPr lang="es-VE" baseline="-25000" dirty="0">
                <a:latin typeface="Calibri" pitchFamily="34" charset="0"/>
              </a:rPr>
              <a:t>0</a:t>
            </a:r>
          </a:p>
          <a:p>
            <a:pPr algn="ctr"/>
            <a:r>
              <a:rPr lang="es-VE" sz="1400" dirty="0">
                <a:latin typeface="Calibri" pitchFamily="34" charset="0"/>
              </a:rPr>
              <a:t>Se refuta el modelo y su hipótesis</a:t>
            </a:r>
          </a:p>
        </p:txBody>
      </p:sp>
      <p:sp>
        <p:nvSpPr>
          <p:cNvPr id="19464" name="11 CuadroTexto"/>
          <p:cNvSpPr txBox="1">
            <a:spLocks noChangeArrowheads="1"/>
          </p:cNvSpPr>
          <p:nvPr/>
        </p:nvSpPr>
        <p:spPr bwMode="auto">
          <a:xfrm>
            <a:off x="2431534" y="651051"/>
            <a:ext cx="5000625" cy="954087"/>
          </a:xfrm>
          <a:prstGeom prst="rect">
            <a:avLst/>
          </a:prstGeom>
          <a:noFill/>
          <a:ln w="9525">
            <a:noFill/>
            <a:miter lim="800000"/>
            <a:headEnd/>
            <a:tailEnd/>
          </a:ln>
        </p:spPr>
        <p:txBody>
          <a:bodyPr>
            <a:spAutoFit/>
          </a:bodyPr>
          <a:lstStyle/>
          <a:p>
            <a:pPr algn="ctr"/>
            <a:r>
              <a:rPr lang="es-VE" sz="2800" dirty="0">
                <a:latin typeface="Calibri" pitchFamily="34" charset="0"/>
              </a:rPr>
              <a:t>Método hipotético Deductivo</a:t>
            </a:r>
          </a:p>
          <a:p>
            <a:pPr algn="ctr"/>
            <a:r>
              <a:rPr lang="es-VE" sz="2800" dirty="0">
                <a:latin typeface="Calibri" pitchFamily="34" charset="0"/>
              </a:rPr>
              <a:t>(Falsacionismo)</a:t>
            </a:r>
          </a:p>
        </p:txBody>
      </p:sp>
      <p:pic>
        <p:nvPicPr>
          <p:cNvPr id="19465" name="Picture 4" descr="Experiments In Ecology: Their Logical Design And Interpretation Using Analysis Of Variance"/>
          <p:cNvPicPr>
            <a:picLocks noChangeAspect="1" noChangeArrowheads="1"/>
          </p:cNvPicPr>
          <p:nvPr/>
        </p:nvPicPr>
        <p:blipFill>
          <a:blip r:embed="rId7" cstate="print"/>
          <a:srcRect/>
          <a:stretch>
            <a:fillRect/>
          </a:stretch>
        </p:blipFill>
        <p:spPr bwMode="auto">
          <a:xfrm>
            <a:off x="85909" y="422646"/>
            <a:ext cx="1919009" cy="2878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animBg="1"/>
      <p:bldP spid="7" grpId="0" animBg="1"/>
      <p:bldP spid="9" grpId="0" animBg="1"/>
      <p:bldP spid="19462" grpId="0"/>
      <p:bldP spid="19463" grpId="0"/>
      <p:bldP spid="1946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5" name="4 CuadroTexto"/>
          <p:cNvSpPr txBox="1"/>
          <p:nvPr/>
        </p:nvSpPr>
        <p:spPr>
          <a:xfrm>
            <a:off x="142844" y="1571612"/>
            <a:ext cx="5725300" cy="400110"/>
          </a:xfrm>
          <a:prstGeom prst="rect">
            <a:avLst/>
          </a:prstGeom>
          <a:noFill/>
        </p:spPr>
        <p:txBody>
          <a:bodyPr wrap="square" rtlCol="0">
            <a:spAutoFit/>
          </a:bodyPr>
          <a:lstStyle/>
          <a:p>
            <a:r>
              <a:rPr lang="es-VE" sz="2000" b="1" dirty="0"/>
              <a:t>Componentes del MHD - Falsacionismo</a:t>
            </a:r>
          </a:p>
        </p:txBody>
      </p:sp>
      <p:sp>
        <p:nvSpPr>
          <p:cNvPr id="6" name="5 CuadroTexto"/>
          <p:cNvSpPr txBox="1"/>
          <p:nvPr/>
        </p:nvSpPr>
        <p:spPr>
          <a:xfrm>
            <a:off x="428596" y="2214554"/>
            <a:ext cx="8358246" cy="646331"/>
          </a:xfrm>
          <a:prstGeom prst="rect">
            <a:avLst/>
          </a:prstGeom>
          <a:noFill/>
        </p:spPr>
        <p:txBody>
          <a:bodyPr wrap="square" rtlCol="0">
            <a:spAutoFit/>
          </a:bodyPr>
          <a:lstStyle/>
          <a:p>
            <a:r>
              <a:rPr lang="es-VE" dirty="0"/>
              <a:t>5. Prueba (experimento, muestreo): Experiencia que permita evaluar cuantitativamente la hipótesis nula</a:t>
            </a:r>
          </a:p>
        </p:txBody>
      </p:sp>
      <p:sp>
        <p:nvSpPr>
          <p:cNvPr id="7" name="6 CuadroTexto"/>
          <p:cNvSpPr txBox="1"/>
          <p:nvPr/>
        </p:nvSpPr>
        <p:spPr>
          <a:xfrm>
            <a:off x="785786" y="2996983"/>
            <a:ext cx="7143800" cy="646331"/>
          </a:xfrm>
          <a:prstGeom prst="rect">
            <a:avLst/>
          </a:prstGeom>
          <a:noFill/>
          <a:ln>
            <a:solidFill>
              <a:schemeClr val="tx1"/>
            </a:solidFill>
          </a:ln>
        </p:spPr>
        <p:txBody>
          <a:bodyPr wrap="square" rtlCol="0">
            <a:spAutoFit/>
          </a:bodyPr>
          <a:lstStyle/>
          <a:p>
            <a:r>
              <a:rPr lang="es-VE" i="1" dirty="0"/>
              <a:t>Manipular las variables causales que permitan observar si la predicción de la hipótesis nula ocurre</a:t>
            </a:r>
          </a:p>
        </p:txBody>
      </p:sp>
      <p:sp>
        <p:nvSpPr>
          <p:cNvPr id="8" name="7 Flecha derecha"/>
          <p:cNvSpPr/>
          <p:nvPr/>
        </p:nvSpPr>
        <p:spPr>
          <a:xfrm rot="5400000">
            <a:off x="3571868" y="4071942"/>
            <a:ext cx="100013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CuadroTexto"/>
          <p:cNvSpPr txBox="1"/>
          <p:nvPr/>
        </p:nvSpPr>
        <p:spPr>
          <a:xfrm>
            <a:off x="2643174" y="4786322"/>
            <a:ext cx="5572164" cy="1200329"/>
          </a:xfrm>
          <a:prstGeom prst="rect">
            <a:avLst/>
          </a:prstGeom>
          <a:noFill/>
        </p:spPr>
        <p:txBody>
          <a:bodyPr wrap="square" rtlCol="0">
            <a:spAutoFit/>
          </a:bodyPr>
          <a:lstStyle/>
          <a:p>
            <a:r>
              <a:rPr lang="es-VE" dirty="0"/>
              <a:t>Elegir las variables a medir</a:t>
            </a:r>
          </a:p>
          <a:p>
            <a:r>
              <a:rPr lang="es-VE" dirty="0"/>
              <a:t>Convertir la predicción nula en parámetros estadísticos, de ahora en adelante, la </a:t>
            </a:r>
          </a:p>
          <a:p>
            <a:r>
              <a:rPr lang="es-VE" b="1" dirty="0" err="1"/>
              <a:t>Hipótesis</a:t>
            </a:r>
            <a:r>
              <a:rPr lang="es-VE" b="1" dirty="0"/>
              <a:t> nula estadística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5 Marcador de número de diapositiva"/>
          <p:cNvSpPr>
            <a:spLocks noGrp="1"/>
          </p:cNvSpPr>
          <p:nvPr>
            <p:ph type="sldNum" sz="quarter" idx="12"/>
          </p:nvPr>
        </p:nvSpPr>
        <p:spPr>
          <a:noFill/>
        </p:spPr>
        <p:txBody>
          <a:bodyPr/>
          <a:lstStyle/>
          <a:p>
            <a:fld id="{04F38D88-DCB8-4FE3-A997-09E9EC922B25}" type="slidenum">
              <a:rPr lang="es-ES" smtClean="0">
                <a:solidFill>
                  <a:schemeClr val="tx1"/>
                </a:solidFill>
                <a:latin typeface="Arial" pitchFamily="34" charset="0"/>
                <a:cs typeface="Arial" pitchFamily="34" charset="0"/>
              </a:rPr>
              <a:pPr/>
              <a:t>17</a:t>
            </a:fld>
            <a:endParaRPr lang="es-ES">
              <a:solidFill>
                <a:schemeClr val="tx1"/>
              </a:solidFill>
              <a:latin typeface="Arial" pitchFamily="34" charset="0"/>
              <a:cs typeface="Arial" pitchFamily="34" charset="0"/>
            </a:endParaRPr>
          </a:p>
        </p:txBody>
      </p:sp>
      <p:sp>
        <p:nvSpPr>
          <p:cNvPr id="23555" name="Rectangle 2"/>
          <p:cNvSpPr>
            <a:spLocks noGrp="1" noChangeArrowheads="1"/>
          </p:cNvSpPr>
          <p:nvPr>
            <p:ph type="title"/>
          </p:nvPr>
        </p:nvSpPr>
        <p:spPr/>
        <p:txBody>
          <a:bodyPr>
            <a:normAutofit fontScale="90000"/>
          </a:bodyPr>
          <a:lstStyle/>
          <a:p>
            <a:pPr eaLnBrk="1" hangingPunct="1"/>
            <a:r>
              <a:rPr lang="es-VE" sz="4000"/>
              <a:t>La necesidad de la Prueba estadística</a:t>
            </a:r>
            <a:endParaRPr lang="es-ES" sz="4000"/>
          </a:p>
        </p:txBody>
      </p:sp>
      <p:sp>
        <p:nvSpPr>
          <p:cNvPr id="23556" name="Text Box 4"/>
          <p:cNvSpPr txBox="1">
            <a:spLocks noChangeArrowheads="1"/>
          </p:cNvSpPr>
          <p:nvPr/>
        </p:nvSpPr>
        <p:spPr bwMode="auto">
          <a:xfrm>
            <a:off x="684213" y="1916113"/>
            <a:ext cx="7272337" cy="830997"/>
          </a:xfrm>
          <a:prstGeom prst="rect">
            <a:avLst/>
          </a:prstGeom>
          <a:noFill/>
          <a:ln w="9525">
            <a:noFill/>
            <a:miter lim="800000"/>
            <a:headEnd/>
            <a:tailEnd/>
          </a:ln>
        </p:spPr>
        <p:txBody>
          <a:bodyPr>
            <a:spAutoFit/>
          </a:bodyPr>
          <a:lstStyle/>
          <a:p>
            <a:pPr>
              <a:spcBef>
                <a:spcPct val="50000"/>
              </a:spcBef>
            </a:pPr>
            <a:r>
              <a:rPr lang="es-VE" sz="2400"/>
              <a:t>Los muestreos están sujetos a error muestral y a  la variabilidad natural de las cosas biológicas</a:t>
            </a:r>
            <a:endParaRPr lang="es-ES" sz="2400"/>
          </a:p>
        </p:txBody>
      </p:sp>
      <p:sp>
        <p:nvSpPr>
          <p:cNvPr id="23557" name="Text Box 5"/>
          <p:cNvSpPr txBox="1">
            <a:spLocks noChangeArrowheads="1"/>
          </p:cNvSpPr>
          <p:nvPr/>
        </p:nvSpPr>
        <p:spPr bwMode="auto">
          <a:xfrm>
            <a:off x="1727200" y="3357563"/>
            <a:ext cx="7416800" cy="830997"/>
          </a:xfrm>
          <a:prstGeom prst="rect">
            <a:avLst/>
          </a:prstGeom>
          <a:noFill/>
          <a:ln w="9525">
            <a:noFill/>
            <a:miter lim="800000"/>
            <a:headEnd/>
            <a:tailEnd/>
          </a:ln>
        </p:spPr>
        <p:txBody>
          <a:bodyPr>
            <a:spAutoFit/>
          </a:bodyPr>
          <a:lstStyle/>
          <a:p>
            <a:pPr>
              <a:spcBef>
                <a:spcPct val="50000"/>
              </a:spcBef>
            </a:pPr>
            <a:r>
              <a:rPr lang="es-ES" sz="2400"/>
              <a:t>Debemos estimar la probabilidad asociada con la relación entre nuestras muestras y la población de la que proviene.</a:t>
            </a:r>
          </a:p>
        </p:txBody>
      </p:sp>
      <p:sp>
        <p:nvSpPr>
          <p:cNvPr id="23558" name="Text Box 6"/>
          <p:cNvSpPr txBox="1">
            <a:spLocks noChangeArrowheads="1"/>
          </p:cNvSpPr>
          <p:nvPr/>
        </p:nvSpPr>
        <p:spPr bwMode="auto">
          <a:xfrm>
            <a:off x="468313" y="4941888"/>
            <a:ext cx="8424862" cy="860425"/>
          </a:xfrm>
          <a:prstGeom prst="rect">
            <a:avLst/>
          </a:prstGeom>
          <a:noFill/>
          <a:ln w="38100">
            <a:solidFill>
              <a:srgbClr val="008000"/>
            </a:solidFill>
            <a:miter lim="800000"/>
            <a:headEnd/>
            <a:tailEnd/>
          </a:ln>
        </p:spPr>
        <p:txBody>
          <a:bodyPr>
            <a:spAutoFit/>
          </a:bodyPr>
          <a:lstStyle/>
          <a:p>
            <a:pPr>
              <a:spcBef>
                <a:spcPct val="50000"/>
              </a:spcBef>
            </a:pPr>
            <a:r>
              <a:rPr lang="es-VE" sz="2400"/>
              <a:t>Estamos lidiando con respuestas probabilísticas, no con conclusiones absolutas</a:t>
            </a:r>
            <a:endParaRPr lang="es-E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5 Marcador de número de diapositiva"/>
          <p:cNvSpPr>
            <a:spLocks noGrp="1"/>
          </p:cNvSpPr>
          <p:nvPr>
            <p:ph type="sldNum" sz="quarter" idx="12"/>
          </p:nvPr>
        </p:nvSpPr>
        <p:spPr>
          <a:noFill/>
        </p:spPr>
        <p:txBody>
          <a:bodyPr/>
          <a:lstStyle/>
          <a:p>
            <a:fld id="{C40EBF7C-F4AF-4A09-A577-CF31E58F24C2}" type="slidenum">
              <a:rPr lang="es-ES" smtClean="0"/>
              <a:pPr/>
              <a:t>18</a:t>
            </a:fld>
            <a:endParaRPr lang="es-ES"/>
          </a:p>
        </p:txBody>
      </p:sp>
      <p:sp>
        <p:nvSpPr>
          <p:cNvPr id="13315" name="Rectangle 2"/>
          <p:cNvSpPr>
            <a:spLocks noGrp="1" noChangeArrowheads="1"/>
          </p:cNvSpPr>
          <p:nvPr>
            <p:ph type="title"/>
          </p:nvPr>
        </p:nvSpPr>
        <p:spPr>
          <a:xfrm>
            <a:off x="0" y="357174"/>
            <a:ext cx="9144000" cy="1143000"/>
          </a:xfrm>
        </p:spPr>
        <p:txBody>
          <a:bodyPr/>
          <a:lstStyle/>
          <a:p>
            <a:pPr algn="l" eaLnBrk="1" hangingPunct="1"/>
            <a:r>
              <a:rPr lang="es-VE" sz="3600" dirty="0">
                <a:solidFill>
                  <a:schemeClr val="tx1"/>
                </a:solidFill>
              </a:rPr>
              <a:t>MHD         Hipótesis Nula (Ho):</a:t>
            </a:r>
            <a:endParaRPr lang="es-ES" sz="3600" dirty="0">
              <a:solidFill>
                <a:schemeClr val="tx1"/>
              </a:solidFill>
            </a:endParaRPr>
          </a:p>
        </p:txBody>
      </p:sp>
      <p:sp>
        <p:nvSpPr>
          <p:cNvPr id="13316" name="Rectangle 3"/>
          <p:cNvSpPr>
            <a:spLocks noGrp="1" noChangeArrowheads="1"/>
          </p:cNvSpPr>
          <p:nvPr>
            <p:ph type="body" idx="1"/>
          </p:nvPr>
        </p:nvSpPr>
        <p:spPr>
          <a:xfrm>
            <a:off x="457200" y="1196975"/>
            <a:ext cx="8229600" cy="803265"/>
          </a:xfrm>
        </p:spPr>
        <p:txBody>
          <a:bodyPr/>
          <a:lstStyle/>
          <a:p>
            <a:pPr eaLnBrk="1" hangingPunct="1"/>
            <a:r>
              <a:rPr lang="es-VE" sz="2800" dirty="0"/>
              <a:t>Lo opuesto a la hipótesis de investigación</a:t>
            </a:r>
            <a:endParaRPr lang="es-ES" sz="2800" dirty="0"/>
          </a:p>
        </p:txBody>
      </p:sp>
      <p:sp>
        <p:nvSpPr>
          <p:cNvPr id="13317" name="Text Box 4"/>
          <p:cNvSpPr txBox="1">
            <a:spLocks noChangeArrowheads="1"/>
          </p:cNvSpPr>
          <p:nvPr/>
        </p:nvSpPr>
        <p:spPr bwMode="auto">
          <a:xfrm>
            <a:off x="250825" y="2060575"/>
            <a:ext cx="8426450" cy="1323439"/>
          </a:xfrm>
          <a:prstGeom prst="rect">
            <a:avLst/>
          </a:prstGeom>
          <a:noFill/>
          <a:ln w="9525">
            <a:noFill/>
            <a:miter lim="800000"/>
            <a:headEnd/>
            <a:tailEnd/>
          </a:ln>
        </p:spPr>
        <p:txBody>
          <a:bodyPr>
            <a:spAutoFit/>
          </a:bodyPr>
          <a:lstStyle/>
          <a:p>
            <a:pPr>
              <a:spcBef>
                <a:spcPct val="50000"/>
              </a:spcBef>
            </a:pPr>
            <a:r>
              <a:rPr lang="es-VE" sz="2000" dirty="0"/>
              <a:t>En el caso de las emisiones de metano, Si el modelo de baja actividad fúngica en pastizales es cierto, deberíamos observar una disminución en las emisiones de metano si se incuban hongos micorrícicos en zonas de gramíneas.</a:t>
            </a:r>
            <a:endParaRPr lang="es-ES" sz="2000" dirty="0"/>
          </a:p>
        </p:txBody>
      </p:sp>
      <p:sp>
        <p:nvSpPr>
          <p:cNvPr id="13319" name="Text Box 6"/>
          <p:cNvSpPr txBox="1">
            <a:spLocks noChangeArrowheads="1"/>
          </p:cNvSpPr>
          <p:nvPr/>
        </p:nvSpPr>
        <p:spPr bwMode="auto">
          <a:xfrm>
            <a:off x="1331640" y="3536257"/>
            <a:ext cx="6948488" cy="707886"/>
          </a:xfrm>
          <a:prstGeom prst="rect">
            <a:avLst/>
          </a:prstGeom>
          <a:noFill/>
          <a:ln w="9525">
            <a:noFill/>
            <a:miter lim="800000"/>
            <a:headEnd/>
            <a:tailEnd/>
          </a:ln>
        </p:spPr>
        <p:txBody>
          <a:bodyPr>
            <a:spAutoFit/>
          </a:bodyPr>
          <a:lstStyle/>
          <a:p>
            <a:pPr>
              <a:spcBef>
                <a:spcPct val="50000"/>
              </a:spcBef>
            </a:pPr>
            <a:r>
              <a:rPr lang="es-VE" sz="2000" dirty="0"/>
              <a:t>Ho : Las emisiones de metano mantienen niveles elevados en suelos de pastizales con y sin micorrizas.</a:t>
            </a:r>
            <a:endParaRPr lang="es-ES" sz="2000" dirty="0"/>
          </a:p>
        </p:txBody>
      </p:sp>
      <p:sp>
        <p:nvSpPr>
          <p:cNvPr id="9" name="8 Flecha derecha"/>
          <p:cNvSpPr/>
          <p:nvPr/>
        </p:nvSpPr>
        <p:spPr>
          <a:xfrm>
            <a:off x="1142976" y="796892"/>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CuadroTexto"/>
          <p:cNvSpPr txBox="1"/>
          <p:nvPr/>
        </p:nvSpPr>
        <p:spPr>
          <a:xfrm>
            <a:off x="142844" y="4929198"/>
            <a:ext cx="8501122" cy="1384995"/>
          </a:xfrm>
          <a:prstGeom prst="rect">
            <a:avLst/>
          </a:prstGeom>
          <a:solidFill>
            <a:schemeClr val="accent3"/>
          </a:solidFill>
        </p:spPr>
        <p:txBody>
          <a:bodyPr wrap="square" rtlCol="0">
            <a:spAutoFit/>
          </a:bodyPr>
          <a:lstStyle/>
          <a:p>
            <a:r>
              <a:rPr lang="es-VE" sz="2800" dirty="0">
                <a:solidFill>
                  <a:schemeClr val="bg1"/>
                </a:solidFill>
                <a:effectLst>
                  <a:outerShdw blurRad="38100" dist="38100" dir="2700000" algn="tl">
                    <a:srgbClr val="000000">
                      <a:alpha val="43137"/>
                    </a:srgbClr>
                  </a:outerShdw>
                </a:effectLst>
                <a:latin typeface="+mn-lt"/>
              </a:rPr>
              <a:t>El TRUCO en el diseño de experimentos es construir una experiencia en que se </a:t>
            </a:r>
            <a:r>
              <a:rPr lang="es-VE" sz="2800" u="sng" dirty="0">
                <a:solidFill>
                  <a:schemeClr val="bg1"/>
                </a:solidFill>
                <a:effectLst>
                  <a:outerShdw blurRad="38100" dist="38100" dir="2700000" algn="tl">
                    <a:srgbClr val="000000">
                      <a:alpha val="43137"/>
                    </a:srgbClr>
                  </a:outerShdw>
                </a:effectLst>
                <a:latin typeface="+mn-lt"/>
              </a:rPr>
              <a:t>ponga a prueba</a:t>
            </a:r>
            <a:r>
              <a:rPr lang="es-VE" sz="2800" dirty="0">
                <a:solidFill>
                  <a:schemeClr val="bg1"/>
                </a:solidFill>
                <a:effectLst>
                  <a:outerShdw blurRad="38100" dist="38100" dir="2700000" algn="tl">
                    <a:srgbClr val="000000">
                      <a:alpha val="43137"/>
                    </a:srgbClr>
                  </a:outerShdw>
                </a:effectLst>
                <a:latin typeface="+mn-lt"/>
              </a:rPr>
              <a:t> la hipótesis nula.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P spid="13317" grpId="0"/>
      <p:bldP spid="1331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5 Marcador de número de diapositiva"/>
          <p:cNvSpPr>
            <a:spLocks noGrp="1"/>
          </p:cNvSpPr>
          <p:nvPr>
            <p:ph type="sldNum" sz="quarter" idx="12"/>
          </p:nvPr>
        </p:nvSpPr>
        <p:spPr>
          <a:noFill/>
        </p:spPr>
        <p:txBody>
          <a:bodyPr/>
          <a:lstStyle/>
          <a:p>
            <a:fld id="{E7FE4498-EA3E-4A29-A828-5AAE2124104D}" type="slidenum">
              <a:rPr lang="es-ES" smtClean="0"/>
              <a:pPr/>
              <a:t>19</a:t>
            </a:fld>
            <a:endParaRPr lang="es-ES"/>
          </a:p>
        </p:txBody>
      </p:sp>
      <p:sp>
        <p:nvSpPr>
          <p:cNvPr id="14339" name="Rectangle 3"/>
          <p:cNvSpPr>
            <a:spLocks noGrp="1" noChangeArrowheads="1"/>
          </p:cNvSpPr>
          <p:nvPr>
            <p:ph type="body" idx="1"/>
          </p:nvPr>
        </p:nvSpPr>
        <p:spPr>
          <a:xfrm>
            <a:off x="785786" y="2071678"/>
            <a:ext cx="8208963" cy="576262"/>
          </a:xfrm>
        </p:spPr>
        <p:txBody>
          <a:bodyPr>
            <a:normAutofit fontScale="92500"/>
          </a:bodyPr>
          <a:lstStyle/>
          <a:p>
            <a:pPr eaLnBrk="1" hangingPunct="1">
              <a:buFontTx/>
              <a:buNone/>
            </a:pPr>
            <a:r>
              <a:rPr lang="es-VE" sz="2800" dirty="0"/>
              <a:t>Al final del análisis </a:t>
            </a:r>
            <a:r>
              <a:rPr lang="es-VE" sz="2800" b="1" dirty="0"/>
              <a:t>rechazamos</a:t>
            </a:r>
            <a:r>
              <a:rPr lang="es-VE" sz="2800" dirty="0"/>
              <a:t> o </a:t>
            </a:r>
            <a:r>
              <a:rPr lang="es-VE" b="1" dirty="0"/>
              <a:t>r</a:t>
            </a:r>
            <a:r>
              <a:rPr lang="es-VE" sz="2800" b="1" dirty="0"/>
              <a:t>etenemos</a:t>
            </a:r>
            <a:r>
              <a:rPr lang="es-VE" sz="2800" dirty="0"/>
              <a:t> H</a:t>
            </a:r>
            <a:r>
              <a:rPr lang="es-VE" sz="2800" baseline="-25000" dirty="0"/>
              <a:t>0</a:t>
            </a:r>
            <a:endParaRPr lang="es-ES" sz="2800" baseline="-25000" dirty="0"/>
          </a:p>
        </p:txBody>
      </p:sp>
      <p:sp>
        <p:nvSpPr>
          <p:cNvPr id="14340" name="Text Box 5"/>
          <p:cNvSpPr txBox="1">
            <a:spLocks noChangeArrowheads="1"/>
          </p:cNvSpPr>
          <p:nvPr/>
        </p:nvSpPr>
        <p:spPr bwMode="auto">
          <a:xfrm>
            <a:off x="250825" y="2951163"/>
            <a:ext cx="8675688" cy="1569660"/>
          </a:xfrm>
          <a:prstGeom prst="rect">
            <a:avLst/>
          </a:prstGeom>
          <a:noFill/>
          <a:ln w="9525">
            <a:noFill/>
            <a:miter lim="800000"/>
            <a:headEnd/>
            <a:tailEnd/>
          </a:ln>
        </p:spPr>
        <p:txBody>
          <a:bodyPr>
            <a:spAutoFit/>
          </a:bodyPr>
          <a:lstStyle/>
          <a:p>
            <a:pPr>
              <a:spcBef>
                <a:spcPct val="50000"/>
              </a:spcBef>
              <a:buFontTx/>
              <a:buChar char="•"/>
            </a:pPr>
            <a:r>
              <a:rPr lang="es-VE" sz="2400" dirty="0"/>
              <a:t>Rechazar implica que el modelo teórico </a:t>
            </a:r>
            <a:r>
              <a:rPr lang="es-VE" sz="2400" u="sng" dirty="0"/>
              <a:t>puede</a:t>
            </a:r>
            <a:r>
              <a:rPr lang="es-VE" sz="2400" dirty="0"/>
              <a:t> ser cierto</a:t>
            </a:r>
          </a:p>
          <a:p>
            <a:pPr>
              <a:spcBef>
                <a:spcPct val="50000"/>
              </a:spcBef>
              <a:buFontTx/>
              <a:buChar char="•"/>
            </a:pPr>
            <a:endParaRPr lang="es-VE" sz="2400" dirty="0"/>
          </a:p>
          <a:p>
            <a:pPr>
              <a:spcBef>
                <a:spcPct val="50000"/>
              </a:spcBef>
              <a:buFontTx/>
              <a:buChar char="•"/>
            </a:pPr>
            <a:r>
              <a:rPr lang="es-VE" sz="2400" dirty="0"/>
              <a:t>Retener implica que el modelo teórico </a:t>
            </a:r>
            <a:r>
              <a:rPr lang="es-VE" sz="2400" u="sng" dirty="0"/>
              <a:t>puede</a:t>
            </a:r>
            <a:r>
              <a:rPr lang="es-VE" sz="2400" dirty="0"/>
              <a:t> ser falso</a:t>
            </a:r>
            <a:endParaRPr lang="es-ES" sz="2400" dirty="0"/>
          </a:p>
        </p:txBody>
      </p:sp>
      <p:sp>
        <p:nvSpPr>
          <p:cNvPr id="14341" name="Text Box 6"/>
          <p:cNvSpPr txBox="1">
            <a:spLocks noChangeArrowheads="1"/>
          </p:cNvSpPr>
          <p:nvPr/>
        </p:nvSpPr>
        <p:spPr bwMode="auto">
          <a:xfrm>
            <a:off x="142844" y="785794"/>
            <a:ext cx="8713788" cy="946150"/>
          </a:xfrm>
          <a:prstGeom prst="rect">
            <a:avLst/>
          </a:prstGeom>
          <a:noFill/>
          <a:ln w="9525">
            <a:noFill/>
            <a:miter lim="800000"/>
            <a:headEnd/>
            <a:tailEnd/>
          </a:ln>
        </p:spPr>
        <p:txBody>
          <a:bodyPr>
            <a:spAutoFit/>
          </a:bodyPr>
          <a:lstStyle/>
          <a:p>
            <a:pPr>
              <a:spcBef>
                <a:spcPct val="50000"/>
              </a:spcBef>
            </a:pPr>
            <a:r>
              <a:rPr lang="es-VE" sz="2800" dirty="0"/>
              <a:t>Ahora hacemos el experimento, recogemos los datos y los ANALIZAMOS </a:t>
            </a:r>
            <a:endParaRPr lang="es-ES" sz="2800" dirty="0"/>
          </a:p>
        </p:txBody>
      </p:sp>
      <p:sp>
        <p:nvSpPr>
          <p:cNvPr id="14342" name="Text Box 8"/>
          <p:cNvSpPr txBox="1">
            <a:spLocks noChangeArrowheads="1"/>
          </p:cNvSpPr>
          <p:nvPr/>
        </p:nvSpPr>
        <p:spPr bwMode="auto">
          <a:xfrm>
            <a:off x="2000232" y="6215082"/>
            <a:ext cx="6985000" cy="366712"/>
          </a:xfrm>
          <a:prstGeom prst="rect">
            <a:avLst/>
          </a:prstGeom>
          <a:noFill/>
          <a:ln w="9525">
            <a:noFill/>
            <a:miter lim="800000"/>
            <a:headEnd/>
            <a:tailEnd/>
          </a:ln>
        </p:spPr>
        <p:txBody>
          <a:bodyPr>
            <a:spAutoFit/>
          </a:bodyPr>
          <a:lstStyle/>
          <a:p>
            <a:pPr>
              <a:spcBef>
                <a:spcPct val="50000"/>
              </a:spcBef>
            </a:pPr>
            <a:r>
              <a:rPr lang="es-VE" dirty="0"/>
              <a:t>Decimos “puede” porque nos basamos en un valor probabilístico</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p:bldP spid="1434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CuadroTexto"/>
          <p:cNvSpPr txBox="1"/>
          <p:nvPr/>
        </p:nvSpPr>
        <p:spPr>
          <a:xfrm>
            <a:off x="4067944" y="372308"/>
            <a:ext cx="4541822" cy="3108543"/>
          </a:xfrm>
          <a:prstGeom prst="rect">
            <a:avLst/>
          </a:prstGeom>
          <a:noFill/>
        </p:spPr>
        <p:txBody>
          <a:bodyPr wrap="square" rtlCol="0">
            <a:spAutoFit/>
          </a:bodyPr>
          <a:lstStyle/>
          <a:p>
            <a:pPr algn="ctr"/>
            <a:r>
              <a:rPr lang="es-VE" sz="2800" b="1" dirty="0">
                <a:latin typeface="Arial" pitchFamily="34" charset="0"/>
                <a:cs typeface="Arial" pitchFamily="34" charset="0"/>
              </a:rPr>
              <a:t>¿por qué se requiere de estadística en Ecología?</a:t>
            </a:r>
          </a:p>
          <a:p>
            <a:pPr algn="ctr"/>
            <a:endParaRPr lang="es-VE" sz="2800" b="1" dirty="0">
              <a:latin typeface="Arial" pitchFamily="34" charset="0"/>
              <a:cs typeface="Arial" pitchFamily="34" charset="0"/>
            </a:endParaRPr>
          </a:p>
          <a:p>
            <a:pPr algn="ctr"/>
            <a:r>
              <a:rPr lang="es-VE" sz="2800" b="1" dirty="0">
                <a:latin typeface="Arial" pitchFamily="34" charset="0"/>
                <a:cs typeface="Arial" pitchFamily="34" charset="0"/>
              </a:rPr>
              <a:t>¿por qué tenemos que diseñar estadísticamente los estudios?</a:t>
            </a:r>
          </a:p>
          <a:p>
            <a:pPr algn="ctr"/>
            <a:endParaRPr lang="es-VE" sz="2800" b="1" dirty="0">
              <a:latin typeface="Arial" pitchFamily="34" charset="0"/>
              <a:cs typeface="Arial" pitchFamily="34" charset="0"/>
            </a:endParaRPr>
          </a:p>
        </p:txBody>
      </p:sp>
      <p:pic>
        <p:nvPicPr>
          <p:cNvPr id="3" name="Picture 5" descr="http://sp8.fotolog.com/photo/56/30/42/xirly_smile/1247958685626_f.jpg"/>
          <p:cNvPicPr>
            <a:picLocks noChangeAspect="1" noChangeArrowheads="1"/>
          </p:cNvPicPr>
          <p:nvPr/>
        </p:nvPicPr>
        <p:blipFill>
          <a:blip r:embed="rId2"/>
          <a:srcRect/>
          <a:stretch>
            <a:fillRect/>
          </a:stretch>
        </p:blipFill>
        <p:spPr bwMode="auto">
          <a:xfrm>
            <a:off x="445635" y="620688"/>
            <a:ext cx="3613785" cy="468052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5 Marcador de número de diapositiva"/>
          <p:cNvSpPr>
            <a:spLocks noGrp="1"/>
          </p:cNvSpPr>
          <p:nvPr>
            <p:ph type="sldNum" sz="quarter" idx="12"/>
          </p:nvPr>
        </p:nvSpPr>
        <p:spPr>
          <a:noFill/>
        </p:spPr>
        <p:txBody>
          <a:bodyPr/>
          <a:lstStyle/>
          <a:p>
            <a:fld id="{EF2D8F96-4186-44AC-9693-D56A46E5A038}" type="slidenum">
              <a:rPr lang="es-ES" smtClean="0"/>
              <a:pPr/>
              <a:t>20</a:t>
            </a:fld>
            <a:endParaRPr lang="es-ES"/>
          </a:p>
        </p:txBody>
      </p:sp>
      <p:sp>
        <p:nvSpPr>
          <p:cNvPr id="15363" name="Rectangle 2"/>
          <p:cNvSpPr>
            <a:spLocks noGrp="1" noChangeArrowheads="1"/>
          </p:cNvSpPr>
          <p:nvPr>
            <p:ph type="title"/>
          </p:nvPr>
        </p:nvSpPr>
        <p:spPr>
          <a:xfrm>
            <a:off x="285720" y="928670"/>
            <a:ext cx="8229600" cy="1066800"/>
          </a:xfrm>
        </p:spPr>
        <p:txBody>
          <a:bodyPr/>
          <a:lstStyle/>
          <a:p>
            <a:pPr eaLnBrk="1" hangingPunct="1"/>
            <a:r>
              <a:rPr lang="es-VE" dirty="0">
                <a:solidFill>
                  <a:schemeClr val="tx1"/>
                </a:solidFill>
              </a:rPr>
              <a:t>CONCLUÍMOS….</a:t>
            </a:r>
            <a:endParaRPr lang="es-ES" dirty="0">
              <a:solidFill>
                <a:schemeClr val="tx1"/>
              </a:solidFill>
            </a:endParaRPr>
          </a:p>
        </p:txBody>
      </p:sp>
      <p:sp>
        <p:nvSpPr>
          <p:cNvPr id="15364" name="Rectangle 3"/>
          <p:cNvSpPr>
            <a:spLocks noGrp="1" noChangeArrowheads="1"/>
          </p:cNvSpPr>
          <p:nvPr>
            <p:ph type="body" idx="1"/>
          </p:nvPr>
        </p:nvSpPr>
        <p:spPr>
          <a:xfrm>
            <a:off x="357158" y="2143116"/>
            <a:ext cx="8229600" cy="3124200"/>
          </a:xfrm>
        </p:spPr>
        <p:txBody>
          <a:bodyPr/>
          <a:lstStyle/>
          <a:p>
            <a:pPr eaLnBrk="1" hangingPunct="1"/>
            <a:r>
              <a:rPr lang="es-VE" sz="2400" dirty="0"/>
              <a:t>PRESENTAMOS NUESTRA TESIS</a:t>
            </a:r>
          </a:p>
          <a:p>
            <a:pPr eaLnBrk="1" hangingPunct="1"/>
            <a:r>
              <a:rPr lang="es-VE" sz="2400" dirty="0"/>
              <a:t>PUBLICAMOS EL RESULTADO</a:t>
            </a:r>
          </a:p>
          <a:p>
            <a:pPr eaLnBrk="1" hangingPunct="1"/>
            <a:r>
              <a:rPr lang="es-VE" sz="2400" dirty="0"/>
              <a:t>ENTREGAMOS EL INFORME A LA SEMARNAT</a:t>
            </a:r>
          </a:p>
          <a:p>
            <a:pPr eaLnBrk="1" hangingPunct="1"/>
            <a:r>
              <a:rPr lang="es-VE" sz="2400" dirty="0"/>
              <a:t>SEGUIMOS INVESTIGANDO EN EL TEMA</a:t>
            </a:r>
            <a:endParaRPr lang="es-ES" sz="2400" dirty="0"/>
          </a:p>
        </p:txBody>
      </p:sp>
      <p:sp>
        <p:nvSpPr>
          <p:cNvPr id="15365" name="Text Box 4"/>
          <p:cNvSpPr txBox="1">
            <a:spLocks noChangeArrowheads="1"/>
          </p:cNvSpPr>
          <p:nvPr/>
        </p:nvSpPr>
        <p:spPr bwMode="auto">
          <a:xfrm>
            <a:off x="358806" y="5143512"/>
            <a:ext cx="8642350" cy="1160463"/>
          </a:xfrm>
          <a:prstGeom prst="rect">
            <a:avLst/>
          </a:prstGeom>
          <a:noFill/>
          <a:ln w="9525">
            <a:noFill/>
            <a:miter lim="800000"/>
            <a:headEnd/>
            <a:tailEnd/>
          </a:ln>
        </p:spPr>
        <p:txBody>
          <a:bodyPr>
            <a:spAutoFit/>
          </a:bodyPr>
          <a:lstStyle/>
          <a:p>
            <a:pPr>
              <a:spcBef>
                <a:spcPct val="50000"/>
              </a:spcBef>
            </a:pPr>
            <a:r>
              <a:rPr lang="es-VE" sz="2800" i="1" dirty="0"/>
              <a:t>¿LO HABREMOS HECHO BIEN? </a:t>
            </a:r>
          </a:p>
          <a:p>
            <a:pPr>
              <a:spcBef>
                <a:spcPct val="50000"/>
              </a:spcBef>
            </a:pPr>
            <a:r>
              <a:rPr lang="es-VE" sz="2800" i="1" dirty="0"/>
              <a:t>¿NOS APROXIMAMOS A LA REALIDAD?</a:t>
            </a:r>
            <a:endParaRPr lang="es-ES" sz="2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80975" y="5929330"/>
            <a:ext cx="9324975" cy="820738"/>
          </a:xfrm>
        </p:spPr>
        <p:txBody>
          <a:bodyPr>
            <a:normAutofit fontScale="92500" lnSpcReduction="20000"/>
          </a:bodyPr>
          <a:lstStyle/>
          <a:p>
            <a:pPr indent="22225" algn="ctr" eaLnBrk="1" hangingPunct="1">
              <a:buFontTx/>
              <a:buNone/>
            </a:pPr>
            <a:r>
              <a:rPr lang="es-VE" sz="1800" b="1" dirty="0"/>
              <a:t>ESTADÍSTICA</a:t>
            </a:r>
          </a:p>
          <a:p>
            <a:pPr indent="22225" algn="ctr" eaLnBrk="1" hangingPunct="1">
              <a:buFontTx/>
              <a:buNone/>
            </a:pPr>
            <a:r>
              <a:rPr lang="es-VE" sz="1800" dirty="0"/>
              <a:t>Disciplina científica que ofrece herramientas que nos permite lidiar con la variación y hacer inferencia con cierto grado de error</a:t>
            </a:r>
            <a:endParaRPr lang="es-ES" sz="1800" dirty="0"/>
          </a:p>
        </p:txBody>
      </p:sp>
      <p:sp>
        <p:nvSpPr>
          <p:cNvPr id="5128" name="Rectangle 9"/>
          <p:cNvSpPr>
            <a:spLocks noChangeArrowheads="1"/>
          </p:cNvSpPr>
          <p:nvPr/>
        </p:nvSpPr>
        <p:spPr bwMode="auto">
          <a:xfrm>
            <a:off x="246762" y="402664"/>
            <a:ext cx="8362584" cy="1071570"/>
          </a:xfrm>
          <a:prstGeom prst="rect">
            <a:avLst/>
          </a:prstGeom>
          <a:noFill/>
          <a:ln w="9525">
            <a:noFill/>
            <a:miter lim="800000"/>
            <a:headEnd/>
            <a:tailEnd/>
          </a:ln>
        </p:spPr>
        <p:txBody>
          <a:bodyPr/>
          <a:lstStyle/>
          <a:p>
            <a:pPr marL="342900" indent="22225">
              <a:spcBef>
                <a:spcPct val="20000"/>
              </a:spcBef>
            </a:pPr>
            <a:r>
              <a:rPr lang="es-VE" b="1" dirty="0"/>
              <a:t>LA NATURALEZA ES VARIADA, CAMBIA DE LUGAR A LUGAR, FLUCTÚA DE MOMENTO A MOMENTO, DE GEN A GEN, DE INDIVIDUO A INDIVIDUO, ENTRE POBLACIONES, HASTA ECOSISTEMAS </a:t>
            </a:r>
            <a:endParaRPr lang="es-ES" b="1" dirty="0"/>
          </a:p>
        </p:txBody>
      </p:sp>
      <p:pic>
        <p:nvPicPr>
          <p:cNvPr id="9" name="Picture 11" descr="http://www.ciencias.ies-bezmiliana.org/blog/wp-content/uploads/2007/11/cardumen.jpg"/>
          <p:cNvPicPr>
            <a:picLocks noChangeAspect="1" noChangeArrowheads="1"/>
          </p:cNvPicPr>
          <p:nvPr/>
        </p:nvPicPr>
        <p:blipFill>
          <a:blip r:embed="rId2"/>
          <a:srcRect t="7463"/>
          <a:stretch>
            <a:fillRect/>
          </a:stretch>
        </p:blipFill>
        <p:spPr bwMode="auto">
          <a:xfrm>
            <a:off x="3310864" y="1673484"/>
            <a:ext cx="2755647" cy="1863698"/>
          </a:xfrm>
          <a:prstGeom prst="rect">
            <a:avLst/>
          </a:prstGeom>
          <a:noFill/>
          <a:ln w="9525">
            <a:noFill/>
            <a:miter lim="800000"/>
            <a:headEnd/>
            <a:tailEnd/>
          </a:ln>
        </p:spPr>
      </p:pic>
      <p:pic>
        <p:nvPicPr>
          <p:cNvPr id="3" name="Imagen 2" descr="Imagen que contiene exterior, montaña, cama, vista&#10;&#10;Descripción generada automáticamente">
            <a:extLst>
              <a:ext uri="{FF2B5EF4-FFF2-40B4-BE49-F238E27FC236}">
                <a16:creationId xmlns:a16="http://schemas.microsoft.com/office/drawing/2014/main" id="{0C03C5CC-3E68-4E68-977E-E05BCAE57FD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9179" y="1673484"/>
            <a:ext cx="2808312" cy="1863698"/>
          </a:xfrm>
          <a:prstGeom prst="rect">
            <a:avLst/>
          </a:prstGeom>
        </p:spPr>
      </p:pic>
      <p:pic>
        <p:nvPicPr>
          <p:cNvPr id="4" name="Imagen 3" descr="Imagen que contiene agua, naturaleza, arrecife, azul&#10;&#10;Descripción generada automáticamente">
            <a:extLst>
              <a:ext uri="{FF2B5EF4-FFF2-40B4-BE49-F238E27FC236}">
                <a16:creationId xmlns:a16="http://schemas.microsoft.com/office/drawing/2014/main" id="{5D6F6A2C-E9F3-4B3A-981F-F9CA3C077B0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99884" y="1673484"/>
            <a:ext cx="2448580" cy="1836435"/>
          </a:xfrm>
          <a:prstGeom prst="rect">
            <a:avLst/>
          </a:prstGeom>
        </p:spPr>
      </p:pic>
      <p:pic>
        <p:nvPicPr>
          <p:cNvPr id="6" name="Imagen 5" descr="Vista de una montaña&#10;&#10;Descripción generada automáticamente">
            <a:extLst>
              <a:ext uri="{FF2B5EF4-FFF2-40B4-BE49-F238E27FC236}">
                <a16:creationId xmlns:a16="http://schemas.microsoft.com/office/drawing/2014/main" id="{ACCC5365-0D99-4365-B33C-255D2A70E72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69179" y="3645024"/>
            <a:ext cx="2808312" cy="1886884"/>
          </a:xfrm>
          <a:prstGeom prst="rect">
            <a:avLst/>
          </a:prstGeom>
        </p:spPr>
      </p:pic>
      <p:pic>
        <p:nvPicPr>
          <p:cNvPr id="13" name="Imagen 12" descr="Un campo de pasto seco&#10;&#10;Descripción generada automáticamente">
            <a:extLst>
              <a:ext uri="{FF2B5EF4-FFF2-40B4-BE49-F238E27FC236}">
                <a16:creationId xmlns:a16="http://schemas.microsoft.com/office/drawing/2014/main" id="{8A21D137-C9F8-4AA2-8C1E-FB63665ECE69}"/>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b="7657"/>
          <a:stretch/>
        </p:blipFill>
        <p:spPr>
          <a:xfrm>
            <a:off x="3310864" y="3643945"/>
            <a:ext cx="2724451" cy="1886884"/>
          </a:xfrm>
          <a:prstGeom prst="rect">
            <a:avLst/>
          </a:prstGeom>
        </p:spPr>
      </p:pic>
      <p:pic>
        <p:nvPicPr>
          <p:cNvPr id="19" name="Imagen 18" descr="Imagen que contiene exterior, jirafa, árbol, pasto&#10;&#10;Descripción generada automáticamente">
            <a:extLst>
              <a:ext uri="{FF2B5EF4-FFF2-40B4-BE49-F238E27FC236}">
                <a16:creationId xmlns:a16="http://schemas.microsoft.com/office/drawing/2014/main" id="{C86D1448-C63F-485A-868B-E9FF4518E2BF}"/>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264816" y="3643945"/>
            <a:ext cx="2517284" cy="18879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CuadroTexto"/>
          <p:cNvSpPr txBox="1"/>
          <p:nvPr/>
        </p:nvSpPr>
        <p:spPr>
          <a:xfrm>
            <a:off x="214282" y="379303"/>
            <a:ext cx="4214842" cy="6478697"/>
          </a:xfrm>
          <a:prstGeom prst="rect">
            <a:avLst/>
          </a:prstGeom>
          <a:noFill/>
        </p:spPr>
        <p:txBody>
          <a:bodyPr wrap="square" rtlCol="0">
            <a:spAutoFit/>
          </a:bodyPr>
          <a:lstStyle/>
          <a:p>
            <a:r>
              <a:rPr lang="es-VE" sz="2000" b="1" dirty="0">
                <a:latin typeface="Arial" pitchFamily="34" charset="0"/>
                <a:cs typeface="Arial" pitchFamily="34" charset="0"/>
              </a:rPr>
              <a:t>Términos comunes:</a:t>
            </a:r>
          </a:p>
          <a:p>
            <a:endParaRPr lang="es-VE" sz="2000" b="1" dirty="0">
              <a:latin typeface="Arial" pitchFamily="34" charset="0"/>
              <a:cs typeface="Arial" pitchFamily="34" charset="0"/>
            </a:endParaRPr>
          </a:p>
          <a:p>
            <a:pPr>
              <a:spcBef>
                <a:spcPts val="600"/>
              </a:spcBef>
              <a:spcAft>
                <a:spcPts val="600"/>
              </a:spcAft>
            </a:pPr>
            <a:r>
              <a:rPr lang="es-VE" sz="2800" dirty="0">
                <a:latin typeface="Bradley Hand ITC" pitchFamily="66" charset="0"/>
              </a:rPr>
              <a:t>Hipótesis</a:t>
            </a:r>
          </a:p>
          <a:p>
            <a:pPr>
              <a:spcBef>
                <a:spcPts val="600"/>
              </a:spcBef>
              <a:spcAft>
                <a:spcPts val="600"/>
              </a:spcAft>
            </a:pPr>
            <a:r>
              <a:rPr lang="es-VE" sz="2800" dirty="0">
                <a:latin typeface="Bradley Hand ITC" pitchFamily="66" charset="0"/>
              </a:rPr>
              <a:t>Prueba de hipótesis</a:t>
            </a:r>
          </a:p>
          <a:p>
            <a:pPr>
              <a:spcBef>
                <a:spcPts val="600"/>
              </a:spcBef>
              <a:spcAft>
                <a:spcPts val="600"/>
              </a:spcAft>
            </a:pPr>
            <a:r>
              <a:rPr lang="es-VE" sz="2800" dirty="0">
                <a:latin typeface="Bradley Hand ITC" pitchFamily="66" charset="0"/>
              </a:rPr>
              <a:t>Resultado significativo</a:t>
            </a:r>
          </a:p>
          <a:p>
            <a:pPr>
              <a:spcBef>
                <a:spcPts val="600"/>
              </a:spcBef>
              <a:spcAft>
                <a:spcPts val="600"/>
              </a:spcAft>
            </a:pPr>
            <a:r>
              <a:rPr lang="es-VE" sz="2800" dirty="0">
                <a:latin typeface="Bradley Hand ITC" pitchFamily="66" charset="0"/>
              </a:rPr>
              <a:t>Supuestos</a:t>
            </a:r>
          </a:p>
          <a:p>
            <a:pPr>
              <a:spcBef>
                <a:spcPts val="600"/>
              </a:spcBef>
              <a:spcAft>
                <a:spcPts val="600"/>
              </a:spcAft>
            </a:pPr>
            <a:r>
              <a:rPr lang="es-VE" sz="2800" dirty="0">
                <a:latin typeface="Bradley Hand ITC" pitchFamily="66" charset="0"/>
              </a:rPr>
              <a:t>Réplicas</a:t>
            </a:r>
          </a:p>
          <a:p>
            <a:pPr>
              <a:spcBef>
                <a:spcPts val="600"/>
              </a:spcBef>
              <a:spcAft>
                <a:spcPts val="600"/>
              </a:spcAft>
            </a:pPr>
            <a:r>
              <a:rPr lang="es-VE" sz="2800" dirty="0" err="1">
                <a:latin typeface="Bradley Hand ITC" pitchFamily="66" charset="0"/>
              </a:rPr>
              <a:t>Pseudoréplicas</a:t>
            </a:r>
            <a:endParaRPr lang="es-VE" sz="2800" dirty="0">
              <a:latin typeface="Bradley Hand ITC" pitchFamily="66" charset="0"/>
            </a:endParaRPr>
          </a:p>
          <a:p>
            <a:pPr>
              <a:spcBef>
                <a:spcPts val="600"/>
              </a:spcBef>
              <a:spcAft>
                <a:spcPts val="600"/>
              </a:spcAft>
            </a:pPr>
            <a:r>
              <a:rPr lang="es-VE" sz="2800" dirty="0">
                <a:latin typeface="Bradley Hand ITC" pitchFamily="66" charset="0"/>
              </a:rPr>
              <a:t>Muestras</a:t>
            </a:r>
          </a:p>
          <a:p>
            <a:pPr>
              <a:spcBef>
                <a:spcPts val="600"/>
              </a:spcBef>
              <a:spcAft>
                <a:spcPts val="600"/>
              </a:spcAft>
            </a:pPr>
            <a:r>
              <a:rPr lang="es-VE" sz="2800" dirty="0">
                <a:latin typeface="Bradley Hand ITC" pitchFamily="66" charset="0"/>
              </a:rPr>
              <a:t>Distribución Normal</a:t>
            </a:r>
          </a:p>
          <a:p>
            <a:pPr>
              <a:spcBef>
                <a:spcPts val="600"/>
              </a:spcBef>
              <a:spcAft>
                <a:spcPts val="600"/>
              </a:spcAft>
            </a:pPr>
            <a:r>
              <a:rPr lang="es-VE" sz="2800" dirty="0">
                <a:latin typeface="Bradley Hand ITC" pitchFamily="66" charset="0"/>
              </a:rPr>
              <a:t>Variabilidad</a:t>
            </a:r>
          </a:p>
          <a:p>
            <a:pPr>
              <a:spcBef>
                <a:spcPts val="600"/>
              </a:spcBef>
              <a:spcAft>
                <a:spcPts val="600"/>
              </a:spcAft>
            </a:pPr>
            <a:r>
              <a:rPr lang="es-VE" sz="2800" dirty="0">
                <a:latin typeface="Bradley Hand ITC" pitchFamily="66" charset="0"/>
              </a:rPr>
              <a:t>Probabilidad</a:t>
            </a:r>
          </a:p>
        </p:txBody>
      </p:sp>
      <p:sp>
        <p:nvSpPr>
          <p:cNvPr id="3" name="2 CuadroTexto"/>
          <p:cNvSpPr txBox="1"/>
          <p:nvPr/>
        </p:nvSpPr>
        <p:spPr>
          <a:xfrm>
            <a:off x="4572000" y="1111639"/>
            <a:ext cx="4214842" cy="4031873"/>
          </a:xfrm>
          <a:prstGeom prst="rect">
            <a:avLst/>
          </a:prstGeom>
          <a:noFill/>
        </p:spPr>
        <p:txBody>
          <a:bodyPr wrap="square" rtlCol="0">
            <a:spAutoFit/>
          </a:bodyPr>
          <a:lstStyle/>
          <a:p>
            <a:pPr>
              <a:spcBef>
                <a:spcPts val="600"/>
              </a:spcBef>
              <a:spcAft>
                <a:spcPts val="600"/>
              </a:spcAft>
            </a:pPr>
            <a:r>
              <a:rPr lang="es-VE" sz="2800" dirty="0">
                <a:latin typeface="Bradley Hand ITC" pitchFamily="66" charset="0"/>
              </a:rPr>
              <a:t>Variables</a:t>
            </a:r>
          </a:p>
          <a:p>
            <a:pPr>
              <a:spcBef>
                <a:spcPts val="600"/>
              </a:spcBef>
              <a:spcAft>
                <a:spcPts val="600"/>
              </a:spcAft>
            </a:pPr>
            <a:r>
              <a:rPr lang="es-VE" sz="2800" dirty="0">
                <a:latin typeface="Bradley Hand ITC" pitchFamily="66" charset="0"/>
              </a:rPr>
              <a:t>Parámetros</a:t>
            </a:r>
          </a:p>
          <a:p>
            <a:pPr>
              <a:spcBef>
                <a:spcPts val="600"/>
              </a:spcBef>
              <a:spcAft>
                <a:spcPts val="600"/>
              </a:spcAft>
            </a:pPr>
            <a:r>
              <a:rPr lang="es-VE" sz="2800" dirty="0">
                <a:latin typeface="Bradley Hand ITC" pitchFamily="66" charset="0"/>
              </a:rPr>
              <a:t>Estimadores</a:t>
            </a:r>
          </a:p>
          <a:p>
            <a:pPr>
              <a:spcBef>
                <a:spcPts val="600"/>
              </a:spcBef>
              <a:spcAft>
                <a:spcPts val="600"/>
              </a:spcAft>
            </a:pPr>
            <a:r>
              <a:rPr lang="es-VE" sz="2800" dirty="0">
                <a:latin typeface="Bradley Hand ITC" pitchFamily="66" charset="0"/>
              </a:rPr>
              <a:t>Estadísticos</a:t>
            </a:r>
          </a:p>
          <a:p>
            <a:pPr>
              <a:spcBef>
                <a:spcPts val="600"/>
              </a:spcBef>
              <a:spcAft>
                <a:spcPts val="600"/>
              </a:spcAft>
            </a:pPr>
            <a:r>
              <a:rPr lang="es-VE" sz="2800" dirty="0">
                <a:latin typeface="Bradley Hand ITC" pitchFamily="66" charset="0"/>
              </a:rPr>
              <a:t>Estadígrafos</a:t>
            </a:r>
          </a:p>
          <a:p>
            <a:pPr>
              <a:spcBef>
                <a:spcPts val="600"/>
              </a:spcBef>
              <a:spcAft>
                <a:spcPts val="600"/>
              </a:spcAft>
            </a:pPr>
            <a:r>
              <a:rPr lang="es-VE" sz="2800" dirty="0">
                <a:latin typeface="Bradley Hand ITC" pitchFamily="66" charset="0"/>
              </a:rPr>
              <a:t>Grados de libertad</a:t>
            </a:r>
          </a:p>
          <a:p>
            <a:pPr>
              <a:spcBef>
                <a:spcPts val="600"/>
              </a:spcBef>
              <a:spcAft>
                <a:spcPts val="600"/>
              </a:spcAft>
            </a:pPr>
            <a:r>
              <a:rPr lang="es-VE" sz="2800" dirty="0">
                <a:latin typeface="Bradley Hand ITC" pitchFamily="66" charset="0"/>
              </a:rPr>
              <a:t>Percentiles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5 Marcador de número de diapositiva"/>
          <p:cNvSpPr>
            <a:spLocks noGrp="1"/>
          </p:cNvSpPr>
          <p:nvPr>
            <p:ph type="sldNum" sz="quarter" idx="12"/>
          </p:nvPr>
        </p:nvSpPr>
        <p:spPr>
          <a:noFill/>
        </p:spPr>
        <p:txBody>
          <a:bodyPr/>
          <a:lstStyle/>
          <a:p>
            <a:fld id="{684E073C-BE6B-4776-912E-99C70870CE9B}" type="slidenum">
              <a:rPr lang="es-ES" smtClean="0"/>
              <a:pPr/>
              <a:t>5</a:t>
            </a:fld>
            <a:endParaRPr lang="es-ES"/>
          </a:p>
        </p:txBody>
      </p:sp>
      <p:sp>
        <p:nvSpPr>
          <p:cNvPr id="9219" name="Rectangle 3"/>
          <p:cNvSpPr>
            <a:spLocks noGrp="1" noChangeArrowheads="1"/>
          </p:cNvSpPr>
          <p:nvPr>
            <p:ph type="body" idx="1"/>
          </p:nvPr>
        </p:nvSpPr>
        <p:spPr>
          <a:xfrm>
            <a:off x="250825" y="928671"/>
            <a:ext cx="8447088" cy="1143008"/>
          </a:xfrm>
          <a:solidFill>
            <a:schemeClr val="accent3"/>
          </a:solidFill>
        </p:spPr>
        <p:txBody>
          <a:bodyPr anchor="ctr">
            <a:normAutofit/>
          </a:bodyPr>
          <a:lstStyle/>
          <a:p>
            <a:pPr eaLnBrk="1" hangingPunct="1">
              <a:spcBef>
                <a:spcPts val="0"/>
              </a:spcBef>
              <a:buFontTx/>
              <a:buNone/>
            </a:pPr>
            <a:r>
              <a:rPr lang="es-VE" dirty="0">
                <a:solidFill>
                  <a:schemeClr val="bg1"/>
                </a:solidFill>
                <a:effectLst>
                  <a:outerShdw blurRad="38100" dist="38100" dir="2700000" algn="tl">
                    <a:srgbClr val="000000">
                      <a:alpha val="43137"/>
                    </a:srgbClr>
                  </a:outerShdw>
                </a:effectLst>
              </a:rPr>
              <a:t>Todo empieza con una observación… por ejemplo:</a:t>
            </a:r>
            <a:endParaRPr lang="es-ES" dirty="0">
              <a:solidFill>
                <a:schemeClr val="bg1"/>
              </a:solidFill>
              <a:effectLst>
                <a:outerShdw blurRad="38100" dist="38100" dir="2700000" algn="tl">
                  <a:srgbClr val="000000">
                    <a:alpha val="43137"/>
                  </a:srgbClr>
                </a:outerShdw>
              </a:effectLst>
            </a:endParaRPr>
          </a:p>
        </p:txBody>
      </p:sp>
      <p:sp>
        <p:nvSpPr>
          <p:cNvPr id="4" name="3 CuadroTexto"/>
          <p:cNvSpPr txBox="1"/>
          <p:nvPr/>
        </p:nvSpPr>
        <p:spPr>
          <a:xfrm>
            <a:off x="539552" y="2420888"/>
            <a:ext cx="8001056" cy="3539430"/>
          </a:xfrm>
          <a:prstGeom prst="rect">
            <a:avLst/>
          </a:prstGeom>
          <a:noFill/>
        </p:spPr>
        <p:txBody>
          <a:bodyPr wrap="square" rtlCol="0">
            <a:spAutoFit/>
          </a:bodyPr>
          <a:lstStyle/>
          <a:p>
            <a:pPr eaLnBrk="1" hangingPunct="1">
              <a:buFontTx/>
              <a:buNone/>
            </a:pPr>
            <a:r>
              <a:rPr lang="es-VE" sz="2800" b="1" dirty="0">
                <a:latin typeface="Bradley Hand ITC" pitchFamily="66" charset="0"/>
              </a:rPr>
              <a:t>La distribución restringida de algunos peces a la desembocadura de un río</a:t>
            </a:r>
          </a:p>
          <a:p>
            <a:pPr eaLnBrk="1" hangingPunct="1">
              <a:buFontTx/>
              <a:buNone/>
            </a:pPr>
            <a:endParaRPr lang="es-VE" sz="2800" b="1" dirty="0">
              <a:latin typeface="Bradley Hand ITC" pitchFamily="66" charset="0"/>
            </a:endParaRPr>
          </a:p>
          <a:p>
            <a:pPr eaLnBrk="1" hangingPunct="1">
              <a:buFontTx/>
              <a:buNone/>
            </a:pPr>
            <a:r>
              <a:rPr lang="es-VE" sz="2800" b="1" dirty="0">
                <a:latin typeface="Bradley Hand ITC" pitchFamily="66" charset="0"/>
              </a:rPr>
              <a:t>Mayores emisiones de metano y óxido nitroso en suelos dominados por gramíneas.</a:t>
            </a:r>
          </a:p>
          <a:p>
            <a:pPr eaLnBrk="1" hangingPunct="1">
              <a:buFontTx/>
              <a:buNone/>
            </a:pPr>
            <a:endParaRPr lang="es-VE" sz="2800" b="1" dirty="0">
              <a:latin typeface="Bradley Hand ITC" pitchFamily="66" charset="0"/>
            </a:endParaRPr>
          </a:p>
          <a:p>
            <a:pPr eaLnBrk="1" hangingPunct="1">
              <a:buFontTx/>
              <a:buNone/>
            </a:pPr>
            <a:r>
              <a:rPr lang="es-VE" sz="2800" b="1" dirty="0">
                <a:latin typeface="Bradley Hand ITC" pitchFamily="66" charset="0"/>
              </a:rPr>
              <a:t>Aumento consistente de la temperatura promedio del planeta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5 Marcador de número de diapositiva"/>
          <p:cNvSpPr>
            <a:spLocks noGrp="1"/>
          </p:cNvSpPr>
          <p:nvPr>
            <p:ph type="sldNum" sz="quarter" idx="12"/>
          </p:nvPr>
        </p:nvSpPr>
        <p:spPr>
          <a:noFill/>
        </p:spPr>
        <p:txBody>
          <a:bodyPr/>
          <a:lstStyle/>
          <a:p>
            <a:fld id="{CB396035-DCE9-4F26-B939-A8F10D43D375}" type="slidenum">
              <a:rPr lang="es-ES" smtClean="0"/>
              <a:pPr/>
              <a:t>6</a:t>
            </a:fld>
            <a:endParaRPr lang="es-ES"/>
          </a:p>
        </p:txBody>
      </p:sp>
      <p:sp>
        <p:nvSpPr>
          <p:cNvPr id="10243" name="Rectangle 3"/>
          <p:cNvSpPr>
            <a:spLocks noGrp="1" noChangeArrowheads="1"/>
          </p:cNvSpPr>
          <p:nvPr>
            <p:ph type="body" idx="1"/>
          </p:nvPr>
        </p:nvSpPr>
        <p:spPr>
          <a:xfrm>
            <a:off x="571440" y="2357430"/>
            <a:ext cx="8572560" cy="3505186"/>
          </a:xfrm>
        </p:spPr>
        <p:txBody>
          <a:bodyPr>
            <a:normAutofit fontScale="77500" lnSpcReduction="20000"/>
          </a:bodyPr>
          <a:lstStyle/>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-Modelos fisiológicos, de competencia, de depredación, reclutamiento fallido, limitaciones de dispersión, estocásticos, etc.</a:t>
            </a:r>
          </a:p>
          <a:p>
            <a:pPr eaLnBrk="1" hangingPunct="1">
              <a:buFontTx/>
              <a:buNone/>
            </a:pPr>
            <a:endParaRPr lang="es-VE" b="1" dirty="0">
              <a:latin typeface="Bradley Hand ITC" pitchFamily="66" charset="0"/>
            </a:endParaRPr>
          </a:p>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-Modelos microbianos, geoquímicos, geofísicos, modelos vegetales.</a:t>
            </a:r>
          </a:p>
          <a:p>
            <a:pPr eaLnBrk="1" hangingPunct="1">
              <a:buFontTx/>
              <a:buNone/>
            </a:pPr>
            <a:endParaRPr lang="es-VE" b="1" dirty="0">
              <a:latin typeface="Bradley Hand ITC" pitchFamily="66" charset="0"/>
            </a:endParaRPr>
          </a:p>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-Actividades agrícolas(</a:t>
            </a:r>
            <a:r>
              <a:rPr lang="es-VE" b="1" i="1" dirty="0" err="1">
                <a:latin typeface="Bradley Hand ITC" pitchFamily="66" charset="0"/>
              </a:rPr>
              <a:t>The</a:t>
            </a:r>
            <a:r>
              <a:rPr lang="es-VE" b="1" i="1" dirty="0">
                <a:latin typeface="Bradley Hand ITC" pitchFamily="66" charset="0"/>
              </a:rPr>
              <a:t> </a:t>
            </a:r>
            <a:r>
              <a:rPr lang="es-VE" b="1" i="1" dirty="0" err="1">
                <a:latin typeface="Bradley Hand ITC" pitchFamily="66" charset="0"/>
              </a:rPr>
              <a:t>early</a:t>
            </a:r>
            <a:r>
              <a:rPr lang="es-VE" b="1" i="1" dirty="0">
                <a:latin typeface="Bradley Hand ITC" pitchFamily="66" charset="0"/>
              </a:rPr>
              <a:t> </a:t>
            </a:r>
            <a:r>
              <a:rPr lang="es-VE" b="1" i="1" dirty="0" err="1">
                <a:latin typeface="Bradley Hand ITC" pitchFamily="66" charset="0"/>
              </a:rPr>
              <a:t>anthropogenic</a:t>
            </a:r>
            <a:r>
              <a:rPr lang="es-VE" b="1" i="1" dirty="0">
                <a:latin typeface="Bradley Hand ITC" pitchFamily="66" charset="0"/>
              </a:rPr>
              <a:t> </a:t>
            </a:r>
            <a:r>
              <a:rPr lang="es-VE" b="1" i="1" dirty="0" err="1">
                <a:latin typeface="Bradley Hand ITC" pitchFamily="66" charset="0"/>
              </a:rPr>
              <a:t>hypothesis</a:t>
            </a:r>
            <a:r>
              <a:rPr lang="es-VE" b="1" dirty="0">
                <a:latin typeface="Bradley Hand ITC" pitchFamily="66" charset="0"/>
              </a:rPr>
              <a:t>), Uso de energía </a:t>
            </a:r>
            <a:r>
              <a:rPr lang="es-VE" b="1" dirty="0" err="1">
                <a:latin typeface="Bradley Hand ITC" pitchFamily="66" charset="0"/>
              </a:rPr>
              <a:t>fócil</a:t>
            </a:r>
            <a:r>
              <a:rPr lang="es-VE" b="1" dirty="0">
                <a:latin typeface="Bradley Hand ITC" pitchFamily="66" charset="0"/>
              </a:rPr>
              <a:t>, procesos geotérmicos naturales.</a:t>
            </a:r>
            <a:endParaRPr lang="es-ES" b="1" dirty="0">
              <a:latin typeface="Bradley Hand ITC" pitchFamily="66" charset="0"/>
            </a:endParaRPr>
          </a:p>
        </p:txBody>
      </p:sp>
      <p:sp>
        <p:nvSpPr>
          <p:cNvPr id="4" name="3 CuadroTexto"/>
          <p:cNvSpPr txBox="1"/>
          <p:nvPr/>
        </p:nvSpPr>
        <p:spPr>
          <a:xfrm>
            <a:off x="142844" y="857232"/>
            <a:ext cx="8858312" cy="1231106"/>
          </a:xfrm>
          <a:prstGeom prst="rect">
            <a:avLst/>
          </a:prstGeom>
          <a:solidFill>
            <a:schemeClr val="accent3"/>
          </a:solidFill>
        </p:spPr>
        <p:txBody>
          <a:bodyPr wrap="square" rtlCol="0">
            <a:spAutoFit/>
          </a:bodyPr>
          <a:lstStyle/>
          <a:p>
            <a:r>
              <a:rPr lang="es-VE" sz="2800" dirty="0">
                <a:solidFill>
                  <a:schemeClr val="bg1"/>
                </a:solidFill>
                <a:effectLst>
                  <a:outerShdw blurRad="38100" dist="38100" dir="2700000" algn="tl">
                    <a:srgbClr val="000000">
                      <a:alpha val="43137"/>
                    </a:srgbClr>
                  </a:outerShdw>
                </a:effectLst>
                <a:latin typeface="+mn-lt"/>
              </a:rPr>
              <a:t>Identificamos Modelos: explicaciones (teorías) para la observación</a:t>
            </a:r>
          </a:p>
          <a:p>
            <a:endParaRPr lang="es-VE"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5 Marcador de número de diapositiva"/>
          <p:cNvSpPr>
            <a:spLocks noGrp="1"/>
          </p:cNvSpPr>
          <p:nvPr>
            <p:ph type="sldNum" sz="quarter" idx="12"/>
          </p:nvPr>
        </p:nvSpPr>
        <p:spPr>
          <a:noFill/>
        </p:spPr>
        <p:txBody>
          <a:bodyPr/>
          <a:lstStyle/>
          <a:p>
            <a:fld id="{884EFD27-1CCA-420E-AEBB-A1526B73771F}" type="slidenum">
              <a:rPr lang="es-ES" smtClean="0"/>
              <a:pPr/>
              <a:t>7</a:t>
            </a:fld>
            <a:endParaRPr lang="es-ES"/>
          </a:p>
        </p:txBody>
      </p:sp>
      <p:sp>
        <p:nvSpPr>
          <p:cNvPr id="11267" name="Rectangle 3"/>
          <p:cNvSpPr>
            <a:spLocks noGrp="1" noChangeArrowheads="1"/>
          </p:cNvSpPr>
          <p:nvPr>
            <p:ph type="body" idx="1"/>
          </p:nvPr>
        </p:nvSpPr>
        <p:spPr>
          <a:xfrm>
            <a:off x="1207715" y="2930510"/>
            <a:ext cx="6994525" cy="576263"/>
          </a:xfrm>
        </p:spPr>
        <p:txBody>
          <a:bodyPr>
            <a:normAutofit fontScale="85000" lnSpcReduction="10000"/>
          </a:bodyPr>
          <a:lstStyle/>
          <a:p>
            <a:pPr eaLnBrk="1" hangingPunct="1">
              <a:buFontTx/>
              <a:buNone/>
            </a:pPr>
            <a:r>
              <a:rPr lang="es-VE" sz="2800" dirty="0"/>
              <a:t>Los modelos generan hipótesis de investigación</a:t>
            </a:r>
            <a:endParaRPr lang="es-ES" sz="2800" dirty="0"/>
          </a:p>
        </p:txBody>
      </p:sp>
      <p:sp>
        <p:nvSpPr>
          <p:cNvPr id="11268" name="Line 5"/>
          <p:cNvSpPr>
            <a:spLocks noChangeShapeType="1"/>
          </p:cNvSpPr>
          <p:nvPr/>
        </p:nvSpPr>
        <p:spPr bwMode="auto">
          <a:xfrm>
            <a:off x="5970562" y="3398834"/>
            <a:ext cx="0" cy="1152525"/>
          </a:xfrm>
          <a:prstGeom prst="line">
            <a:avLst/>
          </a:prstGeom>
          <a:noFill/>
          <a:ln w="50800">
            <a:solidFill>
              <a:srgbClr val="FFFF00"/>
            </a:solidFill>
            <a:round/>
            <a:headEnd/>
            <a:tailEnd type="triangle" w="med" len="med"/>
          </a:ln>
        </p:spPr>
        <p:txBody>
          <a:bodyPr/>
          <a:lstStyle/>
          <a:p>
            <a:endParaRPr lang="es-VE"/>
          </a:p>
        </p:txBody>
      </p:sp>
      <p:sp>
        <p:nvSpPr>
          <p:cNvPr id="11269" name="Text Box 6"/>
          <p:cNvSpPr txBox="1">
            <a:spLocks noChangeArrowheads="1"/>
          </p:cNvSpPr>
          <p:nvPr/>
        </p:nvSpPr>
        <p:spPr bwMode="auto">
          <a:xfrm>
            <a:off x="4786314" y="4500570"/>
            <a:ext cx="2449512" cy="519113"/>
          </a:xfrm>
          <a:prstGeom prst="rect">
            <a:avLst/>
          </a:prstGeom>
          <a:noFill/>
          <a:ln w="9525">
            <a:noFill/>
            <a:miter lim="800000"/>
            <a:headEnd/>
            <a:tailEnd/>
          </a:ln>
        </p:spPr>
        <p:txBody>
          <a:bodyPr>
            <a:spAutoFit/>
          </a:bodyPr>
          <a:lstStyle/>
          <a:p>
            <a:pPr>
              <a:spcBef>
                <a:spcPct val="50000"/>
              </a:spcBef>
            </a:pPr>
            <a:r>
              <a:rPr lang="es-VE" sz="2800" dirty="0"/>
              <a:t>PREDICCIÓN</a:t>
            </a:r>
            <a:endParaRPr lang="es-ES" sz="2800" dirty="0"/>
          </a:p>
        </p:txBody>
      </p:sp>
      <p:sp>
        <p:nvSpPr>
          <p:cNvPr id="11270" name="Text Box 7"/>
          <p:cNvSpPr txBox="1">
            <a:spLocks noChangeArrowheads="1"/>
          </p:cNvSpPr>
          <p:nvPr/>
        </p:nvSpPr>
        <p:spPr bwMode="auto">
          <a:xfrm>
            <a:off x="428596" y="928670"/>
            <a:ext cx="8424862" cy="1373188"/>
          </a:xfrm>
          <a:prstGeom prst="rect">
            <a:avLst/>
          </a:prstGeom>
          <a:noFill/>
          <a:ln w="9525">
            <a:noFill/>
            <a:miter lim="800000"/>
            <a:headEnd/>
            <a:tailEnd/>
          </a:ln>
        </p:spPr>
        <p:txBody>
          <a:bodyPr>
            <a:spAutoFit/>
          </a:bodyPr>
          <a:lstStyle/>
          <a:p>
            <a:pPr>
              <a:spcBef>
                <a:spcPct val="50000"/>
              </a:spcBef>
            </a:pPr>
            <a:r>
              <a:rPr lang="es-VE" sz="2800" dirty="0"/>
              <a:t>Para los patrones observados pueden haber varias explicaciones… nuestro rol como científicos es encontrar la explicación más cercana a la realidad!</a:t>
            </a:r>
            <a:endParaRPr lang="es-E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5 Marcador de número de diapositiva"/>
          <p:cNvSpPr>
            <a:spLocks noGrp="1"/>
          </p:cNvSpPr>
          <p:nvPr>
            <p:ph type="sldNum" sz="quarter" idx="12"/>
          </p:nvPr>
        </p:nvSpPr>
        <p:spPr>
          <a:noFill/>
        </p:spPr>
        <p:txBody>
          <a:bodyPr/>
          <a:lstStyle/>
          <a:p>
            <a:fld id="{B3C70422-D30F-41F4-883E-9DC6BC612615}" type="slidenum">
              <a:rPr lang="es-ES" smtClean="0"/>
              <a:pPr/>
              <a:t>8</a:t>
            </a:fld>
            <a:endParaRPr lang="es-ES"/>
          </a:p>
        </p:txBody>
      </p:sp>
      <p:sp>
        <p:nvSpPr>
          <p:cNvPr id="12291" name="Rectangle 3"/>
          <p:cNvSpPr>
            <a:spLocks noGrp="1" noChangeArrowheads="1"/>
          </p:cNvSpPr>
          <p:nvPr>
            <p:ph type="body" idx="1"/>
          </p:nvPr>
        </p:nvSpPr>
        <p:spPr>
          <a:xfrm>
            <a:off x="0" y="493482"/>
            <a:ext cx="9144000" cy="1223962"/>
          </a:xfrm>
          <a:ln w="38100">
            <a:solidFill>
              <a:srgbClr val="00B050"/>
            </a:solidFill>
          </a:ln>
        </p:spPr>
        <p:txBody>
          <a:bodyPr>
            <a:normAutofit fontScale="92500"/>
          </a:bodyPr>
          <a:lstStyle/>
          <a:p>
            <a:pPr algn="ctr" eaLnBrk="1" hangingPunct="1">
              <a:buFontTx/>
              <a:buNone/>
            </a:pPr>
            <a:r>
              <a:rPr lang="es-VE" dirty="0"/>
              <a:t>Y ahora… </a:t>
            </a:r>
          </a:p>
          <a:p>
            <a:pPr algn="ctr" eaLnBrk="1" hangingPunct="1">
              <a:buFontTx/>
              <a:buNone/>
            </a:pPr>
            <a:r>
              <a:rPr lang="es-VE" dirty="0"/>
              <a:t>¿comprobamos nuestra hipótesis o la sometemos a prueba?</a:t>
            </a:r>
            <a:endParaRPr lang="es-ES" dirty="0"/>
          </a:p>
        </p:txBody>
      </p:sp>
      <p:grpSp>
        <p:nvGrpSpPr>
          <p:cNvPr id="10" name="9 Grupo"/>
          <p:cNvGrpSpPr/>
          <p:nvPr/>
        </p:nvGrpSpPr>
        <p:grpSpPr>
          <a:xfrm>
            <a:off x="357188" y="2071678"/>
            <a:ext cx="8786812" cy="1284896"/>
            <a:chOff x="357188" y="2214554"/>
            <a:chExt cx="8786812" cy="1284896"/>
          </a:xfrm>
        </p:grpSpPr>
        <p:sp>
          <p:nvSpPr>
            <p:cNvPr id="12292" name="Text Box 4"/>
            <p:cNvSpPr txBox="1">
              <a:spLocks noChangeArrowheads="1"/>
            </p:cNvSpPr>
            <p:nvPr/>
          </p:nvSpPr>
          <p:spPr bwMode="auto">
            <a:xfrm>
              <a:off x="357188" y="2214554"/>
              <a:ext cx="8318500" cy="457200"/>
            </a:xfrm>
            <a:prstGeom prst="rect">
              <a:avLst/>
            </a:prstGeom>
            <a:noFill/>
            <a:ln w="9525">
              <a:noFill/>
              <a:miter lim="800000"/>
              <a:headEnd/>
              <a:tailEnd/>
            </a:ln>
          </p:spPr>
          <p:txBody>
            <a:bodyPr>
              <a:spAutoFit/>
            </a:bodyPr>
            <a:lstStyle/>
            <a:p>
              <a:pPr>
                <a:spcBef>
                  <a:spcPct val="50000"/>
                </a:spcBef>
              </a:pPr>
              <a:r>
                <a:rPr lang="es-VE" sz="2400" dirty="0"/>
                <a:t>M.H. Deductivo – </a:t>
              </a:r>
              <a:r>
                <a:rPr lang="es-VE" sz="2400" dirty="0" err="1"/>
                <a:t>Falsacionismo</a:t>
              </a:r>
              <a:r>
                <a:rPr lang="es-VE" sz="2400" dirty="0"/>
                <a:t> – Estadística </a:t>
              </a:r>
              <a:r>
                <a:rPr lang="es-VE" sz="2400" dirty="0" err="1"/>
                <a:t>Frecuentista</a:t>
              </a:r>
              <a:endParaRPr lang="es-ES" sz="2400" dirty="0"/>
            </a:p>
          </p:txBody>
        </p:sp>
        <p:sp>
          <p:nvSpPr>
            <p:cNvPr id="12294" name="Text Box 6"/>
            <p:cNvSpPr txBox="1">
              <a:spLocks noChangeArrowheads="1"/>
            </p:cNvSpPr>
            <p:nvPr/>
          </p:nvSpPr>
          <p:spPr bwMode="auto">
            <a:xfrm>
              <a:off x="785786" y="2714620"/>
              <a:ext cx="8358214" cy="784830"/>
            </a:xfrm>
            <a:prstGeom prst="rect">
              <a:avLst/>
            </a:prstGeom>
            <a:noFill/>
            <a:ln w="9525">
              <a:noFill/>
              <a:miter lim="800000"/>
              <a:headEnd/>
              <a:tailEnd/>
            </a:ln>
          </p:spPr>
          <p:txBody>
            <a:bodyPr wrap="square">
              <a:spAutoFit/>
            </a:bodyPr>
            <a:lstStyle/>
            <a:p>
              <a:pPr>
                <a:spcBef>
                  <a:spcPct val="50000"/>
                </a:spcBef>
              </a:pPr>
              <a:r>
                <a:rPr lang="es-VE" dirty="0"/>
                <a:t>Sometemos a prueba la hipótesis biológica (Karl </a:t>
              </a:r>
              <a:r>
                <a:rPr lang="es-VE" dirty="0" err="1"/>
                <a:t>Popper</a:t>
              </a:r>
              <a:r>
                <a:rPr lang="es-VE" dirty="0"/>
                <a:t>, 1902-1994)</a:t>
              </a:r>
            </a:p>
            <a:p>
              <a:pPr algn="ctr">
                <a:spcBef>
                  <a:spcPct val="50000"/>
                </a:spcBef>
              </a:pPr>
              <a:r>
                <a:rPr lang="es-VE" i="1" dirty="0"/>
                <a:t>modus </a:t>
              </a:r>
              <a:r>
                <a:rPr lang="es-VE" i="1" dirty="0" err="1"/>
                <a:t>tollendo</a:t>
              </a:r>
              <a:r>
                <a:rPr lang="es-VE" i="1" dirty="0"/>
                <a:t> </a:t>
              </a:r>
              <a:r>
                <a:rPr lang="es-VE" i="1" dirty="0" err="1"/>
                <a:t>tollens</a:t>
              </a:r>
              <a:r>
                <a:rPr lang="es-VE" dirty="0"/>
                <a:t> (el modo que, al negar, niega) </a:t>
              </a:r>
              <a:endParaRPr lang="es-ES" dirty="0"/>
            </a:p>
          </p:txBody>
        </p:sp>
      </p:grpSp>
      <p:grpSp>
        <p:nvGrpSpPr>
          <p:cNvPr id="11" name="10 Grupo"/>
          <p:cNvGrpSpPr/>
          <p:nvPr/>
        </p:nvGrpSpPr>
        <p:grpSpPr>
          <a:xfrm>
            <a:off x="468313" y="3725854"/>
            <a:ext cx="8675688" cy="914817"/>
            <a:chOff x="468313" y="3725854"/>
            <a:chExt cx="8675688" cy="914817"/>
          </a:xfrm>
        </p:grpSpPr>
        <p:sp>
          <p:nvSpPr>
            <p:cNvPr id="12293" name="Text Box 5"/>
            <p:cNvSpPr txBox="1">
              <a:spLocks noChangeArrowheads="1"/>
            </p:cNvSpPr>
            <p:nvPr/>
          </p:nvSpPr>
          <p:spPr bwMode="auto">
            <a:xfrm>
              <a:off x="468313" y="3725854"/>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12295" name="Text Box 7"/>
            <p:cNvSpPr txBox="1">
              <a:spLocks noChangeArrowheads="1"/>
            </p:cNvSpPr>
            <p:nvPr/>
          </p:nvSpPr>
          <p:spPr bwMode="auto">
            <a:xfrm>
              <a:off x="785786" y="4302117"/>
              <a:ext cx="8358215" cy="338554"/>
            </a:xfrm>
            <a:prstGeom prst="rect">
              <a:avLst/>
            </a:prstGeom>
            <a:noFill/>
            <a:ln w="9525">
              <a:noFill/>
              <a:miter lim="800000"/>
              <a:headEnd/>
              <a:tailEnd/>
            </a:ln>
          </p:spPr>
          <p:txBody>
            <a:bodyPr wrap="square">
              <a:spAutoFit/>
            </a:bodyPr>
            <a:lstStyle/>
            <a:p>
              <a:pPr>
                <a:spcBef>
                  <a:spcPct val="50000"/>
                </a:spcBef>
              </a:pPr>
              <a:r>
                <a:rPr lang="es-VE" sz="1600" dirty="0"/>
                <a:t>Se buscan evidencias que favorezcan la hipótesis biológica </a:t>
              </a:r>
              <a:r>
                <a:rPr lang="en-US" sz="1600" dirty="0"/>
                <a:t>Thomas </a:t>
              </a:r>
              <a:r>
                <a:rPr lang="en-US" sz="1600" dirty="0" err="1"/>
                <a:t>Bayes</a:t>
              </a:r>
              <a:r>
                <a:rPr lang="en-US" sz="1600" dirty="0"/>
                <a:t> (1701 – 1761)</a:t>
              </a:r>
              <a:r>
                <a:rPr lang="es-VE" sz="1600" dirty="0"/>
                <a:t> </a:t>
              </a:r>
              <a:endParaRPr lang="es-ES" sz="1600" dirty="0"/>
            </a:p>
          </p:txBody>
        </p:sp>
      </p:grpSp>
      <p:grpSp>
        <p:nvGrpSpPr>
          <p:cNvPr id="12" name="11 Grupo"/>
          <p:cNvGrpSpPr/>
          <p:nvPr/>
        </p:nvGrpSpPr>
        <p:grpSpPr>
          <a:xfrm>
            <a:off x="500034" y="5021254"/>
            <a:ext cx="8429684" cy="843379"/>
            <a:chOff x="500034" y="5021254"/>
            <a:chExt cx="8429684" cy="843379"/>
          </a:xfrm>
        </p:grpSpPr>
        <p:sp>
          <p:nvSpPr>
            <p:cNvPr id="12296" name="Rectangle 8"/>
            <p:cNvSpPr>
              <a:spLocks noChangeArrowheads="1"/>
            </p:cNvSpPr>
            <p:nvPr/>
          </p:nvSpPr>
          <p:spPr bwMode="auto">
            <a:xfrm>
              <a:off x="500034" y="5021254"/>
              <a:ext cx="5203669" cy="461665"/>
            </a:xfrm>
            <a:prstGeom prst="rect">
              <a:avLst/>
            </a:prstGeom>
            <a:noFill/>
            <a:ln w="9525">
              <a:noFill/>
              <a:miter lim="800000"/>
              <a:headEnd/>
              <a:tailEnd/>
            </a:ln>
          </p:spPr>
          <p:txBody>
            <a:bodyPr wrap="none">
              <a:spAutoFit/>
            </a:bodyPr>
            <a:lstStyle/>
            <a:p>
              <a:r>
                <a:rPr lang="es-VE" sz="2400" dirty="0"/>
                <a:t>Baconianas – selección de modelos</a:t>
              </a:r>
              <a:endParaRPr lang="es-ES" sz="2400" dirty="0"/>
            </a:p>
          </p:txBody>
        </p:sp>
        <p:sp>
          <p:nvSpPr>
            <p:cNvPr id="12297" name="Text Box 9"/>
            <p:cNvSpPr txBox="1">
              <a:spLocks noChangeArrowheads="1"/>
            </p:cNvSpPr>
            <p:nvPr/>
          </p:nvSpPr>
          <p:spPr bwMode="auto">
            <a:xfrm>
              <a:off x="857224" y="5526079"/>
              <a:ext cx="8072494" cy="338554"/>
            </a:xfrm>
            <a:prstGeom prst="rect">
              <a:avLst/>
            </a:prstGeom>
            <a:noFill/>
            <a:ln w="9525">
              <a:noFill/>
              <a:miter lim="800000"/>
              <a:headEnd/>
              <a:tailEnd/>
            </a:ln>
          </p:spPr>
          <p:txBody>
            <a:bodyPr wrap="square">
              <a:spAutoFit/>
            </a:bodyPr>
            <a:lstStyle/>
            <a:p>
              <a:pPr>
                <a:spcBef>
                  <a:spcPct val="50000"/>
                </a:spcBef>
              </a:pPr>
              <a:r>
                <a:rPr lang="es-VE" sz="1600" dirty="0"/>
                <a:t>No hay hipótesis previa, se favorece la tendencia final (Francis </a:t>
              </a:r>
              <a:r>
                <a:rPr lang="es-VE" sz="1600" dirty="0" err="1"/>
                <a:t>Bacon</a:t>
              </a:r>
              <a:r>
                <a:rPr lang="es-VE" sz="1600" dirty="0"/>
                <a:t>, 1562-1626)</a:t>
              </a:r>
              <a:endParaRPr lang="es-ES"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50017" y="1082376"/>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5" name="4 CuadroTexto"/>
          <p:cNvSpPr txBox="1"/>
          <p:nvPr/>
        </p:nvSpPr>
        <p:spPr>
          <a:xfrm>
            <a:off x="821521" y="1725318"/>
            <a:ext cx="7643866" cy="1015663"/>
          </a:xfrm>
          <a:prstGeom prst="rect">
            <a:avLst/>
          </a:prstGeom>
          <a:noFill/>
        </p:spPr>
        <p:txBody>
          <a:bodyPr wrap="square" rtlCol="0">
            <a:spAutoFit/>
          </a:bodyPr>
          <a:lstStyle/>
          <a:p>
            <a:r>
              <a:rPr lang="es-VE" sz="2000" dirty="0"/>
              <a:t>Una inferencia es inductiva si esta pasa de un argumento particular como un resultado de observaciones o experimentos a una generalización</a:t>
            </a:r>
          </a:p>
        </p:txBody>
      </p:sp>
      <p:sp>
        <p:nvSpPr>
          <p:cNvPr id="6" name="5 Flecha abajo"/>
          <p:cNvSpPr/>
          <p:nvPr/>
        </p:nvSpPr>
        <p:spPr>
          <a:xfrm>
            <a:off x="3250412" y="2725450"/>
            <a:ext cx="339331"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6 CuadroTexto"/>
          <p:cNvSpPr txBox="1"/>
          <p:nvPr/>
        </p:nvSpPr>
        <p:spPr>
          <a:xfrm>
            <a:off x="1535900" y="3582706"/>
            <a:ext cx="6132444" cy="461665"/>
          </a:xfrm>
          <a:prstGeom prst="rect">
            <a:avLst/>
          </a:prstGeom>
          <a:noFill/>
        </p:spPr>
        <p:txBody>
          <a:bodyPr wrap="square" rtlCol="0">
            <a:spAutoFit/>
          </a:bodyPr>
          <a:lstStyle/>
          <a:p>
            <a:r>
              <a:rPr lang="es-VE" sz="2400" dirty="0"/>
              <a:t>Falacia de confirmar lo consecuente</a:t>
            </a:r>
          </a:p>
        </p:txBody>
      </p:sp>
      <p:sp>
        <p:nvSpPr>
          <p:cNvPr id="8" name="7 CuadroTexto"/>
          <p:cNvSpPr txBox="1"/>
          <p:nvPr/>
        </p:nvSpPr>
        <p:spPr>
          <a:xfrm>
            <a:off x="178579" y="4797152"/>
            <a:ext cx="8786842" cy="913070"/>
          </a:xfrm>
          <a:prstGeom prst="rect">
            <a:avLst/>
          </a:prstGeom>
          <a:noFill/>
        </p:spPr>
        <p:txBody>
          <a:bodyPr wrap="square" rtlCol="0">
            <a:spAutoFit/>
          </a:bodyPr>
          <a:lstStyle/>
          <a:p>
            <a:r>
              <a:rPr lang="es-VE" sz="2000" i="1" dirty="0"/>
              <a:t>P. ej. Todos los cisnes son blancos</a:t>
            </a:r>
          </a:p>
          <a:p>
            <a:r>
              <a:rPr lang="es-VE" sz="2000" i="1" dirty="0"/>
              <a:t>P. ej. La temperatura del planeta aumenta debido a las emisiones de CO</a:t>
            </a:r>
            <a:r>
              <a:rPr lang="es-VE" sz="2000" i="1" baseline="-25000" dirty="0"/>
              <a:t>2</a:t>
            </a:r>
            <a:endParaRPr lang="es-VE" sz="2000" i="1" dirty="0"/>
          </a:p>
          <a:p>
            <a:endParaRPr lang="es-VE" sz="2000" i="1"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19863</TotalTime>
  <Words>1216</Words>
  <Application>Microsoft Office PowerPoint</Application>
  <PresentationFormat>Presentación en pantalla (4:3)</PresentationFormat>
  <Paragraphs>160</Paragraphs>
  <Slides>20</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8" baseType="lpstr">
      <vt:lpstr>Arial</vt:lpstr>
      <vt:lpstr>Bradley Hand ITC</vt:lpstr>
      <vt:lpstr>Calibri</vt:lpstr>
      <vt:lpstr>Georgia</vt:lpstr>
      <vt:lpstr>Trebuchet MS</vt:lpstr>
      <vt:lpstr>Wingdings 2</vt:lpstr>
      <vt:lpstr>Urban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necesidad de la Prueba estadística</vt:lpstr>
      <vt:lpstr>MHD         Hipótesis Nula (Ho):</vt:lpstr>
      <vt:lpstr>Presentación de PowerPoint</vt:lpstr>
      <vt:lpstr>CONCLUÍMOS….</vt:lpstr>
    </vt:vector>
  </TitlesOfParts>
  <Company>UNAM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dc:title>
  <dc:creator>LMSZC</dc:creator>
  <cp:lastModifiedBy>edlin guerra</cp:lastModifiedBy>
  <cp:revision>335</cp:revision>
  <dcterms:created xsi:type="dcterms:W3CDTF">2007-08-15T22:34:06Z</dcterms:created>
  <dcterms:modified xsi:type="dcterms:W3CDTF">2023-08-07T13:45:50Z</dcterms:modified>
</cp:coreProperties>
</file>