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65" r:id="rId2"/>
    <p:sldId id="466" r:id="rId3"/>
    <p:sldId id="473" r:id="rId4"/>
    <p:sldId id="454" r:id="rId5"/>
    <p:sldId id="467" r:id="rId6"/>
    <p:sldId id="455" r:id="rId7"/>
    <p:sldId id="468" r:id="rId8"/>
    <p:sldId id="469" r:id="rId9"/>
    <p:sldId id="470" r:id="rId10"/>
    <p:sldId id="471" r:id="rId11"/>
    <p:sldId id="472" r:id="rId12"/>
    <p:sldId id="475" r:id="rId13"/>
    <p:sldId id="4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08621-B859-4ECF-8DA6-461D2C8F6473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F23AD28D-98C2-4064-BFFD-61566F02B1E3}">
      <dgm:prSet phldrT="[Texto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s-VE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Observación</a:t>
          </a:r>
        </a:p>
        <a:p>
          <a:r>
            <a:rPr lang="es-VE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Patrón en espacio y tiempo</a:t>
          </a:r>
        </a:p>
      </dgm:t>
    </dgm:pt>
    <dgm:pt modelId="{E6F428DA-B944-4DA2-861C-0CFB5F068EAE}" type="parTrans" cxnId="{4089EE1B-CBD8-431F-BA5A-D6E3488D0822}">
      <dgm:prSet/>
      <dgm:spPr/>
      <dgm:t>
        <a:bodyPr/>
        <a:lstStyle/>
        <a:p>
          <a:endParaRPr lang="es-VE"/>
        </a:p>
      </dgm:t>
    </dgm:pt>
    <dgm:pt modelId="{0D14E478-92D2-4062-96B0-EDB49BAC8BE1}" type="sibTrans" cxnId="{4089EE1B-CBD8-431F-BA5A-D6E3488D0822}">
      <dgm:prSet/>
      <dgm:spPr/>
      <dgm:t>
        <a:bodyPr/>
        <a:lstStyle/>
        <a:p>
          <a:endParaRPr lang="es-VE"/>
        </a:p>
      </dgm:t>
    </dgm:pt>
    <dgm:pt modelId="{28F58A33-C7B6-44F6-AC1E-D87F5700F528}">
      <dgm:prSet phldrT="[Texto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s-VE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Modelo</a:t>
          </a:r>
        </a:p>
        <a:p>
          <a:r>
            <a:rPr lang="es-VE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Explicación o teoría</a:t>
          </a:r>
        </a:p>
      </dgm:t>
    </dgm:pt>
    <dgm:pt modelId="{0DDBAC81-C92A-4E8B-8196-67059E81E8BA}" type="parTrans" cxnId="{FE8CBC7E-A918-4A8A-B9BA-8C8AED423AC3}">
      <dgm:prSet/>
      <dgm:spPr/>
      <dgm:t>
        <a:bodyPr/>
        <a:lstStyle/>
        <a:p>
          <a:endParaRPr lang="es-VE"/>
        </a:p>
      </dgm:t>
    </dgm:pt>
    <dgm:pt modelId="{11015986-FF14-4140-A005-E181F9E105B5}" type="sibTrans" cxnId="{FE8CBC7E-A918-4A8A-B9BA-8C8AED423AC3}">
      <dgm:prSet/>
      <dgm:spPr/>
      <dgm:t>
        <a:bodyPr/>
        <a:lstStyle/>
        <a:p>
          <a:endParaRPr lang="es-VE"/>
        </a:p>
      </dgm:t>
    </dgm:pt>
    <dgm:pt modelId="{B7E85019-0363-45FD-AC53-5E2B6CF43236}">
      <dgm:prSet phldrT="[Texto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s-VE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Hipótesis</a:t>
          </a:r>
        </a:p>
        <a:p>
          <a:r>
            <a:rPr lang="es-VE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Predicción basada en el modelo</a:t>
          </a:r>
        </a:p>
      </dgm:t>
    </dgm:pt>
    <dgm:pt modelId="{C375EFD3-92B6-4C32-A21F-2E3368416340}" type="parTrans" cxnId="{2CF630E8-4608-442F-A776-516491F4122B}">
      <dgm:prSet/>
      <dgm:spPr/>
      <dgm:t>
        <a:bodyPr/>
        <a:lstStyle/>
        <a:p>
          <a:endParaRPr lang="es-VE"/>
        </a:p>
      </dgm:t>
    </dgm:pt>
    <dgm:pt modelId="{DCE6DC20-8073-4BEF-9189-E83E1D55DFC3}" type="sibTrans" cxnId="{2CF630E8-4608-442F-A776-516491F4122B}">
      <dgm:prSet/>
      <dgm:spPr/>
      <dgm:t>
        <a:bodyPr/>
        <a:lstStyle/>
        <a:p>
          <a:endParaRPr lang="es-VE"/>
        </a:p>
      </dgm:t>
    </dgm:pt>
    <dgm:pt modelId="{6F84B458-B622-4786-A151-B0D12F127AB0}">
      <dgm:prSet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s-VE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Hipótesis nula </a:t>
          </a:r>
        </a:p>
        <a:p>
          <a:r>
            <a:rPr lang="es-VE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lógica opuesta a la hipótesis</a:t>
          </a:r>
        </a:p>
      </dgm:t>
    </dgm:pt>
    <dgm:pt modelId="{713450D7-AEA1-47DD-B35E-8074C3872BAD}" type="parTrans" cxnId="{E4329931-6D45-4405-BDEA-AE332FA198B0}">
      <dgm:prSet/>
      <dgm:spPr/>
      <dgm:t>
        <a:bodyPr/>
        <a:lstStyle/>
        <a:p>
          <a:endParaRPr lang="es-VE"/>
        </a:p>
      </dgm:t>
    </dgm:pt>
    <dgm:pt modelId="{77AFC470-8264-40DF-99A6-FC63E69E1415}" type="sibTrans" cxnId="{E4329931-6D45-4405-BDEA-AE332FA198B0}">
      <dgm:prSet/>
      <dgm:spPr/>
      <dgm:t>
        <a:bodyPr/>
        <a:lstStyle/>
        <a:p>
          <a:endParaRPr lang="es-VE"/>
        </a:p>
      </dgm:t>
    </dgm:pt>
    <dgm:pt modelId="{AC305669-8245-4934-8C75-846AD5B81576}">
      <dgm:prSet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s-VE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Experimento/muestreo</a:t>
          </a:r>
        </a:p>
        <a:p>
          <a:r>
            <a:rPr lang="es-VE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Prueba crítica a la hipótesis nula</a:t>
          </a:r>
        </a:p>
      </dgm:t>
    </dgm:pt>
    <dgm:pt modelId="{CE419376-0CF9-4E41-9525-C152354D2FC3}" type="parTrans" cxnId="{257C291B-8203-4DC2-A530-291F5D64027C}">
      <dgm:prSet/>
      <dgm:spPr/>
      <dgm:t>
        <a:bodyPr/>
        <a:lstStyle/>
        <a:p>
          <a:endParaRPr lang="es-VE"/>
        </a:p>
      </dgm:t>
    </dgm:pt>
    <dgm:pt modelId="{3E781042-1E25-4458-B772-9A4C2FE7CDD5}" type="sibTrans" cxnId="{257C291B-8203-4DC2-A530-291F5D64027C}">
      <dgm:prSet/>
      <dgm:spPr/>
      <dgm:t>
        <a:bodyPr/>
        <a:lstStyle/>
        <a:p>
          <a:endParaRPr lang="es-VE"/>
        </a:p>
      </dgm:t>
    </dgm:pt>
    <dgm:pt modelId="{104D7762-DEA0-49FA-868F-E86B43B5E61D}">
      <dgm:prSet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s-VE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Interpretación</a:t>
          </a:r>
        </a:p>
      </dgm:t>
    </dgm:pt>
    <dgm:pt modelId="{D9CFAD0F-5035-48CA-9C8E-8BCFDBA5DC42}" type="parTrans" cxnId="{FFDA35C9-1BC5-478E-9523-126D7B259C09}">
      <dgm:prSet/>
      <dgm:spPr/>
      <dgm:t>
        <a:bodyPr/>
        <a:lstStyle/>
        <a:p>
          <a:endParaRPr lang="es-VE"/>
        </a:p>
      </dgm:t>
    </dgm:pt>
    <dgm:pt modelId="{E881D9F2-2A49-481A-B10D-4C378481B747}" type="sibTrans" cxnId="{FFDA35C9-1BC5-478E-9523-126D7B259C09}">
      <dgm:prSet/>
      <dgm:spPr/>
      <dgm:t>
        <a:bodyPr/>
        <a:lstStyle/>
        <a:p>
          <a:endParaRPr lang="es-VE"/>
        </a:p>
      </dgm:t>
    </dgm:pt>
    <dgm:pt modelId="{BE989E86-213E-4265-AE0C-FEE84D7E9688}" type="pres">
      <dgm:prSet presAssocID="{94908621-B859-4ECF-8DA6-461D2C8F6473}" presName="linearFlow" presStyleCnt="0">
        <dgm:presLayoutVars>
          <dgm:resizeHandles val="exact"/>
        </dgm:presLayoutVars>
      </dgm:prSet>
      <dgm:spPr/>
    </dgm:pt>
    <dgm:pt modelId="{81A45959-B584-46BD-98AE-33373FB12C7A}" type="pres">
      <dgm:prSet presAssocID="{F23AD28D-98C2-4064-BFFD-61566F02B1E3}" presName="node" presStyleLbl="node1" presStyleIdx="0" presStyleCnt="6">
        <dgm:presLayoutVars>
          <dgm:bulletEnabled val="1"/>
        </dgm:presLayoutVars>
      </dgm:prSet>
      <dgm:spPr/>
    </dgm:pt>
    <dgm:pt modelId="{266BA374-1E5F-4B7B-98EA-4EF52231910D}" type="pres">
      <dgm:prSet presAssocID="{0D14E478-92D2-4062-96B0-EDB49BAC8BE1}" presName="sibTrans" presStyleLbl="sibTrans2D1" presStyleIdx="0" presStyleCnt="5"/>
      <dgm:spPr/>
    </dgm:pt>
    <dgm:pt modelId="{EEBA6158-B470-41DB-BBF2-7A464E3E0FDA}" type="pres">
      <dgm:prSet presAssocID="{0D14E478-92D2-4062-96B0-EDB49BAC8BE1}" presName="connectorText" presStyleLbl="sibTrans2D1" presStyleIdx="0" presStyleCnt="5"/>
      <dgm:spPr/>
    </dgm:pt>
    <dgm:pt modelId="{280F002C-1C07-432E-9C34-0656B686D597}" type="pres">
      <dgm:prSet presAssocID="{28F58A33-C7B6-44F6-AC1E-D87F5700F528}" presName="node" presStyleLbl="node1" presStyleIdx="1" presStyleCnt="6">
        <dgm:presLayoutVars>
          <dgm:bulletEnabled val="1"/>
        </dgm:presLayoutVars>
      </dgm:prSet>
      <dgm:spPr/>
    </dgm:pt>
    <dgm:pt modelId="{A7A5F497-F4A9-4D86-8A82-A168813EA24F}" type="pres">
      <dgm:prSet presAssocID="{11015986-FF14-4140-A005-E181F9E105B5}" presName="sibTrans" presStyleLbl="sibTrans2D1" presStyleIdx="1" presStyleCnt="5"/>
      <dgm:spPr/>
    </dgm:pt>
    <dgm:pt modelId="{74FF1236-78C4-45B9-9466-73486B1AAD45}" type="pres">
      <dgm:prSet presAssocID="{11015986-FF14-4140-A005-E181F9E105B5}" presName="connectorText" presStyleLbl="sibTrans2D1" presStyleIdx="1" presStyleCnt="5"/>
      <dgm:spPr/>
    </dgm:pt>
    <dgm:pt modelId="{DCF48109-6F08-4F4D-89A3-E7561D8EFB98}" type="pres">
      <dgm:prSet presAssocID="{B7E85019-0363-45FD-AC53-5E2B6CF43236}" presName="node" presStyleLbl="node1" presStyleIdx="2" presStyleCnt="6">
        <dgm:presLayoutVars>
          <dgm:bulletEnabled val="1"/>
        </dgm:presLayoutVars>
      </dgm:prSet>
      <dgm:spPr/>
    </dgm:pt>
    <dgm:pt modelId="{4F2C42DC-B000-4831-947F-D410B072B602}" type="pres">
      <dgm:prSet presAssocID="{DCE6DC20-8073-4BEF-9189-E83E1D55DFC3}" presName="sibTrans" presStyleLbl="sibTrans2D1" presStyleIdx="2" presStyleCnt="5"/>
      <dgm:spPr/>
    </dgm:pt>
    <dgm:pt modelId="{A463499A-CE07-4A2E-B4AC-587B8D0BDE55}" type="pres">
      <dgm:prSet presAssocID="{DCE6DC20-8073-4BEF-9189-E83E1D55DFC3}" presName="connectorText" presStyleLbl="sibTrans2D1" presStyleIdx="2" presStyleCnt="5"/>
      <dgm:spPr/>
    </dgm:pt>
    <dgm:pt modelId="{C9E9C723-A13F-4F17-B9BC-3C30A52ACED3}" type="pres">
      <dgm:prSet presAssocID="{6F84B458-B622-4786-A151-B0D12F127AB0}" presName="node" presStyleLbl="node1" presStyleIdx="3" presStyleCnt="6">
        <dgm:presLayoutVars>
          <dgm:bulletEnabled val="1"/>
        </dgm:presLayoutVars>
      </dgm:prSet>
      <dgm:spPr/>
    </dgm:pt>
    <dgm:pt modelId="{A9090582-AF1C-465C-BED7-64C58FFC1CA0}" type="pres">
      <dgm:prSet presAssocID="{77AFC470-8264-40DF-99A6-FC63E69E1415}" presName="sibTrans" presStyleLbl="sibTrans2D1" presStyleIdx="3" presStyleCnt="5"/>
      <dgm:spPr/>
    </dgm:pt>
    <dgm:pt modelId="{2F7115F0-A4D5-4272-9EBE-30BD40B5659F}" type="pres">
      <dgm:prSet presAssocID="{77AFC470-8264-40DF-99A6-FC63E69E1415}" presName="connectorText" presStyleLbl="sibTrans2D1" presStyleIdx="3" presStyleCnt="5"/>
      <dgm:spPr/>
    </dgm:pt>
    <dgm:pt modelId="{3C367DC5-97BF-4A4B-BFCD-E7B795BADD27}" type="pres">
      <dgm:prSet presAssocID="{AC305669-8245-4934-8C75-846AD5B81576}" presName="node" presStyleLbl="node1" presStyleIdx="4" presStyleCnt="6">
        <dgm:presLayoutVars>
          <dgm:bulletEnabled val="1"/>
        </dgm:presLayoutVars>
      </dgm:prSet>
      <dgm:spPr/>
    </dgm:pt>
    <dgm:pt modelId="{8D5603BD-C167-4D6F-B073-A5EBEF390750}" type="pres">
      <dgm:prSet presAssocID="{3E781042-1E25-4458-B772-9A4C2FE7CDD5}" presName="sibTrans" presStyleLbl="sibTrans2D1" presStyleIdx="4" presStyleCnt="5"/>
      <dgm:spPr/>
    </dgm:pt>
    <dgm:pt modelId="{1C1F21DC-EE60-47C8-97FE-4D8560B2EB92}" type="pres">
      <dgm:prSet presAssocID="{3E781042-1E25-4458-B772-9A4C2FE7CDD5}" presName="connectorText" presStyleLbl="sibTrans2D1" presStyleIdx="4" presStyleCnt="5"/>
      <dgm:spPr/>
    </dgm:pt>
    <dgm:pt modelId="{82B0A747-77BC-4DFD-A563-EC1DCF03B732}" type="pres">
      <dgm:prSet presAssocID="{104D7762-DEA0-49FA-868F-E86B43B5E61D}" presName="node" presStyleLbl="node1" presStyleIdx="5" presStyleCnt="6">
        <dgm:presLayoutVars>
          <dgm:bulletEnabled val="1"/>
        </dgm:presLayoutVars>
      </dgm:prSet>
      <dgm:spPr/>
    </dgm:pt>
  </dgm:ptLst>
  <dgm:cxnLst>
    <dgm:cxn modelId="{D7068E09-1C5C-45EA-94DB-C11A1DA0CCEC}" type="presOf" srcId="{DCE6DC20-8073-4BEF-9189-E83E1D55DFC3}" destId="{4F2C42DC-B000-4831-947F-D410B072B602}" srcOrd="0" destOrd="0" presId="urn:microsoft.com/office/officeart/2005/8/layout/process2"/>
    <dgm:cxn modelId="{4D380E0D-6F1A-48BB-A044-54098BC8B7C7}" type="presOf" srcId="{6F84B458-B622-4786-A151-B0D12F127AB0}" destId="{C9E9C723-A13F-4F17-B9BC-3C30A52ACED3}" srcOrd="0" destOrd="0" presId="urn:microsoft.com/office/officeart/2005/8/layout/process2"/>
    <dgm:cxn modelId="{59020B12-ED3E-4D46-9052-3E318A129D8A}" type="presOf" srcId="{3E781042-1E25-4458-B772-9A4C2FE7CDD5}" destId="{8D5603BD-C167-4D6F-B073-A5EBEF390750}" srcOrd="0" destOrd="0" presId="urn:microsoft.com/office/officeart/2005/8/layout/process2"/>
    <dgm:cxn modelId="{257C291B-8203-4DC2-A530-291F5D64027C}" srcId="{94908621-B859-4ECF-8DA6-461D2C8F6473}" destId="{AC305669-8245-4934-8C75-846AD5B81576}" srcOrd="4" destOrd="0" parTransId="{CE419376-0CF9-4E41-9525-C152354D2FC3}" sibTransId="{3E781042-1E25-4458-B772-9A4C2FE7CDD5}"/>
    <dgm:cxn modelId="{4089EE1B-CBD8-431F-BA5A-D6E3488D0822}" srcId="{94908621-B859-4ECF-8DA6-461D2C8F6473}" destId="{F23AD28D-98C2-4064-BFFD-61566F02B1E3}" srcOrd="0" destOrd="0" parTransId="{E6F428DA-B944-4DA2-861C-0CFB5F068EAE}" sibTransId="{0D14E478-92D2-4062-96B0-EDB49BAC8BE1}"/>
    <dgm:cxn modelId="{5B780A26-09FE-49F4-8297-0F43204D1D98}" type="presOf" srcId="{DCE6DC20-8073-4BEF-9189-E83E1D55DFC3}" destId="{A463499A-CE07-4A2E-B4AC-587B8D0BDE55}" srcOrd="1" destOrd="0" presId="urn:microsoft.com/office/officeart/2005/8/layout/process2"/>
    <dgm:cxn modelId="{78645527-422F-40C7-913E-2FA2F8821952}" type="presOf" srcId="{3E781042-1E25-4458-B772-9A4C2FE7CDD5}" destId="{1C1F21DC-EE60-47C8-97FE-4D8560B2EB92}" srcOrd="1" destOrd="0" presId="urn:microsoft.com/office/officeart/2005/8/layout/process2"/>
    <dgm:cxn modelId="{E4329931-6D45-4405-BDEA-AE332FA198B0}" srcId="{94908621-B859-4ECF-8DA6-461D2C8F6473}" destId="{6F84B458-B622-4786-A151-B0D12F127AB0}" srcOrd="3" destOrd="0" parTransId="{713450D7-AEA1-47DD-B35E-8074C3872BAD}" sibTransId="{77AFC470-8264-40DF-99A6-FC63E69E1415}"/>
    <dgm:cxn modelId="{9C32F936-9562-4527-8023-E93A600A776D}" type="presOf" srcId="{AC305669-8245-4934-8C75-846AD5B81576}" destId="{3C367DC5-97BF-4A4B-BFCD-E7B795BADD27}" srcOrd="0" destOrd="0" presId="urn:microsoft.com/office/officeart/2005/8/layout/process2"/>
    <dgm:cxn modelId="{05E3865D-247F-46C7-B116-BC9608EA0A27}" type="presOf" srcId="{F23AD28D-98C2-4064-BFFD-61566F02B1E3}" destId="{81A45959-B584-46BD-98AE-33373FB12C7A}" srcOrd="0" destOrd="0" presId="urn:microsoft.com/office/officeart/2005/8/layout/process2"/>
    <dgm:cxn modelId="{11B3FB5E-8180-4A04-9D93-170300ED9BB5}" type="presOf" srcId="{94908621-B859-4ECF-8DA6-461D2C8F6473}" destId="{BE989E86-213E-4265-AE0C-FEE84D7E9688}" srcOrd="0" destOrd="0" presId="urn:microsoft.com/office/officeart/2005/8/layout/process2"/>
    <dgm:cxn modelId="{F89B1748-AD73-4EBD-B4AA-B8C978BBEE97}" type="presOf" srcId="{11015986-FF14-4140-A005-E181F9E105B5}" destId="{74FF1236-78C4-45B9-9466-73486B1AAD45}" srcOrd="1" destOrd="0" presId="urn:microsoft.com/office/officeart/2005/8/layout/process2"/>
    <dgm:cxn modelId="{5A06AE52-172F-4A91-B975-936BF7586101}" type="presOf" srcId="{28F58A33-C7B6-44F6-AC1E-D87F5700F528}" destId="{280F002C-1C07-432E-9C34-0656B686D597}" srcOrd="0" destOrd="0" presId="urn:microsoft.com/office/officeart/2005/8/layout/process2"/>
    <dgm:cxn modelId="{378F4473-0E78-4A82-8903-CE0532B16F5C}" type="presOf" srcId="{104D7762-DEA0-49FA-868F-E86B43B5E61D}" destId="{82B0A747-77BC-4DFD-A563-EC1DCF03B732}" srcOrd="0" destOrd="0" presId="urn:microsoft.com/office/officeart/2005/8/layout/process2"/>
    <dgm:cxn modelId="{40814B7C-92C4-49BC-905C-E8CDF266033B}" type="presOf" srcId="{11015986-FF14-4140-A005-E181F9E105B5}" destId="{A7A5F497-F4A9-4D86-8A82-A168813EA24F}" srcOrd="0" destOrd="0" presId="urn:microsoft.com/office/officeart/2005/8/layout/process2"/>
    <dgm:cxn modelId="{FE8CBC7E-A918-4A8A-B9BA-8C8AED423AC3}" srcId="{94908621-B859-4ECF-8DA6-461D2C8F6473}" destId="{28F58A33-C7B6-44F6-AC1E-D87F5700F528}" srcOrd="1" destOrd="0" parTransId="{0DDBAC81-C92A-4E8B-8196-67059E81E8BA}" sibTransId="{11015986-FF14-4140-A005-E181F9E105B5}"/>
    <dgm:cxn modelId="{A50FF8A0-71E7-4890-BE84-4C38B801921C}" type="presOf" srcId="{0D14E478-92D2-4062-96B0-EDB49BAC8BE1}" destId="{EEBA6158-B470-41DB-BBF2-7A464E3E0FDA}" srcOrd="1" destOrd="0" presId="urn:microsoft.com/office/officeart/2005/8/layout/process2"/>
    <dgm:cxn modelId="{2FF20BBF-2BAB-4D25-A71F-20E20BD33926}" type="presOf" srcId="{77AFC470-8264-40DF-99A6-FC63E69E1415}" destId="{2F7115F0-A4D5-4272-9EBE-30BD40B5659F}" srcOrd="1" destOrd="0" presId="urn:microsoft.com/office/officeart/2005/8/layout/process2"/>
    <dgm:cxn modelId="{E56786C4-DE12-45EA-BF43-35A9F9365029}" type="presOf" srcId="{0D14E478-92D2-4062-96B0-EDB49BAC8BE1}" destId="{266BA374-1E5F-4B7B-98EA-4EF52231910D}" srcOrd="0" destOrd="0" presId="urn:microsoft.com/office/officeart/2005/8/layout/process2"/>
    <dgm:cxn modelId="{39169AC5-81F1-4B95-900C-9785CE9D9AE6}" type="presOf" srcId="{77AFC470-8264-40DF-99A6-FC63E69E1415}" destId="{A9090582-AF1C-465C-BED7-64C58FFC1CA0}" srcOrd="0" destOrd="0" presId="urn:microsoft.com/office/officeart/2005/8/layout/process2"/>
    <dgm:cxn modelId="{FFDA35C9-1BC5-478E-9523-126D7B259C09}" srcId="{94908621-B859-4ECF-8DA6-461D2C8F6473}" destId="{104D7762-DEA0-49FA-868F-E86B43B5E61D}" srcOrd="5" destOrd="0" parTransId="{D9CFAD0F-5035-48CA-9C8E-8BCFDBA5DC42}" sibTransId="{E881D9F2-2A49-481A-B10D-4C378481B747}"/>
    <dgm:cxn modelId="{EEDD49CE-2A04-498F-951E-207B84725021}" type="presOf" srcId="{B7E85019-0363-45FD-AC53-5E2B6CF43236}" destId="{DCF48109-6F08-4F4D-89A3-E7561D8EFB98}" srcOrd="0" destOrd="0" presId="urn:microsoft.com/office/officeart/2005/8/layout/process2"/>
    <dgm:cxn modelId="{2CF630E8-4608-442F-A776-516491F4122B}" srcId="{94908621-B859-4ECF-8DA6-461D2C8F6473}" destId="{B7E85019-0363-45FD-AC53-5E2B6CF43236}" srcOrd="2" destOrd="0" parTransId="{C375EFD3-92B6-4C32-A21F-2E3368416340}" sibTransId="{DCE6DC20-8073-4BEF-9189-E83E1D55DFC3}"/>
    <dgm:cxn modelId="{10067961-6347-4BEB-9A66-B5197BB25B60}" type="presParOf" srcId="{BE989E86-213E-4265-AE0C-FEE84D7E9688}" destId="{81A45959-B584-46BD-98AE-33373FB12C7A}" srcOrd="0" destOrd="0" presId="urn:microsoft.com/office/officeart/2005/8/layout/process2"/>
    <dgm:cxn modelId="{4F42A6F9-0FC5-4D2E-A61C-D3E2D8813B8C}" type="presParOf" srcId="{BE989E86-213E-4265-AE0C-FEE84D7E9688}" destId="{266BA374-1E5F-4B7B-98EA-4EF52231910D}" srcOrd="1" destOrd="0" presId="urn:microsoft.com/office/officeart/2005/8/layout/process2"/>
    <dgm:cxn modelId="{58A5A7BD-1C52-4F68-A8E3-2528E31E1B6B}" type="presParOf" srcId="{266BA374-1E5F-4B7B-98EA-4EF52231910D}" destId="{EEBA6158-B470-41DB-BBF2-7A464E3E0FDA}" srcOrd="0" destOrd="0" presId="urn:microsoft.com/office/officeart/2005/8/layout/process2"/>
    <dgm:cxn modelId="{AF000A11-7CB0-4CEF-B880-A6A1260B8625}" type="presParOf" srcId="{BE989E86-213E-4265-AE0C-FEE84D7E9688}" destId="{280F002C-1C07-432E-9C34-0656B686D597}" srcOrd="2" destOrd="0" presId="urn:microsoft.com/office/officeart/2005/8/layout/process2"/>
    <dgm:cxn modelId="{C2319946-C9A7-4D25-99CC-B4390B8B6DAB}" type="presParOf" srcId="{BE989E86-213E-4265-AE0C-FEE84D7E9688}" destId="{A7A5F497-F4A9-4D86-8A82-A168813EA24F}" srcOrd="3" destOrd="0" presId="urn:microsoft.com/office/officeart/2005/8/layout/process2"/>
    <dgm:cxn modelId="{E16C7ACA-626E-476F-A50A-605C366FF1DB}" type="presParOf" srcId="{A7A5F497-F4A9-4D86-8A82-A168813EA24F}" destId="{74FF1236-78C4-45B9-9466-73486B1AAD45}" srcOrd="0" destOrd="0" presId="urn:microsoft.com/office/officeart/2005/8/layout/process2"/>
    <dgm:cxn modelId="{3F2D62B8-1B09-414B-9C79-CE3B5F6F2687}" type="presParOf" srcId="{BE989E86-213E-4265-AE0C-FEE84D7E9688}" destId="{DCF48109-6F08-4F4D-89A3-E7561D8EFB98}" srcOrd="4" destOrd="0" presId="urn:microsoft.com/office/officeart/2005/8/layout/process2"/>
    <dgm:cxn modelId="{459C87EA-1DA4-4AA6-B060-926783CFE8C3}" type="presParOf" srcId="{BE989E86-213E-4265-AE0C-FEE84D7E9688}" destId="{4F2C42DC-B000-4831-947F-D410B072B602}" srcOrd="5" destOrd="0" presId="urn:microsoft.com/office/officeart/2005/8/layout/process2"/>
    <dgm:cxn modelId="{072D0128-4145-4729-9B72-7E1CAD08D6AC}" type="presParOf" srcId="{4F2C42DC-B000-4831-947F-D410B072B602}" destId="{A463499A-CE07-4A2E-B4AC-587B8D0BDE55}" srcOrd="0" destOrd="0" presId="urn:microsoft.com/office/officeart/2005/8/layout/process2"/>
    <dgm:cxn modelId="{CD3A78F5-0526-4614-B744-E2154C3D15D9}" type="presParOf" srcId="{BE989E86-213E-4265-AE0C-FEE84D7E9688}" destId="{C9E9C723-A13F-4F17-B9BC-3C30A52ACED3}" srcOrd="6" destOrd="0" presId="urn:microsoft.com/office/officeart/2005/8/layout/process2"/>
    <dgm:cxn modelId="{C809B89B-6D08-4FF9-A614-51BFEDFD7224}" type="presParOf" srcId="{BE989E86-213E-4265-AE0C-FEE84D7E9688}" destId="{A9090582-AF1C-465C-BED7-64C58FFC1CA0}" srcOrd="7" destOrd="0" presId="urn:microsoft.com/office/officeart/2005/8/layout/process2"/>
    <dgm:cxn modelId="{B2E1615B-2015-4BC6-BB65-11D76589196A}" type="presParOf" srcId="{A9090582-AF1C-465C-BED7-64C58FFC1CA0}" destId="{2F7115F0-A4D5-4272-9EBE-30BD40B5659F}" srcOrd="0" destOrd="0" presId="urn:microsoft.com/office/officeart/2005/8/layout/process2"/>
    <dgm:cxn modelId="{D3F60326-0F82-4673-B615-3366A0747259}" type="presParOf" srcId="{BE989E86-213E-4265-AE0C-FEE84D7E9688}" destId="{3C367DC5-97BF-4A4B-BFCD-E7B795BADD27}" srcOrd="8" destOrd="0" presId="urn:microsoft.com/office/officeart/2005/8/layout/process2"/>
    <dgm:cxn modelId="{62160ABF-1577-4E3E-9BE4-4172F31995D9}" type="presParOf" srcId="{BE989E86-213E-4265-AE0C-FEE84D7E9688}" destId="{8D5603BD-C167-4D6F-B073-A5EBEF390750}" srcOrd="9" destOrd="0" presId="urn:microsoft.com/office/officeart/2005/8/layout/process2"/>
    <dgm:cxn modelId="{66E909F3-9ED0-4DE0-B4CA-35CF628CCF18}" type="presParOf" srcId="{8D5603BD-C167-4D6F-B073-A5EBEF390750}" destId="{1C1F21DC-EE60-47C8-97FE-4D8560B2EB92}" srcOrd="0" destOrd="0" presId="urn:microsoft.com/office/officeart/2005/8/layout/process2"/>
    <dgm:cxn modelId="{1DAD9BBA-1D06-41EE-B371-E81E5930EA30}" type="presParOf" srcId="{BE989E86-213E-4265-AE0C-FEE84D7E9688}" destId="{82B0A747-77BC-4DFD-A563-EC1DCF03B732}" srcOrd="10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2A0E-97C3-4B9C-86BE-E42A8F4D6DE4}" type="datetimeFigureOut">
              <a:rPr lang="es-MX" smtClean="0"/>
              <a:t>31/08/2022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CEF-9EEC-45A9-8D2A-B332B98392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3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2A0E-97C3-4B9C-86BE-E42A8F4D6DE4}" type="datetimeFigureOut">
              <a:rPr lang="es-MX" smtClean="0"/>
              <a:t>31/08/2022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CEF-9EEC-45A9-8D2A-B332B98392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2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2A0E-97C3-4B9C-86BE-E42A8F4D6DE4}" type="datetimeFigureOut">
              <a:rPr lang="es-MX" smtClean="0"/>
              <a:t>31/08/2022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CEF-9EEC-45A9-8D2A-B332B98392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65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2A0E-97C3-4B9C-86BE-E42A8F4D6DE4}" type="datetimeFigureOut">
              <a:rPr lang="es-MX" smtClean="0"/>
              <a:t>31/08/2022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CEF-9EEC-45A9-8D2A-B332B98392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35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2A0E-97C3-4B9C-86BE-E42A8F4D6DE4}" type="datetimeFigureOut">
              <a:rPr lang="es-MX" smtClean="0"/>
              <a:t>31/08/2022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CEF-9EEC-45A9-8D2A-B332B98392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6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2A0E-97C3-4B9C-86BE-E42A8F4D6DE4}" type="datetimeFigureOut">
              <a:rPr lang="es-MX" smtClean="0"/>
              <a:t>31/08/2022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CEF-9EEC-45A9-8D2A-B332B98392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408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2A0E-97C3-4B9C-86BE-E42A8F4D6DE4}" type="datetimeFigureOut">
              <a:rPr lang="es-MX" smtClean="0"/>
              <a:t>31/08/2022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CEF-9EEC-45A9-8D2A-B332B98392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19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2A0E-97C3-4B9C-86BE-E42A8F4D6DE4}" type="datetimeFigureOut">
              <a:rPr lang="es-MX" smtClean="0"/>
              <a:t>31/08/2022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CEF-9EEC-45A9-8D2A-B332B98392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11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2A0E-97C3-4B9C-86BE-E42A8F4D6DE4}" type="datetimeFigureOut">
              <a:rPr lang="es-MX" smtClean="0"/>
              <a:t>31/08/2022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CEF-9EEC-45A9-8D2A-B332B98392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923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2A0E-97C3-4B9C-86BE-E42A8F4D6DE4}" type="datetimeFigureOut">
              <a:rPr lang="es-MX" smtClean="0"/>
              <a:t>31/08/2022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CEF-9EEC-45A9-8D2A-B332B98392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2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2A0E-97C3-4B9C-86BE-E42A8F4D6DE4}" type="datetimeFigureOut">
              <a:rPr lang="es-MX" smtClean="0"/>
              <a:t>31/08/2022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8CEF-9EEC-45A9-8D2A-B332B98392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55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2A0E-97C3-4B9C-86BE-E42A8F4D6DE4}" type="datetimeFigureOut">
              <a:rPr lang="es-MX" smtClean="0"/>
              <a:t>31/08/2022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28CEF-9EEC-45A9-8D2A-B332B983923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31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UNIVERSIDAD NACIONAL AUTÓNOMA DE MÉXICO </a:t>
            </a:r>
            <a:endParaRPr lang="es-MX" dirty="0"/>
          </a:p>
          <a:p>
            <a:pPr algn="ctr"/>
            <a:r>
              <a:rPr lang="es-MX" b="1" dirty="0"/>
              <a:t>ENES MÉRIDA </a:t>
            </a:r>
            <a:endParaRPr lang="es-MX" dirty="0"/>
          </a:p>
          <a:p>
            <a:pPr algn="ctr"/>
            <a:r>
              <a:rPr lang="es-MX" b="1" dirty="0"/>
              <a:t>LICENCIATURA EN ECOLOGÍA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ESTADÍSTICA APLICADA</a:t>
            </a:r>
          </a:p>
          <a:p>
            <a:pPr algn="ctr"/>
            <a:r>
              <a:rPr lang="es-MX" sz="2000" b="1" dirty="0"/>
              <a:t>Tema III. Prueba de Hipótesis (Parte 2)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485945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/>
          <p:cNvCxnSpPr/>
          <p:nvPr/>
        </p:nvCxnSpPr>
        <p:spPr>
          <a:xfrm rot="10800000">
            <a:off x="3000364" y="5284799"/>
            <a:ext cx="4357718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4314" y="642918"/>
            <a:ext cx="357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El error Tipo II (re-visitado)</a:t>
            </a:r>
            <a:endParaRPr lang="es-MX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286248" y="4798356"/>
            <a:ext cx="82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t</a:t>
            </a:r>
            <a:endParaRPr lang="es-MX" baseline="-25000" dirty="0"/>
          </a:p>
        </p:txBody>
      </p:sp>
      <p:sp>
        <p:nvSpPr>
          <p:cNvPr id="6" name="Freeform 5"/>
          <p:cNvSpPr/>
          <p:nvPr/>
        </p:nvSpPr>
        <p:spPr>
          <a:xfrm>
            <a:off x="844408" y="3507588"/>
            <a:ext cx="2877907" cy="1266790"/>
          </a:xfrm>
          <a:custGeom>
            <a:avLst/>
            <a:gdLst>
              <a:gd name="connsiteX0" fmla="*/ 0 w 6567055"/>
              <a:gd name="connsiteY0" fmla="*/ 3248890 h 3253508"/>
              <a:gd name="connsiteX1" fmla="*/ 263237 w 6567055"/>
              <a:gd name="connsiteY1" fmla="*/ 3248890 h 3253508"/>
              <a:gd name="connsiteX2" fmla="*/ 581891 w 6567055"/>
              <a:gd name="connsiteY2" fmla="*/ 3248890 h 3253508"/>
              <a:gd name="connsiteX3" fmla="*/ 983673 w 6567055"/>
              <a:gd name="connsiteY3" fmla="*/ 3221181 h 3253508"/>
              <a:gd name="connsiteX4" fmla="*/ 1343891 w 6567055"/>
              <a:gd name="connsiteY4" fmla="*/ 3096490 h 3253508"/>
              <a:gd name="connsiteX5" fmla="*/ 1607128 w 6567055"/>
              <a:gd name="connsiteY5" fmla="*/ 2902527 h 3253508"/>
              <a:gd name="connsiteX6" fmla="*/ 1870364 w 6567055"/>
              <a:gd name="connsiteY6" fmla="*/ 2556163 h 3253508"/>
              <a:gd name="connsiteX7" fmla="*/ 2064328 w 6567055"/>
              <a:gd name="connsiteY7" fmla="*/ 2223654 h 3253508"/>
              <a:gd name="connsiteX8" fmla="*/ 2299855 w 6567055"/>
              <a:gd name="connsiteY8" fmla="*/ 1697181 h 3253508"/>
              <a:gd name="connsiteX9" fmla="*/ 2507673 w 6567055"/>
              <a:gd name="connsiteY9" fmla="*/ 1212272 h 3253508"/>
              <a:gd name="connsiteX10" fmla="*/ 2729346 w 6567055"/>
              <a:gd name="connsiteY10" fmla="*/ 727363 h 3253508"/>
              <a:gd name="connsiteX11" fmla="*/ 2881746 w 6567055"/>
              <a:gd name="connsiteY11" fmla="*/ 477981 h 3253508"/>
              <a:gd name="connsiteX12" fmla="*/ 3089564 w 6567055"/>
              <a:gd name="connsiteY12" fmla="*/ 159327 h 3253508"/>
              <a:gd name="connsiteX13" fmla="*/ 3200400 w 6567055"/>
              <a:gd name="connsiteY13" fmla="*/ 48490 h 3253508"/>
              <a:gd name="connsiteX14" fmla="*/ 3283528 w 6567055"/>
              <a:gd name="connsiteY14" fmla="*/ 6927 h 3253508"/>
              <a:gd name="connsiteX15" fmla="*/ 3477491 w 6567055"/>
              <a:gd name="connsiteY15" fmla="*/ 90054 h 3253508"/>
              <a:gd name="connsiteX16" fmla="*/ 3643746 w 6567055"/>
              <a:gd name="connsiteY16" fmla="*/ 325581 h 3253508"/>
              <a:gd name="connsiteX17" fmla="*/ 3810000 w 6567055"/>
              <a:gd name="connsiteY17" fmla="*/ 588817 h 3253508"/>
              <a:gd name="connsiteX18" fmla="*/ 3962400 w 6567055"/>
              <a:gd name="connsiteY18" fmla="*/ 949036 h 3253508"/>
              <a:gd name="connsiteX19" fmla="*/ 4128655 w 6567055"/>
              <a:gd name="connsiteY19" fmla="*/ 1281545 h 3253508"/>
              <a:gd name="connsiteX20" fmla="*/ 4267200 w 6567055"/>
              <a:gd name="connsiteY20" fmla="*/ 1641763 h 3253508"/>
              <a:gd name="connsiteX21" fmla="*/ 4405746 w 6567055"/>
              <a:gd name="connsiteY21" fmla="*/ 1891145 h 3253508"/>
              <a:gd name="connsiteX22" fmla="*/ 4544291 w 6567055"/>
              <a:gd name="connsiteY22" fmla="*/ 2209799 h 3253508"/>
              <a:gd name="connsiteX23" fmla="*/ 4710546 w 6567055"/>
              <a:gd name="connsiteY23" fmla="*/ 2514599 h 3253508"/>
              <a:gd name="connsiteX24" fmla="*/ 4973782 w 6567055"/>
              <a:gd name="connsiteY24" fmla="*/ 2888672 h 3253508"/>
              <a:gd name="connsiteX25" fmla="*/ 5237019 w 6567055"/>
              <a:gd name="connsiteY25" fmla="*/ 3096490 h 3253508"/>
              <a:gd name="connsiteX26" fmla="*/ 5486400 w 6567055"/>
              <a:gd name="connsiteY26" fmla="*/ 3179617 h 3253508"/>
              <a:gd name="connsiteX27" fmla="*/ 5652655 w 6567055"/>
              <a:gd name="connsiteY27" fmla="*/ 3207327 h 3253508"/>
              <a:gd name="connsiteX28" fmla="*/ 5929746 w 6567055"/>
              <a:gd name="connsiteY28" fmla="*/ 3235036 h 3253508"/>
              <a:gd name="connsiteX29" fmla="*/ 6206837 w 6567055"/>
              <a:gd name="connsiteY29" fmla="*/ 3235036 h 3253508"/>
              <a:gd name="connsiteX30" fmla="*/ 6359237 w 6567055"/>
              <a:gd name="connsiteY30" fmla="*/ 3235036 h 3253508"/>
              <a:gd name="connsiteX31" fmla="*/ 6567055 w 6567055"/>
              <a:gd name="connsiteY31" fmla="*/ 3235036 h 325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567055" h="3253508">
                <a:moveTo>
                  <a:pt x="0" y="3248890"/>
                </a:moveTo>
                <a:lnTo>
                  <a:pt x="263237" y="3248890"/>
                </a:lnTo>
                <a:cubicBezTo>
                  <a:pt x="360219" y="3248890"/>
                  <a:pt x="461819" y="3253508"/>
                  <a:pt x="581891" y="3248890"/>
                </a:cubicBezTo>
                <a:cubicBezTo>
                  <a:pt x="701963" y="3244272"/>
                  <a:pt x="856673" y="3246581"/>
                  <a:pt x="983673" y="3221181"/>
                </a:cubicBezTo>
                <a:cubicBezTo>
                  <a:pt x="1110673" y="3195781"/>
                  <a:pt x="1239982" y="3149599"/>
                  <a:pt x="1343891" y="3096490"/>
                </a:cubicBezTo>
                <a:cubicBezTo>
                  <a:pt x="1447800" y="3043381"/>
                  <a:pt x="1519383" y="2992581"/>
                  <a:pt x="1607128" y="2902527"/>
                </a:cubicBezTo>
                <a:cubicBezTo>
                  <a:pt x="1694873" y="2812473"/>
                  <a:pt x="1794164" y="2669308"/>
                  <a:pt x="1870364" y="2556163"/>
                </a:cubicBezTo>
                <a:cubicBezTo>
                  <a:pt x="1946564" y="2443018"/>
                  <a:pt x="1992746" y="2366817"/>
                  <a:pt x="2064328" y="2223654"/>
                </a:cubicBezTo>
                <a:cubicBezTo>
                  <a:pt x="2135910" y="2080491"/>
                  <a:pt x="2225964" y="1865745"/>
                  <a:pt x="2299855" y="1697181"/>
                </a:cubicBezTo>
                <a:cubicBezTo>
                  <a:pt x="2373746" y="1528617"/>
                  <a:pt x="2436091" y="1373908"/>
                  <a:pt x="2507673" y="1212272"/>
                </a:cubicBezTo>
                <a:cubicBezTo>
                  <a:pt x="2579255" y="1050636"/>
                  <a:pt x="2667001" y="849745"/>
                  <a:pt x="2729346" y="727363"/>
                </a:cubicBezTo>
                <a:cubicBezTo>
                  <a:pt x="2791691" y="604981"/>
                  <a:pt x="2821710" y="572654"/>
                  <a:pt x="2881746" y="477981"/>
                </a:cubicBezTo>
                <a:cubicBezTo>
                  <a:pt x="2941782" y="383308"/>
                  <a:pt x="3036455" y="230909"/>
                  <a:pt x="3089564" y="159327"/>
                </a:cubicBezTo>
                <a:cubicBezTo>
                  <a:pt x="3142673" y="87745"/>
                  <a:pt x="3168073" y="73890"/>
                  <a:pt x="3200400" y="48490"/>
                </a:cubicBezTo>
                <a:cubicBezTo>
                  <a:pt x="3232727" y="23090"/>
                  <a:pt x="3237346" y="0"/>
                  <a:pt x="3283528" y="6927"/>
                </a:cubicBezTo>
                <a:cubicBezTo>
                  <a:pt x="3329710" y="13854"/>
                  <a:pt x="3417455" y="36945"/>
                  <a:pt x="3477491" y="90054"/>
                </a:cubicBezTo>
                <a:cubicBezTo>
                  <a:pt x="3537527" y="143163"/>
                  <a:pt x="3588328" y="242454"/>
                  <a:pt x="3643746" y="325581"/>
                </a:cubicBezTo>
                <a:cubicBezTo>
                  <a:pt x="3699164" y="408708"/>
                  <a:pt x="3756891" y="484908"/>
                  <a:pt x="3810000" y="588817"/>
                </a:cubicBezTo>
                <a:cubicBezTo>
                  <a:pt x="3863109" y="692726"/>
                  <a:pt x="3909291" y="833581"/>
                  <a:pt x="3962400" y="949036"/>
                </a:cubicBezTo>
                <a:cubicBezTo>
                  <a:pt x="4015509" y="1064491"/>
                  <a:pt x="4077855" y="1166091"/>
                  <a:pt x="4128655" y="1281545"/>
                </a:cubicBezTo>
                <a:cubicBezTo>
                  <a:pt x="4179455" y="1397000"/>
                  <a:pt x="4221018" y="1540163"/>
                  <a:pt x="4267200" y="1641763"/>
                </a:cubicBezTo>
                <a:cubicBezTo>
                  <a:pt x="4313382" y="1743363"/>
                  <a:pt x="4359564" y="1796472"/>
                  <a:pt x="4405746" y="1891145"/>
                </a:cubicBezTo>
                <a:cubicBezTo>
                  <a:pt x="4451928" y="1985818"/>
                  <a:pt x="4493491" y="2105890"/>
                  <a:pt x="4544291" y="2209799"/>
                </a:cubicBezTo>
                <a:cubicBezTo>
                  <a:pt x="4595091" y="2313708"/>
                  <a:pt x="4638964" y="2401454"/>
                  <a:pt x="4710546" y="2514599"/>
                </a:cubicBezTo>
                <a:cubicBezTo>
                  <a:pt x="4782128" y="2627744"/>
                  <a:pt x="4886037" y="2791690"/>
                  <a:pt x="4973782" y="2888672"/>
                </a:cubicBezTo>
                <a:cubicBezTo>
                  <a:pt x="5061528" y="2985654"/>
                  <a:pt x="5151583" y="3047999"/>
                  <a:pt x="5237019" y="3096490"/>
                </a:cubicBezTo>
                <a:cubicBezTo>
                  <a:pt x="5322455" y="3144981"/>
                  <a:pt x="5417127" y="3161144"/>
                  <a:pt x="5486400" y="3179617"/>
                </a:cubicBezTo>
                <a:cubicBezTo>
                  <a:pt x="5555673" y="3198090"/>
                  <a:pt x="5578764" y="3198091"/>
                  <a:pt x="5652655" y="3207327"/>
                </a:cubicBezTo>
                <a:cubicBezTo>
                  <a:pt x="5726546" y="3216564"/>
                  <a:pt x="5837382" y="3230418"/>
                  <a:pt x="5929746" y="3235036"/>
                </a:cubicBezTo>
                <a:cubicBezTo>
                  <a:pt x="6022110" y="3239654"/>
                  <a:pt x="6206837" y="3235036"/>
                  <a:pt x="6206837" y="3235036"/>
                </a:cubicBezTo>
                <a:lnTo>
                  <a:pt x="6359237" y="3235036"/>
                </a:lnTo>
                <a:lnTo>
                  <a:pt x="6567055" y="3235036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125436" y="3897422"/>
            <a:ext cx="1754017" cy="2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"/>
          <p:cNvCxnSpPr>
            <a:endCxn id="6" idx="31"/>
          </p:cNvCxnSpPr>
          <p:nvPr/>
        </p:nvCxnSpPr>
        <p:spPr>
          <a:xfrm flipV="1">
            <a:off x="751572" y="4767186"/>
            <a:ext cx="2970743" cy="7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634" y="2928934"/>
            <a:ext cx="63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p(t)</a:t>
            </a:r>
          </a:p>
        </p:txBody>
      </p:sp>
      <p:sp>
        <p:nvSpPr>
          <p:cNvPr id="13" name="Freeform 12"/>
          <p:cNvSpPr/>
          <p:nvPr/>
        </p:nvSpPr>
        <p:spPr>
          <a:xfrm>
            <a:off x="2907802" y="4506331"/>
            <a:ext cx="325624" cy="249642"/>
          </a:xfrm>
          <a:custGeom>
            <a:avLst/>
            <a:gdLst>
              <a:gd name="connsiteX0" fmla="*/ 0 w 328613"/>
              <a:gd name="connsiteY0" fmla="*/ 0 h 323850"/>
              <a:gd name="connsiteX1" fmla="*/ 0 w 328613"/>
              <a:gd name="connsiteY1" fmla="*/ 319087 h 323850"/>
              <a:gd name="connsiteX2" fmla="*/ 328613 w 328613"/>
              <a:gd name="connsiteY2" fmla="*/ 323850 h 323850"/>
              <a:gd name="connsiteX3" fmla="*/ 214313 w 328613"/>
              <a:gd name="connsiteY3" fmla="*/ 271462 h 323850"/>
              <a:gd name="connsiteX4" fmla="*/ 128588 w 328613"/>
              <a:gd name="connsiteY4" fmla="*/ 190500 h 323850"/>
              <a:gd name="connsiteX5" fmla="*/ 57150 w 328613"/>
              <a:gd name="connsiteY5" fmla="*/ 95250 h 323850"/>
              <a:gd name="connsiteX6" fmla="*/ 0 w 328613"/>
              <a:gd name="connsiteY6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613" h="323850">
                <a:moveTo>
                  <a:pt x="0" y="0"/>
                </a:moveTo>
                <a:lnTo>
                  <a:pt x="0" y="319087"/>
                </a:lnTo>
                <a:lnTo>
                  <a:pt x="328613" y="323850"/>
                </a:lnTo>
                <a:lnTo>
                  <a:pt x="214313" y="271462"/>
                </a:lnTo>
                <a:lnTo>
                  <a:pt x="128588" y="190500"/>
                </a:lnTo>
                <a:lnTo>
                  <a:pt x="571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58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2216564" y="4326282"/>
            <a:ext cx="1368000" cy="2064"/>
          </a:xfrm>
          <a:prstGeom prst="line">
            <a:avLst/>
          </a:prstGeom>
          <a:ln w="1905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2867099" y="5047213"/>
            <a:ext cx="56597" cy="68246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sp>
        <p:nvSpPr>
          <p:cNvPr id="19" name="TextBox 18"/>
          <p:cNvSpPr txBox="1"/>
          <p:nvPr/>
        </p:nvSpPr>
        <p:spPr>
          <a:xfrm>
            <a:off x="2704287" y="5145816"/>
            <a:ext cx="4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rgbClr val="C00000"/>
                </a:solidFill>
              </a:rPr>
              <a:t>t</a:t>
            </a:r>
            <a:r>
              <a:rPr lang="es-MX" baseline="-25000" dirty="0" err="1">
                <a:solidFill>
                  <a:srgbClr val="C00000"/>
                </a:solidFill>
              </a:rPr>
              <a:t>c</a:t>
            </a:r>
            <a:r>
              <a:rPr lang="es-MX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29724" y="2770434"/>
            <a:ext cx="142876" cy="214314"/>
          </a:xfrm>
          <a:prstGeom prst="rect">
            <a:avLst/>
          </a:prstGeom>
          <a:solidFill>
            <a:srgbClr val="7030A0">
              <a:alpha val="61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Freeform 24"/>
          <p:cNvSpPr/>
          <p:nvPr/>
        </p:nvSpPr>
        <p:spPr>
          <a:xfrm>
            <a:off x="1865106" y="3496067"/>
            <a:ext cx="2877907" cy="1266790"/>
          </a:xfrm>
          <a:custGeom>
            <a:avLst/>
            <a:gdLst>
              <a:gd name="connsiteX0" fmla="*/ 0 w 6567055"/>
              <a:gd name="connsiteY0" fmla="*/ 3248890 h 3253508"/>
              <a:gd name="connsiteX1" fmla="*/ 263237 w 6567055"/>
              <a:gd name="connsiteY1" fmla="*/ 3248890 h 3253508"/>
              <a:gd name="connsiteX2" fmla="*/ 581891 w 6567055"/>
              <a:gd name="connsiteY2" fmla="*/ 3248890 h 3253508"/>
              <a:gd name="connsiteX3" fmla="*/ 983673 w 6567055"/>
              <a:gd name="connsiteY3" fmla="*/ 3221181 h 3253508"/>
              <a:gd name="connsiteX4" fmla="*/ 1343891 w 6567055"/>
              <a:gd name="connsiteY4" fmla="*/ 3096490 h 3253508"/>
              <a:gd name="connsiteX5" fmla="*/ 1607128 w 6567055"/>
              <a:gd name="connsiteY5" fmla="*/ 2902527 h 3253508"/>
              <a:gd name="connsiteX6" fmla="*/ 1870364 w 6567055"/>
              <a:gd name="connsiteY6" fmla="*/ 2556163 h 3253508"/>
              <a:gd name="connsiteX7" fmla="*/ 2064328 w 6567055"/>
              <a:gd name="connsiteY7" fmla="*/ 2223654 h 3253508"/>
              <a:gd name="connsiteX8" fmla="*/ 2299855 w 6567055"/>
              <a:gd name="connsiteY8" fmla="*/ 1697181 h 3253508"/>
              <a:gd name="connsiteX9" fmla="*/ 2507673 w 6567055"/>
              <a:gd name="connsiteY9" fmla="*/ 1212272 h 3253508"/>
              <a:gd name="connsiteX10" fmla="*/ 2729346 w 6567055"/>
              <a:gd name="connsiteY10" fmla="*/ 727363 h 3253508"/>
              <a:gd name="connsiteX11" fmla="*/ 2881746 w 6567055"/>
              <a:gd name="connsiteY11" fmla="*/ 477981 h 3253508"/>
              <a:gd name="connsiteX12" fmla="*/ 3089564 w 6567055"/>
              <a:gd name="connsiteY12" fmla="*/ 159327 h 3253508"/>
              <a:gd name="connsiteX13" fmla="*/ 3200400 w 6567055"/>
              <a:gd name="connsiteY13" fmla="*/ 48490 h 3253508"/>
              <a:gd name="connsiteX14" fmla="*/ 3283528 w 6567055"/>
              <a:gd name="connsiteY14" fmla="*/ 6927 h 3253508"/>
              <a:gd name="connsiteX15" fmla="*/ 3477491 w 6567055"/>
              <a:gd name="connsiteY15" fmla="*/ 90054 h 3253508"/>
              <a:gd name="connsiteX16" fmla="*/ 3643746 w 6567055"/>
              <a:gd name="connsiteY16" fmla="*/ 325581 h 3253508"/>
              <a:gd name="connsiteX17" fmla="*/ 3810000 w 6567055"/>
              <a:gd name="connsiteY17" fmla="*/ 588817 h 3253508"/>
              <a:gd name="connsiteX18" fmla="*/ 3962400 w 6567055"/>
              <a:gd name="connsiteY18" fmla="*/ 949036 h 3253508"/>
              <a:gd name="connsiteX19" fmla="*/ 4128655 w 6567055"/>
              <a:gd name="connsiteY19" fmla="*/ 1281545 h 3253508"/>
              <a:gd name="connsiteX20" fmla="*/ 4267200 w 6567055"/>
              <a:gd name="connsiteY20" fmla="*/ 1641763 h 3253508"/>
              <a:gd name="connsiteX21" fmla="*/ 4405746 w 6567055"/>
              <a:gd name="connsiteY21" fmla="*/ 1891145 h 3253508"/>
              <a:gd name="connsiteX22" fmla="*/ 4544291 w 6567055"/>
              <a:gd name="connsiteY22" fmla="*/ 2209799 h 3253508"/>
              <a:gd name="connsiteX23" fmla="*/ 4710546 w 6567055"/>
              <a:gd name="connsiteY23" fmla="*/ 2514599 h 3253508"/>
              <a:gd name="connsiteX24" fmla="*/ 4973782 w 6567055"/>
              <a:gd name="connsiteY24" fmla="*/ 2888672 h 3253508"/>
              <a:gd name="connsiteX25" fmla="*/ 5237019 w 6567055"/>
              <a:gd name="connsiteY25" fmla="*/ 3096490 h 3253508"/>
              <a:gd name="connsiteX26" fmla="*/ 5486400 w 6567055"/>
              <a:gd name="connsiteY26" fmla="*/ 3179617 h 3253508"/>
              <a:gd name="connsiteX27" fmla="*/ 5652655 w 6567055"/>
              <a:gd name="connsiteY27" fmla="*/ 3207327 h 3253508"/>
              <a:gd name="connsiteX28" fmla="*/ 5929746 w 6567055"/>
              <a:gd name="connsiteY28" fmla="*/ 3235036 h 3253508"/>
              <a:gd name="connsiteX29" fmla="*/ 6206837 w 6567055"/>
              <a:gd name="connsiteY29" fmla="*/ 3235036 h 3253508"/>
              <a:gd name="connsiteX30" fmla="*/ 6359237 w 6567055"/>
              <a:gd name="connsiteY30" fmla="*/ 3235036 h 3253508"/>
              <a:gd name="connsiteX31" fmla="*/ 6567055 w 6567055"/>
              <a:gd name="connsiteY31" fmla="*/ 3235036 h 325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567055" h="3253508">
                <a:moveTo>
                  <a:pt x="0" y="3248890"/>
                </a:moveTo>
                <a:lnTo>
                  <a:pt x="263237" y="3248890"/>
                </a:lnTo>
                <a:cubicBezTo>
                  <a:pt x="360219" y="3248890"/>
                  <a:pt x="461819" y="3253508"/>
                  <a:pt x="581891" y="3248890"/>
                </a:cubicBezTo>
                <a:cubicBezTo>
                  <a:pt x="701963" y="3244272"/>
                  <a:pt x="856673" y="3246581"/>
                  <a:pt x="983673" y="3221181"/>
                </a:cubicBezTo>
                <a:cubicBezTo>
                  <a:pt x="1110673" y="3195781"/>
                  <a:pt x="1239982" y="3149599"/>
                  <a:pt x="1343891" y="3096490"/>
                </a:cubicBezTo>
                <a:cubicBezTo>
                  <a:pt x="1447800" y="3043381"/>
                  <a:pt x="1519383" y="2992581"/>
                  <a:pt x="1607128" y="2902527"/>
                </a:cubicBezTo>
                <a:cubicBezTo>
                  <a:pt x="1694873" y="2812473"/>
                  <a:pt x="1794164" y="2669308"/>
                  <a:pt x="1870364" y="2556163"/>
                </a:cubicBezTo>
                <a:cubicBezTo>
                  <a:pt x="1946564" y="2443018"/>
                  <a:pt x="1992746" y="2366817"/>
                  <a:pt x="2064328" y="2223654"/>
                </a:cubicBezTo>
                <a:cubicBezTo>
                  <a:pt x="2135910" y="2080491"/>
                  <a:pt x="2225964" y="1865745"/>
                  <a:pt x="2299855" y="1697181"/>
                </a:cubicBezTo>
                <a:cubicBezTo>
                  <a:pt x="2373746" y="1528617"/>
                  <a:pt x="2436091" y="1373908"/>
                  <a:pt x="2507673" y="1212272"/>
                </a:cubicBezTo>
                <a:cubicBezTo>
                  <a:pt x="2579255" y="1050636"/>
                  <a:pt x="2667001" y="849745"/>
                  <a:pt x="2729346" y="727363"/>
                </a:cubicBezTo>
                <a:cubicBezTo>
                  <a:pt x="2791691" y="604981"/>
                  <a:pt x="2821710" y="572654"/>
                  <a:pt x="2881746" y="477981"/>
                </a:cubicBezTo>
                <a:cubicBezTo>
                  <a:pt x="2941782" y="383308"/>
                  <a:pt x="3036455" y="230909"/>
                  <a:pt x="3089564" y="159327"/>
                </a:cubicBezTo>
                <a:cubicBezTo>
                  <a:pt x="3142673" y="87745"/>
                  <a:pt x="3168073" y="73890"/>
                  <a:pt x="3200400" y="48490"/>
                </a:cubicBezTo>
                <a:cubicBezTo>
                  <a:pt x="3232727" y="23090"/>
                  <a:pt x="3237346" y="0"/>
                  <a:pt x="3283528" y="6927"/>
                </a:cubicBezTo>
                <a:cubicBezTo>
                  <a:pt x="3329710" y="13854"/>
                  <a:pt x="3417455" y="36945"/>
                  <a:pt x="3477491" y="90054"/>
                </a:cubicBezTo>
                <a:cubicBezTo>
                  <a:pt x="3537527" y="143163"/>
                  <a:pt x="3588328" y="242454"/>
                  <a:pt x="3643746" y="325581"/>
                </a:cubicBezTo>
                <a:cubicBezTo>
                  <a:pt x="3699164" y="408708"/>
                  <a:pt x="3756891" y="484908"/>
                  <a:pt x="3810000" y="588817"/>
                </a:cubicBezTo>
                <a:cubicBezTo>
                  <a:pt x="3863109" y="692726"/>
                  <a:pt x="3909291" y="833581"/>
                  <a:pt x="3962400" y="949036"/>
                </a:cubicBezTo>
                <a:cubicBezTo>
                  <a:pt x="4015509" y="1064491"/>
                  <a:pt x="4077855" y="1166091"/>
                  <a:pt x="4128655" y="1281545"/>
                </a:cubicBezTo>
                <a:cubicBezTo>
                  <a:pt x="4179455" y="1397000"/>
                  <a:pt x="4221018" y="1540163"/>
                  <a:pt x="4267200" y="1641763"/>
                </a:cubicBezTo>
                <a:cubicBezTo>
                  <a:pt x="4313382" y="1743363"/>
                  <a:pt x="4359564" y="1796472"/>
                  <a:pt x="4405746" y="1891145"/>
                </a:cubicBezTo>
                <a:cubicBezTo>
                  <a:pt x="4451928" y="1985818"/>
                  <a:pt x="4493491" y="2105890"/>
                  <a:pt x="4544291" y="2209799"/>
                </a:cubicBezTo>
                <a:cubicBezTo>
                  <a:pt x="4595091" y="2313708"/>
                  <a:pt x="4638964" y="2401454"/>
                  <a:pt x="4710546" y="2514599"/>
                </a:cubicBezTo>
                <a:cubicBezTo>
                  <a:pt x="4782128" y="2627744"/>
                  <a:pt x="4886037" y="2791690"/>
                  <a:pt x="4973782" y="2888672"/>
                </a:cubicBezTo>
                <a:cubicBezTo>
                  <a:pt x="5061528" y="2985654"/>
                  <a:pt x="5151583" y="3047999"/>
                  <a:pt x="5237019" y="3096490"/>
                </a:cubicBezTo>
                <a:cubicBezTo>
                  <a:pt x="5322455" y="3144981"/>
                  <a:pt x="5417127" y="3161144"/>
                  <a:pt x="5486400" y="3179617"/>
                </a:cubicBezTo>
                <a:cubicBezTo>
                  <a:pt x="5555673" y="3198090"/>
                  <a:pt x="5578764" y="3198091"/>
                  <a:pt x="5652655" y="3207327"/>
                </a:cubicBezTo>
                <a:cubicBezTo>
                  <a:pt x="5726546" y="3216564"/>
                  <a:pt x="5837382" y="3230418"/>
                  <a:pt x="5929746" y="3235036"/>
                </a:cubicBezTo>
                <a:cubicBezTo>
                  <a:pt x="6022110" y="3239654"/>
                  <a:pt x="6206837" y="3235036"/>
                  <a:pt x="6206837" y="3235036"/>
                </a:cubicBezTo>
                <a:lnTo>
                  <a:pt x="6359237" y="3235036"/>
                </a:lnTo>
                <a:lnTo>
                  <a:pt x="6567055" y="3235036"/>
                </a:lnTo>
              </a:path>
            </a:pathLst>
          </a:custGeom>
          <a:ln w="1905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Straight Connector 3"/>
          <p:cNvCxnSpPr>
            <a:endCxn id="25" idx="31"/>
          </p:cNvCxnSpPr>
          <p:nvPr/>
        </p:nvCxnSpPr>
        <p:spPr>
          <a:xfrm flipV="1">
            <a:off x="1772270" y="4755665"/>
            <a:ext cx="2970743" cy="7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3261357" y="5000636"/>
            <a:ext cx="56597" cy="68246"/>
          </a:xfrm>
          <a:prstGeom prst="triangle">
            <a:avLst/>
          </a:prstGeom>
          <a:solidFill>
            <a:srgbClr val="3366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2390345" y="4113997"/>
            <a:ext cx="1807578" cy="8957"/>
          </a:xfrm>
          <a:prstGeom prst="line">
            <a:avLst/>
          </a:prstGeom>
          <a:ln w="19050">
            <a:solidFill>
              <a:srgbClr val="3366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14678" y="4857760"/>
            <a:ext cx="48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336600"/>
                </a:solidFill>
              </a:rPr>
              <a:t>3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29724" y="3143248"/>
            <a:ext cx="142876" cy="214314"/>
          </a:xfrm>
          <a:prstGeom prst="rect">
            <a:avLst/>
          </a:prstGeom>
          <a:solidFill>
            <a:srgbClr val="336600">
              <a:alpha val="58000"/>
            </a:srgbClr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Isosceles Triangle 40"/>
          <p:cNvSpPr/>
          <p:nvPr/>
        </p:nvSpPr>
        <p:spPr>
          <a:xfrm>
            <a:off x="2230288" y="5000636"/>
            <a:ext cx="56597" cy="6824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1430713" y="4137838"/>
            <a:ext cx="1692000" cy="895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87250" y="4857760"/>
            <a:ext cx="48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0 </a:t>
            </a:r>
          </a:p>
        </p:txBody>
      </p:sp>
      <p:sp>
        <p:nvSpPr>
          <p:cNvPr id="45" name="Freeform 44"/>
          <p:cNvSpPr/>
          <p:nvPr/>
        </p:nvSpPr>
        <p:spPr>
          <a:xfrm>
            <a:off x="2337694" y="3997291"/>
            <a:ext cx="569595" cy="858520"/>
          </a:xfrm>
          <a:custGeom>
            <a:avLst/>
            <a:gdLst>
              <a:gd name="connsiteX0" fmla="*/ 0 w 569595"/>
              <a:gd name="connsiteY0" fmla="*/ 753745 h 858520"/>
              <a:gd name="connsiteX1" fmla="*/ 152400 w 569595"/>
              <a:gd name="connsiteY1" fmla="*/ 696595 h 858520"/>
              <a:gd name="connsiteX2" fmla="*/ 266700 w 569595"/>
              <a:gd name="connsiteY2" fmla="*/ 608965 h 858520"/>
              <a:gd name="connsiteX3" fmla="*/ 384810 w 569595"/>
              <a:gd name="connsiteY3" fmla="*/ 456565 h 858520"/>
              <a:gd name="connsiteX4" fmla="*/ 514350 w 569595"/>
              <a:gd name="connsiteY4" fmla="*/ 235585 h 858520"/>
              <a:gd name="connsiteX5" fmla="*/ 552450 w 569595"/>
              <a:gd name="connsiteY5" fmla="*/ 136525 h 858520"/>
              <a:gd name="connsiteX6" fmla="*/ 567690 w 569595"/>
              <a:gd name="connsiteY6" fmla="*/ 102235 h 858520"/>
              <a:gd name="connsiteX7" fmla="*/ 563880 w 569595"/>
              <a:gd name="connsiteY7" fmla="*/ 749935 h 858520"/>
              <a:gd name="connsiteX8" fmla="*/ 556260 w 569595"/>
              <a:gd name="connsiteY8" fmla="*/ 753745 h 858520"/>
              <a:gd name="connsiteX9" fmla="*/ 518160 w 569595"/>
              <a:gd name="connsiteY9" fmla="*/ 749935 h 858520"/>
              <a:gd name="connsiteX10" fmla="*/ 381000 w 569595"/>
              <a:gd name="connsiteY10" fmla="*/ 753745 h 858520"/>
              <a:gd name="connsiteX11" fmla="*/ 232410 w 569595"/>
              <a:gd name="connsiteY11" fmla="*/ 753745 h 858520"/>
              <a:gd name="connsiteX12" fmla="*/ 0 w 569595"/>
              <a:gd name="connsiteY12" fmla="*/ 753745 h 85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9595" h="858520">
                <a:moveTo>
                  <a:pt x="0" y="753745"/>
                </a:moveTo>
                <a:cubicBezTo>
                  <a:pt x="53975" y="737235"/>
                  <a:pt x="107950" y="720725"/>
                  <a:pt x="152400" y="696595"/>
                </a:cubicBezTo>
                <a:cubicBezTo>
                  <a:pt x="196850" y="672465"/>
                  <a:pt x="227965" y="648970"/>
                  <a:pt x="266700" y="608965"/>
                </a:cubicBezTo>
                <a:cubicBezTo>
                  <a:pt x="305435" y="568960"/>
                  <a:pt x="343535" y="518795"/>
                  <a:pt x="384810" y="456565"/>
                </a:cubicBezTo>
                <a:cubicBezTo>
                  <a:pt x="426085" y="394335"/>
                  <a:pt x="486410" y="288925"/>
                  <a:pt x="514350" y="235585"/>
                </a:cubicBezTo>
                <a:cubicBezTo>
                  <a:pt x="542290" y="182245"/>
                  <a:pt x="543560" y="158750"/>
                  <a:pt x="552450" y="136525"/>
                </a:cubicBezTo>
                <a:cubicBezTo>
                  <a:pt x="561340" y="114300"/>
                  <a:pt x="565785" y="0"/>
                  <a:pt x="567690" y="102235"/>
                </a:cubicBezTo>
                <a:cubicBezTo>
                  <a:pt x="569595" y="204470"/>
                  <a:pt x="565785" y="641350"/>
                  <a:pt x="563880" y="749935"/>
                </a:cubicBezTo>
                <a:cubicBezTo>
                  <a:pt x="561975" y="858520"/>
                  <a:pt x="563880" y="753745"/>
                  <a:pt x="556260" y="753745"/>
                </a:cubicBezTo>
                <a:cubicBezTo>
                  <a:pt x="548640" y="753745"/>
                  <a:pt x="547370" y="749935"/>
                  <a:pt x="518160" y="749935"/>
                </a:cubicBezTo>
                <a:cubicBezTo>
                  <a:pt x="488950" y="749935"/>
                  <a:pt x="428625" y="753110"/>
                  <a:pt x="381000" y="753745"/>
                </a:cubicBezTo>
                <a:cubicBezTo>
                  <a:pt x="333375" y="754380"/>
                  <a:pt x="232410" y="753745"/>
                  <a:pt x="232410" y="753745"/>
                </a:cubicBezTo>
                <a:lnTo>
                  <a:pt x="0" y="753745"/>
                </a:lnTo>
                <a:close/>
              </a:path>
            </a:pathLst>
          </a:custGeom>
          <a:solidFill>
            <a:srgbClr val="336600">
              <a:alpha val="55000"/>
            </a:srgbClr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TextBox 45"/>
          <p:cNvSpPr txBox="1"/>
          <p:nvPr/>
        </p:nvSpPr>
        <p:spPr>
          <a:xfrm>
            <a:off x="4344038" y="2671700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α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40840" y="3058162"/>
            <a:ext cx="3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β</a:t>
            </a:r>
            <a:endParaRPr lang="es-MX" sz="20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5143504" y="2963663"/>
            <a:ext cx="28575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57152" y="3977443"/>
            <a:ext cx="285752" cy="1588"/>
          </a:xfrm>
          <a:prstGeom prst="line">
            <a:avLst/>
          </a:prstGeom>
          <a:ln w="254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14342" y="2786058"/>
            <a:ext cx="3000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Distribución de probabilidades de los valores de </a:t>
            </a:r>
            <a:r>
              <a:rPr lang="es-MX" sz="1600" i="1" dirty="0"/>
              <a:t>t</a:t>
            </a:r>
            <a:r>
              <a:rPr lang="es-MX" sz="1600" dirty="0"/>
              <a:t> cuando se cumple la H</a:t>
            </a:r>
            <a:r>
              <a:rPr lang="es-MX" sz="1600" baseline="-250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514342" y="3830332"/>
            <a:ext cx="3000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Distribución de probabilidades de los valores de </a:t>
            </a:r>
            <a:r>
              <a:rPr lang="es-MX" sz="1600" i="1" dirty="0"/>
              <a:t>t</a:t>
            </a:r>
            <a:r>
              <a:rPr lang="es-MX" sz="1600" dirty="0"/>
              <a:t> cuando se cumple la H</a:t>
            </a:r>
            <a:r>
              <a:rPr lang="es-MX" sz="1600" baseline="-25000" dirty="0"/>
              <a:t>A </a:t>
            </a:r>
            <a:r>
              <a:rPr lang="es-MX" sz="1600" dirty="0"/>
              <a:t>(especificada cuantitativamente).</a:t>
            </a:r>
            <a:endParaRPr lang="es-MX" sz="16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428596" y="1142984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una prueba de t para una muestra, la H</a:t>
            </a:r>
            <a:r>
              <a:rPr lang="es-MX" baseline="-25000" dirty="0"/>
              <a:t>0</a:t>
            </a:r>
            <a:r>
              <a:rPr lang="es-MX" dirty="0"/>
              <a:t> es que no existen diferencias entre la media de la muestra y un valor </a:t>
            </a:r>
            <a:r>
              <a:rPr lang="el-GR" dirty="0"/>
              <a:t>μ</a:t>
            </a:r>
            <a:r>
              <a:rPr lang="es-MX" dirty="0"/>
              <a:t> de referencia.</a:t>
            </a:r>
          </a:p>
          <a:p>
            <a:endParaRPr lang="es-MX" dirty="0"/>
          </a:p>
          <a:p>
            <a:r>
              <a:rPr lang="es-MX" dirty="0"/>
              <a:t>La H</a:t>
            </a:r>
            <a:r>
              <a:rPr lang="es-MX" baseline="-25000" dirty="0"/>
              <a:t>A</a:t>
            </a:r>
            <a:r>
              <a:rPr lang="es-MX" dirty="0"/>
              <a:t> de dicha prueba es que la diferencia entre la media de la muestra y </a:t>
            </a:r>
            <a:r>
              <a:rPr lang="el-GR" dirty="0"/>
              <a:t>μ</a:t>
            </a:r>
            <a:r>
              <a:rPr lang="es-MX" dirty="0"/>
              <a:t> es igual a 3; H</a:t>
            </a:r>
            <a:r>
              <a:rPr lang="es-MX" baseline="-25000" dirty="0"/>
              <a:t>A</a:t>
            </a:r>
            <a:r>
              <a:rPr lang="es-MX" dirty="0"/>
              <a:t>: </a:t>
            </a:r>
            <a:r>
              <a:rPr lang="el-GR" dirty="0"/>
              <a:t>μ</a:t>
            </a:r>
            <a:r>
              <a:rPr lang="es-MX" baseline="-25000" dirty="0"/>
              <a:t>EST</a:t>
            </a:r>
            <a:r>
              <a:rPr lang="es-MX" dirty="0"/>
              <a:t> – </a:t>
            </a:r>
            <a:r>
              <a:rPr lang="el-GR" dirty="0"/>
              <a:t>μ</a:t>
            </a:r>
            <a:r>
              <a:rPr lang="es-MX" baseline="-25000" dirty="0"/>
              <a:t>REF</a:t>
            </a:r>
            <a:r>
              <a:rPr lang="es-MX" dirty="0"/>
              <a:t> = 3</a:t>
            </a:r>
          </a:p>
        </p:txBody>
      </p:sp>
      <p:graphicFrame>
        <p:nvGraphicFramePr>
          <p:cNvPr id="254978" name="Object 2"/>
          <p:cNvGraphicFramePr>
            <a:graphicFrameLocks noChangeAspect="1"/>
          </p:cNvGraphicFramePr>
          <p:nvPr/>
        </p:nvGraphicFramePr>
        <p:xfrm>
          <a:off x="5157152" y="5572148"/>
          <a:ext cx="1430435" cy="92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469800" progId="Equation.3">
                  <p:embed/>
                </p:oleObj>
              </mc:Choice>
              <mc:Fallback>
                <p:oleObj name="Equation" r:id="rId2" imgW="723600" imgH="469800" progId="Equation.3">
                  <p:embed/>
                  <p:pic>
                    <p:nvPicPr>
                      <p:cNvPr id="2549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152" y="5572148"/>
                        <a:ext cx="1430435" cy="9286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7358082" y="5072074"/>
            <a:ext cx="1428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>
                <a:latin typeface="Lucida Sans Unicode"/>
                <a:cs typeface="Lucida Sans Unicode"/>
              </a:rPr>
              <a:t>α</a:t>
            </a:r>
            <a:endParaRPr lang="es-MX" sz="1600" b="1" dirty="0">
              <a:latin typeface="Lucida Sans Unicode"/>
              <a:cs typeface="Lucida Sans Unicode"/>
            </a:endParaRPr>
          </a:p>
          <a:p>
            <a:r>
              <a:rPr lang="es-MX" sz="1600" b="1" dirty="0"/>
              <a:t>Tamaño del efecto</a:t>
            </a:r>
          </a:p>
          <a:p>
            <a:endParaRPr lang="es-MX" sz="1600" b="1" dirty="0"/>
          </a:p>
          <a:p>
            <a:r>
              <a:rPr lang="es-MX" sz="1600" b="1" dirty="0"/>
              <a:t>n</a:t>
            </a:r>
          </a:p>
          <a:p>
            <a:r>
              <a:rPr lang="el-GR" sz="1600" b="1" dirty="0"/>
              <a:t>σ</a:t>
            </a:r>
            <a:endParaRPr lang="es-MX" sz="1600" b="1" dirty="0"/>
          </a:p>
        </p:txBody>
      </p:sp>
      <p:cxnSp>
        <p:nvCxnSpPr>
          <p:cNvPr id="60" name="Straight Arrow Connector 59"/>
          <p:cNvCxnSpPr/>
          <p:nvPr/>
        </p:nvCxnSpPr>
        <p:spPr>
          <a:xfrm rot="10800000">
            <a:off x="6143636" y="5500702"/>
            <a:ext cx="1214446" cy="1588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6036479" y="5607859"/>
            <a:ext cx="214314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6278644" y="6213493"/>
            <a:ext cx="10080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2285984" y="1351934"/>
            <a:ext cx="2857520" cy="5000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2071670" y="2500306"/>
            <a:ext cx="2428892" cy="21431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57818" y="857232"/>
            <a:ext cx="2286016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Diferencia entre las dos medias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6314" y="2171012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Error estándar “</a:t>
            </a:r>
            <a:r>
              <a:rPr lang="es-MX" dirty="0" err="1"/>
              <a:t>pooled</a:t>
            </a:r>
            <a:r>
              <a:rPr lang="es-MX" dirty="0"/>
              <a:t>”: medida de la precisión para estimar la diferencia de las medias.</a:t>
            </a:r>
            <a:endParaRPr lang="es-MX" i="1" baseline="-25000" dirty="0"/>
          </a:p>
        </p:txBody>
      </p:sp>
      <p:grpSp>
        <p:nvGrpSpPr>
          <p:cNvPr id="2" name="Group 10"/>
          <p:cNvGrpSpPr/>
          <p:nvPr/>
        </p:nvGrpSpPr>
        <p:grpSpPr>
          <a:xfrm>
            <a:off x="-32" y="2862860"/>
            <a:ext cx="3643338" cy="2773763"/>
            <a:chOff x="606462" y="1285860"/>
            <a:chExt cx="6394430" cy="4647927"/>
          </a:xfrm>
        </p:grpSpPr>
        <p:sp>
          <p:nvSpPr>
            <p:cNvPr id="12" name="TextBox 11"/>
            <p:cNvSpPr txBox="1"/>
            <p:nvPr/>
          </p:nvSpPr>
          <p:spPr>
            <a:xfrm>
              <a:off x="6572264" y="4441275"/>
              <a:ext cx="428628" cy="61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t</a:t>
              </a:r>
            </a:p>
          </p:txBody>
        </p:sp>
        <p:grpSp>
          <p:nvGrpSpPr>
            <p:cNvPr id="3" name="Group 32"/>
            <p:cNvGrpSpPr/>
            <p:nvPr/>
          </p:nvGrpSpPr>
          <p:grpSpPr>
            <a:xfrm>
              <a:off x="606462" y="1285860"/>
              <a:ext cx="6180910" cy="4647927"/>
              <a:chOff x="606462" y="1285860"/>
              <a:chExt cx="6180910" cy="4647927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1736351" y="2255497"/>
                <a:ext cx="5051021" cy="2122729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103833" y="2908649"/>
                <a:ext cx="2939163" cy="36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3"/>
              <p:cNvCxnSpPr>
                <a:endCxn id="14" idx="31"/>
              </p:cNvCxnSpPr>
              <p:nvPr/>
            </p:nvCxnSpPr>
            <p:spPr>
              <a:xfrm flipV="1">
                <a:off x="1573415" y="4366174"/>
                <a:ext cx="5213957" cy="120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6462" y="1285860"/>
                <a:ext cx="110801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p(t)</a:t>
                </a: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4186914" y="5172030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cxnSp>
            <p:nvCxnSpPr>
              <p:cNvPr id="19" name="Straight Connector 18"/>
              <p:cNvCxnSpPr>
                <a:endCxn id="18" idx="0"/>
              </p:cNvCxnSpPr>
              <p:nvPr/>
            </p:nvCxnSpPr>
            <p:spPr>
              <a:xfrm rot="5400000">
                <a:off x="2729985" y="3649712"/>
                <a:ext cx="3028915" cy="15721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786182" y="5314906"/>
                <a:ext cx="85725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0 </a:t>
                </a: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5357818" y="3929065"/>
                <a:ext cx="571504" cy="418319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Freeform 21"/>
              <p:cNvSpPr/>
              <p:nvPr/>
            </p:nvSpPr>
            <p:spPr>
              <a:xfrm flipH="1">
                <a:off x="2599632" y="3929066"/>
                <a:ext cx="586018" cy="438378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rot="5400000">
                <a:off x="452868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>
              <a:xfrm>
                <a:off x="528638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rot="5400000">
                <a:off x="238554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>
              <a:xfrm>
                <a:off x="314324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00629" y="5000635"/>
                <a:ext cx="71437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 err="1"/>
                  <a:t>t</a:t>
                </a:r>
                <a:r>
                  <a:rPr lang="es-MX" baseline="-25000" dirty="0" err="1"/>
                  <a:t>c</a:t>
                </a:r>
                <a:r>
                  <a:rPr lang="es-MX" dirty="0"/>
                  <a:t> 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487177" y="5000635"/>
                <a:ext cx="107017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- </a:t>
                </a:r>
                <a:r>
                  <a:rPr lang="es-MX" dirty="0" err="1"/>
                  <a:t>t</a:t>
                </a:r>
                <a:r>
                  <a:rPr lang="es-MX" baseline="-25000" dirty="0" err="1"/>
                  <a:t>c</a:t>
                </a:r>
                <a:r>
                  <a:rPr lang="es-MX" dirty="0"/>
                  <a:t> </a:t>
                </a: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2714612" y="3429000"/>
            <a:ext cx="142876" cy="2143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TextBox 30"/>
          <p:cNvSpPr txBox="1"/>
          <p:nvPr/>
        </p:nvSpPr>
        <p:spPr>
          <a:xfrm>
            <a:off x="2928926" y="3214686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Lucida Sans Unicode"/>
                <a:cs typeface="Lucida Sans Unicode"/>
              </a:rPr>
              <a:t>α</a:t>
            </a:r>
            <a:r>
              <a:rPr lang="es-MX" sz="1600" dirty="0">
                <a:latin typeface="Lucida Sans Unicode"/>
                <a:cs typeface="Lucida Sans Unicode"/>
              </a:rPr>
              <a:t> = 0.05</a:t>
            </a:r>
          </a:p>
          <a:p>
            <a:r>
              <a:rPr lang="es-MX" sz="1600" dirty="0" err="1">
                <a:latin typeface="Lucida Sans Unicode"/>
                <a:cs typeface="Lucida Sans Unicode"/>
              </a:rPr>
              <a:t>g.l.</a:t>
            </a:r>
            <a:r>
              <a:rPr lang="es-MX" sz="1600" dirty="0">
                <a:latin typeface="Lucida Sans Unicode"/>
                <a:cs typeface="Lucida Sans Unicode"/>
              </a:rPr>
              <a:t> = </a:t>
            </a:r>
            <a:r>
              <a:rPr lang="es-MX" sz="1600" dirty="0" err="1">
                <a:latin typeface="Lucida Sans Unicode"/>
                <a:cs typeface="Lucida Sans Unicode"/>
              </a:rPr>
              <a:t>n</a:t>
            </a:r>
            <a:r>
              <a:rPr lang="es-MX" sz="1600" baseline="-25000" dirty="0" err="1">
                <a:latin typeface="Lucida Sans Unicode"/>
                <a:cs typeface="Lucida Sans Unicode"/>
              </a:rPr>
              <a:t>A</a:t>
            </a:r>
            <a:r>
              <a:rPr lang="es-MX" sz="1600" dirty="0">
                <a:latin typeface="Lucida Sans Unicode"/>
                <a:cs typeface="Lucida Sans Unicode"/>
              </a:rPr>
              <a:t> + </a:t>
            </a:r>
            <a:r>
              <a:rPr lang="es-MX" sz="1600" dirty="0" err="1">
                <a:latin typeface="Lucida Sans Unicode"/>
                <a:cs typeface="Lucida Sans Unicode"/>
              </a:rPr>
              <a:t>n</a:t>
            </a:r>
            <a:r>
              <a:rPr lang="es-MX" sz="1600" baseline="-25000" dirty="0" err="1">
                <a:latin typeface="Lucida Sans Unicode"/>
                <a:cs typeface="Lucida Sans Unicode"/>
              </a:rPr>
              <a:t>B</a:t>
            </a:r>
            <a:r>
              <a:rPr lang="es-MX" sz="1600" dirty="0">
                <a:latin typeface="Lucida Sans Unicode"/>
                <a:cs typeface="Lucida Sans Unicode"/>
              </a:rPr>
              <a:t> -2</a:t>
            </a:r>
            <a:endParaRPr lang="es-MX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714876" y="4143380"/>
            <a:ext cx="4000528" cy="923330"/>
          </a:xfrm>
          <a:prstGeom prst="rect">
            <a:avLst/>
          </a:prstGeom>
          <a:solidFill>
            <a:srgbClr val="7030A0">
              <a:alpha val="42000"/>
            </a:srgb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La distribución de probabilidades de valores de t </a:t>
            </a:r>
            <a:r>
              <a:rPr lang="es-MX" dirty="0" err="1"/>
              <a:t>Student</a:t>
            </a:r>
            <a:r>
              <a:rPr lang="es-MX" dirty="0"/>
              <a:t> bajo la hipótesis nula de que </a:t>
            </a:r>
            <a:r>
              <a:rPr lang="es-MX" i="1" dirty="0"/>
              <a:t>t= </a:t>
            </a:r>
            <a:r>
              <a:rPr lang="el-GR" i="1" dirty="0"/>
              <a:t>μ</a:t>
            </a:r>
            <a:r>
              <a:rPr lang="es-MX" i="1" baseline="-25000" dirty="0"/>
              <a:t>0</a:t>
            </a:r>
            <a:r>
              <a:rPr lang="es-MX" i="1" dirty="0"/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14876" y="2000240"/>
            <a:ext cx="3786214" cy="12144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5" name="TextBox 34"/>
          <p:cNvSpPr txBox="1"/>
          <p:nvPr/>
        </p:nvSpPr>
        <p:spPr>
          <a:xfrm>
            <a:off x="214282" y="714356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Distribución de t de </a:t>
            </a:r>
            <a:r>
              <a:rPr lang="es-ES" sz="2000" dirty="0" err="1"/>
              <a:t>Student</a:t>
            </a:r>
            <a:endParaRPr lang="es-ES" sz="2000" dirty="0"/>
          </a:p>
          <a:p>
            <a:r>
              <a:rPr lang="es-ES" sz="1600" dirty="0"/>
              <a:t>(dos muestras independientes)</a:t>
            </a:r>
            <a:endParaRPr lang="es-MX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3629924" y="555915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 ≈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71068" y="5558758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Tienen probabilidades altas de ocurrir</a:t>
            </a:r>
            <a:endParaRPr lang="es-MX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29924" y="60600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 &gt;&gt;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00096" y="6202940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Tienen probabilidades bajas de ocurrir</a:t>
            </a:r>
            <a:endParaRPr lang="es-MX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29924" y="63445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 &lt;&lt; 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43042" y="5930462"/>
            <a:ext cx="1714512" cy="400110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Bajo la H</a:t>
            </a:r>
            <a:r>
              <a:rPr lang="es-MX" sz="2000" b="1" baseline="-25000" dirty="0"/>
              <a:t>0</a:t>
            </a:r>
            <a:endParaRPr lang="es-MX" sz="2000" b="1" dirty="0"/>
          </a:p>
        </p:txBody>
      </p:sp>
      <p:sp>
        <p:nvSpPr>
          <p:cNvPr id="48" name="Left Brace 47"/>
          <p:cNvSpPr/>
          <p:nvPr/>
        </p:nvSpPr>
        <p:spPr>
          <a:xfrm>
            <a:off x="3500430" y="5572140"/>
            <a:ext cx="187550" cy="1143008"/>
          </a:xfrm>
          <a:prstGeom prst="leftBrace">
            <a:avLst>
              <a:gd name="adj1" fmla="val 39938"/>
              <a:gd name="adj2" fmla="val 50847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51907" name="Object 3"/>
          <p:cNvGraphicFramePr>
            <a:graphicFrameLocks noChangeAspect="1"/>
          </p:cNvGraphicFramePr>
          <p:nvPr/>
        </p:nvGraphicFramePr>
        <p:xfrm>
          <a:off x="785786" y="1714488"/>
          <a:ext cx="1670668" cy="92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469800" progId="Equation.3">
                  <p:embed/>
                </p:oleObj>
              </mc:Choice>
              <mc:Fallback>
                <p:oleObj name="Equation" r:id="rId2" imgW="850680" imgH="469800" progId="Equation.3">
                  <p:embed/>
                  <p:pic>
                    <p:nvPicPr>
                      <p:cNvPr id="251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714488"/>
                        <a:ext cx="1670668" cy="922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38AE01DF-72BC-4B40-916C-8A355E5CA03B}"/>
              </a:ext>
            </a:extLst>
          </p:cNvPr>
          <p:cNvSpPr txBox="1"/>
          <p:nvPr/>
        </p:nvSpPr>
        <p:spPr>
          <a:xfrm>
            <a:off x="251520" y="657746"/>
            <a:ext cx="718705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sz="2000" dirty="0"/>
              <a:t>Definir la hipótesis nula (H</a:t>
            </a:r>
            <a:r>
              <a:rPr lang="es-ES" sz="2000" baseline="-25000" dirty="0"/>
              <a:t>0</a:t>
            </a:r>
            <a:r>
              <a:rPr lang="es-ES" sz="2000" dirty="0"/>
              <a:t>)</a:t>
            </a:r>
          </a:p>
          <a:p>
            <a:pPr marL="342900" indent="-342900">
              <a:buAutoNum type="arabicPeriod"/>
            </a:pPr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2. Elegir una prueba que mida la desviación del H</a:t>
            </a:r>
            <a:r>
              <a:rPr lang="es-ES" sz="2000" baseline="-25000" dirty="0"/>
              <a:t>0</a:t>
            </a:r>
            <a:r>
              <a:rPr lang="es-ES" sz="2000" dirty="0"/>
              <a:t> y que tenga un estadístico con </a:t>
            </a:r>
            <a:r>
              <a:rPr lang="es-ES" sz="2000" u="sng" dirty="0"/>
              <a:t>distribución conocida</a:t>
            </a:r>
            <a:r>
              <a:rPr lang="es-ES" sz="2000" dirty="0"/>
              <a:t>.</a:t>
            </a:r>
          </a:p>
          <a:p>
            <a:pPr marL="900113"/>
            <a:r>
              <a:rPr lang="es-ES" sz="2000" i="1" dirty="0"/>
              <a:t>Dos grupos, variable continua. Interesan diferencias en promedios. La prueba t-</a:t>
            </a:r>
            <a:r>
              <a:rPr lang="es-ES" sz="2000" i="1" dirty="0" err="1"/>
              <a:t>student</a:t>
            </a:r>
            <a:r>
              <a:rPr lang="es-ES" sz="2000" i="1" dirty="0"/>
              <a:t> es buena alternativa.</a:t>
            </a:r>
          </a:p>
          <a:p>
            <a:endParaRPr lang="es-ES" sz="2000" dirty="0"/>
          </a:p>
          <a:p>
            <a:r>
              <a:rPr lang="es-ES" sz="2000" dirty="0"/>
              <a:t>3. Definir el criterio de rechazo de la H</a:t>
            </a:r>
            <a:r>
              <a:rPr lang="es-ES" sz="2000" baseline="-25000" dirty="0"/>
              <a:t>0</a:t>
            </a:r>
            <a:endParaRPr lang="es-ES" sz="2000" dirty="0"/>
          </a:p>
          <a:p>
            <a:r>
              <a:rPr lang="es-ES" sz="2000" dirty="0"/>
              <a:t>                                          </a:t>
            </a:r>
            <a:r>
              <a:rPr lang="el-GR" sz="2000" dirty="0"/>
              <a:t>α</a:t>
            </a:r>
            <a:r>
              <a:rPr lang="es-MX" sz="2000" dirty="0"/>
              <a:t> &lt; 0.05 | </a:t>
            </a:r>
            <a:r>
              <a:rPr lang="es-MX" sz="2400" i="1" dirty="0" err="1"/>
              <a:t>t</a:t>
            </a:r>
            <a:r>
              <a:rPr lang="es-MX" sz="2400" baseline="-25000" dirty="0" err="1"/>
              <a:t>obs</a:t>
            </a:r>
            <a:r>
              <a:rPr lang="es-MX" sz="2400" dirty="0"/>
              <a:t> &gt; </a:t>
            </a:r>
            <a:r>
              <a:rPr lang="es-MX" sz="2400" i="1" dirty="0" err="1"/>
              <a:t>t</a:t>
            </a:r>
            <a:r>
              <a:rPr lang="es-MX" sz="2400" i="1" baseline="-25000" dirty="0" err="1"/>
              <a:t>c</a:t>
            </a:r>
            <a:r>
              <a:rPr lang="es-MX" sz="2400" i="1" baseline="-25000" dirty="0"/>
              <a:t>(</a:t>
            </a:r>
            <a:r>
              <a:rPr lang="es-MX" sz="2400" baseline="-25000" dirty="0" err="1"/>
              <a:t>gl</a:t>
            </a:r>
            <a:r>
              <a:rPr lang="es-MX" sz="2400" baseline="-25000" dirty="0"/>
              <a:t>,</a:t>
            </a:r>
            <a:r>
              <a:rPr lang="el-GR" sz="2400" baseline="-25000" dirty="0"/>
              <a:t> α</a:t>
            </a:r>
            <a:r>
              <a:rPr lang="es-MX" sz="2400" baseline="-25000" dirty="0"/>
              <a:t>)</a:t>
            </a:r>
          </a:p>
          <a:p>
            <a:endParaRPr lang="es-ES" sz="2400" baseline="-25000" dirty="0"/>
          </a:p>
          <a:p>
            <a:r>
              <a:rPr lang="es-ES" sz="2000" dirty="0"/>
              <a:t>4. Con los datos del estudio, calcular el estadístico elegido</a:t>
            </a:r>
          </a:p>
          <a:p>
            <a:endParaRPr lang="es-ES" sz="2000" dirty="0"/>
          </a:p>
          <a:p>
            <a:r>
              <a:rPr lang="es-ES" sz="2000" dirty="0"/>
              <a:t>5. Determinar la probabilidad asociada de obtener nuestro valor muestral del estadístico si la H</a:t>
            </a:r>
            <a:r>
              <a:rPr lang="es-ES" sz="2000" baseline="-25000" dirty="0"/>
              <a:t>0</a:t>
            </a:r>
            <a:r>
              <a:rPr lang="es-ES" sz="2000" dirty="0"/>
              <a:t> es cierta</a:t>
            </a:r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6. Rechazar H</a:t>
            </a:r>
            <a:r>
              <a:rPr lang="es-ES" sz="2000" baseline="-25000" dirty="0"/>
              <a:t>0</a:t>
            </a:r>
            <a:r>
              <a:rPr lang="es-ES" sz="2000" dirty="0"/>
              <a:t> si se cumple el criterio de rechazo; retener de lo contrario.</a:t>
            </a:r>
            <a:endParaRPr lang="es-MX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9789AD3-650B-414B-ABD7-9E41A368D4B0}"/>
              </a:ext>
            </a:extLst>
          </p:cNvPr>
          <p:cNvSpPr txBox="1"/>
          <p:nvPr/>
        </p:nvSpPr>
        <p:spPr>
          <a:xfrm>
            <a:off x="539551" y="260648"/>
            <a:ext cx="793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de estudio: </a:t>
            </a:r>
            <a:r>
              <a:rPr lang="es-MX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Accidente nuclear de Fukushima y salud de peces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150EADC-FD0F-425C-8C8B-351CCC14BAB8}"/>
                  </a:ext>
                </a:extLst>
              </p:cNvPr>
              <p:cNvSpPr txBox="1"/>
              <p:nvPr/>
            </p:nvSpPr>
            <p:spPr>
              <a:xfrm>
                <a:off x="2025989" y="1052736"/>
                <a:ext cx="4961749" cy="331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MX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𝑎𝑛𝑡𝑒𝑠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𝑑𝑒𝑠𝑝𝑢𝑒𝑠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≤20%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150EADC-FD0F-425C-8C8B-351CCC14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989" y="1052736"/>
                <a:ext cx="4961749" cy="331437"/>
              </a:xfrm>
              <a:prstGeom prst="rect">
                <a:avLst/>
              </a:prstGeom>
              <a:blipFill>
                <a:blip r:embed="rId3"/>
                <a:stretch>
                  <a:fillRect l="-1720" b="-2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EAFF3D71-A692-4A3C-9619-24C7B38A9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248" y="3861048"/>
          <a:ext cx="1394649" cy="77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469800" progId="Equation.3">
                  <p:embed/>
                </p:oleObj>
              </mc:Choice>
              <mc:Fallback>
                <p:oleObj name="Equation" r:id="rId4" imgW="850680" imgH="469800" progId="Equation.3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EAFF3D71-A692-4A3C-9619-24C7B38A9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3861048"/>
                        <a:ext cx="1394649" cy="770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Imagen 3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078DB3E-4022-4149-8627-AAAA09D24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26" y="5071315"/>
            <a:ext cx="1428303" cy="6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4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85794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s-VE" sz="4000"/>
              <a:t>La necesidad de la Prueba estadística</a:t>
            </a:r>
            <a:endParaRPr lang="es-ES" sz="40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4213" y="1916113"/>
            <a:ext cx="72723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 dirty="0"/>
              <a:t>Los muestreos están sujetos a error muestral y a  la variabilidad natural de las cosas naturales</a:t>
            </a:r>
            <a:endParaRPr lang="es-ES" sz="2400" dirty="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67544" y="3424134"/>
            <a:ext cx="8424862" cy="86042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VE" sz="2400"/>
              <a:t>Estamos lidiando con respuestas probabilísticas, no con conclusiones absolutas</a:t>
            </a: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09059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1785918" y="1643050"/>
          <a:ext cx="6096000" cy="49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464" name="11 CuadroTexto"/>
          <p:cNvSpPr txBox="1">
            <a:spLocks noChangeArrowheads="1"/>
          </p:cNvSpPr>
          <p:nvPr/>
        </p:nvSpPr>
        <p:spPr bwMode="auto">
          <a:xfrm>
            <a:off x="2431534" y="651051"/>
            <a:ext cx="50006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VE" sz="2800" dirty="0">
                <a:latin typeface="Calibri" pitchFamily="34" charset="0"/>
              </a:rPr>
              <a:t>Método hipotético Deductivo</a:t>
            </a:r>
          </a:p>
          <a:p>
            <a:pPr algn="ctr"/>
            <a:r>
              <a:rPr lang="es-VE" sz="2800" dirty="0">
                <a:latin typeface="Calibri" pitchFamily="34" charset="0"/>
              </a:rPr>
              <a:t>(Falsacionismo)</a:t>
            </a:r>
          </a:p>
        </p:txBody>
      </p:sp>
      <p:pic>
        <p:nvPicPr>
          <p:cNvPr id="19465" name="Picture 4" descr="Experiments In Ecology: Their Logical Design And Interpretation Using Analysis Of Varianc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909" y="422646"/>
            <a:ext cx="1919009" cy="287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0B73729F-EE6D-476D-B3BB-24C586141B3A}"/>
              </a:ext>
            </a:extLst>
          </p:cNvPr>
          <p:cNvGrpSpPr/>
          <p:nvPr/>
        </p:nvGrpSpPr>
        <p:grpSpPr>
          <a:xfrm>
            <a:off x="6084168" y="5260558"/>
            <a:ext cx="2160240" cy="369332"/>
            <a:chOff x="6084168" y="5260558"/>
            <a:chExt cx="2160240" cy="369332"/>
          </a:xfrm>
        </p:grpSpPr>
        <p:sp>
          <p:nvSpPr>
            <p:cNvPr id="2" name="Flecha: a la derecha 1">
              <a:extLst>
                <a:ext uri="{FF2B5EF4-FFF2-40B4-BE49-F238E27FC236}">
                  <a16:creationId xmlns:a16="http://schemas.microsoft.com/office/drawing/2014/main" id="{30A453BC-4EE5-4BC7-AEE6-6A89DE2E36D8}"/>
                </a:ext>
              </a:extLst>
            </p:cNvPr>
            <p:cNvSpPr/>
            <p:nvPr/>
          </p:nvSpPr>
          <p:spPr>
            <a:xfrm rot="10800000">
              <a:off x="6084168" y="5373216"/>
              <a:ext cx="720080" cy="144016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47A34695-83CB-46F8-BC50-79DBE880C80D}"/>
                </a:ext>
              </a:extLst>
            </p:cNvPr>
            <p:cNvSpPr txBox="1"/>
            <p:nvPr/>
          </p:nvSpPr>
          <p:spPr>
            <a:xfrm>
              <a:off x="6876256" y="526055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Estadística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0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9789AD3-650B-414B-ABD7-9E41A368D4B0}"/>
              </a:ext>
            </a:extLst>
          </p:cNvPr>
          <p:cNvSpPr txBox="1"/>
          <p:nvPr/>
        </p:nvSpPr>
        <p:spPr>
          <a:xfrm>
            <a:off x="539551" y="260648"/>
            <a:ext cx="793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de estudio: </a:t>
            </a:r>
            <a:r>
              <a:rPr lang="es-MX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Accidente nuclear de Fukushima y salud de peces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8D83FF-918F-4F4C-BAB9-2E521EBA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832318"/>
            <a:ext cx="2907815" cy="163564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436954-31FD-4AED-B28A-3BC959403FEF}"/>
              </a:ext>
            </a:extLst>
          </p:cNvPr>
          <p:cNvSpPr txBox="1"/>
          <p:nvPr/>
        </p:nvSpPr>
        <p:spPr>
          <a:xfrm>
            <a:off x="224025" y="1344037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Modelo: </a:t>
            </a:r>
            <a:r>
              <a:rPr lang="es-MX" dirty="0"/>
              <a:t>La radioactividad modifica la estructura molecular de las células, lo que compromete su funcionamiento. El accidente de Fukushima pudo afectar la salud de las poblaciones de peces.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01AA0B-D112-4EB5-A162-29EE2C9B45DE}"/>
              </a:ext>
            </a:extLst>
          </p:cNvPr>
          <p:cNvSpPr txBox="1"/>
          <p:nvPr/>
        </p:nvSpPr>
        <p:spPr>
          <a:xfrm>
            <a:off x="224025" y="2773615"/>
            <a:ext cx="8250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Hipótesis</a:t>
            </a:r>
            <a:r>
              <a:rPr lang="es-MX" dirty="0"/>
              <a:t>: Si el accidente de Fukushima afectó la salud de los peces de la zona, se esperaría observar una modificación de al menos </a:t>
            </a:r>
            <a:r>
              <a:rPr lang="es-MX" b="1" i="1" u="sng" dirty="0"/>
              <a:t>20 %</a:t>
            </a:r>
            <a:r>
              <a:rPr lang="es-MX" dirty="0"/>
              <a:t> en los patrones de crecimiento de los peces respecto a información previa.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818EA1-E030-4444-B7EB-F11101577D21}"/>
              </a:ext>
            </a:extLst>
          </p:cNvPr>
          <p:cNvSpPr txBox="1"/>
          <p:nvPr/>
        </p:nvSpPr>
        <p:spPr>
          <a:xfrm>
            <a:off x="165764" y="4102621"/>
            <a:ext cx="881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Hipótesis Nula: </a:t>
            </a:r>
            <a:r>
              <a:rPr lang="es-MX" dirty="0"/>
              <a:t>Los patrones de crecimiento entre los peces de </a:t>
            </a:r>
            <a:r>
              <a:rPr lang="es-MX" dirty="0" err="1"/>
              <a:t>Fukusima</a:t>
            </a:r>
            <a:r>
              <a:rPr lang="es-MX" dirty="0"/>
              <a:t> luego del accidente no superan </a:t>
            </a:r>
            <a:r>
              <a:rPr lang="es-MX" b="1" i="1" u="sng" dirty="0"/>
              <a:t>20%</a:t>
            </a:r>
            <a:r>
              <a:rPr lang="es-MX" dirty="0"/>
              <a:t> respecto a los patrones previos al accidente.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0D67D92-56D7-4B30-AA74-67C872490761}"/>
              </a:ext>
            </a:extLst>
          </p:cNvPr>
          <p:cNvSpPr txBox="1"/>
          <p:nvPr/>
        </p:nvSpPr>
        <p:spPr>
          <a:xfrm>
            <a:off x="5868099" y="2467964"/>
            <a:ext cx="313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Japón, 2011. Terremoto de 9.0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A63BA94-CAD2-4D77-9ECA-E07DB6D89B71}"/>
              </a:ext>
            </a:extLst>
          </p:cNvPr>
          <p:cNvSpPr txBox="1"/>
          <p:nvPr/>
        </p:nvSpPr>
        <p:spPr>
          <a:xfrm>
            <a:off x="150577" y="483386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u="sng" dirty="0"/>
              <a:t>Hipótesis estadísticas: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F196E15-7923-42F0-8DC5-63BA4A78CA82}"/>
                  </a:ext>
                </a:extLst>
              </p:cNvPr>
              <p:cNvSpPr txBox="1"/>
              <p:nvPr/>
            </p:nvSpPr>
            <p:spPr>
              <a:xfrm>
                <a:off x="2247740" y="5178870"/>
                <a:ext cx="349102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MX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s-MX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𝑎𝑛𝑡𝑒𝑠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𝑑𝑒𝑠𝑝𝑢𝑒𝑠</m:t>
                          </m:r>
                        </m:sub>
                      </m:sSub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F196E15-7923-42F0-8DC5-63BA4A78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740" y="5178870"/>
                <a:ext cx="3491020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1BC68AB-1DCB-427E-BE0E-E0523ED269C2}"/>
                  </a:ext>
                </a:extLst>
              </p:cNvPr>
              <p:cNvSpPr txBox="1"/>
              <p:nvPr/>
            </p:nvSpPr>
            <p:spPr>
              <a:xfrm>
                <a:off x="2247740" y="5662296"/>
                <a:ext cx="4634795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MX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s-MX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𝑎𝑛𝑡𝑒𝑠</m:t>
                        </m:r>
                      </m:sub>
                    </m:sSub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𝑑𝑒𝑠𝑝𝑢𝑒𝑠</m:t>
                        </m:r>
                      </m:sub>
                    </m:sSub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&gt;20%</m:t>
                    </m:r>
                  </m:oMath>
                </a14:m>
                <a:r>
                  <a:rPr lang="es-MX" sz="2800" dirty="0"/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1BC68AB-1DCB-427E-BE0E-E0523ED2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740" y="5662296"/>
                <a:ext cx="4634795" cy="4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150EADC-FD0F-425C-8C8B-351CCC14BAB8}"/>
                  </a:ext>
                </a:extLst>
              </p:cNvPr>
              <p:cNvSpPr txBox="1"/>
              <p:nvPr/>
            </p:nvSpPr>
            <p:spPr>
              <a:xfrm>
                <a:off x="2247740" y="6207262"/>
                <a:ext cx="4686796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MX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s-MX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𝑎𝑛𝑡𝑒𝑠</m:t>
                        </m:r>
                      </m:sub>
                    </m:sSub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𝑑𝑒𝑠𝑝𝑢𝑒𝑠</m:t>
                        </m:r>
                      </m:sub>
                    </m:sSub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≤20%</m:t>
                    </m:r>
                  </m:oMath>
                </a14:m>
                <a:r>
                  <a:rPr lang="es-MX" sz="2800" dirty="0"/>
                  <a:t> 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150EADC-FD0F-425C-8C8B-351CCC14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740" y="6207262"/>
                <a:ext cx="4686796" cy="46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26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7F7222F-FA6A-4926-ACDA-4545EDC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86" y="-183236"/>
            <a:ext cx="7886700" cy="1325563"/>
          </a:xfrm>
        </p:spPr>
        <p:txBody>
          <a:bodyPr/>
          <a:lstStyle/>
          <a:p>
            <a:pPr algn="ctr"/>
            <a:r>
              <a:rPr lang="es-MX" dirty="0"/>
              <a:t>Modelos lineales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C97DEB7-BDC5-4484-A90D-E8C6137147C9}"/>
                  </a:ext>
                </a:extLst>
              </p:cNvPr>
              <p:cNvSpPr txBox="1"/>
              <p:nvPr/>
            </p:nvSpPr>
            <p:spPr>
              <a:xfrm>
                <a:off x="1635775" y="4561542"/>
                <a:ext cx="5760721" cy="731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MX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4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s-MX" sz="4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s-MX" sz="4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MX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sz="4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MX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s-MX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MX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MX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MX" sz="4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C97DEB7-BDC5-4484-A90D-E8C613714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775" y="4561542"/>
                <a:ext cx="5760721" cy="731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ED10669-B8FB-4C38-9ACE-D3BA450CE5A2}"/>
                  </a:ext>
                </a:extLst>
              </p:cNvPr>
              <p:cNvSpPr txBox="1"/>
              <p:nvPr/>
            </p:nvSpPr>
            <p:spPr>
              <a:xfrm>
                <a:off x="1824444" y="2599081"/>
                <a:ext cx="4985658" cy="731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sz="4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MX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4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s-MX" sz="4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sz="44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s-MX" sz="4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4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4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MX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MX" sz="4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ED10669-B8FB-4C38-9ACE-D3BA450CE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444" y="2599081"/>
                <a:ext cx="4985658" cy="731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F7567C1C-978A-41AF-BC69-9CEDCCA224BA}"/>
              </a:ext>
            </a:extLst>
          </p:cNvPr>
          <p:cNvSpPr txBox="1"/>
          <p:nvPr/>
        </p:nvSpPr>
        <p:spPr>
          <a:xfrm>
            <a:off x="235131" y="1611086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 lineal para la hipótesis nula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BEF28E-37A7-4E5A-BEF0-04CA504F08DF}"/>
              </a:ext>
            </a:extLst>
          </p:cNvPr>
          <p:cNvSpPr txBox="1"/>
          <p:nvPr/>
        </p:nvSpPr>
        <p:spPr>
          <a:xfrm>
            <a:off x="189410" y="4039810"/>
            <a:ext cx="412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Modelo lineal para la hipótesis alternativa</a:t>
            </a:r>
          </a:p>
        </p:txBody>
      </p:sp>
    </p:spTree>
    <p:extLst>
      <p:ext uri="{BB962C8B-B14F-4D97-AF65-F5344CB8AC3E}">
        <p14:creationId xmlns:p14="http://schemas.microsoft.com/office/powerpoint/2010/main" val="76674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46D91-DE08-4CD4-A39D-907F3E24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86" y="-183236"/>
            <a:ext cx="7886700" cy="1325563"/>
          </a:xfrm>
        </p:spPr>
        <p:txBody>
          <a:bodyPr/>
          <a:lstStyle/>
          <a:p>
            <a:pPr algn="ctr"/>
            <a:r>
              <a:rPr lang="es-MX" dirty="0"/>
              <a:t>Modelos lineales</a:t>
            </a:r>
          </a:p>
        </p:txBody>
      </p:sp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6866FA8E-1DF5-422E-B563-41B3CEAA7F4C}"/>
              </a:ext>
            </a:extLst>
          </p:cNvPr>
          <p:cNvCxnSpPr/>
          <p:nvPr/>
        </p:nvCxnSpPr>
        <p:spPr>
          <a:xfrm rot="5400000">
            <a:off x="-887676" y="4321235"/>
            <a:ext cx="3484331" cy="1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3EA2026D-0A04-429E-B846-BF8F282ACC6A}"/>
              </a:ext>
            </a:extLst>
          </p:cNvPr>
          <p:cNvCxnSpPr/>
          <p:nvPr/>
        </p:nvCxnSpPr>
        <p:spPr>
          <a:xfrm rot="10800000" flipV="1">
            <a:off x="854490" y="6063447"/>
            <a:ext cx="4879487" cy="11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0">
            <a:extLst>
              <a:ext uri="{FF2B5EF4-FFF2-40B4-BE49-F238E27FC236}">
                <a16:creationId xmlns:a16="http://schemas.microsoft.com/office/drawing/2014/main" id="{6F66766A-7102-4AE2-AE5A-8C3CB9603431}"/>
              </a:ext>
            </a:extLst>
          </p:cNvPr>
          <p:cNvSpPr txBox="1"/>
          <p:nvPr/>
        </p:nvSpPr>
        <p:spPr>
          <a:xfrm>
            <a:off x="510864" y="2396622"/>
            <a:ext cx="412351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y</a:t>
            </a:r>
          </a:p>
        </p:txBody>
      </p:sp>
      <p:sp>
        <p:nvSpPr>
          <p:cNvPr id="8" name="TextBox 51">
            <a:extLst>
              <a:ext uri="{FF2B5EF4-FFF2-40B4-BE49-F238E27FC236}">
                <a16:creationId xmlns:a16="http://schemas.microsoft.com/office/drawing/2014/main" id="{BDD55C80-96DC-4F7E-AE1F-128844A06572}"/>
              </a:ext>
            </a:extLst>
          </p:cNvPr>
          <p:cNvSpPr txBox="1"/>
          <p:nvPr/>
        </p:nvSpPr>
        <p:spPr>
          <a:xfrm>
            <a:off x="5527801" y="6063560"/>
            <a:ext cx="412351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x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DA04AA4-001C-4C9B-846C-8AC32A6E3774}"/>
              </a:ext>
            </a:extLst>
          </p:cNvPr>
          <p:cNvGrpSpPr/>
          <p:nvPr/>
        </p:nvGrpSpPr>
        <p:grpSpPr>
          <a:xfrm>
            <a:off x="1335566" y="2783770"/>
            <a:ext cx="3504984" cy="3367794"/>
            <a:chOff x="1335566" y="2783770"/>
            <a:chExt cx="3504984" cy="3367794"/>
          </a:xfrm>
        </p:grpSpPr>
        <p:grpSp>
          <p:nvGrpSpPr>
            <p:cNvPr id="10" name="Group 1">
              <a:extLst>
                <a:ext uri="{FF2B5EF4-FFF2-40B4-BE49-F238E27FC236}">
                  <a16:creationId xmlns:a16="http://schemas.microsoft.com/office/drawing/2014/main" id="{3B877CD6-700B-48CC-A634-565348E6C14B}"/>
                </a:ext>
              </a:extLst>
            </p:cNvPr>
            <p:cNvGrpSpPr/>
            <p:nvPr/>
          </p:nvGrpSpPr>
          <p:grpSpPr>
            <a:xfrm>
              <a:off x="1335566" y="4732023"/>
              <a:ext cx="758891" cy="1419541"/>
              <a:chOff x="2997335" y="1714489"/>
              <a:chExt cx="1074600" cy="2092237"/>
            </a:xfrm>
          </p:grpSpPr>
          <p:sp>
            <p:nvSpPr>
              <p:cNvPr id="21" name="Freeform 2">
                <a:extLst>
                  <a:ext uri="{FF2B5EF4-FFF2-40B4-BE49-F238E27FC236}">
                    <a16:creationId xmlns:a16="http://schemas.microsoft.com/office/drawing/2014/main" id="{50D4BDFE-3294-4FB0-9047-D61CB8A10E8F}"/>
                  </a:ext>
                </a:extLst>
              </p:cNvPr>
              <p:cNvSpPr/>
              <p:nvPr/>
            </p:nvSpPr>
            <p:spPr>
              <a:xfrm rot="5400000" flipH="1">
                <a:off x="2534037" y="2305782"/>
                <a:ext cx="2026854" cy="844267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2" name="Straight Connector 3">
                <a:extLst>
                  <a:ext uri="{FF2B5EF4-FFF2-40B4-BE49-F238E27FC236}">
                    <a16:creationId xmlns:a16="http://schemas.microsoft.com/office/drawing/2014/main" id="{90ADA060-62F7-4C08-A563-4919032ACB20}"/>
                  </a:ext>
                </a:extLst>
              </p:cNvPr>
              <p:cNvCxnSpPr>
                <a:endCxn id="21" idx="31"/>
              </p:cNvCxnSpPr>
              <p:nvPr/>
            </p:nvCxnSpPr>
            <p:spPr>
              <a:xfrm rot="5400000" flipH="1" flipV="1">
                <a:off x="2081608" y="2758211"/>
                <a:ext cx="2092236" cy="47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Isosceles Triangle 4">
                <a:extLst>
                  <a:ext uri="{FF2B5EF4-FFF2-40B4-BE49-F238E27FC236}">
                    <a16:creationId xmlns:a16="http://schemas.microsoft.com/office/drawing/2014/main" id="{FA295C37-E77A-4E93-8F99-0CBC741D5A84}"/>
                  </a:ext>
                </a:extLst>
              </p:cNvPr>
              <p:cNvSpPr/>
              <p:nvPr/>
            </p:nvSpPr>
            <p:spPr>
              <a:xfrm rot="5400000" flipH="1">
                <a:off x="2996896" y="2673378"/>
                <a:ext cx="130765" cy="129887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4" name="Straight Connector 5">
                <a:extLst>
                  <a:ext uri="{FF2B5EF4-FFF2-40B4-BE49-F238E27FC236}">
                    <a16:creationId xmlns:a16="http://schemas.microsoft.com/office/drawing/2014/main" id="{AE3B501F-3645-4E5C-89BF-4D0CA9F12FCB}"/>
                  </a:ext>
                </a:extLst>
              </p:cNvPr>
              <p:cNvCxnSpPr/>
              <p:nvPr/>
            </p:nvCxnSpPr>
            <p:spPr>
              <a:xfrm rot="10800000" flipV="1">
                <a:off x="3153186" y="2714620"/>
                <a:ext cx="918749" cy="22448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3">
              <a:extLst>
                <a:ext uri="{FF2B5EF4-FFF2-40B4-BE49-F238E27FC236}">
                  <a16:creationId xmlns:a16="http://schemas.microsoft.com/office/drawing/2014/main" id="{5FC2E48A-D04F-4FE1-A377-C68A4D65B9C9}"/>
                </a:ext>
              </a:extLst>
            </p:cNvPr>
            <p:cNvGrpSpPr/>
            <p:nvPr/>
          </p:nvGrpSpPr>
          <p:grpSpPr>
            <a:xfrm>
              <a:off x="2707155" y="3751640"/>
              <a:ext cx="758891" cy="1419541"/>
              <a:chOff x="2997335" y="1714489"/>
              <a:chExt cx="1074600" cy="2092237"/>
            </a:xfrm>
          </p:grpSpPr>
          <p:sp>
            <p:nvSpPr>
              <p:cNvPr id="17" name="Freeform 54">
                <a:extLst>
                  <a:ext uri="{FF2B5EF4-FFF2-40B4-BE49-F238E27FC236}">
                    <a16:creationId xmlns:a16="http://schemas.microsoft.com/office/drawing/2014/main" id="{9723C3BD-883D-478B-8E51-34D1B2AF4326}"/>
                  </a:ext>
                </a:extLst>
              </p:cNvPr>
              <p:cNvSpPr/>
              <p:nvPr/>
            </p:nvSpPr>
            <p:spPr>
              <a:xfrm rot="5400000" flipH="1">
                <a:off x="2534037" y="2305782"/>
                <a:ext cx="2026854" cy="844267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8" name="Straight Connector 55">
                <a:extLst>
                  <a:ext uri="{FF2B5EF4-FFF2-40B4-BE49-F238E27FC236}">
                    <a16:creationId xmlns:a16="http://schemas.microsoft.com/office/drawing/2014/main" id="{9A7F07E2-4226-4503-86AC-3DF04C154E19}"/>
                  </a:ext>
                </a:extLst>
              </p:cNvPr>
              <p:cNvCxnSpPr>
                <a:endCxn id="17" idx="31"/>
              </p:cNvCxnSpPr>
              <p:nvPr/>
            </p:nvCxnSpPr>
            <p:spPr>
              <a:xfrm rot="5400000" flipH="1" flipV="1">
                <a:off x="2081608" y="2758211"/>
                <a:ext cx="2092236" cy="47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Isosceles Triangle 56">
                <a:extLst>
                  <a:ext uri="{FF2B5EF4-FFF2-40B4-BE49-F238E27FC236}">
                    <a16:creationId xmlns:a16="http://schemas.microsoft.com/office/drawing/2014/main" id="{93EAB306-FCBE-443E-BCB4-6876F7BDF092}"/>
                  </a:ext>
                </a:extLst>
              </p:cNvPr>
              <p:cNvSpPr/>
              <p:nvPr/>
            </p:nvSpPr>
            <p:spPr>
              <a:xfrm rot="5400000" flipH="1">
                <a:off x="2996896" y="2673378"/>
                <a:ext cx="130765" cy="129887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0" name="Straight Connector 57">
                <a:extLst>
                  <a:ext uri="{FF2B5EF4-FFF2-40B4-BE49-F238E27FC236}">
                    <a16:creationId xmlns:a16="http://schemas.microsoft.com/office/drawing/2014/main" id="{1943F7FC-7351-4A4C-AA2E-A3EBE40B8D4C}"/>
                  </a:ext>
                </a:extLst>
              </p:cNvPr>
              <p:cNvCxnSpPr/>
              <p:nvPr/>
            </p:nvCxnSpPr>
            <p:spPr>
              <a:xfrm rot="10800000" flipV="1">
                <a:off x="3153186" y="2714620"/>
                <a:ext cx="918749" cy="22448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58">
              <a:extLst>
                <a:ext uri="{FF2B5EF4-FFF2-40B4-BE49-F238E27FC236}">
                  <a16:creationId xmlns:a16="http://schemas.microsoft.com/office/drawing/2014/main" id="{57DE5CC6-0DAA-4D2B-86A6-D15DDE4294B8}"/>
                </a:ext>
              </a:extLst>
            </p:cNvPr>
            <p:cNvGrpSpPr/>
            <p:nvPr/>
          </p:nvGrpSpPr>
          <p:grpSpPr>
            <a:xfrm>
              <a:off x="4081659" y="2783770"/>
              <a:ext cx="758891" cy="1419541"/>
              <a:chOff x="2997335" y="1714489"/>
              <a:chExt cx="1074600" cy="2092237"/>
            </a:xfrm>
          </p:grpSpPr>
          <p:sp>
            <p:nvSpPr>
              <p:cNvPr id="13" name="Freeform 59">
                <a:extLst>
                  <a:ext uri="{FF2B5EF4-FFF2-40B4-BE49-F238E27FC236}">
                    <a16:creationId xmlns:a16="http://schemas.microsoft.com/office/drawing/2014/main" id="{38BB2A53-0822-4975-8A7F-3262D98FC0A0}"/>
                  </a:ext>
                </a:extLst>
              </p:cNvPr>
              <p:cNvSpPr/>
              <p:nvPr/>
            </p:nvSpPr>
            <p:spPr>
              <a:xfrm rot="5400000" flipH="1">
                <a:off x="2534037" y="2305782"/>
                <a:ext cx="2026854" cy="844267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4" name="Straight Connector 60">
                <a:extLst>
                  <a:ext uri="{FF2B5EF4-FFF2-40B4-BE49-F238E27FC236}">
                    <a16:creationId xmlns:a16="http://schemas.microsoft.com/office/drawing/2014/main" id="{7E3F1A6A-3E3D-45FD-824F-6C810A88A9A0}"/>
                  </a:ext>
                </a:extLst>
              </p:cNvPr>
              <p:cNvCxnSpPr>
                <a:endCxn id="13" idx="31"/>
              </p:cNvCxnSpPr>
              <p:nvPr/>
            </p:nvCxnSpPr>
            <p:spPr>
              <a:xfrm rot="5400000" flipH="1" flipV="1">
                <a:off x="2081608" y="2758211"/>
                <a:ext cx="2092236" cy="47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61">
                <a:extLst>
                  <a:ext uri="{FF2B5EF4-FFF2-40B4-BE49-F238E27FC236}">
                    <a16:creationId xmlns:a16="http://schemas.microsoft.com/office/drawing/2014/main" id="{224EABE5-FC15-42C0-BE41-21CD16BD49A7}"/>
                  </a:ext>
                </a:extLst>
              </p:cNvPr>
              <p:cNvSpPr/>
              <p:nvPr/>
            </p:nvSpPr>
            <p:spPr>
              <a:xfrm rot="5400000" flipH="1">
                <a:off x="2996896" y="2673378"/>
                <a:ext cx="130765" cy="129887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6" name="Straight Connector 62">
                <a:extLst>
                  <a:ext uri="{FF2B5EF4-FFF2-40B4-BE49-F238E27FC236}">
                    <a16:creationId xmlns:a16="http://schemas.microsoft.com/office/drawing/2014/main" id="{84C46B8C-D049-4C29-ACAC-99490A753197}"/>
                  </a:ext>
                </a:extLst>
              </p:cNvPr>
              <p:cNvCxnSpPr/>
              <p:nvPr/>
            </p:nvCxnSpPr>
            <p:spPr>
              <a:xfrm rot="10800000" flipV="1">
                <a:off x="3153186" y="2714620"/>
                <a:ext cx="918749" cy="22448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68">
            <a:extLst>
              <a:ext uri="{FF2B5EF4-FFF2-40B4-BE49-F238E27FC236}">
                <a16:creationId xmlns:a16="http://schemas.microsoft.com/office/drawing/2014/main" id="{0C14DFEE-00DD-4FB9-863F-6CDF80D2D97A}"/>
              </a:ext>
            </a:extLst>
          </p:cNvPr>
          <p:cNvSpPr txBox="1"/>
          <p:nvPr/>
        </p:nvSpPr>
        <p:spPr>
          <a:xfrm>
            <a:off x="4759824" y="4521230"/>
            <a:ext cx="398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línea recta que une los valores más probables de </a:t>
            </a:r>
            <a:r>
              <a:rPr lang="es-MX" i="1" dirty="0"/>
              <a:t>y</a:t>
            </a:r>
            <a:r>
              <a:rPr lang="es-MX" dirty="0"/>
              <a:t> para todos los valor de </a:t>
            </a:r>
            <a:r>
              <a:rPr lang="es-MX" i="1" dirty="0"/>
              <a:t>x</a:t>
            </a:r>
            <a:r>
              <a:rPr lang="es-MX" dirty="0"/>
              <a:t> es la </a:t>
            </a:r>
            <a:r>
              <a:rPr lang="es-MX" b="1" dirty="0"/>
              <a:t>línea más probable</a:t>
            </a:r>
            <a:r>
              <a:rPr lang="es-MX" dirty="0"/>
              <a:t>.</a:t>
            </a:r>
            <a:endParaRPr lang="es-MX" i="1" dirty="0"/>
          </a:p>
        </p:txBody>
      </p:sp>
      <p:sp>
        <p:nvSpPr>
          <p:cNvPr id="26" name="Oval 84">
            <a:extLst>
              <a:ext uri="{FF2B5EF4-FFF2-40B4-BE49-F238E27FC236}">
                <a16:creationId xmlns:a16="http://schemas.microsoft.com/office/drawing/2014/main" id="{792C0897-D39F-4B09-9A78-4164ACFA2BA3}"/>
              </a:ext>
            </a:extLst>
          </p:cNvPr>
          <p:cNvSpPr/>
          <p:nvPr/>
        </p:nvSpPr>
        <p:spPr>
          <a:xfrm>
            <a:off x="4139688" y="4096620"/>
            <a:ext cx="56970" cy="383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Oval 85">
            <a:extLst>
              <a:ext uri="{FF2B5EF4-FFF2-40B4-BE49-F238E27FC236}">
                <a16:creationId xmlns:a16="http://schemas.microsoft.com/office/drawing/2014/main" id="{E386E85D-6696-4BD8-B714-B1C380E29500}"/>
              </a:ext>
            </a:extLst>
          </p:cNvPr>
          <p:cNvSpPr/>
          <p:nvPr/>
        </p:nvSpPr>
        <p:spPr>
          <a:xfrm>
            <a:off x="2766720" y="4249020"/>
            <a:ext cx="56970" cy="383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Oval 86">
            <a:extLst>
              <a:ext uri="{FF2B5EF4-FFF2-40B4-BE49-F238E27FC236}">
                <a16:creationId xmlns:a16="http://schemas.microsoft.com/office/drawing/2014/main" id="{06860AFA-6DC3-4323-BA5C-9C2C2CD70AD3}"/>
              </a:ext>
            </a:extLst>
          </p:cNvPr>
          <p:cNvSpPr/>
          <p:nvPr/>
        </p:nvSpPr>
        <p:spPr>
          <a:xfrm>
            <a:off x="1396016" y="5644425"/>
            <a:ext cx="56970" cy="383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6D689DE-C5DE-4023-A02F-3CA218FCBC39}"/>
              </a:ext>
            </a:extLst>
          </p:cNvPr>
          <p:cNvSpPr txBox="1"/>
          <p:nvPr/>
        </p:nvSpPr>
        <p:spPr>
          <a:xfrm>
            <a:off x="259618" y="1154530"/>
            <a:ext cx="4621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pensamos que los datos de </a:t>
            </a:r>
            <a:r>
              <a:rPr lang="es-MX" i="1" dirty="0"/>
              <a:t>y</a:t>
            </a:r>
            <a:r>
              <a:rPr lang="es-MX" dirty="0"/>
              <a:t> para cada </a:t>
            </a:r>
            <a:r>
              <a:rPr lang="es-MX" i="1" dirty="0"/>
              <a:t>x</a:t>
            </a:r>
            <a:r>
              <a:rPr lang="es-MX" dirty="0"/>
              <a:t> son una muestra representativa de una población de datos para ese valor de </a:t>
            </a:r>
            <a:r>
              <a:rPr lang="es-MX" i="1" dirty="0"/>
              <a:t>x;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E8E4135-7205-4780-8B6F-0F48BCDC286B}"/>
              </a:ext>
            </a:extLst>
          </p:cNvPr>
          <p:cNvSpPr txBox="1"/>
          <p:nvPr/>
        </p:nvSpPr>
        <p:spPr>
          <a:xfrm>
            <a:off x="5324854" y="1559829"/>
            <a:ext cx="3662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 que dicha población tiene una distribución normal cuya moda (y </a:t>
            </a:r>
            <a:r>
              <a:rPr lang="es-MX" b="1" dirty="0"/>
              <a:t>media</a:t>
            </a:r>
            <a:r>
              <a:rPr lang="es-MX" dirty="0"/>
              <a:t>) es el valor más probable de </a:t>
            </a:r>
            <a:r>
              <a:rPr lang="es-MX" i="1" dirty="0"/>
              <a:t>y</a:t>
            </a:r>
            <a:r>
              <a:rPr lang="es-MX" dirty="0"/>
              <a:t> para esa </a:t>
            </a:r>
            <a:r>
              <a:rPr lang="es-MX" i="1" dirty="0"/>
              <a:t>x</a:t>
            </a:r>
            <a:r>
              <a:rPr lang="es-MX" dirty="0"/>
              <a:t>; entonces 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0651274B-922E-48B7-B053-6D1A2B8384F6}"/>
              </a:ext>
            </a:extLst>
          </p:cNvPr>
          <p:cNvGrpSpPr/>
          <p:nvPr/>
        </p:nvGrpSpPr>
        <p:grpSpPr>
          <a:xfrm>
            <a:off x="1477755" y="2132856"/>
            <a:ext cx="3587539" cy="3867491"/>
            <a:chOff x="1477755" y="2132856"/>
            <a:chExt cx="3587539" cy="3867491"/>
          </a:xfrm>
        </p:grpSpPr>
        <p:sp>
          <p:nvSpPr>
            <p:cNvPr id="32" name="TextBox 90">
              <a:extLst>
                <a:ext uri="{FF2B5EF4-FFF2-40B4-BE49-F238E27FC236}">
                  <a16:creationId xmlns:a16="http://schemas.microsoft.com/office/drawing/2014/main" id="{B1062B19-6317-439F-9008-D681E21E3794}"/>
                </a:ext>
              </a:extLst>
            </p:cNvPr>
            <p:cNvSpPr txBox="1"/>
            <p:nvPr/>
          </p:nvSpPr>
          <p:spPr>
            <a:xfrm>
              <a:off x="2298351" y="5354016"/>
              <a:ext cx="1071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/>
                <a:t>Valor observado de </a:t>
              </a:r>
              <a:r>
                <a:rPr lang="es-MX" sz="1200" b="1" i="1" dirty="0"/>
                <a:t>y</a:t>
              </a:r>
            </a:p>
          </p:txBody>
        </p:sp>
        <p:sp>
          <p:nvSpPr>
            <p:cNvPr id="33" name="TextBox 91">
              <a:extLst>
                <a:ext uri="{FF2B5EF4-FFF2-40B4-BE49-F238E27FC236}">
                  <a16:creationId xmlns:a16="http://schemas.microsoft.com/office/drawing/2014/main" id="{CDB24851-978A-4660-8483-4462367D4813}"/>
                </a:ext>
              </a:extLst>
            </p:cNvPr>
            <p:cNvSpPr txBox="1"/>
            <p:nvPr/>
          </p:nvSpPr>
          <p:spPr>
            <a:xfrm>
              <a:off x="2725442" y="3172891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b="1" i="1" dirty="0"/>
                <a:t>y</a:t>
              </a:r>
              <a:r>
                <a:rPr lang="es-MX" sz="1400" b="1" dirty="0"/>
                <a:t> ~ N</a:t>
              </a:r>
              <a:endParaRPr lang="es-MX" sz="1400" b="1" i="1" dirty="0"/>
            </a:p>
          </p:txBody>
        </p:sp>
        <p:sp>
          <p:nvSpPr>
            <p:cNvPr id="34" name="Freeform 93">
              <a:extLst>
                <a:ext uri="{FF2B5EF4-FFF2-40B4-BE49-F238E27FC236}">
                  <a16:creationId xmlns:a16="http://schemas.microsoft.com/office/drawing/2014/main" id="{826503A6-032F-4FB0-B1B1-A5FA11B5F32D}"/>
                </a:ext>
              </a:extLst>
            </p:cNvPr>
            <p:cNvSpPr/>
            <p:nvPr/>
          </p:nvSpPr>
          <p:spPr>
            <a:xfrm>
              <a:off x="2954270" y="3531697"/>
              <a:ext cx="358711" cy="621847"/>
            </a:xfrm>
            <a:custGeom>
              <a:avLst/>
              <a:gdLst>
                <a:gd name="connsiteX0" fmla="*/ 145143 w 212875"/>
                <a:gd name="connsiteY0" fmla="*/ 0 h 478971"/>
                <a:gd name="connsiteX1" fmla="*/ 188685 w 212875"/>
                <a:gd name="connsiteY1" fmla="*/ 159657 h 478971"/>
                <a:gd name="connsiteX2" fmla="*/ 0 w 212875"/>
                <a:gd name="connsiteY2" fmla="*/ 478971 h 478971"/>
                <a:gd name="connsiteX3" fmla="*/ 0 w 212875"/>
                <a:gd name="connsiteY3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875" h="478971">
                  <a:moveTo>
                    <a:pt x="145143" y="0"/>
                  </a:moveTo>
                  <a:cubicBezTo>
                    <a:pt x="179009" y="39914"/>
                    <a:pt x="212875" y="79829"/>
                    <a:pt x="188685" y="159657"/>
                  </a:cubicBezTo>
                  <a:cubicBezTo>
                    <a:pt x="164495" y="239485"/>
                    <a:pt x="0" y="478971"/>
                    <a:pt x="0" y="478971"/>
                  </a:cubicBezTo>
                  <a:lnTo>
                    <a:pt x="0" y="478971"/>
                  </a:lnTo>
                </a:path>
              </a:pathLst>
            </a:cu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05BDAF83-3DCC-4AAD-8CB2-5E7019B9E8B9}"/>
                </a:ext>
              </a:extLst>
            </p:cNvPr>
            <p:cNvSpPr/>
            <p:nvPr/>
          </p:nvSpPr>
          <p:spPr>
            <a:xfrm rot="16200000" flipV="1">
              <a:off x="1925727" y="5265169"/>
              <a:ext cx="190695" cy="1086639"/>
            </a:xfrm>
            <a:custGeom>
              <a:avLst/>
              <a:gdLst>
                <a:gd name="connsiteX0" fmla="*/ 270933 w 328990"/>
                <a:gd name="connsiteY0" fmla="*/ 0 h 1030514"/>
                <a:gd name="connsiteX1" fmla="*/ 9676 w 328990"/>
                <a:gd name="connsiteY1" fmla="*/ 304800 h 1030514"/>
                <a:gd name="connsiteX2" fmla="*/ 328990 w 328990"/>
                <a:gd name="connsiteY2" fmla="*/ 1030514 h 1030514"/>
                <a:gd name="connsiteX3" fmla="*/ 328990 w 328990"/>
                <a:gd name="connsiteY3" fmla="*/ 1030514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990" h="1030514">
                  <a:moveTo>
                    <a:pt x="270933" y="0"/>
                  </a:moveTo>
                  <a:cubicBezTo>
                    <a:pt x="135466" y="66524"/>
                    <a:pt x="0" y="133048"/>
                    <a:pt x="9676" y="304800"/>
                  </a:cubicBezTo>
                  <a:cubicBezTo>
                    <a:pt x="19352" y="476552"/>
                    <a:pt x="328990" y="1030514"/>
                    <a:pt x="328990" y="1030514"/>
                  </a:cubicBezTo>
                  <a:lnTo>
                    <a:pt x="328990" y="1030514"/>
                  </a:lnTo>
                </a:path>
              </a:pathLst>
            </a:cu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FF0E8754-6234-4E76-AC55-1A43B8F5BB23}"/>
                </a:ext>
              </a:extLst>
            </p:cNvPr>
            <p:cNvSpPr/>
            <p:nvPr/>
          </p:nvSpPr>
          <p:spPr>
            <a:xfrm>
              <a:off x="3927416" y="2461147"/>
              <a:ext cx="435970" cy="977464"/>
            </a:xfrm>
            <a:custGeom>
              <a:avLst/>
              <a:gdLst>
                <a:gd name="connsiteX0" fmla="*/ 435429 w 435429"/>
                <a:gd name="connsiteY0" fmla="*/ 0 h 522514"/>
                <a:gd name="connsiteX1" fmla="*/ 43543 w 435429"/>
                <a:gd name="connsiteY1" fmla="*/ 174171 h 522514"/>
                <a:gd name="connsiteX2" fmla="*/ 174171 w 435429"/>
                <a:gd name="connsiteY2" fmla="*/ 522514 h 522514"/>
                <a:gd name="connsiteX3" fmla="*/ 174171 w 435429"/>
                <a:gd name="connsiteY3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429" h="522514">
                  <a:moveTo>
                    <a:pt x="435429" y="0"/>
                  </a:moveTo>
                  <a:cubicBezTo>
                    <a:pt x="261257" y="43542"/>
                    <a:pt x="87086" y="87085"/>
                    <a:pt x="43543" y="174171"/>
                  </a:cubicBezTo>
                  <a:cubicBezTo>
                    <a:pt x="0" y="261257"/>
                    <a:pt x="174171" y="522514"/>
                    <a:pt x="174171" y="522514"/>
                  </a:cubicBezTo>
                  <a:lnTo>
                    <a:pt x="174171" y="522514"/>
                  </a:lnTo>
                </a:path>
              </a:pathLst>
            </a:cu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4F494E90-42E4-4969-AEB1-31764AF0B266}"/>
                </a:ext>
              </a:extLst>
            </p:cNvPr>
            <p:cNvGrpSpPr/>
            <p:nvPr/>
          </p:nvGrpSpPr>
          <p:grpSpPr>
            <a:xfrm>
              <a:off x="4065162" y="2132856"/>
              <a:ext cx="1000132" cy="394805"/>
              <a:chOff x="3885051" y="2378508"/>
              <a:chExt cx="1000132" cy="394805"/>
            </a:xfrm>
          </p:grpSpPr>
          <p:sp>
            <p:nvSpPr>
              <p:cNvPr id="38" name="TextBox 91">
                <a:extLst>
                  <a:ext uri="{FF2B5EF4-FFF2-40B4-BE49-F238E27FC236}">
                    <a16:creationId xmlns:a16="http://schemas.microsoft.com/office/drawing/2014/main" id="{BFB3EA7F-87BE-4C0D-BAE0-B0E9A06B37EC}"/>
                  </a:ext>
                </a:extLst>
              </p:cNvPr>
              <p:cNvSpPr txBox="1"/>
              <p:nvPr/>
            </p:nvSpPr>
            <p:spPr>
              <a:xfrm>
                <a:off x="3885051" y="2465536"/>
                <a:ext cx="100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400" b="1" i="1" dirty="0"/>
                  <a:t>y</a:t>
                </a:r>
              </a:p>
            </p:txBody>
          </p:sp>
          <p:sp>
            <p:nvSpPr>
              <p:cNvPr id="39" name="TextBox 91">
                <a:extLst>
                  <a:ext uri="{FF2B5EF4-FFF2-40B4-BE49-F238E27FC236}">
                    <a16:creationId xmlns:a16="http://schemas.microsoft.com/office/drawing/2014/main" id="{01EF47C2-3619-40B1-9112-B0FDD7CFB051}"/>
                  </a:ext>
                </a:extLst>
              </p:cNvPr>
              <p:cNvSpPr txBox="1"/>
              <p:nvPr/>
            </p:nvSpPr>
            <p:spPr>
              <a:xfrm>
                <a:off x="4205571" y="2378508"/>
                <a:ext cx="359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400" b="1" i="1" dirty="0"/>
                  <a:t>^</a:t>
                </a:r>
              </a:p>
            </p:txBody>
          </p:sp>
        </p:grpSp>
      </p:grp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57E0788-B540-4B52-97BF-8037FF50E2E9}"/>
              </a:ext>
            </a:extLst>
          </p:cNvPr>
          <p:cNvSpPr/>
          <p:nvPr/>
        </p:nvSpPr>
        <p:spPr>
          <a:xfrm>
            <a:off x="2512398" y="3026549"/>
            <a:ext cx="1360410" cy="2355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" name="Straight Connector 38">
            <a:extLst>
              <a:ext uri="{FF2B5EF4-FFF2-40B4-BE49-F238E27FC236}">
                <a16:creationId xmlns:a16="http://schemas.microsoft.com/office/drawing/2014/main" id="{E64054F3-DD12-4FFA-BD24-A9D6052B3A79}"/>
              </a:ext>
            </a:extLst>
          </p:cNvPr>
          <p:cNvCxnSpPr/>
          <p:nvPr/>
        </p:nvCxnSpPr>
        <p:spPr>
          <a:xfrm flipV="1">
            <a:off x="717039" y="2966264"/>
            <a:ext cx="4192235" cy="296813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8">
            <a:extLst>
              <a:ext uri="{FF2B5EF4-FFF2-40B4-BE49-F238E27FC236}">
                <a16:creationId xmlns:a16="http://schemas.microsoft.com/office/drawing/2014/main" id="{4EC2B866-DA07-4103-A35D-D55BDC146FD7}"/>
              </a:ext>
            </a:extLst>
          </p:cNvPr>
          <p:cNvCxnSpPr>
            <a:cxnSpLocks/>
          </p:cNvCxnSpPr>
          <p:nvPr/>
        </p:nvCxnSpPr>
        <p:spPr>
          <a:xfrm flipV="1">
            <a:off x="485823" y="4299008"/>
            <a:ext cx="5248153" cy="1562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6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0541DC8-0BC6-434E-AB74-AEB52B59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86" y="-183236"/>
            <a:ext cx="7886700" cy="1325563"/>
          </a:xfrm>
        </p:spPr>
        <p:txBody>
          <a:bodyPr/>
          <a:lstStyle/>
          <a:p>
            <a:pPr algn="ctr"/>
            <a:r>
              <a:rPr lang="es-MX" dirty="0"/>
              <a:t>Modelos lineales</a:t>
            </a: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33090077-060D-4BA5-B6A3-5C309BCE11D0}"/>
              </a:ext>
            </a:extLst>
          </p:cNvPr>
          <p:cNvCxnSpPr/>
          <p:nvPr/>
        </p:nvCxnSpPr>
        <p:spPr>
          <a:xfrm rot="5400000">
            <a:off x="-887676" y="4321235"/>
            <a:ext cx="3484331" cy="1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99AB9C6D-5629-4C1B-8403-69D8806AEC4F}"/>
              </a:ext>
            </a:extLst>
          </p:cNvPr>
          <p:cNvCxnSpPr/>
          <p:nvPr/>
        </p:nvCxnSpPr>
        <p:spPr>
          <a:xfrm rot="10800000" flipV="1">
            <a:off x="854490" y="6063447"/>
            <a:ext cx="4879487" cy="11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0">
            <a:extLst>
              <a:ext uri="{FF2B5EF4-FFF2-40B4-BE49-F238E27FC236}">
                <a16:creationId xmlns:a16="http://schemas.microsoft.com/office/drawing/2014/main" id="{AD286BCB-1B51-4415-A2CE-68D9E6709672}"/>
              </a:ext>
            </a:extLst>
          </p:cNvPr>
          <p:cNvSpPr txBox="1"/>
          <p:nvPr/>
        </p:nvSpPr>
        <p:spPr>
          <a:xfrm>
            <a:off x="510864" y="2396622"/>
            <a:ext cx="412351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y</a:t>
            </a:r>
          </a:p>
        </p:txBody>
      </p:sp>
      <p:sp>
        <p:nvSpPr>
          <p:cNvPr id="8" name="TextBox 51">
            <a:extLst>
              <a:ext uri="{FF2B5EF4-FFF2-40B4-BE49-F238E27FC236}">
                <a16:creationId xmlns:a16="http://schemas.microsoft.com/office/drawing/2014/main" id="{D098D778-CBF1-4798-A7D1-91032569EC7F}"/>
              </a:ext>
            </a:extLst>
          </p:cNvPr>
          <p:cNvSpPr txBox="1"/>
          <p:nvPr/>
        </p:nvSpPr>
        <p:spPr>
          <a:xfrm>
            <a:off x="5527801" y="6063560"/>
            <a:ext cx="412351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x</a:t>
            </a: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5F46063A-C4F5-42E6-BE5A-AFC55AB6FC72}"/>
              </a:ext>
            </a:extLst>
          </p:cNvPr>
          <p:cNvGrpSpPr/>
          <p:nvPr/>
        </p:nvGrpSpPr>
        <p:grpSpPr>
          <a:xfrm>
            <a:off x="1112276" y="3137083"/>
            <a:ext cx="1897431" cy="2218090"/>
            <a:chOff x="2997335" y="1714489"/>
            <a:chExt cx="1074600" cy="2092237"/>
          </a:xfrm>
        </p:grpSpPr>
        <p:sp>
          <p:nvSpPr>
            <p:cNvPr id="21" name="Freeform 2">
              <a:extLst>
                <a:ext uri="{FF2B5EF4-FFF2-40B4-BE49-F238E27FC236}">
                  <a16:creationId xmlns:a16="http://schemas.microsoft.com/office/drawing/2014/main" id="{3F3AB2A1-AEE3-420E-B63F-050140BD6F7F}"/>
                </a:ext>
              </a:extLst>
            </p:cNvPr>
            <p:cNvSpPr/>
            <p:nvPr/>
          </p:nvSpPr>
          <p:spPr>
            <a:xfrm rot="5400000" flipH="1">
              <a:off x="2534037" y="2305782"/>
              <a:ext cx="2026854" cy="844267"/>
            </a:xfrm>
            <a:custGeom>
              <a:avLst/>
              <a:gdLst>
                <a:gd name="connsiteX0" fmla="*/ 0 w 6567055"/>
                <a:gd name="connsiteY0" fmla="*/ 3248890 h 3253508"/>
                <a:gd name="connsiteX1" fmla="*/ 263237 w 6567055"/>
                <a:gd name="connsiteY1" fmla="*/ 3248890 h 3253508"/>
                <a:gd name="connsiteX2" fmla="*/ 581891 w 6567055"/>
                <a:gd name="connsiteY2" fmla="*/ 3248890 h 3253508"/>
                <a:gd name="connsiteX3" fmla="*/ 983673 w 6567055"/>
                <a:gd name="connsiteY3" fmla="*/ 3221181 h 3253508"/>
                <a:gd name="connsiteX4" fmla="*/ 1343891 w 6567055"/>
                <a:gd name="connsiteY4" fmla="*/ 3096490 h 3253508"/>
                <a:gd name="connsiteX5" fmla="*/ 1607128 w 6567055"/>
                <a:gd name="connsiteY5" fmla="*/ 2902527 h 3253508"/>
                <a:gd name="connsiteX6" fmla="*/ 1870364 w 6567055"/>
                <a:gd name="connsiteY6" fmla="*/ 2556163 h 3253508"/>
                <a:gd name="connsiteX7" fmla="*/ 2064328 w 6567055"/>
                <a:gd name="connsiteY7" fmla="*/ 2223654 h 3253508"/>
                <a:gd name="connsiteX8" fmla="*/ 2299855 w 6567055"/>
                <a:gd name="connsiteY8" fmla="*/ 1697181 h 3253508"/>
                <a:gd name="connsiteX9" fmla="*/ 2507673 w 6567055"/>
                <a:gd name="connsiteY9" fmla="*/ 1212272 h 3253508"/>
                <a:gd name="connsiteX10" fmla="*/ 2729346 w 6567055"/>
                <a:gd name="connsiteY10" fmla="*/ 727363 h 3253508"/>
                <a:gd name="connsiteX11" fmla="*/ 2881746 w 6567055"/>
                <a:gd name="connsiteY11" fmla="*/ 477981 h 3253508"/>
                <a:gd name="connsiteX12" fmla="*/ 3089564 w 6567055"/>
                <a:gd name="connsiteY12" fmla="*/ 159327 h 3253508"/>
                <a:gd name="connsiteX13" fmla="*/ 3200400 w 6567055"/>
                <a:gd name="connsiteY13" fmla="*/ 48490 h 3253508"/>
                <a:gd name="connsiteX14" fmla="*/ 3283528 w 6567055"/>
                <a:gd name="connsiteY14" fmla="*/ 6927 h 3253508"/>
                <a:gd name="connsiteX15" fmla="*/ 3477491 w 6567055"/>
                <a:gd name="connsiteY15" fmla="*/ 90054 h 3253508"/>
                <a:gd name="connsiteX16" fmla="*/ 3643746 w 6567055"/>
                <a:gd name="connsiteY16" fmla="*/ 325581 h 3253508"/>
                <a:gd name="connsiteX17" fmla="*/ 3810000 w 6567055"/>
                <a:gd name="connsiteY17" fmla="*/ 588817 h 3253508"/>
                <a:gd name="connsiteX18" fmla="*/ 3962400 w 6567055"/>
                <a:gd name="connsiteY18" fmla="*/ 949036 h 3253508"/>
                <a:gd name="connsiteX19" fmla="*/ 4128655 w 6567055"/>
                <a:gd name="connsiteY19" fmla="*/ 1281545 h 3253508"/>
                <a:gd name="connsiteX20" fmla="*/ 4267200 w 6567055"/>
                <a:gd name="connsiteY20" fmla="*/ 1641763 h 3253508"/>
                <a:gd name="connsiteX21" fmla="*/ 4405746 w 6567055"/>
                <a:gd name="connsiteY21" fmla="*/ 1891145 h 3253508"/>
                <a:gd name="connsiteX22" fmla="*/ 4544291 w 6567055"/>
                <a:gd name="connsiteY22" fmla="*/ 2209799 h 3253508"/>
                <a:gd name="connsiteX23" fmla="*/ 4710546 w 6567055"/>
                <a:gd name="connsiteY23" fmla="*/ 2514599 h 3253508"/>
                <a:gd name="connsiteX24" fmla="*/ 4973782 w 6567055"/>
                <a:gd name="connsiteY24" fmla="*/ 2888672 h 3253508"/>
                <a:gd name="connsiteX25" fmla="*/ 5237019 w 6567055"/>
                <a:gd name="connsiteY25" fmla="*/ 3096490 h 3253508"/>
                <a:gd name="connsiteX26" fmla="*/ 5486400 w 6567055"/>
                <a:gd name="connsiteY26" fmla="*/ 3179617 h 3253508"/>
                <a:gd name="connsiteX27" fmla="*/ 5652655 w 6567055"/>
                <a:gd name="connsiteY27" fmla="*/ 3207327 h 3253508"/>
                <a:gd name="connsiteX28" fmla="*/ 5929746 w 6567055"/>
                <a:gd name="connsiteY28" fmla="*/ 3235036 h 3253508"/>
                <a:gd name="connsiteX29" fmla="*/ 6206837 w 6567055"/>
                <a:gd name="connsiteY29" fmla="*/ 3235036 h 3253508"/>
                <a:gd name="connsiteX30" fmla="*/ 6359237 w 6567055"/>
                <a:gd name="connsiteY30" fmla="*/ 3235036 h 3253508"/>
                <a:gd name="connsiteX31" fmla="*/ 6567055 w 6567055"/>
                <a:gd name="connsiteY31" fmla="*/ 3235036 h 325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7055" h="3253508">
                  <a:moveTo>
                    <a:pt x="0" y="3248890"/>
                  </a:moveTo>
                  <a:lnTo>
                    <a:pt x="263237" y="3248890"/>
                  </a:lnTo>
                  <a:cubicBezTo>
                    <a:pt x="360219" y="3248890"/>
                    <a:pt x="461819" y="3253508"/>
                    <a:pt x="581891" y="3248890"/>
                  </a:cubicBezTo>
                  <a:cubicBezTo>
                    <a:pt x="701963" y="3244272"/>
                    <a:pt x="856673" y="3246581"/>
                    <a:pt x="983673" y="3221181"/>
                  </a:cubicBezTo>
                  <a:cubicBezTo>
                    <a:pt x="1110673" y="3195781"/>
                    <a:pt x="1239982" y="3149599"/>
                    <a:pt x="1343891" y="3096490"/>
                  </a:cubicBezTo>
                  <a:cubicBezTo>
                    <a:pt x="1447800" y="3043381"/>
                    <a:pt x="1519383" y="2992581"/>
                    <a:pt x="1607128" y="2902527"/>
                  </a:cubicBezTo>
                  <a:cubicBezTo>
                    <a:pt x="1694873" y="2812473"/>
                    <a:pt x="1794164" y="2669308"/>
                    <a:pt x="1870364" y="2556163"/>
                  </a:cubicBezTo>
                  <a:cubicBezTo>
                    <a:pt x="1946564" y="2443018"/>
                    <a:pt x="1992746" y="2366817"/>
                    <a:pt x="2064328" y="2223654"/>
                  </a:cubicBezTo>
                  <a:cubicBezTo>
                    <a:pt x="2135910" y="2080491"/>
                    <a:pt x="2225964" y="1865745"/>
                    <a:pt x="2299855" y="1697181"/>
                  </a:cubicBezTo>
                  <a:cubicBezTo>
                    <a:pt x="2373746" y="1528617"/>
                    <a:pt x="2436091" y="1373908"/>
                    <a:pt x="2507673" y="1212272"/>
                  </a:cubicBezTo>
                  <a:cubicBezTo>
                    <a:pt x="2579255" y="1050636"/>
                    <a:pt x="2667001" y="849745"/>
                    <a:pt x="2729346" y="727363"/>
                  </a:cubicBezTo>
                  <a:cubicBezTo>
                    <a:pt x="2791691" y="604981"/>
                    <a:pt x="2821710" y="572654"/>
                    <a:pt x="2881746" y="477981"/>
                  </a:cubicBezTo>
                  <a:cubicBezTo>
                    <a:pt x="2941782" y="383308"/>
                    <a:pt x="3036455" y="230909"/>
                    <a:pt x="3089564" y="159327"/>
                  </a:cubicBezTo>
                  <a:cubicBezTo>
                    <a:pt x="3142673" y="87745"/>
                    <a:pt x="3168073" y="73890"/>
                    <a:pt x="3200400" y="48490"/>
                  </a:cubicBezTo>
                  <a:cubicBezTo>
                    <a:pt x="3232727" y="23090"/>
                    <a:pt x="3237346" y="0"/>
                    <a:pt x="3283528" y="6927"/>
                  </a:cubicBezTo>
                  <a:cubicBezTo>
                    <a:pt x="3329710" y="13854"/>
                    <a:pt x="3417455" y="36945"/>
                    <a:pt x="3477491" y="90054"/>
                  </a:cubicBezTo>
                  <a:cubicBezTo>
                    <a:pt x="3537527" y="143163"/>
                    <a:pt x="3588328" y="242454"/>
                    <a:pt x="3643746" y="325581"/>
                  </a:cubicBezTo>
                  <a:cubicBezTo>
                    <a:pt x="3699164" y="408708"/>
                    <a:pt x="3756891" y="484908"/>
                    <a:pt x="3810000" y="588817"/>
                  </a:cubicBezTo>
                  <a:cubicBezTo>
                    <a:pt x="3863109" y="692726"/>
                    <a:pt x="3909291" y="833581"/>
                    <a:pt x="3962400" y="949036"/>
                  </a:cubicBezTo>
                  <a:cubicBezTo>
                    <a:pt x="4015509" y="1064491"/>
                    <a:pt x="4077855" y="1166091"/>
                    <a:pt x="4128655" y="1281545"/>
                  </a:cubicBezTo>
                  <a:cubicBezTo>
                    <a:pt x="4179455" y="1397000"/>
                    <a:pt x="4221018" y="1540163"/>
                    <a:pt x="4267200" y="1641763"/>
                  </a:cubicBezTo>
                  <a:cubicBezTo>
                    <a:pt x="4313382" y="1743363"/>
                    <a:pt x="4359564" y="1796472"/>
                    <a:pt x="4405746" y="1891145"/>
                  </a:cubicBezTo>
                  <a:cubicBezTo>
                    <a:pt x="4451928" y="1985818"/>
                    <a:pt x="4493491" y="2105890"/>
                    <a:pt x="4544291" y="2209799"/>
                  </a:cubicBezTo>
                  <a:cubicBezTo>
                    <a:pt x="4595091" y="2313708"/>
                    <a:pt x="4638964" y="2401454"/>
                    <a:pt x="4710546" y="2514599"/>
                  </a:cubicBezTo>
                  <a:cubicBezTo>
                    <a:pt x="4782128" y="2627744"/>
                    <a:pt x="4886037" y="2791690"/>
                    <a:pt x="4973782" y="2888672"/>
                  </a:cubicBezTo>
                  <a:cubicBezTo>
                    <a:pt x="5061528" y="2985654"/>
                    <a:pt x="5151583" y="3047999"/>
                    <a:pt x="5237019" y="3096490"/>
                  </a:cubicBezTo>
                  <a:cubicBezTo>
                    <a:pt x="5322455" y="3144981"/>
                    <a:pt x="5417127" y="3161144"/>
                    <a:pt x="5486400" y="3179617"/>
                  </a:cubicBezTo>
                  <a:cubicBezTo>
                    <a:pt x="5555673" y="3198090"/>
                    <a:pt x="5578764" y="3198091"/>
                    <a:pt x="5652655" y="3207327"/>
                  </a:cubicBezTo>
                  <a:cubicBezTo>
                    <a:pt x="5726546" y="3216564"/>
                    <a:pt x="5837382" y="3230418"/>
                    <a:pt x="5929746" y="3235036"/>
                  </a:cubicBezTo>
                  <a:cubicBezTo>
                    <a:pt x="6022110" y="3239654"/>
                    <a:pt x="6206837" y="3235036"/>
                    <a:pt x="6206837" y="3235036"/>
                  </a:cubicBezTo>
                  <a:lnTo>
                    <a:pt x="6359237" y="3235036"/>
                  </a:lnTo>
                  <a:lnTo>
                    <a:pt x="6567055" y="323503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2" name="Straight Connector 3">
              <a:extLst>
                <a:ext uri="{FF2B5EF4-FFF2-40B4-BE49-F238E27FC236}">
                  <a16:creationId xmlns:a16="http://schemas.microsoft.com/office/drawing/2014/main" id="{AF438F67-765B-4E3F-9FD2-B1BA250434A4}"/>
                </a:ext>
              </a:extLst>
            </p:cNvPr>
            <p:cNvCxnSpPr>
              <a:endCxn id="21" idx="31"/>
            </p:cNvCxnSpPr>
            <p:nvPr/>
          </p:nvCxnSpPr>
          <p:spPr>
            <a:xfrm rot="5400000" flipH="1" flipV="1">
              <a:off x="2081608" y="2758211"/>
              <a:ext cx="2092236" cy="4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Isosceles Triangle 4">
              <a:extLst>
                <a:ext uri="{FF2B5EF4-FFF2-40B4-BE49-F238E27FC236}">
                  <a16:creationId xmlns:a16="http://schemas.microsoft.com/office/drawing/2014/main" id="{97AE0B09-62B8-44CE-865E-1954143AF646}"/>
                </a:ext>
              </a:extLst>
            </p:cNvPr>
            <p:cNvSpPr/>
            <p:nvPr/>
          </p:nvSpPr>
          <p:spPr>
            <a:xfrm rot="5400000" flipH="1">
              <a:off x="2996896" y="2673378"/>
              <a:ext cx="130765" cy="129887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4" name="Straight Connector 5">
              <a:extLst>
                <a:ext uri="{FF2B5EF4-FFF2-40B4-BE49-F238E27FC236}">
                  <a16:creationId xmlns:a16="http://schemas.microsoft.com/office/drawing/2014/main" id="{7B895347-01BC-4A34-99B9-0E6C0DBFEFA2}"/>
                </a:ext>
              </a:extLst>
            </p:cNvPr>
            <p:cNvCxnSpPr/>
            <p:nvPr/>
          </p:nvCxnSpPr>
          <p:spPr>
            <a:xfrm rot="10800000" flipV="1">
              <a:off x="3153186" y="2714620"/>
              <a:ext cx="918749" cy="22448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38">
            <a:extLst>
              <a:ext uri="{FF2B5EF4-FFF2-40B4-BE49-F238E27FC236}">
                <a16:creationId xmlns:a16="http://schemas.microsoft.com/office/drawing/2014/main" id="{3A8ECBDB-1D4E-4CDE-88A7-6642511C13AB}"/>
              </a:ext>
            </a:extLst>
          </p:cNvPr>
          <p:cNvCxnSpPr>
            <a:cxnSpLocks/>
          </p:cNvCxnSpPr>
          <p:nvPr/>
        </p:nvCxnSpPr>
        <p:spPr>
          <a:xfrm flipV="1">
            <a:off x="644434" y="4246128"/>
            <a:ext cx="5248153" cy="1562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A79CAD-0589-489B-9177-CF3ED4AF0C06}"/>
              </a:ext>
            </a:extLst>
          </p:cNvPr>
          <p:cNvSpPr txBox="1"/>
          <p:nvPr/>
        </p:nvSpPr>
        <p:spPr>
          <a:xfrm>
            <a:off x="322217" y="1142327"/>
            <a:ext cx="394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la hipótesis nula es cierta:</a:t>
            </a:r>
          </a:p>
        </p:txBody>
      </p:sp>
      <p:grpSp>
        <p:nvGrpSpPr>
          <p:cNvPr id="33" name="Group 1">
            <a:extLst>
              <a:ext uri="{FF2B5EF4-FFF2-40B4-BE49-F238E27FC236}">
                <a16:creationId xmlns:a16="http://schemas.microsoft.com/office/drawing/2014/main" id="{0449CDBF-80D6-4FA9-B4C1-23EE7056AE3E}"/>
              </a:ext>
            </a:extLst>
          </p:cNvPr>
          <p:cNvGrpSpPr/>
          <p:nvPr/>
        </p:nvGrpSpPr>
        <p:grpSpPr>
          <a:xfrm>
            <a:off x="3720592" y="3245655"/>
            <a:ext cx="1807209" cy="2218091"/>
            <a:chOff x="2997335" y="1714489"/>
            <a:chExt cx="1074600" cy="2092237"/>
          </a:xfrm>
        </p:grpSpPr>
        <p:sp>
          <p:nvSpPr>
            <p:cNvPr id="34" name="Freeform 2">
              <a:extLst>
                <a:ext uri="{FF2B5EF4-FFF2-40B4-BE49-F238E27FC236}">
                  <a16:creationId xmlns:a16="http://schemas.microsoft.com/office/drawing/2014/main" id="{4BA5CFAE-0736-4E77-BC90-27A3F9DF50C7}"/>
                </a:ext>
              </a:extLst>
            </p:cNvPr>
            <p:cNvSpPr/>
            <p:nvPr/>
          </p:nvSpPr>
          <p:spPr>
            <a:xfrm rot="5400000" flipH="1">
              <a:off x="2534037" y="2305782"/>
              <a:ext cx="2026854" cy="844267"/>
            </a:xfrm>
            <a:custGeom>
              <a:avLst/>
              <a:gdLst>
                <a:gd name="connsiteX0" fmla="*/ 0 w 6567055"/>
                <a:gd name="connsiteY0" fmla="*/ 3248890 h 3253508"/>
                <a:gd name="connsiteX1" fmla="*/ 263237 w 6567055"/>
                <a:gd name="connsiteY1" fmla="*/ 3248890 h 3253508"/>
                <a:gd name="connsiteX2" fmla="*/ 581891 w 6567055"/>
                <a:gd name="connsiteY2" fmla="*/ 3248890 h 3253508"/>
                <a:gd name="connsiteX3" fmla="*/ 983673 w 6567055"/>
                <a:gd name="connsiteY3" fmla="*/ 3221181 h 3253508"/>
                <a:gd name="connsiteX4" fmla="*/ 1343891 w 6567055"/>
                <a:gd name="connsiteY4" fmla="*/ 3096490 h 3253508"/>
                <a:gd name="connsiteX5" fmla="*/ 1607128 w 6567055"/>
                <a:gd name="connsiteY5" fmla="*/ 2902527 h 3253508"/>
                <a:gd name="connsiteX6" fmla="*/ 1870364 w 6567055"/>
                <a:gd name="connsiteY6" fmla="*/ 2556163 h 3253508"/>
                <a:gd name="connsiteX7" fmla="*/ 2064328 w 6567055"/>
                <a:gd name="connsiteY7" fmla="*/ 2223654 h 3253508"/>
                <a:gd name="connsiteX8" fmla="*/ 2299855 w 6567055"/>
                <a:gd name="connsiteY8" fmla="*/ 1697181 h 3253508"/>
                <a:gd name="connsiteX9" fmla="*/ 2507673 w 6567055"/>
                <a:gd name="connsiteY9" fmla="*/ 1212272 h 3253508"/>
                <a:gd name="connsiteX10" fmla="*/ 2729346 w 6567055"/>
                <a:gd name="connsiteY10" fmla="*/ 727363 h 3253508"/>
                <a:gd name="connsiteX11" fmla="*/ 2881746 w 6567055"/>
                <a:gd name="connsiteY11" fmla="*/ 477981 h 3253508"/>
                <a:gd name="connsiteX12" fmla="*/ 3089564 w 6567055"/>
                <a:gd name="connsiteY12" fmla="*/ 159327 h 3253508"/>
                <a:gd name="connsiteX13" fmla="*/ 3200400 w 6567055"/>
                <a:gd name="connsiteY13" fmla="*/ 48490 h 3253508"/>
                <a:gd name="connsiteX14" fmla="*/ 3283528 w 6567055"/>
                <a:gd name="connsiteY14" fmla="*/ 6927 h 3253508"/>
                <a:gd name="connsiteX15" fmla="*/ 3477491 w 6567055"/>
                <a:gd name="connsiteY15" fmla="*/ 90054 h 3253508"/>
                <a:gd name="connsiteX16" fmla="*/ 3643746 w 6567055"/>
                <a:gd name="connsiteY16" fmla="*/ 325581 h 3253508"/>
                <a:gd name="connsiteX17" fmla="*/ 3810000 w 6567055"/>
                <a:gd name="connsiteY17" fmla="*/ 588817 h 3253508"/>
                <a:gd name="connsiteX18" fmla="*/ 3962400 w 6567055"/>
                <a:gd name="connsiteY18" fmla="*/ 949036 h 3253508"/>
                <a:gd name="connsiteX19" fmla="*/ 4128655 w 6567055"/>
                <a:gd name="connsiteY19" fmla="*/ 1281545 h 3253508"/>
                <a:gd name="connsiteX20" fmla="*/ 4267200 w 6567055"/>
                <a:gd name="connsiteY20" fmla="*/ 1641763 h 3253508"/>
                <a:gd name="connsiteX21" fmla="*/ 4405746 w 6567055"/>
                <a:gd name="connsiteY21" fmla="*/ 1891145 h 3253508"/>
                <a:gd name="connsiteX22" fmla="*/ 4544291 w 6567055"/>
                <a:gd name="connsiteY22" fmla="*/ 2209799 h 3253508"/>
                <a:gd name="connsiteX23" fmla="*/ 4710546 w 6567055"/>
                <a:gd name="connsiteY23" fmla="*/ 2514599 h 3253508"/>
                <a:gd name="connsiteX24" fmla="*/ 4973782 w 6567055"/>
                <a:gd name="connsiteY24" fmla="*/ 2888672 h 3253508"/>
                <a:gd name="connsiteX25" fmla="*/ 5237019 w 6567055"/>
                <a:gd name="connsiteY25" fmla="*/ 3096490 h 3253508"/>
                <a:gd name="connsiteX26" fmla="*/ 5486400 w 6567055"/>
                <a:gd name="connsiteY26" fmla="*/ 3179617 h 3253508"/>
                <a:gd name="connsiteX27" fmla="*/ 5652655 w 6567055"/>
                <a:gd name="connsiteY27" fmla="*/ 3207327 h 3253508"/>
                <a:gd name="connsiteX28" fmla="*/ 5929746 w 6567055"/>
                <a:gd name="connsiteY28" fmla="*/ 3235036 h 3253508"/>
                <a:gd name="connsiteX29" fmla="*/ 6206837 w 6567055"/>
                <a:gd name="connsiteY29" fmla="*/ 3235036 h 3253508"/>
                <a:gd name="connsiteX30" fmla="*/ 6359237 w 6567055"/>
                <a:gd name="connsiteY30" fmla="*/ 3235036 h 3253508"/>
                <a:gd name="connsiteX31" fmla="*/ 6567055 w 6567055"/>
                <a:gd name="connsiteY31" fmla="*/ 3235036 h 325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7055" h="3253508">
                  <a:moveTo>
                    <a:pt x="0" y="3248890"/>
                  </a:moveTo>
                  <a:lnTo>
                    <a:pt x="263237" y="3248890"/>
                  </a:lnTo>
                  <a:cubicBezTo>
                    <a:pt x="360219" y="3248890"/>
                    <a:pt x="461819" y="3253508"/>
                    <a:pt x="581891" y="3248890"/>
                  </a:cubicBezTo>
                  <a:cubicBezTo>
                    <a:pt x="701963" y="3244272"/>
                    <a:pt x="856673" y="3246581"/>
                    <a:pt x="983673" y="3221181"/>
                  </a:cubicBezTo>
                  <a:cubicBezTo>
                    <a:pt x="1110673" y="3195781"/>
                    <a:pt x="1239982" y="3149599"/>
                    <a:pt x="1343891" y="3096490"/>
                  </a:cubicBezTo>
                  <a:cubicBezTo>
                    <a:pt x="1447800" y="3043381"/>
                    <a:pt x="1519383" y="2992581"/>
                    <a:pt x="1607128" y="2902527"/>
                  </a:cubicBezTo>
                  <a:cubicBezTo>
                    <a:pt x="1694873" y="2812473"/>
                    <a:pt x="1794164" y="2669308"/>
                    <a:pt x="1870364" y="2556163"/>
                  </a:cubicBezTo>
                  <a:cubicBezTo>
                    <a:pt x="1946564" y="2443018"/>
                    <a:pt x="1992746" y="2366817"/>
                    <a:pt x="2064328" y="2223654"/>
                  </a:cubicBezTo>
                  <a:cubicBezTo>
                    <a:pt x="2135910" y="2080491"/>
                    <a:pt x="2225964" y="1865745"/>
                    <a:pt x="2299855" y="1697181"/>
                  </a:cubicBezTo>
                  <a:cubicBezTo>
                    <a:pt x="2373746" y="1528617"/>
                    <a:pt x="2436091" y="1373908"/>
                    <a:pt x="2507673" y="1212272"/>
                  </a:cubicBezTo>
                  <a:cubicBezTo>
                    <a:pt x="2579255" y="1050636"/>
                    <a:pt x="2667001" y="849745"/>
                    <a:pt x="2729346" y="727363"/>
                  </a:cubicBezTo>
                  <a:cubicBezTo>
                    <a:pt x="2791691" y="604981"/>
                    <a:pt x="2821710" y="572654"/>
                    <a:pt x="2881746" y="477981"/>
                  </a:cubicBezTo>
                  <a:cubicBezTo>
                    <a:pt x="2941782" y="383308"/>
                    <a:pt x="3036455" y="230909"/>
                    <a:pt x="3089564" y="159327"/>
                  </a:cubicBezTo>
                  <a:cubicBezTo>
                    <a:pt x="3142673" y="87745"/>
                    <a:pt x="3168073" y="73890"/>
                    <a:pt x="3200400" y="48490"/>
                  </a:cubicBezTo>
                  <a:cubicBezTo>
                    <a:pt x="3232727" y="23090"/>
                    <a:pt x="3237346" y="0"/>
                    <a:pt x="3283528" y="6927"/>
                  </a:cubicBezTo>
                  <a:cubicBezTo>
                    <a:pt x="3329710" y="13854"/>
                    <a:pt x="3417455" y="36945"/>
                    <a:pt x="3477491" y="90054"/>
                  </a:cubicBezTo>
                  <a:cubicBezTo>
                    <a:pt x="3537527" y="143163"/>
                    <a:pt x="3588328" y="242454"/>
                    <a:pt x="3643746" y="325581"/>
                  </a:cubicBezTo>
                  <a:cubicBezTo>
                    <a:pt x="3699164" y="408708"/>
                    <a:pt x="3756891" y="484908"/>
                    <a:pt x="3810000" y="588817"/>
                  </a:cubicBezTo>
                  <a:cubicBezTo>
                    <a:pt x="3863109" y="692726"/>
                    <a:pt x="3909291" y="833581"/>
                    <a:pt x="3962400" y="949036"/>
                  </a:cubicBezTo>
                  <a:cubicBezTo>
                    <a:pt x="4015509" y="1064491"/>
                    <a:pt x="4077855" y="1166091"/>
                    <a:pt x="4128655" y="1281545"/>
                  </a:cubicBezTo>
                  <a:cubicBezTo>
                    <a:pt x="4179455" y="1397000"/>
                    <a:pt x="4221018" y="1540163"/>
                    <a:pt x="4267200" y="1641763"/>
                  </a:cubicBezTo>
                  <a:cubicBezTo>
                    <a:pt x="4313382" y="1743363"/>
                    <a:pt x="4359564" y="1796472"/>
                    <a:pt x="4405746" y="1891145"/>
                  </a:cubicBezTo>
                  <a:cubicBezTo>
                    <a:pt x="4451928" y="1985818"/>
                    <a:pt x="4493491" y="2105890"/>
                    <a:pt x="4544291" y="2209799"/>
                  </a:cubicBezTo>
                  <a:cubicBezTo>
                    <a:pt x="4595091" y="2313708"/>
                    <a:pt x="4638964" y="2401454"/>
                    <a:pt x="4710546" y="2514599"/>
                  </a:cubicBezTo>
                  <a:cubicBezTo>
                    <a:pt x="4782128" y="2627744"/>
                    <a:pt x="4886037" y="2791690"/>
                    <a:pt x="4973782" y="2888672"/>
                  </a:cubicBezTo>
                  <a:cubicBezTo>
                    <a:pt x="5061528" y="2985654"/>
                    <a:pt x="5151583" y="3047999"/>
                    <a:pt x="5237019" y="3096490"/>
                  </a:cubicBezTo>
                  <a:cubicBezTo>
                    <a:pt x="5322455" y="3144981"/>
                    <a:pt x="5417127" y="3161144"/>
                    <a:pt x="5486400" y="3179617"/>
                  </a:cubicBezTo>
                  <a:cubicBezTo>
                    <a:pt x="5555673" y="3198090"/>
                    <a:pt x="5578764" y="3198091"/>
                    <a:pt x="5652655" y="3207327"/>
                  </a:cubicBezTo>
                  <a:cubicBezTo>
                    <a:pt x="5726546" y="3216564"/>
                    <a:pt x="5837382" y="3230418"/>
                    <a:pt x="5929746" y="3235036"/>
                  </a:cubicBezTo>
                  <a:cubicBezTo>
                    <a:pt x="6022110" y="3239654"/>
                    <a:pt x="6206837" y="3235036"/>
                    <a:pt x="6206837" y="3235036"/>
                  </a:cubicBezTo>
                  <a:lnTo>
                    <a:pt x="6359237" y="3235036"/>
                  </a:lnTo>
                  <a:lnTo>
                    <a:pt x="6567055" y="323503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5" name="Straight Connector 3">
              <a:extLst>
                <a:ext uri="{FF2B5EF4-FFF2-40B4-BE49-F238E27FC236}">
                  <a16:creationId xmlns:a16="http://schemas.microsoft.com/office/drawing/2014/main" id="{65158E12-7A54-4593-BC29-B9CAAEFA9507}"/>
                </a:ext>
              </a:extLst>
            </p:cNvPr>
            <p:cNvCxnSpPr>
              <a:endCxn id="34" idx="31"/>
            </p:cNvCxnSpPr>
            <p:nvPr/>
          </p:nvCxnSpPr>
          <p:spPr>
            <a:xfrm rot="5400000" flipH="1" flipV="1">
              <a:off x="2081608" y="2758211"/>
              <a:ext cx="2092236" cy="4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4">
              <a:extLst>
                <a:ext uri="{FF2B5EF4-FFF2-40B4-BE49-F238E27FC236}">
                  <a16:creationId xmlns:a16="http://schemas.microsoft.com/office/drawing/2014/main" id="{85F37DEA-61E2-408B-9B6B-C11075AE7800}"/>
                </a:ext>
              </a:extLst>
            </p:cNvPr>
            <p:cNvSpPr/>
            <p:nvPr/>
          </p:nvSpPr>
          <p:spPr>
            <a:xfrm rot="5400000" flipH="1">
              <a:off x="2996896" y="2673378"/>
              <a:ext cx="130765" cy="129887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7" name="Straight Connector 5">
              <a:extLst>
                <a:ext uri="{FF2B5EF4-FFF2-40B4-BE49-F238E27FC236}">
                  <a16:creationId xmlns:a16="http://schemas.microsoft.com/office/drawing/2014/main" id="{9AEAE5C5-FC10-493C-98B7-FFB0FF8AAFC5}"/>
                </a:ext>
              </a:extLst>
            </p:cNvPr>
            <p:cNvCxnSpPr/>
            <p:nvPr/>
          </p:nvCxnSpPr>
          <p:spPr>
            <a:xfrm rot="10800000" flipV="1">
              <a:off x="3153186" y="2714620"/>
              <a:ext cx="918749" cy="22448"/>
            </a:xfrm>
            <a:prstGeom prst="line">
              <a:avLst/>
            </a:prstGeom>
            <a:ln w="1905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72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21B9B41-92CA-4681-AC33-C9935A9A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85" y="200297"/>
            <a:ext cx="7886700" cy="942030"/>
          </a:xfrm>
        </p:spPr>
        <p:txBody>
          <a:bodyPr/>
          <a:lstStyle/>
          <a:p>
            <a:pPr algn="ctr"/>
            <a:r>
              <a:rPr lang="es-MX" dirty="0"/>
              <a:t>Modelos lineales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8A2068-D80A-403E-84BA-9AED0B32A35F}"/>
              </a:ext>
            </a:extLst>
          </p:cNvPr>
          <p:cNvSpPr/>
          <p:nvPr/>
        </p:nvSpPr>
        <p:spPr>
          <a:xfrm>
            <a:off x="572785" y="1142327"/>
            <a:ext cx="832737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/>
              <a:t>Casos simples: </a:t>
            </a:r>
            <a:r>
              <a:rPr lang="es-MX" sz="2000" dirty="0"/>
              <a:t>modelo de la media: una cola, dos colas, tipo de varianzas, tipo de distribución.</a:t>
            </a:r>
          </a:p>
          <a:p>
            <a:endParaRPr lang="es-MX" sz="2000" dirty="0"/>
          </a:p>
          <a:p>
            <a:r>
              <a:rPr lang="es-MX" sz="2000" b="1" dirty="0"/>
              <a:t>Casos más complejos: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Análisis de varianza:  un factor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Análisis de varianza:  dos o más factores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sz="2000" dirty="0"/>
              <a:t>Diseños ortogonales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sz="2000" dirty="0"/>
              <a:t>Diseños anidados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sz="2000" dirty="0"/>
              <a:t>Diseños mixtos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Regresión lineal simple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Regresión lineal múltiple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Análisis de covarianza</a:t>
            </a:r>
          </a:p>
          <a:p>
            <a:endParaRPr lang="es-MX" sz="2000" dirty="0"/>
          </a:p>
          <a:p>
            <a:r>
              <a:rPr lang="es-MX" sz="2000" b="1" dirty="0"/>
              <a:t>Evaluación de supuestos</a:t>
            </a:r>
          </a:p>
          <a:p>
            <a:r>
              <a:rPr lang="es-MX" sz="2000" dirty="0"/>
              <a:t>	Normalidad</a:t>
            </a:r>
          </a:p>
          <a:p>
            <a:r>
              <a:rPr lang="es-MX" sz="2000" dirty="0"/>
              <a:t>	Homocedasticidad</a:t>
            </a:r>
          </a:p>
          <a:p>
            <a:r>
              <a:rPr lang="es-MX" sz="2000" dirty="0"/>
              <a:t>	Independencia</a:t>
            </a:r>
          </a:p>
          <a:p>
            <a:r>
              <a:rPr lang="es-MX" sz="2000" dirty="0"/>
              <a:t>	</a:t>
            </a:r>
            <a:r>
              <a:rPr lang="es-MX" sz="2000" dirty="0" err="1"/>
              <a:t>Aditividad</a:t>
            </a:r>
            <a:endParaRPr lang="es-MX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11689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045" y="950979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Distribución de </a:t>
            </a:r>
            <a:r>
              <a:rPr lang="es-ES" sz="2000" i="1" dirty="0"/>
              <a:t>t</a:t>
            </a:r>
            <a:r>
              <a:rPr lang="es-ES" sz="2000" dirty="0"/>
              <a:t> de </a:t>
            </a:r>
            <a:r>
              <a:rPr lang="es-ES" sz="2000" dirty="0" err="1"/>
              <a:t>Student</a:t>
            </a:r>
            <a:r>
              <a:rPr lang="es-ES" sz="2000" dirty="0"/>
              <a:t>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7" name="TextBox 6"/>
          <p:cNvSpPr txBox="1"/>
          <p:nvPr/>
        </p:nvSpPr>
        <p:spPr>
          <a:xfrm>
            <a:off x="4429124" y="1428736"/>
            <a:ext cx="442915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/>
              <a:t>Distribución continua que surge cuando se estima la media de una población (con distribución aproximadamente normal) en situaciones en las que no se conoce la desviación estándar de la población.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4282" y="2226873"/>
            <a:ext cx="3643338" cy="2773763"/>
            <a:chOff x="606462" y="1285860"/>
            <a:chExt cx="6394430" cy="4647927"/>
          </a:xfrm>
        </p:grpSpPr>
        <p:sp>
          <p:nvSpPr>
            <p:cNvPr id="10" name="TextBox 9"/>
            <p:cNvSpPr txBox="1"/>
            <p:nvPr/>
          </p:nvSpPr>
          <p:spPr>
            <a:xfrm>
              <a:off x="6572264" y="4441275"/>
              <a:ext cx="428628" cy="61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t</a:t>
              </a:r>
            </a:p>
          </p:txBody>
        </p:sp>
        <p:grpSp>
          <p:nvGrpSpPr>
            <p:cNvPr id="11" name="Group 32"/>
            <p:cNvGrpSpPr/>
            <p:nvPr/>
          </p:nvGrpSpPr>
          <p:grpSpPr>
            <a:xfrm>
              <a:off x="606462" y="1285860"/>
              <a:ext cx="6180910" cy="4647927"/>
              <a:chOff x="606462" y="1285860"/>
              <a:chExt cx="6180910" cy="4647927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1736351" y="2255497"/>
                <a:ext cx="5051021" cy="2122729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rot="5400000">
                <a:off x="103833" y="2908649"/>
                <a:ext cx="2939163" cy="36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3"/>
              <p:cNvCxnSpPr>
                <a:endCxn id="12" idx="31"/>
              </p:cNvCxnSpPr>
              <p:nvPr/>
            </p:nvCxnSpPr>
            <p:spPr>
              <a:xfrm flipV="1">
                <a:off x="1573415" y="4366174"/>
                <a:ext cx="5213957" cy="120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06462" y="1285860"/>
                <a:ext cx="110801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p(t)</a:t>
                </a: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4186914" y="5172030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cxnSp>
            <p:nvCxnSpPr>
              <p:cNvPr id="17" name="Straight Connector 16"/>
              <p:cNvCxnSpPr>
                <a:endCxn id="16" idx="0"/>
              </p:cNvCxnSpPr>
              <p:nvPr/>
            </p:nvCxnSpPr>
            <p:spPr>
              <a:xfrm rot="5400000">
                <a:off x="2729985" y="3649712"/>
                <a:ext cx="3028915" cy="15721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786182" y="5314906"/>
                <a:ext cx="85725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0 </a:t>
                </a:r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357818" y="3929065"/>
                <a:ext cx="571504" cy="418319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" name="Freeform 19"/>
              <p:cNvSpPr/>
              <p:nvPr/>
            </p:nvSpPr>
            <p:spPr>
              <a:xfrm flipH="1">
                <a:off x="2599632" y="3929066"/>
                <a:ext cx="586018" cy="438378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rot="5400000">
                <a:off x="452868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Isosceles Triangle 21"/>
              <p:cNvSpPr/>
              <p:nvPr/>
            </p:nvSpPr>
            <p:spPr>
              <a:xfrm>
                <a:off x="528638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rot="5400000">
                <a:off x="238554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>
              <a:xfrm>
                <a:off x="314324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00629" y="5000635"/>
                <a:ext cx="71437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 err="1"/>
                  <a:t>t</a:t>
                </a:r>
                <a:r>
                  <a:rPr lang="es-MX" baseline="-25000" dirty="0" err="1"/>
                  <a:t>c</a:t>
                </a:r>
                <a:r>
                  <a:rPr lang="es-MX" dirty="0"/>
                  <a:t> 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487177" y="5000635"/>
                <a:ext cx="107017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- </a:t>
                </a:r>
                <a:r>
                  <a:rPr lang="es-MX" dirty="0" err="1"/>
                  <a:t>t</a:t>
                </a:r>
                <a:r>
                  <a:rPr lang="es-MX" baseline="-25000" dirty="0" err="1"/>
                  <a:t>c</a:t>
                </a:r>
                <a:r>
                  <a:rPr lang="es-MX" dirty="0"/>
                  <a:t> </a:t>
                </a: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2000232" y="1785926"/>
            <a:ext cx="142876" cy="2143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TextBox 27"/>
          <p:cNvSpPr txBox="1"/>
          <p:nvPr/>
        </p:nvSpPr>
        <p:spPr>
          <a:xfrm>
            <a:off x="2160552" y="1555134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Lucida Sans Unicode"/>
                <a:cs typeface="Lucida Sans Unicode"/>
              </a:rPr>
              <a:t>α</a:t>
            </a:r>
            <a:r>
              <a:rPr lang="es-MX" sz="1600" dirty="0">
                <a:latin typeface="Lucida Sans Unicode"/>
                <a:cs typeface="Lucida Sans Unicode"/>
              </a:rPr>
              <a:t> = 0.05</a:t>
            </a:r>
          </a:p>
          <a:p>
            <a:r>
              <a:rPr lang="es-MX" sz="1600" dirty="0" err="1">
                <a:latin typeface="Lucida Sans Unicode"/>
                <a:cs typeface="Lucida Sans Unicode"/>
              </a:rPr>
              <a:t>g.l.</a:t>
            </a:r>
            <a:r>
              <a:rPr lang="es-MX" sz="1600" dirty="0">
                <a:latin typeface="Lucida Sans Unicode"/>
                <a:cs typeface="Lucida Sans Unicode"/>
              </a:rPr>
              <a:t> = n -1</a:t>
            </a:r>
            <a:endParaRPr lang="es-MX" sz="1600" dirty="0"/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668211" y="5455523"/>
          <a:ext cx="4403855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400" imgH="457200" progId="Equation.3">
                  <p:embed/>
                </p:oleObj>
              </mc:Choice>
              <mc:Fallback>
                <p:oleObj name="Equation" r:id="rId2" imgW="2565400" imgH="457200" progId="Equation.3">
                  <p:embed/>
                  <p:pic>
                    <p:nvPicPr>
                      <p:cNvPr id="2109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11" y="5455523"/>
                        <a:ext cx="4403855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442506" y="3143248"/>
            <a:ext cx="428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una distribución simétrica alrededor del 0 y con forma de campana, y lleva siempre asociados grados de libertad </a:t>
            </a:r>
            <a:r>
              <a:rPr lang="es-MX" dirty="0" err="1"/>
              <a:t>gl</a:t>
            </a:r>
            <a:r>
              <a:rPr lang="es-MX" dirty="0"/>
              <a:t>=n-1 (por estimar el valor de </a:t>
            </a:r>
            <a:r>
              <a:rPr lang="el-GR" b="1" dirty="0"/>
              <a:t>σ</a:t>
            </a:r>
            <a:r>
              <a:rPr lang="es-MX" dirty="0"/>
              <a:t> a partir de </a:t>
            </a:r>
            <a:r>
              <a:rPr lang="es-MX" b="1" dirty="0"/>
              <a:t>s</a:t>
            </a:r>
            <a:r>
              <a:rPr lang="es-MX" dirty="0"/>
              <a:t>).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572132" y="5455523"/>
            <a:ext cx="2857520" cy="830997"/>
            <a:chOff x="5286380" y="5286388"/>
            <a:chExt cx="2857520" cy="830997"/>
          </a:xfrm>
        </p:grpSpPr>
        <p:sp>
          <p:nvSpPr>
            <p:cNvPr id="38" name="TextBox 37"/>
            <p:cNvSpPr txBox="1"/>
            <p:nvPr/>
          </p:nvSpPr>
          <p:spPr>
            <a:xfrm>
              <a:off x="5286380" y="5286388"/>
              <a:ext cx="2857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/>
                <a:t>El 95% de los valores de </a:t>
              </a:r>
              <a:r>
                <a:rPr lang="el-GR" sz="1600" b="1" dirty="0"/>
                <a:t>μ</a:t>
              </a:r>
              <a:r>
                <a:rPr lang="es-MX" sz="1600" dirty="0"/>
                <a:t> se encuentran entre un valor inferior y uno superior de   </a:t>
              </a:r>
            </a:p>
          </p:txBody>
        </p:sp>
        <p:grpSp>
          <p:nvGrpSpPr>
            <p:cNvPr id="42" name="Group 26"/>
            <p:cNvGrpSpPr/>
            <p:nvPr/>
          </p:nvGrpSpPr>
          <p:grpSpPr>
            <a:xfrm>
              <a:off x="7614806" y="5771940"/>
              <a:ext cx="320922" cy="338554"/>
              <a:chOff x="4286248" y="2928934"/>
              <a:chExt cx="320922" cy="338554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286248" y="2928934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600" b="1" dirty="0"/>
                  <a:t>X</a:t>
                </a:r>
                <a:endParaRPr lang="es-MX" sz="1600" b="1" baseline="-25000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371975" y="2967045"/>
                <a:ext cx="142876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ángulo 3">
            <a:extLst>
              <a:ext uri="{FF2B5EF4-FFF2-40B4-BE49-F238E27FC236}">
                <a16:creationId xmlns:a16="http://schemas.microsoft.com/office/drawing/2014/main" id="{14B5D9BF-A099-4491-9BE0-B1819C6DBEF7}"/>
              </a:ext>
            </a:extLst>
          </p:cNvPr>
          <p:cNvSpPr/>
          <p:nvPr/>
        </p:nvSpPr>
        <p:spPr>
          <a:xfrm>
            <a:off x="256909" y="279926"/>
            <a:ext cx="65203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/>
              <a:t>Casos simples: </a:t>
            </a:r>
            <a:r>
              <a:rPr lang="es-MX" sz="2400" dirty="0"/>
              <a:t>modelo de la media con la prueba </a:t>
            </a:r>
            <a:r>
              <a:rPr lang="es-MX" sz="2400" i="1" dirty="0"/>
              <a:t>t</a:t>
            </a:r>
            <a:endParaRPr lang="es-MX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2285984" y="1351934"/>
            <a:ext cx="2857520" cy="5000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2571736" y="2571744"/>
            <a:ext cx="2143140" cy="2333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57818" y="857232"/>
            <a:ext cx="3000396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Diferencia entre media de la muestra y un valor de referencia (fijo)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5142" y="2519565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Error estándar: medida de la precisión para estimar la media a partir de la muestra</a:t>
            </a:r>
            <a:endParaRPr lang="es-MX" i="1" baseline="-25000" dirty="0"/>
          </a:p>
        </p:txBody>
      </p:sp>
      <p:grpSp>
        <p:nvGrpSpPr>
          <p:cNvPr id="2" name="Group 10"/>
          <p:cNvGrpSpPr/>
          <p:nvPr/>
        </p:nvGrpSpPr>
        <p:grpSpPr>
          <a:xfrm>
            <a:off x="-32" y="2862860"/>
            <a:ext cx="3643338" cy="2773763"/>
            <a:chOff x="606462" y="1285860"/>
            <a:chExt cx="6394430" cy="4647927"/>
          </a:xfrm>
        </p:grpSpPr>
        <p:sp>
          <p:nvSpPr>
            <p:cNvPr id="12" name="TextBox 11"/>
            <p:cNvSpPr txBox="1"/>
            <p:nvPr/>
          </p:nvSpPr>
          <p:spPr>
            <a:xfrm>
              <a:off x="6572264" y="4441275"/>
              <a:ext cx="428628" cy="61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/>
                <a:t>t</a:t>
              </a:r>
            </a:p>
          </p:txBody>
        </p:sp>
        <p:grpSp>
          <p:nvGrpSpPr>
            <p:cNvPr id="3" name="Group 32"/>
            <p:cNvGrpSpPr/>
            <p:nvPr/>
          </p:nvGrpSpPr>
          <p:grpSpPr>
            <a:xfrm>
              <a:off x="606462" y="1285860"/>
              <a:ext cx="6180910" cy="4647927"/>
              <a:chOff x="606462" y="1285860"/>
              <a:chExt cx="6180910" cy="4647927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1736351" y="2255497"/>
                <a:ext cx="5051021" cy="2122729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103833" y="2908649"/>
                <a:ext cx="2939163" cy="36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3"/>
              <p:cNvCxnSpPr>
                <a:endCxn id="14" idx="31"/>
              </p:cNvCxnSpPr>
              <p:nvPr/>
            </p:nvCxnSpPr>
            <p:spPr>
              <a:xfrm flipV="1">
                <a:off x="1573415" y="4366174"/>
                <a:ext cx="5213957" cy="120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6462" y="1285860"/>
                <a:ext cx="110801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p(t)</a:t>
                </a: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4186914" y="5172030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cxnSp>
            <p:nvCxnSpPr>
              <p:cNvPr id="19" name="Straight Connector 18"/>
              <p:cNvCxnSpPr>
                <a:endCxn id="18" idx="0"/>
              </p:cNvCxnSpPr>
              <p:nvPr/>
            </p:nvCxnSpPr>
            <p:spPr>
              <a:xfrm rot="5400000">
                <a:off x="2729985" y="3649712"/>
                <a:ext cx="3028915" cy="15721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786182" y="5314906"/>
                <a:ext cx="85725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0 </a:t>
                </a: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5357818" y="3929065"/>
                <a:ext cx="571504" cy="418319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2" name="Freeform 21"/>
              <p:cNvSpPr/>
              <p:nvPr/>
            </p:nvSpPr>
            <p:spPr>
              <a:xfrm flipH="1">
                <a:off x="2599632" y="3929066"/>
                <a:ext cx="586018" cy="438378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rot="5400000">
                <a:off x="452868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>
              <a:xfrm>
                <a:off x="528638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rot="5400000">
                <a:off x="238554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>
              <a:xfrm>
                <a:off x="314324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20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00629" y="5000635"/>
                <a:ext cx="71437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 err="1"/>
                  <a:t>t</a:t>
                </a:r>
                <a:r>
                  <a:rPr lang="es-MX" baseline="-25000" dirty="0" err="1"/>
                  <a:t>c</a:t>
                </a:r>
                <a:r>
                  <a:rPr lang="es-MX" dirty="0"/>
                  <a:t> 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487177" y="5000635"/>
                <a:ext cx="107017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dirty="0"/>
                  <a:t>- </a:t>
                </a:r>
                <a:r>
                  <a:rPr lang="es-MX" dirty="0" err="1"/>
                  <a:t>t</a:t>
                </a:r>
                <a:r>
                  <a:rPr lang="es-MX" baseline="-25000" dirty="0" err="1"/>
                  <a:t>c</a:t>
                </a:r>
                <a:r>
                  <a:rPr lang="es-MX" dirty="0"/>
                  <a:t> </a:t>
                </a: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2714612" y="3429000"/>
            <a:ext cx="142876" cy="2143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TextBox 30"/>
          <p:cNvSpPr txBox="1"/>
          <p:nvPr/>
        </p:nvSpPr>
        <p:spPr>
          <a:xfrm>
            <a:off x="2928926" y="3214686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Lucida Sans Unicode"/>
                <a:cs typeface="Lucida Sans Unicode"/>
              </a:rPr>
              <a:t>α</a:t>
            </a:r>
            <a:r>
              <a:rPr lang="es-MX" sz="1600" dirty="0">
                <a:latin typeface="Lucida Sans Unicode"/>
                <a:cs typeface="Lucida Sans Unicode"/>
              </a:rPr>
              <a:t> = 0.05</a:t>
            </a:r>
          </a:p>
          <a:p>
            <a:r>
              <a:rPr lang="es-MX" sz="1600" dirty="0" err="1">
                <a:latin typeface="Lucida Sans Unicode"/>
                <a:cs typeface="Lucida Sans Unicode"/>
              </a:rPr>
              <a:t>g.l.</a:t>
            </a:r>
            <a:r>
              <a:rPr lang="es-MX" sz="1600" dirty="0">
                <a:latin typeface="Lucida Sans Unicode"/>
                <a:cs typeface="Lucida Sans Unicode"/>
              </a:rPr>
              <a:t> = n-1</a:t>
            </a:r>
            <a:endParaRPr lang="es-MX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714876" y="4143380"/>
            <a:ext cx="4000528" cy="923330"/>
          </a:xfrm>
          <a:prstGeom prst="rect">
            <a:avLst/>
          </a:prstGeom>
          <a:solidFill>
            <a:srgbClr val="7030A0">
              <a:alpha val="42000"/>
            </a:srgb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/>
              <a:t>La distribución de probabilidades de valores de t </a:t>
            </a:r>
            <a:r>
              <a:rPr lang="es-MX" dirty="0" err="1"/>
              <a:t>Student</a:t>
            </a:r>
            <a:r>
              <a:rPr lang="es-MX" dirty="0"/>
              <a:t> bajo la hipótesis nula de que </a:t>
            </a:r>
            <a:r>
              <a:rPr lang="es-MX" i="1" dirty="0"/>
              <a:t>t= </a:t>
            </a:r>
            <a:r>
              <a:rPr lang="el-GR" i="1" dirty="0"/>
              <a:t>μ</a:t>
            </a:r>
            <a:r>
              <a:rPr lang="es-MX" i="1" baseline="-25000" dirty="0"/>
              <a:t>0</a:t>
            </a:r>
            <a:r>
              <a:rPr lang="es-MX" i="1" dirty="0"/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00628" y="2352066"/>
            <a:ext cx="3786214" cy="12144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5" name="TextBox 34"/>
          <p:cNvSpPr txBox="1"/>
          <p:nvPr/>
        </p:nvSpPr>
        <p:spPr>
          <a:xfrm>
            <a:off x="214282" y="714356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Distribución de t de </a:t>
            </a:r>
            <a:r>
              <a:rPr lang="es-ES" sz="2000" dirty="0" err="1"/>
              <a:t>Student</a:t>
            </a:r>
            <a:endParaRPr lang="es-ES" sz="2000" dirty="0"/>
          </a:p>
          <a:p>
            <a:r>
              <a:rPr lang="es-ES" sz="1600" dirty="0"/>
              <a:t>(una sola muestra)</a:t>
            </a:r>
            <a:endParaRPr lang="es-MX" sz="1600" dirty="0"/>
          </a:p>
        </p:txBody>
      </p:sp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1142976" y="1709124"/>
          <a:ext cx="1760850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469800" progId="Equation.3">
                  <p:embed/>
                </p:oleObj>
              </mc:Choice>
              <mc:Fallback>
                <p:oleObj name="Equation" r:id="rId2" imgW="723600" imgH="469800" progId="Equation.3">
                  <p:embed/>
                  <p:pic>
                    <p:nvPicPr>
                      <p:cNvPr id="217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709124"/>
                        <a:ext cx="1760850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629924" y="555915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 ≈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71068" y="5558758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Tienen probabilidades altas de ocurrir</a:t>
            </a:r>
            <a:endParaRPr lang="es-MX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29924" y="60600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 &gt;&gt;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00096" y="6202940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Tienen probabilidades bajas de ocurrir</a:t>
            </a:r>
            <a:endParaRPr lang="es-MX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29924" y="63445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 &lt;&lt; 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43042" y="5930462"/>
            <a:ext cx="1714512" cy="400110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Bajo la H</a:t>
            </a:r>
            <a:r>
              <a:rPr lang="es-MX" sz="2000" b="1" baseline="-25000" dirty="0"/>
              <a:t>0</a:t>
            </a:r>
            <a:endParaRPr lang="es-MX" sz="2000" b="1" dirty="0"/>
          </a:p>
        </p:txBody>
      </p:sp>
      <p:sp>
        <p:nvSpPr>
          <p:cNvPr id="48" name="Left Brace 47"/>
          <p:cNvSpPr/>
          <p:nvPr/>
        </p:nvSpPr>
        <p:spPr>
          <a:xfrm>
            <a:off x="3500430" y="5572140"/>
            <a:ext cx="187550" cy="1143008"/>
          </a:xfrm>
          <a:prstGeom prst="leftBrace">
            <a:avLst>
              <a:gd name="adj1" fmla="val 39938"/>
              <a:gd name="adj2" fmla="val 50847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993</Words>
  <Application>Microsoft Office PowerPoint</Application>
  <PresentationFormat>Presentación en pantalla (4:3)</PresentationFormat>
  <Paragraphs>153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Lucida Sans Unicode</vt:lpstr>
      <vt:lpstr>Tema de Office</vt:lpstr>
      <vt:lpstr>Equation</vt:lpstr>
      <vt:lpstr>Presentación de PowerPoint</vt:lpstr>
      <vt:lpstr>Presentación de PowerPoint</vt:lpstr>
      <vt:lpstr>Presentación de PowerPoint</vt:lpstr>
      <vt:lpstr>Modelos lineales</vt:lpstr>
      <vt:lpstr>Modelos lineales</vt:lpstr>
      <vt:lpstr>Modelos lineales</vt:lpstr>
      <vt:lpstr>Modelos lineales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 necesidad de la Prueba estadística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Edlin Guerra Castro</dc:creator>
  <cp:lastModifiedBy>Edlin Guerra Castro</cp:lastModifiedBy>
  <cp:revision>1</cp:revision>
  <dcterms:created xsi:type="dcterms:W3CDTF">2022-08-31T19:45:34Z</dcterms:created>
  <dcterms:modified xsi:type="dcterms:W3CDTF">2022-08-31T19:46:20Z</dcterms:modified>
</cp:coreProperties>
</file>