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0" r:id="rId3"/>
    <p:sldId id="33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9" r:id="rId29"/>
    <p:sldId id="300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6C7D4433-9BC1-420C-82E8-0B6CCA2A54F2}"/>
    <pc:docChg chg="custSel modSld">
      <pc:chgData name="edlin guerra" userId="d52177a9150211f7" providerId="LiveId" clId="{6C7D4433-9BC1-420C-82E8-0B6CCA2A54F2}" dt="2022-08-03T21:10:59.801" v="25" actId="20577"/>
      <pc:docMkLst>
        <pc:docMk/>
      </pc:docMkLst>
      <pc:sldChg chg="modSp mod">
        <pc:chgData name="edlin guerra" userId="d52177a9150211f7" providerId="LiveId" clId="{6C7D4433-9BC1-420C-82E8-0B6CCA2A54F2}" dt="2022-08-03T21:10:59.801" v="25" actId="20577"/>
        <pc:sldMkLst>
          <pc:docMk/>
          <pc:sldMk cId="62298159" sldId="298"/>
        </pc:sldMkLst>
        <pc:spChg chg="mod">
          <ac:chgData name="edlin guerra" userId="d52177a9150211f7" providerId="LiveId" clId="{6C7D4433-9BC1-420C-82E8-0B6CCA2A54F2}" dt="2022-08-03T21:10:52.180" v="7" actId="20577"/>
          <ac:spMkLst>
            <pc:docMk/>
            <pc:sldMk cId="62298159" sldId="298"/>
            <ac:spMk id="5" creationId="{F437E857-4D77-4FAA-AD0C-87AC66D53386}"/>
          </ac:spMkLst>
        </pc:spChg>
        <pc:spChg chg="mod">
          <ac:chgData name="edlin guerra" userId="d52177a9150211f7" providerId="LiveId" clId="{6C7D4433-9BC1-420C-82E8-0B6CCA2A54F2}" dt="2022-08-03T21:10:59.801" v="25" actId="20577"/>
          <ac:spMkLst>
            <pc:docMk/>
            <pc:sldMk cId="62298159" sldId="298"/>
            <ac:spMk id="6" creationId="{40414D67-5785-4491-A0C9-47520F416026}"/>
          </ac:spMkLst>
        </pc:spChg>
      </pc:sldChg>
    </pc:docChg>
  </pc:docChgLst>
  <pc:docChgLst>
    <pc:chgData name="edlin guerra" userId="d52177a9150211f7" providerId="LiveId" clId="{58B12BA0-C883-4137-9D89-01C7557B83FE}"/>
    <pc:docChg chg="undo custSel addSld delSld modSld sldOrd">
      <pc:chgData name="edlin guerra" userId="d52177a9150211f7" providerId="LiveId" clId="{58B12BA0-C883-4137-9D89-01C7557B83FE}" dt="2020-11-04T22:54:43.866" v="1221" actId="20577"/>
      <pc:docMkLst>
        <pc:docMk/>
      </pc:docMkLst>
      <pc:sldChg chg="del">
        <pc:chgData name="edlin guerra" userId="d52177a9150211f7" providerId="LiveId" clId="{58B12BA0-C883-4137-9D89-01C7557B83FE}" dt="2020-11-04T21:57:54.506" v="63" actId="47"/>
        <pc:sldMkLst>
          <pc:docMk/>
          <pc:sldMk cId="0" sldId="257"/>
        </pc:sldMkLst>
      </pc:sldChg>
      <pc:sldChg chg="add del">
        <pc:chgData name="edlin guerra" userId="d52177a9150211f7" providerId="LiveId" clId="{58B12BA0-C883-4137-9D89-01C7557B83FE}" dt="2020-11-04T22:19:34.603" v="1209" actId="47"/>
        <pc:sldMkLst>
          <pc:docMk/>
          <pc:sldMk cId="0" sldId="259"/>
        </pc:sldMkLst>
      </pc:sldChg>
      <pc:sldChg chg="delSp mod ord">
        <pc:chgData name="edlin guerra" userId="d52177a9150211f7" providerId="LiveId" clId="{58B12BA0-C883-4137-9D89-01C7557B83FE}" dt="2020-11-04T22:19:49.538" v="1212" actId="478"/>
        <pc:sldMkLst>
          <pc:docMk/>
          <pc:sldMk cId="0" sldId="260"/>
        </pc:sldMkLst>
        <pc:spChg chg="del">
          <ac:chgData name="edlin guerra" userId="d52177a9150211f7" providerId="LiveId" clId="{58B12BA0-C883-4137-9D89-01C7557B83FE}" dt="2020-11-04T22:19:49.538" v="1212" actId="478"/>
          <ac:spMkLst>
            <pc:docMk/>
            <pc:sldMk cId="0" sldId="260"/>
            <ac:spMk id="7172" creationId="{00000000-0000-0000-0000-000000000000}"/>
          </ac:spMkLst>
        </pc:spChg>
        <pc:picChg chg="del">
          <ac:chgData name="edlin guerra" userId="d52177a9150211f7" providerId="LiveId" clId="{58B12BA0-C883-4137-9D89-01C7557B83FE}" dt="2020-11-04T22:19:49.538" v="1212" actId="478"/>
          <ac:picMkLst>
            <pc:docMk/>
            <pc:sldMk cId="0" sldId="260"/>
            <ac:picMk id="7171" creationId="{00000000-0000-0000-0000-000000000000}"/>
          </ac:picMkLst>
        </pc:picChg>
      </pc:sldChg>
      <pc:sldChg chg="delSp modSp mod ord">
        <pc:chgData name="edlin guerra" userId="d52177a9150211f7" providerId="LiveId" clId="{58B12BA0-C883-4137-9D89-01C7557B83FE}" dt="2020-11-04T22:19:19.401" v="1208" actId="1076"/>
        <pc:sldMkLst>
          <pc:docMk/>
          <pc:sldMk cId="0" sldId="261"/>
        </pc:sldMkLst>
        <pc:spChg chg="mod">
          <ac:chgData name="edlin guerra" userId="d52177a9150211f7" providerId="LiveId" clId="{58B12BA0-C883-4137-9D89-01C7557B83FE}" dt="2020-11-04T22:19:19.401" v="1208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edlin guerra" userId="d52177a9150211f7" providerId="LiveId" clId="{58B12BA0-C883-4137-9D89-01C7557B83FE}" dt="2020-11-04T22:18:00.965" v="1117" actId="20577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edlin guerra" userId="d52177a9150211f7" providerId="LiveId" clId="{58B12BA0-C883-4137-9D89-01C7557B83FE}" dt="2020-11-04T22:17:39.992" v="1086" actId="1076"/>
          <ac:spMkLst>
            <pc:docMk/>
            <pc:sldMk cId="0" sldId="261"/>
            <ac:spMk id="8195" creationId="{00000000-0000-0000-0000-000000000000}"/>
          </ac:spMkLst>
        </pc:spChg>
        <pc:spChg chg="del mod">
          <ac:chgData name="edlin guerra" userId="d52177a9150211f7" providerId="LiveId" clId="{58B12BA0-C883-4137-9D89-01C7557B83FE}" dt="2020-11-04T22:17:19.042" v="1076" actId="478"/>
          <ac:spMkLst>
            <pc:docMk/>
            <pc:sldMk cId="0" sldId="261"/>
            <ac:spMk id="8196" creationId="{00000000-0000-0000-0000-000000000000}"/>
          </ac:spMkLst>
        </pc:spChg>
        <pc:picChg chg="del">
          <ac:chgData name="edlin guerra" userId="d52177a9150211f7" providerId="LiveId" clId="{58B12BA0-C883-4137-9D89-01C7557B83FE}" dt="2020-11-04T22:17:35.393" v="1085" actId="478"/>
          <ac:picMkLst>
            <pc:docMk/>
            <pc:sldMk cId="0" sldId="261"/>
            <ac:picMk id="8197" creationId="{00000000-0000-0000-0000-000000000000}"/>
          </ac:picMkLst>
        </pc:picChg>
      </pc:sldChg>
      <pc:sldChg chg="modSp mod">
        <pc:chgData name="edlin guerra" userId="d52177a9150211f7" providerId="LiveId" clId="{58B12BA0-C883-4137-9D89-01C7557B83FE}" dt="2020-11-04T22:07:25.313" v="296" actId="27636"/>
        <pc:sldMkLst>
          <pc:docMk/>
          <pc:sldMk cId="0" sldId="262"/>
        </pc:sldMkLst>
        <pc:spChg chg="mod">
          <ac:chgData name="edlin guerra" userId="d52177a9150211f7" providerId="LiveId" clId="{58B12BA0-C883-4137-9D89-01C7557B83FE}" dt="2020-11-04T22:07:25.313" v="296" actId="27636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edlin guerra" userId="d52177a9150211f7" providerId="LiveId" clId="{58B12BA0-C883-4137-9D89-01C7557B83FE}" dt="2020-11-04T22:08:23.050" v="298" actId="14100"/>
        <pc:sldMkLst>
          <pc:docMk/>
          <pc:sldMk cId="0" sldId="271"/>
        </pc:sldMkLst>
        <pc:spChg chg="mod">
          <ac:chgData name="edlin guerra" userId="d52177a9150211f7" providerId="LiveId" clId="{58B12BA0-C883-4137-9D89-01C7557B83FE}" dt="2020-11-04T22:08:23.050" v="298" actId="14100"/>
          <ac:spMkLst>
            <pc:docMk/>
            <pc:sldMk cId="0" sldId="271"/>
            <ac:spMk id="4100" creationId="{00000000-0000-0000-0000-000000000000}"/>
          </ac:spMkLst>
        </pc:spChg>
      </pc:sldChg>
      <pc:sldChg chg="addSp delSp modSp mod delAnim">
        <pc:chgData name="edlin guerra" userId="d52177a9150211f7" providerId="LiveId" clId="{58B12BA0-C883-4137-9D89-01C7557B83FE}" dt="2020-11-04T22:54:43.866" v="1221" actId="20577"/>
        <pc:sldMkLst>
          <pc:docMk/>
          <pc:sldMk cId="0" sldId="286"/>
        </pc:sldMkLst>
        <pc:spChg chg="mod">
          <ac:chgData name="edlin guerra" userId="d52177a9150211f7" providerId="LiveId" clId="{58B12BA0-C883-4137-9D89-01C7557B83FE}" dt="2020-11-04T22:10:23.737" v="327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edlin guerra" userId="d52177a9150211f7" providerId="LiveId" clId="{58B12BA0-C883-4137-9D89-01C7557B83FE}" dt="2020-11-04T22:10:43.273" v="332" actId="1076"/>
          <ac:spMkLst>
            <pc:docMk/>
            <pc:sldMk cId="0" sldId="286"/>
            <ac:spMk id="4" creationId="{00000000-0000-0000-0000-000000000000}"/>
          </ac:spMkLst>
        </pc:spChg>
        <pc:spChg chg="del">
          <ac:chgData name="edlin guerra" userId="d52177a9150211f7" providerId="LiveId" clId="{58B12BA0-C883-4137-9D89-01C7557B83FE}" dt="2020-11-04T22:08:10.202" v="297" actId="478"/>
          <ac:spMkLst>
            <pc:docMk/>
            <pc:sldMk cId="0" sldId="286"/>
            <ac:spMk id="5" creationId="{00000000-0000-0000-0000-000000000000}"/>
          </ac:spMkLst>
        </pc:spChg>
        <pc:spChg chg="add mod">
          <ac:chgData name="edlin guerra" userId="d52177a9150211f7" providerId="LiveId" clId="{58B12BA0-C883-4137-9D89-01C7557B83FE}" dt="2020-11-04T22:54:43.866" v="1221" actId="20577"/>
          <ac:spMkLst>
            <pc:docMk/>
            <pc:sldMk cId="0" sldId="286"/>
            <ac:spMk id="7" creationId="{55C2D3C0-DD8E-488E-8EAA-D6BC27038938}"/>
          </ac:spMkLst>
        </pc:spChg>
        <pc:spChg chg="add mod">
          <ac:chgData name="edlin guerra" userId="d52177a9150211f7" providerId="LiveId" clId="{58B12BA0-C883-4137-9D89-01C7557B83FE}" dt="2020-11-04T22:09:41.937" v="313" actId="404"/>
          <ac:spMkLst>
            <pc:docMk/>
            <pc:sldMk cId="0" sldId="286"/>
            <ac:spMk id="9" creationId="{29AEA753-E7F9-486D-A4A1-DC75FB00A620}"/>
          </ac:spMkLst>
        </pc:spChg>
        <pc:spChg chg="add mod">
          <ac:chgData name="edlin guerra" userId="d52177a9150211f7" providerId="LiveId" clId="{58B12BA0-C883-4137-9D89-01C7557B83FE}" dt="2020-11-04T22:10:05.705" v="323" actId="404"/>
          <ac:spMkLst>
            <pc:docMk/>
            <pc:sldMk cId="0" sldId="286"/>
            <ac:spMk id="11" creationId="{C8890DC4-1E2C-411F-8D96-B2825A60009D}"/>
          </ac:spMkLst>
        </pc:spChg>
        <pc:graphicFrameChg chg="mod">
          <ac:chgData name="edlin guerra" userId="d52177a9150211f7" providerId="LiveId" clId="{58B12BA0-C883-4137-9D89-01C7557B83FE}" dt="2020-11-04T22:10:34.889" v="330" actId="1076"/>
          <ac:graphicFrameMkLst>
            <pc:docMk/>
            <pc:sldMk cId="0" sldId="286"/>
            <ac:graphicFrameMk id="3" creationId="{00000000-0000-0000-0000-000000000000}"/>
          </ac:graphicFrameMkLst>
        </pc:graphicFrameChg>
        <pc:graphicFrameChg chg="add del mod replId">
          <ac:chgData name="edlin guerra" userId="d52177a9150211f7" providerId="LiveId" clId="{58B12BA0-C883-4137-9D89-01C7557B83FE}" dt="2020-11-04T22:08:58.895" v="305"/>
          <ac:graphicFrameMkLst>
            <pc:docMk/>
            <pc:sldMk cId="0" sldId="286"/>
            <ac:graphicFrameMk id="12" creationId="{29AEA753-E7F9-486D-A4A1-DC75FB00A620}"/>
          </ac:graphicFrameMkLst>
        </pc:graphicFrameChg>
        <pc:graphicFrameChg chg="add del mod replId">
          <ac:chgData name="edlin guerra" userId="d52177a9150211f7" providerId="LiveId" clId="{58B12BA0-C883-4137-9D89-01C7557B83FE}" dt="2020-11-04T22:09:46.964" v="315"/>
          <ac:graphicFrameMkLst>
            <pc:docMk/>
            <pc:sldMk cId="0" sldId="286"/>
            <ac:graphicFrameMk id="14" creationId="{C8890DC4-1E2C-411F-8D96-B2825A60009D}"/>
          </ac:graphicFrameMkLst>
        </pc:graphicFrameChg>
      </pc:sldChg>
      <pc:sldChg chg="modSp add mod">
        <pc:chgData name="edlin guerra" userId="d52177a9150211f7" providerId="LiveId" clId="{58B12BA0-C883-4137-9D89-01C7557B83FE}" dt="2020-11-04T21:57:48.975" v="62" actId="6549"/>
        <pc:sldMkLst>
          <pc:docMk/>
          <pc:sldMk cId="62298159" sldId="298"/>
        </pc:sldMkLst>
        <pc:spChg chg="mod">
          <ac:chgData name="edlin guerra" userId="d52177a9150211f7" providerId="LiveId" clId="{58B12BA0-C883-4137-9D89-01C7557B83FE}" dt="2020-11-04T21:57:48.975" v="62" actId="6549"/>
          <ac:spMkLst>
            <pc:docMk/>
            <pc:sldMk cId="62298159" sldId="298"/>
            <ac:spMk id="6" creationId="{40414D67-5785-4491-A0C9-47520F416026}"/>
          </ac:spMkLst>
        </pc:spChg>
      </pc:sldChg>
      <pc:sldChg chg="addSp modSp new mod">
        <pc:chgData name="edlin guerra" userId="d52177a9150211f7" providerId="LiveId" clId="{58B12BA0-C883-4137-9D89-01C7557B83FE}" dt="2020-11-04T22:15:12.040" v="958" actId="20577"/>
        <pc:sldMkLst>
          <pc:docMk/>
          <pc:sldMk cId="1607906506" sldId="299"/>
        </pc:sldMkLst>
        <pc:spChg chg="add mod">
          <ac:chgData name="edlin guerra" userId="d52177a9150211f7" providerId="LiveId" clId="{58B12BA0-C883-4137-9D89-01C7557B83FE}" dt="2020-11-04T22:10:54.267" v="342" actId="1076"/>
          <ac:spMkLst>
            <pc:docMk/>
            <pc:sldMk cId="1607906506" sldId="299"/>
            <ac:spMk id="2" creationId="{7A9364B6-377B-4D3A-96B2-324510F48847}"/>
          </ac:spMkLst>
        </pc:spChg>
        <pc:spChg chg="add mod">
          <ac:chgData name="edlin guerra" userId="d52177a9150211f7" providerId="LiveId" clId="{58B12BA0-C883-4137-9D89-01C7557B83FE}" dt="2020-11-04T22:15:12.040" v="958" actId="20577"/>
          <ac:spMkLst>
            <pc:docMk/>
            <pc:sldMk cId="1607906506" sldId="299"/>
            <ac:spMk id="3" creationId="{FFF78FD5-E560-483F-9CB1-570C6FF71C6C}"/>
          </ac:spMkLst>
        </pc:spChg>
      </pc:sldChg>
      <pc:sldChg chg="new">
        <pc:chgData name="edlin guerra" userId="d52177a9150211f7" providerId="LiveId" clId="{58B12BA0-C883-4137-9D89-01C7557B83FE}" dt="2020-11-04T22:15:21.494" v="959" actId="680"/>
        <pc:sldMkLst>
          <pc:docMk/>
          <pc:sldMk cId="2555234082" sldId="300"/>
        </pc:sldMkLst>
      </pc:sldChg>
      <pc:sldChg chg="delSp modSp add mod">
        <pc:chgData name="edlin guerra" userId="d52177a9150211f7" providerId="LiveId" clId="{58B12BA0-C883-4137-9D89-01C7557B83FE}" dt="2020-11-04T22:16:08.409" v="964" actId="1076"/>
        <pc:sldMkLst>
          <pc:docMk/>
          <pc:sldMk cId="3238121939" sldId="330"/>
        </pc:sldMkLst>
        <pc:spChg chg="mod">
          <ac:chgData name="edlin guerra" userId="d52177a9150211f7" providerId="LiveId" clId="{58B12BA0-C883-4137-9D89-01C7557B83FE}" dt="2020-11-04T22:16:08.409" v="964" actId="1076"/>
          <ac:spMkLst>
            <pc:docMk/>
            <pc:sldMk cId="3238121939" sldId="330"/>
            <ac:spMk id="5" creationId="{EB00694C-68E1-49AA-BB5F-EC74C24142EC}"/>
          </ac:spMkLst>
        </pc:spChg>
        <pc:spChg chg="mod">
          <ac:chgData name="edlin guerra" userId="d52177a9150211f7" providerId="LiveId" clId="{58B12BA0-C883-4137-9D89-01C7557B83FE}" dt="2020-11-04T22:16:08.409" v="964" actId="1076"/>
          <ac:spMkLst>
            <pc:docMk/>
            <pc:sldMk cId="3238121939" sldId="330"/>
            <ac:spMk id="6" creationId="{9339136D-D4E8-4BF0-8D3B-F9FAC7164C42}"/>
          </ac:spMkLst>
        </pc:spChg>
        <pc:spChg chg="del">
          <ac:chgData name="edlin guerra" userId="d52177a9150211f7" providerId="LiveId" clId="{58B12BA0-C883-4137-9D89-01C7557B83FE}" dt="2020-11-04T22:16:00.426" v="961" actId="478"/>
          <ac:spMkLst>
            <pc:docMk/>
            <pc:sldMk cId="3238121939" sldId="330"/>
            <ac:spMk id="8" creationId="{3E5F45A5-03A3-4EA6-AAF2-C2245DE193EB}"/>
          </ac:spMkLst>
        </pc:spChg>
        <pc:picChg chg="mod">
          <ac:chgData name="edlin guerra" userId="d52177a9150211f7" providerId="LiveId" clId="{58B12BA0-C883-4137-9D89-01C7557B83FE}" dt="2020-11-04T22:16:08.409" v="964" actId="1076"/>
          <ac:picMkLst>
            <pc:docMk/>
            <pc:sldMk cId="3238121939" sldId="330"/>
            <ac:picMk id="4" creationId="{85C1D938-979E-411C-8CCC-0B23360444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Libro1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32-4CF6-B3BA-6907C782D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88736"/>
        <c:axId val="52225536"/>
      </c:scatterChart>
      <c:valAx>
        <c:axId val="70388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225536"/>
        <c:crosses val="autoZero"/>
        <c:crossBetween val="midCat"/>
      </c:valAx>
      <c:valAx>
        <c:axId val="52225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0388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E-45AC-8C3A-D7841CD68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88544"/>
        <c:axId val="54590464"/>
      </c:scatterChart>
      <c:valAx>
        <c:axId val="5458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590464"/>
        <c:crosses val="autoZero"/>
        <c:crossBetween val="midCat"/>
      </c:valAx>
      <c:valAx>
        <c:axId val="545904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5885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3F-4E16-B1D5-706EFA49B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82592"/>
        <c:axId val="54858496"/>
      </c:scatterChart>
      <c:valAx>
        <c:axId val="5478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858496"/>
        <c:crosses val="autoZero"/>
        <c:crossBetween val="midCat"/>
      </c:valAx>
      <c:valAx>
        <c:axId val="548584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7825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9F-46DF-9B5F-1F915D33D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31840"/>
        <c:axId val="54933760"/>
      </c:scatterChart>
      <c:valAx>
        <c:axId val="5493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933760"/>
        <c:crosses val="autoZero"/>
        <c:crossBetween val="midCat"/>
      </c:valAx>
      <c:valAx>
        <c:axId val="549337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931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DF-48A9-AA03-4448DC44A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19776"/>
        <c:axId val="55030144"/>
      </c:scatterChart>
      <c:valAx>
        <c:axId val="55019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5030144"/>
        <c:crosses val="autoZero"/>
        <c:crossBetween val="midCat"/>
      </c:valAx>
      <c:valAx>
        <c:axId val="55030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50197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Hoja1!$A$4:$A$12</c:f>
              <c:numCache>
                <c:formatCode>General</c:formatCode>
                <c:ptCount val="9"/>
                <c:pt idx="0">
                  <c:v>2.4899999999999998</c:v>
                </c:pt>
                <c:pt idx="1">
                  <c:v>2.57</c:v>
                </c:pt>
                <c:pt idx="2">
                  <c:v>3.4099999999999997</c:v>
                </c:pt>
                <c:pt idx="3">
                  <c:v>1.25</c:v>
                </c:pt>
                <c:pt idx="4">
                  <c:v>1.62</c:v>
                </c:pt>
                <c:pt idx="5">
                  <c:v>3.8299999999999987</c:v>
                </c:pt>
                <c:pt idx="6">
                  <c:v>11.64</c:v>
                </c:pt>
                <c:pt idx="7">
                  <c:v>6.41</c:v>
                </c:pt>
                <c:pt idx="8">
                  <c:v>8.34</c:v>
                </c:pt>
              </c:numCache>
            </c:numRef>
          </c:xVal>
          <c:yVal>
            <c:numRef>
              <c:f>Hoja1!$B$4:$B$12</c:f>
              <c:numCache>
                <c:formatCode>General</c:formatCode>
                <c:ptCount val="9"/>
                <c:pt idx="0">
                  <c:v>147</c:v>
                </c:pt>
                <c:pt idx="1">
                  <c:v>130</c:v>
                </c:pt>
                <c:pt idx="2">
                  <c:v>130</c:v>
                </c:pt>
                <c:pt idx="3">
                  <c:v>113</c:v>
                </c:pt>
                <c:pt idx="4">
                  <c:v>138</c:v>
                </c:pt>
                <c:pt idx="5">
                  <c:v>162</c:v>
                </c:pt>
                <c:pt idx="6">
                  <c:v>207</c:v>
                </c:pt>
                <c:pt idx="7">
                  <c:v>177</c:v>
                </c:pt>
                <c:pt idx="8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1D-462C-ADCF-FC5985720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06432"/>
        <c:axId val="55508352"/>
      </c:scatterChart>
      <c:valAx>
        <c:axId val="55506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5508352"/>
        <c:crosses val="autoZero"/>
        <c:crossBetween val="midCat"/>
      </c:valAx>
      <c:valAx>
        <c:axId val="555083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55064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</cdr:x>
      <cdr:y>0.86206</cdr:y>
    </cdr:from>
    <cdr:to>
      <cdr:x>1</cdr:x>
      <cdr:y>0.90038</cdr:y>
    </cdr:to>
    <cdr:cxnSp macro="">
      <cdr:nvCxnSpPr>
        <cdr:cNvPr id="2" name="7 Conector recto">
          <a:extLst xmlns:a="http://schemas.openxmlformats.org/drawingml/2006/main">
            <a:ext uri="{FF2B5EF4-FFF2-40B4-BE49-F238E27FC236}">
              <a16:creationId xmlns:a16="http://schemas.microsoft.com/office/drawing/2014/main" id="{5D7BE11E-D77E-4F1B-90C1-781CB06CA7D7}"/>
            </a:ext>
          </a:extLst>
        </cdr:cNvPr>
        <cdr:cNvCxnSpPr/>
      </cdr:nvCxnSpPr>
      <cdr:spPr>
        <a:xfrm xmlns:a="http://schemas.openxmlformats.org/drawingml/2006/main" rot="5400000">
          <a:off x="7572396" y="3286124"/>
          <a:ext cx="14287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</cdr:x>
      <cdr:y>0.86206</cdr:y>
    </cdr:from>
    <cdr:to>
      <cdr:x>1</cdr:x>
      <cdr:y>0.90038</cdr:y>
    </cdr:to>
    <cdr:cxnSp macro="">
      <cdr:nvCxnSpPr>
        <cdr:cNvPr id="2" name="7 Conector recto">
          <a:extLst xmlns:a="http://schemas.openxmlformats.org/drawingml/2006/main">
            <a:ext uri="{FF2B5EF4-FFF2-40B4-BE49-F238E27FC236}">
              <a16:creationId xmlns:a16="http://schemas.microsoft.com/office/drawing/2014/main" id="{4FAF6A97-5B76-43D4-83A7-9D2F829CF739}"/>
            </a:ext>
          </a:extLst>
        </cdr:cNvPr>
        <cdr:cNvCxnSpPr/>
      </cdr:nvCxnSpPr>
      <cdr:spPr>
        <a:xfrm xmlns:a="http://schemas.openxmlformats.org/drawingml/2006/main" rot="5400000">
          <a:off x="7572396" y="3286124"/>
          <a:ext cx="14287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20AB2-55A1-4F3E-B168-B9096056E5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CF59-16FA-4B9E-8561-E1AAF7F16D0F}" type="datetimeFigureOut">
              <a:rPr lang="es-VE" smtClean="0"/>
              <a:pPr/>
              <a:t>3/8/2022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D491-B2BD-45E7-AA71-72E181B76D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 APLICADA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</a:rPr>
              <a:t>a VI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Regresión lineal simple y correlación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8"/>
          <p:cNvGraphicFramePr>
            <a:graphicFrameLocks noChangeAspect="1"/>
          </p:cNvGraphicFramePr>
          <p:nvPr/>
        </p:nvGraphicFramePr>
        <p:xfrm>
          <a:off x="1857375" y="357188"/>
          <a:ext cx="5341938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90640" imgH="431640" progId="Equation.3">
                  <p:embed/>
                </p:oleObj>
              </mc:Choice>
              <mc:Fallback>
                <p:oleObj name="Ecuación" r:id="rId2" imgW="1790640" imgH="431640" progId="Equation.3">
                  <p:embed/>
                  <p:pic>
                    <p:nvPicPr>
                      <p:cNvPr id="307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57188"/>
                        <a:ext cx="5341938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Flecha abajo"/>
          <p:cNvSpPr/>
          <p:nvPr/>
        </p:nvSpPr>
        <p:spPr>
          <a:xfrm>
            <a:off x="4429125" y="1785938"/>
            <a:ext cx="142875" cy="1071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>
              <a:solidFill>
                <a:schemeClr val="tx1"/>
              </a:solidFill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6286500" y="1785938"/>
            <a:ext cx="142875" cy="1071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>
              <a:solidFill>
                <a:schemeClr val="tx1"/>
              </a:solidFill>
            </a:endParaRPr>
          </a:p>
        </p:txBody>
      </p:sp>
      <p:sp>
        <p:nvSpPr>
          <p:cNvPr id="3077" name="11 CuadroTexto"/>
          <p:cNvSpPr txBox="1">
            <a:spLocks noChangeArrowheads="1"/>
          </p:cNvSpPr>
          <p:nvPr/>
        </p:nvSpPr>
        <p:spPr bwMode="auto">
          <a:xfrm>
            <a:off x="3571875" y="2886075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Profundidad (m)</a:t>
            </a:r>
          </a:p>
        </p:txBody>
      </p:sp>
      <p:sp>
        <p:nvSpPr>
          <p:cNvPr id="3078" name="12 CuadroTexto"/>
          <p:cNvSpPr txBox="1">
            <a:spLocks noChangeArrowheads="1"/>
          </p:cNvSpPr>
          <p:nvPr/>
        </p:nvSpPr>
        <p:spPr bwMode="auto">
          <a:xfrm>
            <a:off x="5786438" y="2886075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Temperatura (°c)</a:t>
            </a:r>
          </a:p>
        </p:txBody>
      </p:sp>
      <p:sp>
        <p:nvSpPr>
          <p:cNvPr id="3079" name="13 CuadroTexto"/>
          <p:cNvSpPr txBox="1">
            <a:spLocks noChangeArrowheads="1"/>
          </p:cNvSpPr>
          <p:nvPr/>
        </p:nvSpPr>
        <p:spPr bwMode="auto">
          <a:xfrm>
            <a:off x="3786188" y="3143250"/>
            <a:ext cx="157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0 - miles</a:t>
            </a:r>
          </a:p>
        </p:txBody>
      </p:sp>
      <p:sp>
        <p:nvSpPr>
          <p:cNvPr id="3080" name="14 CuadroTexto"/>
          <p:cNvSpPr txBox="1">
            <a:spLocks noChangeArrowheads="1"/>
          </p:cNvSpPr>
          <p:nvPr/>
        </p:nvSpPr>
        <p:spPr bwMode="auto">
          <a:xfrm>
            <a:off x="6000750" y="3214688"/>
            <a:ext cx="157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0 - 35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14313" y="4214813"/>
            <a:ext cx="8501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Solución: </a:t>
            </a:r>
            <a:r>
              <a:rPr lang="es-VE" sz="2000"/>
              <a:t>Estandarizar la covarianza (Pearson)</a:t>
            </a:r>
          </a:p>
        </p:txBody>
      </p:sp>
      <p:pic>
        <p:nvPicPr>
          <p:cNvPr id="3164" name="Picture 9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13" y="4857750"/>
            <a:ext cx="4486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7072313" y="5500688"/>
            <a:ext cx="1785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= -1 a 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7" name="Picture 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5143500"/>
            <a:ext cx="2533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1214438"/>
            <a:ext cx="4486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8 CuadroTexto"/>
          <p:cNvSpPr txBox="1">
            <a:spLocks noChangeArrowheads="1"/>
          </p:cNvSpPr>
          <p:nvPr/>
        </p:nvSpPr>
        <p:spPr bwMode="auto">
          <a:xfrm>
            <a:off x="500063" y="28575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Coeficiente de correlación de Pearson (</a:t>
            </a:r>
            <a:r>
              <a:rPr lang="es-VE" i="1"/>
              <a:t>r</a:t>
            </a:r>
            <a:r>
              <a:rPr lang="es-VE"/>
              <a:t>)</a:t>
            </a:r>
          </a:p>
        </p:txBody>
      </p:sp>
      <p:sp>
        <p:nvSpPr>
          <p:cNvPr id="14341" name="9 CuadroTexto"/>
          <p:cNvSpPr txBox="1">
            <a:spLocks noChangeArrowheads="1"/>
          </p:cNvSpPr>
          <p:nvPr/>
        </p:nvSpPr>
        <p:spPr bwMode="auto">
          <a:xfrm>
            <a:off x="3071813" y="4857750"/>
            <a:ext cx="192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3600"/>
              <a:t>ρ</a:t>
            </a:r>
            <a:r>
              <a:rPr lang="es-VE" sz="3600" baseline="-25000"/>
              <a:t>v1v2</a:t>
            </a:r>
            <a:endParaRPr lang="es-VE" sz="3600"/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4"/>
          <a:srcRect r="67215"/>
          <a:stretch>
            <a:fillRect/>
          </a:stretch>
        </p:blipFill>
        <p:spPr bwMode="auto">
          <a:xfrm>
            <a:off x="357188" y="3929063"/>
            <a:ext cx="250031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285750" y="3571875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Distribución bivariada</a:t>
            </a:r>
          </a:p>
        </p:txBody>
      </p:sp>
      <p:sp>
        <p:nvSpPr>
          <p:cNvPr id="13" name="12 Flecha abajo"/>
          <p:cNvSpPr/>
          <p:nvPr/>
        </p:nvSpPr>
        <p:spPr>
          <a:xfrm rot="743142">
            <a:off x="3765550" y="2903538"/>
            <a:ext cx="428625" cy="214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5286375" y="4714875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El error en la estimación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9" name="Group 345"/>
          <p:cNvGraphicFramePr>
            <a:graphicFrameLocks noGrp="1"/>
          </p:cNvGraphicFramePr>
          <p:nvPr>
            <p:ph/>
          </p:nvPr>
        </p:nvGraphicFramePr>
        <p:xfrm>
          <a:off x="357188" y="1666875"/>
          <a:ext cx="4357696" cy="3291840"/>
        </p:xfrm>
        <a:graphic>
          <a:graphicData uri="http://schemas.openxmlformats.org/drawingml/2006/table">
            <a:tbl>
              <a:tblPr/>
              <a:tblGrid>
                <a:gridCol w="145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Muestras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s-E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s-E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Desv</a:t>
                      </a: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 </a:t>
                      </a:r>
                      <a:r>
                        <a:rPr kumimoji="0" lang="es-V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</a:t>
                      </a: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404" name="Picture 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1643063"/>
            <a:ext cx="37607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05" name="Picture 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3357563"/>
            <a:ext cx="2533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6" name="8 CuadroTexto"/>
          <p:cNvSpPr txBox="1">
            <a:spLocks noChangeArrowheads="1"/>
          </p:cNvSpPr>
          <p:nvPr/>
        </p:nvSpPr>
        <p:spPr bwMode="auto">
          <a:xfrm>
            <a:off x="357188" y="285750"/>
            <a:ext cx="542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¿Qué se necesita?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85738"/>
            <a:ext cx="80486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92"/>
          <p:cNvPicPr>
            <a:picLocks noChangeAspect="1" noChangeArrowheads="1"/>
          </p:cNvPicPr>
          <p:nvPr/>
        </p:nvPicPr>
        <p:blipFill>
          <a:blip r:embed="rId3"/>
          <a:srcRect t="7001"/>
          <a:stretch>
            <a:fillRect/>
          </a:stretch>
        </p:blipFill>
        <p:spPr bwMode="auto">
          <a:xfrm>
            <a:off x="5429250" y="2571750"/>
            <a:ext cx="35433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7 CuadroTexto"/>
          <p:cNvSpPr txBox="1">
            <a:spLocks noChangeArrowheads="1"/>
          </p:cNvSpPr>
          <p:nvPr/>
        </p:nvSpPr>
        <p:spPr bwMode="auto">
          <a:xfrm>
            <a:off x="214313" y="428625"/>
            <a:ext cx="3061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dirty="0"/>
              <a:t>¿es significativa la correlación?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806450" y="1214438"/>
          <a:ext cx="2171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60240" imgH="228600" progId="Equation.3">
                  <p:embed/>
                </p:oleObj>
              </mc:Choice>
              <mc:Fallback>
                <p:oleObj name="Ecuación" r:id="rId2" imgW="660240" imgH="228600" progId="Equation.3">
                  <p:embed/>
                  <p:pic>
                    <p:nvPicPr>
                      <p:cNvPr id="40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214438"/>
                        <a:ext cx="2171700" cy="81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785813" y="2236788"/>
          <a:ext cx="22129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672840" imgH="215640" progId="Equation.3">
                  <p:embed/>
                </p:oleObj>
              </mc:Choice>
              <mc:Fallback>
                <p:oleObj name="Ecuación" r:id="rId4" imgW="672840" imgH="215640" progId="Equation.3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36788"/>
                        <a:ext cx="2212975" cy="76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61" name="Picture 9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1785938"/>
            <a:ext cx="1209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4000500" y="1214438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1) Prueba </a:t>
            </a:r>
            <a:r>
              <a:rPr lang="es-VE" i="1"/>
              <a:t>t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357688" y="2643188"/>
            <a:ext cx="4357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(</a:t>
            </a:r>
            <a:r>
              <a:rPr lang="es-VE" i="1"/>
              <a:t>t</a:t>
            </a:r>
            <a:r>
              <a:rPr lang="es-VE"/>
              <a:t> esperado con GL n-2)</a:t>
            </a:r>
          </a:p>
        </p:txBody>
      </p:sp>
      <p:sp>
        <p:nvSpPr>
          <p:cNvPr id="4104" name="13 CuadroTexto"/>
          <p:cNvSpPr txBox="1">
            <a:spLocks noChangeArrowheads="1"/>
          </p:cNvSpPr>
          <p:nvPr/>
        </p:nvSpPr>
        <p:spPr bwMode="auto">
          <a:xfrm>
            <a:off x="4071938" y="4000500"/>
            <a:ext cx="4286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2) Tabla de Pearson</a:t>
            </a:r>
            <a:endParaRPr lang="es-VE" i="1"/>
          </a:p>
        </p:txBody>
      </p:sp>
      <p:sp>
        <p:nvSpPr>
          <p:cNvPr id="4105" name="14 CuadroTexto"/>
          <p:cNvSpPr txBox="1">
            <a:spLocks noChangeArrowheads="1"/>
          </p:cNvSpPr>
          <p:nvPr/>
        </p:nvSpPr>
        <p:spPr bwMode="auto">
          <a:xfrm>
            <a:off x="4786313" y="4572000"/>
            <a:ext cx="321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Valor de r y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/>
              <a:t>REGRESIÓN</a:t>
            </a:r>
          </a:p>
        </p:txBody>
      </p:sp>
      <p:sp>
        <p:nvSpPr>
          <p:cNvPr id="102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75"/>
          </a:xfrm>
        </p:spPr>
        <p:txBody>
          <a:bodyPr/>
          <a:lstStyle/>
          <a:p>
            <a:r>
              <a:rPr lang="es-VE"/>
              <a:t>Caso simple: univariado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28813" y="2743200"/>
          <a:ext cx="49831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091880" imgH="228600" progId="Equation.3">
                  <p:embed/>
                </p:oleObj>
              </mc:Choice>
              <mc:Fallback>
                <p:oleObj name="Ecuación" r:id="rId2" imgW="1091880" imgH="2286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743200"/>
                        <a:ext cx="4983162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 flipH="1" flipV="1">
            <a:off x="1606550" y="4535488"/>
            <a:ext cx="13573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 flipH="1" flipV="1">
            <a:off x="2356644" y="4856956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3714751" y="4714875"/>
            <a:ext cx="17145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 flipH="1" flipV="1">
            <a:off x="4965701" y="4251325"/>
            <a:ext cx="7858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5892800" y="4535488"/>
            <a:ext cx="13573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12 CuadroTexto"/>
          <p:cNvSpPr txBox="1">
            <a:spLocks noChangeArrowheads="1"/>
          </p:cNvSpPr>
          <p:nvPr/>
        </p:nvSpPr>
        <p:spPr bwMode="auto">
          <a:xfrm>
            <a:off x="1500188" y="521493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Respuesta</a:t>
            </a:r>
          </a:p>
        </p:txBody>
      </p:sp>
      <p:sp>
        <p:nvSpPr>
          <p:cNvPr id="1035" name="13 CuadroTexto"/>
          <p:cNvSpPr txBox="1">
            <a:spLocks noChangeArrowheads="1"/>
          </p:cNvSpPr>
          <p:nvPr/>
        </p:nvSpPr>
        <p:spPr bwMode="auto">
          <a:xfrm>
            <a:off x="2928938" y="600075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Intercepto</a:t>
            </a:r>
          </a:p>
        </p:txBody>
      </p:sp>
      <p:sp>
        <p:nvSpPr>
          <p:cNvPr id="1036" name="16 CuadroTexto"/>
          <p:cNvSpPr txBox="1">
            <a:spLocks noChangeArrowheads="1"/>
          </p:cNvSpPr>
          <p:nvPr/>
        </p:nvSpPr>
        <p:spPr bwMode="auto">
          <a:xfrm>
            <a:off x="4071938" y="5572125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Pendiente</a:t>
            </a:r>
          </a:p>
        </p:txBody>
      </p:sp>
      <p:sp>
        <p:nvSpPr>
          <p:cNvPr id="1037" name="18 CuadroTexto"/>
          <p:cNvSpPr txBox="1">
            <a:spLocks noChangeArrowheads="1"/>
          </p:cNvSpPr>
          <p:nvPr/>
        </p:nvSpPr>
        <p:spPr bwMode="auto">
          <a:xfrm>
            <a:off x="4857750" y="46434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Predictor</a:t>
            </a:r>
          </a:p>
        </p:txBody>
      </p:sp>
      <p:sp>
        <p:nvSpPr>
          <p:cNvPr id="1038" name="19 CuadroTexto"/>
          <p:cNvSpPr txBox="1">
            <a:spLocks noChangeArrowheads="1"/>
          </p:cNvSpPr>
          <p:nvPr/>
        </p:nvSpPr>
        <p:spPr bwMode="auto">
          <a:xfrm>
            <a:off x="6357938" y="5143500"/>
            <a:ext cx="1071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VE" sz="4400">
                <a:latin typeface="+mj-lt"/>
                <a:ea typeface="+mj-ea"/>
                <a:cs typeface="+mj-cs"/>
              </a:rPr>
              <a:t>REGRESIÓN</a:t>
            </a:r>
            <a:endParaRPr lang="es-VE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4 CuadroTexto"/>
          <p:cNvSpPr txBox="1">
            <a:spLocks noChangeArrowheads="1"/>
          </p:cNvSpPr>
          <p:nvPr/>
        </p:nvSpPr>
        <p:spPr bwMode="auto">
          <a:xfrm>
            <a:off x="142875" y="1357313"/>
            <a:ext cx="8072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800">
                <a:latin typeface="Calibri" pitchFamily="34" charset="0"/>
              </a:rPr>
              <a:t>¿Qué se necesita para calcular los parámetros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es-VE" sz="2800">
                <a:latin typeface="Calibri" pitchFamily="34" charset="0"/>
              </a:rPr>
              <a:t> y </a:t>
            </a:r>
            <a:r>
              <a:rPr lang="el-GR" sz="2800">
                <a:latin typeface="Calibri" pitchFamily="34" charset="0"/>
              </a:rPr>
              <a:t>β</a:t>
            </a:r>
            <a:r>
              <a:rPr lang="es-VE" sz="2800">
                <a:latin typeface="Calibri" pitchFamily="34" charset="0"/>
              </a:rPr>
              <a:t>?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857250" y="2286000"/>
            <a:ext cx="8858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000">
                <a:latin typeface="Calibri" pitchFamily="34" charset="0"/>
              </a:rPr>
              <a:t>La línea que maximice la cantidad de variación en Y que explica X</a:t>
            </a:r>
          </a:p>
          <a:p>
            <a:pPr>
              <a:buFont typeface="Arial" pitchFamily="34" charset="0"/>
              <a:buChar char="•"/>
            </a:pPr>
            <a:endParaRPr lang="es-VE" sz="200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000">
                <a:latin typeface="Calibri" pitchFamily="34" charset="0"/>
              </a:rPr>
              <a:t>Esto se obtiene calculando una línea de ajuste, empleando los datos</a:t>
            </a:r>
          </a:p>
          <a:p>
            <a:pPr>
              <a:buFont typeface="Arial" pitchFamily="34" charset="0"/>
              <a:buChar char="•"/>
            </a:pPr>
            <a:endParaRPr lang="es-VE" sz="200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000">
                <a:latin typeface="Calibri" pitchFamily="34" charset="0"/>
              </a:rPr>
              <a:t>Esta línea minimiza la SC de las desviaciones de los puntos respeto la línea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3214678" y="2786058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14375" y="714375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3214678" y="2786058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14375" y="714375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4 Conector recto"/>
          <p:cNvCxnSpPr/>
          <p:nvPr/>
        </p:nvCxnSpPr>
        <p:spPr>
          <a:xfrm flipV="1">
            <a:off x="4357688" y="3214688"/>
            <a:ext cx="3357562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3214678" y="2786058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14375" y="714375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4 Conector recto"/>
          <p:cNvCxnSpPr/>
          <p:nvPr/>
        </p:nvCxnSpPr>
        <p:spPr>
          <a:xfrm flipV="1">
            <a:off x="4357688" y="3214688"/>
            <a:ext cx="3357562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4429125" y="2928938"/>
            <a:ext cx="2857500" cy="158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CuadroTexto"/>
          <p:cNvSpPr txBox="1">
            <a:spLocks noChangeArrowheads="1"/>
          </p:cNvSpPr>
          <p:nvPr/>
        </p:nvSpPr>
        <p:spPr bwMode="auto">
          <a:xfrm>
            <a:off x="214313" y="285750"/>
            <a:ext cx="8429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2400" dirty="0"/>
              <a:t>¿Qué pasa si queremos evaluar la relación entre dos variables continuas?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3214678" y="2786058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14375" y="714375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4 Conector recto"/>
          <p:cNvCxnSpPr/>
          <p:nvPr/>
        </p:nvCxnSpPr>
        <p:spPr>
          <a:xfrm flipV="1">
            <a:off x="4357688" y="3214688"/>
            <a:ext cx="3357562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4429125" y="2928938"/>
            <a:ext cx="2857500" cy="158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429125" y="3571875"/>
            <a:ext cx="31432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28625" y="428625"/>
          <a:ext cx="7929563" cy="22129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yx1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yx2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yx3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yxi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72" name="Object 2"/>
          <p:cNvGraphicFramePr>
            <a:graphicFrameLocks noChangeAspect="1"/>
          </p:cNvGraphicFramePr>
          <p:nvPr/>
        </p:nvGraphicFramePr>
        <p:xfrm>
          <a:off x="4643438" y="4643438"/>
          <a:ext cx="20002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47419" imgH="495085" progId="Equation.3">
                  <p:embed/>
                </p:oleObj>
              </mc:Choice>
              <mc:Fallback>
                <p:oleObj name="Ecuación" r:id="rId2" imgW="647419" imgH="495085" progId="Equation.3">
                  <p:embed/>
                  <p:pic>
                    <p:nvPicPr>
                      <p:cNvPr id="194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643438"/>
                        <a:ext cx="200025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3"/>
          <p:cNvGraphicFramePr>
            <a:graphicFrameLocks noChangeAspect="1"/>
          </p:cNvGraphicFramePr>
          <p:nvPr/>
        </p:nvGraphicFramePr>
        <p:xfrm>
          <a:off x="428625" y="4714875"/>
          <a:ext cx="3157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736280" imgH="215806" progId="Equation.3">
                  <p:embed/>
                </p:oleObj>
              </mc:Choice>
              <mc:Fallback>
                <p:oleObj name="Ecuación" r:id="rId4" imgW="736280" imgH="215806" progId="Equation.3">
                  <p:embed/>
                  <p:pic>
                    <p:nvPicPr>
                      <p:cNvPr id="194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714875"/>
                        <a:ext cx="31575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3" name="Rectangle 19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594" name="Rectangle 20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072063" y="285750"/>
            <a:ext cx="3643312" cy="271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285875" y="2400300"/>
          <a:ext cx="16351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39680" imgH="203040" progId="Equation.3">
                  <p:embed/>
                </p:oleObj>
              </mc:Choice>
              <mc:Fallback>
                <p:oleObj name="Ecuación" r:id="rId6" imgW="139680" imgH="20304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00300"/>
                        <a:ext cx="163513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11188" y="2357438"/>
          <a:ext cx="2460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77480" imgH="203040" progId="Equation.3">
                  <p:embed/>
                </p:oleObj>
              </mc:Choice>
              <mc:Fallback>
                <p:oleObj name="Ecuación" r:id="rId8" imgW="177480" imgH="20304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57438"/>
                        <a:ext cx="24606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28688" y="2857500"/>
          <a:ext cx="34242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749160" imgH="228600" progId="Equation.3">
                  <p:embed/>
                </p:oleObj>
              </mc:Choice>
              <mc:Fallback>
                <p:oleObj name="Ecuación" r:id="rId10" imgW="749160" imgH="22860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857500"/>
                        <a:ext cx="342423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Elipse"/>
          <p:cNvSpPr/>
          <p:nvPr/>
        </p:nvSpPr>
        <p:spPr>
          <a:xfrm>
            <a:off x="2214563" y="2857500"/>
            <a:ext cx="571500" cy="928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12" name="11 Elipse"/>
          <p:cNvSpPr/>
          <p:nvPr/>
        </p:nvSpPr>
        <p:spPr>
          <a:xfrm>
            <a:off x="3143250" y="2857500"/>
            <a:ext cx="571500" cy="928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3214678" y="2786058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14375" y="714375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4 Conector recto"/>
          <p:cNvCxnSpPr/>
          <p:nvPr/>
        </p:nvCxnSpPr>
        <p:spPr>
          <a:xfrm flipV="1">
            <a:off x="4214813" y="2928938"/>
            <a:ext cx="4143375" cy="150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9" name="5 CuadroTexto"/>
          <p:cNvSpPr txBox="1">
            <a:spLocks noChangeArrowheads="1"/>
          </p:cNvSpPr>
          <p:nvPr/>
        </p:nvSpPr>
        <p:spPr bwMode="auto">
          <a:xfrm>
            <a:off x="4214813" y="1500188"/>
            <a:ext cx="4500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>
                <a:latin typeface="Calibri" pitchFamily="34" charset="0"/>
              </a:rPr>
              <a:t>Método de cuadrados mínimos</a:t>
            </a:r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7572375" y="32861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>
            <a:off x="6572250" y="3500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errar llave"/>
          <p:cNvSpPr/>
          <p:nvPr/>
        </p:nvSpPr>
        <p:spPr>
          <a:xfrm>
            <a:off x="7715250" y="3214688"/>
            <a:ext cx="142875" cy="2143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883525" y="3027363"/>
          <a:ext cx="11604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45760" imgH="228600" progId="Equation.3">
                  <p:embed/>
                </p:oleObj>
              </mc:Choice>
              <mc:Fallback>
                <p:oleObj name="Ecuación" r:id="rId3" imgW="545760" imgH="228600" progId="Equation.3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027363"/>
                        <a:ext cx="11604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481638" y="1955800"/>
          <a:ext cx="1592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749160" imgH="228600" progId="Equation.3">
                  <p:embed/>
                </p:oleObj>
              </mc:Choice>
              <mc:Fallback>
                <p:oleObj name="Ecuación" r:id="rId5" imgW="749160" imgH="2286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955800"/>
                        <a:ext cx="15922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28625" y="428625"/>
          <a:ext cx="7929563" cy="22129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yx1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yx2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yx3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s-E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yxi</a:t>
                      </a:r>
                      <a:r>
                        <a:rPr kumimoji="0" lang="es-E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ŷ</a:t>
                      </a:r>
                      <a:r>
                        <a:rPr kumimoji="0" lang="es-E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s-E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ES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Σd</a:t>
                      </a:r>
                      <a:r>
                        <a:rPr kumimoji="0" lang="es-E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Σŷ</a:t>
                      </a:r>
                      <a:r>
                        <a:rPr kumimoji="0" lang="es-E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s-V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245" marR="6224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90" name="Rectangle 19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591" name="Rectangle 20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7429500" y="800100"/>
          <a:ext cx="2333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39680" imgH="203040" progId="Equation.3">
                  <p:embed/>
                </p:oleObj>
              </mc:Choice>
              <mc:Fallback>
                <p:oleObj name="Ecuación" r:id="rId2" imgW="139680" imgH="203040" progId="Equation.3">
                  <p:embed/>
                  <p:pic>
                    <p:nvPicPr>
                      <p:cNvPr id="194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800100"/>
                        <a:ext cx="23336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7429500" y="1143000"/>
          <a:ext cx="2333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9680" imgH="203040" progId="Equation.3">
                  <p:embed/>
                </p:oleObj>
              </mc:Choice>
              <mc:Fallback>
                <p:oleObj name="Ecuación" r:id="rId4" imgW="139680" imgH="203040" progId="Equation.3">
                  <p:embed/>
                  <p:pic>
                    <p:nvPicPr>
                      <p:cNvPr id="194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143000"/>
                        <a:ext cx="23336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7429500" y="1428750"/>
          <a:ext cx="2333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39680" imgH="203040" progId="Equation.3">
                  <p:embed/>
                </p:oleObj>
              </mc:Choice>
              <mc:Fallback>
                <p:oleObj name="Ecuación" r:id="rId6" imgW="139680" imgH="203040" progId="Equation.3">
                  <p:embed/>
                  <p:pic>
                    <p:nvPicPr>
                      <p:cNvPr id="19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428750"/>
                        <a:ext cx="23336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7429500" y="1728788"/>
          <a:ext cx="2333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39680" imgH="203040" progId="Equation.3">
                  <p:embed/>
                </p:oleObj>
              </mc:Choice>
              <mc:Fallback>
                <p:oleObj name="Ecuación" r:id="rId8" imgW="139680" imgH="203040" progId="Equation.3">
                  <p:embed/>
                  <p:pic>
                    <p:nvPicPr>
                      <p:cNvPr id="194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728788"/>
                        <a:ext cx="233363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214438" y="2357438"/>
          <a:ext cx="2333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39680" imgH="203040" progId="Equation.3">
                  <p:embed/>
                </p:oleObj>
              </mc:Choice>
              <mc:Fallback>
                <p:oleObj name="Ecuación" r:id="rId9" imgW="139680" imgH="203040" progId="Equation.3">
                  <p:embed/>
                  <p:pic>
                    <p:nvPicPr>
                      <p:cNvPr id="194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57438"/>
                        <a:ext cx="233362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571500" y="2357438"/>
          <a:ext cx="2968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177480" imgH="203040" progId="Equation.3">
                  <p:embed/>
                </p:oleObj>
              </mc:Choice>
              <mc:Fallback>
                <p:oleObj name="Ecuación" r:id="rId10" imgW="177480" imgH="203040" progId="Equation.3">
                  <p:embed/>
                  <p:pic>
                    <p:nvPicPr>
                      <p:cNvPr id="194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57438"/>
                        <a:ext cx="296863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2428875" y="3571875"/>
          <a:ext cx="37861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2" imgW="774360" imgH="253800" progId="Equation.3">
                  <p:embed/>
                </p:oleObj>
              </mc:Choice>
              <mc:Fallback>
                <p:oleObj name="Ecuación" r:id="rId12" imgW="774360" imgH="253800" progId="Equation.3">
                  <p:embed/>
                  <p:pic>
                    <p:nvPicPr>
                      <p:cNvPr id="194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571875"/>
                        <a:ext cx="3786188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/>
        </p:nvGraphicFramePr>
        <p:xfrm>
          <a:off x="1500166" y="357166"/>
          <a:ext cx="5643586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"/>
          <p:cNvCxnSpPr/>
          <p:nvPr/>
        </p:nvCxnSpPr>
        <p:spPr>
          <a:xfrm flipV="1">
            <a:off x="2500313" y="500063"/>
            <a:ext cx="4143375" cy="150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4929188" y="428625"/>
            <a:ext cx="1303337" cy="714375"/>
            <a:chOff x="4929190" y="428604"/>
            <a:chExt cx="1303339" cy="714380"/>
          </a:xfrm>
        </p:grpSpPr>
        <p:cxnSp>
          <p:nvCxnSpPr>
            <p:cNvPr id="8" name="7 Conector recto"/>
            <p:cNvCxnSpPr/>
            <p:nvPr/>
          </p:nvCxnSpPr>
          <p:spPr>
            <a:xfrm rot="5400000">
              <a:off x="4857751" y="1071547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errar llave"/>
            <p:cNvSpPr/>
            <p:nvPr/>
          </p:nvSpPr>
          <p:spPr>
            <a:xfrm>
              <a:off x="5000627" y="928671"/>
              <a:ext cx="142875" cy="2143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/>
            </a:p>
          </p:txBody>
        </p:sp>
        <p:graphicFrame>
          <p:nvGraphicFramePr>
            <p:cNvPr id="22530" name="Object 2"/>
            <p:cNvGraphicFramePr>
              <a:graphicFrameLocks noChangeAspect="1"/>
            </p:cNvGraphicFramePr>
            <p:nvPr/>
          </p:nvGraphicFramePr>
          <p:xfrm>
            <a:off x="5072066" y="428604"/>
            <a:ext cx="1160463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3" imgW="545760" imgH="228600" progId="Equation.3">
                    <p:embed/>
                  </p:oleObj>
                </mc:Choice>
                <mc:Fallback>
                  <p:oleObj name="Ecuación" r:id="rId3" imgW="545760" imgH="228600" progId="Equation.3">
                    <p:embed/>
                    <p:pic>
                      <p:nvPicPr>
                        <p:cNvPr id="2253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428604"/>
                          <a:ext cx="1160463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16 Grupo"/>
          <p:cNvGrpSpPr>
            <a:grpSpLocks/>
          </p:cNvGrpSpPr>
          <p:nvPr/>
        </p:nvGrpSpPr>
        <p:grpSpPr bwMode="auto">
          <a:xfrm>
            <a:off x="2500313" y="1285875"/>
            <a:ext cx="5654675" cy="428625"/>
            <a:chOff x="2500298" y="2285992"/>
            <a:chExt cx="5654875" cy="428620"/>
          </a:xfrm>
        </p:grpSpPr>
        <p:cxnSp>
          <p:nvCxnSpPr>
            <p:cNvPr id="13" name="12 Conector recto"/>
            <p:cNvCxnSpPr/>
            <p:nvPr/>
          </p:nvCxnSpPr>
          <p:spPr>
            <a:xfrm rot="10800000">
              <a:off x="2500298" y="2500302"/>
              <a:ext cx="521512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7786710" y="2285992"/>
            <a:ext cx="368463" cy="428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5" imgW="139680" imgH="203040" progId="Equation.3">
                    <p:embed/>
                  </p:oleObj>
                </mc:Choice>
                <mc:Fallback>
                  <p:oleObj name="Ecuación" r:id="rId5" imgW="139680" imgH="203040" progId="Equation.3">
                    <p:embed/>
                    <p:pic>
                      <p:nvPicPr>
                        <p:cNvPr id="225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6710" y="2285992"/>
                          <a:ext cx="368463" cy="428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29 Grupo"/>
          <p:cNvGrpSpPr>
            <a:grpSpLocks/>
          </p:cNvGrpSpPr>
          <p:nvPr/>
        </p:nvGrpSpPr>
        <p:grpSpPr bwMode="auto">
          <a:xfrm>
            <a:off x="5000625" y="1000125"/>
            <a:ext cx="1143000" cy="539750"/>
            <a:chOff x="5000628" y="1000108"/>
            <a:chExt cx="1143008" cy="539750"/>
          </a:xfrm>
        </p:grpSpPr>
        <p:sp>
          <p:nvSpPr>
            <p:cNvPr id="18" name="17 Cerrar llave"/>
            <p:cNvSpPr/>
            <p:nvPr/>
          </p:nvSpPr>
          <p:spPr>
            <a:xfrm>
              <a:off x="5000628" y="1142983"/>
              <a:ext cx="142876" cy="3571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/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5091123" y="1000108"/>
            <a:ext cx="105251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7" imgW="495000" imgH="253800" progId="Equation.3">
                    <p:embed/>
                  </p:oleObj>
                </mc:Choice>
                <mc:Fallback>
                  <p:oleObj name="Ecuación" r:id="rId7" imgW="495000" imgH="253800" progId="Equation.3">
                    <p:embed/>
                    <p:pic>
                      <p:nvPicPr>
                        <p:cNvPr id="225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123" y="1000108"/>
                          <a:ext cx="1052513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22 Grupo"/>
          <p:cNvGrpSpPr>
            <a:grpSpLocks/>
          </p:cNvGrpSpPr>
          <p:nvPr/>
        </p:nvGrpSpPr>
        <p:grpSpPr bwMode="auto">
          <a:xfrm>
            <a:off x="6162675" y="714375"/>
            <a:ext cx="1338263" cy="785813"/>
            <a:chOff x="7358082" y="1643050"/>
            <a:chExt cx="1338265" cy="785818"/>
          </a:xfrm>
        </p:grpSpPr>
        <p:sp>
          <p:nvSpPr>
            <p:cNvPr id="21" name="20 Cerrar llave"/>
            <p:cNvSpPr/>
            <p:nvPr/>
          </p:nvSpPr>
          <p:spPr>
            <a:xfrm>
              <a:off x="7358082" y="1714488"/>
              <a:ext cx="285750" cy="71438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/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7643834" y="1643050"/>
            <a:ext cx="105251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9" imgW="495000" imgH="253800" progId="Equation.3">
                    <p:embed/>
                  </p:oleObj>
                </mc:Choice>
                <mc:Fallback>
                  <p:oleObj name="Ecuación" r:id="rId9" imgW="495000" imgH="253800" progId="Equation.3">
                    <p:embed/>
                    <p:pic>
                      <p:nvPicPr>
                        <p:cNvPr id="2253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34" y="1643050"/>
                          <a:ext cx="1052513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24 Grupo"/>
          <p:cNvGrpSpPr>
            <a:grpSpLocks/>
          </p:cNvGrpSpPr>
          <p:nvPr/>
        </p:nvGrpSpPr>
        <p:grpSpPr bwMode="auto">
          <a:xfrm>
            <a:off x="2428875" y="4714875"/>
            <a:ext cx="4143375" cy="1146175"/>
            <a:chOff x="2428860" y="4714884"/>
            <a:chExt cx="4143404" cy="1146397"/>
          </a:xfrm>
        </p:grpSpPr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2500298" y="4714884"/>
            <a:ext cx="369728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1" imgW="1739880" imgH="253800" progId="Equation.3">
                    <p:embed/>
                  </p:oleObj>
                </mc:Choice>
                <mc:Fallback>
                  <p:oleObj name="Ecuación" r:id="rId11" imgW="1739880" imgH="253800" progId="Equation.3">
                    <p:embed/>
                    <p:pic>
                      <p:nvPicPr>
                        <p:cNvPr id="225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714884"/>
                          <a:ext cx="3697288" cy="539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25 CuadroTexto"/>
            <p:cNvSpPr txBox="1">
              <a:spLocks noChangeArrowheads="1"/>
            </p:cNvSpPr>
            <p:nvPr/>
          </p:nvSpPr>
          <p:spPr bwMode="auto">
            <a:xfrm>
              <a:off x="2428860" y="5211561"/>
              <a:ext cx="12144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VE">
                  <a:latin typeface="Calibri" pitchFamily="34" charset="0"/>
                </a:rPr>
                <a:t>Desviación </a:t>
              </a:r>
            </a:p>
            <a:p>
              <a:pPr algn="ctr"/>
              <a:r>
                <a:rPr lang="es-VE">
                  <a:latin typeface="Calibri" pitchFamily="34" charset="0"/>
                </a:rPr>
                <a:t>total</a:t>
              </a:r>
            </a:p>
          </p:txBody>
        </p:sp>
        <p:sp>
          <p:nvSpPr>
            <p:cNvPr id="22544" name="26 CuadroTexto"/>
            <p:cNvSpPr txBox="1">
              <a:spLocks noChangeArrowheads="1"/>
            </p:cNvSpPr>
            <p:nvPr/>
          </p:nvSpPr>
          <p:spPr bwMode="auto">
            <a:xfrm>
              <a:off x="3786182" y="5214950"/>
              <a:ext cx="12144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VE">
                  <a:latin typeface="Calibri" pitchFamily="34" charset="0"/>
                </a:rPr>
                <a:t>Desviación explicada</a:t>
              </a:r>
            </a:p>
          </p:txBody>
        </p:sp>
        <p:sp>
          <p:nvSpPr>
            <p:cNvPr id="22545" name="27 CuadroTexto"/>
            <p:cNvSpPr txBox="1">
              <a:spLocks noChangeArrowheads="1"/>
            </p:cNvSpPr>
            <p:nvPr/>
          </p:nvSpPr>
          <p:spPr bwMode="auto">
            <a:xfrm>
              <a:off x="4929190" y="5214950"/>
              <a:ext cx="16430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VE">
                  <a:latin typeface="Calibri" pitchFamily="34" charset="0"/>
                </a:rPr>
                <a:t>Desviación no explicada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1 CuadroTexto"/>
          <p:cNvSpPr txBox="1">
            <a:spLocks noChangeArrowheads="1"/>
          </p:cNvSpPr>
          <p:nvPr/>
        </p:nvSpPr>
        <p:spPr bwMode="auto">
          <a:xfrm>
            <a:off x="1714500" y="357188"/>
            <a:ext cx="5786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3200">
                <a:latin typeface="Calibri" pitchFamily="34" charset="0"/>
              </a:rPr>
              <a:t>DESCOMPONER LA VARIACIÓN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42938" y="1714500"/>
          <a:ext cx="3697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39880" imgH="253800" progId="Equation.3">
                  <p:embed/>
                </p:oleObj>
              </mc:Choice>
              <mc:Fallback>
                <p:oleObj name="Ecuación" r:id="rId2" imgW="1739880" imgH="25380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714500"/>
                        <a:ext cx="36972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3 CuadroTexto"/>
          <p:cNvSpPr txBox="1">
            <a:spLocks noChangeArrowheads="1"/>
          </p:cNvSpPr>
          <p:nvPr/>
        </p:nvSpPr>
        <p:spPr bwMode="auto">
          <a:xfrm>
            <a:off x="571500" y="221138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>
                <a:latin typeface="Calibri" pitchFamily="34" charset="0"/>
              </a:rPr>
              <a:t>Desviación </a:t>
            </a:r>
          </a:p>
          <a:p>
            <a:pPr algn="ctr"/>
            <a:r>
              <a:rPr lang="es-VE">
                <a:latin typeface="Calibri" pitchFamily="34" charset="0"/>
              </a:rPr>
              <a:t>total</a:t>
            </a:r>
          </a:p>
        </p:txBody>
      </p:sp>
      <p:sp>
        <p:nvSpPr>
          <p:cNvPr id="23558" name="4 CuadroTexto"/>
          <p:cNvSpPr txBox="1">
            <a:spLocks noChangeArrowheads="1"/>
          </p:cNvSpPr>
          <p:nvPr/>
        </p:nvSpPr>
        <p:spPr bwMode="auto">
          <a:xfrm>
            <a:off x="1928813" y="2214563"/>
            <a:ext cx="1214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>
                <a:latin typeface="Calibri" pitchFamily="34" charset="0"/>
              </a:rPr>
              <a:t>Desviación explicada</a:t>
            </a:r>
          </a:p>
        </p:txBody>
      </p:sp>
      <p:sp>
        <p:nvSpPr>
          <p:cNvPr id="23559" name="5 CuadroTexto"/>
          <p:cNvSpPr txBox="1">
            <a:spLocks noChangeArrowheads="1"/>
          </p:cNvSpPr>
          <p:nvPr/>
        </p:nvSpPr>
        <p:spPr bwMode="auto">
          <a:xfrm>
            <a:off x="3071813" y="2214563"/>
            <a:ext cx="1643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>
                <a:latin typeface="Calibri" pitchFamily="34" charset="0"/>
              </a:rPr>
              <a:t>Desviación no explicada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5000625" y="1785938"/>
            <a:ext cx="2500313" cy="708025"/>
            <a:chOff x="5000628" y="1785926"/>
            <a:chExt cx="2500330" cy="707886"/>
          </a:xfrm>
        </p:grpSpPr>
        <p:cxnSp>
          <p:nvCxnSpPr>
            <p:cNvPr id="8" name="7 Conector recto de flecha"/>
            <p:cNvCxnSpPr/>
            <p:nvPr/>
          </p:nvCxnSpPr>
          <p:spPr>
            <a:xfrm>
              <a:off x="5000628" y="2285890"/>
              <a:ext cx="17859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8 CuadroTexto"/>
            <p:cNvSpPr txBox="1">
              <a:spLocks noChangeArrowheads="1"/>
            </p:cNvSpPr>
            <p:nvPr/>
          </p:nvSpPr>
          <p:spPr bwMode="auto">
            <a:xfrm>
              <a:off x="6929454" y="1785926"/>
              <a:ext cx="57150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 sz="40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s-VE" i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57313" y="3786188"/>
          <a:ext cx="6442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489040" imgH="431640" progId="Equation.3">
                  <p:embed/>
                </p:oleObj>
              </mc:Choice>
              <mc:Fallback>
                <p:oleObj name="Ecuación" r:id="rId4" imgW="2489040" imgH="43164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86188"/>
                        <a:ext cx="64420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428875" y="5500688"/>
            <a:ext cx="4643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3600">
                <a:latin typeface="Calibri" pitchFamily="34" charset="0"/>
              </a:rPr>
              <a:t>SC</a:t>
            </a:r>
            <a:r>
              <a:rPr lang="es-VE">
                <a:latin typeface="Calibri" pitchFamily="34" charset="0"/>
              </a:rPr>
              <a:t>total </a:t>
            </a:r>
            <a:r>
              <a:rPr lang="es-VE" sz="3200">
                <a:latin typeface="Calibri" pitchFamily="34" charset="0"/>
              </a:rPr>
              <a:t>= </a:t>
            </a:r>
            <a:r>
              <a:rPr lang="es-VE" sz="3600">
                <a:latin typeface="Calibri" pitchFamily="34" charset="0"/>
              </a:rPr>
              <a:t>SC</a:t>
            </a:r>
            <a:r>
              <a:rPr lang="es-VE">
                <a:latin typeface="Calibri" pitchFamily="34" charset="0"/>
              </a:rPr>
              <a:t>regresión </a:t>
            </a:r>
            <a:r>
              <a:rPr lang="es-VE" sz="3200">
                <a:latin typeface="Calibri" pitchFamily="34" charset="0"/>
              </a:rPr>
              <a:t>+ </a:t>
            </a:r>
            <a:r>
              <a:rPr lang="es-VE" sz="3600">
                <a:latin typeface="Calibri" pitchFamily="34" charset="0"/>
              </a:rPr>
              <a:t>SC</a:t>
            </a:r>
            <a:r>
              <a:rPr lang="es-VE">
                <a:latin typeface="Calibri" pitchFamily="34" charset="0"/>
              </a:rPr>
              <a:t>residual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71563" y="857250"/>
            <a:ext cx="7286625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24580" name="3 CuadroTexto"/>
          <p:cNvSpPr txBox="1">
            <a:spLocks noChangeArrowheads="1"/>
          </p:cNvSpPr>
          <p:nvPr/>
        </p:nvSpPr>
        <p:spPr bwMode="auto">
          <a:xfrm>
            <a:off x="3714750" y="2857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Variación total en Y</a:t>
            </a: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214438" y="2000250"/>
            <a:ext cx="6215062" cy="369888"/>
            <a:chOff x="1214414" y="2000240"/>
            <a:chExt cx="6215106" cy="369332"/>
          </a:xfrm>
        </p:grpSpPr>
        <p:sp>
          <p:nvSpPr>
            <p:cNvPr id="24583" name="4 CuadroTexto"/>
            <p:cNvSpPr txBox="1">
              <a:spLocks noChangeArrowheads="1"/>
            </p:cNvSpPr>
            <p:nvPr/>
          </p:nvSpPr>
          <p:spPr bwMode="auto">
            <a:xfrm>
              <a:off x="1214414" y="2000240"/>
              <a:ext cx="2428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Lo explicado por X</a:t>
              </a:r>
            </a:p>
          </p:txBody>
        </p:sp>
        <p:sp>
          <p:nvSpPr>
            <p:cNvPr id="24584" name="5 CuadroTexto"/>
            <p:cNvSpPr txBox="1">
              <a:spLocks noChangeArrowheads="1"/>
            </p:cNvSpPr>
            <p:nvPr/>
          </p:nvSpPr>
          <p:spPr bwMode="auto">
            <a:xfrm>
              <a:off x="5000628" y="2000240"/>
              <a:ext cx="2428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Lo inexplicado</a:t>
              </a:r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28875" y="3429000"/>
          <a:ext cx="45640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55600" imgH="393480" progId="Equation.3">
                  <p:embed/>
                </p:oleObj>
              </mc:Choice>
              <mc:Fallback>
                <p:oleObj name="Ecuación" r:id="rId2" imgW="1155600" imgH="39348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29000"/>
                        <a:ext cx="4564063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Rectángulo"/>
          <p:cNvSpPr/>
          <p:nvPr/>
        </p:nvSpPr>
        <p:spPr>
          <a:xfrm>
            <a:off x="1071563" y="857250"/>
            <a:ext cx="264318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3139639"/>
            <a:ext cx="4680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dirty="0">
                <a:latin typeface="+mn-lt"/>
                <a:cs typeface="+mn-cs"/>
              </a:rPr>
              <a:t>CONSIDERANDO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VE" dirty="0">
                <a:latin typeface="+mn-lt"/>
                <a:cs typeface="+mn-cs"/>
              </a:rPr>
              <a:t>Los grados de libertad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VE" dirty="0">
                <a:latin typeface="+mn-lt"/>
                <a:cs typeface="+mn-cs"/>
              </a:rPr>
              <a:t>Los términos del modelo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VE" dirty="0">
                <a:latin typeface="+mn-lt"/>
                <a:cs typeface="+mn-cs"/>
              </a:rPr>
              <a:t>Se puede construir el estadístico F de Fisher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48966"/>
              </p:ext>
            </p:extLst>
          </p:nvPr>
        </p:nvGraphicFramePr>
        <p:xfrm>
          <a:off x="1907704" y="4753056"/>
          <a:ext cx="3960440" cy="9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26920" imgH="419040" progId="Equation.3">
                  <p:embed/>
                </p:oleObj>
              </mc:Choice>
              <mc:Fallback>
                <p:oleObj name="Ecuación" r:id="rId2" imgW="172692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53056"/>
                        <a:ext cx="3960440" cy="96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187624" y="5987109"/>
            <a:ext cx="580640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2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VE" dirty="0">
                <a:latin typeface="Calibri" pitchFamily="34" charset="0"/>
              </a:rPr>
              <a:t> representa el número de variables X en la ecuación lineal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55C2D3C0-DD8E-488E-8EAA-D6BC2703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3061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dirty="0"/>
              <a:t>¿es significativa la regresión?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29AEA753-E7F9-486D-A4A1-DC75FB00A620}"/>
                  </a:ext>
                </a:extLst>
              </p:cNvPr>
              <p:cNvSpPr txBox="1"/>
              <p:nvPr/>
            </p:nvSpPr>
            <p:spPr bwMode="auto">
              <a:xfrm>
                <a:off x="806450" y="1214438"/>
                <a:ext cx="2171700" cy="812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29AEA753-E7F9-486D-A4A1-DC75FB00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" y="1214438"/>
                <a:ext cx="2171700" cy="81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8890DC4-1E2C-411F-8D96-B2825A60009D}"/>
                  </a:ext>
                </a:extLst>
              </p:cNvPr>
              <p:cNvSpPr txBox="1"/>
              <p:nvPr/>
            </p:nvSpPr>
            <p:spPr bwMode="auto">
              <a:xfrm>
                <a:off x="785813" y="2236788"/>
                <a:ext cx="2212975" cy="7667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MX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8890DC4-1E2C-411F-8D96-B2825A60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13" y="2236788"/>
                <a:ext cx="2212975" cy="766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9364B6-377B-4D3A-96B2-324510F48847}"/>
              </a:ext>
            </a:extLst>
          </p:cNvPr>
          <p:cNvSpPr txBox="1"/>
          <p:nvPr/>
        </p:nvSpPr>
        <p:spPr>
          <a:xfrm>
            <a:off x="255577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RESUMEN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F78FD5-E560-483F-9CB1-570C6FF71C6C}"/>
              </a:ext>
            </a:extLst>
          </p:cNvPr>
          <p:cNvSpPr txBox="1"/>
          <p:nvPr/>
        </p:nvSpPr>
        <p:spPr>
          <a:xfrm>
            <a:off x="251520" y="1268760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Cuando se trata de dos variables continuas, podemos requerir de un análisis de regresión lineal, o de un análisis de correlación: </a:t>
            </a:r>
            <a:r>
              <a:rPr lang="es-MX" sz="2400" b="1" dirty="0"/>
              <a:t>Depende de la pregunta.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Si bien la matemática de ambos métodos es muy similar, nunca se deben aplicar ambos al mismo set de datos: o es uno, o es el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Ambos métodos requieren que las variables en cuestión tengan un ajuste lineal, caso contrario, es preferible buscar métodos monotónicos o no-lineales.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Ambos métodos requieres de un alto número de observaciones para poder ofrecer tendencias robustas.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07906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2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32235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3491880" y="38565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3707904" y="3108854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CuadroTexto"/>
          <p:cNvSpPr txBox="1">
            <a:spLocks noChangeArrowheads="1"/>
          </p:cNvSpPr>
          <p:nvPr/>
        </p:nvSpPr>
        <p:spPr bwMode="auto">
          <a:xfrm>
            <a:off x="1500188" y="201613"/>
            <a:ext cx="59293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3200">
                <a:latin typeface="Calibri" pitchFamily="34" charset="0"/>
              </a:rPr>
              <a:t>…AHORA REGRESIÓN MÚLTIPLE</a:t>
            </a: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14313" y="1428750"/>
            <a:ext cx="8572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Consideremos que ocurriría si otra potencial variable explicativa formara parte de la hipótesis…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89025" y="2743200"/>
          <a:ext cx="66627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60160" imgH="228600" progId="Equation.3">
                  <p:embed/>
                </p:oleObj>
              </mc:Choice>
              <mc:Fallback>
                <p:oleObj name="Ecuación" r:id="rId2" imgW="1460160" imgH="22860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743200"/>
                        <a:ext cx="6662738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214438" y="4429125"/>
            <a:ext cx="65722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2400">
                <a:latin typeface="Calibri" pitchFamily="34" charset="0"/>
              </a:rPr>
              <a:t>NOTEN LA PRESENCIA DE DOS PENDIENTES Y DOS VARIABLES PREDICTORAS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1 CuadroTexto"/>
          <p:cNvSpPr txBox="1">
            <a:spLocks noChangeArrowheads="1"/>
          </p:cNvSpPr>
          <p:nvPr/>
        </p:nvSpPr>
        <p:spPr bwMode="auto">
          <a:xfrm>
            <a:off x="1500188" y="201613"/>
            <a:ext cx="59293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3200">
                <a:latin typeface="Calibri" pitchFamily="34" charset="0"/>
              </a:rPr>
              <a:t>REGRESIÓN MÚLTIPLE</a:t>
            </a: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142875" y="928688"/>
            <a:ext cx="9001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Se puede construir el modelo usando el criterio cuadrados mínimos</a:t>
            </a:r>
          </a:p>
          <a:p>
            <a:pPr>
              <a:buFont typeface="Arial" pitchFamily="34" charset="0"/>
              <a:buChar char="•"/>
            </a:pPr>
            <a:endParaRPr lang="es-VE" sz="240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La estimación de cada variable, como término en el modelo, se interpreta de forma muy similar al ANOVA (modelo lineal)</a:t>
            </a:r>
          </a:p>
          <a:p>
            <a:pPr>
              <a:buFont typeface="Arial" pitchFamily="34" charset="0"/>
              <a:buChar char="•"/>
            </a:pPr>
            <a:endParaRPr lang="es-VE" sz="240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Esta aproximación también es conocida como “ecuaciones normales”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240338" y="4429125"/>
          <a:ext cx="121443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596880" imgH="711000" progId="Equation.3">
                  <p:embed/>
                </p:oleObj>
              </mc:Choice>
              <mc:Fallback>
                <p:oleObj name="Ecuación" r:id="rId2" imgW="596880" imgH="7110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429125"/>
                        <a:ext cx="1214437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35188" y="4421188"/>
          <a:ext cx="24558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06360" imgH="711000" progId="Equation.3">
                  <p:embed/>
                </p:oleObj>
              </mc:Choice>
              <mc:Fallback>
                <p:oleObj name="Ecuación" r:id="rId4" imgW="1206360" imgH="71100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421188"/>
                        <a:ext cx="2455862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85750" y="4429125"/>
          <a:ext cx="1214438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596880" imgH="711000" progId="Equation.3">
                  <p:embed/>
                </p:oleObj>
              </mc:Choice>
              <mc:Fallback>
                <p:oleObj name="Ecuación" r:id="rId6" imgW="596880" imgH="71100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429125"/>
                        <a:ext cx="1214438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356475" y="4429125"/>
          <a:ext cx="1163638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571320" imgH="711000" progId="Equation.3">
                  <p:embed/>
                </p:oleObj>
              </mc:Choice>
              <mc:Fallback>
                <p:oleObj name="Ecuación" r:id="rId8" imgW="571320" imgH="71100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4429125"/>
                        <a:ext cx="1163638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3786188" y="3500438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800">
                <a:latin typeface="Calibri" pitchFamily="34" charset="0"/>
              </a:rPr>
              <a:t>y = </a:t>
            </a:r>
            <a:r>
              <a:rPr lang="el-GR" sz="2800">
                <a:latin typeface="Calibri" pitchFamily="34" charset="0"/>
              </a:rPr>
              <a:t>β</a:t>
            </a:r>
            <a:r>
              <a:rPr lang="es-VE" sz="2800">
                <a:latin typeface="Calibri" pitchFamily="34" charset="0"/>
              </a:rPr>
              <a:t>X + </a:t>
            </a:r>
            <a:r>
              <a:rPr lang="el-GR" sz="2800">
                <a:latin typeface="Calibri" pitchFamily="34" charset="0"/>
              </a:rPr>
              <a:t>ε</a:t>
            </a:r>
            <a:endParaRPr lang="es-VE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1563" y="857250"/>
            <a:ext cx="264318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3714750" y="857250"/>
            <a:ext cx="4643438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29701" name="6 CuadroTexto"/>
          <p:cNvSpPr txBox="1">
            <a:spLocks noChangeArrowheads="1"/>
          </p:cNvSpPr>
          <p:nvPr/>
        </p:nvSpPr>
        <p:spPr bwMode="auto">
          <a:xfrm>
            <a:off x="3714750" y="2857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Variación total en Y</a:t>
            </a:r>
          </a:p>
        </p:txBody>
      </p:sp>
      <p:sp>
        <p:nvSpPr>
          <p:cNvPr id="29702" name="7 CuadroTexto"/>
          <p:cNvSpPr txBox="1">
            <a:spLocks noChangeArrowheads="1"/>
          </p:cNvSpPr>
          <p:nvPr/>
        </p:nvSpPr>
        <p:spPr bwMode="auto">
          <a:xfrm>
            <a:off x="1214438" y="20002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Lo explicado por X</a:t>
            </a:r>
            <a:r>
              <a:rPr lang="es-VE" sz="1400">
                <a:latin typeface="Calibri" pitchFamily="34" charset="0"/>
              </a:rPr>
              <a:t>1</a:t>
            </a:r>
            <a:endParaRPr lang="es-VE">
              <a:latin typeface="Calibri" pitchFamily="34" charset="0"/>
            </a:endParaRPr>
          </a:p>
        </p:txBody>
      </p:sp>
      <p:sp>
        <p:nvSpPr>
          <p:cNvPr id="29703" name="8 CuadroTexto"/>
          <p:cNvSpPr txBox="1">
            <a:spLocks noChangeArrowheads="1"/>
          </p:cNvSpPr>
          <p:nvPr/>
        </p:nvSpPr>
        <p:spPr bwMode="auto">
          <a:xfrm>
            <a:off x="5000625" y="20002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Lo inexplicado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57188" y="2928938"/>
          <a:ext cx="4564062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55600" imgH="393480" progId="Equation.3">
                  <p:embed/>
                </p:oleObj>
              </mc:Choice>
              <mc:Fallback>
                <p:oleObj name="Ecuación" r:id="rId2" imgW="1155600" imgH="393480" progId="Equation.3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928938"/>
                        <a:ext cx="4564062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1563" y="857250"/>
            <a:ext cx="264318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3714750" y="857250"/>
            <a:ext cx="4643438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8915" name="6 CuadroTexto"/>
          <p:cNvSpPr txBox="1">
            <a:spLocks noChangeArrowheads="1"/>
          </p:cNvSpPr>
          <p:nvPr/>
        </p:nvSpPr>
        <p:spPr bwMode="auto">
          <a:xfrm>
            <a:off x="3714750" y="2857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Variación total en Y</a:t>
            </a:r>
          </a:p>
        </p:txBody>
      </p:sp>
      <p:sp>
        <p:nvSpPr>
          <p:cNvPr id="38916" name="7 CuadroTexto"/>
          <p:cNvSpPr txBox="1">
            <a:spLocks noChangeArrowheads="1"/>
          </p:cNvSpPr>
          <p:nvPr/>
        </p:nvSpPr>
        <p:spPr bwMode="auto">
          <a:xfrm>
            <a:off x="1214438" y="20002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Lo explicado por X</a:t>
            </a:r>
            <a:r>
              <a:rPr lang="es-VE" sz="1400">
                <a:latin typeface="Calibri" pitchFamily="34" charset="0"/>
              </a:rPr>
              <a:t>1</a:t>
            </a:r>
            <a:endParaRPr lang="es-VE">
              <a:latin typeface="Calibri" pitchFamily="34" charset="0"/>
            </a:endParaRPr>
          </a:p>
        </p:txBody>
      </p:sp>
      <p:sp>
        <p:nvSpPr>
          <p:cNvPr id="38917" name="8 CuadroTexto"/>
          <p:cNvSpPr txBox="1">
            <a:spLocks noChangeArrowheads="1"/>
          </p:cNvSpPr>
          <p:nvPr/>
        </p:nvSpPr>
        <p:spPr bwMode="auto">
          <a:xfrm>
            <a:off x="6072188" y="20002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Lo inexplicado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571750" y="857250"/>
            <a:ext cx="2643188" cy="1000125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8919" name="10 CuadroTexto"/>
          <p:cNvSpPr txBox="1">
            <a:spLocks noChangeArrowheads="1"/>
          </p:cNvSpPr>
          <p:nvPr/>
        </p:nvSpPr>
        <p:spPr bwMode="auto">
          <a:xfrm>
            <a:off x="2786063" y="1785938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Lo explicado por X</a:t>
            </a:r>
            <a:r>
              <a:rPr lang="es-VE" sz="1400">
                <a:latin typeface="Calibri" pitchFamily="34" charset="0"/>
              </a:rPr>
              <a:t>2</a:t>
            </a:r>
            <a:endParaRPr lang="es-VE">
              <a:latin typeface="Calibri" pitchFamily="34" charset="0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71500" y="3143250"/>
            <a:ext cx="7858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Parte de la variación en Y es explicada solo por X</a:t>
            </a:r>
            <a:r>
              <a:rPr lang="es-VE">
                <a:latin typeface="Calibri" pitchFamily="34" charset="0"/>
              </a:rPr>
              <a:t>1</a:t>
            </a:r>
          </a:p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Parte de la variación en Y es explicada solo por X</a:t>
            </a:r>
            <a:r>
              <a:rPr lang="es-VE">
                <a:latin typeface="Calibri" pitchFamily="34" charset="0"/>
              </a:rPr>
              <a:t>2</a:t>
            </a:r>
          </a:p>
          <a:p>
            <a:pPr>
              <a:buFont typeface="Arial" pitchFamily="34" charset="0"/>
              <a:buChar char="•"/>
            </a:pPr>
            <a:r>
              <a:rPr lang="es-VE" sz="2400">
                <a:latin typeface="Calibri" pitchFamily="34" charset="0"/>
              </a:rPr>
              <a:t>Parte de la información que explica X</a:t>
            </a:r>
            <a:r>
              <a:rPr lang="es-VE">
                <a:latin typeface="Calibri" pitchFamily="34" charset="0"/>
              </a:rPr>
              <a:t>1</a:t>
            </a:r>
            <a:r>
              <a:rPr lang="es-VE" sz="2400">
                <a:latin typeface="Calibri" pitchFamily="34" charset="0"/>
              </a:rPr>
              <a:t> también lo explica X</a:t>
            </a:r>
            <a:r>
              <a:rPr lang="es-VE">
                <a:latin typeface="Calibri" pitchFamily="34" charset="0"/>
              </a:rPr>
              <a:t>2</a:t>
            </a:r>
            <a:endParaRPr lang="es-VE" sz="2400">
              <a:latin typeface="Calibri" pitchFamily="34" charset="0"/>
            </a:endParaRP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3786188" y="4500563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400">
                <a:latin typeface="Calibri" pitchFamily="34" charset="0"/>
              </a:rPr>
              <a:t>Co-linealidad o Covarianza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CuadroTexto"/>
          <p:cNvSpPr txBox="1">
            <a:spLocks noChangeArrowheads="1"/>
          </p:cNvSpPr>
          <p:nvPr/>
        </p:nvSpPr>
        <p:spPr bwMode="auto">
          <a:xfrm>
            <a:off x="1071563" y="500063"/>
            <a:ext cx="72151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2800">
                <a:latin typeface="Calibri" pitchFamily="34" charset="0"/>
              </a:rPr>
              <a:t>ORDEN DE LAS VARIABLES EXPLICATIVAS EN LA MATRIZ</a:t>
            </a: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500063" y="1928813"/>
            <a:ext cx="82153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>
                <a:latin typeface="Calibri" pitchFamily="34" charset="0"/>
              </a:rPr>
              <a:t>Ejemplo, la variable X</a:t>
            </a:r>
            <a:r>
              <a:rPr lang="es-VE" sz="1400">
                <a:latin typeface="Calibri" pitchFamily="34" charset="0"/>
              </a:rPr>
              <a:t>2</a:t>
            </a:r>
            <a:r>
              <a:rPr lang="es-VE" sz="2000">
                <a:latin typeface="Calibri" pitchFamily="34" charset="0"/>
              </a:rPr>
              <a:t> puede explicar “sola” una porción importante de la va</a:t>
            </a:r>
            <a:r>
              <a:rPr lang="es-VE">
                <a:latin typeface="Calibri" pitchFamily="34" charset="0"/>
              </a:rPr>
              <a:t>riación total en </a:t>
            </a:r>
            <a:r>
              <a:rPr lang="es-VE" sz="2400" b="1">
                <a:latin typeface="Calibri" pitchFamily="34" charset="0"/>
              </a:rPr>
              <a:t>Y</a:t>
            </a:r>
            <a:r>
              <a:rPr lang="es-VE" sz="2000">
                <a:latin typeface="Calibri" pitchFamily="34" charset="0"/>
              </a:rPr>
              <a:t> . Pero al parecer, laX</a:t>
            </a:r>
            <a:r>
              <a:rPr lang="es-VE" sz="1400">
                <a:latin typeface="Calibri" pitchFamily="34" charset="0"/>
              </a:rPr>
              <a:t>1</a:t>
            </a:r>
            <a:r>
              <a:rPr lang="es-VE" sz="2000">
                <a:latin typeface="Calibri" pitchFamily="34" charset="0"/>
              </a:rPr>
              <a:t> no lo hace</a:t>
            </a:r>
          </a:p>
          <a:p>
            <a:endParaRPr lang="es-VE" sz="200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000">
                <a:latin typeface="Calibri" pitchFamily="34" charset="0"/>
              </a:rPr>
              <a:t>La prueba que evalúa el efecto de </a:t>
            </a:r>
            <a:r>
              <a:rPr lang="es-VE" sz="3200">
                <a:latin typeface="Calibri" pitchFamily="34" charset="0"/>
              </a:rPr>
              <a:t>X</a:t>
            </a:r>
            <a:r>
              <a:rPr lang="es-VE" sz="2000">
                <a:latin typeface="Calibri" pitchFamily="34" charset="0"/>
              </a:rPr>
              <a:t>2 sobre </a:t>
            </a:r>
            <a:r>
              <a:rPr lang="es-VE" sz="3200" b="1">
                <a:latin typeface="Calibri" pitchFamily="34" charset="0"/>
              </a:rPr>
              <a:t>Y</a:t>
            </a:r>
            <a:r>
              <a:rPr lang="es-VE" sz="2000" b="1">
                <a:latin typeface="Calibri" pitchFamily="34" charset="0"/>
              </a:rPr>
              <a:t> </a:t>
            </a:r>
            <a:r>
              <a:rPr lang="es-VE" sz="2000">
                <a:latin typeface="Calibri" pitchFamily="34" charset="0"/>
              </a:rPr>
              <a:t>(ignorando el efecto de X</a:t>
            </a:r>
            <a:r>
              <a:rPr lang="es-VE" sz="1400">
                <a:latin typeface="Calibri" pitchFamily="34" charset="0"/>
              </a:rPr>
              <a:t>1</a:t>
            </a:r>
            <a:r>
              <a:rPr lang="es-VE" sz="2000">
                <a:latin typeface="Calibri" pitchFamily="34" charset="0"/>
              </a:rPr>
              <a:t>) se denominada </a:t>
            </a:r>
            <a:r>
              <a:rPr lang="es-VE" sz="2000" i="1">
                <a:latin typeface="Calibri" pitchFamily="34" charset="0"/>
              </a:rPr>
              <a:t>Marginal Test</a:t>
            </a:r>
          </a:p>
          <a:p>
            <a:pPr>
              <a:buFont typeface="Arial" pitchFamily="34" charset="0"/>
              <a:buChar char="•"/>
            </a:pPr>
            <a:endParaRPr lang="es-VE" sz="2000" i="1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000">
                <a:latin typeface="Calibri" pitchFamily="34" charset="0"/>
              </a:rPr>
              <a:t>La prueba que evalúa el efecto de </a:t>
            </a:r>
            <a:r>
              <a:rPr lang="es-VE" sz="3200">
                <a:latin typeface="Calibri" pitchFamily="34" charset="0"/>
              </a:rPr>
              <a:t>X</a:t>
            </a:r>
            <a:r>
              <a:rPr lang="es-VE" sz="2000">
                <a:latin typeface="Calibri" pitchFamily="34" charset="0"/>
              </a:rPr>
              <a:t>2 sobre </a:t>
            </a:r>
            <a:r>
              <a:rPr lang="es-VE" sz="2000" b="1">
                <a:latin typeface="Calibri" pitchFamily="34" charset="0"/>
              </a:rPr>
              <a:t>Y</a:t>
            </a:r>
            <a:r>
              <a:rPr lang="es-VE" sz="2000">
                <a:latin typeface="Calibri" pitchFamily="34" charset="0"/>
              </a:rPr>
              <a:t>, reconociendo la existencia de X1 en el modelo, es llamada </a:t>
            </a:r>
            <a:r>
              <a:rPr lang="es-VE" sz="2000" i="1">
                <a:latin typeface="Calibri" pitchFamily="34" charset="0"/>
              </a:rPr>
              <a:t>Condicional test</a:t>
            </a:r>
          </a:p>
          <a:p>
            <a:pPr>
              <a:buFont typeface="Arial" pitchFamily="34" charset="0"/>
              <a:buChar char="•"/>
            </a:pPr>
            <a:endParaRPr lang="es-VE" sz="2000" i="1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 sz="2000" i="1">
                <a:latin typeface="Calibri" pitchFamily="34" charset="0"/>
              </a:rPr>
              <a:t>La pregunta que plantea la Prueba Condicional es: ¿Produce </a:t>
            </a:r>
            <a:r>
              <a:rPr lang="es-VE" sz="2800">
                <a:latin typeface="Calibri" pitchFamily="34" charset="0"/>
              </a:rPr>
              <a:t>X</a:t>
            </a:r>
            <a:r>
              <a:rPr lang="es-VE" sz="1600">
                <a:latin typeface="Calibri" pitchFamily="34" charset="0"/>
              </a:rPr>
              <a:t>2 </a:t>
            </a:r>
            <a:r>
              <a:rPr lang="es-VE" sz="2000">
                <a:latin typeface="Calibri" pitchFamily="34" charset="0"/>
              </a:rPr>
              <a:t>un incremento en la cantidad de variación explicada en </a:t>
            </a:r>
            <a:r>
              <a:rPr lang="es-VE" sz="2000" b="1">
                <a:latin typeface="Calibri" pitchFamily="34" charset="0"/>
              </a:rPr>
              <a:t>Y, </a:t>
            </a:r>
            <a:r>
              <a:rPr lang="es-VE" sz="2000">
                <a:latin typeface="Calibri" pitchFamily="34" charset="0"/>
              </a:rPr>
              <a:t>una vez considerado </a:t>
            </a:r>
            <a:r>
              <a:rPr lang="es-VE" sz="2800">
                <a:latin typeface="Calibri" pitchFamily="34" charset="0"/>
              </a:rPr>
              <a:t>X</a:t>
            </a:r>
            <a:r>
              <a:rPr lang="es-VE" sz="1600">
                <a:latin typeface="Calibri" pitchFamily="34" charset="0"/>
              </a:rPr>
              <a:t>1</a:t>
            </a:r>
            <a:r>
              <a:rPr lang="es-VE" sz="2400">
                <a:latin typeface="Calibri" pitchFamily="34" charset="0"/>
              </a:rPr>
              <a:t> </a:t>
            </a:r>
            <a:r>
              <a:rPr lang="es-VE" sz="2000">
                <a:latin typeface="Calibri" pitchFamily="34" charset="0"/>
              </a:rPr>
              <a:t>en el modelo?</a:t>
            </a:r>
            <a:endParaRPr lang="es-VE" sz="2000" i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1 CuadroTexto"/>
          <p:cNvSpPr txBox="1">
            <a:spLocks noChangeArrowheads="1"/>
          </p:cNvSpPr>
          <p:nvPr/>
        </p:nvSpPr>
        <p:spPr bwMode="auto">
          <a:xfrm>
            <a:off x="714375" y="500063"/>
            <a:ext cx="7358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La prueba estadística para el modelo reducido es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98488" y="1857375"/>
          <a:ext cx="76168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81080" imgH="469800" progId="Equation.3">
                  <p:embed/>
                </p:oleObj>
              </mc:Choice>
              <mc:Fallback>
                <p:oleObj name="Ecuación" r:id="rId2" imgW="1981080" imgH="46980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57375"/>
                        <a:ext cx="7616825" cy="180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3 CuadroTexto"/>
          <p:cNvSpPr txBox="1">
            <a:spLocks noChangeArrowheads="1"/>
          </p:cNvSpPr>
          <p:nvPr/>
        </p:nvSpPr>
        <p:spPr bwMode="auto">
          <a:xfrm>
            <a:off x="285750" y="4572000"/>
            <a:ext cx="8572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800">
                <a:latin typeface="Calibri" pitchFamily="34" charset="0"/>
              </a:rPr>
              <a:t>Donde </a:t>
            </a:r>
            <a:r>
              <a:rPr lang="es-VE" sz="2800" b="1">
                <a:latin typeface="Calibri" pitchFamily="34" charset="0"/>
              </a:rPr>
              <a:t>q </a:t>
            </a:r>
            <a:r>
              <a:rPr lang="es-VE" sz="2800">
                <a:latin typeface="Calibri" pitchFamily="34" charset="0"/>
              </a:rPr>
              <a:t>representa el número de variables en el modelo completo y </a:t>
            </a:r>
            <a:r>
              <a:rPr lang="es-VE" sz="2800" b="1">
                <a:latin typeface="Calibri" pitchFamily="34" charset="0"/>
              </a:rPr>
              <a:t>m </a:t>
            </a:r>
            <a:r>
              <a:rPr lang="es-VE" sz="2800">
                <a:latin typeface="Calibri" pitchFamily="34" charset="0"/>
              </a:rPr>
              <a:t>el número de variables en el modelo reducido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1563" y="2857500"/>
            <a:ext cx="264318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" name="2 Rectángulo"/>
          <p:cNvSpPr/>
          <p:nvPr/>
        </p:nvSpPr>
        <p:spPr>
          <a:xfrm>
            <a:off x="3714750" y="2857500"/>
            <a:ext cx="4643438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2571750" y="2857500"/>
            <a:ext cx="2643188" cy="1000125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5" name="4 Cerrar llave"/>
          <p:cNvSpPr/>
          <p:nvPr/>
        </p:nvSpPr>
        <p:spPr>
          <a:xfrm rot="5400000">
            <a:off x="2786063" y="2214563"/>
            <a:ext cx="714375" cy="4143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6" name="5 Cerrar llave"/>
          <p:cNvSpPr/>
          <p:nvPr/>
        </p:nvSpPr>
        <p:spPr>
          <a:xfrm rot="16200000">
            <a:off x="2035969" y="1107282"/>
            <a:ext cx="714375" cy="2643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7" name="6 Cerrar llave"/>
          <p:cNvSpPr/>
          <p:nvPr/>
        </p:nvSpPr>
        <p:spPr>
          <a:xfrm rot="16200000">
            <a:off x="4143375" y="1714501"/>
            <a:ext cx="714375" cy="1428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8" name="7 Cerrar llave"/>
          <p:cNvSpPr/>
          <p:nvPr/>
        </p:nvSpPr>
        <p:spPr>
          <a:xfrm rot="16200000">
            <a:off x="6465094" y="892969"/>
            <a:ext cx="714375" cy="3071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0730" name="8 CuadroTexto"/>
          <p:cNvSpPr txBox="1">
            <a:spLocks noChangeArrowheads="1"/>
          </p:cNvSpPr>
          <p:nvPr/>
        </p:nvSpPr>
        <p:spPr bwMode="auto">
          <a:xfrm>
            <a:off x="2571750" y="4643438"/>
            <a:ext cx="1214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3200" i="1">
                <a:latin typeface="Calibri" pitchFamily="34" charset="0"/>
              </a:rPr>
              <a:t>SC</a:t>
            </a:r>
            <a:r>
              <a:rPr lang="es-VE" i="1">
                <a:latin typeface="Calibri" pitchFamily="34" charset="0"/>
              </a:rPr>
              <a:t>full</a:t>
            </a:r>
          </a:p>
        </p:txBody>
      </p:sp>
      <p:sp>
        <p:nvSpPr>
          <p:cNvPr id="30731" name="9 CuadroTexto"/>
          <p:cNvSpPr txBox="1">
            <a:spLocks noChangeArrowheads="1"/>
          </p:cNvSpPr>
          <p:nvPr/>
        </p:nvSpPr>
        <p:spPr bwMode="auto">
          <a:xfrm>
            <a:off x="1785938" y="1558925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3200" i="1">
                <a:latin typeface="Calibri" pitchFamily="34" charset="0"/>
              </a:rPr>
              <a:t>SC</a:t>
            </a:r>
            <a:r>
              <a:rPr lang="es-VE" i="1">
                <a:latin typeface="Calibri" pitchFamily="34" charset="0"/>
              </a:rPr>
              <a:t>reducida</a:t>
            </a:r>
          </a:p>
        </p:txBody>
      </p:sp>
      <p:sp>
        <p:nvSpPr>
          <p:cNvPr id="30732" name="10 CuadroTexto"/>
          <p:cNvSpPr txBox="1">
            <a:spLocks noChangeArrowheads="1"/>
          </p:cNvSpPr>
          <p:nvPr/>
        </p:nvSpPr>
        <p:spPr bwMode="auto">
          <a:xfrm>
            <a:off x="3500438" y="1558925"/>
            <a:ext cx="2857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3200" i="1">
                <a:latin typeface="Calibri" pitchFamily="34" charset="0"/>
              </a:rPr>
              <a:t>SC</a:t>
            </a:r>
            <a:r>
              <a:rPr lang="es-VE" i="1">
                <a:latin typeface="Calibri" pitchFamily="34" charset="0"/>
              </a:rPr>
              <a:t>full - reducida</a:t>
            </a:r>
          </a:p>
        </p:txBody>
      </p:sp>
      <p:sp>
        <p:nvSpPr>
          <p:cNvPr id="30733" name="11 CuadroTexto"/>
          <p:cNvSpPr txBox="1">
            <a:spLocks noChangeArrowheads="1"/>
          </p:cNvSpPr>
          <p:nvPr/>
        </p:nvSpPr>
        <p:spPr bwMode="auto">
          <a:xfrm>
            <a:off x="5643563" y="1571625"/>
            <a:ext cx="2857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3200" i="1">
                <a:latin typeface="Calibri" pitchFamily="34" charset="0"/>
              </a:rPr>
              <a:t>SC</a:t>
            </a:r>
            <a:r>
              <a:rPr lang="es-VE" sz="1600" i="1">
                <a:latin typeface="Calibri" pitchFamily="34" charset="0"/>
              </a:rPr>
              <a:t>Total </a:t>
            </a:r>
            <a:r>
              <a:rPr lang="es-VE" sz="3200" i="1">
                <a:latin typeface="Calibri" pitchFamily="34" charset="0"/>
              </a:rPr>
              <a:t>- SC</a:t>
            </a:r>
            <a:r>
              <a:rPr lang="es-VE" i="1">
                <a:latin typeface="Calibri" pitchFamily="34" charset="0"/>
              </a:rPr>
              <a:t>full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933950" y="5072063"/>
          <a:ext cx="341153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63280" imgH="393480" progId="Equation.3">
                  <p:embed/>
                </p:oleObj>
              </mc:Choice>
              <mc:Fallback>
                <p:oleObj name="Ecuación" r:id="rId2" imgW="863280" imgH="39348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5072063"/>
                        <a:ext cx="341153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CuadroTexto"/>
          <p:cNvSpPr txBox="1">
            <a:spLocks noChangeArrowheads="1"/>
          </p:cNvSpPr>
          <p:nvPr/>
        </p:nvSpPr>
        <p:spPr bwMode="auto">
          <a:xfrm>
            <a:off x="1071563" y="500063"/>
            <a:ext cx="7215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3600">
                <a:latin typeface="Calibri" pitchFamily="34" charset="0"/>
              </a:rPr>
              <a:t>Más de dos variables predictivas</a:t>
            </a:r>
          </a:p>
        </p:txBody>
      </p:sp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428625" y="1785938"/>
            <a:ext cx="8143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>
                <a:latin typeface="Calibri" pitchFamily="34" charset="0"/>
              </a:rPr>
              <a:t>Consideremos que tenemos un GRAN conjunto de variables predictivas</a:t>
            </a:r>
          </a:p>
          <a:p>
            <a:pPr>
              <a:buFont typeface="Arial" pitchFamily="34" charset="0"/>
              <a:buChar char="•"/>
            </a:pPr>
            <a:endParaRPr lang="es-VE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>
                <a:latin typeface="Calibri" pitchFamily="34" charset="0"/>
              </a:rPr>
              <a:t>Nos puede interesar saber CUANTO de la variación puede ser explicado por todas las variables juntas</a:t>
            </a:r>
          </a:p>
          <a:p>
            <a:pPr>
              <a:buFont typeface="Arial" pitchFamily="34" charset="0"/>
              <a:buChar char="•"/>
            </a:pPr>
            <a:endParaRPr lang="es-VE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VE">
                <a:latin typeface="Calibri" pitchFamily="34" charset="0"/>
              </a:rPr>
              <a:t>Esto sin embargo genera problemas de inter-correlación (información redundante)</a:t>
            </a:r>
          </a:p>
          <a:p>
            <a:pPr>
              <a:buFont typeface="Arial" pitchFamily="34" charset="0"/>
              <a:buChar char="•"/>
            </a:pPr>
            <a:endParaRPr lang="es-VE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s-VE">
              <a:latin typeface="Calibri" pitchFamily="34" charset="0"/>
            </a:endParaRPr>
          </a:p>
        </p:txBody>
      </p:sp>
      <p:grpSp>
        <p:nvGrpSpPr>
          <p:cNvPr id="2" name="12 Grupo"/>
          <p:cNvGrpSpPr>
            <a:grpSpLocks/>
          </p:cNvGrpSpPr>
          <p:nvPr/>
        </p:nvGrpSpPr>
        <p:grpSpPr bwMode="auto">
          <a:xfrm>
            <a:off x="2857500" y="3786188"/>
            <a:ext cx="2428875" cy="2432050"/>
            <a:chOff x="2857488" y="3786190"/>
            <a:chExt cx="2428892" cy="2432281"/>
          </a:xfrm>
        </p:grpSpPr>
        <p:sp>
          <p:nvSpPr>
            <p:cNvPr id="7" name="6 Elipse"/>
            <p:cNvSpPr/>
            <p:nvPr/>
          </p:nvSpPr>
          <p:spPr>
            <a:xfrm>
              <a:off x="2857488" y="3786190"/>
              <a:ext cx="2428892" cy="2429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/>
            </a:p>
          </p:txBody>
        </p:sp>
        <p:grpSp>
          <p:nvGrpSpPr>
            <p:cNvPr id="8" name="11 Grupo"/>
            <p:cNvGrpSpPr>
              <a:grpSpLocks/>
            </p:cNvGrpSpPr>
            <p:nvPr/>
          </p:nvGrpSpPr>
          <p:grpSpPr bwMode="auto">
            <a:xfrm>
              <a:off x="3071802" y="4071942"/>
              <a:ext cx="2071702" cy="1643074"/>
              <a:chOff x="3071802" y="4071942"/>
              <a:chExt cx="2071702" cy="1643074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3500431" y="4071967"/>
                <a:ext cx="1143008" cy="1071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VE"/>
              </a:p>
            </p:txBody>
          </p:sp>
          <p:sp>
            <p:nvSpPr>
              <p:cNvPr id="5" name="4 Elipse"/>
              <p:cNvSpPr/>
              <p:nvPr/>
            </p:nvSpPr>
            <p:spPr>
              <a:xfrm>
                <a:off x="4000496" y="4643521"/>
                <a:ext cx="1143008" cy="107166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VE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3071803" y="4643521"/>
                <a:ext cx="1143008" cy="1071664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VE"/>
              </a:p>
            </p:txBody>
          </p:sp>
          <p:sp>
            <p:nvSpPr>
              <p:cNvPr id="44043" name="7 CuadroTexto"/>
              <p:cNvSpPr txBox="1">
                <a:spLocks noChangeArrowheads="1"/>
              </p:cNvSpPr>
              <p:nvPr/>
            </p:nvSpPr>
            <p:spPr bwMode="auto">
              <a:xfrm>
                <a:off x="3786182" y="4286256"/>
                <a:ext cx="64294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VE">
                    <a:latin typeface="Calibri" pitchFamily="34" charset="0"/>
                  </a:rPr>
                  <a:t>v1</a:t>
                </a:r>
              </a:p>
            </p:txBody>
          </p:sp>
          <p:sp>
            <p:nvSpPr>
              <p:cNvPr id="44044" name="8 CuadroTexto"/>
              <p:cNvSpPr txBox="1">
                <a:spLocks noChangeArrowheads="1"/>
              </p:cNvSpPr>
              <p:nvPr/>
            </p:nvSpPr>
            <p:spPr bwMode="auto">
              <a:xfrm>
                <a:off x="4357686" y="5214950"/>
                <a:ext cx="64294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VE">
                    <a:latin typeface="Calibri" pitchFamily="34" charset="0"/>
                  </a:rPr>
                  <a:t>v2</a:t>
                </a:r>
              </a:p>
            </p:txBody>
          </p:sp>
          <p:sp>
            <p:nvSpPr>
              <p:cNvPr id="44045" name="9 CuadroTexto"/>
              <p:cNvSpPr txBox="1">
                <a:spLocks noChangeArrowheads="1"/>
              </p:cNvSpPr>
              <p:nvPr/>
            </p:nvSpPr>
            <p:spPr bwMode="auto">
              <a:xfrm>
                <a:off x="3214678" y="5143512"/>
                <a:ext cx="64294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VE">
                    <a:latin typeface="Calibri" pitchFamily="34" charset="0"/>
                  </a:rPr>
                  <a:t>v3</a:t>
                </a:r>
              </a:p>
            </p:txBody>
          </p:sp>
        </p:grpSp>
        <p:sp>
          <p:nvSpPr>
            <p:cNvPr id="44039" name="10 CuadroTexto"/>
            <p:cNvSpPr txBox="1">
              <a:spLocks noChangeArrowheads="1"/>
            </p:cNvSpPr>
            <p:nvPr/>
          </p:nvSpPr>
          <p:spPr bwMode="auto">
            <a:xfrm>
              <a:off x="3428992" y="5572140"/>
              <a:ext cx="135732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VE">
                  <a:latin typeface="Calibri" pitchFamily="34" charset="0"/>
                </a:rPr>
                <a:t>No explicado</a:t>
              </a:r>
            </a:p>
          </p:txBody>
        </p:sp>
      </p:grpSp>
      <p:sp>
        <p:nvSpPr>
          <p:cNvPr id="44036" name="13 CuadroTexto"/>
          <p:cNvSpPr txBox="1">
            <a:spLocks noChangeArrowheads="1"/>
          </p:cNvSpPr>
          <p:nvPr/>
        </p:nvSpPr>
        <p:spPr bwMode="auto">
          <a:xfrm>
            <a:off x="785813" y="3929063"/>
            <a:ext cx="2357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>
                <a:latin typeface="Calibri" pitchFamily="34" charset="0"/>
              </a:rPr>
              <a:t>Con tres variables: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0" y="714375"/>
            <a:ext cx="7858125" cy="369888"/>
            <a:chOff x="-32" y="714356"/>
            <a:chExt cx="7858148" cy="369332"/>
          </a:xfrm>
        </p:grpSpPr>
        <p:sp>
          <p:nvSpPr>
            <p:cNvPr id="31756" name="1 CuadroTexto"/>
            <p:cNvSpPr txBox="1">
              <a:spLocks noChangeArrowheads="1"/>
            </p:cNvSpPr>
            <p:nvPr/>
          </p:nvSpPr>
          <p:spPr bwMode="auto">
            <a:xfrm>
              <a:off x="-32" y="714356"/>
              <a:ext cx="3214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N° de Variables Respuesta</a:t>
              </a:r>
            </a:p>
          </p:txBody>
        </p:sp>
        <p:sp>
          <p:nvSpPr>
            <p:cNvPr id="31757" name="2 CuadroTexto"/>
            <p:cNvSpPr txBox="1">
              <a:spLocks noChangeArrowheads="1"/>
            </p:cNvSpPr>
            <p:nvPr/>
          </p:nvSpPr>
          <p:spPr bwMode="auto">
            <a:xfrm>
              <a:off x="2786050" y="714356"/>
              <a:ext cx="3214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N° de Variables Explicativas</a:t>
              </a:r>
            </a:p>
          </p:txBody>
        </p:sp>
        <p:sp>
          <p:nvSpPr>
            <p:cNvPr id="31758" name="3 CuadroTexto"/>
            <p:cNvSpPr txBox="1">
              <a:spLocks noChangeArrowheads="1"/>
            </p:cNvSpPr>
            <p:nvPr/>
          </p:nvSpPr>
          <p:spPr bwMode="auto">
            <a:xfrm>
              <a:off x="6357918" y="714356"/>
              <a:ext cx="150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Métodos</a:t>
              </a:r>
            </a:p>
          </p:txBody>
        </p:sp>
      </p:grp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928688" y="1285875"/>
            <a:ext cx="8643937" cy="1477963"/>
            <a:chOff x="928662" y="1285860"/>
            <a:chExt cx="8643998" cy="1477328"/>
          </a:xfrm>
        </p:grpSpPr>
        <p:sp>
          <p:nvSpPr>
            <p:cNvPr id="31753" name="4 CuadroTexto"/>
            <p:cNvSpPr txBox="1">
              <a:spLocks noChangeArrowheads="1"/>
            </p:cNvSpPr>
            <p:nvPr/>
          </p:nvSpPr>
          <p:spPr bwMode="auto">
            <a:xfrm>
              <a:off x="928662" y="1285860"/>
              <a:ext cx="11430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1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1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Varias</a:t>
              </a:r>
            </a:p>
          </p:txBody>
        </p:sp>
        <p:sp>
          <p:nvSpPr>
            <p:cNvPr id="31754" name="5 CuadroTexto"/>
            <p:cNvSpPr txBox="1">
              <a:spLocks noChangeArrowheads="1"/>
            </p:cNvSpPr>
            <p:nvPr/>
          </p:nvSpPr>
          <p:spPr bwMode="auto">
            <a:xfrm>
              <a:off x="3643306" y="1285860"/>
              <a:ext cx="11430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1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Varias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Varias</a:t>
              </a:r>
            </a:p>
          </p:txBody>
        </p:sp>
        <p:sp>
          <p:nvSpPr>
            <p:cNvPr id="31755" name="7 CuadroTexto"/>
            <p:cNvSpPr txBox="1">
              <a:spLocks noChangeArrowheads="1"/>
            </p:cNvSpPr>
            <p:nvPr/>
          </p:nvSpPr>
          <p:spPr bwMode="auto">
            <a:xfrm>
              <a:off x="6000792" y="1285860"/>
              <a:ext cx="357186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>
                  <a:latin typeface="Calibri" pitchFamily="34" charset="0"/>
                </a:rPr>
                <a:t>Regresión simple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Regresión múltiple</a:t>
              </a:r>
            </a:p>
            <a:p>
              <a:endParaRPr lang="es-VE">
                <a:latin typeface="Calibri" pitchFamily="34" charset="0"/>
              </a:endParaRPr>
            </a:p>
            <a:p>
              <a:r>
                <a:rPr lang="es-VE">
                  <a:latin typeface="Calibri" pitchFamily="34" charset="0"/>
                </a:rPr>
                <a:t>Regresión múltiple multivariada</a:t>
              </a: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643688" y="3981450"/>
          <a:ext cx="1214437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596880" imgH="1168200" progId="Equation.3">
                  <p:embed/>
                </p:oleObj>
              </mc:Choice>
              <mc:Fallback>
                <p:oleObj name="Ecuación" r:id="rId2" imgW="596880" imgH="1168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3981450"/>
                        <a:ext cx="1214437" cy="251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294063" y="4175125"/>
          <a:ext cx="325755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600200" imgH="939600" progId="Equation.3">
                  <p:embed/>
                </p:oleObj>
              </mc:Choice>
              <mc:Fallback>
                <p:oleObj name="Ecuación" r:id="rId4" imgW="1600200" imgH="9396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175125"/>
                        <a:ext cx="3257550" cy="202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1438" y="4143375"/>
          <a:ext cx="32543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600200" imgH="939600" progId="Equation.3">
                  <p:embed/>
                </p:oleObj>
              </mc:Choice>
              <mc:Fallback>
                <p:oleObj name="Ecuación" r:id="rId6" imgW="1600200" imgH="9396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4143375"/>
                        <a:ext cx="3254375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862888" y="4184650"/>
          <a:ext cx="11112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545760" imgH="939600" progId="Equation.3">
                  <p:embed/>
                </p:oleObj>
              </mc:Choice>
              <mc:Fallback>
                <p:oleObj name="Ecuación" r:id="rId8" imgW="545760" imgH="9396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4184650"/>
                        <a:ext cx="111125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3786188" y="3500438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800">
                <a:latin typeface="Calibri" pitchFamily="34" charset="0"/>
              </a:rPr>
              <a:t>y = </a:t>
            </a:r>
            <a:r>
              <a:rPr lang="el-GR" sz="2800">
                <a:latin typeface="Calibri" pitchFamily="34" charset="0"/>
              </a:rPr>
              <a:t>β</a:t>
            </a:r>
            <a:r>
              <a:rPr lang="es-VE" sz="2800">
                <a:latin typeface="Calibri" pitchFamily="34" charset="0"/>
              </a:rPr>
              <a:t>X + </a:t>
            </a:r>
            <a:r>
              <a:rPr lang="el-GR" sz="2800">
                <a:latin typeface="Calibri" pitchFamily="34" charset="0"/>
              </a:rPr>
              <a:t>ε</a:t>
            </a:r>
            <a:endParaRPr lang="es-VE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524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b="1695"/>
          <a:stretch>
            <a:fillRect/>
          </a:stretch>
        </p:blipFill>
        <p:spPr bwMode="auto">
          <a:xfrm>
            <a:off x="20027" y="1500174"/>
            <a:ext cx="90525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8429652" y="5500702"/>
            <a:ext cx="64291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3 CuadroTexto"/>
          <p:cNvSpPr txBox="1">
            <a:spLocks noChangeArrowheads="1"/>
          </p:cNvSpPr>
          <p:nvPr/>
        </p:nvSpPr>
        <p:spPr bwMode="auto">
          <a:xfrm>
            <a:off x="285750" y="571500"/>
            <a:ext cx="8750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2400" dirty="0"/>
              <a:t>¿Se relaciona la DBO con la velocidad de la corriente?</a:t>
            </a:r>
          </a:p>
        </p:txBody>
      </p:sp>
      <p:sp>
        <p:nvSpPr>
          <p:cNvPr id="8195" name="16 CuadroTexto"/>
          <p:cNvSpPr txBox="1">
            <a:spLocks noChangeArrowheads="1"/>
          </p:cNvSpPr>
          <p:nvPr/>
        </p:nvSpPr>
        <p:spPr bwMode="auto">
          <a:xfrm>
            <a:off x="270944" y="1508973"/>
            <a:ext cx="8929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400" dirty="0"/>
              <a:t>¿Cuál es la relación de la DBO con la distancia a la procesadora de celulosa?</a:t>
            </a:r>
          </a:p>
        </p:txBody>
      </p:sp>
      <p:sp>
        <p:nvSpPr>
          <p:cNvPr id="6" name="17 CuadroTexto"/>
          <p:cNvSpPr txBox="1">
            <a:spLocks noChangeArrowheads="1"/>
          </p:cNvSpPr>
          <p:nvPr/>
        </p:nvSpPr>
        <p:spPr bwMode="auto">
          <a:xfrm>
            <a:off x="268936" y="2708920"/>
            <a:ext cx="860612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2300" dirty="0"/>
              <a:t>¿Cuál debe ser la DBO cuando la concentración de materia orgánica en el río es de 10 mg/L?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94" y="1285860"/>
            <a:ext cx="89535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/>
              <a:t>Dos tipos de análisis: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71438" y="1600200"/>
            <a:ext cx="8229600" cy="4400568"/>
          </a:xfrm>
        </p:spPr>
        <p:txBody>
          <a:bodyPr>
            <a:normAutofit fontScale="92500" lnSpcReduction="20000"/>
          </a:bodyPr>
          <a:lstStyle/>
          <a:p>
            <a:r>
              <a:rPr lang="es-VE" dirty="0"/>
              <a:t>Correlación lineal: Se mide el grado con que dos variables varían juntas.</a:t>
            </a:r>
          </a:p>
          <a:p>
            <a:endParaRPr lang="es-ES" dirty="0"/>
          </a:p>
          <a:p>
            <a:r>
              <a:rPr lang="es-VE" dirty="0"/>
              <a:t>Regresión lineal: Se estima la relación de una variable con otra, expresada en forma de función lineal. El fin de construir este modelo es:</a:t>
            </a:r>
          </a:p>
          <a:p>
            <a:pPr lvl="1"/>
            <a:endParaRPr lang="es-VE" dirty="0"/>
          </a:p>
          <a:p>
            <a:pPr lvl="1"/>
            <a:r>
              <a:rPr lang="es-VE" dirty="0"/>
              <a:t>Explicar la cantidad de variación de una variable respuesta según cambios en una variable causal.</a:t>
            </a:r>
          </a:p>
          <a:p>
            <a:pPr lvl="1"/>
            <a:r>
              <a:rPr lang="es-VE" dirty="0"/>
              <a:t>Predecir el valor de una variable en una muestra aun no evaluada, con base en los cambios de otra variable.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285875" y="71438"/>
            <a:ext cx="642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ANALISIS DE CORRELACIÓN LINEAL</a:t>
            </a:r>
            <a:endParaRPr lang="es-ES"/>
          </a:p>
        </p:txBody>
      </p:sp>
      <p:sp>
        <p:nvSpPr>
          <p:cNvPr id="10243" name="9 CuadroTexto"/>
          <p:cNvSpPr txBox="1">
            <a:spLocks noChangeArrowheads="1"/>
          </p:cNvSpPr>
          <p:nvPr/>
        </p:nvSpPr>
        <p:spPr bwMode="auto">
          <a:xfrm>
            <a:off x="714375" y="714375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Variable 1</a:t>
            </a:r>
          </a:p>
        </p:txBody>
      </p:sp>
      <p:sp>
        <p:nvSpPr>
          <p:cNvPr id="10244" name="13 CuadroTexto"/>
          <p:cNvSpPr txBox="1">
            <a:spLocks noChangeArrowheads="1"/>
          </p:cNvSpPr>
          <p:nvPr/>
        </p:nvSpPr>
        <p:spPr bwMode="auto">
          <a:xfrm>
            <a:off x="1000125" y="3238500"/>
            <a:ext cx="1357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µ</a:t>
            </a:r>
            <a:r>
              <a:rPr lang="es-VE" baseline="-25000"/>
              <a:t>1</a:t>
            </a:r>
            <a:r>
              <a:rPr lang="es-VE"/>
              <a:t>, </a:t>
            </a:r>
            <a:r>
              <a:rPr lang="el-GR"/>
              <a:t>σ</a:t>
            </a:r>
            <a:r>
              <a:rPr lang="es-VE" baseline="30000"/>
              <a:t>2</a:t>
            </a:r>
            <a:r>
              <a:rPr lang="es-VE" baseline="-25000"/>
              <a:t>1</a:t>
            </a:r>
          </a:p>
        </p:txBody>
      </p:sp>
      <p:sp>
        <p:nvSpPr>
          <p:cNvPr id="10245" name="15 CuadroTexto"/>
          <p:cNvSpPr txBox="1">
            <a:spLocks noChangeArrowheads="1"/>
          </p:cNvSpPr>
          <p:nvPr/>
        </p:nvSpPr>
        <p:spPr bwMode="auto">
          <a:xfrm>
            <a:off x="4286250" y="3238500"/>
            <a:ext cx="1214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µ</a:t>
            </a:r>
            <a:r>
              <a:rPr lang="es-VE" baseline="-25000"/>
              <a:t>2</a:t>
            </a:r>
            <a:r>
              <a:rPr lang="es-VE"/>
              <a:t>, </a:t>
            </a:r>
            <a:r>
              <a:rPr lang="el-GR"/>
              <a:t>σ</a:t>
            </a:r>
            <a:r>
              <a:rPr lang="es-VE" baseline="30000"/>
              <a:t>2</a:t>
            </a:r>
            <a:r>
              <a:rPr lang="es-VE" baseline="-25000"/>
              <a:t>2</a:t>
            </a:r>
          </a:p>
        </p:txBody>
      </p:sp>
      <p:grpSp>
        <p:nvGrpSpPr>
          <p:cNvPr id="2" name="22 Grupo"/>
          <p:cNvGrpSpPr>
            <a:grpSpLocks/>
          </p:cNvGrpSpPr>
          <p:nvPr/>
        </p:nvGrpSpPr>
        <p:grpSpPr bwMode="auto">
          <a:xfrm>
            <a:off x="3429000" y="1528763"/>
            <a:ext cx="5857875" cy="5186362"/>
            <a:chOff x="3428992" y="1528081"/>
            <a:chExt cx="5857884" cy="5187049"/>
          </a:xfrm>
        </p:grpSpPr>
        <p:pic>
          <p:nvPicPr>
            <p:cNvPr id="10250" name="Picture 9"/>
            <p:cNvPicPr>
              <a:picLocks noChangeAspect="1" noChangeArrowheads="1"/>
            </p:cNvPicPr>
            <p:nvPr/>
          </p:nvPicPr>
          <p:blipFill>
            <a:blip r:embed="rId2"/>
            <a:srcRect r="67215"/>
            <a:stretch>
              <a:fillRect/>
            </a:stretch>
          </p:blipFill>
          <p:spPr bwMode="auto">
            <a:xfrm>
              <a:off x="6500826" y="4143380"/>
              <a:ext cx="250033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1" name="12 CuadroTexto"/>
            <p:cNvSpPr txBox="1">
              <a:spLocks noChangeArrowheads="1"/>
            </p:cNvSpPr>
            <p:nvPr/>
          </p:nvSpPr>
          <p:spPr bwMode="auto">
            <a:xfrm>
              <a:off x="6429388" y="3786190"/>
              <a:ext cx="28574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 sz="2000"/>
                <a:t>Distribución bivariada</a:t>
              </a:r>
            </a:p>
          </p:txBody>
        </p:sp>
        <p:sp>
          <p:nvSpPr>
            <p:cNvPr id="10252" name="14 CuadroTexto"/>
            <p:cNvSpPr txBox="1">
              <a:spLocks noChangeArrowheads="1"/>
            </p:cNvSpPr>
            <p:nvPr/>
          </p:nvSpPr>
          <p:spPr bwMode="auto">
            <a:xfrm>
              <a:off x="4429124" y="5715016"/>
              <a:ext cx="1000132" cy="369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/>
                <a:t>ρ</a:t>
              </a:r>
              <a:r>
                <a:rPr lang="es-VE" baseline="-25000"/>
                <a:t>v1v2</a:t>
              </a:r>
              <a:endParaRPr lang="es-VE"/>
            </a:p>
          </p:txBody>
        </p:sp>
        <p:sp>
          <p:nvSpPr>
            <p:cNvPr id="17" name="16 Cerrar llave"/>
            <p:cNvSpPr/>
            <p:nvPr/>
          </p:nvSpPr>
          <p:spPr>
            <a:xfrm rot="2670935">
              <a:off x="5972171" y="1528081"/>
              <a:ext cx="635001" cy="3847022"/>
            </a:xfrm>
            <a:prstGeom prst="righ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0254" name="17 CuadroTexto"/>
            <p:cNvSpPr txBox="1">
              <a:spLocks noChangeArrowheads="1"/>
            </p:cNvSpPr>
            <p:nvPr/>
          </p:nvSpPr>
          <p:spPr bwMode="auto">
            <a:xfrm>
              <a:off x="3428992" y="6286520"/>
              <a:ext cx="30003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 sz="1800"/>
                <a:t>(Coeficiente de correlación)</a:t>
              </a:r>
            </a:p>
          </p:txBody>
        </p:sp>
      </p:grpSp>
      <p:pic>
        <p:nvPicPr>
          <p:cNvPr id="10247" name="8 Imagen" descr="Verianzas y medias.png"/>
          <p:cNvPicPr>
            <a:picLocks noChangeAspect="1"/>
          </p:cNvPicPr>
          <p:nvPr/>
        </p:nvPicPr>
        <p:blipFill>
          <a:blip r:embed="rId3"/>
          <a:srcRect l="29332" r="19337" b="52937"/>
          <a:stretch>
            <a:fillRect/>
          </a:stretch>
        </p:blipFill>
        <p:spPr bwMode="auto">
          <a:xfrm>
            <a:off x="3357563" y="1238250"/>
            <a:ext cx="3000375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8 Imagen" descr="Verianzas y medias.png"/>
          <p:cNvPicPr>
            <a:picLocks noChangeAspect="1"/>
          </p:cNvPicPr>
          <p:nvPr/>
        </p:nvPicPr>
        <p:blipFill>
          <a:blip r:embed="rId3"/>
          <a:srcRect l="29332" r="19337" b="52937"/>
          <a:stretch>
            <a:fillRect/>
          </a:stretch>
        </p:blipFill>
        <p:spPr bwMode="auto">
          <a:xfrm>
            <a:off x="142875" y="1238250"/>
            <a:ext cx="3000375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21 CuadroTexto"/>
          <p:cNvSpPr txBox="1">
            <a:spLocks noChangeArrowheads="1"/>
          </p:cNvSpPr>
          <p:nvPr/>
        </p:nvSpPr>
        <p:spPr bwMode="auto">
          <a:xfrm>
            <a:off x="3929063" y="714375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Variable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77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Modelo lineal</a:t>
            </a:r>
            <a:endParaRPr lang="es-ES"/>
          </a:p>
        </p:txBody>
      </p:sp>
      <p:sp>
        <p:nvSpPr>
          <p:cNvPr id="11267" name="7 CuadroTexto"/>
          <p:cNvSpPr txBox="1">
            <a:spLocks noChangeArrowheads="1"/>
          </p:cNvSpPr>
          <p:nvPr/>
        </p:nvSpPr>
        <p:spPr bwMode="auto">
          <a:xfrm>
            <a:off x="214313" y="1285875"/>
            <a:ext cx="8715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VE" sz="2000"/>
              <a:t>Ambas variables deben ajustarse a una distribución normal</a:t>
            </a:r>
          </a:p>
          <a:p>
            <a:pPr>
              <a:buFont typeface="Arial" charset="0"/>
              <a:buChar char="•"/>
            </a:pPr>
            <a:endParaRPr lang="es-VE" sz="2000"/>
          </a:p>
          <a:p>
            <a:pPr>
              <a:buFont typeface="Arial" charset="0"/>
              <a:buChar char="•"/>
            </a:pPr>
            <a:r>
              <a:rPr lang="es-VE" sz="2000"/>
              <a:t>Cualquier relación entre las variables debe ajustarse a una línea</a:t>
            </a:r>
          </a:p>
          <a:p>
            <a:pPr>
              <a:buFont typeface="Arial" charset="0"/>
              <a:buChar char="•"/>
            </a:pPr>
            <a:endParaRPr lang="es-VE" sz="2000"/>
          </a:p>
          <a:p>
            <a:pPr>
              <a:buFont typeface="Arial" charset="0"/>
              <a:buChar char="•"/>
            </a:pPr>
            <a:r>
              <a:rPr lang="es-VE" sz="2000"/>
              <a:t>Si la relación no es lineal, entonces se debe buscar otro tipo de modelo!!!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71938"/>
            <a:ext cx="7626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9 CuadroTexto"/>
          <p:cNvSpPr txBox="1">
            <a:spLocks noChangeArrowheads="1"/>
          </p:cNvSpPr>
          <p:nvPr/>
        </p:nvSpPr>
        <p:spPr bwMode="auto">
          <a:xfrm>
            <a:off x="1785938" y="3500438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400"/>
              <a:t>Distribución bivariada (normal)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1 CuadroTexto"/>
          <p:cNvSpPr txBox="1">
            <a:spLocks noChangeArrowheads="1"/>
          </p:cNvSpPr>
          <p:nvPr/>
        </p:nvSpPr>
        <p:spPr bwMode="auto">
          <a:xfrm>
            <a:off x="285750" y="214313"/>
            <a:ext cx="735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Lógica detrás del análisis de correlación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642938" y="3143250"/>
            <a:ext cx="792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¿cuánto covarían (varían juntas) tales variables?</a:t>
            </a:r>
          </a:p>
        </p:txBody>
      </p:sp>
      <p:sp>
        <p:nvSpPr>
          <p:cNvPr id="12292" name="13 CuadroTexto"/>
          <p:cNvSpPr txBox="1">
            <a:spLocks noChangeArrowheads="1"/>
          </p:cNvSpPr>
          <p:nvPr/>
        </p:nvSpPr>
        <p:spPr bwMode="auto">
          <a:xfrm>
            <a:off x="1500188" y="857250"/>
            <a:ext cx="7429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dirty="0"/>
              <a:t>Si una variable incrementa (o disminuye) y la otra también incrementa (o disminuye), entonces están relacionadas</a:t>
            </a:r>
          </a:p>
        </p:txBody>
      </p:sp>
      <p:sp>
        <p:nvSpPr>
          <p:cNvPr id="16" name="15 Flecha derecha"/>
          <p:cNvSpPr/>
          <p:nvPr/>
        </p:nvSpPr>
        <p:spPr>
          <a:xfrm rot="5400000">
            <a:off x="4214813" y="2428875"/>
            <a:ext cx="7143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>
              <a:solidFill>
                <a:schemeClr val="tx1"/>
              </a:solidFill>
            </a:endParaRPr>
          </a:p>
        </p:txBody>
      </p:sp>
      <p:sp>
        <p:nvSpPr>
          <p:cNvPr id="12294" name="16 CuadroTexto"/>
          <p:cNvSpPr txBox="1">
            <a:spLocks noChangeArrowheads="1"/>
          </p:cNvSpPr>
          <p:nvPr/>
        </p:nvSpPr>
        <p:spPr bwMode="auto">
          <a:xfrm>
            <a:off x="1785938" y="4429125"/>
            <a:ext cx="16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Covarianza</a:t>
            </a:r>
          </a:p>
        </p:txBody>
      </p:sp>
      <p:sp>
        <p:nvSpPr>
          <p:cNvPr id="19" name="18 Flecha doblada hacia arriba"/>
          <p:cNvSpPr/>
          <p:nvPr/>
        </p:nvSpPr>
        <p:spPr>
          <a:xfrm rot="5400000">
            <a:off x="1035845" y="4107656"/>
            <a:ext cx="1643062" cy="10001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>
              <a:solidFill>
                <a:schemeClr val="tx1"/>
              </a:solidFill>
            </a:endParaRP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2"/>
          <a:srcRect b="5315"/>
          <a:stretch>
            <a:fillRect/>
          </a:stretch>
        </p:blipFill>
        <p:spPr bwMode="auto">
          <a:xfrm>
            <a:off x="4286250" y="4429125"/>
            <a:ext cx="432276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20 Rectángulo"/>
          <p:cNvSpPr>
            <a:spLocks noChangeArrowheads="1"/>
          </p:cNvSpPr>
          <p:nvPr/>
        </p:nvSpPr>
        <p:spPr bwMode="auto">
          <a:xfrm>
            <a:off x="2428875" y="4857750"/>
            <a:ext cx="16430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3600"/>
              <a:t>σ</a:t>
            </a:r>
            <a:r>
              <a:rPr lang="es-VE" sz="3600" baseline="30000"/>
              <a:t>2</a:t>
            </a:r>
            <a:r>
              <a:rPr lang="es-VE" sz="3600" baseline="-25000"/>
              <a:t>y1y2</a:t>
            </a:r>
            <a:endParaRPr lang="es-VE" sz="3600"/>
          </a:p>
        </p:txBody>
      </p:sp>
      <p:sp>
        <p:nvSpPr>
          <p:cNvPr id="12298" name="21 CuadroTexto"/>
          <p:cNvSpPr txBox="1">
            <a:spLocks noChangeArrowheads="1"/>
          </p:cNvSpPr>
          <p:nvPr/>
        </p:nvSpPr>
        <p:spPr bwMode="auto">
          <a:xfrm>
            <a:off x="5857875" y="5857875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(-∞ +∞)</a:t>
            </a:r>
          </a:p>
        </p:txBody>
      </p:sp>
      <p:sp>
        <p:nvSpPr>
          <p:cNvPr id="12299" name="22 CuadroTexto"/>
          <p:cNvSpPr txBox="1">
            <a:spLocks noChangeArrowheads="1"/>
          </p:cNvSpPr>
          <p:nvPr/>
        </p:nvSpPr>
        <p:spPr bwMode="auto">
          <a:xfrm>
            <a:off x="142875" y="6000750"/>
            <a:ext cx="492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 u="sng"/>
              <a:t>Sumatoria cruzada productos (SCP)</a:t>
            </a:r>
          </a:p>
        </p:txBody>
      </p:sp>
      <p:sp>
        <p:nvSpPr>
          <p:cNvPr id="12300" name="23 CuadroTexto"/>
          <p:cNvSpPr txBox="1">
            <a:spLocks noChangeArrowheads="1"/>
          </p:cNvSpPr>
          <p:nvPr/>
        </p:nvSpPr>
        <p:spPr bwMode="auto">
          <a:xfrm>
            <a:off x="1071563" y="6315075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2000"/>
              <a:t>Grados de libertad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6 CuadroTexto"/>
          <p:cNvSpPr txBox="1">
            <a:spLocks noChangeArrowheads="1"/>
          </p:cNvSpPr>
          <p:nvPr/>
        </p:nvSpPr>
        <p:spPr bwMode="auto">
          <a:xfrm>
            <a:off x="142875" y="357188"/>
            <a:ext cx="2500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Covarianza</a:t>
            </a:r>
          </a:p>
        </p:txBody>
      </p:sp>
      <p:pic>
        <p:nvPicPr>
          <p:cNvPr id="13315" name="Picture 11"/>
          <p:cNvPicPr>
            <a:picLocks noChangeAspect="1" noChangeArrowheads="1"/>
          </p:cNvPicPr>
          <p:nvPr/>
        </p:nvPicPr>
        <p:blipFill>
          <a:blip r:embed="rId2"/>
          <a:srcRect l="6610" r="12416" b="5315"/>
          <a:stretch>
            <a:fillRect/>
          </a:stretch>
        </p:blipFill>
        <p:spPr bwMode="auto">
          <a:xfrm>
            <a:off x="2428875" y="1071563"/>
            <a:ext cx="4000500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20 Rectángulo"/>
          <p:cNvSpPr>
            <a:spLocks noChangeArrowheads="1"/>
          </p:cNvSpPr>
          <p:nvPr/>
        </p:nvSpPr>
        <p:spPr bwMode="auto">
          <a:xfrm>
            <a:off x="1143000" y="3005138"/>
            <a:ext cx="164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3600"/>
              <a:t>σ</a:t>
            </a:r>
            <a:r>
              <a:rPr lang="es-VE" sz="3600" baseline="30000"/>
              <a:t>2</a:t>
            </a:r>
            <a:r>
              <a:rPr lang="es-VE" sz="3600" baseline="-25000"/>
              <a:t>y1y2</a:t>
            </a:r>
            <a:r>
              <a:rPr lang="es-VE" sz="3600"/>
              <a:t>=</a:t>
            </a:r>
          </a:p>
        </p:txBody>
      </p:sp>
      <p:sp>
        <p:nvSpPr>
          <p:cNvPr id="13317" name="21 CuadroTexto"/>
          <p:cNvSpPr txBox="1">
            <a:spLocks noChangeArrowheads="1"/>
          </p:cNvSpPr>
          <p:nvPr/>
        </p:nvSpPr>
        <p:spPr bwMode="auto">
          <a:xfrm>
            <a:off x="6286500" y="3079750"/>
            <a:ext cx="21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= (-∞ a +∞)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2571750" y="3030538"/>
            <a:ext cx="4929188" cy="684212"/>
            <a:chOff x="142844" y="6000768"/>
            <a:chExt cx="4929222" cy="683602"/>
          </a:xfrm>
        </p:grpSpPr>
        <p:sp>
          <p:nvSpPr>
            <p:cNvPr id="13320" name="22 CuadroTexto"/>
            <p:cNvSpPr txBox="1">
              <a:spLocks noChangeArrowheads="1"/>
            </p:cNvSpPr>
            <p:nvPr/>
          </p:nvSpPr>
          <p:spPr bwMode="auto">
            <a:xfrm>
              <a:off x="142844" y="6000768"/>
              <a:ext cx="49292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 sz="1800" u="sng"/>
                <a:t>Sumatoria cruzada productos (SCP)</a:t>
              </a:r>
            </a:p>
          </p:txBody>
        </p:sp>
        <p:sp>
          <p:nvSpPr>
            <p:cNvPr id="13321" name="23 CuadroTexto"/>
            <p:cNvSpPr txBox="1">
              <a:spLocks noChangeArrowheads="1"/>
            </p:cNvSpPr>
            <p:nvPr/>
          </p:nvSpPr>
          <p:spPr bwMode="auto">
            <a:xfrm>
              <a:off x="1071538" y="6315038"/>
              <a:ext cx="2428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VE" sz="1800"/>
                <a:t>Grados de libertad</a:t>
              </a:r>
            </a:p>
          </p:txBody>
        </p:sp>
      </p:grp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428625" y="5000625"/>
            <a:ext cx="77152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/>
              <a:t>OJO</a:t>
            </a:r>
          </a:p>
          <a:p>
            <a:r>
              <a:rPr lang="es-VE" sz="2400"/>
              <a:t>La magnitud del valor depende de las diferencias de escala de ambas variables!!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1326</Words>
  <Application>Microsoft Office PowerPoint</Application>
  <PresentationFormat>Presentación en pantalla (4:3)</PresentationFormat>
  <Paragraphs>420</Paragraphs>
  <Slides>40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Dos tipos de análisis: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Edlin Guerra Castro</cp:lastModifiedBy>
  <cp:revision>7</cp:revision>
  <dcterms:created xsi:type="dcterms:W3CDTF">2013-06-27T02:46:16Z</dcterms:created>
  <dcterms:modified xsi:type="dcterms:W3CDTF">2022-08-03T21:11:08Z</dcterms:modified>
</cp:coreProperties>
</file>