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0"/>
  </p:notesMasterIdLst>
  <p:handoutMasterIdLst>
    <p:handoutMasterId r:id="rId21"/>
  </p:handoutMasterIdLst>
  <p:sldIdLst>
    <p:sldId id="293" r:id="rId3"/>
    <p:sldId id="470" r:id="rId4"/>
    <p:sldId id="472" r:id="rId5"/>
    <p:sldId id="468" r:id="rId6"/>
    <p:sldId id="294" r:id="rId7"/>
    <p:sldId id="329" r:id="rId8"/>
    <p:sldId id="330" r:id="rId9"/>
    <p:sldId id="258" r:id="rId10"/>
    <p:sldId id="259" r:id="rId11"/>
    <p:sldId id="284" r:id="rId12"/>
    <p:sldId id="260" r:id="rId13"/>
    <p:sldId id="275" r:id="rId14"/>
    <p:sldId id="276" r:id="rId15"/>
    <p:sldId id="262" r:id="rId16"/>
    <p:sldId id="263" r:id="rId17"/>
    <p:sldId id="264" r:id="rId18"/>
    <p:sldId id="285" r:id="rId19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D6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98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CFA78C91-6785-4285-AA0A-FDCE1E7CAE60}"/>
    <pc:docChg chg="sldOrd">
      <pc:chgData name="edlin guerra" userId="d52177a9150211f7" providerId="LiveId" clId="{CFA78C91-6785-4285-AA0A-FDCE1E7CAE60}" dt="2022-09-12T13:07:22.270" v="0" actId="20578"/>
      <pc:docMkLst>
        <pc:docMk/>
      </pc:docMkLst>
      <pc:sldChg chg="ord">
        <pc:chgData name="edlin guerra" userId="d52177a9150211f7" providerId="LiveId" clId="{CFA78C91-6785-4285-AA0A-FDCE1E7CAE60}" dt="2022-09-12T13:07:22.270" v="0" actId="20578"/>
        <pc:sldMkLst>
          <pc:docMk/>
          <pc:sldMk cId="62298159" sldId="293"/>
        </pc:sldMkLst>
      </pc:sldChg>
    </pc:docChg>
  </pc:docChgLst>
  <pc:docChgLst>
    <pc:chgData name="edlin guerra" userId="d52177a9150211f7" providerId="LiveId" clId="{32026FAC-A8CB-4A58-A03C-B61E4F7B820B}"/>
    <pc:docChg chg="modSld">
      <pc:chgData name="edlin guerra" userId="d52177a9150211f7" providerId="LiveId" clId="{32026FAC-A8CB-4A58-A03C-B61E4F7B820B}" dt="2022-09-12T03:55:56.694" v="11" actId="20577"/>
      <pc:docMkLst>
        <pc:docMk/>
      </pc:docMkLst>
      <pc:sldChg chg="modSp mod">
        <pc:chgData name="edlin guerra" userId="d52177a9150211f7" providerId="LiveId" clId="{32026FAC-A8CB-4A58-A03C-B61E4F7B820B}" dt="2022-09-12T03:55:56.694" v="11" actId="20577"/>
        <pc:sldMkLst>
          <pc:docMk/>
          <pc:sldMk cId="62298159" sldId="293"/>
        </pc:sldMkLst>
        <pc:spChg chg="mod">
          <ac:chgData name="edlin guerra" userId="d52177a9150211f7" providerId="LiveId" clId="{32026FAC-A8CB-4A58-A03C-B61E4F7B820B}" dt="2022-09-12T03:55:56.694" v="11" actId="20577"/>
          <ac:spMkLst>
            <pc:docMk/>
            <pc:sldMk cId="62298159" sldId="293"/>
            <ac:spMk id="5" creationId="{F437E857-4D77-4FAA-AD0C-87AC66D53386}"/>
          </ac:spMkLst>
        </pc:spChg>
        <pc:spChg chg="mod">
          <ac:chgData name="edlin guerra" userId="d52177a9150211f7" providerId="LiveId" clId="{32026FAC-A8CB-4A58-A03C-B61E4F7B820B}" dt="2022-09-12T03:55:52.087" v="3" actId="20577"/>
          <ac:spMkLst>
            <pc:docMk/>
            <pc:sldMk cId="62298159" sldId="293"/>
            <ac:spMk id="6" creationId="{40414D67-5785-4491-A0C9-47520F416026}"/>
          </ac:spMkLst>
        </pc:spChg>
      </pc:sldChg>
    </pc:docChg>
  </pc:docChgLst>
  <pc:docChgLst>
    <pc:chgData name="edlin guerra" userId="d52177a9150211f7" providerId="LiveId" clId="{EEDBC212-14FF-4856-B8EC-C4824E7FFABA}"/>
    <pc:docChg chg="custSel addSld delSld modSld sldOrd delMainMaster">
      <pc:chgData name="edlin guerra" userId="d52177a9150211f7" providerId="LiveId" clId="{EEDBC212-14FF-4856-B8EC-C4824E7FFABA}" dt="2020-10-06T15:32:10.630" v="244" actId="20577"/>
      <pc:docMkLst>
        <pc:docMk/>
      </pc:docMkLst>
      <pc:sldChg chg="modSp mod">
        <pc:chgData name="edlin guerra" userId="d52177a9150211f7" providerId="LiveId" clId="{EEDBC212-14FF-4856-B8EC-C4824E7FFABA}" dt="2020-10-06T15:21:46.275" v="239" actId="20577"/>
        <pc:sldMkLst>
          <pc:docMk/>
          <pc:sldMk cId="0" sldId="260"/>
        </pc:sldMkLst>
        <pc:graphicFrameChg chg="modGraphic">
          <ac:chgData name="edlin guerra" userId="d52177a9150211f7" providerId="LiveId" clId="{EEDBC212-14FF-4856-B8EC-C4824E7FFABA}" dt="2020-10-06T15:21:46.275" v="239" actId="20577"/>
          <ac:graphicFrameMkLst>
            <pc:docMk/>
            <pc:sldMk cId="0" sldId="260"/>
            <ac:graphicFrameMk id="6489" creationId="{6F3BA041-A2C1-4B84-A528-778A65778706}"/>
          </ac:graphicFrameMkLst>
        </pc:graphicFrameChg>
      </pc:sldChg>
      <pc:sldChg chg="modSp">
        <pc:chgData name="edlin guerra" userId="d52177a9150211f7" providerId="LiveId" clId="{EEDBC212-14FF-4856-B8EC-C4824E7FFABA}" dt="2020-10-06T15:21:53.427" v="240"/>
        <pc:sldMkLst>
          <pc:docMk/>
          <pc:sldMk cId="0" sldId="275"/>
        </pc:sldMkLst>
        <pc:graphicFrameChg chg="mod">
          <ac:chgData name="edlin guerra" userId="d52177a9150211f7" providerId="LiveId" clId="{EEDBC212-14FF-4856-B8EC-C4824E7FFABA}" dt="2020-10-06T15:21:53.427" v="240"/>
          <ac:graphicFrameMkLst>
            <pc:docMk/>
            <pc:sldMk cId="0" sldId="275"/>
            <ac:graphicFrameMk id="26627" creationId="{0FFE1705-B133-429E-BE86-EA501368E3FD}"/>
          </ac:graphicFrameMkLst>
        </pc:graphicFrameChg>
      </pc:sldChg>
      <pc:sldChg chg="modSp">
        <pc:chgData name="edlin guerra" userId="d52177a9150211f7" providerId="LiveId" clId="{EEDBC212-14FF-4856-B8EC-C4824E7FFABA}" dt="2020-10-06T15:21:56.649" v="241"/>
        <pc:sldMkLst>
          <pc:docMk/>
          <pc:sldMk cId="0" sldId="276"/>
        </pc:sldMkLst>
        <pc:graphicFrameChg chg="mod">
          <ac:chgData name="edlin guerra" userId="d52177a9150211f7" providerId="LiveId" clId="{EEDBC212-14FF-4856-B8EC-C4824E7FFABA}" dt="2020-10-06T15:21:56.649" v="241"/>
          <ac:graphicFrameMkLst>
            <pc:docMk/>
            <pc:sldMk cId="0" sldId="276"/>
            <ac:graphicFrameMk id="28675" creationId="{6448E521-5F90-4D76-A509-00D6F694F691}"/>
          </ac:graphicFrameMkLst>
        </pc:graphicFrameChg>
      </pc:sldChg>
      <pc:sldChg chg="modSp mod">
        <pc:chgData name="edlin guerra" userId="d52177a9150211f7" providerId="LiveId" clId="{EEDBC212-14FF-4856-B8EC-C4824E7FFABA}" dt="2020-10-06T15:32:10.630" v="244" actId="20577"/>
        <pc:sldMkLst>
          <pc:docMk/>
          <pc:sldMk cId="62298159" sldId="293"/>
        </pc:sldMkLst>
        <pc:spChg chg="mod">
          <ac:chgData name="edlin guerra" userId="d52177a9150211f7" providerId="LiveId" clId="{EEDBC212-14FF-4856-B8EC-C4824E7FFABA}" dt="2020-10-06T13:55:49.982" v="11" actId="20577"/>
          <ac:spMkLst>
            <pc:docMk/>
            <pc:sldMk cId="62298159" sldId="293"/>
            <ac:spMk id="5" creationId="{F437E857-4D77-4FAA-AD0C-87AC66D53386}"/>
          </ac:spMkLst>
        </pc:spChg>
        <pc:spChg chg="mod">
          <ac:chgData name="edlin guerra" userId="d52177a9150211f7" providerId="LiveId" clId="{EEDBC212-14FF-4856-B8EC-C4824E7FFABA}" dt="2020-10-06T15:32:10.630" v="244" actId="20577"/>
          <ac:spMkLst>
            <pc:docMk/>
            <pc:sldMk cId="62298159" sldId="293"/>
            <ac:spMk id="6" creationId="{40414D67-5785-4491-A0C9-47520F416026}"/>
          </ac:spMkLst>
        </pc:spChg>
      </pc:sldChg>
      <pc:sldChg chg="ord">
        <pc:chgData name="edlin guerra" userId="d52177a9150211f7" providerId="LiveId" clId="{EEDBC212-14FF-4856-B8EC-C4824E7FFABA}" dt="2020-10-06T15:18:29.242" v="208"/>
        <pc:sldMkLst>
          <pc:docMk/>
          <pc:sldMk cId="2272089467" sldId="329"/>
        </pc:sldMkLst>
      </pc:sldChg>
      <pc:sldChg chg="del">
        <pc:chgData name="edlin guerra" userId="d52177a9150211f7" providerId="LiveId" clId="{EEDBC212-14FF-4856-B8EC-C4824E7FFABA}" dt="2020-10-06T15:27:31.067" v="243" actId="47"/>
        <pc:sldMkLst>
          <pc:docMk/>
          <pc:sldMk cId="2687856064" sldId="331"/>
        </pc:sldMkLst>
      </pc:sldChg>
      <pc:sldChg chg="del">
        <pc:chgData name="edlin guerra" userId="d52177a9150211f7" providerId="LiveId" clId="{EEDBC212-14FF-4856-B8EC-C4824E7FFABA}" dt="2020-10-06T15:26:47.743" v="242" actId="47"/>
        <pc:sldMkLst>
          <pc:docMk/>
          <pc:sldMk cId="1122569213" sldId="453"/>
        </pc:sldMkLst>
      </pc:sldChg>
      <pc:sldChg chg="addSp modSp add mod ord modAnim">
        <pc:chgData name="edlin guerra" userId="d52177a9150211f7" providerId="LiveId" clId="{EEDBC212-14FF-4856-B8EC-C4824E7FFABA}" dt="2020-10-06T14:07:29.600" v="158"/>
        <pc:sldMkLst>
          <pc:docMk/>
          <pc:sldMk cId="4116893864" sldId="468"/>
        </pc:sldMkLst>
        <pc:spChg chg="add mod">
          <ac:chgData name="edlin guerra" userId="d52177a9150211f7" providerId="LiveId" clId="{EEDBC212-14FF-4856-B8EC-C4824E7FFABA}" dt="2020-10-06T14:01:35.946" v="37" actId="207"/>
          <ac:spMkLst>
            <pc:docMk/>
            <pc:sldMk cId="4116893864" sldId="468"/>
            <ac:spMk id="2" creationId="{F544F451-EB14-436F-A1B5-8E117D9F2EC2}"/>
          </ac:spMkLst>
        </pc:spChg>
      </pc:sldChg>
      <pc:sldChg chg="modSp add mod ord">
        <pc:chgData name="edlin guerra" userId="d52177a9150211f7" providerId="LiveId" clId="{EEDBC212-14FF-4856-B8EC-C4824E7FFABA}" dt="2020-10-06T15:16:53.276" v="206" actId="114"/>
        <pc:sldMkLst>
          <pc:docMk/>
          <pc:sldMk cId="0" sldId="470"/>
        </pc:sldMkLst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9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10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1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1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17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18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0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1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6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7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5:02.373" v="84" actId="404"/>
          <ac:spMkLst>
            <pc:docMk/>
            <pc:sldMk cId="0" sldId="470"/>
            <ac:spMk id="28" creationId="{00000000-0000-0000-0000-000000000000}"/>
          </ac:spMkLst>
        </pc:spChg>
        <pc:spChg chg="mod">
          <ac:chgData name="edlin guerra" userId="d52177a9150211f7" providerId="LiveId" clId="{EEDBC212-14FF-4856-B8EC-C4824E7FFABA}" dt="2020-10-06T15:16:53.276" v="206" actId="114"/>
          <ac:spMkLst>
            <pc:docMk/>
            <pc:sldMk cId="0" sldId="470"/>
            <ac:spMk id="3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3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5:16:20.102" v="185" actId="20577"/>
          <ac:spMkLst>
            <pc:docMk/>
            <pc:sldMk cId="0" sldId="470"/>
            <ac:spMk id="35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3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5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6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4:57.008" v="81" actId="404"/>
          <ac:spMkLst>
            <pc:docMk/>
            <pc:sldMk cId="0" sldId="470"/>
            <ac:spMk id="48" creationId="{00000000-0000-0000-0000-000000000000}"/>
          </ac:spMkLst>
        </pc:spChg>
      </pc:sldChg>
      <pc:sldChg chg="addSp delSp modSp add mod">
        <pc:chgData name="edlin guerra" userId="d52177a9150211f7" providerId="LiveId" clId="{EEDBC212-14FF-4856-B8EC-C4824E7FFABA}" dt="2020-10-06T15:16:47.245" v="205" actId="114"/>
        <pc:sldMkLst>
          <pc:docMk/>
          <pc:sldMk cId="0" sldId="472"/>
        </pc:sldMkLst>
        <pc:spChg chg="add mod">
          <ac:chgData name="edlin guerra" userId="d52177a9150211f7" providerId="LiveId" clId="{EEDBC212-14FF-4856-B8EC-C4824E7FFABA}" dt="2020-10-06T15:16:37.527" v="204" actId="6549"/>
          <ac:spMkLst>
            <pc:docMk/>
            <pc:sldMk cId="0" sldId="472"/>
            <ac:spMk id="4" creationId="{E27E6B82-E9A3-49C0-8657-1EAA4C75AF11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9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10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1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1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17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18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0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1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6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7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21.892" v="48" actId="404"/>
          <ac:spMkLst>
            <pc:docMk/>
            <pc:sldMk cId="0" sldId="472"/>
            <ac:spMk id="28" creationId="{00000000-0000-0000-0000-000000000000}"/>
          </ac:spMkLst>
        </pc:spChg>
        <pc:spChg chg="mod">
          <ac:chgData name="edlin guerra" userId="d52177a9150211f7" providerId="LiveId" clId="{EEDBC212-14FF-4856-B8EC-C4824E7FFABA}" dt="2020-10-06T15:16:47.245" v="205" actId="114"/>
          <ac:spMkLst>
            <pc:docMk/>
            <pc:sldMk cId="0" sldId="472"/>
            <ac:spMk id="3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34" creationId="{00000000-0000-0000-0000-000000000000}"/>
          </ac:spMkLst>
        </pc:spChg>
        <pc:spChg chg="del mod">
          <ac:chgData name="edlin guerra" userId="d52177a9150211f7" providerId="LiveId" clId="{EEDBC212-14FF-4856-B8EC-C4824E7FFABA}" dt="2020-10-06T14:06:49.468" v="149" actId="478"/>
          <ac:spMkLst>
            <pc:docMk/>
            <pc:sldMk cId="0" sldId="472"/>
            <ac:spMk id="35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2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3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4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5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6" creationId="{00000000-0000-0000-0000-000000000000}"/>
          </ac:spMkLst>
        </pc:spChg>
        <pc:spChg chg="mod">
          <ac:chgData name="edlin guerra" userId="d52177a9150211f7" providerId="LiveId" clId="{EEDBC212-14FF-4856-B8EC-C4824E7FFABA}" dt="2020-10-06T14:03:03.276" v="42" actId="404"/>
          <ac:spMkLst>
            <pc:docMk/>
            <pc:sldMk cId="0" sldId="472"/>
            <ac:spMk id="48" creationId="{00000000-0000-0000-0000-000000000000}"/>
          </ac:spMkLst>
        </pc:spChg>
        <pc:grpChg chg="mod">
          <ac:chgData name="edlin guerra" userId="d52177a9150211f7" providerId="LiveId" clId="{EEDBC212-14FF-4856-B8EC-C4824E7FFABA}" dt="2020-10-06T14:03:15.769" v="43" actId="1076"/>
          <ac:grpSpMkLst>
            <pc:docMk/>
            <pc:sldMk cId="0" sldId="472"/>
            <ac:grpSpMk id="2" creationId="{00000000-0000-0000-0000-000000000000}"/>
          </ac:grpSpMkLst>
        </pc:grpChg>
      </pc:sldChg>
      <pc:sldMasterChg chg="del delSldLayout">
        <pc:chgData name="edlin guerra" userId="d52177a9150211f7" providerId="LiveId" clId="{EEDBC212-14FF-4856-B8EC-C4824E7FFABA}" dt="2020-10-06T15:26:47.743" v="242" actId="47"/>
        <pc:sldMasterMkLst>
          <pc:docMk/>
          <pc:sldMasterMk cId="1442147284" sldId="2147483673"/>
        </pc:sldMasterMkLst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1975373642" sldId="2147483674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4046577055" sldId="2147483675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1492283614" sldId="2147483676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1525143785" sldId="2147483677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2267405606" sldId="2147483678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3223081115" sldId="2147483679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3706228267" sldId="2147483680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567120062" sldId="2147483681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1940454235" sldId="2147483682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3793387190" sldId="2147483683"/>
          </pc:sldLayoutMkLst>
        </pc:sldLayoutChg>
        <pc:sldLayoutChg chg="del">
          <pc:chgData name="edlin guerra" userId="d52177a9150211f7" providerId="LiveId" clId="{EEDBC212-14FF-4856-B8EC-C4824E7FFABA}" dt="2020-10-06T15:26:47.743" v="242" actId="47"/>
          <pc:sldLayoutMkLst>
            <pc:docMk/>
            <pc:sldMasterMk cId="1442147284" sldId="2147483673"/>
            <pc:sldLayoutMk cId="843760381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12/9/2022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12/9/2022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12/09/2022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9" Type="http://schemas.openxmlformats.org/officeDocument/2006/relationships/image" Target="../media/image17.png"/><Relationship Id="rId1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ESTADÍSTICA APLICADA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Tema 4. Análisis de Varianza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2 CuadroTexto">
            <a:extLst>
              <a:ext uri="{FF2B5EF4-FFF2-40B4-BE49-F238E27FC236}">
                <a16:creationId xmlns:a16="http://schemas.microsoft.com/office/drawing/2014/main" id="{51FFAEE3-D219-4E5E-8C7E-7B076513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501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/>
              <a:t>El truco del ANOVA: descomponer la variación total</a:t>
            </a:r>
          </a:p>
        </p:txBody>
      </p:sp>
      <p:sp>
        <p:nvSpPr>
          <p:cNvPr id="13315" name="3 CuadroTexto">
            <a:extLst>
              <a:ext uri="{FF2B5EF4-FFF2-40B4-BE49-F238E27FC236}">
                <a16:creationId xmlns:a16="http://schemas.microsoft.com/office/drawing/2014/main" id="{1AF98DAC-E8D7-4299-B33F-5EF0A6203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714500"/>
            <a:ext cx="8643937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/>
              <a:t>¿cuánta variación proviene de las diferencias reales? (</a:t>
            </a:r>
            <a:r>
              <a:rPr lang="es-VE" altLang="es-MX" sz="2000" i="1"/>
              <a:t>si es que existen</a:t>
            </a:r>
            <a:r>
              <a:rPr lang="es-VE" altLang="es-MX" sz="2000"/>
              <a:t>)</a:t>
            </a:r>
          </a:p>
          <a:p>
            <a:pPr eaLnBrk="1" hangingPunct="1"/>
            <a:endParaRPr lang="es-VE" altLang="es-MX" sz="2000"/>
          </a:p>
          <a:p>
            <a:pPr eaLnBrk="1" hangingPunct="1"/>
            <a:r>
              <a:rPr lang="es-VE" altLang="es-MX" sz="2000"/>
              <a:t>¿cuánta variación es producto del </a:t>
            </a:r>
            <a:r>
              <a:rPr lang="es-VE" altLang="es-MX" sz="2000" u="sng"/>
              <a:t>azar</a:t>
            </a:r>
            <a:r>
              <a:rPr lang="es-VE" altLang="es-MX" sz="2000"/>
              <a:t>?</a:t>
            </a:r>
          </a:p>
        </p:txBody>
      </p:sp>
      <p:sp>
        <p:nvSpPr>
          <p:cNvPr id="13316" name="4 CuadroTexto">
            <a:extLst>
              <a:ext uri="{FF2B5EF4-FFF2-40B4-BE49-F238E27FC236}">
                <a16:creationId xmlns:a16="http://schemas.microsoft.com/office/drawing/2014/main" id="{18183ED1-A2E2-4E28-A194-7D40C7E0F5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0"/>
            <a:ext cx="8643938" cy="70802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000" i="1" dirty="0"/>
              <a:t>En estadística, el </a:t>
            </a:r>
            <a:r>
              <a:rPr lang="es-VE" altLang="es-MX" sz="2000" i="1" u="sng" dirty="0"/>
              <a:t>azar</a:t>
            </a:r>
            <a:r>
              <a:rPr lang="es-VE" altLang="es-MX" sz="2000" i="1" dirty="0"/>
              <a:t> es un comodín que incluye todo lo desconocido y no incluido en el modelo </a:t>
            </a:r>
          </a:p>
        </p:txBody>
      </p:sp>
      <p:sp>
        <p:nvSpPr>
          <p:cNvPr id="13317" name="5 CuadroTexto">
            <a:extLst>
              <a:ext uri="{FF2B5EF4-FFF2-40B4-BE49-F238E27FC236}">
                <a16:creationId xmlns:a16="http://schemas.microsoft.com/office/drawing/2014/main" id="{F0D91EDF-24B3-4DA4-BF56-D521D4F29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429000"/>
            <a:ext cx="8643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Variación Total = Variación entre muestras + Variación dentro de las muestras </a:t>
            </a:r>
          </a:p>
        </p:txBody>
      </p:sp>
      <p:sp>
        <p:nvSpPr>
          <p:cNvPr id="13318" name="6 CuadroTexto">
            <a:extLst>
              <a:ext uri="{FF2B5EF4-FFF2-40B4-BE49-F238E27FC236}">
                <a16:creationId xmlns:a16="http://schemas.microsoft.com/office/drawing/2014/main" id="{452F5BBE-E688-4592-B483-C7F05FA81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4786313"/>
            <a:ext cx="2428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SCT= SCE + SCD</a:t>
            </a:r>
          </a:p>
        </p:txBody>
      </p:sp>
      <p:cxnSp>
        <p:nvCxnSpPr>
          <p:cNvPr id="9" name="8 Conector recto de flecha">
            <a:extLst>
              <a:ext uri="{FF2B5EF4-FFF2-40B4-BE49-F238E27FC236}">
                <a16:creationId xmlns:a16="http://schemas.microsoft.com/office/drawing/2014/main" id="{968B2D76-9A04-41A1-9F69-4159B81801B3}"/>
              </a:ext>
            </a:extLst>
          </p:cNvPr>
          <p:cNvCxnSpPr/>
          <p:nvPr/>
        </p:nvCxnSpPr>
        <p:spPr>
          <a:xfrm>
            <a:off x="1428750" y="3857625"/>
            <a:ext cx="1643063" cy="1071563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>
            <a:extLst>
              <a:ext uri="{FF2B5EF4-FFF2-40B4-BE49-F238E27FC236}">
                <a16:creationId xmlns:a16="http://schemas.microsoft.com/office/drawing/2014/main" id="{2391A9F9-CCA8-4F86-87F6-03799AD1536B}"/>
              </a:ext>
            </a:extLst>
          </p:cNvPr>
          <p:cNvCxnSpPr/>
          <p:nvPr/>
        </p:nvCxnSpPr>
        <p:spPr>
          <a:xfrm rot="16200000" flipH="1">
            <a:off x="3500438" y="4214813"/>
            <a:ext cx="928687" cy="7143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73ABE616-F094-4204-95F6-DED9C5548E16}"/>
              </a:ext>
            </a:extLst>
          </p:cNvPr>
          <p:cNvCxnSpPr/>
          <p:nvPr/>
        </p:nvCxnSpPr>
        <p:spPr>
          <a:xfrm rot="5400000">
            <a:off x="4964907" y="3893344"/>
            <a:ext cx="1143000" cy="92868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4">
            <a:extLst>
              <a:ext uri="{FF2B5EF4-FFF2-40B4-BE49-F238E27FC236}">
                <a16:creationId xmlns:a16="http://schemas.microsoft.com/office/drawing/2014/main" id="{4796BBD5-2CCC-4CC3-9D19-50772E672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6489" name="Group 345">
            <a:extLst>
              <a:ext uri="{FF2B5EF4-FFF2-40B4-BE49-F238E27FC236}">
                <a16:creationId xmlns:a16="http://schemas.microsoft.com/office/drawing/2014/main" id="{6F3BA041-A2C1-4B84-A528-778A65778706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854345677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Desv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. </a:t>
                      </a: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Est</a:t>
                      </a: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074" name="Object 339">
            <a:extLst>
              <a:ext uri="{FF2B5EF4-FFF2-40B4-BE49-F238E27FC236}">
                <a16:creationId xmlns:a16="http://schemas.microsoft.com/office/drawing/2014/main" id="{B0A44CB7-BBFD-48A4-83CC-CBB0AD698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2913" y="4508500"/>
          <a:ext cx="535781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006280" imgH="774360" progId="Equation.3">
                  <p:embed/>
                </p:oleObj>
              </mc:Choice>
              <mc:Fallback>
                <p:oleObj name="Ecuación" r:id="rId2" imgW="2006280" imgH="774360" progId="Equation.3">
                  <p:embed/>
                  <p:pic>
                    <p:nvPicPr>
                      <p:cNvPr id="3074" name="Object 339">
                        <a:extLst>
                          <a:ext uri="{FF2B5EF4-FFF2-40B4-BE49-F238E27FC236}">
                            <a16:creationId xmlns:a16="http://schemas.microsoft.com/office/drawing/2014/main" id="{B0A44CB7-BBFD-48A4-83CC-CBB0AD6983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2913" y="4508500"/>
                        <a:ext cx="5357812" cy="20748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>
            <a:extLst>
              <a:ext uri="{FF2B5EF4-FFF2-40B4-BE49-F238E27FC236}">
                <a16:creationId xmlns:a16="http://schemas.microsoft.com/office/drawing/2014/main" id="{CD3824D6-A196-429E-B68F-CC6EB77F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SUMATORIA CUADRÁTICA TOTAL</a:t>
            </a:r>
            <a:endParaRPr lang="es-ES" altLang="es-MX" dirty="0"/>
          </a:p>
        </p:txBody>
      </p:sp>
      <p:graphicFrame>
        <p:nvGraphicFramePr>
          <p:cNvPr id="26627" name="Group 3">
            <a:extLst>
              <a:ext uri="{FF2B5EF4-FFF2-40B4-BE49-F238E27FC236}">
                <a16:creationId xmlns:a16="http://schemas.microsoft.com/office/drawing/2014/main" id="{0FFE1705-B133-429E-BE86-EA501368E3FD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369001381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4098" name="Object 68">
            <a:extLst>
              <a:ext uri="{FF2B5EF4-FFF2-40B4-BE49-F238E27FC236}">
                <a16:creationId xmlns:a16="http://schemas.microsoft.com/office/drawing/2014/main" id="{A3E5E3B3-1AD5-4288-971D-67BB0D169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8750" y="4929188"/>
          <a:ext cx="6408738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22280" imgH="457200" progId="Equation.3">
                  <p:embed/>
                </p:oleObj>
              </mc:Choice>
              <mc:Fallback>
                <p:oleObj name="Ecuación" r:id="rId2" imgW="2222280" imgH="457200" progId="Equation.3">
                  <p:embed/>
                  <p:pic>
                    <p:nvPicPr>
                      <p:cNvPr id="4098" name="Object 68">
                        <a:extLst>
                          <a:ext uri="{FF2B5EF4-FFF2-40B4-BE49-F238E27FC236}">
                            <a16:creationId xmlns:a16="http://schemas.microsoft.com/office/drawing/2014/main" id="{A3E5E3B3-1AD5-4288-971D-67BB0D169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929188"/>
                        <a:ext cx="6408738" cy="13922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>
            <a:extLst>
              <a:ext uri="{FF2B5EF4-FFF2-40B4-BE49-F238E27FC236}">
                <a16:creationId xmlns:a16="http://schemas.microsoft.com/office/drawing/2014/main" id="{BF22EC14-108B-4463-B159-5362CE16F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260350"/>
            <a:ext cx="64087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SUMATORIA CUADRÁTICA TOTAL</a:t>
            </a:r>
            <a:endParaRPr lang="es-ES" altLang="es-MX"/>
          </a:p>
        </p:txBody>
      </p:sp>
      <p:graphicFrame>
        <p:nvGraphicFramePr>
          <p:cNvPr id="28675" name="Group 3">
            <a:extLst>
              <a:ext uri="{FF2B5EF4-FFF2-40B4-BE49-F238E27FC236}">
                <a16:creationId xmlns:a16="http://schemas.microsoft.com/office/drawing/2014/main" id="{6448E521-5F90-4D76-A509-00D6F694F691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133849369"/>
              </p:ext>
            </p:extLst>
          </p:nvPr>
        </p:nvGraphicFramePr>
        <p:xfrm>
          <a:off x="1042988" y="1079500"/>
          <a:ext cx="7127875" cy="329247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27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7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VE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1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2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3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Grupo a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a1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a4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s-E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a5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an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media1</a:t>
                      </a:r>
                      <a:endParaRPr kumimoji="0" lang="es-ES" sz="1800" b="0" i="1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media2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media3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Media a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Desv. Est </a:t>
                      </a:r>
                      <a:endParaRPr kumimoji="0" lang="es-ES" sz="1800" b="0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s-ES" sz="1800" b="0" i="0" u="none" strike="noStrike" cap="none" normalizeH="0" baseline="-2500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18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es-VE" sz="1800" u="none" strike="noStrike" cap="none" normalizeH="0" baseline="-25000" dirty="0" err="1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s-ES" sz="1800" b="0" i="0" u="none" strike="noStrike" cap="none" normalizeH="0" baseline="-2500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9" marB="45729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/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𝑆𝐶𝑇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bar>
                                <m:barPr>
                                  <m:pos m:val="top"/>
                                  <m:ctrlP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s-MX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  <m:sub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bar>
                            <m:barPr>
                              <m:pos m:val="top"/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  <m:sSup>
                            <m:sSupPr>
                              <m:ctrlP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5122" name="Object 67">
                <a:extLst>
                  <a:ext uri="{FF2B5EF4-FFF2-40B4-BE49-F238E27FC236}">
                    <a16:creationId xmlns:a16="http://schemas.microsoft.com/office/drawing/2014/main" id="{4858BAA6-4797-41A8-96D4-B6695040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8638" y="4451350"/>
                <a:ext cx="6372225" cy="1033462"/>
              </a:xfrm>
              <a:prstGeom prst="rect">
                <a:avLst/>
              </a:prstGeom>
              <a:blipFill>
                <a:blip r:embed="rId2"/>
                <a:stretch>
                  <a:fillRect b="-2117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4" name="Text Box 68">
            <a:extLst>
              <a:ext uri="{FF2B5EF4-FFF2-40B4-BE49-F238E27FC236}">
                <a16:creationId xmlns:a16="http://schemas.microsoft.com/office/drawing/2014/main" id="{1F712063-B34D-4AD8-A959-5C05CC73F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089" y="5714277"/>
            <a:ext cx="604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Variabilidad dentro   +  Variabilidad entre</a:t>
            </a:r>
            <a:endParaRPr lang="es-ES" altLang="es-MX" sz="2400" dirty="0"/>
          </a:p>
        </p:txBody>
      </p:sp>
      <p:sp>
        <p:nvSpPr>
          <p:cNvPr id="5185" name="Text Box 70">
            <a:extLst>
              <a:ext uri="{FF2B5EF4-FFF2-40B4-BE49-F238E27FC236}">
                <a16:creationId xmlns:a16="http://schemas.microsoft.com/office/drawing/2014/main" id="{0566C6AD-0EC2-43B4-AD95-A6869C262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1957" y="6421941"/>
            <a:ext cx="3492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Esto es cero (0) si Ho es cierta</a:t>
            </a:r>
            <a:endParaRPr lang="es-ES" altLang="es-MX" sz="1800" dirty="0"/>
          </a:p>
        </p:txBody>
      </p:sp>
      <p:sp>
        <p:nvSpPr>
          <p:cNvPr id="5186" name="AutoShape 71">
            <a:extLst>
              <a:ext uri="{FF2B5EF4-FFF2-40B4-BE49-F238E27FC236}">
                <a16:creationId xmlns:a16="http://schemas.microsoft.com/office/drawing/2014/main" id="{8BFCD184-7CD6-445C-90BC-9C0B672DF969}"/>
              </a:ext>
            </a:extLst>
          </p:cNvPr>
          <p:cNvSpPr>
            <a:spLocks/>
          </p:cNvSpPr>
          <p:nvPr/>
        </p:nvSpPr>
        <p:spPr bwMode="auto">
          <a:xfrm rot="5400000">
            <a:off x="7164238" y="5163415"/>
            <a:ext cx="215900" cy="2232025"/>
          </a:xfrm>
          <a:prstGeom prst="leftBrace">
            <a:avLst>
              <a:gd name="adj1" fmla="val 86152"/>
              <a:gd name="adj2" fmla="val 50000"/>
            </a:avLst>
          </a:prstGeom>
          <a:noFill/>
          <a:ln w="6350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s-MX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s-MX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s-MX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b="0" i="1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s-MX" b="0" i="1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̿"/>
                                                <m:ctrlP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s-MX" b="0" i="1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𝑒𝑛𝑡𝑟𝑒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𝐶𝑀</m:t>
                                        </m:r>
                                      </m:e>
                                      <m:sub>
                                        <m:r>
                                          <a:rPr lang="es-MX" b="0" i="1" smtClean="0"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s-MX" sz="1600" b="0" i="1" kern="0" smtClean="0">
                                                            <a:solidFill>
                                                              <a:srgbClr val="000000"/>
                                                            </a:solidFill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MX" sz="18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𝑆𝐶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s-MX" sz="180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𝑔𝑙</m:t>
                                        </m:r>
                                      </m:e>
                                      <m:sub>
                                        <m:r>
                                          <a:rPr lang="es-MX" sz="1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𝑑𝑒𝑛𝑡𝑟𝑜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ctrlPr>
                                      <a:rPr lang="es-MX" sz="160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s-MX" sz="1600" b="0" i="1" kern="0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s-MX" sz="160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s-MX" sz="1600" b="0" i="1" kern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  <m:e>
                                        <m:sSup>
                                          <m:sSupPr>
                                            <m:ctrlPr>
                                              <a:rPr lang="es-MX" sz="160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s-MX" sz="160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s-MX" sz="160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s-MX" sz="1600" b="0" i="1" kern="0" smtClean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acc>
                                                  <m:accPr>
                                                    <m:chr m:val="̿"/>
                                                    <m:ctrlP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s-MX" sz="1600" b="0" i="1" kern="0" smtClean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</m:acc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s-MX" sz="1600" b="0" i="1" kern="0" smtClean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s-MX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a 7">
                <a:extLst>
                  <a:ext uri="{FF2B5EF4-FFF2-40B4-BE49-F238E27FC236}">
                    <a16:creationId xmlns:a16="http://schemas.microsoft.com/office/drawing/2014/main" id="{7D7BD8A6-305F-459C-8453-EE3CD22D33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0774196"/>
                  </p:ext>
                </p:extLst>
              </p:nvPr>
            </p:nvGraphicFramePr>
            <p:xfrm>
              <a:off x="355600" y="2311790"/>
              <a:ext cx="8689974" cy="4285562"/>
            </p:xfrm>
            <a:graphic>
              <a:graphicData uri="http://schemas.openxmlformats.org/drawingml/2006/table">
                <a:tbl>
                  <a:tblPr firstRow="1" bandRow="1">
                    <a:tableStyleId>{912C8C85-51F0-491E-9774-3900AFEF0FD7}</a:tableStyleId>
                  </a:tblPr>
                  <a:tblGrid>
                    <a:gridCol w="1192064">
                      <a:extLst>
                        <a:ext uri="{9D8B030D-6E8A-4147-A177-3AD203B41FA5}">
                          <a16:colId xmlns:a16="http://schemas.microsoft.com/office/drawing/2014/main" val="1373730110"/>
                        </a:ext>
                      </a:extLst>
                    </a:gridCol>
                    <a:gridCol w="1800200">
                      <a:extLst>
                        <a:ext uri="{9D8B030D-6E8A-4147-A177-3AD203B41FA5}">
                          <a16:colId xmlns:a16="http://schemas.microsoft.com/office/drawing/2014/main" val="1377465053"/>
                        </a:ext>
                      </a:extLst>
                    </a:gridCol>
                    <a:gridCol w="1352723">
                      <a:extLst>
                        <a:ext uri="{9D8B030D-6E8A-4147-A177-3AD203B41FA5}">
                          <a16:colId xmlns:a16="http://schemas.microsoft.com/office/drawing/2014/main" val="696553441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349386386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679178539"/>
                        </a:ext>
                      </a:extLst>
                    </a:gridCol>
                    <a:gridCol w="1448329">
                      <a:extLst>
                        <a:ext uri="{9D8B030D-6E8A-4147-A177-3AD203B41FA5}">
                          <a16:colId xmlns:a16="http://schemas.microsoft.com/office/drawing/2014/main" val="2415476658"/>
                        </a:ext>
                      </a:extLst>
                    </a:gridCol>
                  </a:tblGrid>
                  <a:tr h="89637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Fuente</a:t>
                          </a:r>
                        </a:p>
                        <a:p>
                          <a:pPr algn="ctr"/>
                          <a:r>
                            <a:rPr lang="es-MX" sz="1600" dirty="0"/>
                            <a:t>de variación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Sumatoria cuadrática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Grados de libertad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Cuadrados medios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Valor </a:t>
                          </a:r>
                          <a:r>
                            <a:rPr lang="es-MX" sz="1600" i="1" dirty="0"/>
                            <a:t>F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600" dirty="0"/>
                            <a:t>Probabilidad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28707827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Entre (modelo)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86047" r="-317627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86047" r="-322072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86047" r="-200420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1688" t="-86047" r="-101266" b="-2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/>
                            <a:t>¿?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4306811"/>
                      </a:ext>
                    </a:extLst>
                  </a:tr>
                  <a:tr h="1042734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Dentro (residual)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187135" r="-317627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187135" r="-322072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87135" r="-200420" b="-1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7223039"/>
                      </a:ext>
                    </a:extLst>
                  </a:tr>
                  <a:tr h="1303718">
                    <a:tc>
                      <a:txBody>
                        <a:bodyPr/>
                        <a:lstStyle/>
                        <a:p>
                          <a:r>
                            <a:rPr lang="es-MX" dirty="0"/>
                            <a:t>Total</a:t>
                          </a:r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6780" t="-229439" r="-317627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21622" t="-229439" r="-322072" b="-9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79508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153" name="Text Box 4">
            <a:extLst>
              <a:ext uri="{FF2B5EF4-FFF2-40B4-BE49-F238E27FC236}">
                <a16:creationId xmlns:a16="http://schemas.microsoft.com/office/drawing/2014/main" id="{EE31C187-F0EA-4925-AC3F-380A32638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8913"/>
            <a:ext cx="37449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b="1"/>
              <a:t>TABLA ANOVA</a:t>
            </a:r>
            <a:endParaRPr lang="es-ES" altLang="es-MX" sz="32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/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hr m:val="∑"/>
                                  <m:ctrlP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</m:e>
                                  </m:nary>
                                  <m:sSub>
                                    <m:sSubPr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s-MX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bar>
                                  <m:r>
                                    <a:rPr lang="es-MX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  <m:sup>
                              <m:r>
                                <a:rPr lang="es-MX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s-MX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br>
                  <a:rPr lang="es-MX" sz="1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s-MX" sz="1800" dirty="0"/>
              </a:p>
            </p:txBody>
          </p:sp>
        </mc:Choice>
        <mc:Fallback xmlns="">
          <p:sp>
            <p:nvSpPr>
              <p:cNvPr id="6149" name="Object 20">
                <a:extLst>
                  <a:ext uri="{FF2B5EF4-FFF2-40B4-BE49-F238E27FC236}">
                    <a16:creationId xmlns:a16="http://schemas.microsoft.com/office/drawing/2014/main" id="{7DD0EBAF-4D8A-40B8-9FA4-5B9C8F781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9329" y="288045"/>
                <a:ext cx="2636245" cy="8877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76" name="Group 84">
            <a:extLst>
              <a:ext uri="{FF2B5EF4-FFF2-40B4-BE49-F238E27FC236}">
                <a16:creationId xmlns:a16="http://schemas.microsoft.com/office/drawing/2014/main" id="{274FB3E3-F5D4-4455-AA99-55BA5B18B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80094"/>
              </p:ext>
            </p:extLst>
          </p:nvPr>
        </p:nvGraphicFramePr>
        <p:xfrm>
          <a:off x="5651500" y="260648"/>
          <a:ext cx="684213" cy="1944390"/>
        </p:xfrm>
        <a:graphic>
          <a:graphicData uri="http://schemas.openxmlformats.org/drawingml/2006/table">
            <a:tbl>
              <a:tblPr/>
              <a:tblGrid>
                <a:gridCol w="68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477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VE</a:t>
                      </a:r>
                      <a:endParaRPr kumimoji="0" lang="es-E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961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V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3" name="12 Conector recto de flecha">
            <a:extLst>
              <a:ext uri="{FF2B5EF4-FFF2-40B4-BE49-F238E27FC236}">
                <a16:creationId xmlns:a16="http://schemas.microsoft.com/office/drawing/2014/main" id="{09B0C5B3-E0B7-4344-B1FD-16004F93ACB4}"/>
              </a:ext>
            </a:extLst>
          </p:cNvPr>
          <p:cNvCxnSpPr/>
          <p:nvPr/>
        </p:nvCxnSpPr>
        <p:spPr>
          <a:xfrm rot="5400000">
            <a:off x="7823994" y="4536282"/>
            <a:ext cx="1641475" cy="2873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/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>
                          <m:r>
                            <a:rPr lang="es-MX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MX" sz="2000" dirty="0"/>
              </a:p>
            </p:txBody>
          </p:sp>
        </mc:Choice>
        <mc:Fallback xmlns="">
          <p:sp>
            <p:nvSpPr>
              <p:cNvPr id="16" name="Object 20">
                <a:extLst>
                  <a:ext uri="{FF2B5EF4-FFF2-40B4-BE49-F238E27FC236}">
                    <a16:creationId xmlns:a16="http://schemas.microsoft.com/office/drawing/2014/main" id="{A2A6C2EC-3CC6-40F5-8E23-1077CC104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9828" y="1409082"/>
                <a:ext cx="430560" cy="314324"/>
              </a:xfrm>
              <a:prstGeom prst="rect">
                <a:avLst/>
              </a:prstGeom>
              <a:blipFill>
                <a:blip r:embed="rId14"/>
                <a:stretch>
                  <a:fillRect b="-2692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7FA34469-241D-4F24-9562-C804CCBFA005}"/>
              </a:ext>
            </a:extLst>
          </p:cNvPr>
          <p:cNvSpPr txBox="1"/>
          <p:nvPr/>
        </p:nvSpPr>
        <p:spPr>
          <a:xfrm>
            <a:off x="2964872" y="2974109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MX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53879A52-2944-4AB9-98CD-3973C92FC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8569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CRITERIO Y TABLA FISHER</a:t>
            </a:r>
            <a:endParaRPr lang="es-ES" altLang="es-MX"/>
          </a:p>
        </p:txBody>
      </p:sp>
      <p:sp>
        <p:nvSpPr>
          <p:cNvPr id="14340" name="Text Box 16">
            <a:extLst>
              <a:ext uri="{FF2B5EF4-FFF2-40B4-BE49-F238E27FC236}">
                <a16:creationId xmlns:a16="http://schemas.microsoft.com/office/drawing/2014/main" id="{C12888A5-56F3-4017-8AF5-E68BCC4E4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41438"/>
            <a:ext cx="9144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Criterios: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Fisher</a:t>
            </a:r>
            <a:r>
              <a:rPr lang="es-VE" altLang="es-MX" sz="2400" u="sng"/>
              <a:t>:</a:t>
            </a:r>
            <a:r>
              <a:rPr lang="es-VE" altLang="es-MX" sz="2400"/>
              <a:t> si </a:t>
            </a:r>
            <a:r>
              <a:rPr lang="es-VE" altLang="es-MX" sz="2400" i="1"/>
              <a:t>p &lt; 0.05 se rechaza Ho </a:t>
            </a:r>
            <a:r>
              <a:rPr lang="es-VE" altLang="es-MX" sz="2400"/>
              <a:t>(si repetimos el experimento 20 veces, el resultado se obtendría una sola vez si Ho es verdadera)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2400" b="1" u="sng"/>
              <a:t>Neyman Y Pearson:</a:t>
            </a:r>
            <a:r>
              <a:rPr lang="es-VE" altLang="es-MX" sz="2400"/>
              <a:t> Si el estadístico es mayor que el tabulado se rechaza Ho</a:t>
            </a:r>
            <a:endParaRPr lang="es-ES" altLang="es-MX" sz="2400"/>
          </a:p>
        </p:txBody>
      </p:sp>
      <p:sp>
        <p:nvSpPr>
          <p:cNvPr id="14341" name="Text Box 17">
            <a:extLst>
              <a:ext uri="{FF2B5EF4-FFF2-40B4-BE49-F238E27FC236}">
                <a16:creationId xmlns:a16="http://schemas.microsoft.com/office/drawing/2014/main" id="{2ED7E94C-CEC5-4F1C-8815-34B9B74D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4077072"/>
            <a:ext cx="34575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i="1" dirty="0"/>
              <a:t>F</a:t>
            </a:r>
            <a:r>
              <a:rPr lang="el-GR" altLang="es-MX" i="1" dirty="0"/>
              <a:t>α</a:t>
            </a:r>
            <a:r>
              <a:rPr lang="es-VE" altLang="es-MX" i="1" dirty="0"/>
              <a:t>(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entre</a:t>
            </a:r>
            <a:r>
              <a:rPr lang="es-VE" altLang="es-MX" i="1" dirty="0"/>
              <a:t>/</a:t>
            </a:r>
            <a:r>
              <a:rPr lang="es-VE" altLang="es-MX" i="1" dirty="0" err="1"/>
              <a:t>gl</a:t>
            </a:r>
            <a:r>
              <a:rPr lang="es-VE" altLang="es-MX" i="1" baseline="-25000" dirty="0" err="1"/>
              <a:t>dentro</a:t>
            </a:r>
            <a:r>
              <a:rPr lang="es-VE" altLang="es-MX" i="1" dirty="0"/>
              <a:t>)</a:t>
            </a:r>
            <a:endParaRPr lang="el-GR" altLang="es-MX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BCCA761-3DC2-4C7A-B24F-B16EE03BF8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90"/>
          <a:stretch/>
        </p:blipFill>
        <p:spPr>
          <a:xfrm>
            <a:off x="323850" y="3789039"/>
            <a:ext cx="3888110" cy="298363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4">
            <a:extLst>
              <a:ext uri="{FF2B5EF4-FFF2-40B4-BE49-F238E27FC236}">
                <a16:creationId xmlns:a16="http://schemas.microsoft.com/office/drawing/2014/main" id="{A50156A0-7529-484F-8EFE-BD281B28F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76250"/>
            <a:ext cx="73437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/>
              <a:t>SUPUESTOS DEL ANOVA</a:t>
            </a:r>
            <a:endParaRPr lang="es-ES" altLang="es-MX" sz="3200"/>
          </a:p>
        </p:txBody>
      </p:sp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341438"/>
            <a:ext cx="7705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Dadas las operaciones aritméticas y las propiedades de la tabla de contraste </a:t>
            </a:r>
            <a:r>
              <a:rPr lang="es-VE" altLang="es-MX" sz="2400" i="1" dirty="0"/>
              <a:t>F</a:t>
            </a:r>
            <a:r>
              <a:rPr lang="es-VE" altLang="es-MX" sz="2400" dirty="0"/>
              <a:t>, se debería cumplir con:</a:t>
            </a:r>
            <a:endParaRPr lang="es-ES" altLang="es-MX" sz="2400" dirty="0"/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067050"/>
            <a:ext cx="8424863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Independencia entre réplicas y entre tratamientos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datos se deben aproximar a una </a:t>
            </a:r>
            <a:r>
              <a:rPr lang="es-VE" altLang="es-MX" dirty="0" err="1"/>
              <a:t>dist</a:t>
            </a:r>
            <a:r>
              <a:rPr lang="es-VE" altLang="es-MX" dirty="0"/>
              <a:t>.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</a:t>
            </a:r>
            <a:endParaRPr lang="es-ES" alt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F74C64-106A-4981-9C19-1F6D223BAE85}"/>
              </a:ext>
            </a:extLst>
          </p:cNvPr>
          <p:cNvSpPr txBox="1"/>
          <p:nvPr/>
        </p:nvSpPr>
        <p:spPr>
          <a:xfrm>
            <a:off x="395536" y="5733256"/>
            <a:ext cx="8136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Tema de última clase!!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1 Título">
            <a:extLst>
              <a:ext uri="{FF2B5EF4-FFF2-40B4-BE49-F238E27FC236}">
                <a16:creationId xmlns:a16="http://schemas.microsoft.com/office/drawing/2014/main" id="{6C25EF21-4273-415A-BF56-3BA2443C8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pPr algn="l"/>
            <a:r>
              <a:rPr lang="es-VE" altLang="es-MX" sz="2800"/>
              <a:t>¿Lo reconocen?</a:t>
            </a:r>
          </a:p>
        </p:txBody>
      </p:sp>
      <p:sp>
        <p:nvSpPr>
          <p:cNvPr id="4" name="3 CuadroTexto">
            <a:extLst>
              <a:ext uri="{FF2B5EF4-FFF2-40B4-BE49-F238E27FC236}">
                <a16:creationId xmlns:a16="http://schemas.microsoft.com/office/drawing/2014/main" id="{8A707FD7-989B-4EBF-96E5-9040E4607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5929313"/>
            <a:ext cx="2286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MX" sz="1200" b="1"/>
              <a:t>Ronald A. Fisher</a:t>
            </a:r>
          </a:p>
          <a:p>
            <a:pPr algn="ctr" eaLnBrk="1" hangingPunct="1"/>
            <a:r>
              <a:rPr lang="es-VE" altLang="es-MX" sz="1600"/>
              <a:t> 1890-1962</a:t>
            </a:r>
          </a:p>
        </p:txBody>
      </p:sp>
      <p:pic>
        <p:nvPicPr>
          <p:cNvPr id="15364" name="Picture 2" descr="http://www.madrimasd.org/blogs/salud_publica/wp-content/blogs.dir/97/files/711/o_fisher.gif">
            <a:extLst>
              <a:ext uri="{FF2B5EF4-FFF2-40B4-BE49-F238E27FC236}">
                <a16:creationId xmlns:a16="http://schemas.microsoft.com/office/drawing/2014/main" id="{B52C8299-8DC4-43E8-8D5A-04FE7A06B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214438"/>
            <a:ext cx="3790950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CuadroTexto">
            <a:extLst>
              <a:ext uri="{FF2B5EF4-FFF2-40B4-BE49-F238E27FC236}">
                <a16:creationId xmlns:a16="http://schemas.microsoft.com/office/drawing/2014/main" id="{297E2C7A-6965-49E2-B922-19E82B4E5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7688" y="2428875"/>
            <a:ext cx="4532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MX" sz="1600" i="1"/>
              <a:t>The Design of Experiments</a:t>
            </a:r>
            <a:r>
              <a:rPr lang="en-US" altLang="es-MX" sz="1600"/>
              <a:t>, 1935</a:t>
            </a:r>
            <a:endParaRPr lang="en-US" altLang="es-MX" sz="1600" i="1"/>
          </a:p>
          <a:p>
            <a:pPr eaLnBrk="1" hangingPunct="1"/>
            <a:r>
              <a:rPr lang="en-US" altLang="es-MX" sz="1600" i="1"/>
              <a:t>Statistical Methods for Research Workers</a:t>
            </a:r>
            <a:r>
              <a:rPr lang="en-US" altLang="es-MX" sz="1600"/>
              <a:t>, 1925</a:t>
            </a:r>
            <a:endParaRPr lang="es-VE" altLang="es-MX" sz="1600"/>
          </a:p>
        </p:txBody>
      </p:sp>
      <p:sp>
        <p:nvSpPr>
          <p:cNvPr id="7" name="6 CuadroTexto">
            <a:extLst>
              <a:ext uri="{FF2B5EF4-FFF2-40B4-BE49-F238E27FC236}">
                <a16:creationId xmlns:a16="http://schemas.microsoft.com/office/drawing/2014/main" id="{79169687-EB9B-4FE1-B362-931E175B4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357563"/>
            <a:ext cx="36433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600"/>
              <a:t>-Matemático, Biólogo teórico (agronomía y genética cuantitativa)</a:t>
            </a: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C74D63F0-35F1-4606-B0FE-59BFA18D0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714875"/>
            <a:ext cx="2143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2400"/>
              <a:t>ANOVA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571736" y="2571744"/>
            <a:ext cx="2143140" cy="23337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3000396" cy="830997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Diferencia entre media de la muestra y un valor de referencia (fijo)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15142" y="2519565"/>
            <a:ext cx="3643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600" dirty="0"/>
              <a:t>Error estándar: medida de la precisión para estimar la media a partir de la muestra</a:t>
            </a:r>
            <a:endParaRPr lang="es-MX" sz="1600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" y="2862860"/>
            <a:ext cx="3643338" cy="2773763"/>
            <a:chOff x="606462" y="1285860"/>
            <a:chExt cx="6394430" cy="4647927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5"/>
              <a:ext cx="428628" cy="618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800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647927"/>
              <a:chOff x="606462" y="1285860"/>
              <a:chExt cx="6180910" cy="4647927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8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800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800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800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8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5"/>
                <a:ext cx="714379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800" dirty="0" err="1"/>
                  <a:t>t</a:t>
                </a:r>
                <a:r>
                  <a:rPr lang="es-MX" sz="1800" baseline="-25000" dirty="0" err="1"/>
                  <a:t>c</a:t>
                </a:r>
                <a:r>
                  <a:rPr lang="es-MX" sz="1800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5"/>
                <a:ext cx="1070177" cy="61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800" dirty="0"/>
                  <a:t>- </a:t>
                </a:r>
                <a:r>
                  <a:rPr lang="es-MX" sz="1800" dirty="0" err="1"/>
                  <a:t>t</a:t>
                </a:r>
                <a:r>
                  <a:rPr lang="es-MX" sz="1800" baseline="-25000" dirty="0" err="1"/>
                  <a:t>c</a:t>
                </a:r>
                <a:r>
                  <a:rPr lang="es-MX" sz="1800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57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n-1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830997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sz="1600" dirty="0"/>
              <a:t>La distribución de probabilidades de valores de </a:t>
            </a:r>
            <a:r>
              <a:rPr lang="es-MX" sz="1600" i="1" dirty="0"/>
              <a:t>t </a:t>
            </a:r>
            <a:r>
              <a:rPr lang="es-MX" sz="1600" i="1" dirty="0" err="1"/>
              <a:t>Student</a:t>
            </a:r>
            <a:r>
              <a:rPr lang="es-MX" sz="1600" i="1" dirty="0"/>
              <a:t> </a:t>
            </a:r>
            <a:r>
              <a:rPr lang="es-MX" sz="1600" dirty="0"/>
              <a:t>bajo la hipótesis nula de que </a:t>
            </a:r>
            <a:r>
              <a:rPr lang="es-MX" sz="1600" i="1" dirty="0"/>
              <a:t>t= </a:t>
            </a:r>
            <a:r>
              <a:rPr lang="el-GR" sz="1600" i="1" dirty="0"/>
              <a:t>μ</a:t>
            </a:r>
            <a:r>
              <a:rPr lang="es-MX" sz="1600" i="1" baseline="-25000" dirty="0"/>
              <a:t>0</a:t>
            </a:r>
            <a:r>
              <a:rPr lang="es-MX" sz="1600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0628" y="2352066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35" name="TextBox 34"/>
          <p:cNvSpPr txBox="1"/>
          <p:nvPr/>
        </p:nvSpPr>
        <p:spPr>
          <a:xfrm>
            <a:off x="107124" y="235030"/>
            <a:ext cx="5761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Prueba </a:t>
            </a:r>
            <a:r>
              <a:rPr lang="es-ES" sz="2000" i="1" dirty="0"/>
              <a:t>t</a:t>
            </a:r>
            <a:r>
              <a:rPr lang="es-ES" sz="2000" dirty="0"/>
              <a:t>: Un muestreo / grupo</a:t>
            </a:r>
            <a:endParaRPr lang="es-MX" sz="2000" dirty="0"/>
          </a:p>
        </p:txBody>
      </p:sp>
      <p:graphicFrame>
        <p:nvGraphicFramePr>
          <p:cNvPr id="217091" name="Object 3"/>
          <p:cNvGraphicFramePr>
            <a:graphicFrameLocks noChangeAspect="1"/>
          </p:cNvGraphicFramePr>
          <p:nvPr/>
        </p:nvGraphicFramePr>
        <p:xfrm>
          <a:off x="1142976" y="1709124"/>
          <a:ext cx="1760850" cy="114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469800" progId="Equation.3">
                  <p:embed/>
                </p:oleObj>
              </mc:Choice>
              <mc:Fallback>
                <p:oleObj name="Equation" r:id="rId2" imgW="723600" imgH="469800" progId="Equation.3">
                  <p:embed/>
                  <p:pic>
                    <p:nvPicPr>
                      <p:cNvPr id="2170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709124"/>
                        <a:ext cx="1760850" cy="11430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/>
          <p:cNvSpPr txBox="1"/>
          <p:nvPr/>
        </p:nvSpPr>
        <p:spPr>
          <a:xfrm>
            <a:off x="3629924" y="5559155"/>
            <a:ext cx="7858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Tienen probabilidades altas de ocurrir</a:t>
            </a:r>
            <a:endParaRPr lang="es-MX" sz="16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Tienen probabilidades bajas de ocurrir</a:t>
            </a:r>
            <a:endParaRPr lang="es-MX" sz="16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cxnSp>
        <p:nvCxnSpPr>
          <p:cNvPr id="6" name="Straight Arrow Connector 5"/>
          <p:cNvCxnSpPr/>
          <p:nvPr/>
        </p:nvCxnSpPr>
        <p:spPr>
          <a:xfrm rot="10800000" flipV="1">
            <a:off x="2285984" y="1351934"/>
            <a:ext cx="2857520" cy="500066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071670" y="2500306"/>
            <a:ext cx="2428892" cy="21431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57818" y="857232"/>
            <a:ext cx="2286016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800" dirty="0"/>
              <a:t>Diferencia entre las dos medias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6314" y="2171012"/>
            <a:ext cx="36433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800" dirty="0"/>
              <a:t>Error estándar “</a:t>
            </a:r>
            <a:r>
              <a:rPr lang="es-MX" sz="1800" dirty="0" err="1"/>
              <a:t>pooled</a:t>
            </a:r>
            <a:r>
              <a:rPr lang="es-MX" sz="1800" dirty="0"/>
              <a:t>”: medida de la precisión para estimar la diferencia de las medias.</a:t>
            </a:r>
            <a:endParaRPr lang="es-MX" sz="1800" i="1" baseline="-25000" dirty="0"/>
          </a:p>
        </p:txBody>
      </p:sp>
      <p:grpSp>
        <p:nvGrpSpPr>
          <p:cNvPr id="2" name="Group 10"/>
          <p:cNvGrpSpPr/>
          <p:nvPr/>
        </p:nvGrpSpPr>
        <p:grpSpPr>
          <a:xfrm>
            <a:off x="-32602" y="2865535"/>
            <a:ext cx="3643338" cy="2712208"/>
            <a:chOff x="606462" y="1285860"/>
            <a:chExt cx="6394430" cy="4544780"/>
          </a:xfrm>
        </p:grpSpPr>
        <p:sp>
          <p:nvSpPr>
            <p:cNvPr id="12" name="TextBox 11"/>
            <p:cNvSpPr txBox="1"/>
            <p:nvPr/>
          </p:nvSpPr>
          <p:spPr>
            <a:xfrm>
              <a:off x="6572264" y="4441274"/>
              <a:ext cx="428628" cy="515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400" dirty="0"/>
                <a:t>t</a:t>
              </a:r>
            </a:p>
          </p:txBody>
        </p:sp>
        <p:grpSp>
          <p:nvGrpSpPr>
            <p:cNvPr id="3" name="Group 32"/>
            <p:cNvGrpSpPr/>
            <p:nvPr/>
          </p:nvGrpSpPr>
          <p:grpSpPr>
            <a:xfrm>
              <a:off x="606462" y="1285860"/>
              <a:ext cx="6180910" cy="4544780"/>
              <a:chOff x="606462" y="1285860"/>
              <a:chExt cx="6180910" cy="4544780"/>
            </a:xfrm>
          </p:grpSpPr>
          <p:sp>
            <p:nvSpPr>
              <p:cNvPr id="14" name="Freeform 13"/>
              <p:cNvSpPr/>
              <p:nvPr/>
            </p:nvSpPr>
            <p:spPr>
              <a:xfrm>
                <a:off x="1736351" y="2255497"/>
                <a:ext cx="5051021" cy="2122729"/>
              </a:xfrm>
              <a:custGeom>
                <a:avLst/>
                <a:gdLst>
                  <a:gd name="connsiteX0" fmla="*/ 0 w 6567055"/>
                  <a:gd name="connsiteY0" fmla="*/ 3248890 h 3253508"/>
                  <a:gd name="connsiteX1" fmla="*/ 263237 w 6567055"/>
                  <a:gd name="connsiteY1" fmla="*/ 3248890 h 3253508"/>
                  <a:gd name="connsiteX2" fmla="*/ 581891 w 6567055"/>
                  <a:gd name="connsiteY2" fmla="*/ 3248890 h 3253508"/>
                  <a:gd name="connsiteX3" fmla="*/ 983673 w 6567055"/>
                  <a:gd name="connsiteY3" fmla="*/ 3221181 h 3253508"/>
                  <a:gd name="connsiteX4" fmla="*/ 1343891 w 6567055"/>
                  <a:gd name="connsiteY4" fmla="*/ 3096490 h 3253508"/>
                  <a:gd name="connsiteX5" fmla="*/ 1607128 w 6567055"/>
                  <a:gd name="connsiteY5" fmla="*/ 2902527 h 3253508"/>
                  <a:gd name="connsiteX6" fmla="*/ 1870364 w 6567055"/>
                  <a:gd name="connsiteY6" fmla="*/ 2556163 h 3253508"/>
                  <a:gd name="connsiteX7" fmla="*/ 2064328 w 6567055"/>
                  <a:gd name="connsiteY7" fmla="*/ 2223654 h 3253508"/>
                  <a:gd name="connsiteX8" fmla="*/ 2299855 w 6567055"/>
                  <a:gd name="connsiteY8" fmla="*/ 1697181 h 3253508"/>
                  <a:gd name="connsiteX9" fmla="*/ 2507673 w 6567055"/>
                  <a:gd name="connsiteY9" fmla="*/ 1212272 h 3253508"/>
                  <a:gd name="connsiteX10" fmla="*/ 2729346 w 6567055"/>
                  <a:gd name="connsiteY10" fmla="*/ 727363 h 3253508"/>
                  <a:gd name="connsiteX11" fmla="*/ 2881746 w 6567055"/>
                  <a:gd name="connsiteY11" fmla="*/ 477981 h 3253508"/>
                  <a:gd name="connsiteX12" fmla="*/ 3089564 w 6567055"/>
                  <a:gd name="connsiteY12" fmla="*/ 159327 h 3253508"/>
                  <a:gd name="connsiteX13" fmla="*/ 3200400 w 6567055"/>
                  <a:gd name="connsiteY13" fmla="*/ 48490 h 3253508"/>
                  <a:gd name="connsiteX14" fmla="*/ 3283528 w 6567055"/>
                  <a:gd name="connsiteY14" fmla="*/ 6927 h 3253508"/>
                  <a:gd name="connsiteX15" fmla="*/ 3477491 w 6567055"/>
                  <a:gd name="connsiteY15" fmla="*/ 90054 h 3253508"/>
                  <a:gd name="connsiteX16" fmla="*/ 3643746 w 6567055"/>
                  <a:gd name="connsiteY16" fmla="*/ 325581 h 3253508"/>
                  <a:gd name="connsiteX17" fmla="*/ 3810000 w 6567055"/>
                  <a:gd name="connsiteY17" fmla="*/ 588817 h 3253508"/>
                  <a:gd name="connsiteX18" fmla="*/ 3962400 w 6567055"/>
                  <a:gd name="connsiteY18" fmla="*/ 949036 h 3253508"/>
                  <a:gd name="connsiteX19" fmla="*/ 4128655 w 6567055"/>
                  <a:gd name="connsiteY19" fmla="*/ 1281545 h 3253508"/>
                  <a:gd name="connsiteX20" fmla="*/ 4267200 w 6567055"/>
                  <a:gd name="connsiteY20" fmla="*/ 1641763 h 3253508"/>
                  <a:gd name="connsiteX21" fmla="*/ 4405746 w 6567055"/>
                  <a:gd name="connsiteY21" fmla="*/ 1891145 h 3253508"/>
                  <a:gd name="connsiteX22" fmla="*/ 4544291 w 6567055"/>
                  <a:gd name="connsiteY22" fmla="*/ 2209799 h 3253508"/>
                  <a:gd name="connsiteX23" fmla="*/ 4710546 w 6567055"/>
                  <a:gd name="connsiteY23" fmla="*/ 2514599 h 3253508"/>
                  <a:gd name="connsiteX24" fmla="*/ 4973782 w 6567055"/>
                  <a:gd name="connsiteY24" fmla="*/ 2888672 h 3253508"/>
                  <a:gd name="connsiteX25" fmla="*/ 5237019 w 6567055"/>
                  <a:gd name="connsiteY25" fmla="*/ 3096490 h 3253508"/>
                  <a:gd name="connsiteX26" fmla="*/ 5486400 w 6567055"/>
                  <a:gd name="connsiteY26" fmla="*/ 3179617 h 3253508"/>
                  <a:gd name="connsiteX27" fmla="*/ 5652655 w 6567055"/>
                  <a:gd name="connsiteY27" fmla="*/ 3207327 h 3253508"/>
                  <a:gd name="connsiteX28" fmla="*/ 5929746 w 6567055"/>
                  <a:gd name="connsiteY28" fmla="*/ 3235036 h 3253508"/>
                  <a:gd name="connsiteX29" fmla="*/ 6206837 w 6567055"/>
                  <a:gd name="connsiteY29" fmla="*/ 3235036 h 3253508"/>
                  <a:gd name="connsiteX30" fmla="*/ 6359237 w 6567055"/>
                  <a:gd name="connsiteY30" fmla="*/ 3235036 h 3253508"/>
                  <a:gd name="connsiteX31" fmla="*/ 6567055 w 6567055"/>
                  <a:gd name="connsiteY31" fmla="*/ 3235036 h 3253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567055" h="3253508">
                    <a:moveTo>
                      <a:pt x="0" y="3248890"/>
                    </a:moveTo>
                    <a:lnTo>
                      <a:pt x="263237" y="3248890"/>
                    </a:lnTo>
                    <a:cubicBezTo>
                      <a:pt x="360219" y="3248890"/>
                      <a:pt x="461819" y="3253508"/>
                      <a:pt x="581891" y="3248890"/>
                    </a:cubicBezTo>
                    <a:cubicBezTo>
                      <a:pt x="701963" y="3244272"/>
                      <a:pt x="856673" y="3246581"/>
                      <a:pt x="983673" y="3221181"/>
                    </a:cubicBezTo>
                    <a:cubicBezTo>
                      <a:pt x="1110673" y="3195781"/>
                      <a:pt x="1239982" y="3149599"/>
                      <a:pt x="1343891" y="3096490"/>
                    </a:cubicBezTo>
                    <a:cubicBezTo>
                      <a:pt x="1447800" y="3043381"/>
                      <a:pt x="1519383" y="2992581"/>
                      <a:pt x="1607128" y="2902527"/>
                    </a:cubicBezTo>
                    <a:cubicBezTo>
                      <a:pt x="1694873" y="2812473"/>
                      <a:pt x="1794164" y="2669308"/>
                      <a:pt x="1870364" y="2556163"/>
                    </a:cubicBezTo>
                    <a:cubicBezTo>
                      <a:pt x="1946564" y="2443018"/>
                      <a:pt x="1992746" y="2366817"/>
                      <a:pt x="2064328" y="2223654"/>
                    </a:cubicBezTo>
                    <a:cubicBezTo>
                      <a:pt x="2135910" y="2080491"/>
                      <a:pt x="2225964" y="1865745"/>
                      <a:pt x="2299855" y="1697181"/>
                    </a:cubicBezTo>
                    <a:cubicBezTo>
                      <a:pt x="2373746" y="1528617"/>
                      <a:pt x="2436091" y="1373908"/>
                      <a:pt x="2507673" y="1212272"/>
                    </a:cubicBezTo>
                    <a:cubicBezTo>
                      <a:pt x="2579255" y="1050636"/>
                      <a:pt x="2667001" y="849745"/>
                      <a:pt x="2729346" y="727363"/>
                    </a:cubicBezTo>
                    <a:cubicBezTo>
                      <a:pt x="2791691" y="604981"/>
                      <a:pt x="2821710" y="572654"/>
                      <a:pt x="2881746" y="477981"/>
                    </a:cubicBezTo>
                    <a:cubicBezTo>
                      <a:pt x="2941782" y="383308"/>
                      <a:pt x="3036455" y="230909"/>
                      <a:pt x="3089564" y="159327"/>
                    </a:cubicBezTo>
                    <a:cubicBezTo>
                      <a:pt x="3142673" y="87745"/>
                      <a:pt x="3168073" y="73890"/>
                      <a:pt x="3200400" y="48490"/>
                    </a:cubicBezTo>
                    <a:cubicBezTo>
                      <a:pt x="3232727" y="23090"/>
                      <a:pt x="3237346" y="0"/>
                      <a:pt x="3283528" y="6927"/>
                    </a:cubicBezTo>
                    <a:cubicBezTo>
                      <a:pt x="3329710" y="13854"/>
                      <a:pt x="3417455" y="36945"/>
                      <a:pt x="3477491" y="90054"/>
                    </a:cubicBezTo>
                    <a:cubicBezTo>
                      <a:pt x="3537527" y="143163"/>
                      <a:pt x="3588328" y="242454"/>
                      <a:pt x="3643746" y="325581"/>
                    </a:cubicBezTo>
                    <a:cubicBezTo>
                      <a:pt x="3699164" y="408708"/>
                      <a:pt x="3756891" y="484908"/>
                      <a:pt x="3810000" y="588817"/>
                    </a:cubicBezTo>
                    <a:cubicBezTo>
                      <a:pt x="3863109" y="692726"/>
                      <a:pt x="3909291" y="833581"/>
                      <a:pt x="3962400" y="949036"/>
                    </a:cubicBezTo>
                    <a:cubicBezTo>
                      <a:pt x="4015509" y="1064491"/>
                      <a:pt x="4077855" y="1166091"/>
                      <a:pt x="4128655" y="1281545"/>
                    </a:cubicBezTo>
                    <a:cubicBezTo>
                      <a:pt x="4179455" y="1397000"/>
                      <a:pt x="4221018" y="1540163"/>
                      <a:pt x="4267200" y="1641763"/>
                    </a:cubicBezTo>
                    <a:cubicBezTo>
                      <a:pt x="4313382" y="1743363"/>
                      <a:pt x="4359564" y="1796472"/>
                      <a:pt x="4405746" y="1891145"/>
                    </a:cubicBezTo>
                    <a:cubicBezTo>
                      <a:pt x="4451928" y="1985818"/>
                      <a:pt x="4493491" y="2105890"/>
                      <a:pt x="4544291" y="2209799"/>
                    </a:cubicBezTo>
                    <a:cubicBezTo>
                      <a:pt x="4595091" y="2313708"/>
                      <a:pt x="4638964" y="2401454"/>
                      <a:pt x="4710546" y="2514599"/>
                    </a:cubicBezTo>
                    <a:cubicBezTo>
                      <a:pt x="4782128" y="2627744"/>
                      <a:pt x="4886037" y="2791690"/>
                      <a:pt x="4973782" y="2888672"/>
                    </a:cubicBezTo>
                    <a:cubicBezTo>
                      <a:pt x="5061528" y="2985654"/>
                      <a:pt x="5151583" y="3047999"/>
                      <a:pt x="5237019" y="3096490"/>
                    </a:cubicBezTo>
                    <a:cubicBezTo>
                      <a:pt x="5322455" y="3144981"/>
                      <a:pt x="5417127" y="3161144"/>
                      <a:pt x="5486400" y="3179617"/>
                    </a:cubicBezTo>
                    <a:cubicBezTo>
                      <a:pt x="5555673" y="3198090"/>
                      <a:pt x="5578764" y="3198091"/>
                      <a:pt x="5652655" y="3207327"/>
                    </a:cubicBezTo>
                    <a:cubicBezTo>
                      <a:pt x="5726546" y="3216564"/>
                      <a:pt x="5837382" y="3230418"/>
                      <a:pt x="5929746" y="3235036"/>
                    </a:cubicBezTo>
                    <a:cubicBezTo>
                      <a:pt x="6022110" y="3239654"/>
                      <a:pt x="6206837" y="3235036"/>
                      <a:pt x="6206837" y="3235036"/>
                    </a:cubicBezTo>
                    <a:lnTo>
                      <a:pt x="6359237" y="3235036"/>
                    </a:lnTo>
                    <a:lnTo>
                      <a:pt x="6567055" y="3235036"/>
                    </a:lnTo>
                  </a:path>
                </a:pathLst>
              </a:cu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cxnSp>
            <p:nvCxnSpPr>
              <p:cNvPr id="15" name="Straight Connector 14"/>
              <p:cNvCxnSpPr/>
              <p:nvPr/>
            </p:nvCxnSpPr>
            <p:spPr>
              <a:xfrm rot="5400000">
                <a:off x="103833" y="2908649"/>
                <a:ext cx="2939163" cy="36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3"/>
              <p:cNvCxnSpPr>
                <a:endCxn id="14" idx="31"/>
              </p:cNvCxnSpPr>
              <p:nvPr/>
            </p:nvCxnSpPr>
            <p:spPr>
              <a:xfrm flipV="1">
                <a:off x="1573415" y="4366174"/>
                <a:ext cx="5213957" cy="1205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6462" y="1285860"/>
                <a:ext cx="1108019" cy="5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dirty="0"/>
                  <a:t>p(t)</a:t>
                </a:r>
              </a:p>
            </p:txBody>
          </p:sp>
          <p:sp>
            <p:nvSpPr>
              <p:cNvPr id="18" name="Isosceles Triangle 17"/>
              <p:cNvSpPr/>
              <p:nvPr/>
            </p:nvSpPr>
            <p:spPr>
              <a:xfrm>
                <a:off x="4186914" y="5172030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100"/>
              </a:p>
            </p:txBody>
          </p:sp>
          <p:cxnSp>
            <p:nvCxnSpPr>
              <p:cNvPr id="19" name="Straight Connector 18"/>
              <p:cNvCxnSpPr>
                <a:endCxn id="18" idx="0"/>
              </p:cNvCxnSpPr>
              <p:nvPr/>
            </p:nvCxnSpPr>
            <p:spPr>
              <a:xfrm rot="5400000">
                <a:off x="2729985" y="3649712"/>
                <a:ext cx="3028915" cy="15721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3786182" y="5314906"/>
                <a:ext cx="857257" cy="5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dirty="0"/>
                  <a:t>0 </a:t>
                </a:r>
              </a:p>
            </p:txBody>
          </p:sp>
          <p:sp>
            <p:nvSpPr>
              <p:cNvPr id="21" name="Freeform 20"/>
              <p:cNvSpPr/>
              <p:nvPr/>
            </p:nvSpPr>
            <p:spPr>
              <a:xfrm>
                <a:off x="5357818" y="3929065"/>
                <a:ext cx="571504" cy="418319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sp>
            <p:nvSpPr>
              <p:cNvPr id="22" name="Freeform 21"/>
              <p:cNvSpPr/>
              <p:nvPr/>
            </p:nvSpPr>
            <p:spPr>
              <a:xfrm flipH="1">
                <a:off x="2599632" y="3929066"/>
                <a:ext cx="586018" cy="438378"/>
              </a:xfrm>
              <a:custGeom>
                <a:avLst/>
                <a:gdLst>
                  <a:gd name="connsiteX0" fmla="*/ 0 w 328613"/>
                  <a:gd name="connsiteY0" fmla="*/ 0 h 323850"/>
                  <a:gd name="connsiteX1" fmla="*/ 0 w 328613"/>
                  <a:gd name="connsiteY1" fmla="*/ 319087 h 323850"/>
                  <a:gd name="connsiteX2" fmla="*/ 328613 w 328613"/>
                  <a:gd name="connsiteY2" fmla="*/ 323850 h 323850"/>
                  <a:gd name="connsiteX3" fmla="*/ 214313 w 328613"/>
                  <a:gd name="connsiteY3" fmla="*/ 271462 h 323850"/>
                  <a:gd name="connsiteX4" fmla="*/ 128588 w 328613"/>
                  <a:gd name="connsiteY4" fmla="*/ 190500 h 323850"/>
                  <a:gd name="connsiteX5" fmla="*/ 57150 w 328613"/>
                  <a:gd name="connsiteY5" fmla="*/ 95250 h 323850"/>
                  <a:gd name="connsiteX6" fmla="*/ 0 w 328613"/>
                  <a:gd name="connsiteY6" fmla="*/ 0 h 323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613" h="323850">
                    <a:moveTo>
                      <a:pt x="0" y="0"/>
                    </a:moveTo>
                    <a:lnTo>
                      <a:pt x="0" y="319087"/>
                    </a:lnTo>
                    <a:lnTo>
                      <a:pt x="328613" y="323850"/>
                    </a:lnTo>
                    <a:lnTo>
                      <a:pt x="214313" y="271462"/>
                    </a:lnTo>
                    <a:lnTo>
                      <a:pt x="128588" y="190500"/>
                    </a:lnTo>
                    <a:lnTo>
                      <a:pt x="57150" y="95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400"/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 rot="5400000">
                <a:off x="452868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Isosceles Triangle 23"/>
              <p:cNvSpPr/>
              <p:nvPr/>
            </p:nvSpPr>
            <p:spPr>
              <a:xfrm>
                <a:off x="528638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100"/>
              </a:p>
            </p:txBody>
          </p:sp>
          <p:cxnSp>
            <p:nvCxnSpPr>
              <p:cNvPr id="25" name="Straight Connector 24"/>
              <p:cNvCxnSpPr/>
              <p:nvPr/>
            </p:nvCxnSpPr>
            <p:spPr>
              <a:xfrm rot="5400000">
                <a:off x="2385542" y="4100746"/>
                <a:ext cx="1632866" cy="3622"/>
              </a:xfrm>
              <a:prstGeom prst="line">
                <a:avLst/>
              </a:prstGeom>
              <a:ln w="19050">
                <a:solidFill>
                  <a:srgbClr val="C00000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Isosceles Triangle 25"/>
              <p:cNvSpPr/>
              <p:nvPr/>
            </p:nvSpPr>
            <p:spPr>
              <a:xfrm>
                <a:off x="3143240" y="4835409"/>
                <a:ext cx="99334" cy="114358"/>
              </a:xfrm>
              <a:prstGeom prst="triangl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sz="110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5000629" y="5000634"/>
                <a:ext cx="714379" cy="5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dirty="0" err="1"/>
                  <a:t>t</a:t>
                </a:r>
                <a:r>
                  <a:rPr lang="es-MX" sz="1400" baseline="-25000" dirty="0" err="1"/>
                  <a:t>c</a:t>
                </a:r>
                <a:r>
                  <a:rPr lang="es-MX" sz="1400" dirty="0"/>
                  <a:t> 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2487177" y="5000634"/>
                <a:ext cx="1070177" cy="5157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400" dirty="0"/>
                  <a:t>- </a:t>
                </a:r>
                <a:r>
                  <a:rPr lang="es-MX" sz="1400" dirty="0" err="1"/>
                  <a:t>t</a:t>
                </a:r>
                <a:r>
                  <a:rPr lang="es-MX" sz="1400" baseline="-25000" dirty="0" err="1"/>
                  <a:t>c</a:t>
                </a:r>
                <a:r>
                  <a:rPr lang="es-MX" sz="1400" dirty="0"/>
                  <a:t> </a:t>
                </a:r>
              </a:p>
            </p:txBody>
          </p:sp>
        </p:grpSp>
      </p:grpSp>
      <p:sp>
        <p:nvSpPr>
          <p:cNvPr id="30" name="Rectangle 29"/>
          <p:cNvSpPr/>
          <p:nvPr/>
        </p:nvSpPr>
        <p:spPr>
          <a:xfrm>
            <a:off x="2714612" y="3429000"/>
            <a:ext cx="142876" cy="21431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TextBox 30"/>
          <p:cNvSpPr txBox="1"/>
          <p:nvPr/>
        </p:nvSpPr>
        <p:spPr>
          <a:xfrm>
            <a:off x="2928926" y="3214686"/>
            <a:ext cx="1928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600" dirty="0">
                <a:latin typeface="Lucida Sans Unicode"/>
                <a:cs typeface="Lucida Sans Unicode"/>
              </a:rPr>
              <a:t>α</a:t>
            </a:r>
            <a:r>
              <a:rPr lang="es-MX" sz="1600" dirty="0">
                <a:latin typeface="Lucida Sans Unicode"/>
                <a:cs typeface="Lucida Sans Unicode"/>
              </a:rPr>
              <a:t> = 0.05</a:t>
            </a:r>
          </a:p>
          <a:p>
            <a:r>
              <a:rPr lang="es-MX" sz="1600" dirty="0" err="1">
                <a:latin typeface="Lucida Sans Unicode"/>
                <a:cs typeface="Lucida Sans Unicode"/>
              </a:rPr>
              <a:t>g.l.</a:t>
            </a:r>
            <a:r>
              <a:rPr lang="es-MX" sz="1600" dirty="0">
                <a:latin typeface="Lucida Sans Unicode"/>
                <a:cs typeface="Lucida Sans Unicode"/>
              </a:rPr>
              <a:t> =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A</a:t>
            </a:r>
            <a:r>
              <a:rPr lang="es-MX" sz="1600" dirty="0">
                <a:latin typeface="Lucida Sans Unicode"/>
                <a:cs typeface="Lucida Sans Unicode"/>
              </a:rPr>
              <a:t> + </a:t>
            </a:r>
            <a:r>
              <a:rPr lang="es-MX" sz="1600" dirty="0" err="1">
                <a:latin typeface="Lucida Sans Unicode"/>
                <a:cs typeface="Lucida Sans Unicode"/>
              </a:rPr>
              <a:t>n</a:t>
            </a:r>
            <a:r>
              <a:rPr lang="es-MX" sz="1600" baseline="-25000" dirty="0" err="1">
                <a:latin typeface="Lucida Sans Unicode"/>
                <a:cs typeface="Lucida Sans Unicode"/>
              </a:rPr>
              <a:t>B</a:t>
            </a:r>
            <a:r>
              <a:rPr lang="es-MX" sz="1600" dirty="0">
                <a:latin typeface="Lucida Sans Unicode"/>
                <a:cs typeface="Lucida Sans Unicode"/>
              </a:rPr>
              <a:t> -2</a:t>
            </a:r>
            <a:endParaRPr lang="es-MX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4714876" y="4143380"/>
            <a:ext cx="4000528" cy="923330"/>
          </a:xfrm>
          <a:prstGeom prst="rect">
            <a:avLst/>
          </a:prstGeom>
          <a:solidFill>
            <a:srgbClr val="7030A0">
              <a:alpha val="42000"/>
            </a:srgbClr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s-MX" sz="1800" dirty="0"/>
              <a:t>La distribución de probabilidades de valores de </a:t>
            </a:r>
            <a:r>
              <a:rPr lang="es-MX" sz="1800" i="1" dirty="0"/>
              <a:t>t </a:t>
            </a:r>
            <a:r>
              <a:rPr lang="es-MX" sz="1800" i="1" dirty="0" err="1"/>
              <a:t>Student</a:t>
            </a:r>
            <a:r>
              <a:rPr lang="es-MX" sz="1800" i="1" dirty="0"/>
              <a:t> </a:t>
            </a:r>
            <a:r>
              <a:rPr lang="es-MX" sz="1800" dirty="0"/>
              <a:t>bajo la hipótesis nula de que </a:t>
            </a:r>
            <a:r>
              <a:rPr lang="es-MX" sz="1800" i="1" dirty="0"/>
              <a:t>t= </a:t>
            </a:r>
            <a:r>
              <a:rPr lang="el-GR" sz="1800" i="1" dirty="0"/>
              <a:t>μ</a:t>
            </a:r>
            <a:r>
              <a:rPr lang="es-MX" sz="1800" i="1" baseline="-25000" dirty="0"/>
              <a:t>0</a:t>
            </a:r>
            <a:r>
              <a:rPr lang="es-MX" sz="1800" i="1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14876" y="2000240"/>
            <a:ext cx="3786214" cy="1214446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42" name="TextBox 41"/>
          <p:cNvSpPr txBox="1"/>
          <p:nvPr/>
        </p:nvSpPr>
        <p:spPr>
          <a:xfrm>
            <a:off x="3629924" y="5559155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t ≈ 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71068" y="5558758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Tienen probabilidades altas de ocurrir</a:t>
            </a:r>
            <a:endParaRPr lang="es-MX" sz="1800" baseline="-25000" dirty="0"/>
          </a:p>
        </p:txBody>
      </p:sp>
      <p:sp>
        <p:nvSpPr>
          <p:cNvPr id="44" name="TextBox 43"/>
          <p:cNvSpPr txBox="1"/>
          <p:nvPr/>
        </p:nvSpPr>
        <p:spPr>
          <a:xfrm>
            <a:off x="3629924" y="60600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t &gt;&gt; 0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00096" y="6202940"/>
            <a:ext cx="428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Tienen probabilidades bajas de ocurrir</a:t>
            </a:r>
            <a:endParaRPr lang="es-MX" sz="1800" baseline="-25000" dirty="0"/>
          </a:p>
        </p:txBody>
      </p:sp>
      <p:sp>
        <p:nvSpPr>
          <p:cNvPr id="46" name="TextBox 45"/>
          <p:cNvSpPr txBox="1"/>
          <p:nvPr/>
        </p:nvSpPr>
        <p:spPr>
          <a:xfrm>
            <a:off x="3629924" y="6344576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dirty="0"/>
              <a:t>t &lt;&lt; 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643042" y="5930462"/>
            <a:ext cx="1714512" cy="400110"/>
          </a:xfrm>
          <a:prstGeom prst="rect">
            <a:avLst/>
          </a:prstGeom>
          <a:noFill/>
          <a:ln w="2222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Bajo la H</a:t>
            </a:r>
            <a:r>
              <a:rPr lang="es-MX" sz="2000" b="1" baseline="-25000" dirty="0"/>
              <a:t>0</a:t>
            </a:r>
            <a:endParaRPr lang="es-MX" sz="2000" b="1" dirty="0"/>
          </a:p>
        </p:txBody>
      </p:sp>
      <p:sp>
        <p:nvSpPr>
          <p:cNvPr id="48" name="Left Brace 47"/>
          <p:cNvSpPr/>
          <p:nvPr/>
        </p:nvSpPr>
        <p:spPr>
          <a:xfrm>
            <a:off x="3500430" y="5572140"/>
            <a:ext cx="187550" cy="1143008"/>
          </a:xfrm>
          <a:prstGeom prst="leftBrace">
            <a:avLst>
              <a:gd name="adj1" fmla="val 39938"/>
              <a:gd name="adj2" fmla="val 50847"/>
            </a:avLst>
          </a:prstGeom>
          <a:ln w="2222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 sz="1800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785786" y="1714488"/>
          <a:ext cx="1670668" cy="922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680" imgH="469800" progId="Equation.3">
                  <p:embed/>
                </p:oleObj>
              </mc:Choice>
              <mc:Fallback>
                <p:oleObj name="Equation" r:id="rId2" imgW="850680" imgH="46980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14488"/>
                        <a:ext cx="1670668" cy="9226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4">
            <a:extLst>
              <a:ext uri="{FF2B5EF4-FFF2-40B4-BE49-F238E27FC236}">
                <a16:creationId xmlns:a16="http://schemas.microsoft.com/office/drawing/2014/main" id="{E27E6B82-E9A3-49C0-8657-1EAA4C75AF11}"/>
              </a:ext>
            </a:extLst>
          </p:cNvPr>
          <p:cNvSpPr txBox="1"/>
          <p:nvPr/>
        </p:nvSpPr>
        <p:spPr>
          <a:xfrm>
            <a:off x="107124" y="235030"/>
            <a:ext cx="7129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Prueba </a:t>
            </a:r>
            <a:r>
              <a:rPr lang="es-ES" sz="2000" i="1" dirty="0"/>
              <a:t>t</a:t>
            </a:r>
            <a:r>
              <a:rPr lang="es-ES" sz="2000" dirty="0"/>
              <a:t>: dos muestreos / grupos</a:t>
            </a:r>
            <a:endParaRPr lang="es-MX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21B9B41-92CA-4681-AC33-C9935A9A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785" y="200297"/>
            <a:ext cx="7886700" cy="942030"/>
          </a:xfrm>
        </p:spPr>
        <p:txBody>
          <a:bodyPr/>
          <a:lstStyle/>
          <a:p>
            <a:pPr algn="ctr"/>
            <a:r>
              <a:rPr lang="es-MX" dirty="0"/>
              <a:t>Modelos lineales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68A2068-D80A-403E-84BA-9AED0B32A35F}"/>
              </a:ext>
            </a:extLst>
          </p:cNvPr>
          <p:cNvSpPr/>
          <p:nvPr/>
        </p:nvSpPr>
        <p:spPr>
          <a:xfrm>
            <a:off x="572785" y="1142327"/>
            <a:ext cx="8327375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b="1" dirty="0"/>
              <a:t>Casos simples: </a:t>
            </a:r>
            <a:r>
              <a:rPr lang="es-MX" sz="2000" dirty="0"/>
              <a:t>modelo de la media: una cola, dos colas, tipo de varianzas, tipo de distribución.</a:t>
            </a:r>
          </a:p>
          <a:p>
            <a:endParaRPr lang="es-MX" sz="2000" dirty="0"/>
          </a:p>
          <a:p>
            <a:r>
              <a:rPr lang="es-MX" sz="2000" b="1" dirty="0"/>
              <a:t>Casos más complejos: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varianza:  un factor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varianza:  dos o más factores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ortogonales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anidados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s-MX" sz="2000" dirty="0"/>
              <a:t>Diseños mixtos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Regresión lineal simple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Regresión lineal múltiple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000" dirty="0"/>
              <a:t>Análisis de covarianza</a:t>
            </a:r>
          </a:p>
          <a:p>
            <a:endParaRPr lang="es-MX" sz="2000" dirty="0"/>
          </a:p>
          <a:p>
            <a:r>
              <a:rPr lang="es-MX" sz="2000" b="1" dirty="0"/>
              <a:t>Evaluación de supuestos</a:t>
            </a:r>
          </a:p>
          <a:p>
            <a:r>
              <a:rPr lang="es-MX" sz="2000" dirty="0"/>
              <a:t>	Normalidad</a:t>
            </a:r>
          </a:p>
          <a:p>
            <a:r>
              <a:rPr lang="es-MX" sz="2000" dirty="0"/>
              <a:t>	Homocedasticidad</a:t>
            </a:r>
          </a:p>
          <a:p>
            <a:r>
              <a:rPr lang="es-MX" sz="2000" dirty="0"/>
              <a:t>	Independencia</a:t>
            </a:r>
          </a:p>
          <a:p>
            <a:r>
              <a:rPr lang="es-MX" sz="2000" dirty="0"/>
              <a:t>	</a:t>
            </a:r>
            <a:r>
              <a:rPr lang="es-MX" sz="2000" dirty="0" err="1"/>
              <a:t>Aditividad</a:t>
            </a:r>
            <a:endParaRPr lang="es-MX" sz="2000" dirty="0"/>
          </a:p>
          <a:p>
            <a:endParaRPr lang="es-MX" sz="20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544F451-EB14-436F-A1B5-8E117D9F2EC2}"/>
              </a:ext>
            </a:extLst>
          </p:cNvPr>
          <p:cNvSpPr/>
          <p:nvPr/>
        </p:nvSpPr>
        <p:spPr>
          <a:xfrm>
            <a:off x="572785" y="1142327"/>
            <a:ext cx="7743631" cy="702497"/>
          </a:xfrm>
          <a:prstGeom prst="rect">
            <a:avLst/>
          </a:prstGeom>
          <a:solidFill>
            <a:srgbClr val="FFFF0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689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3EB915-406F-4CD9-A947-6DA027E08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16" y="954089"/>
            <a:ext cx="5753026" cy="323703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92B04A1-4246-4FFE-96A6-C2C38AE53B24}"/>
              </a:ext>
            </a:extLst>
          </p:cNvPr>
          <p:cNvSpPr/>
          <p:nvPr/>
        </p:nvSpPr>
        <p:spPr>
          <a:xfrm>
            <a:off x="84069" y="4311366"/>
            <a:ext cx="622093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Las plantas de celulosa se dedican al procesamiento de la madera para la obtención de la principal materia prima para la producción de papel: la pulpa, o pasta.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Residuos tóxicos: varios, principalmente Materia Orgánica.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DFC752-632C-4C2C-BAB0-A2D327BE2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157" y="1211826"/>
            <a:ext cx="2919727" cy="242049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217B364-01F1-4880-9FAF-D5A5AFA852E6}"/>
              </a:ext>
            </a:extLst>
          </p:cNvPr>
          <p:cNvSpPr/>
          <p:nvPr/>
        </p:nvSpPr>
        <p:spPr>
          <a:xfrm>
            <a:off x="0" y="433738"/>
            <a:ext cx="87993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Conflicto entre Argentina y Uruguay por plantas de celulosa (2005-2010)</a:t>
            </a:r>
          </a:p>
        </p:txBody>
      </p:sp>
    </p:spTree>
    <p:extLst>
      <p:ext uri="{BB962C8B-B14F-4D97-AF65-F5344CB8AC3E}">
        <p14:creationId xmlns:p14="http://schemas.microsoft.com/office/powerpoint/2010/main" val="2670142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CE095-A374-409B-AEC8-17F3E77A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Desarrollemos el MHD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2C24B-4D4C-4636-9BDD-678D4DA5E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349887" cy="4351338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Modelos</a:t>
            </a:r>
          </a:p>
          <a:p>
            <a:r>
              <a:rPr lang="es-MX" dirty="0"/>
              <a:t>Hipótesis científica y/o empírica</a:t>
            </a:r>
          </a:p>
          <a:p>
            <a:r>
              <a:rPr lang="es-MX" dirty="0"/>
              <a:t>Hipótesis estadística</a:t>
            </a:r>
          </a:p>
          <a:p>
            <a:r>
              <a:rPr lang="es-MX" dirty="0"/>
              <a:t>Hipótesis nula</a:t>
            </a:r>
          </a:p>
          <a:p>
            <a:r>
              <a:rPr lang="es-MX" dirty="0"/>
              <a:t>Evaluación de la Hipótesis nula… ¿cómo lo hacemos?</a:t>
            </a:r>
          </a:p>
          <a:p>
            <a:r>
              <a:rPr lang="es-MX" dirty="0"/>
              <a:t>¿Conclusión?</a:t>
            </a:r>
          </a:p>
        </p:txBody>
      </p:sp>
    </p:spTree>
    <p:extLst>
      <p:ext uri="{BB962C8B-B14F-4D97-AF65-F5344CB8AC3E}">
        <p14:creationId xmlns:p14="http://schemas.microsoft.com/office/powerpoint/2010/main" val="227208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C1D938-979E-411C-8CCC-0B2336044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96752"/>
            <a:ext cx="6264696" cy="5193530"/>
          </a:xfrm>
          <a:prstGeom prst="rect">
            <a:avLst/>
          </a:prstGeom>
        </p:spPr>
      </p:pic>
      <p:sp>
        <p:nvSpPr>
          <p:cNvPr id="5" name="Estrella: 5 puntas 4">
            <a:extLst>
              <a:ext uri="{FF2B5EF4-FFF2-40B4-BE49-F238E27FC236}">
                <a16:creationId xmlns:a16="http://schemas.microsoft.com/office/drawing/2014/main" id="{EB00694C-68E1-49AA-BB5F-EC74C24142EC}"/>
              </a:ext>
            </a:extLst>
          </p:cNvPr>
          <p:cNvSpPr/>
          <p:nvPr/>
        </p:nvSpPr>
        <p:spPr>
          <a:xfrm>
            <a:off x="2627784" y="4221088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6" name="Estrella: 5 puntas 5">
            <a:extLst>
              <a:ext uri="{FF2B5EF4-FFF2-40B4-BE49-F238E27FC236}">
                <a16:creationId xmlns:a16="http://schemas.microsoft.com/office/drawing/2014/main" id="{9339136D-D4E8-4BF0-8D3B-F9FAC7164C42}"/>
              </a:ext>
            </a:extLst>
          </p:cNvPr>
          <p:cNvSpPr/>
          <p:nvPr/>
        </p:nvSpPr>
        <p:spPr>
          <a:xfrm>
            <a:off x="2843808" y="3473371"/>
            <a:ext cx="216024" cy="216024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2F5149-5CF1-443F-BEE6-24ED880C96CC}"/>
              </a:ext>
            </a:extLst>
          </p:cNvPr>
          <p:cNvSpPr txBox="1"/>
          <p:nvPr/>
        </p:nvSpPr>
        <p:spPr>
          <a:xfrm>
            <a:off x="467544" y="111520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Evaluar la DBO en 4 puntos a lo largo del Río luego de la instalación de la planta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E5F45A5-03A3-4EA6-AAF2-C2245DE193EB}"/>
              </a:ext>
            </a:extLst>
          </p:cNvPr>
          <p:cNvSpPr txBox="1"/>
          <p:nvPr/>
        </p:nvSpPr>
        <p:spPr>
          <a:xfrm>
            <a:off x="6588224" y="1268760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/>
              <a:t>Métodos</a:t>
            </a:r>
          </a:p>
          <a:p>
            <a:endParaRPr lang="es-MX" sz="1600" dirty="0"/>
          </a:p>
          <a:p>
            <a:r>
              <a:rPr lang="es-MX" sz="1600" dirty="0"/>
              <a:t>10 muestras por localidad</a:t>
            </a:r>
          </a:p>
        </p:txBody>
      </p:sp>
    </p:spTree>
    <p:extLst>
      <p:ext uri="{BB962C8B-B14F-4D97-AF65-F5344CB8AC3E}">
        <p14:creationId xmlns:p14="http://schemas.microsoft.com/office/powerpoint/2010/main" val="323812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>
            <a:extLst>
              <a:ext uri="{FF2B5EF4-FFF2-40B4-BE49-F238E27FC236}">
                <a16:creationId xmlns:a16="http://schemas.microsoft.com/office/drawing/2014/main" id="{4C35C282-3480-4CD9-B48E-6D33E6D56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52711"/>
            <a:ext cx="7343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ANALISIS DE VARIANZA (ANOVA)</a:t>
            </a:r>
            <a:endParaRPr lang="es-ES" altLang="es-MX" dirty="0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FF685910-2B26-4F6D-95D4-922612FCF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1700213"/>
            <a:ext cx="684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Ideal para estudios experimentales o mensurativos</a:t>
            </a:r>
            <a:endParaRPr lang="es-ES" altLang="es-MX" sz="1800"/>
          </a:p>
        </p:txBody>
      </p:sp>
      <p:sp>
        <p:nvSpPr>
          <p:cNvPr id="1030" name="Text Box 6">
            <a:extLst>
              <a:ext uri="{FF2B5EF4-FFF2-40B4-BE49-F238E27FC236}">
                <a16:creationId xmlns:a16="http://schemas.microsoft.com/office/drawing/2014/main" id="{1434D1BD-4F3F-4393-8182-14EEFBCA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86000"/>
            <a:ext cx="76327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i="1" dirty="0"/>
              <a:t>es una prueba que compara </a:t>
            </a:r>
            <a:r>
              <a:rPr lang="es-VE" altLang="es-MX" sz="1800" b="1" i="1" dirty="0"/>
              <a:t>medias</a:t>
            </a:r>
            <a:r>
              <a:rPr lang="es-VE" altLang="es-MX" sz="1800" i="1" dirty="0"/>
              <a:t>, pero también puede comparar </a:t>
            </a:r>
            <a:r>
              <a:rPr lang="es-VE" altLang="es-MX" sz="1800" b="1" i="1" dirty="0"/>
              <a:t>varianzas</a:t>
            </a:r>
            <a:endParaRPr lang="es-ES" altLang="es-MX" sz="1800" b="1" i="1" dirty="0"/>
          </a:p>
        </p:txBody>
      </p:sp>
      <p:graphicFrame>
        <p:nvGraphicFramePr>
          <p:cNvPr id="1026" name="Object 7">
            <a:extLst>
              <a:ext uri="{FF2B5EF4-FFF2-40B4-BE49-F238E27FC236}">
                <a16:creationId xmlns:a16="http://schemas.microsoft.com/office/drawing/2014/main" id="{B7BDE296-3BE8-47E0-8AD8-E660BAE85EB6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2185359321"/>
              </p:ext>
            </p:extLst>
          </p:nvPr>
        </p:nvGraphicFramePr>
        <p:xfrm>
          <a:off x="1428750" y="4221088"/>
          <a:ext cx="6096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463480" imgH="342720" progId="Equation.3">
                  <p:embed/>
                </p:oleObj>
              </mc:Choice>
              <mc:Fallback>
                <p:oleObj name="Ecuación" r:id="rId2" imgW="2463480" imgH="342720" progId="Equation.3">
                  <p:embed/>
                  <p:pic>
                    <p:nvPicPr>
                      <p:cNvPr id="1026" name="Object 7">
                        <a:extLst>
                          <a:ext uri="{FF2B5EF4-FFF2-40B4-BE49-F238E27FC236}">
                            <a16:creationId xmlns:a16="http://schemas.microsoft.com/office/drawing/2014/main" id="{B7BDE296-3BE8-47E0-8AD8-E660BAE85E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4221088"/>
                        <a:ext cx="6096000" cy="8477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Text Box 9">
            <a:extLst>
              <a:ext uri="{FF2B5EF4-FFF2-40B4-BE49-F238E27FC236}">
                <a16:creationId xmlns:a16="http://schemas.microsoft.com/office/drawing/2014/main" id="{624323EB-9873-45F0-9F33-BBC806066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3214688"/>
            <a:ext cx="8280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SE APLICA A </a:t>
            </a:r>
            <a:r>
              <a:rPr lang="es-VE" altLang="es-MX" sz="1800" b="1" u="sng"/>
              <a:t>VARIABLES INDEPENDIENTES CATEGÓRICAS</a:t>
            </a:r>
            <a:r>
              <a:rPr lang="es-VE" altLang="es-MX" sz="1800"/>
              <a:t> QUE PUEDEN TENER UN EFECTO EN LA VARIABLE RESPUESTA</a:t>
            </a:r>
            <a:endParaRPr lang="es-ES" altLang="es-MX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4">
            <a:extLst>
              <a:ext uri="{FF2B5EF4-FFF2-40B4-BE49-F238E27FC236}">
                <a16:creationId xmlns:a16="http://schemas.microsoft.com/office/drawing/2014/main" id="{38B7CE73-BCC7-483A-B106-9B880FC10D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76250"/>
            <a:ext cx="777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>
                <a:solidFill>
                  <a:srgbClr val="4D6AF9"/>
                </a:solidFill>
              </a:rPr>
              <a:t>Modelo lineal</a:t>
            </a:r>
            <a:endParaRPr lang="es-ES" altLang="es-MX" dirty="0">
              <a:solidFill>
                <a:srgbClr val="4D6AF9"/>
              </a:solidFill>
            </a:endParaRP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B9C4E387-3D85-433B-8524-B1766F9EC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1412875"/>
            <a:ext cx="6551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>
                <a:solidFill>
                  <a:schemeClr val="bg1"/>
                </a:solidFill>
              </a:rPr>
              <a:t>Datos = Modelo o Señal + error (ruido)</a:t>
            </a:r>
            <a:endParaRPr lang="es-ES" altLang="es-MX" sz="2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Grp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0" name="Object 6">
                <a:extLst>
                  <a:ext uri="{FF2B5EF4-FFF2-40B4-BE49-F238E27FC236}">
                    <a16:creationId xmlns:a16="http://schemas.microsoft.com/office/drawing/2014/main" id="{F1285B12-A3C7-41D6-BF73-47C004A9A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 bwMode="auto">
              <a:xfrm>
                <a:off x="928688" y="2428875"/>
                <a:ext cx="3841750" cy="877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/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s-MX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2051" name="Object 8">
                <a:extLst>
                  <a:ext uri="{FF2B5EF4-FFF2-40B4-BE49-F238E27FC236}">
                    <a16:creationId xmlns:a16="http://schemas.microsoft.com/office/drawing/2014/main" id="{F4E2A218-419C-4C22-814F-5179DFD2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88" y="4051300"/>
                <a:ext cx="4394200" cy="860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55" name="AutoShape 11">
            <a:extLst>
              <a:ext uri="{FF2B5EF4-FFF2-40B4-BE49-F238E27FC236}">
                <a16:creationId xmlns:a16="http://schemas.microsoft.com/office/drawing/2014/main" id="{422C0AA5-283C-4064-AFD4-62EEA2CD9A43}"/>
              </a:ext>
            </a:extLst>
          </p:cNvPr>
          <p:cNvSpPr>
            <a:spLocks/>
          </p:cNvSpPr>
          <p:nvPr/>
        </p:nvSpPr>
        <p:spPr bwMode="auto">
          <a:xfrm rot="5400000">
            <a:off x="3186113" y="4338637"/>
            <a:ext cx="431800" cy="1628775"/>
          </a:xfrm>
          <a:prstGeom prst="rightBrace">
            <a:avLst>
              <a:gd name="adj1" fmla="val 31434"/>
              <a:gd name="adj2" fmla="val 50000"/>
            </a:avLst>
          </a:prstGeom>
          <a:noFill/>
          <a:ln w="6350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56" name="Text Box 12">
            <a:extLst>
              <a:ext uri="{FF2B5EF4-FFF2-40B4-BE49-F238E27FC236}">
                <a16:creationId xmlns:a16="http://schemas.microsoft.com/office/drawing/2014/main" id="{2DC1CFC4-C4D6-4BD2-BE45-87E649A06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3163" y="5368925"/>
            <a:ext cx="23034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Hipótesis a evaluar</a:t>
            </a:r>
            <a:endParaRPr lang="es-ES" altLang="es-MX" sz="1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7" name="Picture 15" descr="modelos lineales">
            <a:extLst>
              <a:ext uri="{FF2B5EF4-FFF2-40B4-BE49-F238E27FC236}">
                <a16:creationId xmlns:a16="http://schemas.microsoft.com/office/drawing/2014/main" id="{2102E192-9CF3-4B1E-841C-CC1720CA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33" t="5655" r="11371" b="845"/>
          <a:stretch>
            <a:fillRect/>
          </a:stretch>
        </p:blipFill>
        <p:spPr bwMode="auto">
          <a:xfrm>
            <a:off x="4746625" y="1135164"/>
            <a:ext cx="4142283" cy="5128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895</Words>
  <Application>Microsoft Office PowerPoint</Application>
  <PresentationFormat>Presentación en pantalla (4:3)</PresentationFormat>
  <Paragraphs>271</Paragraphs>
  <Slides>17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Lucida Sans Unicode</vt:lpstr>
      <vt:lpstr>Diseño predeterminado</vt:lpstr>
      <vt:lpstr>Tema de Office</vt:lpstr>
      <vt:lpstr>Equation</vt:lpstr>
      <vt:lpstr>Ecuación</vt:lpstr>
      <vt:lpstr>Presentación de PowerPoint</vt:lpstr>
      <vt:lpstr>Presentación de PowerPoint</vt:lpstr>
      <vt:lpstr>Presentación de PowerPoint</vt:lpstr>
      <vt:lpstr>Modelos lineales</vt:lpstr>
      <vt:lpstr>Presentación de PowerPoint</vt:lpstr>
      <vt:lpstr>Desarrollemos el MHD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¿Lo reconocen?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43</cp:revision>
  <dcterms:created xsi:type="dcterms:W3CDTF">2009-05-20T01:28:24Z</dcterms:created>
  <dcterms:modified xsi:type="dcterms:W3CDTF">2022-09-12T13:07:28Z</dcterms:modified>
</cp:coreProperties>
</file>