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337" r:id="rId3"/>
    <p:sldId id="294" r:id="rId4"/>
    <p:sldId id="330" r:id="rId5"/>
    <p:sldId id="329" r:id="rId6"/>
    <p:sldId id="336" r:id="rId7"/>
    <p:sldId id="291" r:id="rId8"/>
    <p:sldId id="331" r:id="rId9"/>
    <p:sldId id="332" r:id="rId10"/>
    <p:sldId id="284" r:id="rId11"/>
    <p:sldId id="335" r:id="rId12"/>
    <p:sldId id="295" r:id="rId13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9C10B-A229-40F8-87EE-1A6CA21AE9D1}" v="4" dt="2022-10-04T13:53:18.621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30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8ED9C10B-A229-40F8-87EE-1A6CA21AE9D1}"/>
    <pc:docChg chg="modSld">
      <pc:chgData name="edlin guerra" userId="d52177a9150211f7" providerId="LiveId" clId="{8ED9C10B-A229-40F8-87EE-1A6CA21AE9D1}" dt="2022-10-04T13:53:18.620" v="33" actId="20577"/>
      <pc:docMkLst>
        <pc:docMk/>
      </pc:docMkLst>
      <pc:sldChg chg="modSp">
        <pc:chgData name="edlin guerra" userId="d52177a9150211f7" providerId="LiveId" clId="{8ED9C10B-A229-40F8-87EE-1A6CA21AE9D1}" dt="2022-10-04T13:53:18.620" v="33" actId="20577"/>
        <pc:sldMkLst>
          <pc:docMk/>
          <pc:sldMk cId="2968607718" sldId="335"/>
        </pc:sldMkLst>
        <pc:graphicFrameChg chg="mod">
          <ac:chgData name="edlin guerra" userId="d52177a9150211f7" providerId="LiveId" clId="{8ED9C10B-A229-40F8-87EE-1A6CA21AE9D1}" dt="2022-10-04T13:53:18.620" v="33" actId="20577"/>
          <ac:graphicFrameMkLst>
            <pc:docMk/>
            <pc:sldMk cId="2968607718" sldId="335"/>
            <ac:graphicFrameMk id="3" creationId="{EAACC54F-E93C-40F8-87A9-B0DC5CA65DBF}"/>
          </ac:graphicFrameMkLst>
        </pc:graphicFrameChg>
      </pc:sldChg>
      <pc:sldChg chg="modSp mod">
        <pc:chgData name="edlin guerra" userId="d52177a9150211f7" providerId="LiveId" clId="{8ED9C10B-A229-40F8-87EE-1A6CA21AE9D1}" dt="2022-10-04T13:18:51.256" v="29" actId="20577"/>
        <pc:sldMkLst>
          <pc:docMk/>
          <pc:sldMk cId="996136287" sldId="337"/>
        </pc:sldMkLst>
        <pc:spChg chg="mod">
          <ac:chgData name="edlin guerra" userId="d52177a9150211f7" providerId="LiveId" clId="{8ED9C10B-A229-40F8-87EE-1A6CA21AE9D1}" dt="2022-10-04T13:16:55.080" v="7" actId="20577"/>
          <ac:spMkLst>
            <pc:docMk/>
            <pc:sldMk cId="996136287" sldId="337"/>
            <ac:spMk id="5" creationId="{F437E857-4D77-4FAA-AD0C-87AC66D53386}"/>
          </ac:spMkLst>
        </pc:spChg>
        <pc:spChg chg="mod">
          <ac:chgData name="edlin guerra" userId="d52177a9150211f7" providerId="LiveId" clId="{8ED9C10B-A229-40F8-87EE-1A6CA21AE9D1}" dt="2022-10-04T13:18:51.256" v="29" actId="20577"/>
          <ac:spMkLst>
            <pc:docMk/>
            <pc:sldMk cId="996136287" sldId="337"/>
            <ac:spMk id="6" creationId="{40414D67-5785-4491-A0C9-47520F416026}"/>
          </ac:spMkLst>
        </pc:spChg>
      </pc:sldChg>
    </pc:docChg>
  </pc:docChgLst>
  <pc:docChgLst>
    <pc:chgData name="edlin guerra" userId="d52177a9150211f7" providerId="LiveId" clId="{B94B142B-64C3-491F-AC50-19440FEFD3DA}"/>
    <pc:docChg chg="modSld">
      <pc:chgData name="edlin guerra" userId="d52177a9150211f7" providerId="LiveId" clId="{B94B142B-64C3-491F-AC50-19440FEFD3DA}" dt="2020-10-29T16:33:46.308" v="0" actId="20577"/>
      <pc:docMkLst>
        <pc:docMk/>
      </pc:docMkLst>
      <pc:sldChg chg="modSp mod">
        <pc:chgData name="edlin guerra" userId="d52177a9150211f7" providerId="LiveId" clId="{B94B142B-64C3-491F-AC50-19440FEFD3DA}" dt="2020-10-29T16:33:46.308" v="0" actId="20577"/>
        <pc:sldMkLst>
          <pc:docMk/>
          <pc:sldMk cId="996136287" sldId="337"/>
        </pc:sldMkLst>
        <pc:spChg chg="mod">
          <ac:chgData name="edlin guerra" userId="d52177a9150211f7" providerId="LiveId" clId="{B94B142B-64C3-491F-AC50-19440FEFD3DA}" dt="2020-10-29T16:33:46.308" v="0" actId="20577"/>
          <ac:spMkLst>
            <pc:docMk/>
            <pc:sldMk cId="996136287" sldId="337"/>
            <ac:spMk id="6" creationId="{40414D67-5785-4491-A0C9-47520F4160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4/10/2022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4/10/2022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ESTADÍSTICA APLICADA 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ANOVAS de dos vías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(Parte 2 – Efectos fijos)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99613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7">
                <a:extLst>
                  <a:ext uri="{FF2B5EF4-FFF2-40B4-BE49-F238E27FC236}">
                    <a16:creationId xmlns:a16="http://schemas.microsoft.com/office/drawing/2014/main" id="{EAACC54F-E93C-40F8-87A9-B0DC5CA6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629795"/>
                  </p:ext>
                </p:extLst>
              </p:nvPr>
            </p:nvGraphicFramePr>
            <p:xfrm>
              <a:off x="227013" y="980728"/>
              <a:ext cx="8689974" cy="566409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04627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888603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7926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 err="1"/>
                            <a:t>gl</a:t>
                          </a:r>
                          <a:endParaRPr lang="es-MX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𝑅𝑒𝑠𝑖𝑑𝑢𝑙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𝑅𝑒𝑠𝑖𝑑𝑢𝑙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96239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 x 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s-MX" sz="14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sz="14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 × 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𝑥𝐹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𝑅𝑒𝑠𝑖𝑑𝑢𝑙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6381558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Residual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MX" sz="160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̅"/>
                                                            <m:ctrlPr>
                                                              <a:rPr lang="es-MX" sz="1600" b="0" i="1" kern="0" smtClean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s-MX" sz="1600" b="0" i="1" kern="0" smtClean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15285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MX" sz="160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̿"/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𝑎𝑏𝑛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7">
                <a:extLst>
                  <a:ext uri="{FF2B5EF4-FFF2-40B4-BE49-F238E27FC236}">
                    <a16:creationId xmlns:a16="http://schemas.microsoft.com/office/drawing/2014/main" id="{EAACC54F-E93C-40F8-87A9-B0DC5CA6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629795"/>
                  </p:ext>
                </p:extLst>
              </p:nvPr>
            </p:nvGraphicFramePr>
            <p:xfrm>
              <a:off x="227013" y="980728"/>
              <a:ext cx="8689974" cy="566409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04627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888603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 err="1"/>
                            <a:t>gl</a:t>
                          </a:r>
                          <a:endParaRPr lang="es-MX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90132" r="-229894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90132" r="-21948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90132" r="-165333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1875" t="-90132" r="-66071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191391" r="-229894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191391" r="-219485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191391" r="-165333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1875" t="-191391" r="-66071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96239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 x 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289474" r="-229894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289474" r="-219485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289474" r="-165333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1875" t="-289474" r="-66071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6381558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Residual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389474" r="-229894" b="-1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389474" r="-219485" b="-1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389474" r="-165333" b="-1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15285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393651" r="-229894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393651" r="-219485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 Box 4">
            <a:extLst>
              <a:ext uri="{FF2B5EF4-FFF2-40B4-BE49-F238E27FC236}">
                <a16:creationId xmlns:a16="http://schemas.microsoft.com/office/drawing/2014/main" id="{F262994E-E6C9-4D9E-AF47-F63A0A68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8689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b="1" dirty="0"/>
              <a:t>TABLA ANOVA efectos fijos – dos factores</a:t>
            </a:r>
            <a:endParaRPr lang="es-ES" altLang="es-MX" sz="3200" b="1" dirty="0"/>
          </a:p>
        </p:txBody>
      </p:sp>
      <p:sp>
        <p:nvSpPr>
          <p:cNvPr id="5" name="13 Flecha abajo">
            <a:extLst>
              <a:ext uri="{FF2B5EF4-FFF2-40B4-BE49-F238E27FC236}">
                <a16:creationId xmlns:a16="http://schemas.microsoft.com/office/drawing/2014/main" id="{CD312F74-590A-4438-860F-A235FE4C3041}"/>
              </a:ext>
            </a:extLst>
          </p:cNvPr>
          <p:cNvSpPr/>
          <p:nvPr/>
        </p:nvSpPr>
        <p:spPr>
          <a:xfrm rot="10800000">
            <a:off x="8689974" y="3717032"/>
            <a:ext cx="449360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86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BDB9ACF-42C2-49F7-B8F1-F9672C8C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1937"/>
            <a:ext cx="30956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3EB915-406F-4CD9-A947-6DA027E0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" y="954089"/>
            <a:ext cx="5753026" cy="32370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92B04A1-4246-4FFE-96A6-C2C38AE53B24}"/>
              </a:ext>
            </a:extLst>
          </p:cNvPr>
          <p:cNvSpPr/>
          <p:nvPr/>
        </p:nvSpPr>
        <p:spPr>
          <a:xfrm>
            <a:off x="84069" y="4311366"/>
            <a:ext cx="6220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plantas de celulosa se dedican al procesamiento de la madera para la obtención de la principal materia prima para la producción de papel: la pulpa, o pasta.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Residuos tóxicos: varios, principalmente Materia Orgánica.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FC752-632C-4C2C-BAB0-A2D327BE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57" y="1211826"/>
            <a:ext cx="2919727" cy="242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17B364-01F1-4880-9FAF-D5A5AFA852E6}"/>
              </a:ext>
            </a:extLst>
          </p:cNvPr>
          <p:cNvSpPr/>
          <p:nvPr/>
        </p:nvSpPr>
        <p:spPr>
          <a:xfrm>
            <a:off x="0" y="433738"/>
            <a:ext cx="879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Conflicto entre Argentina y Uruguay por plantas de celulosa (2005-2010)</a:t>
            </a:r>
          </a:p>
        </p:txBody>
      </p:sp>
    </p:spTree>
    <p:extLst>
      <p:ext uri="{BB962C8B-B14F-4D97-AF65-F5344CB8AC3E}">
        <p14:creationId xmlns:p14="http://schemas.microsoft.com/office/powerpoint/2010/main" val="26701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095-A374-409B-AEC8-17F3E77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Desarrollemos el MHD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2C24B-4D4C-4636-9BDD-678D4DA5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9887" cy="4351338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Modelos</a:t>
            </a:r>
          </a:p>
          <a:p>
            <a:r>
              <a:rPr lang="es-MX" dirty="0"/>
              <a:t>Hipótesis científica y/o empírica</a:t>
            </a:r>
          </a:p>
          <a:p>
            <a:r>
              <a:rPr lang="es-MX" dirty="0"/>
              <a:t>Hipótesis estadística</a:t>
            </a:r>
          </a:p>
          <a:p>
            <a:r>
              <a:rPr lang="es-MX" dirty="0"/>
              <a:t>Hipótesis nula</a:t>
            </a:r>
          </a:p>
          <a:p>
            <a:r>
              <a:rPr lang="es-MX" dirty="0"/>
              <a:t>Evaluación de la Hipótesis nula… ¿cómo lo hacemos?</a:t>
            </a:r>
          </a:p>
          <a:p>
            <a:r>
              <a:rPr lang="es-MX" dirty="0"/>
              <a:t>¿Conclusión?</a:t>
            </a:r>
          </a:p>
        </p:txBody>
      </p:sp>
    </p:spTree>
    <p:extLst>
      <p:ext uri="{BB962C8B-B14F-4D97-AF65-F5344CB8AC3E}">
        <p14:creationId xmlns:p14="http://schemas.microsoft.com/office/powerpoint/2010/main" val="22720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750" y="1185863"/>
            <a:ext cx="7777163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s-419" b="0"/>
              <a:t>FACTORES</a:t>
            </a:r>
          </a:p>
          <a:p>
            <a:pPr algn="ctr"/>
            <a:endParaRPr lang="es-ES" altLang="es-419" b="0"/>
          </a:p>
          <a:p>
            <a:pPr>
              <a:buFontTx/>
              <a:buAutoNum type="arabicParenR"/>
            </a:pPr>
            <a:r>
              <a:rPr lang="es-ES" altLang="es-419" sz="1800"/>
              <a:t>FACTOR:</a:t>
            </a:r>
            <a:r>
              <a:rPr lang="es-ES" altLang="es-419" sz="1800" b="0"/>
              <a:t> Variable categórica que identifica varios </a:t>
            </a:r>
            <a:r>
              <a:rPr lang="es-ES" altLang="es-419" sz="1800"/>
              <a:t>grupos</a:t>
            </a:r>
            <a:r>
              <a:rPr lang="es-ES" altLang="es-419" sz="1800" b="0"/>
              <a:t> o </a:t>
            </a:r>
            <a:r>
              <a:rPr lang="es-ES" altLang="es-419" sz="1800"/>
              <a:t>niveles</a:t>
            </a:r>
            <a:r>
              <a:rPr lang="es-ES" altLang="es-419" sz="1800" b="0"/>
              <a:t> que se desean comparar </a:t>
            </a:r>
          </a:p>
          <a:p>
            <a:pPr>
              <a:buFontTx/>
              <a:buAutoNum type="arabicParenR"/>
            </a:pPr>
            <a:endParaRPr lang="es-ES" altLang="es-419" sz="1800" b="0"/>
          </a:p>
          <a:p>
            <a:pPr>
              <a:buFontTx/>
              <a:buAutoNum type="arabicParenR"/>
            </a:pPr>
            <a:r>
              <a:rPr lang="es-ES" altLang="es-419" sz="1800"/>
              <a:t>FACTOR: </a:t>
            </a:r>
            <a:r>
              <a:rPr lang="es-ES" altLang="es-419" sz="1800" b="0"/>
              <a:t>puede ser </a:t>
            </a:r>
            <a:r>
              <a:rPr lang="es-ES" altLang="es-419" sz="1800"/>
              <a:t>fijo</a:t>
            </a:r>
            <a:r>
              <a:rPr lang="es-ES" altLang="es-419" sz="1800" b="0"/>
              <a:t> o </a:t>
            </a:r>
            <a:r>
              <a:rPr lang="es-ES" altLang="es-419" sz="1800"/>
              <a:t>aleatorio</a:t>
            </a:r>
          </a:p>
          <a:p>
            <a:pPr>
              <a:buFontTx/>
              <a:buAutoNum type="arabicParenR"/>
            </a:pPr>
            <a:endParaRPr lang="es-ES" altLang="es-419" sz="1800"/>
          </a:p>
          <a:p>
            <a:pPr>
              <a:buFontTx/>
              <a:buAutoNum type="arabicParenR"/>
            </a:pPr>
            <a:r>
              <a:rPr lang="es-ES" altLang="es-419" sz="1800" b="0"/>
              <a:t>Importante definir porque influye: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Las suposiciones del modelo lineal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Los cálculos de los cuadrados medios (MS)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La interpretación de las hipótesis que se están sometiendo a prueba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La validez de las inferencias estadísticas</a:t>
            </a:r>
          </a:p>
          <a:p>
            <a:pPr lvl="1">
              <a:buFontTx/>
              <a:buAutoNum type="arabicParenR"/>
            </a:pPr>
            <a:endParaRPr lang="es-ES" altLang="es-419" sz="1800" b="0"/>
          </a:p>
          <a:p>
            <a:endParaRPr lang="es-ES" altLang="es-419" sz="1800"/>
          </a:p>
          <a:p>
            <a:endParaRPr lang="es-ES" altLang="es-419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75A9F5D-8FEC-4282-B0FA-6F10B871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55737"/>
            <a:ext cx="7760657" cy="485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9D282231-DFAB-456A-B82A-8CE23548C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02" y="287070"/>
            <a:ext cx="5364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ANOVA de factores ortogonales</a:t>
            </a:r>
            <a:endParaRPr lang="es-ES" alt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>
            <a:extLst>
              <a:ext uri="{FF2B5EF4-FFF2-40B4-BE49-F238E27FC236}">
                <a16:creationId xmlns:a16="http://schemas.microsoft.com/office/drawing/2014/main" id="{46EF4129-348F-4BE2-A887-6BCE71120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634974"/>
            <a:ext cx="8148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ANOVA de factores FIJOS ortogonales (dos vías)</a:t>
            </a:r>
            <a:endParaRPr lang="es-ES" altLang="es-MX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D8E8D4A6-080E-467E-B0AE-09BA1891B7F0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211856"/>
              </p:ext>
            </p:extLst>
          </p:nvPr>
        </p:nvGraphicFramePr>
        <p:xfrm>
          <a:off x="2484338" y="2288282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D8E8D4A6-080E-467E-B0AE-09BA1891B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338" y="2288282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3B746578-65B7-4195-BF33-51A377EE8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52407"/>
              </p:ext>
            </p:extLst>
          </p:nvPr>
        </p:nvGraphicFramePr>
        <p:xfrm>
          <a:off x="2555776" y="3717032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463480" imgH="342720" progId="Equation.3">
                  <p:embed/>
                </p:oleObj>
              </mc:Choice>
              <mc:Fallback>
                <p:oleObj name="Ecuación" r:id="rId4" imgW="2463480" imgH="342720" progId="Equation.3">
                  <p:embed/>
                  <p:pic>
                    <p:nvPicPr>
                      <p:cNvPr id="1027" name="Object 7">
                        <a:extLst>
                          <a:ext uri="{FF2B5EF4-FFF2-40B4-BE49-F238E27FC236}">
                            <a16:creationId xmlns:a16="http://schemas.microsoft.com/office/drawing/2014/main" id="{3B746578-65B7-4195-BF33-51A377EE8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17032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8 CuadroTexto">
            <a:extLst>
              <a:ext uri="{FF2B5EF4-FFF2-40B4-BE49-F238E27FC236}">
                <a16:creationId xmlns:a16="http://schemas.microsoft.com/office/drawing/2014/main" id="{BC2FD02B-AB82-42C4-9141-F146E7CDD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2502594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Factor 1</a:t>
            </a:r>
          </a:p>
        </p:txBody>
      </p:sp>
      <p:sp>
        <p:nvSpPr>
          <p:cNvPr id="1032" name="9 CuadroTexto">
            <a:extLst>
              <a:ext uri="{FF2B5EF4-FFF2-40B4-BE49-F238E27FC236}">
                <a16:creationId xmlns:a16="http://schemas.microsoft.com/office/drawing/2014/main" id="{24FDAF85-9348-4895-976D-2316A31F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13" y="4074219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Factor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4">
            <a:extLst>
              <a:ext uri="{FF2B5EF4-FFF2-40B4-BE49-F238E27FC236}">
                <a16:creationId xmlns:a16="http://schemas.microsoft.com/office/drawing/2014/main" id="{A32C3D66-55A1-4540-96B0-80E13C41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Modelo líneal</a:t>
            </a:r>
            <a:endParaRPr lang="es-ES" altLang="es-MX"/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180A564B-B208-4798-8FDE-130A0B57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071563"/>
            <a:ext cx="655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Datos = Modelo + error</a:t>
            </a:r>
            <a:endParaRPr lang="es-ES" altLang="es-MX" sz="2400" dirty="0"/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39E7E0D9-B750-4452-9CE5-CAA16651830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96517030"/>
              </p:ext>
            </p:extLst>
          </p:nvPr>
        </p:nvGraphicFramePr>
        <p:xfrm>
          <a:off x="785813" y="1785938"/>
          <a:ext cx="38417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12800" imgH="368280" progId="Equation.3">
                  <p:embed/>
                </p:oleObj>
              </mc:Choice>
              <mc:Fallback>
                <p:oleObj name="Ecuación" r:id="rId2" imgW="1612800" imgH="36828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39E7E0D9-B750-4452-9CE5-CAA166518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841750" cy="877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1F2055BA-FC41-4DC5-AC9E-075C53786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5429250"/>
          <a:ext cx="53990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790640" imgH="241200" progId="Equation.3">
                  <p:embed/>
                </p:oleObj>
              </mc:Choice>
              <mc:Fallback>
                <p:oleObj name="Ecuación" r:id="rId4" imgW="1790640" imgH="24120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1F2055BA-FC41-4DC5-AC9E-075C53786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429250"/>
                        <a:ext cx="5399088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>
            <a:extLst>
              <a:ext uri="{FF2B5EF4-FFF2-40B4-BE49-F238E27FC236}">
                <a16:creationId xmlns:a16="http://schemas.microsoft.com/office/drawing/2014/main" id="{E18B068B-2C3D-4796-A73E-67F8A6524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071813"/>
          <a:ext cx="3967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206360" imgH="241200" progId="Equation.3">
                  <p:embed/>
                </p:oleObj>
              </mc:Choice>
              <mc:Fallback>
                <p:oleObj name="Ecuación" r:id="rId6" imgW="1206360" imgH="241200" progId="Equation.3">
                  <p:embed/>
                  <p:pic>
                    <p:nvPicPr>
                      <p:cNvPr id="2052" name="Object 8">
                        <a:extLst>
                          <a:ext uri="{FF2B5EF4-FFF2-40B4-BE49-F238E27FC236}">
                            <a16:creationId xmlns:a16="http://schemas.microsoft.com/office/drawing/2014/main" id="{E18B068B-2C3D-4796-A73E-67F8A6524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71813"/>
                        <a:ext cx="3967162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>
            <a:extLst>
              <a:ext uri="{FF2B5EF4-FFF2-40B4-BE49-F238E27FC236}">
                <a16:creationId xmlns:a16="http://schemas.microsoft.com/office/drawing/2014/main" id="{37D66305-466A-4118-B8F7-7346F35C9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286250"/>
          <a:ext cx="43640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447560" imgH="241200" progId="Equation.3">
                  <p:embed/>
                </p:oleObj>
              </mc:Choice>
              <mc:Fallback>
                <p:oleObj name="Ecuación" r:id="rId8" imgW="1447560" imgH="241200" progId="Equation.3">
                  <p:embed/>
                  <p:pic>
                    <p:nvPicPr>
                      <p:cNvPr id="2053" name="Object 8">
                        <a:extLst>
                          <a:ext uri="{FF2B5EF4-FFF2-40B4-BE49-F238E27FC236}">
                            <a16:creationId xmlns:a16="http://schemas.microsoft.com/office/drawing/2014/main" id="{37D66305-466A-4118-B8F7-7346F35C9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286250"/>
                        <a:ext cx="4364037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CuadroTexto">
            <a:extLst>
              <a:ext uri="{FF2B5EF4-FFF2-40B4-BE49-F238E27FC236}">
                <a16:creationId xmlns:a16="http://schemas.microsoft.com/office/drawing/2014/main" id="{8AA0BAC4-0CF1-4A64-8396-7C87F96A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0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El truco del ANOVA: descomponer la variación total</a:t>
            </a:r>
          </a:p>
        </p:txBody>
      </p:sp>
      <p:sp>
        <p:nvSpPr>
          <p:cNvPr id="17411" name="3 CuadroTexto">
            <a:extLst>
              <a:ext uri="{FF2B5EF4-FFF2-40B4-BE49-F238E27FC236}">
                <a16:creationId xmlns:a16="http://schemas.microsoft.com/office/drawing/2014/main" id="{0AC8218F-44C9-4179-9556-377D8321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43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/>
              <a:t>¿cuánta variación explica el factor 1?</a:t>
            </a:r>
          </a:p>
          <a:p>
            <a:pPr eaLnBrk="1" hangingPunct="1"/>
            <a:r>
              <a:rPr lang="es-VE" altLang="es-MX" sz="2000"/>
              <a:t>¿cuánta variación explica el factor 2?</a:t>
            </a:r>
          </a:p>
          <a:p>
            <a:pPr eaLnBrk="1" hangingPunct="1"/>
            <a:r>
              <a:rPr lang="es-VE" altLang="es-MX" sz="2000"/>
              <a:t>¿cuánta variación explica la sinergia de ambos?</a:t>
            </a:r>
          </a:p>
          <a:p>
            <a:pPr eaLnBrk="1" hangingPunct="1"/>
            <a:r>
              <a:rPr lang="es-VE" altLang="es-MX" sz="2000"/>
              <a:t>¿cuánta variación es producto del </a:t>
            </a:r>
            <a:r>
              <a:rPr lang="es-VE" altLang="es-MX" sz="2000" u="sng"/>
              <a:t>azar</a:t>
            </a:r>
            <a:r>
              <a:rPr lang="es-VE" altLang="es-MX" sz="2000"/>
              <a:t>?</a:t>
            </a:r>
          </a:p>
        </p:txBody>
      </p:sp>
      <p:sp>
        <p:nvSpPr>
          <p:cNvPr id="17413" name="5 CuadroTexto">
            <a:extLst>
              <a:ext uri="{FF2B5EF4-FFF2-40B4-BE49-F238E27FC236}">
                <a16:creationId xmlns:a16="http://schemas.microsoft.com/office/drawing/2014/main" id="{4F2EBD25-78E5-4DCD-9097-86DB12AD9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Variación Total = Variación F1+ Variación F2 + Variación interacción + error</a:t>
            </a:r>
          </a:p>
        </p:txBody>
      </p:sp>
      <p:sp>
        <p:nvSpPr>
          <p:cNvPr id="17414" name="6 CuadroTexto">
            <a:extLst>
              <a:ext uri="{FF2B5EF4-FFF2-40B4-BE49-F238E27FC236}">
                <a16:creationId xmlns:a16="http://schemas.microsoft.com/office/drawing/2014/main" id="{B0B9E144-5F7A-4F47-BA62-2048787A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4786313"/>
            <a:ext cx="478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SCT= SCF1 + SCF2 + SCF1F2 + SCD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EC47409B-1C60-4CC9-B3AE-E9D4FFAA896C}"/>
              </a:ext>
            </a:extLst>
          </p:cNvPr>
          <p:cNvCxnSpPr/>
          <p:nvPr/>
        </p:nvCxnSpPr>
        <p:spPr>
          <a:xfrm rot="5400000">
            <a:off x="3036094" y="4250531"/>
            <a:ext cx="1000125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EE498BDF-F8F6-402B-8971-845D8911847D}"/>
              </a:ext>
            </a:extLst>
          </p:cNvPr>
          <p:cNvCxnSpPr/>
          <p:nvPr/>
        </p:nvCxnSpPr>
        <p:spPr>
          <a:xfrm rot="10800000" flipV="1">
            <a:off x="4500563" y="3786188"/>
            <a:ext cx="1143000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A6808A14-0DC0-4877-9A0D-7133F8789019}"/>
              </a:ext>
            </a:extLst>
          </p:cNvPr>
          <p:cNvCxnSpPr/>
          <p:nvPr/>
        </p:nvCxnSpPr>
        <p:spPr>
          <a:xfrm rot="10800000" flipV="1">
            <a:off x="5572125" y="3786188"/>
            <a:ext cx="157162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875CCABD-5028-44C2-97E5-139CB3EA1C58}"/>
              </a:ext>
            </a:extLst>
          </p:cNvPr>
          <p:cNvCxnSpPr/>
          <p:nvPr/>
        </p:nvCxnSpPr>
        <p:spPr>
          <a:xfrm rot="5400000">
            <a:off x="1999456" y="4287044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>
            <a:extLst>
              <a:ext uri="{FF2B5EF4-FFF2-40B4-BE49-F238E27FC236}">
                <a16:creationId xmlns:a16="http://schemas.microsoft.com/office/drawing/2014/main" id="{C4E70F88-008D-414A-8557-27B6238909BA}"/>
              </a:ext>
            </a:extLst>
          </p:cNvPr>
          <p:cNvCxnSpPr/>
          <p:nvPr/>
        </p:nvCxnSpPr>
        <p:spPr>
          <a:xfrm rot="16200000" flipH="1">
            <a:off x="857250" y="4071938"/>
            <a:ext cx="100012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343</Words>
  <Application>Microsoft Office PowerPoint</Application>
  <PresentationFormat>Presentación en pantalla (4:3)</PresentationFormat>
  <Paragraphs>78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Diseño predeterminado</vt:lpstr>
      <vt:lpstr>Tema de Office</vt:lpstr>
      <vt:lpstr>Ecuación</vt:lpstr>
      <vt:lpstr>Presentación de PowerPoint</vt:lpstr>
      <vt:lpstr>Presentación de PowerPoint</vt:lpstr>
      <vt:lpstr>Presentación de PowerPoint</vt:lpstr>
      <vt:lpstr>Desarrollemos el MHD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 Castro</cp:lastModifiedBy>
  <cp:revision>44</cp:revision>
  <dcterms:created xsi:type="dcterms:W3CDTF">2009-05-20T01:28:24Z</dcterms:created>
  <dcterms:modified xsi:type="dcterms:W3CDTF">2022-10-04T13:53:26Z</dcterms:modified>
</cp:coreProperties>
</file>