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7"/>
  </p:notesMasterIdLst>
  <p:sldIdLst>
    <p:sldId id="292" r:id="rId2"/>
    <p:sldId id="530" r:id="rId3"/>
    <p:sldId id="437" r:id="rId4"/>
    <p:sldId id="438" r:id="rId5"/>
    <p:sldId id="532" r:id="rId6"/>
    <p:sldId id="472" r:id="rId7"/>
    <p:sldId id="441" r:id="rId8"/>
    <p:sldId id="442" r:id="rId9"/>
    <p:sldId id="444" r:id="rId10"/>
    <p:sldId id="443" r:id="rId11"/>
    <p:sldId id="445" r:id="rId12"/>
    <p:sldId id="522" r:id="rId13"/>
    <p:sldId id="523" r:id="rId14"/>
    <p:sldId id="524" r:id="rId15"/>
    <p:sldId id="493" r:id="rId16"/>
    <p:sldId id="492" r:id="rId17"/>
    <p:sldId id="294" r:id="rId18"/>
    <p:sldId id="531" r:id="rId19"/>
    <p:sldId id="446" r:id="rId20"/>
    <p:sldId id="500" r:id="rId21"/>
    <p:sldId id="507" r:id="rId22"/>
    <p:sldId id="506" r:id="rId23"/>
    <p:sldId id="501" r:id="rId24"/>
    <p:sldId id="502" r:id="rId25"/>
    <p:sldId id="508" r:id="rId26"/>
    <p:sldId id="503" r:id="rId27"/>
    <p:sldId id="505" r:id="rId28"/>
    <p:sldId id="511" r:id="rId29"/>
    <p:sldId id="473" r:id="rId30"/>
    <p:sldId id="480" r:id="rId31"/>
    <p:sldId id="479" r:id="rId32"/>
    <p:sldId id="490" r:id="rId33"/>
    <p:sldId id="491" r:id="rId34"/>
    <p:sldId id="478" r:id="rId35"/>
    <p:sldId id="512" r:id="rId36"/>
    <p:sldId id="514" r:id="rId37"/>
    <p:sldId id="483" r:id="rId38"/>
    <p:sldId id="482" r:id="rId39"/>
    <p:sldId id="484" r:id="rId40"/>
    <p:sldId id="485" r:id="rId41"/>
    <p:sldId id="486" r:id="rId42"/>
    <p:sldId id="487" r:id="rId43"/>
    <p:sldId id="488" r:id="rId44"/>
    <p:sldId id="447" r:id="rId45"/>
    <p:sldId id="448" r:id="rId46"/>
    <p:sldId id="474" r:id="rId47"/>
    <p:sldId id="475" r:id="rId48"/>
    <p:sldId id="457" r:id="rId49"/>
    <p:sldId id="533" r:id="rId50"/>
    <p:sldId id="466" r:id="rId51"/>
    <p:sldId id="467" r:id="rId52"/>
    <p:sldId id="535" r:id="rId53"/>
    <p:sldId id="536" r:id="rId54"/>
    <p:sldId id="476" r:id="rId55"/>
    <p:sldId id="489" r:id="rId5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AB10E-4B5B-4A59-B703-5272706975C0}" v="159" dt="2021-11-23T14:30:03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3506" autoAdjust="0"/>
  </p:normalViewPr>
  <p:slideViewPr>
    <p:cSldViewPr>
      <p:cViewPr varScale="1">
        <p:scale>
          <a:sx n="106" d="100"/>
          <a:sy n="106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F40AB10E-4B5B-4A59-B703-5272706975C0}"/>
    <pc:docChg chg="custSel addSld delSld modSld">
      <pc:chgData name="edlin guerra" userId="d52177a9150211f7" providerId="LiveId" clId="{F40AB10E-4B5B-4A59-B703-5272706975C0}" dt="2021-11-23T14:30:05.523" v="256" actId="47"/>
      <pc:docMkLst>
        <pc:docMk/>
      </pc:docMkLst>
      <pc:sldChg chg="modSp add mod chgLayout">
        <pc:chgData name="edlin guerra" userId="d52177a9150211f7" providerId="LiveId" clId="{F40AB10E-4B5B-4A59-B703-5272706975C0}" dt="2021-11-22T15:28:34.048" v="186" actId="20577"/>
        <pc:sldMkLst>
          <pc:docMk/>
          <pc:sldMk cId="518660928" sldId="292"/>
        </pc:sldMkLst>
        <pc:spChg chg="mod">
          <ac:chgData name="edlin guerra" userId="d52177a9150211f7" providerId="LiveId" clId="{F40AB10E-4B5B-4A59-B703-5272706975C0}" dt="2021-11-22T15:28:25.359" v="173" actId="1076"/>
          <ac:spMkLst>
            <pc:docMk/>
            <pc:sldMk cId="518660928" sldId="292"/>
            <ac:spMk id="5" creationId="{F437E857-4D77-4FAA-AD0C-87AC66D53386}"/>
          </ac:spMkLst>
        </pc:spChg>
        <pc:spChg chg="mod">
          <ac:chgData name="edlin guerra" userId="d52177a9150211f7" providerId="LiveId" clId="{F40AB10E-4B5B-4A59-B703-5272706975C0}" dt="2021-11-22T15:28:34.048" v="186" actId="20577"/>
          <ac:spMkLst>
            <pc:docMk/>
            <pc:sldMk cId="518660928" sldId="292"/>
            <ac:spMk id="6" creationId="{40414D67-5785-4491-A0C9-47520F416026}"/>
          </ac:spMkLst>
        </pc:spChg>
        <pc:picChg chg="mod">
          <ac:chgData name="edlin guerra" userId="d52177a9150211f7" providerId="LiveId" clId="{F40AB10E-4B5B-4A59-B703-5272706975C0}" dt="2021-11-22T15:28:25.359" v="173" actId="1076"/>
          <ac:picMkLst>
            <pc:docMk/>
            <pc:sldMk cId="518660928" sldId="292"/>
            <ac:picMk id="4" creationId="{87774791-6AB9-43C1-8A8D-55A5148719FC}"/>
          </ac:picMkLst>
        </pc:picChg>
      </pc:sldChg>
      <pc:sldChg chg="addSp delSp modSp mod">
        <pc:chgData name="edlin guerra" userId="d52177a9150211f7" providerId="LiveId" clId="{F40AB10E-4B5B-4A59-B703-5272706975C0}" dt="2021-11-22T16:02:30.237" v="188" actId="478"/>
        <pc:sldMkLst>
          <pc:docMk/>
          <pc:sldMk cId="0" sldId="294"/>
        </pc:sldMkLst>
        <pc:spChg chg="add del mod">
          <ac:chgData name="edlin guerra" userId="d52177a9150211f7" providerId="LiveId" clId="{F40AB10E-4B5B-4A59-B703-5272706975C0}" dt="2021-11-22T16:02:30.237" v="188" actId="478"/>
          <ac:spMkLst>
            <pc:docMk/>
            <pc:sldMk cId="0" sldId="294"/>
            <ac:spMk id="3" creationId="{A2820C17-E347-4115-B511-F12D3A574DFD}"/>
          </ac:spMkLst>
        </pc:spChg>
        <pc:spChg chg="del">
          <ac:chgData name="edlin guerra" userId="d52177a9150211f7" providerId="LiveId" clId="{F40AB10E-4B5B-4A59-B703-5272706975C0}" dt="2021-11-22T16:02:28.392" v="187" actId="478"/>
          <ac:spMkLst>
            <pc:docMk/>
            <pc:sldMk cId="0" sldId="294"/>
            <ac:spMk id="6" creationId="{00000000-0000-0000-0000-000000000000}"/>
          </ac:spMkLst>
        </pc:spChg>
      </pc:sldChg>
      <pc:sldChg chg="delSp add">
        <pc:chgData name="edlin guerra" userId="d52177a9150211f7" providerId="LiveId" clId="{F40AB10E-4B5B-4A59-B703-5272706975C0}" dt="2021-11-23T14:18:48.958" v="247"/>
        <pc:sldMkLst>
          <pc:docMk/>
          <pc:sldMk cId="0" sldId="466"/>
        </pc:sldMkLst>
        <pc:picChg chg="del">
          <ac:chgData name="edlin guerra" userId="d52177a9150211f7" providerId="LiveId" clId="{F40AB10E-4B5B-4A59-B703-5272706975C0}" dt="2021-11-23T14:18:48.958" v="247"/>
          <ac:picMkLst>
            <pc:docMk/>
            <pc:sldMk cId="0" sldId="466"/>
            <ac:picMk id="5" creationId="{A65A6558-9041-4DB0-80DC-7832A10E75D9}"/>
          </ac:picMkLst>
        </pc:picChg>
      </pc:sldChg>
      <pc:sldChg chg="modSp add mod">
        <pc:chgData name="edlin guerra" userId="d52177a9150211f7" providerId="LiveId" clId="{F40AB10E-4B5B-4A59-B703-5272706975C0}" dt="2021-11-23T14:19:18.053" v="251" actId="6549"/>
        <pc:sldMkLst>
          <pc:docMk/>
          <pc:sldMk cId="0" sldId="467"/>
        </pc:sldMkLst>
        <pc:spChg chg="mod">
          <ac:chgData name="edlin guerra" userId="d52177a9150211f7" providerId="LiveId" clId="{F40AB10E-4B5B-4A59-B703-5272706975C0}" dt="2021-11-23T14:18:57.427" v="249" actId="12"/>
          <ac:spMkLst>
            <pc:docMk/>
            <pc:sldMk cId="0" sldId="467"/>
            <ac:spMk id="2" creationId="{00000000-0000-0000-0000-000000000000}"/>
          </ac:spMkLst>
        </pc:spChg>
        <pc:spChg chg="mod">
          <ac:chgData name="edlin guerra" userId="d52177a9150211f7" providerId="LiveId" clId="{F40AB10E-4B5B-4A59-B703-5272706975C0}" dt="2021-11-23T14:19:18.053" v="251" actId="6549"/>
          <ac:spMkLst>
            <pc:docMk/>
            <pc:sldMk cId="0" sldId="467"/>
            <ac:spMk id="3" creationId="{00000000-0000-0000-0000-000000000000}"/>
          </ac:spMkLst>
        </pc:spChg>
      </pc:sldChg>
      <pc:sldChg chg="del">
        <pc:chgData name="edlin guerra" userId="d52177a9150211f7" providerId="LiveId" clId="{F40AB10E-4B5B-4A59-B703-5272706975C0}" dt="2021-11-22T15:27:14.228" v="169" actId="47"/>
        <pc:sldMkLst>
          <pc:docMk/>
          <pc:sldMk cId="0" sldId="468"/>
        </pc:sldMkLst>
      </pc:sldChg>
      <pc:sldChg chg="add">
        <pc:chgData name="edlin guerra" userId="d52177a9150211f7" providerId="LiveId" clId="{F40AB10E-4B5B-4A59-B703-5272706975C0}" dt="2021-11-23T14:28:08.633" v="254"/>
        <pc:sldMkLst>
          <pc:docMk/>
          <pc:sldMk cId="0" sldId="476"/>
        </pc:sldMkLst>
      </pc:sldChg>
      <pc:sldChg chg="add">
        <pc:chgData name="edlin guerra" userId="d52177a9150211f7" providerId="LiveId" clId="{F40AB10E-4B5B-4A59-B703-5272706975C0}" dt="2021-11-23T14:30:03.727" v="255"/>
        <pc:sldMkLst>
          <pc:docMk/>
          <pc:sldMk cId="0" sldId="489"/>
        </pc:sldMkLst>
      </pc:sldChg>
      <pc:sldChg chg="del">
        <pc:chgData name="edlin guerra" userId="d52177a9150211f7" providerId="LiveId" clId="{F40AB10E-4B5B-4A59-B703-5272706975C0}" dt="2021-11-22T15:26:00.592" v="164" actId="47"/>
        <pc:sldMkLst>
          <pc:docMk/>
          <pc:sldMk cId="3574434860" sldId="513"/>
        </pc:sldMkLst>
      </pc:sldChg>
      <pc:sldChg chg="del">
        <pc:chgData name="edlin guerra" userId="d52177a9150211f7" providerId="LiveId" clId="{F40AB10E-4B5B-4A59-B703-5272706975C0}" dt="2021-11-22T15:26:22.252" v="165" actId="47"/>
        <pc:sldMkLst>
          <pc:docMk/>
          <pc:sldMk cId="1257898074" sldId="515"/>
        </pc:sldMkLst>
      </pc:sldChg>
      <pc:sldChg chg="del">
        <pc:chgData name="edlin guerra" userId="d52177a9150211f7" providerId="LiveId" clId="{F40AB10E-4B5B-4A59-B703-5272706975C0}" dt="2021-11-22T15:26:37.290" v="166" actId="47"/>
        <pc:sldMkLst>
          <pc:docMk/>
          <pc:sldMk cId="3577566028" sldId="516"/>
        </pc:sldMkLst>
      </pc:sldChg>
      <pc:sldChg chg="del">
        <pc:chgData name="edlin guerra" userId="d52177a9150211f7" providerId="LiveId" clId="{F40AB10E-4B5B-4A59-B703-5272706975C0}" dt="2021-11-22T15:26:44.083" v="167" actId="47"/>
        <pc:sldMkLst>
          <pc:docMk/>
          <pc:sldMk cId="3702674675" sldId="517"/>
        </pc:sldMkLst>
      </pc:sldChg>
      <pc:sldChg chg="del">
        <pc:chgData name="edlin guerra" userId="d52177a9150211f7" providerId="LiveId" clId="{F40AB10E-4B5B-4A59-B703-5272706975C0}" dt="2021-11-22T15:26:48.045" v="168" actId="47"/>
        <pc:sldMkLst>
          <pc:docMk/>
          <pc:sldMk cId="4211216338" sldId="518"/>
        </pc:sldMkLst>
      </pc:sldChg>
      <pc:sldChg chg="del">
        <pc:chgData name="edlin guerra" userId="d52177a9150211f7" providerId="LiveId" clId="{F40AB10E-4B5B-4A59-B703-5272706975C0}" dt="2021-11-22T15:27:47.458" v="170" actId="47"/>
        <pc:sldMkLst>
          <pc:docMk/>
          <pc:sldMk cId="0" sldId="521"/>
        </pc:sldMkLst>
      </pc:sldChg>
      <pc:sldChg chg="del">
        <pc:chgData name="edlin guerra" userId="d52177a9150211f7" providerId="LiveId" clId="{F40AB10E-4B5B-4A59-B703-5272706975C0}" dt="2021-11-22T15:24:14.843" v="161" actId="47"/>
        <pc:sldMkLst>
          <pc:docMk/>
          <pc:sldMk cId="2907691555" sldId="525"/>
        </pc:sldMkLst>
      </pc:sldChg>
      <pc:sldChg chg="del">
        <pc:chgData name="edlin guerra" userId="d52177a9150211f7" providerId="LiveId" clId="{F40AB10E-4B5B-4A59-B703-5272706975C0}" dt="2021-11-22T15:23:53.498" v="159" actId="47"/>
        <pc:sldMkLst>
          <pc:docMk/>
          <pc:sldMk cId="376656873" sldId="526"/>
        </pc:sldMkLst>
      </pc:sldChg>
      <pc:sldChg chg="del">
        <pc:chgData name="edlin guerra" userId="d52177a9150211f7" providerId="LiveId" clId="{F40AB10E-4B5B-4A59-B703-5272706975C0}" dt="2021-11-22T15:24:07.673" v="160" actId="47"/>
        <pc:sldMkLst>
          <pc:docMk/>
          <pc:sldMk cId="3699072425" sldId="527"/>
        </pc:sldMkLst>
      </pc:sldChg>
      <pc:sldChg chg="del">
        <pc:chgData name="edlin guerra" userId="d52177a9150211f7" providerId="LiveId" clId="{F40AB10E-4B5B-4A59-B703-5272706975C0}" dt="2021-11-22T15:25:07.501" v="162" actId="47"/>
        <pc:sldMkLst>
          <pc:docMk/>
          <pc:sldMk cId="138804104" sldId="528"/>
        </pc:sldMkLst>
      </pc:sldChg>
      <pc:sldChg chg="del">
        <pc:chgData name="edlin guerra" userId="d52177a9150211f7" providerId="LiveId" clId="{F40AB10E-4B5B-4A59-B703-5272706975C0}" dt="2021-11-22T15:25:10.196" v="163" actId="47"/>
        <pc:sldMkLst>
          <pc:docMk/>
          <pc:sldMk cId="1453996183" sldId="529"/>
        </pc:sldMkLst>
      </pc:sldChg>
      <pc:sldChg chg="addSp modSp mod modAnim">
        <pc:chgData name="edlin guerra" userId="d52177a9150211f7" providerId="LiveId" clId="{F40AB10E-4B5B-4A59-B703-5272706975C0}" dt="2021-11-22T15:22:53.021" v="158" actId="404"/>
        <pc:sldMkLst>
          <pc:docMk/>
          <pc:sldMk cId="0" sldId="532"/>
        </pc:sldMkLst>
        <pc:spChg chg="mod">
          <ac:chgData name="edlin guerra" userId="d52177a9150211f7" providerId="LiveId" clId="{F40AB10E-4B5B-4A59-B703-5272706975C0}" dt="2021-11-22T15:19:45.828" v="2" actId="14100"/>
          <ac:spMkLst>
            <pc:docMk/>
            <pc:sldMk cId="0" sldId="532"/>
            <ac:spMk id="12" creationId="{75434765-EB55-4B6B-B70D-D564A1E83709}"/>
          </ac:spMkLst>
        </pc:spChg>
        <pc:spChg chg="mod">
          <ac:chgData name="edlin guerra" userId="d52177a9150211f7" providerId="LiveId" clId="{F40AB10E-4B5B-4A59-B703-5272706975C0}" dt="2021-11-22T15:19:50.237" v="3" actId="1076"/>
          <ac:spMkLst>
            <pc:docMk/>
            <pc:sldMk cId="0" sldId="532"/>
            <ac:spMk id="13" creationId="{6C8A2275-A9A9-4E2F-95E3-551A9E8836BC}"/>
          </ac:spMkLst>
        </pc:spChg>
        <pc:spChg chg="mod">
          <ac:chgData name="edlin guerra" userId="d52177a9150211f7" providerId="LiveId" clId="{F40AB10E-4B5B-4A59-B703-5272706975C0}" dt="2021-11-22T15:19:50.237" v="3" actId="1076"/>
          <ac:spMkLst>
            <pc:docMk/>
            <pc:sldMk cId="0" sldId="532"/>
            <ac:spMk id="22" creationId="{425646FE-E313-47FF-AC04-7962D6F0A119}"/>
          </ac:spMkLst>
        </pc:spChg>
        <pc:spChg chg="add mod">
          <ac:chgData name="edlin guerra" userId="d52177a9150211f7" providerId="LiveId" clId="{F40AB10E-4B5B-4A59-B703-5272706975C0}" dt="2021-11-22T15:22:40.764" v="152" actId="1076"/>
          <ac:spMkLst>
            <pc:docMk/>
            <pc:sldMk cId="0" sldId="532"/>
            <ac:spMk id="24" creationId="{A110BE82-1FDF-483C-9290-99474851CEF2}"/>
          </ac:spMkLst>
        </pc:spChg>
        <pc:spChg chg="add mod">
          <ac:chgData name="edlin guerra" userId="d52177a9150211f7" providerId="LiveId" clId="{F40AB10E-4B5B-4A59-B703-5272706975C0}" dt="2021-11-22T15:22:46.181" v="153" actId="1076"/>
          <ac:spMkLst>
            <pc:docMk/>
            <pc:sldMk cId="0" sldId="532"/>
            <ac:spMk id="25" creationId="{0292B9DB-502A-4E0E-91CE-1C0C1162EBFA}"/>
          </ac:spMkLst>
        </pc:spChg>
        <pc:spChg chg="add mod">
          <ac:chgData name="edlin guerra" userId="d52177a9150211f7" providerId="LiveId" clId="{F40AB10E-4B5B-4A59-B703-5272706975C0}" dt="2021-11-22T15:22:53.021" v="158" actId="404"/>
          <ac:spMkLst>
            <pc:docMk/>
            <pc:sldMk cId="0" sldId="532"/>
            <ac:spMk id="26" creationId="{9A1F2EB0-A303-49EA-904B-FA76D8EDD391}"/>
          </ac:spMkLst>
        </pc:spChg>
        <pc:spChg chg="add mod">
          <ac:chgData name="edlin guerra" userId="d52177a9150211f7" providerId="LiveId" clId="{F40AB10E-4B5B-4A59-B703-5272706975C0}" dt="2021-11-22T15:22:46.181" v="153" actId="1076"/>
          <ac:spMkLst>
            <pc:docMk/>
            <pc:sldMk cId="0" sldId="532"/>
            <ac:spMk id="27" creationId="{9CC7B4A2-A9BA-4DD2-8AF3-146D62C299D4}"/>
          </ac:spMkLst>
        </pc:spChg>
        <pc:grpChg chg="mod">
          <ac:chgData name="edlin guerra" userId="d52177a9150211f7" providerId="LiveId" clId="{F40AB10E-4B5B-4A59-B703-5272706975C0}" dt="2021-11-22T15:19:50.237" v="3" actId="1076"/>
          <ac:grpSpMkLst>
            <pc:docMk/>
            <pc:sldMk cId="0" sldId="532"/>
            <ac:grpSpMk id="14" creationId="{83D80BF3-10B4-4452-A2BF-2119652F3F52}"/>
          </ac:grpSpMkLst>
        </pc:grpChg>
        <pc:graphicFrameChg chg="mod">
          <ac:chgData name="edlin guerra" userId="d52177a9150211f7" providerId="LiveId" clId="{F40AB10E-4B5B-4A59-B703-5272706975C0}" dt="2021-11-22T15:19:50.237" v="3" actId="1076"/>
          <ac:graphicFrameMkLst>
            <pc:docMk/>
            <pc:sldMk cId="0" sldId="532"/>
            <ac:graphicFrameMk id="23" creationId="{9637B4DE-578F-45D0-891D-431FB3701E7F}"/>
          </ac:graphicFrameMkLst>
        </pc:graphicFrameChg>
      </pc:sldChg>
      <pc:sldChg chg="modSp add mod">
        <pc:chgData name="edlin guerra" userId="d52177a9150211f7" providerId="LiveId" clId="{F40AB10E-4B5B-4A59-B703-5272706975C0}" dt="2021-11-23T14:15:46.278" v="244" actId="113"/>
        <pc:sldMkLst>
          <pc:docMk/>
          <pc:sldMk cId="3674124706" sldId="533"/>
        </pc:sldMkLst>
        <pc:spChg chg="mod">
          <ac:chgData name="edlin guerra" userId="d52177a9150211f7" providerId="LiveId" clId="{F40AB10E-4B5B-4A59-B703-5272706975C0}" dt="2021-11-23T14:15:46.278" v="244" actId="113"/>
          <ac:spMkLst>
            <pc:docMk/>
            <pc:sldMk cId="3674124706" sldId="533"/>
            <ac:spMk id="5" creationId="{00000000-0000-0000-0000-000000000000}"/>
          </ac:spMkLst>
        </pc:spChg>
      </pc:sldChg>
      <pc:sldChg chg="new del">
        <pc:chgData name="edlin guerra" userId="d52177a9150211f7" providerId="LiveId" clId="{F40AB10E-4B5B-4A59-B703-5272706975C0}" dt="2021-11-23T14:30:05.523" v="256" actId="47"/>
        <pc:sldMkLst>
          <pc:docMk/>
          <pc:sldMk cId="1519745366" sldId="534"/>
        </pc:sldMkLst>
      </pc:sldChg>
      <pc:sldChg chg="add">
        <pc:chgData name="edlin guerra" userId="d52177a9150211f7" providerId="LiveId" clId="{F40AB10E-4B5B-4A59-B703-5272706975C0}" dt="2021-11-23T14:19:56.425" v="252"/>
        <pc:sldMkLst>
          <pc:docMk/>
          <pc:sldMk cId="0" sldId="535"/>
        </pc:sldMkLst>
      </pc:sldChg>
      <pc:sldChg chg="add">
        <pc:chgData name="edlin guerra" userId="d52177a9150211f7" providerId="LiveId" clId="{F40AB10E-4B5B-4A59-B703-5272706975C0}" dt="2021-11-23T14:24:03.500" v="253"/>
        <pc:sldMkLst>
          <pc:docMk/>
          <pc:sldMk cId="0" sldId="5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557011B-F69D-4931-AA0A-8373B785FF30}" type="datetimeFigureOut">
              <a:rPr lang="es-MX"/>
              <a:pPr>
                <a:defRPr/>
              </a:pPr>
              <a:t>22/11/2021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9F1B16E-0271-4A7A-91DD-135CB343A05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99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1B16E-0271-4A7A-91DD-135CB343A050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438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C67A1-AB2B-47EE-83E7-192051EAEC13}" type="slidenum">
              <a:rPr lang="en-US"/>
              <a:pPr/>
              <a:t>38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6ECB0-AF1B-4C9F-AC78-AE841CD2B35C}" type="slidenum">
              <a:rPr lang="en-US"/>
              <a:pPr/>
              <a:t>44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1B16E-0271-4A7A-91DD-135CB343A050}" type="slidenum">
              <a:rPr lang="es-MX" smtClean="0"/>
              <a:pPr>
                <a:defRPr/>
              </a:pPr>
              <a:t>46</a:t>
            </a:fld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2612C-87EC-4275-8ED7-2401AA3FCA43}" type="slidenum">
              <a:rPr lang="en-US"/>
              <a:pPr/>
              <a:t>48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91417-02C0-41F2-849C-2180D33125DE}" type="slidenum">
              <a:rPr lang="en-US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" dirty="0"/>
              <a:t>Similitudes:</a:t>
            </a:r>
          </a:p>
          <a:p>
            <a:pPr eaLnBrk="1" hangingPunct="1"/>
            <a:r>
              <a:rPr lang="es-ES" dirty="0"/>
              <a:t>1) No métrico :Objeto A y B son más similares, que la suma de sus similitudes con otro objeto más distante.</a:t>
            </a:r>
          </a:p>
          <a:p>
            <a:pPr eaLnBrk="1" hangingPunct="1"/>
            <a:r>
              <a:rPr lang="es-ES" dirty="0"/>
              <a:t>2) Doble ceros= no son sensibles; por lo tanto</a:t>
            </a:r>
          </a:p>
          <a:p>
            <a:pPr eaLnBrk="1" hangingPunct="1"/>
            <a:r>
              <a:rPr lang="es-ES" dirty="0"/>
              <a:t>3) Asimetría= el trato de los ceros no es igual que el resto de los números. Si una muestra tiene una especie y la otra no eso significa algo. Si las dos muestras tienen la misma especie, también se puede decir algo. Si ninguna muestra no tiene esa especie…no se puede decir nada.</a:t>
            </a:r>
          </a:p>
          <a:p>
            <a:pPr eaLnBrk="1" hangingPunct="1"/>
            <a:r>
              <a:rPr lang="es-ES" dirty="0"/>
              <a:t>DISTANCIA:</a:t>
            </a:r>
          </a:p>
          <a:p>
            <a:pPr eaLnBrk="1" hangingPunct="1"/>
            <a:r>
              <a:rPr lang="es-ES" dirty="0"/>
              <a:t>Métrico vs no métricos. No se cumple el triangulo de equidades. D(</a:t>
            </a:r>
            <a:r>
              <a:rPr lang="es-ES" dirty="0" err="1"/>
              <a:t>a,b</a:t>
            </a:r>
            <a:r>
              <a:rPr lang="es-ES" dirty="0"/>
              <a:t>) + D(</a:t>
            </a:r>
            <a:r>
              <a:rPr lang="es-ES" dirty="0" err="1"/>
              <a:t>b,c</a:t>
            </a:r>
            <a:r>
              <a:rPr lang="es-ES" dirty="0"/>
              <a:t>) &gt; o igual D(</a:t>
            </a:r>
            <a:r>
              <a:rPr lang="es-ES" dirty="0" err="1"/>
              <a:t>a,c</a:t>
            </a:r>
            <a:r>
              <a:rPr lang="es-ES" dirty="0"/>
              <a:t>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91417-02C0-41F2-849C-2180D33125DE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" dirty="0"/>
              <a:t>Similitudes:</a:t>
            </a:r>
          </a:p>
          <a:p>
            <a:pPr eaLnBrk="1" hangingPunct="1"/>
            <a:r>
              <a:rPr lang="es-ES" dirty="0"/>
              <a:t>1) No métrico :Objeto A y B son más similares, que la suma de sus similitudes con otro objeto más distante.</a:t>
            </a:r>
          </a:p>
          <a:p>
            <a:pPr eaLnBrk="1" hangingPunct="1"/>
            <a:r>
              <a:rPr lang="es-ES" dirty="0"/>
              <a:t>2) Doble ceros= no son sensibles; por lo tanto</a:t>
            </a:r>
          </a:p>
          <a:p>
            <a:pPr eaLnBrk="1" hangingPunct="1"/>
            <a:r>
              <a:rPr lang="es-ES" dirty="0"/>
              <a:t>3) Asimetría= el trato de los ceros no es igual que el resto de los números. Si una muestra tiene una especie y la otra no eso significa algo. Si las dos muestras tienen la misma especie, también se puede decir algo. Si ninguna muestra no tiene esa especie…no se puede decir nada.</a:t>
            </a:r>
          </a:p>
          <a:p>
            <a:pPr eaLnBrk="1" hangingPunct="1"/>
            <a:r>
              <a:rPr lang="es-ES" dirty="0"/>
              <a:t>DISTANCIA:</a:t>
            </a:r>
          </a:p>
          <a:p>
            <a:pPr eaLnBrk="1" hangingPunct="1"/>
            <a:r>
              <a:rPr lang="es-ES" dirty="0"/>
              <a:t>Métrico vs no métricos. No se cumple el triangulo de equidades. D(</a:t>
            </a:r>
            <a:r>
              <a:rPr lang="es-ES" dirty="0" err="1"/>
              <a:t>a,b</a:t>
            </a:r>
            <a:r>
              <a:rPr lang="es-ES" dirty="0"/>
              <a:t>) + D(</a:t>
            </a:r>
            <a:r>
              <a:rPr lang="es-ES" dirty="0" err="1"/>
              <a:t>b,c</a:t>
            </a:r>
            <a:r>
              <a:rPr lang="es-ES" dirty="0"/>
              <a:t>) &gt; o igual D(</a:t>
            </a:r>
            <a:r>
              <a:rPr lang="es-ES" dirty="0" err="1"/>
              <a:t>a,c</a:t>
            </a:r>
            <a:r>
              <a:rPr lang="es-ES" dirty="0"/>
              <a:t>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91417-02C0-41F2-849C-2180D33125DE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" dirty="0"/>
              <a:t>Similitudes:</a:t>
            </a:r>
          </a:p>
          <a:p>
            <a:pPr eaLnBrk="1" hangingPunct="1"/>
            <a:r>
              <a:rPr lang="es-ES" dirty="0"/>
              <a:t>1) No métrico :Objeto A y B son más similares, que la suma de sus similitudes con otro objeto más distante.</a:t>
            </a:r>
          </a:p>
          <a:p>
            <a:pPr eaLnBrk="1" hangingPunct="1"/>
            <a:r>
              <a:rPr lang="es-ES" dirty="0"/>
              <a:t>2) Doble ceros= no son sensibles; por lo tanto</a:t>
            </a:r>
          </a:p>
          <a:p>
            <a:pPr eaLnBrk="1" hangingPunct="1"/>
            <a:r>
              <a:rPr lang="es-ES" dirty="0"/>
              <a:t>3) Asimetría= el trato de los ceros no es igual que el resto de los números. Si una muestra tiene una especie y la otra no eso significa algo. Si las dos muestras tienen la misma especie, también se puede decir algo. Si ninguna muestra no tiene esa especie…no se puede decir nada.</a:t>
            </a:r>
          </a:p>
          <a:p>
            <a:pPr eaLnBrk="1" hangingPunct="1"/>
            <a:r>
              <a:rPr lang="es-ES" dirty="0"/>
              <a:t>DISTANCIA:</a:t>
            </a:r>
          </a:p>
          <a:p>
            <a:pPr eaLnBrk="1" hangingPunct="1"/>
            <a:r>
              <a:rPr lang="es-ES" dirty="0"/>
              <a:t>Métrico vs no métricos. No se cumple el triangulo de equidades. D(</a:t>
            </a:r>
            <a:r>
              <a:rPr lang="es-ES" dirty="0" err="1"/>
              <a:t>a,b</a:t>
            </a:r>
            <a:r>
              <a:rPr lang="es-ES" dirty="0"/>
              <a:t>) + D(</a:t>
            </a:r>
            <a:r>
              <a:rPr lang="es-ES" dirty="0" err="1"/>
              <a:t>b,c</a:t>
            </a:r>
            <a:r>
              <a:rPr lang="es-ES" dirty="0"/>
              <a:t>) &gt; o igual D(</a:t>
            </a:r>
            <a:r>
              <a:rPr lang="es-ES" dirty="0" err="1"/>
              <a:t>a,c</a:t>
            </a:r>
            <a:r>
              <a:rPr lang="es-ES" dirty="0"/>
              <a:t>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91417-02C0-41F2-849C-2180D33125DE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" dirty="0"/>
              <a:t>Similitudes:</a:t>
            </a:r>
          </a:p>
          <a:p>
            <a:pPr eaLnBrk="1" hangingPunct="1"/>
            <a:r>
              <a:rPr lang="es-ES" dirty="0"/>
              <a:t>1) No métrico :Objeto A y B son más similares, que la suma de sus similitudes con otro objeto más distante.</a:t>
            </a:r>
          </a:p>
          <a:p>
            <a:pPr eaLnBrk="1" hangingPunct="1"/>
            <a:r>
              <a:rPr lang="es-ES" dirty="0"/>
              <a:t>2) Doble ceros= no son sensibles; por lo tanto</a:t>
            </a:r>
          </a:p>
          <a:p>
            <a:pPr eaLnBrk="1" hangingPunct="1"/>
            <a:r>
              <a:rPr lang="es-ES" dirty="0"/>
              <a:t>3) Asimetría= el trato de los ceros no es igual que el resto de los números. Si una muestra tiene una especie y la otra no eso significa algo. Si las dos muestras tienen la misma especie, también se puede decir algo. Si ninguna muestra no tiene esa especie…no se puede decir nada.</a:t>
            </a:r>
          </a:p>
          <a:p>
            <a:pPr eaLnBrk="1" hangingPunct="1"/>
            <a:r>
              <a:rPr lang="es-ES" dirty="0"/>
              <a:t>DISTANCIA:</a:t>
            </a:r>
          </a:p>
          <a:p>
            <a:pPr eaLnBrk="1" hangingPunct="1"/>
            <a:r>
              <a:rPr lang="es-ES" dirty="0"/>
              <a:t>Métrico vs no métricos. No se cumple el triangulo de equidades. D(</a:t>
            </a:r>
            <a:r>
              <a:rPr lang="es-ES" dirty="0" err="1"/>
              <a:t>a,b</a:t>
            </a:r>
            <a:r>
              <a:rPr lang="es-ES" dirty="0"/>
              <a:t>) + D(</a:t>
            </a:r>
            <a:r>
              <a:rPr lang="es-ES" dirty="0" err="1"/>
              <a:t>b,c</a:t>
            </a:r>
            <a:r>
              <a:rPr lang="es-ES" dirty="0"/>
              <a:t>) &gt; o igual D(</a:t>
            </a:r>
            <a:r>
              <a:rPr lang="es-ES" dirty="0" err="1"/>
              <a:t>a,c</a:t>
            </a:r>
            <a:r>
              <a:rPr lang="es-ES" dirty="0"/>
              <a:t>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F5896-9ADC-4C90-B28D-1A2B9DB1F794}" type="slidenum">
              <a:rPr lang="en-US"/>
              <a:pPr/>
              <a:t>31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E37C9-633D-47FD-83FB-1C6B834D9914}" type="slidenum">
              <a:rPr lang="en-US"/>
              <a:pPr/>
              <a:t>34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E37C9-633D-47FD-83FB-1C6B834D9914}" type="slidenum">
              <a:rPr lang="en-US"/>
              <a:pPr/>
              <a:t>36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4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0E269-BF8B-4C29-82A2-BD1CDD98BAFE}" type="slidenum">
              <a:rPr lang="en-US"/>
              <a:pPr/>
              <a:t>37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gandevs/vegan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hyperlink" Target="https://en.wikibooks.org/wiki/High_School_Earth_Science/Soil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48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25" y="677723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2123728" y="677723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UNIVERSIDAD NACIONAL AUTÓNOMA DE MÉXICO </a:t>
            </a:r>
            <a:endParaRPr lang="es-MX" dirty="0"/>
          </a:p>
          <a:p>
            <a:pPr algn="ctr"/>
            <a:r>
              <a:rPr lang="es-MX" b="1" dirty="0"/>
              <a:t>ENES MÉRIDA </a:t>
            </a:r>
            <a:endParaRPr lang="es-MX" dirty="0"/>
          </a:p>
          <a:p>
            <a:pPr algn="ctr"/>
            <a:r>
              <a:rPr lang="es-MX" b="1" dirty="0"/>
              <a:t>LICENCIATURA EN CIENCIAS DE LA TIERRA</a:t>
            </a:r>
            <a:r>
              <a:rPr lang="es-MX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INTRODUCCIÓN A LA ESTADÍSTICA</a:t>
            </a:r>
          </a:p>
          <a:p>
            <a:pPr algn="ctr"/>
            <a:r>
              <a:rPr lang="es-MX" sz="2000" b="1" dirty="0"/>
              <a:t>Unidad 7. Estadística Multivariada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3198757" y="6200079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5186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285750" y="909659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Estadística Multivariada</a:t>
            </a:r>
          </a:p>
        </p:txBody>
      </p:sp>
      <p:sp>
        <p:nvSpPr>
          <p:cNvPr id="20483" name="4 CuadroTexto"/>
          <p:cNvSpPr txBox="1">
            <a:spLocks noChangeArrowheads="1"/>
          </p:cNvSpPr>
          <p:nvPr/>
        </p:nvSpPr>
        <p:spPr bwMode="auto">
          <a:xfrm>
            <a:off x="5286375" y="909659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Set de datos ordenados en una matriz</a:t>
            </a:r>
            <a:endParaRPr lang="es-VE"/>
          </a:p>
        </p:txBody>
      </p:sp>
      <p:sp>
        <p:nvSpPr>
          <p:cNvPr id="6" name="5 Flecha derecha"/>
          <p:cNvSpPr/>
          <p:nvPr/>
        </p:nvSpPr>
        <p:spPr>
          <a:xfrm>
            <a:off x="3714750" y="981096"/>
            <a:ext cx="1428750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81346"/>
            <a:ext cx="4071938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071688" y="2624159"/>
            <a:ext cx="1643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600" dirty="0">
                <a:latin typeface="+mn-lt"/>
              </a:rPr>
              <a:t>Matriz de datos</a:t>
            </a:r>
            <a:endParaRPr lang="es-VE" sz="1600" dirty="0">
              <a:latin typeface="+mn-lt"/>
            </a:endParaRPr>
          </a:p>
        </p:txBody>
      </p:sp>
      <p:grpSp>
        <p:nvGrpSpPr>
          <p:cNvPr id="2" name="16 Grupo"/>
          <p:cNvGrpSpPr>
            <a:grpSpLocks/>
          </p:cNvGrpSpPr>
          <p:nvPr/>
        </p:nvGrpSpPr>
        <p:grpSpPr bwMode="auto">
          <a:xfrm>
            <a:off x="1571625" y="2695596"/>
            <a:ext cx="7286625" cy="1357313"/>
            <a:chOff x="1571604" y="2285992"/>
            <a:chExt cx="7000924" cy="1357322"/>
          </a:xfrm>
        </p:grpSpPr>
        <p:sp>
          <p:nvSpPr>
            <p:cNvPr id="20493" name="6 CuadroTexto"/>
            <p:cNvSpPr txBox="1">
              <a:spLocks noChangeArrowheads="1"/>
            </p:cNvSpPr>
            <p:nvPr/>
          </p:nvSpPr>
          <p:spPr bwMode="auto">
            <a:xfrm>
              <a:off x="5072066" y="2285992"/>
              <a:ext cx="35004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Matriz de asociación de objetos</a:t>
              </a:r>
            </a:p>
            <a:p>
              <a:pPr algn="ctr"/>
              <a:r>
                <a:rPr lang="es-ES"/>
                <a:t>(similitud o distancia)</a:t>
              </a:r>
              <a:endParaRPr lang="es-VE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571604" y="2857496"/>
              <a:ext cx="2571581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4" name="13 Flecha derecha"/>
            <p:cNvSpPr/>
            <p:nvPr/>
          </p:nvSpPr>
          <p:spPr>
            <a:xfrm>
              <a:off x="4358247" y="3071810"/>
              <a:ext cx="1427639" cy="21431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20496" name="14 CuadroTexto"/>
            <p:cNvSpPr txBox="1">
              <a:spLocks noChangeArrowheads="1"/>
            </p:cNvSpPr>
            <p:nvPr/>
          </p:nvSpPr>
          <p:spPr bwMode="auto">
            <a:xfrm>
              <a:off x="5857884" y="2988230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i="1"/>
                <a:t>a</a:t>
              </a:r>
              <a:r>
                <a:rPr lang="es-ES" baseline="-25000"/>
                <a:t>12</a:t>
              </a:r>
              <a:endParaRPr lang="es-VE" baseline="-25000"/>
            </a:p>
          </p:txBody>
        </p:sp>
      </p:grp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3910034"/>
            <a:ext cx="29114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19 Grupo"/>
          <p:cNvGrpSpPr>
            <a:grpSpLocks/>
          </p:cNvGrpSpPr>
          <p:nvPr/>
        </p:nvGrpSpPr>
        <p:grpSpPr bwMode="auto">
          <a:xfrm>
            <a:off x="6215063" y="4052909"/>
            <a:ext cx="1643062" cy="2214562"/>
            <a:chOff x="6215074" y="3643314"/>
            <a:chExt cx="1643074" cy="2214578"/>
          </a:xfrm>
        </p:grpSpPr>
        <p:sp>
          <p:nvSpPr>
            <p:cNvPr id="18" name="17 Triángulo isósceles"/>
            <p:cNvSpPr/>
            <p:nvPr/>
          </p:nvSpPr>
          <p:spPr>
            <a:xfrm rot="16200000">
              <a:off x="5965040" y="3893348"/>
              <a:ext cx="2143140" cy="1643074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9" name="18 Triángulo isósceles"/>
            <p:cNvSpPr/>
            <p:nvPr/>
          </p:nvSpPr>
          <p:spPr>
            <a:xfrm rot="5400000">
              <a:off x="5965040" y="3964785"/>
              <a:ext cx="2143140" cy="1643074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500688" y="1981221"/>
            <a:ext cx="299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/>
              <a:t>MODO </a:t>
            </a:r>
            <a:r>
              <a:rPr lang="es-ES" sz="3200"/>
              <a:t>Q</a:t>
            </a:r>
            <a:r>
              <a:rPr lang="es-ES" sz="2000"/>
              <a:t> DE ANÁLISIS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285750" y="500063"/>
            <a:ext cx="3500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Estadística Multivariada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1563" y="1357313"/>
            <a:ext cx="2143125" cy="29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3286125" y="1357313"/>
            <a:ext cx="2916238" cy="29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1071563" y="4357688"/>
            <a:ext cx="2143125" cy="21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22534" name="7 CuadroTexto"/>
          <p:cNvSpPr txBox="1">
            <a:spLocks noChangeArrowheads="1"/>
          </p:cNvSpPr>
          <p:nvPr/>
        </p:nvSpPr>
        <p:spPr bwMode="auto">
          <a:xfrm>
            <a:off x="1214438" y="2500313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dirty="0"/>
              <a:t>Matriz </a:t>
            </a:r>
            <a:r>
              <a:rPr lang="es-ES" b="1" dirty="0"/>
              <a:t>Y (</a:t>
            </a:r>
            <a:r>
              <a:rPr lang="es-ES" i="1" dirty="0"/>
              <a:t>n</a:t>
            </a:r>
            <a:r>
              <a:rPr lang="es-ES" b="1" dirty="0"/>
              <a:t> </a:t>
            </a:r>
            <a:r>
              <a:rPr lang="es-ES" sz="1200" b="1" dirty="0"/>
              <a:t>x</a:t>
            </a:r>
            <a:r>
              <a:rPr lang="es-ES" b="1" dirty="0"/>
              <a:t> </a:t>
            </a:r>
            <a:r>
              <a:rPr lang="es-ES" i="1" dirty="0"/>
              <a:t>p</a:t>
            </a:r>
            <a:r>
              <a:rPr lang="es-ES" b="1" dirty="0"/>
              <a:t>)</a:t>
            </a:r>
          </a:p>
          <a:p>
            <a:pPr algn="ctr"/>
            <a:r>
              <a:rPr lang="es-ES" b="1" dirty="0"/>
              <a:t>Rectangular</a:t>
            </a:r>
            <a:endParaRPr lang="es-VE" b="1" dirty="0"/>
          </a:p>
        </p:txBody>
      </p:sp>
      <p:sp>
        <p:nvSpPr>
          <p:cNvPr id="22535" name="8 CuadroTexto"/>
          <p:cNvSpPr txBox="1">
            <a:spLocks noChangeArrowheads="1"/>
          </p:cNvSpPr>
          <p:nvPr/>
        </p:nvSpPr>
        <p:spPr bwMode="auto">
          <a:xfrm>
            <a:off x="3786188" y="2214563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Matriz </a:t>
            </a:r>
            <a:r>
              <a:rPr lang="es-ES" b="1"/>
              <a:t>A (</a:t>
            </a:r>
            <a:r>
              <a:rPr lang="es-ES" i="1"/>
              <a:t>n</a:t>
            </a:r>
            <a:r>
              <a:rPr lang="es-ES" b="1"/>
              <a:t> </a:t>
            </a:r>
            <a:r>
              <a:rPr lang="es-ES" sz="1200" b="1"/>
              <a:t>x</a:t>
            </a:r>
            <a:r>
              <a:rPr lang="es-ES" b="1"/>
              <a:t> </a:t>
            </a:r>
            <a:r>
              <a:rPr lang="es-ES" i="1"/>
              <a:t>n</a:t>
            </a:r>
            <a:r>
              <a:rPr lang="es-ES" b="1"/>
              <a:t>)</a:t>
            </a:r>
          </a:p>
          <a:p>
            <a:pPr algn="ctr"/>
            <a:r>
              <a:rPr lang="es-ES" b="1"/>
              <a:t>cuadrada</a:t>
            </a:r>
            <a:endParaRPr lang="es-VE" b="1"/>
          </a:p>
        </p:txBody>
      </p:sp>
      <p:sp>
        <p:nvSpPr>
          <p:cNvPr id="22536" name="9 CuadroTexto"/>
          <p:cNvSpPr txBox="1">
            <a:spLocks noChangeArrowheads="1"/>
          </p:cNvSpPr>
          <p:nvPr/>
        </p:nvSpPr>
        <p:spPr bwMode="auto">
          <a:xfrm>
            <a:off x="1214438" y="5072063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Matriz </a:t>
            </a:r>
            <a:r>
              <a:rPr lang="es-ES" b="1"/>
              <a:t>A (</a:t>
            </a:r>
            <a:r>
              <a:rPr lang="es-ES" i="1"/>
              <a:t>p</a:t>
            </a:r>
            <a:r>
              <a:rPr lang="es-ES" b="1"/>
              <a:t> </a:t>
            </a:r>
            <a:r>
              <a:rPr lang="es-ES" sz="1200" b="1"/>
              <a:t>x</a:t>
            </a:r>
            <a:r>
              <a:rPr lang="es-ES" b="1"/>
              <a:t> </a:t>
            </a:r>
            <a:r>
              <a:rPr lang="es-ES" i="1"/>
              <a:t>p</a:t>
            </a:r>
            <a:r>
              <a:rPr lang="es-ES" b="1"/>
              <a:t>)</a:t>
            </a:r>
          </a:p>
          <a:p>
            <a:pPr algn="ctr"/>
            <a:r>
              <a:rPr lang="es-ES" b="1"/>
              <a:t>cuadrada</a:t>
            </a:r>
            <a:endParaRPr lang="es-VE" b="1"/>
          </a:p>
        </p:txBody>
      </p:sp>
      <p:sp>
        <p:nvSpPr>
          <p:cNvPr id="22537" name="10 CuadroTexto"/>
          <p:cNvSpPr txBox="1">
            <a:spLocks noChangeArrowheads="1"/>
          </p:cNvSpPr>
          <p:nvPr/>
        </p:nvSpPr>
        <p:spPr bwMode="auto">
          <a:xfrm>
            <a:off x="1500188" y="1071563"/>
            <a:ext cx="1500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 dirty="0"/>
              <a:t>Descriptores</a:t>
            </a:r>
            <a:endParaRPr lang="es-VE" sz="1600" dirty="0"/>
          </a:p>
        </p:txBody>
      </p:sp>
      <p:sp>
        <p:nvSpPr>
          <p:cNvPr id="22538" name="11 CuadroTexto"/>
          <p:cNvSpPr txBox="1">
            <a:spLocks noChangeArrowheads="1"/>
          </p:cNvSpPr>
          <p:nvPr/>
        </p:nvSpPr>
        <p:spPr bwMode="auto">
          <a:xfrm rot="-5400000">
            <a:off x="201613" y="2441575"/>
            <a:ext cx="1220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/>
              <a:t>Objetos</a:t>
            </a:r>
            <a:endParaRPr lang="es-VE" sz="1600"/>
          </a:p>
        </p:txBody>
      </p:sp>
      <p:sp>
        <p:nvSpPr>
          <p:cNvPr id="22539" name="12 CuadroTexto"/>
          <p:cNvSpPr txBox="1">
            <a:spLocks noChangeArrowheads="1"/>
          </p:cNvSpPr>
          <p:nvPr/>
        </p:nvSpPr>
        <p:spPr bwMode="auto">
          <a:xfrm rot="-5400000">
            <a:off x="61913" y="5224463"/>
            <a:ext cx="1500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/>
              <a:t>Descriptores</a:t>
            </a:r>
            <a:endParaRPr lang="es-VE" sz="1600"/>
          </a:p>
        </p:txBody>
      </p:sp>
      <p:sp>
        <p:nvSpPr>
          <p:cNvPr id="22540" name="13 CuadroTexto"/>
          <p:cNvSpPr txBox="1">
            <a:spLocks noChangeArrowheads="1"/>
          </p:cNvSpPr>
          <p:nvPr/>
        </p:nvSpPr>
        <p:spPr bwMode="auto">
          <a:xfrm>
            <a:off x="4214813" y="1071563"/>
            <a:ext cx="935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/>
              <a:t>Objetos</a:t>
            </a:r>
            <a:endParaRPr lang="es-VE" sz="1600"/>
          </a:p>
        </p:txBody>
      </p:sp>
      <p:sp>
        <p:nvSpPr>
          <p:cNvPr id="15" name="14 Flecha derecha"/>
          <p:cNvSpPr/>
          <p:nvPr/>
        </p:nvSpPr>
        <p:spPr>
          <a:xfrm>
            <a:off x="3000375" y="2643188"/>
            <a:ext cx="642938" cy="285750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6" name="15 Flecha derecha"/>
          <p:cNvSpPr/>
          <p:nvPr/>
        </p:nvSpPr>
        <p:spPr>
          <a:xfrm rot="5400000">
            <a:off x="1750219" y="4179094"/>
            <a:ext cx="642938" cy="285750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643313" y="3857625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/>
              <a:t>MODO </a:t>
            </a:r>
            <a:r>
              <a:rPr lang="es-ES" sz="2000"/>
              <a:t>Q</a:t>
            </a:r>
            <a:r>
              <a:rPr lang="es-ES" sz="1400"/>
              <a:t> DE ANÁLISIS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43000" y="6000750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/>
              <a:t>MODO </a:t>
            </a:r>
            <a:r>
              <a:rPr lang="es-ES" sz="2000"/>
              <a:t>R</a:t>
            </a:r>
            <a:r>
              <a:rPr lang="es-ES" sz="1400"/>
              <a:t> DE ANÁLISIS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619" y="613749"/>
            <a:ext cx="1928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R-análisis: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581" y="1168656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sz="1600" dirty="0"/>
              <a:t>Es una manera de resumir la información por columnas, y se trata de medidas de asociación entre variables (</a:t>
            </a:r>
            <a:r>
              <a:rPr lang="es-MX" sz="1600" i="1" dirty="0"/>
              <a:t>coeficientes de dependencia</a:t>
            </a:r>
            <a:r>
              <a:rPr lang="es-MX" sz="1600" dirty="0"/>
              <a:t>).</a:t>
            </a:r>
          </a:p>
          <a:p>
            <a:pPr marL="271463" indent="-271463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endParaRPr lang="es-MX" sz="1600" dirty="0"/>
          </a:p>
          <a:p>
            <a:pPr marL="271463" indent="-271463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sz="1600" dirty="0"/>
              <a:t>El objetivo de este análisis es saber si existe una relación lineal entre descriptores o variables, es decir, si al aumentar/disminuir una variable, la otra también aumenta/ disminuye.</a:t>
            </a:r>
          </a:p>
          <a:p>
            <a:pPr marL="271463" indent="-271463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endParaRPr lang="es-MX" sz="1600" dirty="0"/>
          </a:p>
          <a:p>
            <a:pPr marL="271463" indent="-271463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sz="1600" dirty="0"/>
              <a:t>Se calcula un coeficiente de dependencia que mide la fuerza de la asociación entre cualesquier dos descriptores o variables.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644008" y="4149937"/>
            <a:ext cx="4463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sz="1600" dirty="0"/>
              <a:t>El coeficiente se escoge de acuerdo con el tipo de descriptor (propiedades estadísticas) y la forma de la relación de dependencia.</a:t>
            </a:r>
          </a:p>
          <a:p>
            <a:pPr marL="285750" indent="-285750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r>
              <a:rPr lang="es-MX" sz="1600" dirty="0"/>
              <a:t>No siempre se pueden hacer inferencias estadísticas sobre el valor poblacional de estos coeficientes (pruebas de hipótesis).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1000101" y="4190489"/>
          <a:ext cx="3071833" cy="1800000"/>
        </p:xfrm>
        <a:graphic>
          <a:graphicData uri="http://schemas.openxmlformats.org/drawingml/2006/table">
            <a:tbl>
              <a:tblPr/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endParaRPr lang="es-MX" sz="1400" b="1" i="0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2</a:t>
                      </a:r>
                      <a:endParaRPr lang="es-MX" sz="1400" b="1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</a:t>
                      </a:r>
                      <a:r>
                        <a:rPr lang="es-MX" sz="1400" b="1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mues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mues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mues 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n,p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500166" y="3704473"/>
            <a:ext cx="1857388" cy="338554"/>
          </a:xfrm>
          <a:prstGeom prst="rect">
            <a:avLst/>
          </a:prstGeom>
          <a:solidFill>
            <a:schemeClr val="accent3"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variables</a:t>
            </a:r>
          </a:p>
        </p:txBody>
      </p:sp>
      <p:sp>
        <p:nvSpPr>
          <p:cNvPr id="7" name="TextBox 5"/>
          <p:cNvSpPr txBox="1"/>
          <p:nvPr/>
        </p:nvSpPr>
        <p:spPr>
          <a:xfrm rot="16200000">
            <a:off x="-71470" y="4942751"/>
            <a:ext cx="1500198" cy="338554"/>
          </a:xfrm>
          <a:prstGeom prst="rect">
            <a:avLst/>
          </a:prstGeom>
          <a:solidFill>
            <a:schemeClr val="accent3"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muestras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07704" y="643359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COEFICIENTE DE CO-VARIACIÓN</a:t>
            </a:r>
          </a:p>
        </p:txBody>
      </p:sp>
      <p:cxnSp>
        <p:nvCxnSpPr>
          <p:cNvPr id="10" name="Conector recto 9"/>
          <p:cNvCxnSpPr/>
          <p:nvPr/>
        </p:nvCxnSpPr>
        <p:spPr>
          <a:xfrm rot="5400000">
            <a:off x="2133826" y="6089567"/>
            <a:ext cx="383277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rot="5400000">
            <a:off x="1773786" y="6089567"/>
            <a:ext cx="383277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rot="5400000">
            <a:off x="2145445" y="6116743"/>
            <a:ext cx="0" cy="36004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 rot="5400000">
            <a:off x="1690494" y="5226708"/>
            <a:ext cx="1264815" cy="108000"/>
          </a:xfrm>
          <a:prstGeom prst="rect">
            <a:avLst/>
          </a:prstGeom>
          <a:solidFill>
            <a:schemeClr val="accent3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 rot="5400000">
            <a:off x="1329297" y="5218986"/>
            <a:ext cx="1264815" cy="108000"/>
          </a:xfrm>
          <a:prstGeom prst="rect">
            <a:avLst/>
          </a:prstGeom>
          <a:solidFill>
            <a:schemeClr val="accent3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45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000101" y="1610760"/>
          <a:ext cx="3071833" cy="1800000"/>
        </p:xfrm>
        <a:graphic>
          <a:graphicData uri="http://schemas.openxmlformats.org/drawingml/2006/table">
            <a:tbl>
              <a:tblPr/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endParaRPr lang="es-MX" sz="1400" b="1" i="0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2</a:t>
                      </a:r>
                      <a:endParaRPr lang="es-MX" sz="1400" b="1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</a:t>
                      </a:r>
                      <a:r>
                        <a:rPr lang="es-MX" sz="1400" b="1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mues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mues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mues 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i,j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s-MX" sz="1800" b="0" i="1" u="none" strike="noStrike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n,p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4"/>
          <p:cNvSpPr txBox="1"/>
          <p:nvPr/>
        </p:nvSpPr>
        <p:spPr>
          <a:xfrm>
            <a:off x="1500166" y="1124744"/>
            <a:ext cx="1857388" cy="338554"/>
          </a:xfrm>
          <a:prstGeom prst="rect">
            <a:avLst/>
          </a:prstGeom>
          <a:solidFill>
            <a:schemeClr val="accent3"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variables</a:t>
            </a:r>
          </a:p>
        </p:txBody>
      </p:sp>
      <p:sp>
        <p:nvSpPr>
          <p:cNvPr id="4" name="TextBox 5"/>
          <p:cNvSpPr txBox="1"/>
          <p:nvPr/>
        </p:nvSpPr>
        <p:spPr>
          <a:xfrm rot="16200000">
            <a:off x="-71470" y="2363022"/>
            <a:ext cx="1500198" cy="338554"/>
          </a:xfrm>
          <a:prstGeom prst="rect">
            <a:avLst/>
          </a:prstGeom>
          <a:solidFill>
            <a:schemeClr val="accent3"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muestras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13177" y="4342992"/>
            <a:ext cx="220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COEFICIENTE DE CO-VARIACIÓN</a:t>
            </a:r>
          </a:p>
        </p:txBody>
      </p:sp>
      <p:cxnSp>
        <p:nvCxnSpPr>
          <p:cNvPr id="6" name="Conector recto 5"/>
          <p:cNvCxnSpPr/>
          <p:nvPr/>
        </p:nvCxnSpPr>
        <p:spPr>
          <a:xfrm rot="5400000">
            <a:off x="2133826" y="3509838"/>
            <a:ext cx="383277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rot="5400000">
            <a:off x="1773786" y="3509838"/>
            <a:ext cx="383277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rot="5400000">
            <a:off x="2145445" y="3537014"/>
            <a:ext cx="0" cy="36004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5400000">
            <a:off x="1690494" y="2646979"/>
            <a:ext cx="1264815" cy="108000"/>
          </a:xfrm>
          <a:prstGeom prst="rect">
            <a:avLst/>
          </a:prstGeom>
          <a:solidFill>
            <a:schemeClr val="accent3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 rot="5400000">
            <a:off x="1329297" y="2639257"/>
            <a:ext cx="1264815" cy="108000"/>
          </a:xfrm>
          <a:prstGeom prst="rect">
            <a:avLst/>
          </a:prstGeom>
          <a:solidFill>
            <a:schemeClr val="accent3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5388599" y="4059032"/>
          <a:ext cx="3431873" cy="2160000"/>
        </p:xfrm>
        <a:graphic>
          <a:graphicData uri="http://schemas.openxmlformats.org/drawingml/2006/table">
            <a:tbl>
              <a:tblPr/>
              <a:tblGrid>
                <a:gridCol w="798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endParaRPr lang="es-MX" sz="1400" b="1" i="0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2</a:t>
                      </a:r>
                      <a:endParaRPr lang="es-MX" sz="1400" b="1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</a:t>
                      </a:r>
                      <a:r>
                        <a:rPr lang="es-MX" sz="1400" b="1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s-MX" sz="18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s-MX" sz="18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s-MX" sz="18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 </a:t>
                      </a:r>
                      <a:r>
                        <a:rPr lang="es-MX" sz="1400" b="1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s-MX" sz="18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s-MX" sz="18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s-MX" sz="18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1800" b="0" i="1" u="none" strike="noStrike" baseline="-25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6032680" y="3573016"/>
            <a:ext cx="2715784" cy="338554"/>
          </a:xfrm>
          <a:prstGeom prst="rect">
            <a:avLst/>
          </a:prstGeom>
          <a:solidFill>
            <a:schemeClr val="accent3"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variables</a:t>
            </a:r>
          </a:p>
        </p:txBody>
      </p:sp>
      <p:sp>
        <p:nvSpPr>
          <p:cNvPr id="13" name="TextBox 5"/>
          <p:cNvSpPr txBox="1"/>
          <p:nvPr/>
        </p:nvSpPr>
        <p:spPr>
          <a:xfrm rot="16200000">
            <a:off x="4127549" y="5136623"/>
            <a:ext cx="1862824" cy="338554"/>
          </a:xfrm>
          <a:prstGeom prst="rect">
            <a:avLst/>
          </a:prstGeom>
          <a:solidFill>
            <a:schemeClr val="accent3"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variables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079653" y="228548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MATRIZ TRIANGULAR </a:t>
            </a:r>
          </a:p>
          <a:p>
            <a:pPr algn="ctr"/>
            <a:r>
              <a:rPr lang="es-MX" sz="1600" b="1" dirty="0"/>
              <a:t>CON LOS COEFICIENTES DE CO-VARIACIÓN</a:t>
            </a:r>
          </a:p>
        </p:txBody>
      </p:sp>
      <p:cxnSp>
        <p:nvCxnSpPr>
          <p:cNvPr id="24" name="Conector angular 23"/>
          <p:cNvCxnSpPr/>
          <p:nvPr/>
        </p:nvCxnSpPr>
        <p:spPr>
          <a:xfrm>
            <a:off x="3068095" y="4637050"/>
            <a:ext cx="1160939" cy="882256"/>
          </a:xfrm>
          <a:prstGeom prst="bentConnector3">
            <a:avLst>
              <a:gd name="adj1" fmla="val 50001"/>
            </a:avLst>
          </a:prstGeom>
          <a:ln w="254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357298"/>
            <a:ext cx="3571900" cy="1143008"/>
          </a:xfrm>
          <a:prstGeom prst="rect">
            <a:avLst/>
          </a:prstGeom>
          <a:solidFill>
            <a:schemeClr val="accent3">
              <a:alpha val="29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755913" y="85723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3"/>
                </a:solidFill>
              </a:rPr>
              <a:t>COVARIANZA 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4810" y="642918"/>
            <a:ext cx="4786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Son adecuados para relaciones lineales entre descriptores cuantitativos continuos.</a:t>
            </a:r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endParaRPr lang="es-MX" dirty="0"/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Los valores barra son la media de cada variable.</a:t>
            </a:r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endParaRPr lang="es-MX" dirty="0"/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El coeficiente de covarianza depende de las unidades en que fueron medidas las variables (</a:t>
            </a:r>
            <a:r>
              <a:rPr lang="es-MX" dirty="0" err="1"/>
              <a:t>e.g.</a:t>
            </a:r>
            <a:r>
              <a:rPr lang="es-MX" dirty="0"/>
              <a:t> gramos, kilos) , y toma valores positivos sin límite superior.</a:t>
            </a:r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endParaRPr lang="es-MX" dirty="0"/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Representa la matriz de dispersión para cualquier conjunto de datos.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70161" y="1595714"/>
          <a:ext cx="3244583" cy="69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444240" progId="Equation.3">
                  <p:embed/>
                </p:oleObj>
              </mc:Choice>
              <mc:Fallback>
                <p:oleObj name="Equation" r:id="rId2" imgW="2044440" imgH="4442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61" y="1595714"/>
                        <a:ext cx="3244583" cy="692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00584" y="5214950"/>
            <a:ext cx="4644008" cy="1143008"/>
          </a:xfrm>
          <a:prstGeom prst="rect">
            <a:avLst/>
          </a:prstGeom>
          <a:solidFill>
            <a:schemeClr val="accent3">
              <a:alpha val="29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992884" y="470274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3"/>
                </a:solidFill>
              </a:rPr>
              <a:t>CORRELACION *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92088" y="5500688"/>
          <a:ext cx="4415284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666880" imgH="444240" progId="Equation.3">
                  <p:embed/>
                </p:oleObj>
              </mc:Choice>
              <mc:Fallback>
                <p:oleObj name="Ecuación" r:id="rId4" imgW="2666880" imgH="44424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5500688"/>
                        <a:ext cx="4415284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0032" y="5166382"/>
            <a:ext cx="4141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dirty="0" err="1"/>
              <a:t>s</a:t>
            </a:r>
            <a:r>
              <a:rPr lang="es-MX" baseline="-25000" dirty="0" err="1"/>
              <a:t>x</a:t>
            </a:r>
            <a:r>
              <a:rPr lang="es-MX" dirty="0"/>
              <a:t> y </a:t>
            </a:r>
            <a:r>
              <a:rPr lang="es-MX" dirty="0" err="1"/>
              <a:t>s</a:t>
            </a:r>
            <a:r>
              <a:rPr lang="es-MX" baseline="-25000" dirty="0" err="1"/>
              <a:t>y</a:t>
            </a:r>
            <a:r>
              <a:rPr lang="es-MX" dirty="0"/>
              <a:t> son las desviaciones estándar de cada variable.</a:t>
            </a:r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endParaRPr lang="es-MX" dirty="0"/>
          </a:p>
          <a:p>
            <a:pPr marL="174625" indent="-174625">
              <a:buClr>
                <a:schemeClr val="accent3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Los valores varían entre -1 y 1; 0 es no hay correlación.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2786058"/>
            <a:ext cx="3071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Los coeficientes de covarianza sobre datos estandarizados a z-scores son iguales a los de correlación sobre datos brutos).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2643182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3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24718" y="2006233"/>
          <a:ext cx="2158583" cy="156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9200" imgH="889000" progId="Equation.3">
                  <p:embed/>
                </p:oleObj>
              </mc:Choice>
              <mc:Fallback>
                <p:oleObj name="Equation" r:id="rId2" imgW="1219200" imgH="8890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18" y="2006233"/>
                        <a:ext cx="2158583" cy="1568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Grupo 91"/>
          <p:cNvGrpSpPr/>
          <p:nvPr/>
        </p:nvGrpSpPr>
        <p:grpSpPr>
          <a:xfrm>
            <a:off x="2107670" y="3743370"/>
            <a:ext cx="2428892" cy="891799"/>
            <a:chOff x="1062988" y="4841457"/>
            <a:chExt cx="2428892" cy="891799"/>
          </a:xfrm>
        </p:grpSpPr>
        <p:sp>
          <p:nvSpPr>
            <p:cNvPr id="3" name="Left Brace 5"/>
            <p:cNvSpPr/>
            <p:nvPr/>
          </p:nvSpPr>
          <p:spPr>
            <a:xfrm>
              <a:off x="1062988" y="4841457"/>
              <a:ext cx="142876" cy="882975"/>
            </a:xfrm>
            <a:prstGeom prst="leftBrace">
              <a:avLst>
                <a:gd name="adj1" fmla="val 16348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TextBox 6"/>
            <p:cNvSpPr txBox="1"/>
            <p:nvPr/>
          </p:nvSpPr>
          <p:spPr>
            <a:xfrm>
              <a:off x="1205864" y="4984333"/>
              <a:ext cx="2286016" cy="74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i="1" dirty="0" err="1"/>
                <a:t>XY</a:t>
              </a:r>
              <a:r>
                <a:rPr lang="es-MX" sz="1600" i="1" baseline="-25000" dirty="0" err="1"/>
                <a:t>i</a:t>
              </a:r>
              <a:endParaRPr lang="es-MX" sz="1600" i="1" baseline="-25000" dirty="0"/>
            </a:p>
            <a:p>
              <a:endParaRPr lang="es-MX" sz="1600" i="1" baseline="-25000" dirty="0"/>
            </a:p>
            <a:p>
              <a:r>
                <a:rPr lang="es-MX" sz="1600" i="1" dirty="0"/>
                <a:t>i = 1, 2, 3, …n</a:t>
              </a:r>
            </a:p>
          </p:txBody>
        </p:sp>
      </p:grpSp>
      <p:grpSp>
        <p:nvGrpSpPr>
          <p:cNvPr id="91" name="Grupo 90"/>
          <p:cNvGrpSpPr>
            <a:grpSpLocks noChangeAspect="1"/>
          </p:cNvGrpSpPr>
          <p:nvPr/>
        </p:nvGrpSpPr>
        <p:grpSpPr>
          <a:xfrm>
            <a:off x="4427984" y="1805719"/>
            <a:ext cx="3802327" cy="3142106"/>
            <a:chOff x="3604308" y="2378098"/>
            <a:chExt cx="4769924" cy="4219254"/>
          </a:xfrm>
        </p:grpSpPr>
        <p:sp>
          <p:nvSpPr>
            <p:cNvPr id="5" name="TextBox 10"/>
            <p:cNvSpPr txBox="1"/>
            <p:nvPr/>
          </p:nvSpPr>
          <p:spPr>
            <a:xfrm>
              <a:off x="7945604" y="402297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x</a:t>
              </a:r>
            </a:p>
          </p:txBody>
        </p:sp>
        <p:sp>
          <p:nvSpPr>
            <p:cNvPr id="6" name="TextBox 11"/>
            <p:cNvSpPr txBox="1"/>
            <p:nvPr/>
          </p:nvSpPr>
          <p:spPr>
            <a:xfrm>
              <a:off x="5892810" y="243762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y</a:t>
              </a:r>
            </a:p>
          </p:txBody>
        </p:sp>
        <p:sp>
          <p:nvSpPr>
            <p:cNvPr id="7" name="Oval 12"/>
            <p:cNvSpPr/>
            <p:nvPr/>
          </p:nvSpPr>
          <p:spPr>
            <a:xfrm>
              <a:off x="7572396" y="2951401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13"/>
            <p:cNvSpPr/>
            <p:nvPr/>
          </p:nvSpPr>
          <p:spPr>
            <a:xfrm>
              <a:off x="7358082" y="3477186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14"/>
            <p:cNvSpPr/>
            <p:nvPr/>
          </p:nvSpPr>
          <p:spPr>
            <a:xfrm>
              <a:off x="6929454" y="3951533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Oval 15"/>
            <p:cNvSpPr/>
            <p:nvPr/>
          </p:nvSpPr>
          <p:spPr>
            <a:xfrm>
              <a:off x="7215206" y="3594343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Oval 16"/>
            <p:cNvSpPr/>
            <p:nvPr/>
          </p:nvSpPr>
          <p:spPr>
            <a:xfrm>
              <a:off x="7572396" y="3334310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Oval 17"/>
            <p:cNvSpPr/>
            <p:nvPr/>
          </p:nvSpPr>
          <p:spPr>
            <a:xfrm>
              <a:off x="7000892" y="3380029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Oval 18"/>
            <p:cNvSpPr/>
            <p:nvPr/>
          </p:nvSpPr>
          <p:spPr>
            <a:xfrm>
              <a:off x="6929454" y="3594343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Oval 19"/>
            <p:cNvSpPr/>
            <p:nvPr/>
          </p:nvSpPr>
          <p:spPr>
            <a:xfrm>
              <a:off x="6715140" y="3594343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Oval 20"/>
            <p:cNvSpPr/>
            <p:nvPr/>
          </p:nvSpPr>
          <p:spPr>
            <a:xfrm>
              <a:off x="7215206" y="3262872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Oval 21"/>
            <p:cNvSpPr/>
            <p:nvPr/>
          </p:nvSpPr>
          <p:spPr>
            <a:xfrm>
              <a:off x="7072330" y="3808657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Oval 22"/>
            <p:cNvSpPr/>
            <p:nvPr/>
          </p:nvSpPr>
          <p:spPr>
            <a:xfrm>
              <a:off x="6786578" y="3834376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Oval 23"/>
            <p:cNvSpPr/>
            <p:nvPr/>
          </p:nvSpPr>
          <p:spPr>
            <a:xfrm>
              <a:off x="6572264" y="3762938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Oval 24"/>
            <p:cNvSpPr/>
            <p:nvPr/>
          </p:nvSpPr>
          <p:spPr>
            <a:xfrm>
              <a:off x="6572264" y="4048690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Oval 25"/>
            <p:cNvSpPr/>
            <p:nvPr/>
          </p:nvSpPr>
          <p:spPr>
            <a:xfrm>
              <a:off x="7439044" y="3191434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Oval 26"/>
            <p:cNvSpPr/>
            <p:nvPr/>
          </p:nvSpPr>
          <p:spPr>
            <a:xfrm>
              <a:off x="7715272" y="3119996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Oval 27"/>
            <p:cNvSpPr/>
            <p:nvPr/>
          </p:nvSpPr>
          <p:spPr>
            <a:xfrm>
              <a:off x="7300499" y="3020848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3" name="Group 44"/>
            <p:cNvGrpSpPr/>
            <p:nvPr/>
          </p:nvGrpSpPr>
          <p:grpSpPr>
            <a:xfrm flipV="1">
              <a:off x="4286248" y="2951401"/>
              <a:ext cx="1214446" cy="1143008"/>
              <a:chOff x="4286248" y="2786058"/>
              <a:chExt cx="1214446" cy="1143008"/>
            </a:xfrm>
          </p:grpSpPr>
          <p:sp>
            <p:nvSpPr>
              <p:cNvPr id="24" name="Oval 28"/>
              <p:cNvSpPr/>
              <p:nvPr/>
            </p:nvSpPr>
            <p:spPr>
              <a:xfrm>
                <a:off x="5286380" y="2786058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Oval 29"/>
              <p:cNvSpPr/>
              <p:nvPr/>
            </p:nvSpPr>
            <p:spPr>
              <a:xfrm>
                <a:off x="5072066" y="3311843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Oval 30"/>
              <p:cNvSpPr/>
              <p:nvPr/>
            </p:nvSpPr>
            <p:spPr>
              <a:xfrm>
                <a:off x="4643438" y="3786190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Oval 31"/>
              <p:cNvSpPr/>
              <p:nvPr/>
            </p:nvSpPr>
            <p:spPr>
              <a:xfrm>
                <a:off x="4929190" y="3429000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Oval 32"/>
              <p:cNvSpPr/>
              <p:nvPr/>
            </p:nvSpPr>
            <p:spPr>
              <a:xfrm>
                <a:off x="5286380" y="3168967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Oval 33"/>
              <p:cNvSpPr/>
              <p:nvPr/>
            </p:nvSpPr>
            <p:spPr>
              <a:xfrm>
                <a:off x="4714876" y="3214686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0" name="Oval 34"/>
              <p:cNvSpPr/>
              <p:nvPr/>
            </p:nvSpPr>
            <p:spPr>
              <a:xfrm>
                <a:off x="4643438" y="3429000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Oval 35"/>
              <p:cNvSpPr/>
              <p:nvPr/>
            </p:nvSpPr>
            <p:spPr>
              <a:xfrm>
                <a:off x="4429124" y="3429000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Oval 36"/>
              <p:cNvSpPr/>
              <p:nvPr/>
            </p:nvSpPr>
            <p:spPr>
              <a:xfrm>
                <a:off x="4929190" y="3097529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Oval 37"/>
              <p:cNvSpPr/>
              <p:nvPr/>
            </p:nvSpPr>
            <p:spPr>
              <a:xfrm>
                <a:off x="4786314" y="3643314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Oval 38"/>
              <p:cNvSpPr/>
              <p:nvPr/>
            </p:nvSpPr>
            <p:spPr>
              <a:xfrm>
                <a:off x="4500562" y="3669033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Oval 39"/>
              <p:cNvSpPr/>
              <p:nvPr/>
            </p:nvSpPr>
            <p:spPr>
              <a:xfrm>
                <a:off x="4286248" y="3597595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Oval 40"/>
              <p:cNvSpPr/>
              <p:nvPr/>
            </p:nvSpPr>
            <p:spPr>
              <a:xfrm>
                <a:off x="4286248" y="3883347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Oval 41"/>
              <p:cNvSpPr/>
              <p:nvPr/>
            </p:nvSpPr>
            <p:spPr>
              <a:xfrm>
                <a:off x="5153028" y="3026091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" name="Oval 42"/>
              <p:cNvSpPr/>
              <p:nvPr/>
            </p:nvSpPr>
            <p:spPr>
              <a:xfrm>
                <a:off x="5429256" y="2954653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" name="Oval 43"/>
              <p:cNvSpPr/>
              <p:nvPr/>
            </p:nvSpPr>
            <p:spPr>
              <a:xfrm>
                <a:off x="5014483" y="2855505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40" name="Straight Connector 46"/>
            <p:cNvCxnSpPr/>
            <p:nvPr/>
          </p:nvCxnSpPr>
          <p:spPr>
            <a:xfrm rot="5400000">
              <a:off x="5464181" y="3415748"/>
              <a:ext cx="164307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8"/>
            <p:cNvCxnSpPr/>
            <p:nvPr/>
          </p:nvCxnSpPr>
          <p:spPr>
            <a:xfrm>
              <a:off x="6286512" y="4237285"/>
              <a:ext cx="171451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9"/>
            <p:cNvSpPr txBox="1"/>
            <p:nvPr/>
          </p:nvSpPr>
          <p:spPr>
            <a:xfrm>
              <a:off x="7933912" y="622802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x</a:t>
              </a:r>
            </a:p>
          </p:txBody>
        </p:sp>
        <p:sp>
          <p:nvSpPr>
            <p:cNvPr id="43" name="TextBox 50"/>
            <p:cNvSpPr txBox="1"/>
            <p:nvPr/>
          </p:nvSpPr>
          <p:spPr>
            <a:xfrm>
              <a:off x="5941325" y="461066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y</a:t>
              </a:r>
            </a:p>
          </p:txBody>
        </p:sp>
        <p:cxnSp>
          <p:nvCxnSpPr>
            <p:cNvPr id="44" name="Straight Connector 51"/>
            <p:cNvCxnSpPr/>
            <p:nvPr/>
          </p:nvCxnSpPr>
          <p:spPr>
            <a:xfrm rot="5400000">
              <a:off x="5452489" y="5620797"/>
              <a:ext cx="164307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2"/>
            <p:cNvCxnSpPr/>
            <p:nvPr/>
          </p:nvCxnSpPr>
          <p:spPr>
            <a:xfrm>
              <a:off x="6274820" y="6442334"/>
              <a:ext cx="171451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53"/>
            <p:cNvSpPr txBox="1"/>
            <p:nvPr/>
          </p:nvSpPr>
          <p:spPr>
            <a:xfrm>
              <a:off x="5719334" y="401344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x</a:t>
              </a:r>
            </a:p>
          </p:txBody>
        </p:sp>
        <p:sp>
          <p:nvSpPr>
            <p:cNvPr id="47" name="TextBox 54"/>
            <p:cNvSpPr txBox="1"/>
            <p:nvPr/>
          </p:nvSpPr>
          <p:spPr>
            <a:xfrm>
              <a:off x="3650485" y="23780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y</a:t>
              </a:r>
            </a:p>
          </p:txBody>
        </p:sp>
        <p:cxnSp>
          <p:nvCxnSpPr>
            <p:cNvPr id="48" name="Straight Connector 55"/>
            <p:cNvCxnSpPr/>
            <p:nvPr/>
          </p:nvCxnSpPr>
          <p:spPr>
            <a:xfrm rot="5400000">
              <a:off x="3237911" y="3406219"/>
              <a:ext cx="164307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6"/>
            <p:cNvCxnSpPr/>
            <p:nvPr/>
          </p:nvCxnSpPr>
          <p:spPr>
            <a:xfrm>
              <a:off x="4060242" y="4227756"/>
              <a:ext cx="171451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57"/>
            <p:cNvSpPr txBox="1"/>
            <p:nvPr/>
          </p:nvSpPr>
          <p:spPr>
            <a:xfrm>
              <a:off x="5719334" y="622802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x</a:t>
              </a:r>
            </a:p>
          </p:txBody>
        </p:sp>
        <p:sp>
          <p:nvSpPr>
            <p:cNvPr id="51" name="TextBox 58"/>
            <p:cNvSpPr txBox="1"/>
            <p:nvPr/>
          </p:nvSpPr>
          <p:spPr>
            <a:xfrm>
              <a:off x="3604308" y="459108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y</a:t>
              </a:r>
            </a:p>
          </p:txBody>
        </p:sp>
        <p:cxnSp>
          <p:nvCxnSpPr>
            <p:cNvPr id="52" name="Straight Connector 59"/>
            <p:cNvCxnSpPr/>
            <p:nvPr/>
          </p:nvCxnSpPr>
          <p:spPr>
            <a:xfrm rot="5400000">
              <a:off x="3237911" y="5620797"/>
              <a:ext cx="164307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0"/>
            <p:cNvCxnSpPr/>
            <p:nvPr/>
          </p:nvCxnSpPr>
          <p:spPr>
            <a:xfrm>
              <a:off x="4060242" y="6442334"/>
              <a:ext cx="171451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61"/>
            <p:cNvSpPr/>
            <p:nvPr/>
          </p:nvSpPr>
          <p:spPr>
            <a:xfrm>
              <a:off x="7724796" y="5763202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Oval 62"/>
            <p:cNvSpPr/>
            <p:nvPr/>
          </p:nvSpPr>
          <p:spPr>
            <a:xfrm>
              <a:off x="7510482" y="5620326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Oval 63"/>
            <p:cNvSpPr/>
            <p:nvPr/>
          </p:nvSpPr>
          <p:spPr>
            <a:xfrm>
              <a:off x="6572264" y="5666045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Oval 64"/>
            <p:cNvSpPr/>
            <p:nvPr/>
          </p:nvSpPr>
          <p:spPr>
            <a:xfrm>
              <a:off x="7367606" y="5737483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Oval 66"/>
            <p:cNvSpPr/>
            <p:nvPr/>
          </p:nvSpPr>
          <p:spPr>
            <a:xfrm>
              <a:off x="7153292" y="5523169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Oval 67"/>
            <p:cNvSpPr/>
            <p:nvPr/>
          </p:nvSpPr>
          <p:spPr>
            <a:xfrm>
              <a:off x="7081854" y="5737483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Oval 68"/>
            <p:cNvSpPr/>
            <p:nvPr/>
          </p:nvSpPr>
          <p:spPr>
            <a:xfrm>
              <a:off x="6867540" y="5737483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Oval 69"/>
            <p:cNvSpPr/>
            <p:nvPr/>
          </p:nvSpPr>
          <p:spPr>
            <a:xfrm>
              <a:off x="7367606" y="5451731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Oval 70"/>
            <p:cNvSpPr/>
            <p:nvPr/>
          </p:nvSpPr>
          <p:spPr>
            <a:xfrm>
              <a:off x="7572396" y="5880359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Oval 71"/>
            <p:cNvSpPr/>
            <p:nvPr/>
          </p:nvSpPr>
          <p:spPr>
            <a:xfrm>
              <a:off x="7215206" y="5880359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Oval 72"/>
            <p:cNvSpPr/>
            <p:nvPr/>
          </p:nvSpPr>
          <p:spPr>
            <a:xfrm>
              <a:off x="6724664" y="5906078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Oval 73"/>
            <p:cNvSpPr/>
            <p:nvPr/>
          </p:nvSpPr>
          <p:spPr>
            <a:xfrm>
              <a:off x="6724664" y="5548888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Oval 74"/>
            <p:cNvSpPr/>
            <p:nvPr/>
          </p:nvSpPr>
          <p:spPr>
            <a:xfrm>
              <a:off x="7786710" y="5477450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Oval 75"/>
            <p:cNvSpPr/>
            <p:nvPr/>
          </p:nvSpPr>
          <p:spPr>
            <a:xfrm>
              <a:off x="7867672" y="5763202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Oval 76"/>
            <p:cNvSpPr/>
            <p:nvPr/>
          </p:nvSpPr>
          <p:spPr>
            <a:xfrm>
              <a:off x="6929454" y="5451731"/>
              <a:ext cx="71438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9" name="Group 108"/>
            <p:cNvGrpSpPr/>
            <p:nvPr/>
          </p:nvGrpSpPr>
          <p:grpSpPr>
            <a:xfrm rot="16200000">
              <a:off x="4138610" y="5242180"/>
              <a:ext cx="1366846" cy="500066"/>
              <a:chOff x="4286248" y="5143512"/>
              <a:chExt cx="1366846" cy="500066"/>
            </a:xfrm>
          </p:grpSpPr>
          <p:sp>
            <p:nvSpPr>
              <p:cNvPr id="70" name="Oval 93"/>
              <p:cNvSpPr/>
              <p:nvPr/>
            </p:nvSpPr>
            <p:spPr>
              <a:xfrm>
                <a:off x="5438780" y="5454983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1" name="Oval 94"/>
              <p:cNvSpPr/>
              <p:nvPr/>
            </p:nvSpPr>
            <p:spPr>
              <a:xfrm>
                <a:off x="5224466" y="5312107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2" name="Oval 95"/>
              <p:cNvSpPr/>
              <p:nvPr/>
            </p:nvSpPr>
            <p:spPr>
              <a:xfrm>
                <a:off x="4286248" y="5357826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3" name="Oval 96"/>
              <p:cNvSpPr/>
              <p:nvPr/>
            </p:nvSpPr>
            <p:spPr>
              <a:xfrm>
                <a:off x="5081590" y="5429264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4" name="Oval 97"/>
              <p:cNvSpPr/>
              <p:nvPr/>
            </p:nvSpPr>
            <p:spPr>
              <a:xfrm>
                <a:off x="4867276" y="5214950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5" name="Oval 98"/>
              <p:cNvSpPr/>
              <p:nvPr/>
            </p:nvSpPr>
            <p:spPr>
              <a:xfrm>
                <a:off x="4795838" y="5429264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6" name="Oval 99"/>
              <p:cNvSpPr/>
              <p:nvPr/>
            </p:nvSpPr>
            <p:spPr>
              <a:xfrm>
                <a:off x="4581524" y="5429264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7" name="Oval 100"/>
              <p:cNvSpPr/>
              <p:nvPr/>
            </p:nvSpPr>
            <p:spPr>
              <a:xfrm>
                <a:off x="5081590" y="5143512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8" name="Oval 101"/>
              <p:cNvSpPr/>
              <p:nvPr/>
            </p:nvSpPr>
            <p:spPr>
              <a:xfrm>
                <a:off x="5286380" y="5572140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9" name="Oval 102"/>
              <p:cNvSpPr/>
              <p:nvPr/>
            </p:nvSpPr>
            <p:spPr>
              <a:xfrm>
                <a:off x="4929190" y="5572140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0" name="Oval 103"/>
              <p:cNvSpPr/>
              <p:nvPr/>
            </p:nvSpPr>
            <p:spPr>
              <a:xfrm>
                <a:off x="4438648" y="5597859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" name="Oval 104"/>
              <p:cNvSpPr/>
              <p:nvPr/>
            </p:nvSpPr>
            <p:spPr>
              <a:xfrm>
                <a:off x="4438648" y="5240669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2" name="Oval 105"/>
              <p:cNvSpPr/>
              <p:nvPr/>
            </p:nvSpPr>
            <p:spPr>
              <a:xfrm>
                <a:off x="5500694" y="5169231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3" name="Oval 106"/>
              <p:cNvSpPr/>
              <p:nvPr/>
            </p:nvSpPr>
            <p:spPr>
              <a:xfrm>
                <a:off x="5581656" y="5454983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Oval 107"/>
              <p:cNvSpPr/>
              <p:nvPr/>
            </p:nvSpPr>
            <p:spPr>
              <a:xfrm>
                <a:off x="4643438" y="5143512"/>
                <a:ext cx="71438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85" name="TextBox 109"/>
            <p:cNvSpPr txBox="1"/>
            <p:nvPr/>
          </p:nvSpPr>
          <p:spPr>
            <a:xfrm>
              <a:off x="7212330" y="4664082"/>
              <a:ext cx="1071570" cy="495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r = 0</a:t>
              </a:r>
            </a:p>
          </p:txBody>
        </p:sp>
        <p:sp>
          <p:nvSpPr>
            <p:cNvPr id="86" name="TextBox 110"/>
            <p:cNvSpPr txBox="1"/>
            <p:nvPr/>
          </p:nvSpPr>
          <p:spPr>
            <a:xfrm>
              <a:off x="5038091" y="4664082"/>
              <a:ext cx="1077835" cy="495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r = 0</a:t>
              </a:r>
            </a:p>
          </p:txBody>
        </p:sp>
        <p:sp>
          <p:nvSpPr>
            <p:cNvPr id="87" name="TextBox 111"/>
            <p:cNvSpPr txBox="1"/>
            <p:nvPr/>
          </p:nvSpPr>
          <p:spPr>
            <a:xfrm>
              <a:off x="6695696" y="2515546"/>
              <a:ext cx="1133483" cy="495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r &gt; 0</a:t>
              </a:r>
            </a:p>
          </p:txBody>
        </p:sp>
        <p:sp>
          <p:nvSpPr>
            <p:cNvPr id="88" name="TextBox 112"/>
            <p:cNvSpPr txBox="1"/>
            <p:nvPr/>
          </p:nvSpPr>
          <p:spPr>
            <a:xfrm>
              <a:off x="4856163" y="2534469"/>
              <a:ext cx="1073159" cy="495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r &lt; 0</a:t>
              </a:r>
            </a:p>
          </p:txBody>
        </p:sp>
      </p:grpSp>
      <p:sp>
        <p:nvSpPr>
          <p:cNvPr id="89" name="TextBox 1"/>
          <p:cNvSpPr txBox="1"/>
          <p:nvPr/>
        </p:nvSpPr>
        <p:spPr>
          <a:xfrm>
            <a:off x="500034" y="1155206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Es un coeficiente que mide la fuerza de asociación entre 2 descriptores o variables (no entre los objetos o muestras descritos).</a:t>
            </a:r>
          </a:p>
        </p:txBody>
      </p:sp>
      <p:sp>
        <p:nvSpPr>
          <p:cNvPr id="90" name="Rectangle 3"/>
          <p:cNvSpPr/>
          <p:nvPr/>
        </p:nvSpPr>
        <p:spPr>
          <a:xfrm>
            <a:off x="142782" y="689358"/>
            <a:ext cx="5143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Coeficiente de Correlación de Pearson: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321408" y="5306829"/>
            <a:ext cx="8786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sz="1600" dirty="0"/>
              <a:t>Coeficiente de correlación (</a:t>
            </a:r>
            <a:r>
              <a:rPr lang="es-MX" sz="1600" i="1" dirty="0"/>
              <a:t>r</a:t>
            </a:r>
            <a:r>
              <a:rPr lang="es-MX" sz="1600" dirty="0"/>
              <a:t>) sólo toma valores entre -1 y 1, y no tiene unidades asociadas. No es una medida cuantitativa del cambio de una variable con respecto a la otra.</a:t>
            </a:r>
          </a:p>
          <a:p>
            <a:pPr marL="263525" indent="-263525">
              <a:buClr>
                <a:srgbClr val="C00000"/>
              </a:buClr>
              <a:buSzPct val="130000"/>
              <a:buFont typeface="Arial" pitchFamily="34" charset="0"/>
              <a:buChar char="•"/>
            </a:pPr>
            <a:endParaRPr lang="es-MX" sz="1600" dirty="0"/>
          </a:p>
          <a:p>
            <a:pPr marL="263525" indent="-263525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sz="1600" dirty="0"/>
              <a:t>La interpretación de la correlación </a:t>
            </a:r>
            <a:r>
              <a:rPr lang="es-MX" sz="1600" i="1" dirty="0" err="1"/>
              <a:t>x,y</a:t>
            </a:r>
            <a:r>
              <a:rPr lang="es-MX" sz="1600" i="1" dirty="0"/>
              <a:t> </a:t>
            </a:r>
            <a:r>
              <a:rPr lang="es-MX" sz="1600" dirty="0"/>
              <a:t>debe ser similar a aquella entre </a:t>
            </a:r>
            <a:r>
              <a:rPr lang="es-MX" sz="1600" i="1" dirty="0" err="1"/>
              <a:t>y,x</a:t>
            </a:r>
            <a:r>
              <a:rPr lang="es-MX" sz="1600" i="1" dirty="0"/>
              <a:t>,</a:t>
            </a:r>
            <a:r>
              <a:rPr lang="es-MX" sz="1600" dirty="0"/>
              <a:t> porque la asociación de </a:t>
            </a:r>
            <a:r>
              <a:rPr lang="es-MX" sz="1600" i="1" dirty="0"/>
              <a:t>x</a:t>
            </a:r>
            <a:r>
              <a:rPr lang="es-MX" sz="1600" dirty="0"/>
              <a:t> con </a:t>
            </a:r>
            <a:r>
              <a:rPr lang="es-MX" sz="1600" i="1" dirty="0"/>
              <a:t>y</a:t>
            </a:r>
            <a:r>
              <a:rPr lang="es-MX" sz="1600" dirty="0"/>
              <a:t> es la misma que la de </a:t>
            </a:r>
            <a:r>
              <a:rPr lang="es-MX" sz="1600" i="1" dirty="0"/>
              <a:t>y</a:t>
            </a:r>
            <a:r>
              <a:rPr lang="es-MX" sz="1600" dirty="0"/>
              <a:t> con </a:t>
            </a:r>
            <a:r>
              <a:rPr lang="es-MX" sz="1600" i="1" dirty="0"/>
              <a:t>x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552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785786" y="1406711"/>
            <a:ext cx="2643206" cy="2000264"/>
            <a:chOff x="2070876" y="1500174"/>
            <a:chExt cx="5222081" cy="2930546"/>
          </a:xfrm>
        </p:grpSpPr>
        <p:sp>
          <p:nvSpPr>
            <p:cNvPr id="3" name="Freeform 2"/>
            <p:cNvSpPr/>
            <p:nvPr/>
          </p:nvSpPr>
          <p:spPr>
            <a:xfrm>
              <a:off x="2071670" y="1500174"/>
              <a:ext cx="5221287" cy="2917825"/>
            </a:xfrm>
            <a:custGeom>
              <a:avLst/>
              <a:gdLst>
                <a:gd name="connsiteX0" fmla="*/ 0 w 5221287"/>
                <a:gd name="connsiteY0" fmla="*/ 2905125 h 2917825"/>
                <a:gd name="connsiteX1" fmla="*/ 866775 w 5221287"/>
                <a:gd name="connsiteY1" fmla="*/ 2914650 h 2917825"/>
                <a:gd name="connsiteX2" fmla="*/ 1952625 w 5221287"/>
                <a:gd name="connsiteY2" fmla="*/ 2886075 h 2917825"/>
                <a:gd name="connsiteX3" fmla="*/ 2533650 w 5221287"/>
                <a:gd name="connsiteY3" fmla="*/ 2847975 h 2917825"/>
                <a:gd name="connsiteX4" fmla="*/ 3019425 w 5221287"/>
                <a:gd name="connsiteY4" fmla="*/ 2809875 h 2917825"/>
                <a:gd name="connsiteX5" fmla="*/ 3448050 w 5221287"/>
                <a:gd name="connsiteY5" fmla="*/ 2705100 h 2917825"/>
                <a:gd name="connsiteX6" fmla="*/ 3810000 w 5221287"/>
                <a:gd name="connsiteY6" fmla="*/ 2571750 h 2917825"/>
                <a:gd name="connsiteX7" fmla="*/ 4076700 w 5221287"/>
                <a:gd name="connsiteY7" fmla="*/ 2400300 h 2917825"/>
                <a:gd name="connsiteX8" fmla="*/ 4314825 w 5221287"/>
                <a:gd name="connsiteY8" fmla="*/ 2181225 h 2917825"/>
                <a:gd name="connsiteX9" fmla="*/ 4448175 w 5221287"/>
                <a:gd name="connsiteY9" fmla="*/ 2028825 h 2917825"/>
                <a:gd name="connsiteX10" fmla="*/ 4648200 w 5221287"/>
                <a:gd name="connsiteY10" fmla="*/ 1695450 h 2917825"/>
                <a:gd name="connsiteX11" fmla="*/ 4819650 w 5221287"/>
                <a:gd name="connsiteY11" fmla="*/ 1333500 h 2917825"/>
                <a:gd name="connsiteX12" fmla="*/ 4972050 w 5221287"/>
                <a:gd name="connsiteY12" fmla="*/ 904875 h 2917825"/>
                <a:gd name="connsiteX13" fmla="*/ 5095875 w 5221287"/>
                <a:gd name="connsiteY13" fmla="*/ 495300 h 2917825"/>
                <a:gd name="connsiteX14" fmla="*/ 5200650 w 5221287"/>
                <a:gd name="connsiteY14" fmla="*/ 85725 h 2917825"/>
                <a:gd name="connsiteX15" fmla="*/ 5219700 w 5221287"/>
                <a:gd name="connsiteY15" fmla="*/ 0 h 29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21287" h="2917825">
                  <a:moveTo>
                    <a:pt x="0" y="2905125"/>
                  </a:moveTo>
                  <a:cubicBezTo>
                    <a:pt x="270669" y="2911475"/>
                    <a:pt x="541338" y="2917825"/>
                    <a:pt x="866775" y="2914650"/>
                  </a:cubicBezTo>
                  <a:cubicBezTo>
                    <a:pt x="1192212" y="2911475"/>
                    <a:pt x="1674813" y="2897187"/>
                    <a:pt x="1952625" y="2886075"/>
                  </a:cubicBezTo>
                  <a:cubicBezTo>
                    <a:pt x="2230437" y="2874963"/>
                    <a:pt x="2533650" y="2847975"/>
                    <a:pt x="2533650" y="2847975"/>
                  </a:cubicBezTo>
                  <a:cubicBezTo>
                    <a:pt x="2711450" y="2835275"/>
                    <a:pt x="2867025" y="2833687"/>
                    <a:pt x="3019425" y="2809875"/>
                  </a:cubicBezTo>
                  <a:cubicBezTo>
                    <a:pt x="3171825" y="2786063"/>
                    <a:pt x="3316288" y="2744788"/>
                    <a:pt x="3448050" y="2705100"/>
                  </a:cubicBezTo>
                  <a:cubicBezTo>
                    <a:pt x="3579813" y="2665413"/>
                    <a:pt x="3705225" y="2622550"/>
                    <a:pt x="3810000" y="2571750"/>
                  </a:cubicBezTo>
                  <a:cubicBezTo>
                    <a:pt x="3914775" y="2520950"/>
                    <a:pt x="3992563" y="2465388"/>
                    <a:pt x="4076700" y="2400300"/>
                  </a:cubicBezTo>
                  <a:cubicBezTo>
                    <a:pt x="4160838" y="2335213"/>
                    <a:pt x="4252913" y="2243137"/>
                    <a:pt x="4314825" y="2181225"/>
                  </a:cubicBezTo>
                  <a:cubicBezTo>
                    <a:pt x="4376737" y="2119313"/>
                    <a:pt x="4392613" y="2109788"/>
                    <a:pt x="4448175" y="2028825"/>
                  </a:cubicBezTo>
                  <a:cubicBezTo>
                    <a:pt x="4503738" y="1947863"/>
                    <a:pt x="4586288" y="1811337"/>
                    <a:pt x="4648200" y="1695450"/>
                  </a:cubicBezTo>
                  <a:cubicBezTo>
                    <a:pt x="4710112" y="1579563"/>
                    <a:pt x="4765675" y="1465263"/>
                    <a:pt x="4819650" y="1333500"/>
                  </a:cubicBezTo>
                  <a:cubicBezTo>
                    <a:pt x="4873625" y="1201738"/>
                    <a:pt x="4926013" y="1044575"/>
                    <a:pt x="4972050" y="904875"/>
                  </a:cubicBezTo>
                  <a:cubicBezTo>
                    <a:pt x="5018088" y="765175"/>
                    <a:pt x="5057775" y="631825"/>
                    <a:pt x="5095875" y="495300"/>
                  </a:cubicBezTo>
                  <a:cubicBezTo>
                    <a:pt x="5133975" y="358775"/>
                    <a:pt x="5180013" y="168275"/>
                    <a:pt x="5200650" y="85725"/>
                  </a:cubicBezTo>
                  <a:cubicBezTo>
                    <a:pt x="5221287" y="3175"/>
                    <a:pt x="5220493" y="1587"/>
                    <a:pt x="5219700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>
              <a:off x="607191" y="2964653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071670" y="4429132"/>
              <a:ext cx="521497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4"/>
          <p:cNvGrpSpPr/>
          <p:nvPr/>
        </p:nvGrpSpPr>
        <p:grpSpPr>
          <a:xfrm>
            <a:off x="785786" y="4192793"/>
            <a:ext cx="2643206" cy="2143140"/>
            <a:chOff x="1785918" y="857232"/>
            <a:chExt cx="5000660" cy="4002116"/>
          </a:xfrm>
        </p:grpSpPr>
        <p:sp>
          <p:nvSpPr>
            <p:cNvPr id="7" name="Freeform 6"/>
            <p:cNvSpPr/>
            <p:nvPr/>
          </p:nvSpPr>
          <p:spPr>
            <a:xfrm>
              <a:off x="1819275" y="2781300"/>
              <a:ext cx="4857750" cy="2068512"/>
            </a:xfrm>
            <a:custGeom>
              <a:avLst/>
              <a:gdLst>
                <a:gd name="connsiteX0" fmla="*/ 0 w 4857750"/>
                <a:gd name="connsiteY0" fmla="*/ 2066925 h 2068512"/>
                <a:gd name="connsiteX1" fmla="*/ 161925 w 4857750"/>
                <a:gd name="connsiteY1" fmla="*/ 2066925 h 2068512"/>
                <a:gd name="connsiteX2" fmla="*/ 447675 w 4857750"/>
                <a:gd name="connsiteY2" fmla="*/ 2057400 h 2068512"/>
                <a:gd name="connsiteX3" fmla="*/ 695325 w 4857750"/>
                <a:gd name="connsiteY3" fmla="*/ 2047875 h 2068512"/>
                <a:gd name="connsiteX4" fmla="*/ 981075 w 4857750"/>
                <a:gd name="connsiteY4" fmla="*/ 2038350 h 2068512"/>
                <a:gd name="connsiteX5" fmla="*/ 1247775 w 4857750"/>
                <a:gd name="connsiteY5" fmla="*/ 2038350 h 2068512"/>
                <a:gd name="connsiteX6" fmla="*/ 1543050 w 4857750"/>
                <a:gd name="connsiteY6" fmla="*/ 2000250 h 2068512"/>
                <a:gd name="connsiteX7" fmla="*/ 1819275 w 4857750"/>
                <a:gd name="connsiteY7" fmla="*/ 1962150 h 2068512"/>
                <a:gd name="connsiteX8" fmla="*/ 2209800 w 4857750"/>
                <a:gd name="connsiteY8" fmla="*/ 1895475 h 2068512"/>
                <a:gd name="connsiteX9" fmla="*/ 2609850 w 4857750"/>
                <a:gd name="connsiteY9" fmla="*/ 1771650 h 2068512"/>
                <a:gd name="connsiteX10" fmla="*/ 3057525 w 4857750"/>
                <a:gd name="connsiteY10" fmla="*/ 1571625 h 2068512"/>
                <a:gd name="connsiteX11" fmla="*/ 3486150 w 4857750"/>
                <a:gd name="connsiteY11" fmla="*/ 1314450 h 2068512"/>
                <a:gd name="connsiteX12" fmla="*/ 3886200 w 4857750"/>
                <a:gd name="connsiteY12" fmla="*/ 1019175 h 2068512"/>
                <a:gd name="connsiteX13" fmla="*/ 4171950 w 4857750"/>
                <a:gd name="connsiteY13" fmla="*/ 762000 h 2068512"/>
                <a:gd name="connsiteX14" fmla="*/ 4410075 w 4857750"/>
                <a:gd name="connsiteY14" fmla="*/ 523875 h 2068512"/>
                <a:gd name="connsiteX15" fmla="*/ 4705350 w 4857750"/>
                <a:gd name="connsiteY15" fmla="*/ 200025 h 2068512"/>
                <a:gd name="connsiteX16" fmla="*/ 4829175 w 4857750"/>
                <a:gd name="connsiteY16" fmla="*/ 38100 h 2068512"/>
                <a:gd name="connsiteX17" fmla="*/ 4857750 w 4857750"/>
                <a:gd name="connsiteY17" fmla="*/ 0 h 206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57750" h="2068512">
                  <a:moveTo>
                    <a:pt x="0" y="2066925"/>
                  </a:moveTo>
                  <a:cubicBezTo>
                    <a:pt x="43656" y="2067718"/>
                    <a:pt x="87313" y="2068512"/>
                    <a:pt x="161925" y="2066925"/>
                  </a:cubicBezTo>
                  <a:cubicBezTo>
                    <a:pt x="236537" y="2065338"/>
                    <a:pt x="447675" y="2057400"/>
                    <a:pt x="447675" y="2057400"/>
                  </a:cubicBezTo>
                  <a:lnTo>
                    <a:pt x="695325" y="2047875"/>
                  </a:lnTo>
                  <a:lnTo>
                    <a:pt x="981075" y="2038350"/>
                  </a:lnTo>
                  <a:cubicBezTo>
                    <a:pt x="1073150" y="2036763"/>
                    <a:pt x="1154113" y="2044700"/>
                    <a:pt x="1247775" y="2038350"/>
                  </a:cubicBezTo>
                  <a:cubicBezTo>
                    <a:pt x="1341437" y="2032000"/>
                    <a:pt x="1543050" y="2000250"/>
                    <a:pt x="1543050" y="2000250"/>
                  </a:cubicBezTo>
                  <a:cubicBezTo>
                    <a:pt x="1638300" y="1987550"/>
                    <a:pt x="1708150" y="1979613"/>
                    <a:pt x="1819275" y="1962150"/>
                  </a:cubicBezTo>
                  <a:cubicBezTo>
                    <a:pt x="1930400" y="1944688"/>
                    <a:pt x="2078038" y="1927225"/>
                    <a:pt x="2209800" y="1895475"/>
                  </a:cubicBezTo>
                  <a:cubicBezTo>
                    <a:pt x="2341562" y="1863725"/>
                    <a:pt x="2468563" y="1825625"/>
                    <a:pt x="2609850" y="1771650"/>
                  </a:cubicBezTo>
                  <a:cubicBezTo>
                    <a:pt x="2751137" y="1717675"/>
                    <a:pt x="2911475" y="1647825"/>
                    <a:pt x="3057525" y="1571625"/>
                  </a:cubicBezTo>
                  <a:cubicBezTo>
                    <a:pt x="3203575" y="1495425"/>
                    <a:pt x="3348038" y="1406525"/>
                    <a:pt x="3486150" y="1314450"/>
                  </a:cubicBezTo>
                  <a:cubicBezTo>
                    <a:pt x="3624262" y="1222375"/>
                    <a:pt x="3771900" y="1111250"/>
                    <a:pt x="3886200" y="1019175"/>
                  </a:cubicBezTo>
                  <a:cubicBezTo>
                    <a:pt x="4000500" y="927100"/>
                    <a:pt x="4084638" y="844550"/>
                    <a:pt x="4171950" y="762000"/>
                  </a:cubicBezTo>
                  <a:cubicBezTo>
                    <a:pt x="4259262" y="679450"/>
                    <a:pt x="4321175" y="617537"/>
                    <a:pt x="4410075" y="523875"/>
                  </a:cubicBezTo>
                  <a:cubicBezTo>
                    <a:pt x="4498975" y="430213"/>
                    <a:pt x="4635500" y="280988"/>
                    <a:pt x="4705350" y="200025"/>
                  </a:cubicBezTo>
                  <a:cubicBezTo>
                    <a:pt x="4775200" y="119063"/>
                    <a:pt x="4803775" y="71437"/>
                    <a:pt x="4829175" y="38100"/>
                  </a:cubicBezTo>
                  <a:cubicBezTo>
                    <a:pt x="4854575" y="4763"/>
                    <a:pt x="4856162" y="2381"/>
                    <a:pt x="4857750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Straight Connector 7"/>
            <p:cNvCxnSpPr>
              <a:stCxn id="7" idx="0"/>
            </p:cNvCxnSpPr>
            <p:nvPr/>
          </p:nvCxnSpPr>
          <p:spPr>
            <a:xfrm flipH="1" flipV="1">
              <a:off x="1785918" y="857232"/>
              <a:ext cx="33357" cy="39909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85918" y="4857760"/>
              <a:ext cx="500066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000100" y="1406711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exponencial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100" y="4211429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potencial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4612" y="6335933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/>
              <a:t>tiempo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4612" y="3406975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/>
              <a:t>tiempo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720" y="1263835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4049917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B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000496" y="2478281"/>
            <a:ext cx="1357322" cy="14287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7" name="Group 18"/>
          <p:cNvGrpSpPr/>
          <p:nvPr/>
        </p:nvGrpSpPr>
        <p:grpSpPr>
          <a:xfrm>
            <a:off x="6000760" y="4335669"/>
            <a:ext cx="2714644" cy="2000264"/>
            <a:chOff x="1785124" y="1929596"/>
            <a:chExt cx="5001454" cy="2929752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785918" y="3929066"/>
              <a:ext cx="4857784" cy="928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21439" y="3393281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85918" y="4857760"/>
              <a:ext cx="500066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429388" y="4264231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lineal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5272" y="6335933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/>
              <a:t>log  tiempo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3504" y="4192793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log B</a:t>
            </a:r>
          </a:p>
        </p:txBody>
      </p:sp>
      <p:grpSp>
        <p:nvGrpSpPr>
          <p:cNvPr id="24" name="Group 18"/>
          <p:cNvGrpSpPr/>
          <p:nvPr/>
        </p:nvGrpSpPr>
        <p:grpSpPr>
          <a:xfrm>
            <a:off x="6000760" y="1406711"/>
            <a:ext cx="2714644" cy="2000264"/>
            <a:chOff x="1785124" y="1929596"/>
            <a:chExt cx="5001454" cy="292975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785918" y="3929066"/>
              <a:ext cx="4857784" cy="928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21439" y="3393281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85918" y="4857760"/>
              <a:ext cx="500066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29388" y="1335273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lineal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01024" y="3406975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/>
              <a:t>tiempo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6380" y="126383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/>
              <a:t>ln</a:t>
            </a:r>
            <a:r>
              <a:rPr lang="es-MX" sz="1400" dirty="0"/>
              <a:t> B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000496" y="5643578"/>
            <a:ext cx="1357322" cy="14287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TextBox 31"/>
          <p:cNvSpPr txBox="1"/>
          <p:nvPr/>
        </p:nvSpPr>
        <p:spPr>
          <a:xfrm>
            <a:off x="1100566" y="1906777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i="1" dirty="0"/>
              <a:t>y</a:t>
            </a:r>
            <a:r>
              <a:rPr lang="es-MX" sz="2000" dirty="0"/>
              <a:t> = a e </a:t>
            </a:r>
            <a:r>
              <a:rPr lang="es-MX" sz="2000" baseline="30000" dirty="0" err="1"/>
              <a:t>b</a:t>
            </a:r>
            <a:r>
              <a:rPr lang="es-MX" sz="2000" i="1" baseline="30000" dirty="0" err="1"/>
              <a:t>x</a:t>
            </a:r>
            <a:endParaRPr lang="es-MX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2976" y="471488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i="1" dirty="0"/>
              <a:t>y</a:t>
            </a:r>
            <a:r>
              <a:rPr lang="es-MX" sz="2000" dirty="0"/>
              <a:t> = a x </a:t>
            </a:r>
            <a:r>
              <a:rPr lang="es-MX" sz="2000" baseline="30000" dirty="0"/>
              <a:t>b</a:t>
            </a:r>
            <a:endParaRPr lang="es-MX" sz="20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86512" y="1906777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err="1"/>
              <a:t>ln</a:t>
            </a:r>
            <a:r>
              <a:rPr lang="es-MX" sz="2000" dirty="0"/>
              <a:t> </a:t>
            </a:r>
            <a:r>
              <a:rPr lang="es-MX" sz="2000" i="1" dirty="0"/>
              <a:t>y</a:t>
            </a:r>
            <a:r>
              <a:rPr lang="es-MX" sz="2000" dirty="0"/>
              <a:t> = </a:t>
            </a:r>
            <a:r>
              <a:rPr lang="es-MX" sz="2000" dirty="0" err="1"/>
              <a:t>ln</a:t>
            </a:r>
            <a:r>
              <a:rPr lang="es-MX" sz="2000" dirty="0"/>
              <a:t> a + b </a:t>
            </a:r>
            <a:r>
              <a:rPr lang="es-MX" sz="2000" i="1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43636" y="4886278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log </a:t>
            </a:r>
            <a:r>
              <a:rPr lang="es-MX" sz="2000" i="1" dirty="0"/>
              <a:t>y</a:t>
            </a:r>
            <a:r>
              <a:rPr lang="es-MX" sz="2000" dirty="0"/>
              <a:t> = log a + b log </a:t>
            </a:r>
            <a:r>
              <a:rPr lang="es-MX" sz="2000" i="1" dirty="0"/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14810" y="1906777"/>
            <a:ext cx="928694" cy="400110"/>
          </a:xfrm>
          <a:prstGeom prst="rect">
            <a:avLst/>
          </a:prstGeom>
          <a:solidFill>
            <a:srgbClr val="7030A0">
              <a:alpha val="53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i="1" dirty="0"/>
              <a:t>x</a:t>
            </a:r>
            <a:r>
              <a:rPr lang="es-MX" sz="2000" b="1" dirty="0"/>
              <a:t>, </a:t>
            </a:r>
            <a:r>
              <a:rPr lang="es-MX" sz="2000" b="1" dirty="0" err="1"/>
              <a:t>ln</a:t>
            </a:r>
            <a:r>
              <a:rPr lang="es-MX" sz="2000" b="1" i="1" dirty="0"/>
              <a:t> 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29058" y="5100592"/>
            <a:ext cx="1571636" cy="400110"/>
          </a:xfrm>
          <a:prstGeom prst="rect">
            <a:avLst/>
          </a:prstGeom>
          <a:solidFill>
            <a:srgbClr val="92D050">
              <a:alpha val="53000"/>
            </a:srgb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log</a:t>
            </a:r>
            <a:r>
              <a:rPr lang="es-MX" sz="2000" b="1" i="1" dirty="0"/>
              <a:t> x</a:t>
            </a:r>
            <a:r>
              <a:rPr lang="es-MX" sz="2000" b="1" dirty="0"/>
              <a:t>, log</a:t>
            </a:r>
            <a:r>
              <a:rPr lang="es-MX" sz="2000" b="1" i="1" dirty="0"/>
              <a:t> 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5720" y="571480"/>
            <a:ext cx="471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Transformaciones comunes</a:t>
            </a:r>
            <a:endParaRPr lang="es-MX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0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8596" y="1000109"/>
            <a:ext cx="8031836" cy="1357322"/>
          </a:xfrm>
        </p:spPr>
        <p:txBody>
          <a:bodyPr>
            <a:normAutofit fontScale="90000"/>
          </a:bodyPr>
          <a:lstStyle/>
          <a:p>
            <a:r>
              <a:rPr lang="pt-PT" dirty="0"/>
              <a:t>Q análisis y Medidas de similitud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285750" y="909659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Estadística Multivariada</a:t>
            </a:r>
          </a:p>
        </p:txBody>
      </p:sp>
      <p:sp>
        <p:nvSpPr>
          <p:cNvPr id="20483" name="4 CuadroTexto"/>
          <p:cNvSpPr txBox="1">
            <a:spLocks noChangeArrowheads="1"/>
          </p:cNvSpPr>
          <p:nvPr/>
        </p:nvSpPr>
        <p:spPr bwMode="auto">
          <a:xfrm>
            <a:off x="5286375" y="909659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Set de datos ordenados en una matriz</a:t>
            </a:r>
            <a:endParaRPr lang="es-VE"/>
          </a:p>
        </p:txBody>
      </p:sp>
      <p:sp>
        <p:nvSpPr>
          <p:cNvPr id="6" name="5 Flecha derecha"/>
          <p:cNvSpPr/>
          <p:nvPr/>
        </p:nvSpPr>
        <p:spPr>
          <a:xfrm>
            <a:off x="3714750" y="981096"/>
            <a:ext cx="1428750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81346"/>
            <a:ext cx="4071938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071688" y="2624159"/>
            <a:ext cx="1643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600" dirty="0">
                <a:latin typeface="+mn-lt"/>
              </a:rPr>
              <a:t>Matriz de datos</a:t>
            </a:r>
            <a:endParaRPr lang="es-VE" sz="1600" dirty="0">
              <a:latin typeface="+mn-lt"/>
            </a:endParaRPr>
          </a:p>
        </p:txBody>
      </p:sp>
      <p:grpSp>
        <p:nvGrpSpPr>
          <p:cNvPr id="2" name="16 Grupo"/>
          <p:cNvGrpSpPr>
            <a:grpSpLocks/>
          </p:cNvGrpSpPr>
          <p:nvPr/>
        </p:nvGrpSpPr>
        <p:grpSpPr bwMode="auto">
          <a:xfrm>
            <a:off x="1571625" y="2695596"/>
            <a:ext cx="7286625" cy="1357313"/>
            <a:chOff x="1571604" y="2285992"/>
            <a:chExt cx="7000924" cy="1357322"/>
          </a:xfrm>
        </p:grpSpPr>
        <p:sp>
          <p:nvSpPr>
            <p:cNvPr id="20493" name="6 CuadroTexto"/>
            <p:cNvSpPr txBox="1">
              <a:spLocks noChangeArrowheads="1"/>
            </p:cNvSpPr>
            <p:nvPr/>
          </p:nvSpPr>
          <p:spPr bwMode="auto">
            <a:xfrm>
              <a:off x="5072066" y="2285992"/>
              <a:ext cx="35004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Matriz de asociación de objetos</a:t>
              </a:r>
            </a:p>
            <a:p>
              <a:pPr algn="ctr"/>
              <a:r>
                <a:rPr lang="es-ES"/>
                <a:t>(similitud o distancia)</a:t>
              </a:r>
              <a:endParaRPr lang="es-VE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571604" y="2857496"/>
              <a:ext cx="2571581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4" name="13 Flecha derecha"/>
            <p:cNvSpPr/>
            <p:nvPr/>
          </p:nvSpPr>
          <p:spPr>
            <a:xfrm>
              <a:off x="4358247" y="3071810"/>
              <a:ext cx="1427639" cy="21431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20496" name="14 CuadroTexto"/>
            <p:cNvSpPr txBox="1">
              <a:spLocks noChangeArrowheads="1"/>
            </p:cNvSpPr>
            <p:nvPr/>
          </p:nvSpPr>
          <p:spPr bwMode="auto">
            <a:xfrm>
              <a:off x="5857884" y="2988230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i="1"/>
                <a:t>a</a:t>
              </a:r>
              <a:r>
                <a:rPr lang="es-ES" baseline="-25000"/>
                <a:t>12</a:t>
              </a:r>
              <a:endParaRPr lang="es-VE" baseline="-25000"/>
            </a:p>
          </p:txBody>
        </p:sp>
      </p:grp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3910034"/>
            <a:ext cx="29114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19 Grupo"/>
          <p:cNvGrpSpPr>
            <a:grpSpLocks/>
          </p:cNvGrpSpPr>
          <p:nvPr/>
        </p:nvGrpSpPr>
        <p:grpSpPr bwMode="auto">
          <a:xfrm>
            <a:off x="6215063" y="4052909"/>
            <a:ext cx="1643062" cy="2214562"/>
            <a:chOff x="6215074" y="3643314"/>
            <a:chExt cx="1643074" cy="2214578"/>
          </a:xfrm>
        </p:grpSpPr>
        <p:sp>
          <p:nvSpPr>
            <p:cNvPr id="18" name="17 Triángulo isósceles"/>
            <p:cNvSpPr/>
            <p:nvPr/>
          </p:nvSpPr>
          <p:spPr>
            <a:xfrm rot="16200000">
              <a:off x="5965040" y="3893348"/>
              <a:ext cx="2143140" cy="1643074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9" name="18 Triángulo isósceles"/>
            <p:cNvSpPr/>
            <p:nvPr/>
          </p:nvSpPr>
          <p:spPr>
            <a:xfrm rot="5400000">
              <a:off x="5965040" y="3964785"/>
              <a:ext cx="2143140" cy="1643074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500688" y="1981221"/>
            <a:ext cx="299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/>
              <a:t>MODO </a:t>
            </a:r>
            <a:r>
              <a:rPr lang="es-ES" sz="3200"/>
              <a:t>Q</a:t>
            </a:r>
            <a:r>
              <a:rPr lang="es-ES" sz="2000"/>
              <a:t> DE ANÁLISIS</a:t>
            </a:r>
          </a:p>
        </p:txBody>
      </p:sp>
    </p:spTree>
    <p:extLst>
      <p:ext uri="{BB962C8B-B14F-4D97-AF65-F5344CB8AC3E}">
        <p14:creationId xmlns:p14="http://schemas.microsoft.com/office/powerpoint/2010/main" val="2285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46113" y="1042988"/>
            <a:ext cx="299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/>
              <a:t>MODO </a:t>
            </a:r>
            <a:r>
              <a:rPr lang="es-ES" sz="3200"/>
              <a:t>Q</a:t>
            </a:r>
            <a:r>
              <a:rPr lang="es-ES" sz="2000"/>
              <a:t> DE ANÁLISIS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3330575" y="1844675"/>
            <a:ext cx="1008063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098550" y="1628775"/>
            <a:ext cx="0" cy="266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14312" y="4456113"/>
            <a:ext cx="89296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hlink"/>
                </a:solidFill>
              </a:rPr>
              <a:t>Coeficientes de similitud</a:t>
            </a:r>
          </a:p>
          <a:p>
            <a:pPr>
              <a:buFont typeface="Arial" pitchFamily="34" charset="0"/>
              <a:buChar char="•"/>
            </a:pPr>
            <a:r>
              <a:rPr lang="es-ES" b="1" dirty="0"/>
              <a:t>Binarios y cuantitativos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Pueden ser simétricos y asimétricos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Nunca son métricos (pueden ser </a:t>
            </a:r>
            <a:r>
              <a:rPr lang="es-ES" dirty="0" err="1"/>
              <a:t>semi</a:t>
            </a:r>
            <a:r>
              <a:rPr lang="es-ES" dirty="0"/>
              <a:t>-métricos)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Pueden convertirse en distancia (</a:t>
            </a:r>
            <a:r>
              <a:rPr lang="es-ES" dirty="0" err="1"/>
              <a:t>i.e.</a:t>
            </a:r>
            <a:r>
              <a:rPr lang="es-ES" dirty="0"/>
              <a:t> disimilitud), necesario para ordenaciones</a:t>
            </a:r>
          </a:p>
          <a:p>
            <a:r>
              <a:rPr lang="es-ES" i="1" dirty="0"/>
              <a:t>Estadística </a:t>
            </a:r>
            <a:r>
              <a:rPr lang="es-ES" i="1" dirty="0" err="1"/>
              <a:t>multivariada</a:t>
            </a:r>
            <a:r>
              <a:rPr lang="es-ES" i="1" dirty="0"/>
              <a:t> no </a:t>
            </a:r>
            <a:r>
              <a:rPr lang="es-ES" i="1" dirty="0" err="1"/>
              <a:t>paramétrica</a:t>
            </a:r>
            <a:r>
              <a:rPr lang="es-ES" i="1" dirty="0"/>
              <a:t> o </a:t>
            </a:r>
            <a:r>
              <a:rPr lang="es-ES" i="1" dirty="0" err="1"/>
              <a:t>semi-paramétrica</a:t>
            </a:r>
            <a:endParaRPr lang="es-ES" i="1" dirty="0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3571868" y="2565400"/>
            <a:ext cx="55721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hlink"/>
                </a:solidFill>
              </a:rPr>
              <a:t>Coeficientes de distancia</a:t>
            </a:r>
          </a:p>
          <a:p>
            <a:pPr>
              <a:buFont typeface="Arial" pitchFamily="34" charset="0"/>
              <a:buChar char="•"/>
            </a:pPr>
            <a:r>
              <a:rPr lang="es-ES" b="1" dirty="0"/>
              <a:t>Binarios y cuantitativos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Simétricos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Métricos </a:t>
            </a:r>
          </a:p>
          <a:p>
            <a:r>
              <a:rPr lang="es-ES" i="1" dirty="0"/>
              <a:t>Estadística </a:t>
            </a:r>
            <a:r>
              <a:rPr lang="es-ES" i="1" dirty="0" err="1"/>
              <a:t>multivariada</a:t>
            </a:r>
            <a:r>
              <a:rPr lang="es-ES" i="1" dirty="0"/>
              <a:t> </a:t>
            </a:r>
            <a:r>
              <a:rPr lang="es-ES" i="1" dirty="0" err="1"/>
              <a:t>paramétrica</a:t>
            </a:r>
            <a:r>
              <a:rPr lang="es-ES" i="1" dirty="0"/>
              <a:t> estándar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786546" y="648866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i="1" dirty="0"/>
              <a:t>sensu</a:t>
            </a:r>
            <a:r>
              <a:rPr lang="es-VE" dirty="0"/>
              <a:t> Clarke, 1993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nimBg="1"/>
      <p:bldP spid="849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C0989-8C97-45FB-975D-37CC482D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1066800"/>
          </a:xfrm>
        </p:spPr>
        <p:txBody>
          <a:bodyPr/>
          <a:lstStyle/>
          <a:p>
            <a:r>
              <a:rPr lang="es-MX" dirty="0"/>
              <a:t>En esta unidad veremos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27A09-EBE9-498D-AB17-AF86BDF4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181225"/>
            <a:ext cx="8229600" cy="4325112"/>
          </a:xfrm>
        </p:spPr>
        <p:txBody>
          <a:bodyPr>
            <a:normAutofit fontScale="92500"/>
          </a:bodyPr>
          <a:lstStyle/>
          <a:p>
            <a:r>
              <a:rPr lang="es-ES" sz="4000" dirty="0"/>
              <a:t>1. El problema de las n-dimensiones.</a:t>
            </a:r>
          </a:p>
          <a:p>
            <a:r>
              <a:rPr lang="es-ES" sz="4000" dirty="0"/>
              <a:t>2. Medidas de asociación: R análisis.</a:t>
            </a:r>
          </a:p>
          <a:p>
            <a:endParaRPr lang="es-ES" sz="4000" dirty="0"/>
          </a:p>
          <a:p>
            <a:endParaRPr lang="es-ES" sz="4000" dirty="0"/>
          </a:p>
          <a:p>
            <a:r>
              <a:rPr lang="es-ES" sz="4000" dirty="0"/>
              <a:t>3. Medidas de asociación: Q análisis.</a:t>
            </a:r>
          </a:p>
          <a:p>
            <a:r>
              <a:rPr lang="es-ES" sz="4000" dirty="0"/>
              <a:t>4. Medidas de distancia y similitud: propiedades de las más comunes.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56622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071802" y="785794"/>
            <a:ext cx="299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dirty="0"/>
              <a:t>MODO </a:t>
            </a:r>
            <a:r>
              <a:rPr lang="es-ES" sz="3200" dirty="0"/>
              <a:t>Q</a:t>
            </a:r>
            <a:r>
              <a:rPr lang="es-ES" sz="2000" dirty="0"/>
              <a:t> DE ANÁLISIS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14345" y="2835273"/>
            <a:ext cx="2143125" cy="29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928662" y="5926160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dirty="0"/>
              <a:t>Matriz </a:t>
            </a:r>
            <a:r>
              <a:rPr lang="es-ES" b="1" dirty="0"/>
              <a:t>Y (</a:t>
            </a:r>
            <a:r>
              <a:rPr lang="es-ES" i="1" dirty="0"/>
              <a:t>n</a:t>
            </a:r>
            <a:r>
              <a:rPr lang="es-ES" b="1" dirty="0"/>
              <a:t> </a:t>
            </a:r>
            <a:r>
              <a:rPr lang="es-ES" sz="1200" b="1" dirty="0"/>
              <a:t>x</a:t>
            </a:r>
            <a:r>
              <a:rPr lang="es-ES" b="1" dirty="0"/>
              <a:t> </a:t>
            </a:r>
            <a:r>
              <a:rPr lang="es-ES" i="1" dirty="0"/>
              <a:t>p</a:t>
            </a:r>
            <a:r>
              <a:rPr lang="es-ES" b="1" dirty="0"/>
              <a:t>)</a:t>
            </a:r>
          </a:p>
          <a:p>
            <a:pPr algn="ctr"/>
            <a:r>
              <a:rPr lang="es-ES" b="1" dirty="0"/>
              <a:t>Rectangular</a:t>
            </a:r>
            <a:endParaRPr lang="es-VE" b="1" dirty="0"/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 rot="-5400000">
            <a:off x="-155605" y="3919535"/>
            <a:ext cx="1220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/>
              <a:t>Objetos</a:t>
            </a:r>
            <a:endParaRPr lang="es-VE" sz="1600"/>
          </a:p>
        </p:txBody>
      </p:sp>
      <p:sp>
        <p:nvSpPr>
          <p:cNvPr id="12" name="10 CuadroTexto"/>
          <p:cNvSpPr txBox="1">
            <a:spLocks noChangeArrowheads="1"/>
          </p:cNvSpPr>
          <p:nvPr/>
        </p:nvSpPr>
        <p:spPr bwMode="auto">
          <a:xfrm>
            <a:off x="1000108" y="2425698"/>
            <a:ext cx="1500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600" dirty="0"/>
              <a:t>Descriptores</a:t>
            </a:r>
            <a:endParaRPr lang="es-VE" sz="1600" dirty="0"/>
          </a:p>
        </p:txBody>
      </p:sp>
      <p:sp>
        <p:nvSpPr>
          <p:cNvPr id="13" name="12 Rectángulo"/>
          <p:cNvSpPr/>
          <p:nvPr/>
        </p:nvSpPr>
        <p:spPr>
          <a:xfrm>
            <a:off x="6072213" y="2835273"/>
            <a:ext cx="2143125" cy="29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6286530" y="5926160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dirty="0"/>
              <a:t>Matriz </a:t>
            </a:r>
            <a:r>
              <a:rPr lang="es-ES" b="1" dirty="0"/>
              <a:t>Y (</a:t>
            </a:r>
            <a:r>
              <a:rPr lang="es-ES" i="1" dirty="0"/>
              <a:t>n</a:t>
            </a:r>
            <a:r>
              <a:rPr lang="es-ES" b="1" dirty="0"/>
              <a:t> </a:t>
            </a:r>
            <a:r>
              <a:rPr lang="es-ES" sz="1200" b="1" dirty="0"/>
              <a:t>x</a:t>
            </a:r>
            <a:r>
              <a:rPr lang="es-ES" b="1" dirty="0"/>
              <a:t> </a:t>
            </a:r>
            <a:r>
              <a:rPr lang="es-ES" i="1" dirty="0"/>
              <a:t>p</a:t>
            </a:r>
            <a:r>
              <a:rPr lang="es-ES" b="1" dirty="0"/>
              <a:t>)</a:t>
            </a:r>
          </a:p>
          <a:p>
            <a:pPr algn="ctr"/>
            <a:r>
              <a:rPr lang="es-ES" b="1" dirty="0"/>
              <a:t>Rectangular</a:t>
            </a:r>
            <a:endParaRPr lang="es-VE" b="1" dirty="0"/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 rot="-5400000">
            <a:off x="5202263" y="3919535"/>
            <a:ext cx="1220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/>
              <a:t>Objetos</a:t>
            </a:r>
            <a:endParaRPr lang="es-VE" sz="1600"/>
          </a:p>
        </p:txBody>
      </p:sp>
      <p:sp>
        <p:nvSpPr>
          <p:cNvPr id="16" name="10 CuadroTexto"/>
          <p:cNvSpPr txBox="1">
            <a:spLocks noChangeArrowheads="1"/>
          </p:cNvSpPr>
          <p:nvPr/>
        </p:nvSpPr>
        <p:spPr bwMode="auto">
          <a:xfrm>
            <a:off x="6357976" y="2425698"/>
            <a:ext cx="1500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600" dirty="0"/>
              <a:t>Descriptores</a:t>
            </a:r>
            <a:endParaRPr lang="es-VE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85786" y="3055085"/>
            <a:ext cx="35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142976" y="3055085"/>
            <a:ext cx="35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571604" y="3068640"/>
            <a:ext cx="35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1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000232" y="3068640"/>
            <a:ext cx="35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28860" y="3068640"/>
            <a:ext cx="35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43636" y="3068640"/>
            <a:ext cx="35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2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5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7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8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500826" y="3068640"/>
            <a:ext cx="500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11</a:t>
            </a:r>
          </a:p>
          <a:p>
            <a:r>
              <a:rPr lang="es-VE" dirty="0"/>
              <a:t>26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71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929454" y="3082195"/>
            <a:ext cx="500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32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33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32</a:t>
            </a:r>
          </a:p>
          <a:p>
            <a:r>
              <a:rPr lang="es-VE" dirty="0"/>
              <a:t>35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7358082" y="3082195"/>
            <a:ext cx="500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23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99</a:t>
            </a:r>
          </a:p>
          <a:p>
            <a:r>
              <a:rPr lang="es-VE" dirty="0"/>
              <a:t>0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786710" y="3082195"/>
            <a:ext cx="428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9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3</a:t>
            </a:r>
          </a:p>
          <a:p>
            <a:r>
              <a:rPr lang="es-VE" dirty="0"/>
              <a:t>1</a:t>
            </a:r>
          </a:p>
          <a:p>
            <a:r>
              <a:rPr lang="es-VE" dirty="0"/>
              <a:t>0</a:t>
            </a:r>
          </a:p>
          <a:p>
            <a:r>
              <a:rPr lang="es-VE" dirty="0"/>
              <a:t>0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0" y="2130974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Binaria / Incidencia / Presencia-Ausencia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429420" y="2130974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Cuantitativa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0" y="1285860"/>
            <a:ext cx="3762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1" dirty="0"/>
              <a:t>Binarios y cuantitativos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46113" y="1042988"/>
            <a:ext cx="299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/>
              <a:t>MODO </a:t>
            </a:r>
            <a:r>
              <a:rPr lang="es-ES" sz="3200"/>
              <a:t>Q</a:t>
            </a:r>
            <a:r>
              <a:rPr lang="es-ES" sz="2000"/>
              <a:t> DE ANÁLISIS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3330575" y="1844675"/>
            <a:ext cx="1008063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098550" y="1628775"/>
            <a:ext cx="0" cy="266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14312" y="4456113"/>
            <a:ext cx="89296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hlink"/>
                </a:solidFill>
              </a:rPr>
              <a:t>Coeficientes de similitud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Binarios y cuantitativos</a:t>
            </a:r>
          </a:p>
          <a:p>
            <a:pPr>
              <a:buFont typeface="Arial" pitchFamily="34" charset="0"/>
              <a:buChar char="•"/>
            </a:pPr>
            <a:r>
              <a:rPr lang="es-ES" b="1" dirty="0"/>
              <a:t>Pueden ser simétricos y asimétricos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Nunca son métricos (pueden ser </a:t>
            </a:r>
            <a:r>
              <a:rPr lang="es-ES" dirty="0" err="1"/>
              <a:t>semi</a:t>
            </a:r>
            <a:r>
              <a:rPr lang="es-ES" dirty="0"/>
              <a:t>-métricos)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Pueden convertirse en distancia (</a:t>
            </a:r>
            <a:r>
              <a:rPr lang="es-ES" dirty="0" err="1"/>
              <a:t>i.e.</a:t>
            </a:r>
            <a:r>
              <a:rPr lang="es-ES" dirty="0"/>
              <a:t> disimilitud), necesario para ordenaciones</a:t>
            </a:r>
          </a:p>
          <a:p>
            <a:r>
              <a:rPr lang="es-ES" i="1" dirty="0"/>
              <a:t>Estadística </a:t>
            </a:r>
            <a:r>
              <a:rPr lang="es-ES" i="1" dirty="0" err="1"/>
              <a:t>multivariada</a:t>
            </a:r>
            <a:r>
              <a:rPr lang="es-ES" i="1" dirty="0"/>
              <a:t> no </a:t>
            </a:r>
            <a:r>
              <a:rPr lang="es-ES" i="1" dirty="0" err="1"/>
              <a:t>paramétrica</a:t>
            </a:r>
            <a:r>
              <a:rPr lang="es-ES" i="1" dirty="0"/>
              <a:t> o </a:t>
            </a:r>
            <a:r>
              <a:rPr lang="es-ES" i="1" dirty="0" err="1"/>
              <a:t>semi-paramétrica</a:t>
            </a:r>
            <a:endParaRPr lang="es-ES" i="1" dirty="0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3571868" y="2565400"/>
            <a:ext cx="55721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hlink"/>
                </a:solidFill>
              </a:rPr>
              <a:t>Coeficientes de distancia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Binarios y cuantitativos</a:t>
            </a:r>
          </a:p>
          <a:p>
            <a:pPr>
              <a:buFont typeface="Arial" pitchFamily="34" charset="0"/>
              <a:buChar char="•"/>
            </a:pPr>
            <a:r>
              <a:rPr lang="es-ES" b="1" dirty="0"/>
              <a:t>Simétricos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Métricos </a:t>
            </a:r>
          </a:p>
          <a:p>
            <a:r>
              <a:rPr lang="es-ES" i="1" dirty="0"/>
              <a:t>Estadística </a:t>
            </a:r>
            <a:r>
              <a:rPr lang="es-ES" i="1" dirty="0" err="1"/>
              <a:t>multivariada</a:t>
            </a:r>
            <a:r>
              <a:rPr lang="es-ES" i="1" dirty="0"/>
              <a:t> </a:t>
            </a:r>
            <a:r>
              <a:rPr lang="es-ES" i="1" dirty="0" err="1"/>
              <a:t>paramétrica</a:t>
            </a:r>
            <a:r>
              <a:rPr lang="es-ES" i="1" dirty="0"/>
              <a:t> estándar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786546" y="648866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i="1" dirty="0"/>
              <a:t>sensu</a:t>
            </a:r>
            <a:r>
              <a:rPr lang="es-VE" dirty="0"/>
              <a:t> Clarke, 1993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nimBg="1"/>
      <p:bldP spid="849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57158" y="1214422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Simétricos:</a:t>
            </a:r>
            <a:r>
              <a:rPr lang="es-VE" dirty="0"/>
              <a:t> El valor cero (0) de un descriptor en ambos objetos tiene el mismo peso que cualquier otra magnitud de un descriptor en ambos objetos.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7158" y="2068289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Asimétricos:</a:t>
            </a:r>
            <a:r>
              <a:rPr lang="es-VE" dirty="0"/>
              <a:t> El valor cero (0) de un descriptor en ambos objetos no aporta al cálculo de similitud entre ambos objetos. 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86124"/>
            <a:ext cx="6448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142844" y="714356"/>
            <a:ext cx="3507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Coeficientes de similitud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2844" y="5857892"/>
            <a:ext cx="864399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/>
              <a:t>a = número de descriptores presentes en ambas muestras</a:t>
            </a:r>
          </a:p>
          <a:p>
            <a:r>
              <a:rPr lang="es-VE" dirty="0"/>
              <a:t>b y c = número de descriptores presentes en una muestras pero no en la otra</a:t>
            </a:r>
          </a:p>
          <a:p>
            <a:r>
              <a:rPr lang="es-VE" dirty="0"/>
              <a:t>d = número de descriptores con valor cero en ambas muestras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5720" y="100010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Coeficientes simétricos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928802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42910" y="1571612"/>
            <a:ext cx="7000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i="1" dirty="0"/>
              <a:t>Simple </a:t>
            </a:r>
            <a:r>
              <a:rPr lang="es-VE" i="1" dirty="0" err="1"/>
              <a:t>matching</a:t>
            </a:r>
            <a:r>
              <a:rPr lang="es-VE" i="1" dirty="0"/>
              <a:t> </a:t>
            </a:r>
            <a:r>
              <a:rPr lang="es-VE" i="1" dirty="0" err="1"/>
              <a:t>coefficient</a:t>
            </a:r>
            <a:r>
              <a:rPr lang="es-VE" i="1" dirty="0"/>
              <a:t> (</a:t>
            </a:r>
            <a:r>
              <a:rPr lang="es-VE" i="1" dirty="0" err="1"/>
              <a:t>Sokal</a:t>
            </a:r>
            <a:r>
              <a:rPr lang="es-VE" i="1" dirty="0"/>
              <a:t> &amp; </a:t>
            </a:r>
            <a:r>
              <a:rPr lang="es-VE" i="1" dirty="0" err="1"/>
              <a:t>Michener</a:t>
            </a:r>
            <a:r>
              <a:rPr lang="es-VE" i="1" dirty="0"/>
              <a:t>, 1958)</a:t>
            </a:r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Coefficient of Rogers &amp; </a:t>
            </a:r>
            <a:r>
              <a:rPr lang="en-US" i="1" dirty="0" err="1"/>
              <a:t>Tanimoto</a:t>
            </a:r>
            <a:r>
              <a:rPr lang="en-US" i="1" dirty="0"/>
              <a:t> (1960)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s-VE" i="1" dirty="0" err="1"/>
              <a:t>Coefficients</a:t>
            </a:r>
            <a:r>
              <a:rPr lang="es-VE" i="1" dirty="0"/>
              <a:t> of </a:t>
            </a:r>
            <a:r>
              <a:rPr lang="es-VE" i="1" dirty="0" err="1"/>
              <a:t>Sokal</a:t>
            </a:r>
            <a:r>
              <a:rPr lang="es-VE" i="1" dirty="0"/>
              <a:t> &amp; </a:t>
            </a:r>
            <a:r>
              <a:rPr lang="es-VE" i="1" dirty="0" err="1"/>
              <a:t>Sneath</a:t>
            </a:r>
            <a:r>
              <a:rPr lang="es-VE" i="1" dirty="0"/>
              <a:t> (1963) (cuatro)</a:t>
            </a:r>
          </a:p>
          <a:p>
            <a:pPr marL="342900" indent="-342900">
              <a:buFont typeface="+mj-lt"/>
              <a:buAutoNum type="arabicPeriod"/>
            </a:pPr>
            <a:endParaRPr lang="es-VE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7" y="5534047"/>
            <a:ext cx="4295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3179" y="3805247"/>
            <a:ext cx="44862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5450" y="5510233"/>
            <a:ext cx="28384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 r="48823" b="50000"/>
          <a:stretch>
            <a:fillRect/>
          </a:stretch>
        </p:blipFill>
        <p:spPr bwMode="auto">
          <a:xfrm>
            <a:off x="-32" y="578876"/>
            <a:ext cx="6929486" cy="477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142844" y="6140255"/>
            <a:ext cx="86439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/>
              <a:t>Los subíndices identifican el coeficiente según el </a:t>
            </a:r>
            <a:r>
              <a:rPr lang="fr-FR" i="1" dirty="0"/>
              <a:t>Écologie numérique, Masson, Paris, 1979, </a:t>
            </a:r>
            <a:r>
              <a:rPr lang="fr-FR" dirty="0" err="1"/>
              <a:t>estos</a:t>
            </a:r>
            <a:r>
              <a:rPr lang="fr-FR" dirty="0"/>
              <a:t> no han </a:t>
            </a:r>
            <a:r>
              <a:rPr lang="fr-FR" dirty="0" err="1"/>
              <a:t>sido</a:t>
            </a:r>
            <a:r>
              <a:rPr lang="fr-FR" dirty="0"/>
              <a:t> </a:t>
            </a:r>
            <a:r>
              <a:rPr lang="fr-FR" dirty="0" err="1"/>
              <a:t>modificados</a:t>
            </a:r>
            <a:r>
              <a:rPr lang="fr-FR" dirty="0"/>
              <a:t> </a:t>
            </a:r>
            <a:r>
              <a:rPr lang="fr-FR" dirty="0" err="1"/>
              <a:t>desde</a:t>
            </a:r>
            <a:r>
              <a:rPr lang="fr-FR" dirty="0"/>
              <a:t> </a:t>
            </a:r>
            <a:r>
              <a:rPr lang="fr-FR" dirty="0" err="1"/>
              <a:t>entonces</a:t>
            </a:r>
            <a:r>
              <a:rPr lang="fr-FR" dirty="0"/>
              <a:t>.</a:t>
            </a:r>
            <a:endParaRPr lang="es-V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48583" r="48823" b="43195"/>
          <a:stretch>
            <a:fillRect/>
          </a:stretch>
        </p:blipFill>
        <p:spPr bwMode="auto">
          <a:xfrm>
            <a:off x="-32" y="5286388"/>
            <a:ext cx="69294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42910" y="1571612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i="1" dirty="0" err="1"/>
              <a:t>Jaccard’s</a:t>
            </a:r>
            <a:r>
              <a:rPr lang="es-VE" i="1" dirty="0"/>
              <a:t> </a:t>
            </a:r>
            <a:r>
              <a:rPr lang="es-VE" i="1" dirty="0" err="1"/>
              <a:t>coefficient</a:t>
            </a:r>
            <a:r>
              <a:rPr lang="es-VE" i="1" dirty="0"/>
              <a:t> </a:t>
            </a:r>
            <a:r>
              <a:rPr lang="en-US" dirty="0"/>
              <a:t>(1900, 1901, 1908;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i="1" dirty="0"/>
              <a:t>coefficient of community)</a:t>
            </a: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i="1" dirty="0"/>
          </a:p>
          <a:p>
            <a:pPr marL="342900" indent="-342900">
              <a:buFont typeface="+mj-lt"/>
              <a:buAutoNum type="arabicPeriod"/>
            </a:pPr>
            <a:r>
              <a:rPr lang="es-VE" i="1" dirty="0" err="1"/>
              <a:t>Sørensen’s</a:t>
            </a:r>
            <a:r>
              <a:rPr lang="es-VE" i="1" dirty="0"/>
              <a:t> </a:t>
            </a:r>
            <a:r>
              <a:rPr lang="es-VE" i="1" dirty="0" err="1"/>
              <a:t>coefficient</a:t>
            </a:r>
            <a:r>
              <a:rPr lang="es-VE" i="1" dirty="0"/>
              <a:t> (1948)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s-VE" i="1" dirty="0" err="1"/>
              <a:t>Coefficients</a:t>
            </a:r>
            <a:r>
              <a:rPr lang="es-VE" i="1" dirty="0"/>
              <a:t> of </a:t>
            </a:r>
            <a:r>
              <a:rPr lang="es-VE" dirty="0" err="1"/>
              <a:t>Kulczynski</a:t>
            </a:r>
            <a:r>
              <a:rPr lang="es-VE" dirty="0"/>
              <a:t> (1928)</a:t>
            </a:r>
            <a:endParaRPr lang="es-VE" i="1" dirty="0"/>
          </a:p>
          <a:p>
            <a:pPr marL="342900" indent="-342900">
              <a:buFont typeface="+mj-lt"/>
              <a:buAutoNum type="arabicPeriod"/>
            </a:pPr>
            <a:endParaRPr lang="es-VE" dirty="0"/>
          </a:p>
        </p:txBody>
      </p:sp>
      <p:sp>
        <p:nvSpPr>
          <p:cNvPr id="3" name="2 CuadroTexto"/>
          <p:cNvSpPr txBox="1"/>
          <p:nvPr/>
        </p:nvSpPr>
        <p:spPr>
          <a:xfrm>
            <a:off x="285720" y="100010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Coeficientes Asimétricos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9772"/>
            <a:ext cx="3609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414718"/>
            <a:ext cx="3200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5439" y="3500438"/>
            <a:ext cx="3152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5833" y="4786322"/>
            <a:ext cx="2943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 t="56805" r="48823" b="4330"/>
          <a:stretch>
            <a:fillRect/>
          </a:stretch>
        </p:blipFill>
        <p:spPr bwMode="auto">
          <a:xfrm>
            <a:off x="1285852" y="1785926"/>
            <a:ext cx="692948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285720" y="71435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Coeficientes binarios (presencia/ausencia, incidencia)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/>
          <a:srcRect b="22056"/>
          <a:stretch>
            <a:fillRect/>
          </a:stretch>
        </p:blipFill>
        <p:spPr bwMode="auto">
          <a:xfrm>
            <a:off x="3581400" y="1876413"/>
            <a:ext cx="5562600" cy="49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571480"/>
            <a:ext cx="8358214" cy="157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46113" y="1042988"/>
            <a:ext cx="299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/>
              <a:t>MODO </a:t>
            </a:r>
            <a:r>
              <a:rPr lang="es-ES" sz="3200"/>
              <a:t>Q</a:t>
            </a:r>
            <a:r>
              <a:rPr lang="es-ES" sz="2000"/>
              <a:t> DE ANÁLISIS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3330575" y="1844675"/>
            <a:ext cx="1008063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098550" y="1628775"/>
            <a:ext cx="0" cy="266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14312" y="4456113"/>
            <a:ext cx="89296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hlink"/>
                </a:solidFill>
              </a:rPr>
              <a:t>Coeficientes de similitud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Binarios y cuantitativos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Pueden ser simétricos y asimétricos</a:t>
            </a:r>
          </a:p>
          <a:p>
            <a:pPr>
              <a:buFont typeface="Arial" pitchFamily="34" charset="0"/>
              <a:buChar char="•"/>
            </a:pPr>
            <a:r>
              <a:rPr lang="es-ES" b="1" dirty="0"/>
              <a:t>Nunca son métricos (pueden ser </a:t>
            </a:r>
            <a:r>
              <a:rPr lang="es-ES" b="1" dirty="0" err="1"/>
              <a:t>semi</a:t>
            </a:r>
            <a:r>
              <a:rPr lang="es-ES" b="1" dirty="0"/>
              <a:t>-métricos)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Pueden convertirse en distancia (</a:t>
            </a:r>
            <a:r>
              <a:rPr lang="es-ES" dirty="0" err="1"/>
              <a:t>i.e.</a:t>
            </a:r>
            <a:r>
              <a:rPr lang="es-ES" dirty="0"/>
              <a:t> disimilitud), necesario para ordenaciones</a:t>
            </a:r>
          </a:p>
          <a:p>
            <a:r>
              <a:rPr lang="es-ES" i="1" dirty="0"/>
              <a:t>Estadística </a:t>
            </a:r>
            <a:r>
              <a:rPr lang="es-ES" i="1" dirty="0" err="1"/>
              <a:t>multivariada</a:t>
            </a:r>
            <a:r>
              <a:rPr lang="es-ES" i="1" dirty="0"/>
              <a:t> no </a:t>
            </a:r>
            <a:r>
              <a:rPr lang="es-ES" i="1" dirty="0" err="1"/>
              <a:t>paramétrica</a:t>
            </a:r>
            <a:r>
              <a:rPr lang="es-ES" i="1" dirty="0"/>
              <a:t> o </a:t>
            </a:r>
            <a:r>
              <a:rPr lang="es-ES" i="1" dirty="0" err="1"/>
              <a:t>semi-paramétrica</a:t>
            </a:r>
            <a:endParaRPr lang="es-ES" i="1" dirty="0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3571868" y="2565400"/>
            <a:ext cx="55721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hlink"/>
                </a:solidFill>
              </a:rPr>
              <a:t>Coeficientes de distancia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Binarios y cuantitativos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Simétricos</a:t>
            </a:r>
          </a:p>
          <a:p>
            <a:pPr>
              <a:buFont typeface="Arial" pitchFamily="34" charset="0"/>
              <a:buChar char="•"/>
            </a:pPr>
            <a:r>
              <a:rPr lang="es-ES" b="1" dirty="0"/>
              <a:t>Métricos</a:t>
            </a:r>
            <a:r>
              <a:rPr lang="es-ES" dirty="0"/>
              <a:t> </a:t>
            </a:r>
          </a:p>
          <a:p>
            <a:r>
              <a:rPr lang="es-ES" i="1" dirty="0"/>
              <a:t>Estadística </a:t>
            </a:r>
            <a:r>
              <a:rPr lang="es-ES" i="1" dirty="0" err="1"/>
              <a:t>multivariada</a:t>
            </a:r>
            <a:r>
              <a:rPr lang="es-ES" i="1" dirty="0"/>
              <a:t> </a:t>
            </a:r>
            <a:r>
              <a:rPr lang="es-ES" i="1" dirty="0" err="1"/>
              <a:t>paramétrica</a:t>
            </a:r>
            <a:r>
              <a:rPr lang="es-ES" i="1" dirty="0"/>
              <a:t> estándar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786546" y="648866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i="1" dirty="0"/>
              <a:t>sensu</a:t>
            </a:r>
            <a:r>
              <a:rPr lang="es-VE" dirty="0"/>
              <a:t> Clarke, 1993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nimBg="1"/>
      <p:bldP spid="849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720" y="714356"/>
            <a:ext cx="857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dirty="0"/>
              <a:t>Propiedades de una medida de distancia métrica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7158" y="2071678"/>
            <a:ext cx="8572560" cy="421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800" dirty="0"/>
              <a:t>La mínima distancia es cero: Si el punto A y el punto B son idénticos, entonces </a:t>
            </a:r>
            <a:r>
              <a:rPr lang="es-VE" sz="2800" i="1" dirty="0" err="1"/>
              <a:t>d</a:t>
            </a:r>
            <a:r>
              <a:rPr lang="es-VE" sz="2800" baseline="-25000" dirty="0" err="1"/>
              <a:t>AB</a:t>
            </a:r>
            <a:r>
              <a:rPr lang="es-VE" sz="2800" dirty="0"/>
              <a:t> = 0</a:t>
            </a:r>
          </a:p>
          <a:p>
            <a:pPr marL="342900" indent="-342900">
              <a:buFont typeface="+mj-lt"/>
              <a:buAutoNum type="arabicPeriod"/>
            </a:pPr>
            <a:endParaRPr lang="es-VE" sz="2800" dirty="0"/>
          </a:p>
          <a:p>
            <a:pPr marL="342900" indent="-342900">
              <a:buFont typeface="+mj-lt"/>
              <a:buAutoNum type="arabicPeriod"/>
            </a:pPr>
            <a:r>
              <a:rPr lang="es-VE" sz="2800" dirty="0"/>
              <a:t>Todas las distancias son positivas: Si el punto A y el punto B no son idénticos, entonces </a:t>
            </a:r>
            <a:r>
              <a:rPr lang="es-VE" sz="2800" i="1" dirty="0" err="1"/>
              <a:t>d</a:t>
            </a:r>
            <a:r>
              <a:rPr lang="es-VE" sz="2800" baseline="-25000" dirty="0" err="1"/>
              <a:t>AB</a:t>
            </a:r>
            <a:r>
              <a:rPr lang="es-VE" sz="2800" dirty="0"/>
              <a:t> </a:t>
            </a:r>
            <a:r>
              <a:rPr lang="en-US" sz="2800" dirty="0"/>
              <a:t>&gt;</a:t>
            </a:r>
            <a:r>
              <a:rPr lang="es-VE" sz="2800" dirty="0"/>
              <a:t> 0</a:t>
            </a:r>
          </a:p>
          <a:p>
            <a:pPr marL="342900" indent="-342900">
              <a:buFont typeface="+mj-lt"/>
              <a:buAutoNum type="arabicPeriod"/>
            </a:pPr>
            <a:endParaRPr lang="es-VE" sz="2800" dirty="0"/>
          </a:p>
          <a:p>
            <a:pPr marL="342900" indent="-342900">
              <a:buFont typeface="+mj-lt"/>
              <a:buAutoNum type="arabicPeriod"/>
            </a:pPr>
            <a:r>
              <a:rPr lang="es-VE" sz="2800" dirty="0"/>
              <a:t>Simetría:  las distancias entre A y B es la misma que entre B y A si </a:t>
            </a:r>
            <a:r>
              <a:rPr lang="es-VE" sz="2800" i="1" dirty="0" err="1"/>
              <a:t>d</a:t>
            </a:r>
            <a:r>
              <a:rPr lang="es-VE" sz="2800" baseline="-25000" dirty="0" err="1"/>
              <a:t>AB</a:t>
            </a:r>
            <a:r>
              <a:rPr lang="es-VE" sz="2800" dirty="0"/>
              <a:t> = </a:t>
            </a:r>
            <a:r>
              <a:rPr lang="es-VE" sz="2800" i="1" dirty="0" err="1"/>
              <a:t>d</a:t>
            </a:r>
            <a:r>
              <a:rPr lang="es-VE" sz="2800" baseline="-25000" dirty="0" err="1"/>
              <a:t>BA</a:t>
            </a:r>
            <a:endParaRPr lang="es-VE" sz="2800" baseline="-25000" dirty="0"/>
          </a:p>
          <a:p>
            <a:pPr marL="342900" indent="-342900">
              <a:buFont typeface="+mj-lt"/>
              <a:buAutoNum type="arabicPeriod"/>
            </a:pPr>
            <a:endParaRPr lang="es-VE" sz="2800" baseline="-25000" dirty="0"/>
          </a:p>
          <a:p>
            <a:pPr marL="342900" indent="-342900">
              <a:buFont typeface="+mj-lt"/>
              <a:buAutoNum type="arabicPeriod"/>
            </a:pPr>
            <a:r>
              <a:rPr lang="es-VE" sz="2500" b="1" dirty="0"/>
              <a:t>La desigualdad del triangulo. Implica </a:t>
            </a:r>
            <a:r>
              <a:rPr lang="es-VE" sz="2500" b="1" i="1" dirty="0" err="1"/>
              <a:t>d</a:t>
            </a:r>
            <a:r>
              <a:rPr lang="es-VE" sz="2500" b="1" baseline="-25000" dirty="0" err="1"/>
              <a:t>AB</a:t>
            </a:r>
            <a:r>
              <a:rPr lang="es-VE" sz="2500" b="1" dirty="0"/>
              <a:t> </a:t>
            </a:r>
            <a:r>
              <a:rPr lang="en-US" sz="2500" b="1" u="sng" dirty="0"/>
              <a:t>&lt;</a:t>
            </a:r>
            <a:r>
              <a:rPr lang="es-VE" sz="2500" b="1" dirty="0"/>
              <a:t> </a:t>
            </a:r>
            <a:r>
              <a:rPr lang="es-VE" sz="2500" b="1" i="1" dirty="0" err="1"/>
              <a:t>d</a:t>
            </a:r>
            <a:r>
              <a:rPr lang="es-VE" sz="2500" b="1" baseline="-25000" dirty="0" err="1"/>
              <a:t>AC</a:t>
            </a:r>
            <a:r>
              <a:rPr lang="es-VE" sz="2500" b="1" baseline="-25000" dirty="0"/>
              <a:t> </a:t>
            </a:r>
            <a:r>
              <a:rPr lang="es-VE" sz="2500" b="1" dirty="0"/>
              <a:t>+</a:t>
            </a:r>
            <a:r>
              <a:rPr lang="es-VE" sz="2500" b="1" i="1" dirty="0"/>
              <a:t> </a:t>
            </a:r>
            <a:r>
              <a:rPr lang="es-VE" sz="2500" b="1" i="1" dirty="0" err="1"/>
              <a:t>d</a:t>
            </a:r>
            <a:r>
              <a:rPr lang="es-VE" sz="2500" b="1" baseline="-25000" dirty="0" err="1"/>
              <a:t>BC</a:t>
            </a:r>
            <a:endParaRPr lang="es-VE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6840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VE" sz="4000" dirty="0">
                <a:solidFill>
                  <a:sysClr val="windowText" lastClr="000000"/>
                </a:solidFill>
              </a:rPr>
              <a:t>Cuánto observamos? A quiénes o qué?</a:t>
            </a:r>
            <a:endParaRPr lang="es-ES" sz="4000" dirty="0">
              <a:solidFill>
                <a:sysClr val="windowText" lastClr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4463" y="2408258"/>
            <a:ext cx="6872287" cy="749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VE" sz="2400">
                <a:solidFill>
                  <a:srgbClr val="000000"/>
                </a:solidFill>
              </a:rPr>
              <a:t>Población target        vs.      Población estadística</a:t>
            </a:r>
            <a:endParaRPr lang="es-ES" sz="2400">
              <a:solidFill>
                <a:srgbClr val="000000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643563" y="2951183"/>
            <a:ext cx="2160587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2000">
                <a:solidFill>
                  <a:srgbClr val="000000"/>
                </a:solidFill>
              </a:rPr>
              <a:t>Todas las expresiones de una </a:t>
            </a:r>
            <a:r>
              <a:rPr lang="es-VE" sz="2000" b="1" u="sng">
                <a:solidFill>
                  <a:srgbClr val="000000"/>
                </a:solidFill>
              </a:rPr>
              <a:t>variable</a:t>
            </a:r>
            <a:r>
              <a:rPr lang="es-VE" sz="2000">
                <a:solidFill>
                  <a:srgbClr val="000000"/>
                </a:solidFill>
              </a:rPr>
              <a:t> en la población target. La distribución de frecuencia de tales valores ayuda a describir la población target</a:t>
            </a:r>
            <a:endParaRPr lang="es-ES" sz="2000">
              <a:solidFill>
                <a:srgbClr val="000000"/>
              </a:solidFill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143000" y="3084533"/>
            <a:ext cx="32861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2000">
                <a:solidFill>
                  <a:srgbClr val="000000"/>
                </a:solidFill>
              </a:rPr>
              <a:t>Todos los </a:t>
            </a:r>
            <a:r>
              <a:rPr lang="es-VE" sz="2000" b="1" u="sng">
                <a:solidFill>
                  <a:srgbClr val="000000"/>
                </a:solidFill>
              </a:rPr>
              <a:t>objetos</a:t>
            </a:r>
            <a:r>
              <a:rPr lang="es-VE" sz="2000">
                <a:solidFill>
                  <a:srgbClr val="000000"/>
                </a:solidFill>
              </a:rPr>
              <a:t> sobre los cuales se debe extraer información </a:t>
            </a:r>
            <a:r>
              <a:rPr lang="es-VE" sz="1400">
                <a:solidFill>
                  <a:srgbClr val="000000"/>
                </a:solidFill>
              </a:rPr>
              <a:t>(</a:t>
            </a:r>
            <a:r>
              <a:rPr lang="es-VE" sz="1400" i="1">
                <a:solidFill>
                  <a:srgbClr val="000000"/>
                </a:solidFill>
              </a:rPr>
              <a:t>p. ej.</a:t>
            </a:r>
            <a:r>
              <a:rPr lang="es-VE" sz="1400">
                <a:solidFill>
                  <a:srgbClr val="000000"/>
                </a:solidFill>
              </a:rPr>
              <a:t> población biológica, agua de un embalse).</a:t>
            </a:r>
            <a:endParaRPr lang="es-E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643174" y="3357562"/>
            <a:ext cx="3000396" cy="1440902"/>
            <a:chOff x="214282" y="3357562"/>
            <a:chExt cx="3000396" cy="1440902"/>
          </a:xfrm>
        </p:grpSpPr>
        <p:sp>
          <p:nvSpPr>
            <p:cNvPr id="3" name="2 CuadroTexto"/>
            <p:cNvSpPr txBox="1"/>
            <p:nvPr/>
          </p:nvSpPr>
          <p:spPr>
            <a:xfrm>
              <a:off x="2928926" y="44291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B</a:t>
              </a:r>
            </a:p>
          </p:txBody>
        </p:sp>
        <p:grpSp>
          <p:nvGrpSpPr>
            <p:cNvPr id="4" name="32 Grupo"/>
            <p:cNvGrpSpPr/>
            <p:nvPr/>
          </p:nvGrpSpPr>
          <p:grpSpPr>
            <a:xfrm>
              <a:off x="214282" y="3357562"/>
              <a:ext cx="2860654" cy="1440902"/>
              <a:chOff x="214282" y="3357562"/>
              <a:chExt cx="2860654" cy="1440902"/>
            </a:xfrm>
          </p:grpSpPr>
          <p:cxnSp>
            <p:nvCxnSpPr>
              <p:cNvPr id="5" name="4 Conector recto"/>
              <p:cNvCxnSpPr/>
              <p:nvPr/>
            </p:nvCxnSpPr>
            <p:spPr>
              <a:xfrm>
                <a:off x="428596" y="4429132"/>
                <a:ext cx="25003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5 Conector recto"/>
              <p:cNvCxnSpPr/>
              <p:nvPr/>
            </p:nvCxnSpPr>
            <p:spPr>
              <a:xfrm>
                <a:off x="1857356" y="3643314"/>
                <a:ext cx="1081094" cy="795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6 Conector recto"/>
              <p:cNvCxnSpPr/>
              <p:nvPr/>
            </p:nvCxnSpPr>
            <p:spPr>
              <a:xfrm flipV="1">
                <a:off x="428596" y="4071942"/>
                <a:ext cx="571504" cy="35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7 CuadroTexto"/>
              <p:cNvSpPr txBox="1"/>
              <p:nvPr/>
            </p:nvSpPr>
            <p:spPr>
              <a:xfrm>
                <a:off x="214282" y="442913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/>
                  <a:t>A</a:t>
                </a:r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1714480" y="335756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/>
                  <a:t>C</a:t>
                </a:r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>
                <a:off x="785786" y="370261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/>
                  <a:t>C</a:t>
                </a:r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1357290" y="4429132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 dirty="0"/>
                  <a:t>0,400</a:t>
                </a:r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 rot="2120450">
                <a:off x="2074804" y="3860454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 dirty="0"/>
                  <a:t>0,200</a:t>
                </a:r>
              </a:p>
            </p:txBody>
          </p:sp>
          <p:sp>
            <p:nvSpPr>
              <p:cNvPr id="13" name="12 CuadroTexto"/>
              <p:cNvSpPr txBox="1"/>
              <p:nvPr/>
            </p:nvSpPr>
            <p:spPr>
              <a:xfrm rot="19748621">
                <a:off x="222429" y="3958097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 dirty="0"/>
                  <a:t>0,100</a:t>
                </a:r>
              </a:p>
            </p:txBody>
          </p:sp>
        </p:grpSp>
      </p:grpSp>
      <p:grpSp>
        <p:nvGrpSpPr>
          <p:cNvPr id="14" name="13 Grupo"/>
          <p:cNvGrpSpPr/>
          <p:nvPr/>
        </p:nvGrpSpPr>
        <p:grpSpPr>
          <a:xfrm>
            <a:off x="6072198" y="5143512"/>
            <a:ext cx="2661642" cy="1285884"/>
            <a:chOff x="267284" y="5000636"/>
            <a:chExt cx="2661642" cy="1285884"/>
          </a:xfrm>
        </p:grpSpPr>
        <p:sp>
          <p:nvSpPr>
            <p:cNvPr id="15" name="14 Rectángulo"/>
            <p:cNvSpPr/>
            <p:nvPr/>
          </p:nvSpPr>
          <p:spPr>
            <a:xfrm>
              <a:off x="481598" y="5000636"/>
              <a:ext cx="2210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2400" i="1" dirty="0" err="1"/>
                <a:t>d</a:t>
              </a:r>
              <a:r>
                <a:rPr lang="es-VE" sz="2400" baseline="-25000" dirty="0" err="1"/>
                <a:t>AB</a:t>
              </a:r>
              <a:r>
                <a:rPr lang="es-VE" sz="2400" dirty="0"/>
                <a:t> </a:t>
              </a:r>
              <a:r>
                <a:rPr lang="en-US" sz="2400" dirty="0"/>
                <a:t>&gt;</a:t>
              </a:r>
              <a:r>
                <a:rPr lang="es-VE" sz="2400" dirty="0"/>
                <a:t> </a:t>
              </a:r>
              <a:r>
                <a:rPr lang="es-VE" sz="2400" i="1" dirty="0" err="1"/>
                <a:t>d</a:t>
              </a:r>
              <a:r>
                <a:rPr lang="es-VE" sz="2400" baseline="-25000" dirty="0" err="1"/>
                <a:t>AC</a:t>
              </a:r>
              <a:r>
                <a:rPr lang="es-VE" sz="2400" baseline="-25000" dirty="0"/>
                <a:t> </a:t>
              </a:r>
              <a:r>
                <a:rPr lang="es-VE" sz="2400" dirty="0"/>
                <a:t>+</a:t>
              </a:r>
              <a:r>
                <a:rPr lang="es-VE" sz="2400" i="1" dirty="0"/>
                <a:t> </a:t>
              </a:r>
              <a:r>
                <a:rPr lang="es-VE" sz="2400" i="1" dirty="0" err="1"/>
                <a:t>d</a:t>
              </a:r>
              <a:r>
                <a:rPr lang="es-VE" sz="2400" baseline="-25000" dirty="0" err="1"/>
                <a:t>BC</a:t>
              </a:r>
              <a:endParaRPr lang="es-VE" sz="2400" dirty="0"/>
            </a:p>
          </p:txBody>
        </p:sp>
        <p:graphicFrame>
          <p:nvGraphicFramePr>
            <p:cNvPr id="16" name="15 Objeto"/>
            <p:cNvGraphicFramePr>
              <a:graphicFrameLocks noChangeAspect="1"/>
            </p:cNvGraphicFramePr>
            <p:nvPr/>
          </p:nvGraphicFramePr>
          <p:xfrm>
            <a:off x="267284" y="5500702"/>
            <a:ext cx="2661642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2" imgW="1333440" imgH="393480" progId="Equation.3">
                    <p:embed/>
                  </p:oleObj>
                </mc:Choice>
                <mc:Fallback>
                  <p:oleObj name="Ecuación" r:id="rId2" imgW="1333440" imgH="393480" progId="Equation.3">
                    <p:embed/>
                    <p:pic>
                      <p:nvPicPr>
                        <p:cNvPr id="16" name="15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84" y="5500702"/>
                          <a:ext cx="2661642" cy="785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16 Grupo"/>
          <p:cNvGrpSpPr/>
          <p:nvPr/>
        </p:nvGrpSpPr>
        <p:grpSpPr>
          <a:xfrm>
            <a:off x="357158" y="630776"/>
            <a:ext cx="2857520" cy="2369596"/>
            <a:chOff x="142844" y="130710"/>
            <a:chExt cx="2857520" cy="2369596"/>
          </a:xfrm>
        </p:grpSpPr>
        <p:grpSp>
          <p:nvGrpSpPr>
            <p:cNvPr id="18" name="25 Grupo"/>
            <p:cNvGrpSpPr/>
            <p:nvPr/>
          </p:nvGrpSpPr>
          <p:grpSpPr>
            <a:xfrm>
              <a:off x="142844" y="571480"/>
              <a:ext cx="2857520" cy="1928826"/>
              <a:chOff x="142844" y="571480"/>
              <a:chExt cx="2857520" cy="1928826"/>
            </a:xfrm>
          </p:grpSpPr>
          <p:sp>
            <p:nvSpPr>
              <p:cNvPr id="20" name="19 Triángulo rectángulo"/>
              <p:cNvSpPr/>
              <p:nvPr/>
            </p:nvSpPr>
            <p:spPr>
              <a:xfrm>
                <a:off x="571472" y="857232"/>
                <a:ext cx="2357454" cy="1643074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571472" y="571480"/>
                <a:ext cx="2428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/>
                  <a:t>A	B	C</a:t>
                </a:r>
              </a:p>
            </p:txBody>
          </p:sp>
          <p:sp>
            <p:nvSpPr>
              <p:cNvPr id="22" name="21 CuadroTexto"/>
              <p:cNvSpPr txBox="1"/>
              <p:nvPr/>
            </p:nvSpPr>
            <p:spPr>
              <a:xfrm>
                <a:off x="142844" y="951540"/>
                <a:ext cx="3476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/>
                  <a:t>A	B	C</a:t>
                </a: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500034" y="1500174"/>
                <a:ext cx="20002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/>
                  <a:t>0,400</a:t>
                </a:r>
              </a:p>
              <a:p>
                <a:endParaRPr lang="es-VE" dirty="0"/>
              </a:p>
              <a:p>
                <a:r>
                  <a:rPr lang="es-VE" dirty="0"/>
                  <a:t>0,100	0,200</a:t>
                </a:r>
              </a:p>
            </p:txBody>
          </p:sp>
        </p:grpSp>
        <p:sp>
          <p:nvSpPr>
            <p:cNvPr id="19" name="18 CuadroTexto"/>
            <p:cNvSpPr txBox="1"/>
            <p:nvPr/>
          </p:nvSpPr>
          <p:spPr>
            <a:xfrm>
              <a:off x="357158" y="13071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Disimilitud no-métrica</a:t>
              </a:r>
            </a:p>
          </p:txBody>
        </p:sp>
      </p:grpSp>
      <p:sp>
        <p:nvSpPr>
          <p:cNvPr id="24" name="23 CuadroTexto"/>
          <p:cNvSpPr txBox="1"/>
          <p:nvPr/>
        </p:nvSpPr>
        <p:spPr>
          <a:xfrm>
            <a:off x="3428992" y="1714488"/>
            <a:ext cx="571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Violación a la propiedad </a:t>
            </a:r>
            <a:r>
              <a:rPr lang="es-VE" sz="2400" b="1" i="1" dirty="0" err="1"/>
              <a:t>d</a:t>
            </a:r>
            <a:r>
              <a:rPr lang="es-VE" sz="2400" b="1" baseline="-25000" dirty="0" err="1"/>
              <a:t>AB</a:t>
            </a:r>
            <a:r>
              <a:rPr lang="es-VE" sz="2400" b="1" dirty="0"/>
              <a:t> </a:t>
            </a:r>
            <a:r>
              <a:rPr lang="en-US" sz="2400" b="1" u="sng" dirty="0"/>
              <a:t>&lt;</a:t>
            </a:r>
            <a:r>
              <a:rPr lang="es-VE" sz="2400" b="1" dirty="0"/>
              <a:t> </a:t>
            </a:r>
            <a:r>
              <a:rPr lang="es-VE" sz="2400" b="1" i="1" dirty="0" err="1"/>
              <a:t>d</a:t>
            </a:r>
            <a:r>
              <a:rPr lang="es-VE" sz="2400" b="1" baseline="-25000" dirty="0" err="1"/>
              <a:t>AC</a:t>
            </a:r>
            <a:r>
              <a:rPr lang="es-VE" sz="2400" b="1" baseline="-25000" dirty="0"/>
              <a:t> </a:t>
            </a:r>
            <a:r>
              <a:rPr lang="es-VE" sz="2400" b="1" dirty="0"/>
              <a:t>+</a:t>
            </a:r>
            <a:r>
              <a:rPr lang="es-VE" sz="2400" b="1" i="1" dirty="0"/>
              <a:t> </a:t>
            </a:r>
            <a:r>
              <a:rPr lang="es-VE" sz="2400" b="1" i="1" dirty="0" err="1"/>
              <a:t>d</a:t>
            </a:r>
            <a:r>
              <a:rPr lang="es-VE" sz="2400" b="1" baseline="-25000" dirty="0" err="1"/>
              <a:t>BC</a:t>
            </a:r>
            <a:endParaRPr lang="es-VE" sz="2400" b="1" dirty="0"/>
          </a:p>
          <a:p>
            <a:endParaRPr lang="es-V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 r="9305" b="71508"/>
          <a:stretch>
            <a:fillRect/>
          </a:stretch>
        </p:blipFill>
        <p:spPr bwMode="auto">
          <a:xfrm>
            <a:off x="142844" y="1847869"/>
            <a:ext cx="8902700" cy="122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57158" y="642918"/>
            <a:ext cx="3424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b="1" dirty="0" err="1">
                <a:latin typeface="Times New Roman" pitchFamily="18" charset="0"/>
              </a:rPr>
              <a:t>Similitudes</a:t>
            </a:r>
            <a:r>
              <a:rPr lang="en-GB" sz="2400" b="1" dirty="0">
                <a:latin typeface="Times New Roman" pitchFamily="18" charset="0"/>
              </a:rPr>
              <a:t> </a:t>
            </a:r>
            <a:r>
              <a:rPr lang="en-GB" sz="2400" b="1" dirty="0" err="1">
                <a:latin typeface="Times New Roman" pitchFamily="18" charset="0"/>
              </a:rPr>
              <a:t>cuantitativas</a:t>
            </a:r>
            <a:endParaRPr lang="en-GB" sz="2400" b="1" dirty="0">
              <a:latin typeface="Times New Roman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-32" y="6348436"/>
            <a:ext cx="469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/>
              <a:t>Números </a:t>
            </a:r>
            <a:r>
              <a:rPr lang="es-ES" i="1" dirty="0"/>
              <a:t>sensu</a:t>
            </a:r>
            <a:r>
              <a:rPr lang="es-ES" dirty="0"/>
              <a:t> </a:t>
            </a:r>
            <a:r>
              <a:rPr lang="es-ES" dirty="0" err="1"/>
              <a:t>Legendre</a:t>
            </a:r>
            <a:r>
              <a:rPr lang="es-ES" dirty="0"/>
              <a:t> &amp; </a:t>
            </a:r>
            <a:r>
              <a:rPr lang="es-ES" dirty="0" err="1"/>
              <a:t>Legendre</a:t>
            </a:r>
            <a:r>
              <a:rPr lang="es-ES" dirty="0"/>
              <a:t> 1998.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1438" y="1500174"/>
            <a:ext cx="22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Simétrica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06" y="3845486"/>
            <a:ext cx="22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Asimétrica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t="24944" r="9305" b="26608"/>
          <a:stretch>
            <a:fillRect/>
          </a:stretch>
        </p:blipFill>
        <p:spPr bwMode="auto">
          <a:xfrm>
            <a:off x="71406" y="3929066"/>
            <a:ext cx="8902700" cy="208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571480"/>
            <a:ext cx="714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Coeficiente de similitud de </a:t>
            </a:r>
            <a:r>
              <a:rPr lang="es-VE" sz="2400" dirty="0" err="1"/>
              <a:t>Gower</a:t>
            </a:r>
            <a:endParaRPr lang="es-VE" sz="24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6"/>
            <a:ext cx="3786214" cy="130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14282" y="2500306"/>
            <a:ext cx="82153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La similitud entre dos objetos es el promedio, sobre lo </a:t>
            </a:r>
            <a:r>
              <a:rPr lang="es-VE" i="1" dirty="0"/>
              <a:t>p</a:t>
            </a:r>
            <a:r>
              <a:rPr lang="es-VE" dirty="0"/>
              <a:t> descriptores, de la similitudes calculadas a todos los descriptores. La similitud parcial se calcula:</a:t>
            </a:r>
          </a:p>
          <a:p>
            <a:pPr>
              <a:buFont typeface="Arial" pitchFamily="34" charset="0"/>
              <a:buChar char="•"/>
            </a:pPr>
            <a:endParaRPr lang="es-VE" dirty="0"/>
          </a:p>
          <a:p>
            <a:pPr lvl="1">
              <a:buFont typeface="Wingdings" pitchFamily="2" charset="2"/>
              <a:buChar char="Ø"/>
            </a:pPr>
            <a:r>
              <a:rPr lang="es-VE" sz="1600" dirty="0"/>
              <a:t>Descriptores binarios (p/a): cuando hay concordancia en ambos objetos </a:t>
            </a:r>
            <a:r>
              <a:rPr lang="es-VE" sz="1600" dirty="0" err="1"/>
              <a:t>S</a:t>
            </a:r>
            <a:r>
              <a:rPr lang="es-VE" sz="1600" baseline="-25000" dirty="0" err="1"/>
              <a:t>j</a:t>
            </a:r>
            <a:r>
              <a:rPr lang="es-VE" sz="1600" dirty="0"/>
              <a:t> = 1, cuando hay discordancia </a:t>
            </a:r>
            <a:r>
              <a:rPr lang="es-VE" sz="1600" dirty="0" err="1"/>
              <a:t>S</a:t>
            </a:r>
            <a:r>
              <a:rPr lang="es-VE" sz="1600" baseline="-25000" dirty="0" err="1"/>
              <a:t>j</a:t>
            </a:r>
            <a:r>
              <a:rPr lang="es-VE" sz="1600" dirty="0"/>
              <a:t> = 0. En R, dobles ceros son tratados simétricamente, por lo que </a:t>
            </a:r>
            <a:r>
              <a:rPr lang="es-VE" sz="1600" dirty="0" err="1"/>
              <a:t>S</a:t>
            </a:r>
            <a:r>
              <a:rPr lang="es-VE" sz="1600" baseline="-25000" dirty="0" err="1"/>
              <a:t>j</a:t>
            </a:r>
            <a:r>
              <a:rPr lang="es-VE" sz="1600" dirty="0"/>
              <a:t> = 1.</a:t>
            </a:r>
          </a:p>
          <a:p>
            <a:pPr lvl="1">
              <a:buFont typeface="Wingdings" pitchFamily="2" charset="2"/>
              <a:buChar char="Ø"/>
            </a:pPr>
            <a:endParaRPr lang="es-VE" sz="1600" dirty="0"/>
          </a:p>
          <a:p>
            <a:pPr lvl="1">
              <a:buFont typeface="Wingdings" pitchFamily="2" charset="2"/>
              <a:buChar char="Ø"/>
            </a:pPr>
            <a:r>
              <a:rPr lang="es-VE" sz="1600" dirty="0"/>
              <a:t>Descriptores cualitativos o </a:t>
            </a:r>
            <a:r>
              <a:rPr lang="es-VE" sz="1600" dirty="0" err="1"/>
              <a:t>semi</a:t>
            </a:r>
            <a:r>
              <a:rPr lang="es-VE" sz="1600" dirty="0"/>
              <a:t>-cuantitativos: Aplica el mismo tratamiento que para datos binarios.</a:t>
            </a:r>
          </a:p>
          <a:p>
            <a:pPr lvl="1">
              <a:buFont typeface="Wingdings" pitchFamily="2" charset="2"/>
              <a:buChar char="Ø"/>
            </a:pPr>
            <a:endParaRPr lang="es-VE" sz="1600" dirty="0"/>
          </a:p>
          <a:p>
            <a:pPr lvl="1">
              <a:buFont typeface="Wingdings" pitchFamily="2" charset="2"/>
              <a:buChar char="Ø"/>
            </a:pPr>
            <a:r>
              <a:rPr lang="es-VE" sz="1600" dirty="0"/>
              <a:t>Descriptores cuantitativos: Se calculan las diferencias entre cada descriptor observado en ambos objetos. Esta diferencia se divide por la mayor diferencia (</a:t>
            </a:r>
            <a:r>
              <a:rPr lang="es-VE" sz="1600" i="1" dirty="0" err="1"/>
              <a:t>R</a:t>
            </a:r>
            <a:r>
              <a:rPr lang="es-VE" sz="1600" i="1" baseline="-25000" dirty="0" err="1"/>
              <a:t>j</a:t>
            </a:r>
            <a:r>
              <a:rPr lang="es-VE" sz="1600" dirty="0"/>
              <a:t>) encontrada entre todos los pares de objetos (se normalizan las distancias), y se le sustrae a 1 para convertirlo en similitud 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6072206"/>
            <a:ext cx="3253580" cy="6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34837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285720" y="857232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Ponderación de variables en </a:t>
            </a:r>
            <a:r>
              <a:rPr lang="es-VE" sz="2400" dirty="0" err="1"/>
              <a:t>Gower</a:t>
            </a:r>
            <a:endParaRPr lang="es-VE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85720" y="3643314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VE" sz="24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VE" sz="2400" dirty="0"/>
              <a:t> puede tomar cualquier valor entre 0 y 1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57158" y="4429132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Muy importante si queremos resaltar el peso de alguna variable en particular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 r="25594"/>
          <a:stretch>
            <a:fillRect/>
          </a:stretch>
        </p:blipFill>
        <p:spPr bwMode="auto">
          <a:xfrm>
            <a:off x="190500" y="1366857"/>
            <a:ext cx="4284663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4282" y="642918"/>
            <a:ext cx="769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 dirty="0" err="1">
                <a:latin typeface="Times New Roman" pitchFamily="18" charset="0"/>
              </a:rPr>
              <a:t>Distancias</a:t>
            </a:r>
            <a:r>
              <a:rPr lang="en-GB" sz="2800" b="1" dirty="0">
                <a:latin typeface="Times New Roman" pitchFamily="18" charset="0"/>
              </a:rPr>
              <a:t> (o </a:t>
            </a:r>
            <a:r>
              <a:rPr lang="en-GB" sz="2800" b="1" dirty="0" err="1">
                <a:latin typeface="Times New Roman" pitchFamily="18" charset="0"/>
              </a:rPr>
              <a:t>disimilitudes</a:t>
            </a:r>
            <a:r>
              <a:rPr lang="en-GB" sz="2800" b="1" dirty="0">
                <a:latin typeface="Times New Roman" pitchFamily="18" charset="0"/>
              </a:rPr>
              <a:t> </a:t>
            </a:r>
            <a:r>
              <a:rPr lang="en-GB" b="1" i="1" dirty="0" err="1">
                <a:latin typeface="Times New Roman" pitchFamily="18" charset="0"/>
              </a:rPr>
              <a:t>sensu</a:t>
            </a:r>
            <a:r>
              <a:rPr lang="en-GB" b="1" dirty="0">
                <a:latin typeface="Times New Roman" pitchFamily="18" charset="0"/>
              </a:rPr>
              <a:t> Legendre &amp; Legendre 1998</a:t>
            </a:r>
            <a:r>
              <a:rPr lang="en-GB" sz="2800" b="1" dirty="0">
                <a:latin typeface="Times New Roman" pitchFamily="18" charset="0"/>
              </a:rPr>
              <a:t>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r="19014"/>
          <a:stretch>
            <a:fillRect/>
          </a:stretch>
        </p:blipFill>
        <p:spPr bwMode="auto">
          <a:xfrm>
            <a:off x="4540282" y="1244624"/>
            <a:ext cx="460375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429124" y="3357562"/>
            <a:ext cx="4000528" cy="7858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37FE860-E7FA-4F78-83C9-E891C673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4979749" cy="1545050"/>
          </a:xfrm>
          <a:prstGeom prst="rect">
            <a:avLst/>
          </a:prstGeom>
        </p:spPr>
      </p:pic>
      <p:sp>
        <p:nvSpPr>
          <p:cNvPr id="3" name="4 CuadroTexto">
            <a:extLst>
              <a:ext uri="{FF2B5EF4-FFF2-40B4-BE49-F238E27FC236}">
                <a16:creationId xmlns:a16="http://schemas.microsoft.com/office/drawing/2014/main" id="{B6DA2AC5-437D-4D3B-8594-42571C7B97E6}"/>
              </a:ext>
            </a:extLst>
          </p:cNvPr>
          <p:cNvSpPr txBox="1"/>
          <p:nvPr/>
        </p:nvSpPr>
        <p:spPr>
          <a:xfrm>
            <a:off x="0" y="571480"/>
            <a:ext cx="82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Distancia Euclidiana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9BE8C9-3A2E-4A6E-AA3A-ABFDBF422521}"/>
              </a:ext>
            </a:extLst>
          </p:cNvPr>
          <p:cNvSpPr txBox="1"/>
          <p:nvPr/>
        </p:nvSpPr>
        <p:spPr>
          <a:xfrm>
            <a:off x="323527" y="3861048"/>
            <a:ext cx="7632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calcula usando teorema de Pitágoras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 tiene un límite superior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valor es dependiente de las escalas y unidades de los descriptores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</a:t>
            </a:r>
            <a:r>
              <a:rPr lang="es-MX" b="1" dirty="0"/>
              <a:t>Simétrico</a:t>
            </a:r>
            <a:r>
              <a:rPr lang="es-MX" dirty="0"/>
              <a:t> (sensible a doble ceros)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085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 r="25594"/>
          <a:stretch>
            <a:fillRect/>
          </a:stretch>
        </p:blipFill>
        <p:spPr bwMode="auto">
          <a:xfrm>
            <a:off x="190500" y="1366857"/>
            <a:ext cx="4284663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4282" y="642918"/>
            <a:ext cx="7692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 dirty="0" err="1">
                <a:latin typeface="Times New Roman" pitchFamily="18" charset="0"/>
              </a:rPr>
              <a:t>Distancias</a:t>
            </a:r>
            <a:r>
              <a:rPr lang="en-GB" sz="2800" b="1" dirty="0">
                <a:latin typeface="Times New Roman" pitchFamily="18" charset="0"/>
              </a:rPr>
              <a:t> (o </a:t>
            </a:r>
            <a:r>
              <a:rPr lang="en-GB" sz="2800" b="1" dirty="0" err="1">
                <a:latin typeface="Times New Roman" pitchFamily="18" charset="0"/>
              </a:rPr>
              <a:t>disimilitudes</a:t>
            </a:r>
            <a:r>
              <a:rPr lang="en-GB" sz="2800" b="1" dirty="0">
                <a:latin typeface="Times New Roman" pitchFamily="18" charset="0"/>
              </a:rPr>
              <a:t> </a:t>
            </a:r>
            <a:r>
              <a:rPr lang="en-GB" b="1" i="1" dirty="0" err="1">
                <a:latin typeface="Times New Roman" pitchFamily="18" charset="0"/>
              </a:rPr>
              <a:t>sensu</a:t>
            </a:r>
            <a:r>
              <a:rPr lang="en-GB" b="1" dirty="0">
                <a:latin typeface="Times New Roman" pitchFamily="18" charset="0"/>
              </a:rPr>
              <a:t> Legendre &amp; Legendre 1998</a:t>
            </a:r>
            <a:r>
              <a:rPr lang="en-GB" sz="2800" b="1" dirty="0">
                <a:latin typeface="Times New Roman" pitchFamily="18" charset="0"/>
              </a:rPr>
              <a:t>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r="19014"/>
          <a:stretch>
            <a:fillRect/>
          </a:stretch>
        </p:blipFill>
        <p:spPr bwMode="auto">
          <a:xfrm>
            <a:off x="4540282" y="1244624"/>
            <a:ext cx="460375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429124" y="1124744"/>
            <a:ext cx="4603750" cy="56918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5 Rectángulo">
            <a:extLst>
              <a:ext uri="{FF2B5EF4-FFF2-40B4-BE49-F238E27FC236}">
                <a16:creationId xmlns:a16="http://schemas.microsoft.com/office/drawing/2014/main" id="{8977B5AC-4BFC-43D6-AF52-6699AB15D669}"/>
              </a:ext>
            </a:extLst>
          </p:cNvPr>
          <p:cNvSpPr/>
          <p:nvPr/>
        </p:nvSpPr>
        <p:spPr>
          <a:xfrm>
            <a:off x="58889" y="3036090"/>
            <a:ext cx="4284663" cy="8969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85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4213" y="476250"/>
            <a:ext cx="8135937" cy="1657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1928813" y="4000500"/>
            <a:ext cx="3500437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5" name="4 CuadroTexto"/>
          <p:cNvSpPr txBox="1"/>
          <p:nvPr/>
        </p:nvSpPr>
        <p:spPr>
          <a:xfrm>
            <a:off x="0" y="571480"/>
            <a:ext cx="82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Coeficiente de similitud </a:t>
            </a:r>
            <a:r>
              <a:rPr lang="es-VE" sz="2400" dirty="0" err="1"/>
              <a:t>Bray</a:t>
            </a:r>
            <a:r>
              <a:rPr lang="es-VE" sz="2400" dirty="0"/>
              <a:t>-Curtis (</a:t>
            </a:r>
            <a:r>
              <a:rPr lang="es-VE" sz="2400" dirty="0" err="1"/>
              <a:t>Bray</a:t>
            </a:r>
            <a:r>
              <a:rPr lang="es-VE" sz="2400" dirty="0"/>
              <a:t> &amp; Curtis, 1957)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t="28492" r="9305" b="26608"/>
          <a:stretch>
            <a:fillRect/>
          </a:stretch>
        </p:blipFill>
        <p:spPr bwMode="auto">
          <a:xfrm>
            <a:off x="241332" y="1428736"/>
            <a:ext cx="89027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3786182" y="1214422"/>
            <a:ext cx="2857520" cy="2143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 t="37641" r="32838" b="48360"/>
          <a:stretch>
            <a:fillRect/>
          </a:stretch>
        </p:blipFill>
        <p:spPr bwMode="auto">
          <a:xfrm>
            <a:off x="428596" y="4714884"/>
            <a:ext cx="6643735" cy="136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142844" y="3929066"/>
            <a:ext cx="82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Coeficiente de disimilitud </a:t>
            </a:r>
            <a:r>
              <a:rPr lang="es-VE" sz="2400" dirty="0" err="1"/>
              <a:t>Bray</a:t>
            </a:r>
            <a:r>
              <a:rPr lang="es-VE" sz="2400" dirty="0"/>
              <a:t>-Curtis (</a:t>
            </a:r>
            <a:r>
              <a:rPr lang="es-VE" sz="2400" dirty="0" err="1"/>
              <a:t>Bray</a:t>
            </a:r>
            <a:r>
              <a:rPr lang="es-VE" sz="2400" dirty="0"/>
              <a:t> &amp; Curtis, 1957)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571488"/>
            <a:ext cx="8786874" cy="1143000"/>
          </a:xfrm>
        </p:spPr>
        <p:txBody>
          <a:bodyPr/>
          <a:lstStyle/>
          <a:p>
            <a:pPr eaLnBrk="1" hangingPunct="1"/>
            <a:r>
              <a:rPr lang="es-ES" sz="2400" dirty="0"/>
              <a:t>Características de la familia de medidas de disimilitudes “</a:t>
            </a:r>
            <a:r>
              <a:rPr lang="es-ES" sz="2400" dirty="0" err="1"/>
              <a:t>Bray</a:t>
            </a:r>
            <a:r>
              <a:rPr lang="es-ES" sz="2400" dirty="0"/>
              <a:t>-Curtis”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98649"/>
            <a:ext cx="8407400" cy="508793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s-ES" sz="2400" dirty="0"/>
              <a:t>Coincidencia</a:t>
            </a:r>
          </a:p>
          <a:p>
            <a:pPr lvl="2" eaLnBrk="1" hangingPunct="1"/>
            <a:r>
              <a:rPr lang="es-ES" sz="2000" dirty="0">
                <a:solidFill>
                  <a:schemeClr val="tx1"/>
                </a:solidFill>
              </a:rPr>
              <a:t>Coeficiente “cero” solo cuando dos muestras son idénticas</a:t>
            </a:r>
          </a:p>
          <a:p>
            <a:pPr eaLnBrk="1" hangingPunct="1"/>
            <a:r>
              <a:rPr lang="es-ES" sz="2400" dirty="0"/>
              <a:t>Complementariedad</a:t>
            </a:r>
          </a:p>
          <a:p>
            <a:pPr lvl="2" eaLnBrk="1" hangingPunct="1"/>
            <a:r>
              <a:rPr lang="es-ES" sz="2000" dirty="0">
                <a:solidFill>
                  <a:schemeClr val="tx1"/>
                </a:solidFill>
              </a:rPr>
              <a:t>Toma valor máximo (100) cuando dos muestras no tienen especies en común</a:t>
            </a:r>
          </a:p>
          <a:p>
            <a:pPr eaLnBrk="1" hangingPunct="1"/>
            <a:r>
              <a:rPr lang="es-ES" sz="2400" dirty="0"/>
              <a:t>In-varianza relativa</a:t>
            </a:r>
          </a:p>
          <a:p>
            <a:pPr lvl="2" eaLnBrk="1" hangingPunct="1"/>
            <a:r>
              <a:rPr lang="es-ES" sz="2000" dirty="0">
                <a:solidFill>
                  <a:schemeClr val="tx1"/>
                </a:solidFill>
              </a:rPr>
              <a:t>Cambio de escalas no afecta las medidas de disimilitud</a:t>
            </a:r>
          </a:p>
          <a:p>
            <a:pPr eaLnBrk="1" hangingPunct="1"/>
            <a:r>
              <a:rPr lang="es-ES" sz="2400" dirty="0"/>
              <a:t>Independencia de “doble-ceros”</a:t>
            </a:r>
          </a:p>
          <a:p>
            <a:pPr lvl="2" eaLnBrk="1" hangingPunct="1"/>
            <a:r>
              <a:rPr lang="es-ES" sz="2000" dirty="0" err="1">
                <a:solidFill>
                  <a:schemeClr val="tx1"/>
                </a:solidFill>
              </a:rPr>
              <a:t>Taxa</a:t>
            </a:r>
            <a:r>
              <a:rPr lang="es-ES" sz="2000" dirty="0">
                <a:solidFill>
                  <a:schemeClr val="tx1"/>
                </a:solidFill>
              </a:rPr>
              <a:t> ausente en ambas muestras no contribuye a la medida de disimilitud. </a:t>
            </a:r>
          </a:p>
          <a:p>
            <a:pPr eaLnBrk="1" hangingPunct="1"/>
            <a:r>
              <a:rPr lang="es-ES" sz="2400" dirty="0"/>
              <a:t>Localización</a:t>
            </a:r>
          </a:p>
          <a:p>
            <a:pPr lvl="2" eaLnBrk="1" hangingPunct="1"/>
            <a:r>
              <a:rPr lang="es-ES" sz="2100" dirty="0">
                <a:solidFill>
                  <a:schemeClr val="tx1"/>
                </a:solidFill>
              </a:rPr>
              <a:t>Cada medida de disimilitud depende exclusivamente de esas dos muestras. </a:t>
            </a:r>
          </a:p>
          <a:p>
            <a:pPr eaLnBrk="1" hangingPunct="1"/>
            <a:r>
              <a:rPr lang="es-ES" sz="2400" dirty="0"/>
              <a:t>Depende de los totales</a:t>
            </a:r>
          </a:p>
          <a:p>
            <a:pPr lvl="2" eaLnBrk="1" hangingPunct="1"/>
            <a:r>
              <a:rPr lang="es-ES" sz="2000" dirty="0">
                <a:solidFill>
                  <a:schemeClr val="tx1"/>
                </a:solidFill>
              </a:rPr>
              <a:t>El índice combina composición relativa y cambio en totales</a:t>
            </a:r>
            <a:r>
              <a:rPr lang="es-ES" sz="2100" dirty="0">
                <a:solidFill>
                  <a:schemeClr val="tx1"/>
                </a:solidFill>
              </a:rPr>
              <a:t>. </a:t>
            </a:r>
            <a:endParaRPr lang="es-ES" dirty="0">
              <a:solidFill>
                <a:schemeClr val="tx1"/>
              </a:solidFill>
            </a:endParaRPr>
          </a:p>
          <a:p>
            <a:pPr lvl="2" eaLnBrk="1" hangingPunct="1"/>
            <a:endParaRPr lang="es-E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scanear0007"/>
          <p:cNvPicPr>
            <a:picLocks noChangeAspect="1" noChangeArrowheads="1"/>
          </p:cNvPicPr>
          <p:nvPr/>
        </p:nvPicPr>
        <p:blipFill>
          <a:blip r:embed="rId2"/>
          <a:srcRect b="4042"/>
          <a:stretch>
            <a:fillRect/>
          </a:stretch>
        </p:blipFill>
        <p:spPr bwMode="auto">
          <a:xfrm>
            <a:off x="250825" y="165100"/>
            <a:ext cx="8712200" cy="64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9"/>
          <p:cNvSpPr txBox="1">
            <a:spLocks noChangeArrowheads="1"/>
          </p:cNvSpPr>
          <p:nvPr/>
        </p:nvSpPr>
        <p:spPr bwMode="auto">
          <a:xfrm>
            <a:off x="684213" y="188913"/>
            <a:ext cx="7848600" cy="1446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4400"/>
              <a:t>Matriz de similitud</a:t>
            </a:r>
          </a:p>
          <a:p>
            <a:endParaRPr lang="es-E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fotonatura.org/galerias/fotos/usr11712/JUREL_NEGRO.jpg"/>
          <p:cNvPicPr>
            <a:picLocks noChangeAspect="1" noChangeArrowheads="1"/>
          </p:cNvPicPr>
          <p:nvPr/>
        </p:nvPicPr>
        <p:blipFill>
          <a:blip r:embed="rId2"/>
          <a:srcRect l="7500" b="11874"/>
          <a:stretch>
            <a:fillRect/>
          </a:stretch>
        </p:blipFill>
        <p:spPr bwMode="auto">
          <a:xfrm>
            <a:off x="142875" y="1071544"/>
            <a:ext cx="2662238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1" descr="http://www.ciencias.ies-bezmiliana.org/blog/wp-content/uploads/2007/11/cardumen.jpg"/>
          <p:cNvPicPr>
            <a:picLocks noChangeAspect="1" noChangeArrowheads="1"/>
          </p:cNvPicPr>
          <p:nvPr/>
        </p:nvPicPr>
        <p:blipFill>
          <a:blip r:embed="rId3"/>
          <a:srcRect t="7463"/>
          <a:stretch>
            <a:fillRect/>
          </a:stretch>
        </p:blipFill>
        <p:spPr bwMode="auto">
          <a:xfrm>
            <a:off x="5929313" y="785794"/>
            <a:ext cx="3062287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Flecha derecha"/>
          <p:cNvSpPr/>
          <p:nvPr/>
        </p:nvSpPr>
        <p:spPr>
          <a:xfrm>
            <a:off x="3357563" y="1714482"/>
            <a:ext cx="1857375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5365" name="6 CuadroTexto"/>
          <p:cNvSpPr txBox="1">
            <a:spLocks noChangeArrowheads="1"/>
          </p:cNvSpPr>
          <p:nvPr/>
        </p:nvSpPr>
        <p:spPr bwMode="auto">
          <a:xfrm>
            <a:off x="714375" y="2857482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objeto</a:t>
            </a:r>
            <a:endParaRPr lang="es-VE"/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929313" y="2928919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Población target (biológica)</a:t>
            </a:r>
            <a:endParaRPr lang="es-VE"/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214313" y="3929063"/>
            <a:ext cx="3214687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Tamaño: Longitud (cm)</a:t>
            </a:r>
          </a:p>
          <a:p>
            <a:r>
              <a:rPr lang="es-ES"/>
              <a:t>Biomasa: peso (g)</a:t>
            </a:r>
          </a:p>
          <a:p>
            <a:r>
              <a:rPr lang="es-ES"/>
              <a:t>Madurez: índice gonadal</a:t>
            </a:r>
            <a:endParaRPr lang="es-VE"/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71438" y="5643563"/>
            <a:ext cx="51435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Forma: distancias entre partes del cuerpo</a:t>
            </a:r>
          </a:p>
          <a:p>
            <a:r>
              <a:rPr lang="es-ES"/>
              <a:t>Genotipo: frecuencia de ciertos alelos</a:t>
            </a:r>
          </a:p>
          <a:p>
            <a:r>
              <a:rPr lang="es-ES"/>
              <a:t>Contenido estomacal: abundancia de cada ítem </a:t>
            </a:r>
            <a:endParaRPr lang="es-VE"/>
          </a:p>
        </p:txBody>
      </p:sp>
      <p:sp>
        <p:nvSpPr>
          <p:cNvPr id="11" name="10 Flecha derecha"/>
          <p:cNvSpPr/>
          <p:nvPr/>
        </p:nvSpPr>
        <p:spPr>
          <a:xfrm>
            <a:off x="3714750" y="4214813"/>
            <a:ext cx="1500188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5500688" y="3571876"/>
            <a:ext cx="3429000" cy="1941512"/>
            <a:chOff x="5500694" y="2928934"/>
            <a:chExt cx="3429024" cy="1940968"/>
          </a:xfrm>
        </p:grpSpPr>
        <p:grpSp>
          <p:nvGrpSpPr>
            <p:cNvPr id="3" name="19 Grupo"/>
            <p:cNvGrpSpPr>
              <a:grpSpLocks/>
            </p:cNvGrpSpPr>
            <p:nvPr/>
          </p:nvGrpSpPr>
          <p:grpSpPr bwMode="auto">
            <a:xfrm>
              <a:off x="5500694" y="2928934"/>
              <a:ext cx="3429024" cy="1603543"/>
              <a:chOff x="5500694" y="2928934"/>
              <a:chExt cx="3429024" cy="1603543"/>
            </a:xfrm>
          </p:grpSpPr>
          <p:pic>
            <p:nvPicPr>
              <p:cNvPr id="15377" name="9 Imagen" descr="Simetría y Kurtosis.png"/>
              <p:cNvPicPr>
                <a:picLocks noChangeAspect="1"/>
              </p:cNvPicPr>
              <p:nvPr/>
            </p:nvPicPr>
            <p:blipFill>
              <a:blip r:embed="rId4"/>
              <a:srcRect l="21597" t="72882" r="12067"/>
              <a:stretch>
                <a:fillRect/>
              </a:stretch>
            </p:blipFill>
            <p:spPr bwMode="auto">
              <a:xfrm>
                <a:off x="5857884" y="3143248"/>
                <a:ext cx="3071834" cy="1142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78" name="13 CuadroTexto"/>
              <p:cNvSpPr txBox="1">
                <a:spLocks noChangeArrowheads="1"/>
              </p:cNvSpPr>
              <p:nvPr/>
            </p:nvSpPr>
            <p:spPr bwMode="auto">
              <a:xfrm>
                <a:off x="6357950" y="4286256"/>
                <a:ext cx="10001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1000"/>
                  <a:t>Longitud (cm)</a:t>
                </a:r>
                <a:endParaRPr lang="es-VE" sz="1000"/>
              </a:p>
            </p:txBody>
          </p:sp>
          <p:sp>
            <p:nvSpPr>
              <p:cNvPr id="15" name="14 CuadroTexto"/>
              <p:cNvSpPr txBox="1"/>
              <p:nvPr/>
            </p:nvSpPr>
            <p:spPr>
              <a:xfrm rot="16200000">
                <a:off x="4977003" y="3452625"/>
                <a:ext cx="1309320" cy="2619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050" dirty="0"/>
                  <a:t>Número de peces</a:t>
                </a:r>
                <a:endParaRPr lang="es-VE" sz="1050" dirty="0"/>
              </a:p>
            </p:txBody>
          </p:sp>
          <p:cxnSp>
            <p:nvCxnSpPr>
              <p:cNvPr id="17" name="16 Conector recto"/>
              <p:cNvCxnSpPr/>
              <p:nvPr/>
            </p:nvCxnSpPr>
            <p:spPr>
              <a:xfrm rot="5400000" flipH="1" flipV="1">
                <a:off x="5180211" y="3606606"/>
                <a:ext cx="1355345" cy="31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>
                <a:off x="5857883" y="4285866"/>
                <a:ext cx="3071835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76" name="20 CuadroTexto"/>
            <p:cNvSpPr txBox="1">
              <a:spLocks noChangeArrowheads="1"/>
            </p:cNvSpPr>
            <p:nvPr/>
          </p:nvSpPr>
          <p:spPr bwMode="auto">
            <a:xfrm>
              <a:off x="6072198" y="4500570"/>
              <a:ext cx="25003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Población estadística</a:t>
              </a:r>
              <a:endParaRPr lang="es-VE"/>
            </a:p>
          </p:txBody>
        </p:sp>
      </p:grpSp>
      <p:sp>
        <p:nvSpPr>
          <p:cNvPr id="22" name="21 Flecha derecha"/>
          <p:cNvSpPr/>
          <p:nvPr/>
        </p:nvSpPr>
        <p:spPr>
          <a:xfrm>
            <a:off x="5357813" y="5929313"/>
            <a:ext cx="2286000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7929563" y="5286388"/>
            <a:ext cx="8572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9600" dirty="0"/>
              <a:t>?</a:t>
            </a:r>
          </a:p>
        </p:txBody>
      </p: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3643313" y="4643438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Una variable</a:t>
            </a:r>
            <a:endParaRPr lang="es-VE"/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5429250" y="6286500"/>
            <a:ext cx="2357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Múltiples variables</a:t>
            </a:r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animBg="1"/>
      <p:bldP spid="22" grpId="0" animBg="1"/>
      <p:bldP spid="23" grpId="0"/>
      <p:bldP spid="2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scanear0007"/>
          <p:cNvPicPr>
            <a:picLocks noChangeAspect="1" noChangeArrowheads="1"/>
          </p:cNvPicPr>
          <p:nvPr/>
        </p:nvPicPr>
        <p:blipFill>
          <a:blip r:embed="rId2"/>
          <a:srcRect b="4042"/>
          <a:stretch>
            <a:fillRect/>
          </a:stretch>
        </p:blipFill>
        <p:spPr bwMode="auto">
          <a:xfrm>
            <a:off x="250825" y="165100"/>
            <a:ext cx="8712200" cy="64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476375" y="2205038"/>
            <a:ext cx="2232025" cy="12239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867400" y="4868863"/>
            <a:ext cx="2376488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476375" y="3429000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708400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1476375" y="4797425"/>
            <a:ext cx="2232025" cy="13684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3779838" y="3429000"/>
            <a:ext cx="2087562" cy="13684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684213" y="188913"/>
            <a:ext cx="7848600" cy="1446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4400"/>
              <a:t>Matriz de similitud</a:t>
            </a:r>
          </a:p>
          <a:p>
            <a:endParaRPr lang="es-E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nimBg="1"/>
      <p:bldP spid="83972" grpId="0" animBg="1"/>
      <p:bldP spid="83973" grpId="0" animBg="1"/>
      <p:bldP spid="83974" grpId="0" animBg="1"/>
      <p:bldP spid="83975" grpId="0" animBg="1"/>
      <p:bldP spid="839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h2-1"/>
          <p:cNvPicPr>
            <a:picLocks noChangeAspect="1" noChangeArrowheads="1"/>
          </p:cNvPicPr>
          <p:nvPr/>
        </p:nvPicPr>
        <p:blipFill>
          <a:blip r:embed="rId2"/>
          <a:srcRect t="46111"/>
          <a:stretch>
            <a:fillRect/>
          </a:stretch>
        </p:blipFill>
        <p:spPr bwMode="auto">
          <a:xfrm>
            <a:off x="642910" y="571480"/>
            <a:ext cx="7893050" cy="623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42922" y="3890965"/>
            <a:ext cx="696912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ES" sz="2400">
                <a:solidFill>
                  <a:srgbClr val="000000"/>
                </a:solidFill>
                <a:latin typeface="Times New Roman" pitchFamily="18" charset="0"/>
              </a:rPr>
              <a:t>B-C en datos no transformados</a:t>
            </a:r>
          </a:p>
          <a:p>
            <a:pPr eaLnBrk="0" hangingPunct="0"/>
            <a:endParaRPr lang="es-E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09518" y="3786190"/>
            <a:ext cx="8791638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itchFamily="2" charset="2"/>
              <a:buChar char="ü"/>
            </a:pPr>
            <a:r>
              <a:rPr lang="es-ES" sz="2400" dirty="0">
                <a:latin typeface="Times New Roman" pitchFamily="18" charset="0"/>
              </a:rPr>
              <a:t>Noten que S = 0 si las dos muestras no tienen especies en común (p.ej. </a:t>
            </a:r>
            <a:r>
              <a:rPr lang="es-ES" sz="2400" dirty="0" err="1">
                <a:latin typeface="Times New Roman" pitchFamily="18" charset="0"/>
              </a:rPr>
              <a:t>Loc</a:t>
            </a:r>
            <a:r>
              <a:rPr lang="es-ES" sz="2400" dirty="0">
                <a:latin typeface="Times New Roman" pitchFamily="18" charset="0"/>
              </a:rPr>
              <a:t> 1 y 3).</a:t>
            </a:r>
          </a:p>
          <a:p>
            <a:pPr marL="457200" indent="-457200" eaLnBrk="0" hangingPunct="0">
              <a:buFont typeface="Wingdings" pitchFamily="2" charset="2"/>
              <a:buChar char="ü"/>
            </a:pPr>
            <a:endParaRPr lang="es-ES" sz="2400" dirty="0">
              <a:latin typeface="Times New Roman" pitchFamily="18" charset="0"/>
            </a:endParaRPr>
          </a:p>
          <a:p>
            <a:pPr eaLnBrk="0" hangingPunct="0">
              <a:buFont typeface="Wingdings" pitchFamily="2" charset="2"/>
              <a:buChar char="ü"/>
            </a:pPr>
            <a:r>
              <a:rPr lang="es-ES" sz="2400" dirty="0">
                <a:latin typeface="Times New Roman" pitchFamily="18" charset="0"/>
              </a:rPr>
              <a:t>  Dobles ausencias no tienen ningún efecto sobre S (como debe ser), p. ej., la especie 6 puede omitirse o dejarse en la tabla sin afectar a S  </a:t>
            </a:r>
          </a:p>
          <a:p>
            <a:pPr eaLnBrk="0" hangingPunct="0">
              <a:buFont typeface="Wingdings" pitchFamily="2" charset="2"/>
              <a:buChar char="ü"/>
            </a:pPr>
            <a:endParaRPr lang="es-ES" sz="2400" dirty="0">
              <a:latin typeface="Times New Roman" pitchFamily="18" charset="0"/>
            </a:endParaRPr>
          </a:p>
          <a:p>
            <a:pPr eaLnBrk="0" hangingPunct="0">
              <a:buFont typeface="Wingdings" pitchFamily="2" charset="2"/>
              <a:buChar char="ü"/>
            </a:pPr>
            <a:r>
              <a:rPr lang="es-ES" sz="2400" dirty="0">
                <a:latin typeface="Times New Roman" pitchFamily="18" charset="0"/>
              </a:rPr>
              <a:t>  Cambio de unidades (</a:t>
            </a:r>
            <a:r>
              <a:rPr lang="es-ES" sz="2400" dirty="0" err="1">
                <a:latin typeface="Times New Roman" pitchFamily="18" charset="0"/>
              </a:rPr>
              <a:t>i.e.</a:t>
            </a:r>
            <a:r>
              <a:rPr lang="es-ES" sz="2400" dirty="0">
                <a:latin typeface="Times New Roman" pitchFamily="18" charset="0"/>
              </a:rPr>
              <a:t> g a kg) no afecta S, pero el cambio de escala sí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h2-2"/>
          <p:cNvPicPr>
            <a:picLocks noChangeAspect="1" noChangeArrowheads="1"/>
          </p:cNvPicPr>
          <p:nvPr/>
        </p:nvPicPr>
        <p:blipFill>
          <a:blip r:embed="rId2"/>
          <a:srcRect b="54890"/>
          <a:stretch>
            <a:fillRect/>
          </a:stretch>
        </p:blipFill>
        <p:spPr bwMode="auto">
          <a:xfrm>
            <a:off x="584200" y="974746"/>
            <a:ext cx="8150225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22300" y="1039834"/>
            <a:ext cx="7532688" cy="1187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ES" sz="2400" dirty="0">
                <a:latin typeface="Times New Roman" pitchFamily="18" charset="0"/>
              </a:rPr>
              <a:t>Transformación log(1+y) o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√√y</a:t>
            </a:r>
          </a:p>
          <a:p>
            <a:pPr algn="ctr" eaLnBrk="0" hangingPunct="0"/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/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8068" name="Picture 4" descr="ch2-1"/>
          <p:cNvPicPr>
            <a:picLocks noChangeAspect="1" noChangeArrowheads="1"/>
          </p:cNvPicPr>
          <p:nvPr/>
        </p:nvPicPr>
        <p:blipFill>
          <a:blip r:embed="rId3"/>
          <a:srcRect l="54445" t="50514" b="28893"/>
          <a:stretch>
            <a:fillRect/>
          </a:stretch>
        </p:blipFill>
        <p:spPr bwMode="auto">
          <a:xfrm>
            <a:off x="642938" y="2071678"/>
            <a:ext cx="4462462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719138" y="4968896"/>
            <a:ext cx="7902575" cy="1423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848225" y="2044721"/>
            <a:ext cx="3406775" cy="487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ch2-2"/>
          <p:cNvPicPr>
            <a:picLocks noChangeAspect="1" noChangeArrowheads="1"/>
          </p:cNvPicPr>
          <p:nvPr/>
        </p:nvPicPr>
        <p:blipFill>
          <a:blip r:embed="rId2"/>
          <a:srcRect t="44824"/>
          <a:stretch>
            <a:fillRect/>
          </a:stretch>
        </p:blipFill>
        <p:spPr bwMode="auto">
          <a:xfrm>
            <a:off x="800100" y="450874"/>
            <a:ext cx="7826375" cy="64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1663" y="642962"/>
            <a:ext cx="7953375" cy="320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" sz="2200">
                <a:latin typeface="Times New Roman" pitchFamily="18" charset="0"/>
              </a:rPr>
              <a:t>SECUENCIA DE TRANSFORMACIÓN</a:t>
            </a:r>
          </a:p>
          <a:p>
            <a:pPr algn="ctr" eaLnBrk="0" hangingPunct="0"/>
            <a:endParaRPr lang="es-ES" sz="2200">
              <a:latin typeface="Times New Roman" pitchFamily="18" charset="0"/>
            </a:endParaRPr>
          </a:p>
          <a:p>
            <a:pPr algn="ctr" eaLnBrk="0" hangingPunct="0"/>
            <a:r>
              <a:rPr lang="es-ES" sz="2200">
                <a:solidFill>
                  <a:srgbClr val="000000"/>
                </a:solidFill>
                <a:latin typeface="Times New Roman" pitchFamily="18" charset="0"/>
              </a:rPr>
              <a:t>Datos originales      </a:t>
            </a:r>
            <a:r>
              <a:rPr lang="es-ES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√y      √√y       log(1+y)      Presencia/Ausencia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717800" y="2622574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473450" y="2613049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389438" y="2616224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795963" y="2581299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85802"/>
            <a:ext cx="892971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2800" b="1" dirty="0"/>
              <a:t>Razones para no usar estadística estándar cuándo se trabajan con comunidades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2428868"/>
            <a:ext cx="9072594" cy="4229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400" dirty="0"/>
              <a:t>Muchas especies (variables) a ser analizadas.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Errores acumulados si se corren </a:t>
            </a:r>
            <a:r>
              <a:rPr lang="es-ES" sz="2000" dirty="0" err="1"/>
              <a:t>multiples</a:t>
            </a:r>
            <a:r>
              <a:rPr lang="es-ES" sz="2000" dirty="0"/>
              <a:t> test </a:t>
            </a:r>
            <a:r>
              <a:rPr lang="es-ES" sz="2000" dirty="0" err="1"/>
              <a:t>univariados</a:t>
            </a:r>
            <a:endParaRPr lang="es-ES" sz="2000" dirty="0"/>
          </a:p>
          <a:p>
            <a:pPr lvl="2" eaLnBrk="1" hangingPunct="1">
              <a:lnSpc>
                <a:spcPct val="90000"/>
              </a:lnSpc>
            </a:pPr>
            <a:r>
              <a:rPr lang="es-ES" sz="1600" dirty="0">
                <a:solidFill>
                  <a:schemeClr val="tx1"/>
                </a:solidFill>
              </a:rPr>
              <a:t>Correcciones de </a:t>
            </a:r>
            <a:r>
              <a:rPr lang="es-ES" sz="1600" dirty="0" err="1">
                <a:solidFill>
                  <a:schemeClr val="tx1"/>
                </a:solidFill>
              </a:rPr>
              <a:t>Bonferroni</a:t>
            </a:r>
            <a:r>
              <a:rPr lang="es-ES" sz="1600" dirty="0">
                <a:solidFill>
                  <a:schemeClr val="tx1"/>
                </a:solidFill>
              </a:rPr>
              <a:t> disminuyen la potencia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>
                <a:solidFill>
                  <a:schemeClr val="tx1"/>
                </a:solidFill>
              </a:rPr>
              <a:t>Especies correlacionadas = diferentes prueba no son independientes.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s-ES" sz="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400" dirty="0"/>
              <a:t>Suposiciones de normalidad </a:t>
            </a:r>
            <a:r>
              <a:rPr lang="es-ES" sz="2400" dirty="0" err="1"/>
              <a:t>univariada</a:t>
            </a:r>
            <a:r>
              <a:rPr lang="es-ES" sz="2400" dirty="0"/>
              <a:t> “normalmente” no se cumple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>
                <a:solidFill>
                  <a:schemeClr val="tx1"/>
                </a:solidFill>
              </a:rPr>
              <a:t>Abundancias tradicionalmente desviadas a la derecha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>
                <a:solidFill>
                  <a:schemeClr val="tx1"/>
                </a:solidFill>
              </a:rPr>
              <a:t>Dominan los ceros = no transformaciones validas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>
                <a:solidFill>
                  <a:schemeClr val="tx1"/>
                </a:solidFill>
              </a:rPr>
              <a:t>Varianzas cambian entre grupos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s-ES" sz="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400" dirty="0"/>
              <a:t>Normalidad </a:t>
            </a:r>
            <a:r>
              <a:rPr lang="es-ES" sz="2400" dirty="0" err="1"/>
              <a:t>multivariada</a:t>
            </a:r>
            <a:r>
              <a:rPr lang="es-ES" sz="2400" dirty="0"/>
              <a:t>…peor</a:t>
            </a:r>
          </a:p>
          <a:p>
            <a:pPr lvl="2" eaLnBrk="1" hangingPunct="1">
              <a:lnSpc>
                <a:spcPct val="90000"/>
              </a:lnSpc>
            </a:pPr>
            <a:endParaRPr lang="es-ES" sz="16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s-E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684213" y="836613"/>
            <a:ext cx="77755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dirty="0"/>
              <a:t>Suposiciones “</a:t>
            </a:r>
            <a:r>
              <a:rPr lang="es-ES" sz="2800" dirty="0" err="1"/>
              <a:t>multinomial</a:t>
            </a:r>
            <a:r>
              <a:rPr lang="es-ES" sz="2800" dirty="0"/>
              <a:t>” (ji-cuadrado) igualmente no validas</a:t>
            </a:r>
          </a:p>
          <a:p>
            <a:pPr lvl="2"/>
            <a:r>
              <a:rPr lang="es-ES" sz="2000" dirty="0"/>
              <a:t>Individuos de cada especie no están distribuidos aleatoriamente e independientemente en el espacio</a:t>
            </a:r>
          </a:p>
          <a:p>
            <a:pPr lvl="2"/>
            <a:endParaRPr lang="es-ES" sz="2000" dirty="0"/>
          </a:p>
          <a:p>
            <a:endParaRPr lang="es-ES" sz="2000" dirty="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84213" y="4221163"/>
            <a:ext cx="7416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/>
              <a:t>Evaluar toda la estructura de la matriz con índices relevantes de similitud sin pasar por la construcción de matrices de varianza y covarianza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3924300" y="2636838"/>
            <a:ext cx="0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VE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211638" y="2924175"/>
            <a:ext cx="186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/>
              <a:t>Solución???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  <p:bldP spid="80902" grpId="0" animBg="1"/>
      <p:bldP spid="809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2844" y="4406824"/>
            <a:ext cx="2500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1. stats</a:t>
            </a:r>
          </a:p>
          <a:p>
            <a:r>
              <a:rPr lang="en-US" sz="2400" b="1" dirty="0"/>
              <a:t>2. Vegan*</a:t>
            </a:r>
          </a:p>
          <a:p>
            <a:pPr marL="342900" indent="-342900">
              <a:buAutoNum type="arabicPeriod" startAt="3"/>
            </a:pPr>
            <a:r>
              <a:rPr lang="en-US" sz="2400" b="1" dirty="0"/>
              <a:t>FD </a:t>
            </a:r>
          </a:p>
          <a:p>
            <a:pPr marL="342900" indent="-342900">
              <a:buAutoNum type="arabicPeriod" startAt="3"/>
            </a:pPr>
            <a:r>
              <a:rPr lang="en-US" sz="2400" b="1" dirty="0"/>
              <a:t>ade4</a:t>
            </a:r>
          </a:p>
          <a:p>
            <a:pPr marL="342900" indent="-342900">
              <a:buAutoNum type="arabicPeriod" startAt="3"/>
            </a:pPr>
            <a:r>
              <a:rPr lang="en-US" sz="2400" b="1" dirty="0"/>
              <a:t> Cluster </a:t>
            </a:r>
            <a:endParaRPr lang="es-VE" sz="2400" dirty="0"/>
          </a:p>
        </p:txBody>
      </p:sp>
      <p:pic>
        <p:nvPicPr>
          <p:cNvPr id="3" name="2 Imagen" descr="R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31" y="642918"/>
            <a:ext cx="1935739" cy="1500198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143108" y="857232"/>
            <a:ext cx="635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Algunas</a:t>
            </a:r>
            <a:r>
              <a:rPr lang="en-US" sz="2800" b="1" dirty="0"/>
              <a:t> </a:t>
            </a:r>
            <a:r>
              <a:rPr lang="en-US" sz="2800" b="1" dirty="0" err="1"/>
              <a:t>librerías</a:t>
            </a:r>
            <a:r>
              <a:rPr lang="en-US" sz="2800" b="1" dirty="0"/>
              <a:t> con </a:t>
            </a:r>
            <a:r>
              <a:rPr lang="en-US" sz="2800" b="1" dirty="0" err="1"/>
              <a:t>índices</a:t>
            </a:r>
            <a:r>
              <a:rPr lang="en-US" sz="2800" b="1" dirty="0"/>
              <a:t> de </a:t>
            </a:r>
            <a:r>
              <a:rPr lang="en-US" sz="2800" b="1" dirty="0" err="1"/>
              <a:t>asociación</a:t>
            </a:r>
            <a:r>
              <a:rPr lang="en-US" sz="2800" b="1" dirty="0"/>
              <a:t> </a:t>
            </a:r>
            <a:r>
              <a:rPr lang="en-US" sz="2800" b="1" dirty="0" err="1"/>
              <a:t>para</a:t>
            </a:r>
            <a:r>
              <a:rPr lang="en-US" sz="2800" b="1" dirty="0"/>
              <a:t> </a:t>
            </a:r>
            <a:r>
              <a:rPr lang="en-US" sz="2800" b="1" dirty="0" err="1"/>
              <a:t>análisis</a:t>
            </a:r>
            <a:r>
              <a:rPr lang="en-US" sz="2800" b="1" dirty="0"/>
              <a:t> en </a:t>
            </a:r>
            <a:r>
              <a:rPr lang="en-US" sz="2800" b="1" dirty="0" err="1"/>
              <a:t>modo</a:t>
            </a:r>
            <a:r>
              <a:rPr lang="en-US" sz="2800" b="1" dirty="0"/>
              <a:t> Q: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642910" y="2428868"/>
            <a:ext cx="1785950" cy="1857388"/>
            <a:chOff x="428596" y="500042"/>
            <a:chExt cx="1785950" cy="1857388"/>
          </a:xfrm>
        </p:grpSpPr>
        <p:sp>
          <p:nvSpPr>
            <p:cNvPr id="12" name="11 CuadroTexto"/>
            <p:cNvSpPr txBox="1"/>
            <p:nvPr/>
          </p:nvSpPr>
          <p:spPr>
            <a:xfrm>
              <a:off x="1071538" y="1214422"/>
              <a:ext cx="785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800" b="1" dirty="0"/>
                <a:t>Y</a:t>
              </a:r>
              <a:r>
                <a:rPr lang="es-VE" sz="1200" i="1" dirty="0"/>
                <a:t>N </a:t>
              </a:r>
              <a:r>
                <a:rPr lang="es-VE" sz="1000" i="1" dirty="0"/>
                <a:t>X </a:t>
              </a:r>
              <a:r>
                <a:rPr lang="es-VE" sz="1200" i="1" dirty="0"/>
                <a:t>p</a:t>
              </a:r>
              <a:endParaRPr lang="es-VE" sz="1600" i="1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785786" y="785794"/>
              <a:ext cx="1357322" cy="1571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857224" y="500042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/>
                <a:t>Muestras (N)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28596" y="1000108"/>
              <a:ext cx="400110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VE" sz="1400" dirty="0"/>
                <a:t>Variables (</a:t>
              </a:r>
              <a:r>
                <a:rPr lang="es-VE" sz="1400" i="1" dirty="0"/>
                <a:t>p</a:t>
              </a:r>
              <a:r>
                <a:rPr lang="es-VE" sz="1400" dirty="0"/>
                <a:t>)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000760" y="2214554"/>
            <a:ext cx="2500330" cy="2071702"/>
            <a:chOff x="6000760" y="500042"/>
            <a:chExt cx="2500330" cy="2071702"/>
          </a:xfrm>
        </p:grpSpPr>
        <p:sp>
          <p:nvSpPr>
            <p:cNvPr id="17" name="16 Triángulo rectángulo"/>
            <p:cNvSpPr/>
            <p:nvPr/>
          </p:nvSpPr>
          <p:spPr>
            <a:xfrm>
              <a:off x="6000760" y="500042"/>
              <a:ext cx="2500330" cy="2071702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286512" y="1366822"/>
              <a:ext cx="928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3200" b="1" dirty="0"/>
                <a:t>D</a:t>
              </a:r>
              <a:r>
                <a:rPr lang="es-VE" sz="1400" i="1" dirty="0"/>
                <a:t>N </a:t>
              </a:r>
              <a:r>
                <a:rPr lang="es-VE" sz="1050" i="1" dirty="0"/>
                <a:t>X </a:t>
              </a:r>
              <a:r>
                <a:rPr lang="es-VE" sz="1400" i="1" dirty="0"/>
                <a:t>N</a:t>
              </a:r>
              <a:endParaRPr lang="es-VE" i="1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6215074" y="192880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dirty="0"/>
                <a:t>distancia</a:t>
              </a:r>
            </a:p>
          </p:txBody>
        </p:sp>
      </p:grpSp>
      <p:cxnSp>
        <p:nvCxnSpPr>
          <p:cNvPr id="20" name="19 Conector recto de flecha"/>
          <p:cNvCxnSpPr/>
          <p:nvPr/>
        </p:nvCxnSpPr>
        <p:spPr>
          <a:xfrm>
            <a:off x="2581260" y="3438524"/>
            <a:ext cx="300039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o"/>
          <p:cNvGrpSpPr/>
          <p:nvPr/>
        </p:nvGrpSpPr>
        <p:grpSpPr>
          <a:xfrm>
            <a:off x="1428728" y="4714884"/>
            <a:ext cx="6929486" cy="1143008"/>
            <a:chOff x="1428728" y="4786322"/>
            <a:chExt cx="6929486" cy="1143008"/>
          </a:xfrm>
        </p:grpSpPr>
        <p:sp>
          <p:nvSpPr>
            <p:cNvPr id="7" name="6 Cerrar llave"/>
            <p:cNvSpPr/>
            <p:nvPr/>
          </p:nvSpPr>
          <p:spPr>
            <a:xfrm>
              <a:off x="1428728" y="4786322"/>
              <a:ext cx="500066" cy="114300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2143108" y="5143512"/>
              <a:ext cx="6215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Convertidos a disimilitudes de la forma D = 1- S</a:t>
              </a:r>
            </a:p>
          </p:txBody>
        </p:sp>
      </p:grpSp>
      <p:sp>
        <p:nvSpPr>
          <p:cNvPr id="22" name="21 CuadroTexto"/>
          <p:cNvSpPr txBox="1"/>
          <p:nvPr/>
        </p:nvSpPr>
        <p:spPr>
          <a:xfrm>
            <a:off x="3143240" y="2428868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Similitudes </a:t>
            </a:r>
          </a:p>
          <a:p>
            <a:pPr algn="ctr"/>
            <a:r>
              <a:rPr lang="es-VE" dirty="0"/>
              <a:t>o </a:t>
            </a:r>
          </a:p>
          <a:p>
            <a:pPr algn="ctr"/>
            <a:r>
              <a:rPr lang="es-VE" dirty="0"/>
              <a:t>distancias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428728" y="5786454"/>
            <a:ext cx="4721256" cy="507209"/>
            <a:chOff x="1428728" y="5786454"/>
            <a:chExt cx="4721256" cy="507209"/>
          </a:xfrm>
        </p:grpSpPr>
        <p:graphicFrame>
          <p:nvGraphicFramePr>
            <p:cNvPr id="32" name="31 Objeto"/>
            <p:cNvGraphicFramePr>
              <a:graphicFrameLocks noChangeAspect="1"/>
            </p:cNvGraphicFramePr>
            <p:nvPr/>
          </p:nvGraphicFramePr>
          <p:xfrm>
            <a:off x="4572000" y="5786454"/>
            <a:ext cx="1577984" cy="507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4" imgW="711000" imgH="228600" progId="Equation.3">
                    <p:embed/>
                  </p:oleObj>
                </mc:Choice>
                <mc:Fallback>
                  <p:oleObj name="Ecuación" r:id="rId4" imgW="711000" imgH="228600" progId="Equation.3">
                    <p:embed/>
                    <p:pic>
                      <p:nvPicPr>
                        <p:cNvPr id="32" name="31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5786454"/>
                          <a:ext cx="1577984" cy="507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23 Conector recto de flecha"/>
            <p:cNvCxnSpPr/>
            <p:nvPr/>
          </p:nvCxnSpPr>
          <p:spPr>
            <a:xfrm>
              <a:off x="1428728" y="6072206"/>
              <a:ext cx="300039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R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42918"/>
            <a:ext cx="1785950" cy="138411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428860" y="78579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La gran mayoría de las rutinas desarrolladas por PML para PRIMER fueron posteriormente escritas en una librería llamada </a:t>
            </a:r>
            <a:r>
              <a:rPr lang="es-VE" b="1" dirty="0" err="1"/>
              <a:t>Vegan</a:t>
            </a:r>
            <a:r>
              <a:rPr lang="es-VE" b="1" dirty="0"/>
              <a:t> </a:t>
            </a:r>
            <a:r>
              <a:rPr lang="es-VE" dirty="0"/>
              <a:t>(que incluye además muchas otras cosas)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2844" y="3214686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Autores principales:</a:t>
            </a:r>
          </a:p>
          <a:p>
            <a:endParaRPr lang="es-VE" b="1" dirty="0"/>
          </a:p>
          <a:p>
            <a:r>
              <a:rPr lang="es-VE" dirty="0" err="1"/>
              <a:t>Jari</a:t>
            </a:r>
            <a:r>
              <a:rPr lang="es-VE" dirty="0"/>
              <a:t> </a:t>
            </a:r>
            <a:r>
              <a:rPr lang="es-VE" dirty="0" err="1"/>
              <a:t>Oksanen</a:t>
            </a:r>
            <a:r>
              <a:rPr lang="es-VE" dirty="0"/>
              <a:t>, F. Guillaume </a:t>
            </a:r>
            <a:r>
              <a:rPr lang="es-VE" dirty="0" err="1"/>
              <a:t>Blanchet</a:t>
            </a:r>
            <a:r>
              <a:rPr lang="es-VE" dirty="0"/>
              <a:t>, </a:t>
            </a:r>
            <a:r>
              <a:rPr lang="es-VE" dirty="0" err="1"/>
              <a:t>Roeland</a:t>
            </a:r>
            <a:r>
              <a:rPr lang="es-VE" dirty="0"/>
              <a:t> </a:t>
            </a:r>
            <a:r>
              <a:rPr lang="es-VE" dirty="0" err="1"/>
              <a:t>Kindt</a:t>
            </a:r>
            <a:r>
              <a:rPr lang="es-VE" dirty="0"/>
              <a:t>, Pierre </a:t>
            </a:r>
            <a:r>
              <a:rPr lang="es-VE" dirty="0" err="1"/>
              <a:t>Legendre</a:t>
            </a:r>
            <a:r>
              <a:rPr lang="es-VE" dirty="0"/>
              <a:t>, Peter R. </a:t>
            </a:r>
            <a:r>
              <a:rPr lang="es-VE" dirty="0" err="1"/>
              <a:t>Minchin</a:t>
            </a:r>
            <a:r>
              <a:rPr lang="es-VE" dirty="0"/>
              <a:t>, R. B. </a:t>
            </a:r>
            <a:r>
              <a:rPr lang="es-VE" dirty="0" err="1"/>
              <a:t>O'Hara</a:t>
            </a:r>
            <a:r>
              <a:rPr lang="es-VE" dirty="0"/>
              <a:t>, </a:t>
            </a:r>
            <a:r>
              <a:rPr lang="es-VE" dirty="0" err="1"/>
              <a:t>Gavin</a:t>
            </a:r>
            <a:r>
              <a:rPr lang="es-VE" dirty="0"/>
              <a:t> L. Simpson, Peter </a:t>
            </a:r>
            <a:r>
              <a:rPr lang="es-VE" dirty="0" err="1"/>
              <a:t>Solymos</a:t>
            </a:r>
            <a:r>
              <a:rPr lang="es-VE" dirty="0"/>
              <a:t>, M. Henry H. Stevens, </a:t>
            </a:r>
            <a:r>
              <a:rPr lang="es-VE" dirty="0" err="1"/>
              <a:t>Helene</a:t>
            </a:r>
            <a:r>
              <a:rPr lang="es-VE" dirty="0"/>
              <a:t> Wagner. </a:t>
            </a:r>
          </a:p>
          <a:p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71470" y="2285992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 err="1"/>
              <a:t>Vegan</a:t>
            </a:r>
            <a:r>
              <a:rPr lang="es-VE" b="1" dirty="0"/>
              <a:t>: </a:t>
            </a:r>
            <a:r>
              <a:rPr lang="en-US" b="1" dirty="0"/>
              <a:t>Community Ecology Package: Ordination, Diversity and Dissimilarities</a:t>
            </a:r>
          </a:p>
          <a:p>
            <a:endParaRPr lang="es-VE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42876" y="5148876"/>
            <a:ext cx="878684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paquete</a:t>
            </a:r>
            <a:r>
              <a:rPr lang="en-US" dirty="0"/>
              <a:t> Vegan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en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https://github.com/vegandevs/vegan/</a:t>
            </a:r>
            <a:r>
              <a:rPr lang="en-US" dirty="0"/>
              <a:t>). En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se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actualizada</a:t>
            </a:r>
            <a:r>
              <a:rPr lang="en-US" dirty="0"/>
              <a:t> y </a:t>
            </a:r>
            <a:r>
              <a:rPr lang="en-US" dirty="0" err="1"/>
              <a:t>foros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reportar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función</a:t>
            </a:r>
            <a:endParaRPr lang="es-V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364"/>
            <a:ext cx="9001156" cy="1143000"/>
          </a:xfrm>
        </p:spPr>
        <p:txBody>
          <a:bodyPr/>
          <a:lstStyle/>
          <a:p>
            <a:pPr eaLnBrk="1" hangingPunct="1"/>
            <a:r>
              <a:rPr lang="en-US" sz="2800" dirty="0"/>
              <a:t>Plan de </a:t>
            </a:r>
            <a:r>
              <a:rPr lang="en-US" sz="2800" dirty="0" err="1"/>
              <a:t>trabajo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el </a:t>
            </a:r>
            <a:r>
              <a:rPr lang="en-US" sz="2800" dirty="0" err="1"/>
              <a:t>uso</a:t>
            </a:r>
            <a:r>
              <a:rPr lang="en-US" sz="2800" dirty="0"/>
              <a:t> de </a:t>
            </a:r>
            <a:r>
              <a:rPr lang="en-US" sz="2800" dirty="0" err="1"/>
              <a:t>análisis</a:t>
            </a:r>
            <a:r>
              <a:rPr lang="en-US" sz="2800" dirty="0"/>
              <a:t> </a:t>
            </a:r>
            <a:r>
              <a:rPr lang="en-US" sz="2800" dirty="0" err="1"/>
              <a:t>multivariados</a:t>
            </a:r>
            <a:endParaRPr lang="en-US" sz="2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5"/>
            <a:ext cx="8216900" cy="485778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566928" indent="-457200" eaLnBrk="1" hangingPunct="1">
              <a:buFont typeface="+mj-lt"/>
              <a:buAutoNum type="arabicParenR"/>
            </a:pPr>
            <a:r>
              <a:rPr lang="es-ES" sz="2000" dirty="0"/>
              <a:t>Identificar el tipo de análisis acorde a la pregunta (Q, R o ambos)</a:t>
            </a:r>
          </a:p>
          <a:p>
            <a:pPr marL="566928" indent="-457200" eaLnBrk="1" hangingPunct="1">
              <a:buFont typeface="+mj-lt"/>
              <a:buAutoNum type="arabicParenR"/>
            </a:pPr>
            <a:r>
              <a:rPr lang="es-ES" sz="2000" dirty="0"/>
              <a:t>Elegir el mejor índice o </a:t>
            </a:r>
            <a:r>
              <a:rPr lang="es-ES" sz="2000" dirty="0" err="1"/>
              <a:t>pretratamiento</a:t>
            </a:r>
            <a:r>
              <a:rPr lang="es-ES" sz="2000" dirty="0"/>
              <a:t> según la naturaleza de las variables  y, especialmente, de la pregunta</a:t>
            </a:r>
          </a:p>
          <a:p>
            <a:pPr marL="566928" indent="-457200" eaLnBrk="1" hangingPunct="1">
              <a:buFont typeface="+mj-lt"/>
              <a:buAutoNum type="arabicParenR"/>
            </a:pPr>
            <a:endParaRPr lang="es-ES" sz="2000" dirty="0"/>
          </a:p>
          <a:p>
            <a:pPr marL="566928" indent="-457200" eaLnBrk="1" hangingPunct="1">
              <a:buFont typeface="+mj-lt"/>
              <a:buAutoNum type="arabicParenR"/>
            </a:pPr>
            <a:r>
              <a:rPr lang="es-ES" sz="2000" dirty="0"/>
              <a:t>Representación gráfica de patrones </a:t>
            </a:r>
          </a:p>
          <a:p>
            <a:pPr marL="1161288" lvl="2" indent="-457200">
              <a:buFont typeface="+mj-lt"/>
              <a:buAutoNum type="alphaLcParenR"/>
            </a:pPr>
            <a:r>
              <a:rPr lang="es-ES" sz="2000" dirty="0">
                <a:solidFill>
                  <a:schemeClr val="tx1"/>
                </a:solidFill>
              </a:rPr>
              <a:t>PCA, </a:t>
            </a:r>
            <a:r>
              <a:rPr lang="es-ES" sz="2000" dirty="0" err="1">
                <a:solidFill>
                  <a:schemeClr val="tx1"/>
                </a:solidFill>
              </a:rPr>
              <a:t>Cluster</a:t>
            </a:r>
            <a:r>
              <a:rPr lang="es-ES" sz="2000" dirty="0">
                <a:solidFill>
                  <a:schemeClr val="tx1"/>
                </a:solidFill>
              </a:rPr>
              <a:t>, MDS, PCO  (métodos libres de hipótesis)</a:t>
            </a:r>
          </a:p>
          <a:p>
            <a:pPr marL="1161288" lvl="2" indent="-457200">
              <a:buFont typeface="+mj-lt"/>
              <a:buAutoNum type="alphaLcParenR"/>
            </a:pPr>
            <a:r>
              <a:rPr lang="es-ES" sz="2000" dirty="0">
                <a:solidFill>
                  <a:schemeClr val="tx1"/>
                </a:solidFill>
              </a:rPr>
              <a:t>CCA, RDA, MRT  </a:t>
            </a:r>
          </a:p>
          <a:p>
            <a:pPr marL="1161288" lvl="2" indent="-457200" eaLnBrk="1" hangingPunct="1">
              <a:buFont typeface="+mj-lt"/>
              <a:buAutoNum type="arabicParenR"/>
            </a:pPr>
            <a:endParaRPr lang="es-ES" sz="2000" dirty="0">
              <a:solidFill>
                <a:schemeClr val="tx1"/>
              </a:solidFill>
            </a:endParaRPr>
          </a:p>
          <a:p>
            <a:pPr marL="566928" indent="-457200" eaLnBrk="1" hangingPunct="1">
              <a:buFont typeface="+mj-lt"/>
              <a:buAutoNum type="arabicParenR"/>
            </a:pPr>
            <a:r>
              <a:rPr lang="es-ES" sz="2000" dirty="0"/>
              <a:t>Determinar las variables responsables de agrupamientos</a:t>
            </a:r>
          </a:p>
          <a:p>
            <a:pPr marL="566928" indent="-457200" eaLnBrk="1" hangingPunct="1">
              <a:buFont typeface="+mj-lt"/>
              <a:buAutoNum type="arabicParenR"/>
            </a:pPr>
            <a:endParaRPr lang="es-ES" sz="2000" dirty="0"/>
          </a:p>
          <a:p>
            <a:pPr marL="566928" indent="-457200" eaLnBrk="1" hangingPunct="1">
              <a:buFont typeface="+mj-lt"/>
              <a:buAutoNum type="arabicParenR"/>
            </a:pPr>
            <a:r>
              <a:rPr lang="es-ES" sz="2000" dirty="0"/>
              <a:t>Someter a prueba hipótesis del diseño experimental/muestreo</a:t>
            </a:r>
          </a:p>
          <a:p>
            <a:pPr marL="1161288" lvl="2" indent="-457200" eaLnBrk="1" hangingPunct="1">
              <a:buFont typeface="+mj-lt"/>
              <a:buAutoNum type="arabicParenR"/>
            </a:pPr>
            <a:r>
              <a:rPr lang="es-ES" sz="2000" dirty="0">
                <a:solidFill>
                  <a:schemeClr val="tx1"/>
                </a:solidFill>
              </a:rPr>
              <a:t>Procedimientos de permutación</a:t>
            </a:r>
          </a:p>
          <a:p>
            <a:pPr marL="1161288" lvl="2" indent="-457200" eaLnBrk="1" hangingPunct="1">
              <a:buFont typeface="+mj-lt"/>
              <a:buAutoNum type="arabicParenR"/>
            </a:pPr>
            <a:r>
              <a:rPr lang="es-ES" sz="2000" dirty="0" err="1">
                <a:solidFill>
                  <a:schemeClr val="tx1"/>
                </a:solidFill>
              </a:rPr>
              <a:t>Bootstraping</a:t>
            </a:r>
            <a:endParaRPr lang="es-ES" sz="2000" dirty="0">
              <a:solidFill>
                <a:schemeClr val="tx1"/>
              </a:solidFill>
            </a:endParaRPr>
          </a:p>
          <a:p>
            <a:pPr marL="1161288" lvl="2" indent="-457200" eaLnBrk="1" hangingPunct="1">
              <a:buFont typeface="+mj-lt"/>
              <a:buAutoNum type="arabicParenR"/>
            </a:pPr>
            <a:r>
              <a:rPr lang="es-ES" sz="2000" dirty="0">
                <a:solidFill>
                  <a:schemeClr val="tx1"/>
                </a:solidFill>
              </a:rPr>
              <a:t>Simulaciones </a:t>
            </a:r>
            <a:r>
              <a:rPr lang="es-ES" sz="2000" dirty="0" err="1">
                <a:solidFill>
                  <a:schemeClr val="tx1"/>
                </a:solidFill>
              </a:rPr>
              <a:t>Montecarlos</a:t>
            </a:r>
            <a:endParaRPr lang="es-ES" sz="2000" dirty="0">
              <a:solidFill>
                <a:schemeClr val="tx1"/>
              </a:solidFill>
            </a:endParaRPr>
          </a:p>
          <a:p>
            <a:pPr marL="566928" indent="-457200" eaLnBrk="1" hangingPunct="1">
              <a:buFont typeface="+mj-lt"/>
              <a:buAutoNum type="arabicParenR"/>
            </a:pPr>
            <a:endParaRPr lang="es-ES" sz="2000" dirty="0"/>
          </a:p>
          <a:p>
            <a:pPr marL="566928" indent="-457200" eaLnBrk="1" hangingPunct="1">
              <a:buFont typeface="+mj-lt"/>
              <a:buAutoNum type="arabicParenR"/>
            </a:pPr>
            <a:r>
              <a:rPr lang="es-ES" sz="2000" dirty="0"/>
              <a:t>Relacionar las matrices (p.ej. biológicas con variables ambientales)</a:t>
            </a:r>
          </a:p>
          <a:p>
            <a:pPr lvl="2" eaLnBrk="1" hangingPunct="1">
              <a:buFontTx/>
              <a:buNone/>
            </a:pP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520" y="1000109"/>
            <a:ext cx="8712968" cy="1357322"/>
          </a:xfrm>
        </p:spPr>
        <p:txBody>
          <a:bodyPr>
            <a:normAutofit fontScale="90000"/>
          </a:bodyPr>
          <a:lstStyle/>
          <a:p>
            <a:r>
              <a:rPr lang="pt-PT" dirty="0"/>
              <a:t>Gráficos multivariados:</a:t>
            </a:r>
            <a:br>
              <a:rPr lang="pt-PT" dirty="0"/>
            </a:br>
            <a:r>
              <a:rPr lang="pt-PT" dirty="0"/>
              <a:t>			</a:t>
            </a:r>
            <a:r>
              <a:rPr lang="pt-PT" b="1" dirty="0"/>
              <a:t>Métodos de ordenación</a:t>
            </a:r>
          </a:p>
        </p:txBody>
      </p:sp>
    </p:spTree>
    <p:extLst>
      <p:ext uri="{BB962C8B-B14F-4D97-AF65-F5344CB8AC3E}">
        <p14:creationId xmlns:p14="http://schemas.microsoft.com/office/powerpoint/2010/main" val="36741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exterior, pasto, calle, caminando&#10;&#10;Descripción generada automáticamente">
            <a:extLst>
              <a:ext uri="{FF2B5EF4-FFF2-40B4-BE49-F238E27FC236}">
                <a16:creationId xmlns:a16="http://schemas.microsoft.com/office/drawing/2014/main" id="{482AC769-206A-4EA4-9CB4-FEA786DA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504" y="909533"/>
            <a:ext cx="2982953" cy="23267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879423-503B-4D6B-80E5-042EA2C08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308" y="908720"/>
            <a:ext cx="3812112" cy="2326703"/>
          </a:xfrm>
          <a:prstGeom prst="rect">
            <a:avLst/>
          </a:prstGeom>
        </p:spPr>
      </p:pic>
      <p:sp>
        <p:nvSpPr>
          <p:cNvPr id="10" name="5 Flecha derecha">
            <a:extLst>
              <a:ext uri="{FF2B5EF4-FFF2-40B4-BE49-F238E27FC236}">
                <a16:creationId xmlns:a16="http://schemas.microsoft.com/office/drawing/2014/main" id="{BC4932B6-37A0-485E-85BE-B2891E5E5EB6}"/>
              </a:ext>
            </a:extLst>
          </p:cNvPr>
          <p:cNvSpPr/>
          <p:nvPr/>
        </p:nvSpPr>
        <p:spPr>
          <a:xfrm>
            <a:off x="3271195" y="1988840"/>
            <a:ext cx="1857375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1" name="6 CuadroTexto">
            <a:extLst>
              <a:ext uri="{FF2B5EF4-FFF2-40B4-BE49-F238E27FC236}">
                <a16:creationId xmlns:a16="http://schemas.microsoft.com/office/drawing/2014/main" id="{9271BB8A-BA2A-4619-82D7-BA2CF96E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770" y="3252433"/>
            <a:ext cx="1214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/>
              <a:t>elemento</a:t>
            </a:r>
            <a:endParaRPr lang="es-VE" dirty="0"/>
          </a:p>
        </p:txBody>
      </p:sp>
      <p:sp>
        <p:nvSpPr>
          <p:cNvPr id="12" name="7 CuadroTexto">
            <a:extLst>
              <a:ext uri="{FF2B5EF4-FFF2-40B4-BE49-F238E27FC236}">
                <a16:creationId xmlns:a16="http://schemas.microsoft.com/office/drawing/2014/main" id="{75434765-EB55-4B6B-B70D-D564A1E8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176" y="3257148"/>
            <a:ext cx="331814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/>
              <a:t>Población target (ambiental)</a:t>
            </a:r>
            <a:endParaRPr lang="es-VE" dirty="0"/>
          </a:p>
        </p:txBody>
      </p:sp>
      <p:sp>
        <p:nvSpPr>
          <p:cNvPr id="13" name="10 Flecha derecha">
            <a:extLst>
              <a:ext uri="{FF2B5EF4-FFF2-40B4-BE49-F238E27FC236}">
                <a16:creationId xmlns:a16="http://schemas.microsoft.com/office/drawing/2014/main" id="{6C8A2275-A9A9-4E2F-95E3-551A9E8836BC}"/>
              </a:ext>
            </a:extLst>
          </p:cNvPr>
          <p:cNvSpPr/>
          <p:nvPr/>
        </p:nvSpPr>
        <p:spPr>
          <a:xfrm>
            <a:off x="3721790" y="4414328"/>
            <a:ext cx="1500188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grpSp>
        <p:nvGrpSpPr>
          <p:cNvPr id="14" name="25 Grupo">
            <a:extLst>
              <a:ext uri="{FF2B5EF4-FFF2-40B4-BE49-F238E27FC236}">
                <a16:creationId xmlns:a16="http://schemas.microsoft.com/office/drawing/2014/main" id="{83D80BF3-10B4-4452-A2BF-2119652F3F52}"/>
              </a:ext>
            </a:extLst>
          </p:cNvPr>
          <p:cNvGrpSpPr>
            <a:grpSpLocks/>
          </p:cNvGrpSpPr>
          <p:nvPr/>
        </p:nvGrpSpPr>
        <p:grpSpPr bwMode="auto">
          <a:xfrm>
            <a:off x="5507727" y="3771392"/>
            <a:ext cx="3429001" cy="1941511"/>
            <a:chOff x="5500693" y="2928935"/>
            <a:chExt cx="3429025" cy="1940967"/>
          </a:xfrm>
        </p:grpSpPr>
        <p:grpSp>
          <p:nvGrpSpPr>
            <p:cNvPr id="15" name="19 Grupo">
              <a:extLst>
                <a:ext uri="{FF2B5EF4-FFF2-40B4-BE49-F238E27FC236}">
                  <a16:creationId xmlns:a16="http://schemas.microsoft.com/office/drawing/2014/main" id="{9BD8DA89-D098-42C4-A767-EC2B33465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693" y="2928935"/>
              <a:ext cx="3429025" cy="1603473"/>
              <a:chOff x="5500693" y="2928935"/>
              <a:chExt cx="3429025" cy="1603473"/>
            </a:xfrm>
          </p:grpSpPr>
          <p:pic>
            <p:nvPicPr>
              <p:cNvPr id="17" name="9 Imagen" descr="Simetría y Kurtosis.png">
                <a:extLst>
                  <a:ext uri="{FF2B5EF4-FFF2-40B4-BE49-F238E27FC236}">
                    <a16:creationId xmlns:a16="http://schemas.microsoft.com/office/drawing/2014/main" id="{6C3648DD-DFEB-4475-B6E2-4DE866A54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1597" t="72882" r="12067"/>
              <a:stretch>
                <a:fillRect/>
              </a:stretch>
            </p:blipFill>
            <p:spPr bwMode="auto">
              <a:xfrm>
                <a:off x="5857884" y="3143248"/>
                <a:ext cx="3071834" cy="1142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3 CuadroTexto">
                <a:extLst>
                  <a:ext uri="{FF2B5EF4-FFF2-40B4-BE49-F238E27FC236}">
                    <a16:creationId xmlns:a16="http://schemas.microsoft.com/office/drawing/2014/main" id="{FC77C35B-5BEA-46ED-AAF0-35F1363A1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7950" y="4286256"/>
                <a:ext cx="1568461" cy="246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ES" sz="1000" dirty="0"/>
                  <a:t>% carbono orgánico</a:t>
                </a:r>
                <a:endParaRPr lang="es-VE" sz="1000" dirty="0"/>
              </a:p>
            </p:txBody>
          </p:sp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00C19029-FC29-482E-B239-349D71C14217}"/>
                  </a:ext>
                </a:extLst>
              </p:cNvPr>
              <p:cNvSpPr txBox="1"/>
              <p:nvPr/>
            </p:nvSpPr>
            <p:spPr>
              <a:xfrm rot="16200000">
                <a:off x="4977003" y="3452625"/>
                <a:ext cx="1309320" cy="2619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050" dirty="0">
                    <a:latin typeface="Arial" charset="0"/>
                    <a:cs typeface="Arial" charset="0"/>
                  </a:rPr>
                  <a:t>Número de celdas</a:t>
                </a:r>
                <a:endParaRPr lang="es-VE" sz="1050" dirty="0"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" name="16 Conector recto">
                <a:extLst>
                  <a:ext uri="{FF2B5EF4-FFF2-40B4-BE49-F238E27FC236}">
                    <a16:creationId xmlns:a16="http://schemas.microsoft.com/office/drawing/2014/main" id="{FED8BF3F-F0F0-4142-A07D-FCC21A2DF41D}"/>
                  </a:ext>
                </a:extLst>
              </p:cNvPr>
              <p:cNvCxnSpPr/>
              <p:nvPr/>
            </p:nvCxnSpPr>
            <p:spPr>
              <a:xfrm rot="5400000" flipH="1" flipV="1">
                <a:off x="5180211" y="3606606"/>
                <a:ext cx="1355345" cy="31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18 Conector recto">
                <a:extLst>
                  <a:ext uri="{FF2B5EF4-FFF2-40B4-BE49-F238E27FC236}">
                    <a16:creationId xmlns:a16="http://schemas.microsoft.com/office/drawing/2014/main" id="{F36DD81F-BF6A-40E1-8004-BDBBB0462770}"/>
                  </a:ext>
                </a:extLst>
              </p:cNvPr>
              <p:cNvCxnSpPr/>
              <p:nvPr/>
            </p:nvCxnSpPr>
            <p:spPr>
              <a:xfrm>
                <a:off x="5857883" y="4285866"/>
                <a:ext cx="3071835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20 CuadroTexto">
              <a:extLst>
                <a:ext uri="{FF2B5EF4-FFF2-40B4-BE49-F238E27FC236}">
                  <a16:creationId xmlns:a16="http://schemas.microsoft.com/office/drawing/2014/main" id="{348EA89E-61A0-41DC-A795-333246E47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198" y="4500570"/>
              <a:ext cx="25003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Población estadística</a:t>
              </a:r>
              <a:endParaRPr lang="es-VE"/>
            </a:p>
          </p:txBody>
        </p:sp>
      </p:grpSp>
      <p:sp>
        <p:nvSpPr>
          <p:cNvPr id="22" name="23 CuadroTexto">
            <a:extLst>
              <a:ext uri="{FF2B5EF4-FFF2-40B4-BE49-F238E27FC236}">
                <a16:creationId xmlns:a16="http://schemas.microsoft.com/office/drawing/2014/main" id="{425646FE-E313-47FF-AC04-7962D6F0A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53" y="4842953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Una variable</a:t>
            </a:r>
            <a:endParaRPr lang="es-VE"/>
          </a:p>
        </p:txBody>
      </p:sp>
      <p:graphicFrame>
        <p:nvGraphicFramePr>
          <p:cNvPr id="23" name="25 Tabla">
            <a:extLst>
              <a:ext uri="{FF2B5EF4-FFF2-40B4-BE49-F238E27FC236}">
                <a16:creationId xmlns:a16="http://schemas.microsoft.com/office/drawing/2014/main" id="{9637B4DE-578F-45D0-891D-431FB370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8365"/>
              </p:ext>
            </p:extLst>
          </p:nvPr>
        </p:nvGraphicFramePr>
        <p:xfrm>
          <a:off x="20882" y="4470500"/>
          <a:ext cx="353580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Variable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Indicador</a:t>
                      </a:r>
                      <a:endParaRPr lang="es-V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/>
                        <a:t>Materia orgánica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% Carbono orgánico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9 CuadroTexto">
            <a:extLst>
              <a:ext uri="{FF2B5EF4-FFF2-40B4-BE49-F238E27FC236}">
                <a16:creationId xmlns:a16="http://schemas.microsoft.com/office/drawing/2014/main" id="{A110BE82-1FDF-483C-9290-99474851C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79582"/>
            <a:ext cx="4752528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400" dirty="0"/>
              <a:t>Granulometría: frecuencia de varios rangos de partículas</a:t>
            </a:r>
          </a:p>
          <a:p>
            <a:r>
              <a:rPr lang="es-ES" sz="1400" dirty="0"/>
              <a:t>Metales pesados: Cantidad por cada metal</a:t>
            </a:r>
          </a:p>
          <a:p>
            <a:r>
              <a:rPr lang="es-ES" sz="1400" dirty="0"/>
              <a:t>Microbiota: abundancia de cada especie bacteria </a:t>
            </a:r>
            <a:endParaRPr lang="es-VE" sz="1400" dirty="0"/>
          </a:p>
        </p:txBody>
      </p:sp>
      <p:sp>
        <p:nvSpPr>
          <p:cNvPr id="25" name="21 Flecha derecha">
            <a:extLst>
              <a:ext uri="{FF2B5EF4-FFF2-40B4-BE49-F238E27FC236}">
                <a16:creationId xmlns:a16="http://schemas.microsoft.com/office/drawing/2014/main" id="{0292B9DB-502A-4E0E-91CE-1C0C1162EBFA}"/>
              </a:ext>
            </a:extLst>
          </p:cNvPr>
          <p:cNvSpPr/>
          <p:nvPr/>
        </p:nvSpPr>
        <p:spPr>
          <a:xfrm>
            <a:off x="5330023" y="6091727"/>
            <a:ext cx="2286000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26" name="22 CuadroTexto">
            <a:extLst>
              <a:ext uri="{FF2B5EF4-FFF2-40B4-BE49-F238E27FC236}">
                <a16:creationId xmlns:a16="http://schemas.microsoft.com/office/drawing/2014/main" id="{9A1F2EB0-A303-49EA-904B-FA76D8ED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040" y="5806852"/>
            <a:ext cx="8124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6600" dirty="0"/>
              <a:t>?</a:t>
            </a:r>
          </a:p>
        </p:txBody>
      </p:sp>
      <p:sp>
        <p:nvSpPr>
          <p:cNvPr id="27" name="24 CuadroTexto">
            <a:extLst>
              <a:ext uri="{FF2B5EF4-FFF2-40B4-BE49-F238E27FC236}">
                <a16:creationId xmlns:a16="http://schemas.microsoft.com/office/drawing/2014/main" id="{9CC7B4A2-A9BA-4DD2-8AF3-146D62C2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460" y="6448914"/>
            <a:ext cx="2357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Múltiples variables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4" grpId="0" build="p" animBg="1"/>
      <p:bldP spid="25" grpId="0" animBg="1"/>
      <p:bldP spid="26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214422"/>
            <a:ext cx="84296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 método exploratorio en el que se lleva a cabo una representación ordenada de objetos con base en información proveniente de muchas variables, en un espacio mas simple que el espacio </a:t>
            </a:r>
            <a:r>
              <a:rPr lang="es-MX" dirty="0" err="1"/>
              <a:t>multivariado</a:t>
            </a:r>
            <a:r>
              <a:rPr lang="es-MX" dirty="0"/>
              <a:t> original. </a:t>
            </a:r>
          </a:p>
          <a:p>
            <a:endParaRPr lang="es-MX" dirty="0"/>
          </a:p>
          <a:p>
            <a:pPr marL="539750" indent="-179388">
              <a:buFont typeface="Arial" pitchFamily="34" charset="0"/>
              <a:buChar char="•"/>
            </a:pPr>
            <a:r>
              <a:rPr lang="es-MX" sz="1600" dirty="0"/>
              <a:t>Es como hacer un mapa: primero encuentro un punto focal (Greenwich/Ecuador), luego defino los ejes (paralelos y meridianos), y luego hago proyecciones desde los puntos en el mundo 3D al plano 2D. </a:t>
            </a:r>
          </a:p>
          <a:p>
            <a:pPr marL="539750" indent="-179388">
              <a:buFont typeface="Arial" pitchFamily="34" charset="0"/>
              <a:buChar char="•"/>
            </a:pPr>
            <a:endParaRPr lang="es-MX" sz="1600" dirty="0"/>
          </a:p>
          <a:p>
            <a:pPr marL="539750" indent="-179388">
              <a:buFont typeface="Arial" pitchFamily="34" charset="0"/>
              <a:buChar char="•"/>
            </a:pPr>
            <a:r>
              <a:rPr lang="es-MX" sz="1600" dirty="0"/>
              <a:t>Una ordenación es similar, solo que el espacio original es </a:t>
            </a:r>
            <a:r>
              <a:rPr lang="es-MX" sz="1600" dirty="0" err="1"/>
              <a:t>nD</a:t>
            </a:r>
            <a:r>
              <a:rPr lang="es-MX" sz="1600" dirty="0"/>
              <a:t> (en lugar de 3D) y los ejes en el espacio “reducido” son estimados a través de métodos matemáticos.</a:t>
            </a:r>
          </a:p>
          <a:p>
            <a:pPr marL="539750" indent="-179388">
              <a:buFont typeface="Arial" pitchFamily="34" charset="0"/>
              <a:buChar char="•"/>
            </a:pPr>
            <a:endParaRPr lang="es-MX" sz="1600" dirty="0"/>
          </a:p>
          <a:p>
            <a:pPr marL="539750" indent="-179388">
              <a:buFont typeface="Arial" pitchFamily="34" charset="0"/>
              <a:buChar char="•"/>
            </a:pPr>
            <a:r>
              <a:rPr lang="es-MX" sz="1600" dirty="0"/>
              <a:t>Es una técnica de reducción de la </a:t>
            </a:r>
            <a:r>
              <a:rPr lang="es-MX" sz="1600" dirty="0" err="1"/>
              <a:t>dimensionalidad</a:t>
            </a:r>
            <a:r>
              <a:rPr lang="es-MX" sz="1600" dirty="0"/>
              <a:t> que preserva los patrones en los datos: reduce las dimensiones del conjunto multivariado de datos de tal manera que los rasgos mas importantes del juego de datos se mantengan y sean más evidentes.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844" y="642918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Ordenación: </a:t>
            </a:r>
          </a:p>
        </p:txBody>
      </p:sp>
      <p:sp>
        <p:nvSpPr>
          <p:cNvPr id="4" name="Cube 3"/>
          <p:cNvSpPr/>
          <p:nvPr/>
        </p:nvSpPr>
        <p:spPr>
          <a:xfrm>
            <a:off x="2500298" y="5572140"/>
            <a:ext cx="1214446" cy="785818"/>
          </a:xfrm>
          <a:prstGeom prst="cub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106595" y="6052505"/>
            <a:ext cx="500860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00298" y="6515264"/>
            <a:ext cx="100013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599578" y="6242792"/>
            <a:ext cx="214314" cy="2143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99842" y="5572140"/>
            <a:ext cx="714380" cy="7858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098982" y="5929330"/>
            <a:ext cx="715174" cy="79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H="1" flipV="1">
            <a:off x="5642776" y="6527749"/>
            <a:ext cx="715174" cy="79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214810" y="5857892"/>
            <a:ext cx="785818" cy="214314"/>
          </a:xfrm>
          <a:prstGeom prst="rightArrow">
            <a:avLst/>
          </a:prstGeom>
          <a:solidFill>
            <a:schemeClr val="accent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Oval 18"/>
          <p:cNvSpPr/>
          <p:nvPr/>
        </p:nvSpPr>
        <p:spPr>
          <a:xfrm>
            <a:off x="2748057" y="5659037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Oval 19"/>
          <p:cNvSpPr/>
          <p:nvPr/>
        </p:nvSpPr>
        <p:spPr>
          <a:xfrm>
            <a:off x="3153637" y="5944789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Oval 20"/>
          <p:cNvSpPr/>
          <p:nvPr/>
        </p:nvSpPr>
        <p:spPr>
          <a:xfrm>
            <a:off x="2857488" y="5873351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Oval 21"/>
          <p:cNvSpPr/>
          <p:nvPr/>
        </p:nvSpPr>
        <p:spPr>
          <a:xfrm>
            <a:off x="3082199" y="6230541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Oval 22"/>
          <p:cNvSpPr/>
          <p:nvPr/>
        </p:nvSpPr>
        <p:spPr>
          <a:xfrm>
            <a:off x="2725009" y="6159103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Oval 23"/>
          <p:cNvSpPr/>
          <p:nvPr/>
        </p:nvSpPr>
        <p:spPr>
          <a:xfrm>
            <a:off x="3582265" y="5944789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Oval 24"/>
          <p:cNvSpPr/>
          <p:nvPr/>
        </p:nvSpPr>
        <p:spPr>
          <a:xfrm>
            <a:off x="3367951" y="6230541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Oval 25"/>
          <p:cNvSpPr/>
          <p:nvPr/>
        </p:nvSpPr>
        <p:spPr>
          <a:xfrm>
            <a:off x="5758850" y="5715016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Oval 26"/>
          <p:cNvSpPr/>
          <p:nvPr/>
        </p:nvSpPr>
        <p:spPr>
          <a:xfrm>
            <a:off x="5868281" y="5929330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Oval 27"/>
          <p:cNvSpPr/>
          <p:nvPr/>
        </p:nvSpPr>
        <p:spPr>
          <a:xfrm>
            <a:off x="6044602" y="5715016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Oval 28"/>
          <p:cNvSpPr/>
          <p:nvPr/>
        </p:nvSpPr>
        <p:spPr>
          <a:xfrm>
            <a:off x="6154033" y="5929330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val 29"/>
          <p:cNvSpPr/>
          <p:nvPr/>
        </p:nvSpPr>
        <p:spPr>
          <a:xfrm>
            <a:off x="5715008" y="6159103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Oval 30"/>
          <p:cNvSpPr/>
          <p:nvPr/>
        </p:nvSpPr>
        <p:spPr>
          <a:xfrm>
            <a:off x="6154033" y="6215082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Oval 31"/>
          <p:cNvSpPr/>
          <p:nvPr/>
        </p:nvSpPr>
        <p:spPr>
          <a:xfrm>
            <a:off x="6044602" y="5867416"/>
            <a:ext cx="61041" cy="55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785794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Análisis de Componentes Principales (PCA):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500174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 método exploratorio, que consiste en una rotación rígida (90º) de los puntos en el espacio multivariado:</a:t>
            </a:r>
          </a:p>
          <a:p>
            <a:endParaRPr lang="es-MX" dirty="0"/>
          </a:p>
        </p:txBody>
      </p:sp>
      <p:grpSp>
        <p:nvGrpSpPr>
          <p:cNvPr id="30" name="Group 29"/>
          <p:cNvGrpSpPr/>
          <p:nvPr/>
        </p:nvGrpSpPr>
        <p:grpSpPr>
          <a:xfrm>
            <a:off x="785786" y="3312383"/>
            <a:ext cx="4429156" cy="1714512"/>
            <a:chOff x="785786" y="2928934"/>
            <a:chExt cx="4429156" cy="1714512"/>
          </a:xfrm>
        </p:grpSpPr>
        <p:pic>
          <p:nvPicPr>
            <p:cNvPr id="237570" name="Picture 2" descr="https://encrypted-tbn1.gstatic.com/images?q=tbn:ANd9GcRtQzr2h7uk8AzawzByp2b_dXwLbLXtxqneoM0SgnGeSGlyJU8Y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4546" y="3286124"/>
              <a:ext cx="1047967" cy="1071570"/>
            </a:xfrm>
            <a:prstGeom prst="rect">
              <a:avLst/>
            </a:prstGeom>
            <a:noFill/>
          </p:spPr>
        </p:pic>
        <p:grpSp>
          <p:nvGrpSpPr>
            <p:cNvPr id="5" name="Group 4"/>
            <p:cNvGrpSpPr/>
            <p:nvPr/>
          </p:nvGrpSpPr>
          <p:grpSpPr>
            <a:xfrm>
              <a:off x="785786" y="3429000"/>
              <a:ext cx="1028028" cy="858844"/>
              <a:chOff x="5187046" y="1928802"/>
              <a:chExt cx="1028028" cy="858844"/>
            </a:xfrm>
          </p:grpSpPr>
          <p:sp>
            <p:nvSpPr>
              <p:cNvPr id="6" name="Flowchart: Manual Operation 5"/>
              <p:cNvSpPr/>
              <p:nvPr/>
            </p:nvSpPr>
            <p:spPr>
              <a:xfrm rot="5400000">
                <a:off x="5133467" y="2196695"/>
                <a:ext cx="428629" cy="321471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5572132" y="1928802"/>
                <a:ext cx="428628" cy="285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5572132" y="2071678"/>
                <a:ext cx="571504" cy="214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72132" y="2501894"/>
                <a:ext cx="428628" cy="285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572132" y="2430456"/>
                <a:ext cx="571504" cy="214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572132" y="2357430"/>
                <a:ext cx="64294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714744" y="2928934"/>
              <a:ext cx="1500198" cy="1714512"/>
              <a:chOff x="5285586" y="3500438"/>
              <a:chExt cx="1500992" cy="164307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286380" y="4786322"/>
                <a:ext cx="1500198" cy="357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286380" y="3500438"/>
                <a:ext cx="1500198" cy="357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4643438" y="4143380"/>
                <a:ext cx="128588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6142842" y="4499776"/>
                <a:ext cx="128588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reeform 25"/>
            <p:cNvSpPr/>
            <p:nvPr/>
          </p:nvSpPr>
          <p:spPr>
            <a:xfrm>
              <a:off x="3929058" y="3302299"/>
              <a:ext cx="1000132" cy="1126833"/>
            </a:xfrm>
            <a:custGeom>
              <a:avLst/>
              <a:gdLst>
                <a:gd name="connsiteX0" fmla="*/ 28401 w 1141922"/>
                <a:gd name="connsiteY0" fmla="*/ 554182 h 1126833"/>
                <a:gd name="connsiteX1" fmla="*/ 28401 w 1141922"/>
                <a:gd name="connsiteY1" fmla="*/ 443345 h 1126833"/>
                <a:gd name="connsiteX2" fmla="*/ 69965 w 1141922"/>
                <a:gd name="connsiteY2" fmla="*/ 429491 h 1126833"/>
                <a:gd name="connsiteX3" fmla="*/ 111529 w 1141922"/>
                <a:gd name="connsiteY3" fmla="*/ 401782 h 1126833"/>
                <a:gd name="connsiteX4" fmla="*/ 153092 w 1141922"/>
                <a:gd name="connsiteY4" fmla="*/ 387927 h 1126833"/>
                <a:gd name="connsiteX5" fmla="*/ 166947 w 1141922"/>
                <a:gd name="connsiteY5" fmla="*/ 346363 h 1126833"/>
                <a:gd name="connsiteX6" fmla="*/ 208511 w 1141922"/>
                <a:gd name="connsiteY6" fmla="*/ 332509 h 1126833"/>
                <a:gd name="connsiteX7" fmla="*/ 291638 w 1141922"/>
                <a:gd name="connsiteY7" fmla="*/ 318654 h 1126833"/>
                <a:gd name="connsiteX8" fmla="*/ 347056 w 1141922"/>
                <a:gd name="connsiteY8" fmla="*/ 193963 h 1126833"/>
                <a:gd name="connsiteX9" fmla="*/ 374765 w 1141922"/>
                <a:gd name="connsiteY9" fmla="*/ 69272 h 1126833"/>
                <a:gd name="connsiteX10" fmla="*/ 416329 w 1141922"/>
                <a:gd name="connsiteY10" fmla="*/ 41563 h 1126833"/>
                <a:gd name="connsiteX11" fmla="*/ 471747 w 1141922"/>
                <a:gd name="connsiteY11" fmla="*/ 27709 h 1126833"/>
                <a:gd name="connsiteX12" fmla="*/ 610292 w 1141922"/>
                <a:gd name="connsiteY12" fmla="*/ 0 h 1126833"/>
                <a:gd name="connsiteX13" fmla="*/ 762692 w 1141922"/>
                <a:gd name="connsiteY13" fmla="*/ 13854 h 1126833"/>
                <a:gd name="connsiteX14" fmla="*/ 804256 w 1141922"/>
                <a:gd name="connsiteY14" fmla="*/ 27709 h 1126833"/>
                <a:gd name="connsiteX15" fmla="*/ 831965 w 1141922"/>
                <a:gd name="connsiteY15" fmla="*/ 69272 h 1126833"/>
                <a:gd name="connsiteX16" fmla="*/ 901238 w 1141922"/>
                <a:gd name="connsiteY16" fmla="*/ 124691 h 1126833"/>
                <a:gd name="connsiteX17" fmla="*/ 942801 w 1141922"/>
                <a:gd name="connsiteY17" fmla="*/ 138545 h 1126833"/>
                <a:gd name="connsiteX18" fmla="*/ 984365 w 1141922"/>
                <a:gd name="connsiteY18" fmla="*/ 166254 h 1126833"/>
                <a:gd name="connsiteX19" fmla="*/ 1012074 w 1141922"/>
                <a:gd name="connsiteY19" fmla="*/ 207818 h 1126833"/>
                <a:gd name="connsiteX20" fmla="*/ 1025929 w 1141922"/>
                <a:gd name="connsiteY20" fmla="*/ 249382 h 1126833"/>
                <a:gd name="connsiteX21" fmla="*/ 1053638 w 1141922"/>
                <a:gd name="connsiteY21" fmla="*/ 387927 h 1126833"/>
                <a:gd name="connsiteX22" fmla="*/ 1067492 w 1141922"/>
                <a:gd name="connsiteY22" fmla="*/ 429491 h 1126833"/>
                <a:gd name="connsiteX23" fmla="*/ 1109056 w 1141922"/>
                <a:gd name="connsiteY23" fmla="*/ 512618 h 1126833"/>
                <a:gd name="connsiteX24" fmla="*/ 1109056 w 1141922"/>
                <a:gd name="connsiteY24" fmla="*/ 748145 h 1126833"/>
                <a:gd name="connsiteX25" fmla="*/ 1095201 w 1141922"/>
                <a:gd name="connsiteY25" fmla="*/ 1011382 h 1126833"/>
                <a:gd name="connsiteX26" fmla="*/ 956656 w 1141922"/>
                <a:gd name="connsiteY26" fmla="*/ 1025236 h 1126833"/>
                <a:gd name="connsiteX27" fmla="*/ 928947 w 1141922"/>
                <a:gd name="connsiteY27" fmla="*/ 1066800 h 1126833"/>
                <a:gd name="connsiteX28" fmla="*/ 818111 w 1141922"/>
                <a:gd name="connsiteY28" fmla="*/ 1066800 h 1126833"/>
                <a:gd name="connsiteX29" fmla="*/ 748838 w 1141922"/>
                <a:gd name="connsiteY29" fmla="*/ 997527 h 1126833"/>
                <a:gd name="connsiteX30" fmla="*/ 333201 w 1141922"/>
                <a:gd name="connsiteY30" fmla="*/ 928254 h 1126833"/>
                <a:gd name="connsiteX31" fmla="*/ 166947 w 1141922"/>
                <a:gd name="connsiteY31" fmla="*/ 789709 h 1126833"/>
                <a:gd name="connsiteX32" fmla="*/ 125383 w 1141922"/>
                <a:gd name="connsiteY32" fmla="*/ 762000 h 1126833"/>
                <a:gd name="connsiteX33" fmla="*/ 69965 w 1141922"/>
                <a:gd name="connsiteY33" fmla="*/ 678872 h 1126833"/>
                <a:gd name="connsiteX34" fmla="*/ 14547 w 1141922"/>
                <a:gd name="connsiteY34" fmla="*/ 554182 h 1126833"/>
                <a:gd name="connsiteX35" fmla="*/ 14547 w 1141922"/>
                <a:gd name="connsiteY35" fmla="*/ 471054 h 112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41922" h="1126833">
                  <a:moveTo>
                    <a:pt x="28401" y="554182"/>
                  </a:moveTo>
                  <a:cubicBezTo>
                    <a:pt x="23132" y="527836"/>
                    <a:pt x="0" y="471746"/>
                    <a:pt x="28401" y="443345"/>
                  </a:cubicBezTo>
                  <a:cubicBezTo>
                    <a:pt x="38728" y="433018"/>
                    <a:pt x="56110" y="434109"/>
                    <a:pt x="69965" y="429491"/>
                  </a:cubicBezTo>
                  <a:cubicBezTo>
                    <a:pt x="83820" y="420255"/>
                    <a:pt x="96636" y="409229"/>
                    <a:pt x="111529" y="401782"/>
                  </a:cubicBezTo>
                  <a:cubicBezTo>
                    <a:pt x="124591" y="395251"/>
                    <a:pt x="142766" y="398254"/>
                    <a:pt x="153092" y="387927"/>
                  </a:cubicBezTo>
                  <a:cubicBezTo>
                    <a:pt x="163419" y="377600"/>
                    <a:pt x="156620" y="356690"/>
                    <a:pt x="166947" y="346363"/>
                  </a:cubicBezTo>
                  <a:cubicBezTo>
                    <a:pt x="177274" y="336036"/>
                    <a:pt x="194255" y="335677"/>
                    <a:pt x="208511" y="332509"/>
                  </a:cubicBezTo>
                  <a:cubicBezTo>
                    <a:pt x="235933" y="326415"/>
                    <a:pt x="263929" y="323272"/>
                    <a:pt x="291638" y="318654"/>
                  </a:cubicBezTo>
                  <a:cubicBezTo>
                    <a:pt x="335549" y="252788"/>
                    <a:pt x="314082" y="292887"/>
                    <a:pt x="347056" y="193963"/>
                  </a:cubicBezTo>
                  <a:cubicBezTo>
                    <a:pt x="347767" y="191831"/>
                    <a:pt x="368849" y="78147"/>
                    <a:pt x="374765" y="69272"/>
                  </a:cubicBezTo>
                  <a:cubicBezTo>
                    <a:pt x="384001" y="55417"/>
                    <a:pt x="401024" y="48122"/>
                    <a:pt x="416329" y="41563"/>
                  </a:cubicBezTo>
                  <a:cubicBezTo>
                    <a:pt x="433831" y="34062"/>
                    <a:pt x="453438" y="32940"/>
                    <a:pt x="471747" y="27709"/>
                  </a:cubicBezTo>
                  <a:cubicBezTo>
                    <a:pt x="568476" y="72"/>
                    <a:pt x="444774" y="23645"/>
                    <a:pt x="610292" y="0"/>
                  </a:cubicBezTo>
                  <a:cubicBezTo>
                    <a:pt x="661092" y="4618"/>
                    <a:pt x="712195" y="6640"/>
                    <a:pt x="762692" y="13854"/>
                  </a:cubicBezTo>
                  <a:cubicBezTo>
                    <a:pt x="777149" y="15919"/>
                    <a:pt x="792852" y="18586"/>
                    <a:pt x="804256" y="27709"/>
                  </a:cubicBezTo>
                  <a:cubicBezTo>
                    <a:pt x="817258" y="38111"/>
                    <a:pt x="821563" y="56270"/>
                    <a:pt x="831965" y="69272"/>
                  </a:cubicBezTo>
                  <a:cubicBezTo>
                    <a:pt x="849149" y="90752"/>
                    <a:pt x="877231" y="112688"/>
                    <a:pt x="901238" y="124691"/>
                  </a:cubicBezTo>
                  <a:cubicBezTo>
                    <a:pt x="914300" y="131222"/>
                    <a:pt x="928947" y="133927"/>
                    <a:pt x="942801" y="138545"/>
                  </a:cubicBezTo>
                  <a:cubicBezTo>
                    <a:pt x="956656" y="147781"/>
                    <a:pt x="972591" y="154480"/>
                    <a:pt x="984365" y="166254"/>
                  </a:cubicBezTo>
                  <a:cubicBezTo>
                    <a:pt x="996139" y="178028"/>
                    <a:pt x="1004627" y="192925"/>
                    <a:pt x="1012074" y="207818"/>
                  </a:cubicBezTo>
                  <a:cubicBezTo>
                    <a:pt x="1018605" y="220880"/>
                    <a:pt x="1022645" y="235152"/>
                    <a:pt x="1025929" y="249382"/>
                  </a:cubicBezTo>
                  <a:cubicBezTo>
                    <a:pt x="1036519" y="295272"/>
                    <a:pt x="1038746" y="343247"/>
                    <a:pt x="1053638" y="387927"/>
                  </a:cubicBezTo>
                  <a:cubicBezTo>
                    <a:pt x="1058256" y="401782"/>
                    <a:pt x="1060961" y="416429"/>
                    <a:pt x="1067492" y="429491"/>
                  </a:cubicBezTo>
                  <a:cubicBezTo>
                    <a:pt x="1121210" y="536929"/>
                    <a:pt x="1074229" y="408138"/>
                    <a:pt x="1109056" y="512618"/>
                  </a:cubicBezTo>
                  <a:cubicBezTo>
                    <a:pt x="1141922" y="906993"/>
                    <a:pt x="1126595" y="537680"/>
                    <a:pt x="1109056" y="748145"/>
                  </a:cubicBezTo>
                  <a:cubicBezTo>
                    <a:pt x="1101759" y="835709"/>
                    <a:pt x="1137546" y="934391"/>
                    <a:pt x="1095201" y="1011382"/>
                  </a:cubicBezTo>
                  <a:cubicBezTo>
                    <a:pt x="1072834" y="1052049"/>
                    <a:pt x="1002838" y="1020618"/>
                    <a:pt x="956656" y="1025236"/>
                  </a:cubicBezTo>
                  <a:cubicBezTo>
                    <a:pt x="947420" y="1039091"/>
                    <a:pt x="941949" y="1056398"/>
                    <a:pt x="928947" y="1066800"/>
                  </a:cubicBezTo>
                  <a:cubicBezTo>
                    <a:pt x="894866" y="1094065"/>
                    <a:pt x="853617" y="1073901"/>
                    <a:pt x="818111" y="1066800"/>
                  </a:cubicBezTo>
                  <a:cubicBezTo>
                    <a:pt x="651861" y="955968"/>
                    <a:pt x="896615" y="1126833"/>
                    <a:pt x="748838" y="997527"/>
                  </a:cubicBezTo>
                  <a:cubicBezTo>
                    <a:pt x="617267" y="882402"/>
                    <a:pt x="552889" y="937408"/>
                    <a:pt x="333201" y="928254"/>
                  </a:cubicBezTo>
                  <a:cubicBezTo>
                    <a:pt x="226527" y="821580"/>
                    <a:pt x="282678" y="866863"/>
                    <a:pt x="166947" y="789709"/>
                  </a:cubicBezTo>
                  <a:lnTo>
                    <a:pt x="125383" y="762000"/>
                  </a:lnTo>
                  <a:lnTo>
                    <a:pt x="69965" y="678872"/>
                  </a:lnTo>
                  <a:cubicBezTo>
                    <a:pt x="44852" y="641203"/>
                    <a:pt x="14547" y="603645"/>
                    <a:pt x="14547" y="554182"/>
                  </a:cubicBezTo>
                  <a:lnTo>
                    <a:pt x="14547" y="471054"/>
                  </a:lnTo>
                </a:path>
              </a:pathLst>
            </a:custGeom>
            <a:solidFill>
              <a:schemeClr val="tx1">
                <a:lumMod val="75000"/>
                <a:lumOff val="25000"/>
                <a:alpha val="59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Arc 26"/>
            <p:cNvSpPr/>
            <p:nvPr/>
          </p:nvSpPr>
          <p:spPr>
            <a:xfrm rot="17614949">
              <a:off x="2192227" y="3090309"/>
              <a:ext cx="785818" cy="785818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Arc 28"/>
            <p:cNvSpPr/>
            <p:nvPr/>
          </p:nvSpPr>
          <p:spPr>
            <a:xfrm rot="210958" flipV="1">
              <a:off x="2696156" y="3738109"/>
              <a:ext cx="785818" cy="785818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57956" y="5456034"/>
            <a:ext cx="414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Rotar el algodón en ángulos de 90º de tal manera que la proyección de su sombra en 2D se asemeje lo más posible a su imagen en 3D.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86446" y="3000372"/>
            <a:ext cx="3000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La pantalla tiene dimensiones reducidas (menos) que las originales.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/>
              <a:t>Los nuevos ejes en la pantalla donde se proyecta la sombra son combinaciones lineales (transformaciones) de los ejes originales.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544504" y="3022539"/>
            <a:ext cx="110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ang</a:t>
            </a:r>
            <a:r>
              <a:rPr lang="es-MX" sz="1600" dirty="0"/>
              <a:t> 90º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96497"/>
            <a:ext cx="3495678" cy="34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960224" y="3431634"/>
            <a:ext cx="426286" cy="3065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y</a:t>
            </a:r>
            <a:r>
              <a:rPr lang="es-MX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0" y="1852234"/>
            <a:ext cx="415067" cy="314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y</a:t>
            </a:r>
            <a:r>
              <a:rPr lang="es-MX" baseline="-25000" dirty="0"/>
              <a:t>2</a:t>
            </a:r>
          </a:p>
        </p:txBody>
      </p:sp>
      <p:sp>
        <p:nvSpPr>
          <p:cNvPr id="18" name="Arc 17"/>
          <p:cNvSpPr/>
          <p:nvPr/>
        </p:nvSpPr>
        <p:spPr>
          <a:xfrm>
            <a:off x="2214546" y="939439"/>
            <a:ext cx="1071570" cy="1500198"/>
          </a:xfrm>
          <a:prstGeom prst="arc">
            <a:avLst>
              <a:gd name="adj1" fmla="val 15254431"/>
              <a:gd name="adj2" fmla="val 1747319"/>
            </a:avLst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extBox 18"/>
          <p:cNvSpPr txBox="1"/>
          <p:nvPr/>
        </p:nvSpPr>
        <p:spPr>
          <a:xfrm>
            <a:off x="3643306" y="1853975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línea de mejor ajuste ortogonal puede ser rotada para visualizar el patrón </a:t>
            </a:r>
            <a:r>
              <a:rPr lang="es-MX" dirty="0" err="1"/>
              <a:t>multivariado</a:t>
            </a:r>
            <a:r>
              <a:rPr lang="es-MX" dirty="0"/>
              <a:t>. </a:t>
            </a:r>
          </a:p>
        </p:txBody>
      </p:sp>
      <p:pic>
        <p:nvPicPr>
          <p:cNvPr id="2406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3972" y="2714620"/>
            <a:ext cx="3924308" cy="39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 rot="16200000">
            <a:off x="3798506" y="4331292"/>
            <a:ext cx="22860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2do componente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8420" y="6274378"/>
            <a:ext cx="18573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1er componente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90" y="3857628"/>
            <a:ext cx="4357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nuevos ejes son </a:t>
            </a:r>
            <a:r>
              <a:rPr lang="es-MX" b="1" dirty="0"/>
              <a:t>componentes </a:t>
            </a:r>
            <a:r>
              <a:rPr lang="es-MX" dirty="0"/>
              <a:t>representando combinaciones lineales (transformaciones) de las variables originales. </a:t>
            </a:r>
          </a:p>
          <a:p>
            <a:endParaRPr lang="es-MX" dirty="0"/>
          </a:p>
          <a:p>
            <a:r>
              <a:rPr lang="es-MX" dirty="0"/>
              <a:t>El origen (cero) en el espacio ordenado tiene la misma localización que las medias de las variables en el espacio original (</a:t>
            </a:r>
            <a:r>
              <a:rPr lang="es-MX" b="1" dirty="0"/>
              <a:t>rotación rígida</a:t>
            </a:r>
            <a:r>
              <a:rPr lang="es-MX" dirty="0"/>
              <a:t>).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053" y="893017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Obtención de componentes principales: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756" y="1944092"/>
            <a:ext cx="7565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s-MX" b="1" dirty="0">
                <a:solidFill>
                  <a:srgbClr val="C00000"/>
                </a:solidFill>
              </a:rPr>
              <a:t>1.</a:t>
            </a:r>
            <a:r>
              <a:rPr lang="es-MX" dirty="0"/>
              <a:t> Obtención de la matriz de </a:t>
            </a:r>
            <a:r>
              <a:rPr lang="es-MX" b="1" dirty="0"/>
              <a:t>varianza-covarianza</a:t>
            </a:r>
            <a:r>
              <a:rPr lang="es-MX" dirty="0"/>
              <a:t> (PCA de covarianza) o de </a:t>
            </a:r>
            <a:r>
              <a:rPr lang="es-MX" b="1" dirty="0"/>
              <a:t>correlación</a:t>
            </a:r>
            <a:r>
              <a:rPr lang="es-MX" dirty="0"/>
              <a:t> (PCA de correlación).</a:t>
            </a:r>
          </a:p>
          <a:p>
            <a:pPr marL="179388"/>
            <a:endParaRPr lang="es-MX" sz="1600" dirty="0"/>
          </a:p>
          <a:p>
            <a:pPr marL="179388"/>
            <a:r>
              <a:rPr lang="es-MX" sz="1600" dirty="0"/>
              <a:t>El criterio para escoger la mejor forma es la diferencia en escala de las variables en el juego de datos original: grandes diferencias en escala, correlación; diferencias menores, covarianza.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19504" y="403414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</a:rPr>
              <a:t>2. </a:t>
            </a:r>
            <a:r>
              <a:rPr lang="es-MX" dirty="0"/>
              <a:t>Obtención de los valores singulares (</a:t>
            </a:r>
            <a:r>
              <a:rPr lang="es-MX" i="1" dirty="0" err="1"/>
              <a:t>eigen</a:t>
            </a:r>
            <a:r>
              <a:rPr lang="es-MX" i="1" dirty="0"/>
              <a:t>-análisis</a:t>
            </a:r>
            <a:r>
              <a:rPr lang="es-MX" dirty="0"/>
              <a:t>) o </a:t>
            </a:r>
            <a:r>
              <a:rPr lang="es-MX" b="1" dirty="0"/>
              <a:t>rotación rígida.</a:t>
            </a:r>
          </a:p>
          <a:p>
            <a:endParaRPr lang="es-MX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33792" y="4816143"/>
            <a:ext cx="824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s-MX" b="1" dirty="0">
                <a:solidFill>
                  <a:srgbClr val="C00000"/>
                </a:solidFill>
              </a:rPr>
              <a:t>3. </a:t>
            </a:r>
            <a:r>
              <a:rPr lang="es-MX" dirty="0"/>
              <a:t>Obtención de las </a:t>
            </a:r>
            <a:r>
              <a:rPr lang="es-MX" b="1" dirty="0"/>
              <a:t>proyecciones</a:t>
            </a:r>
            <a:r>
              <a:rPr lang="es-MX" dirty="0"/>
              <a:t> (</a:t>
            </a:r>
            <a:r>
              <a:rPr lang="es-MX" i="1" dirty="0"/>
              <a:t>scores</a:t>
            </a:r>
            <a:r>
              <a:rPr lang="es-MX" dirty="0"/>
              <a:t>) de los datos en los ejes de los componentes principales.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43332" y="580700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</a:rPr>
              <a:t>4.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b="1" dirty="0"/>
              <a:t>Visualización</a:t>
            </a:r>
            <a:r>
              <a:rPr lang="es-MX" dirty="0"/>
              <a:t> simple y </a:t>
            </a:r>
            <a:r>
              <a:rPr lang="es-MX" dirty="0" err="1"/>
              <a:t>bi-plot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3116"/>
            <a:ext cx="42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Y </a:t>
            </a:r>
            <a:r>
              <a:rPr lang="es-MX" dirty="0"/>
              <a:t> </a:t>
            </a:r>
            <a:endParaRPr lang="es-MX" b="1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486177" y="3627296"/>
          <a:ext cx="2609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53800" progId="Equation.3">
                  <p:embed/>
                </p:oleObj>
              </mc:Choice>
              <mc:Fallback>
                <p:oleObj name="Equation" r:id="rId2" imgW="1447560" imgH="253800" progId="Equation.3">
                  <p:embed/>
                  <p:pic>
                    <p:nvPicPr>
                      <p:cNvPr id="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77" y="3627296"/>
                        <a:ext cx="26098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4739" y="514136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Y </a:t>
            </a:r>
            <a:r>
              <a:rPr lang="es-MX" dirty="0"/>
              <a:t> </a:t>
            </a:r>
            <a:endParaRPr lang="es-MX" b="1" dirty="0"/>
          </a:p>
        </p:txBody>
      </p:sp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771929" y="4532976"/>
          <a:ext cx="2143140" cy="161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965160" progId="Equation.3">
                  <p:embed/>
                </p:oleObj>
              </mc:Choice>
              <mc:Fallback>
                <p:oleObj name="Equation" r:id="rId4" imgW="1244520" imgH="965160" progId="Equation.3">
                  <p:embed/>
                  <p:pic>
                    <p:nvPicPr>
                      <p:cNvPr id="232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29" y="4532976"/>
                        <a:ext cx="2143140" cy="1610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13887" y="5155779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629053" y="1571612"/>
          <a:ext cx="2487538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939600" progId="Equation.3">
                  <p:embed/>
                </p:oleObj>
              </mc:Choice>
              <mc:Fallback>
                <p:oleObj name="Equation" r:id="rId6" imgW="1447560" imgH="939600" progId="Equation.3">
                  <p:embed/>
                  <p:pic>
                    <p:nvPicPr>
                      <p:cNvPr id="232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3" y="1571612"/>
                        <a:ext cx="2487538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 rot="5400000">
            <a:off x="2654187" y="220354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datos </a:t>
            </a:r>
            <a:r>
              <a:rPr lang="es-MX" sz="1400" dirty="0" err="1"/>
              <a:t>multivariados</a:t>
            </a:r>
            <a:endParaRPr lang="es-MX" sz="14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119098" y="3571876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vector de</a:t>
            </a:r>
          </a:p>
          <a:p>
            <a:pPr algn="ctr"/>
            <a:r>
              <a:rPr lang="es-MX" sz="1400" dirty="0"/>
              <a:t>medias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2632161" y="5132499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matriz de medias</a:t>
            </a:r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4689327" y="1129129"/>
          <a:ext cx="3471260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939600" progId="Equation.3">
                  <p:embed/>
                </p:oleObj>
              </mc:Choice>
              <mc:Fallback>
                <p:oleObj name="Equation" r:id="rId8" imgW="2311200" imgH="939600" progId="Equation.3">
                  <p:embed/>
                  <p:pic>
                    <p:nvPicPr>
                      <p:cNvPr id="232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327" y="1129129"/>
                        <a:ext cx="3471260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57686" y="1601485"/>
            <a:ext cx="42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Z </a:t>
            </a:r>
            <a:r>
              <a:rPr lang="es-MX" dirty="0"/>
              <a:t> </a:t>
            </a:r>
            <a:endParaRPr lang="es-MX" b="1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7587984" y="1632037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datos  centrados</a:t>
            </a:r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5024027" y="2901224"/>
          <a:ext cx="3053010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68480" imgH="939600" progId="Equation.3">
                  <p:embed/>
                </p:oleObj>
              </mc:Choice>
              <mc:Fallback>
                <p:oleObj name="Equation" r:id="rId10" imgW="1968480" imgH="939600" progId="Equation.3">
                  <p:embed/>
                  <p:pic>
                    <p:nvPicPr>
                      <p:cNvPr id="2324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027" y="2901224"/>
                        <a:ext cx="3053010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48013" y="34168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 </a:t>
            </a:r>
            <a:r>
              <a:rPr lang="es-MX" dirty="0"/>
              <a:t> </a:t>
            </a:r>
            <a:endParaRPr lang="es-MX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7587984" y="3346550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matriz de SSCP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433829" y="4814218"/>
          <a:ext cx="2230316" cy="1440000"/>
        </p:xfrm>
        <a:graphic>
          <a:graphicData uri="http://schemas.openxmlformats.org/drawingml/2006/table">
            <a:tbl>
              <a:tblPr/>
              <a:tblGrid>
                <a:gridCol w="65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s-MX" sz="1600" b="0" i="1" u="none" strike="noStrike" baseline="30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cov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cov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cov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s-MX" sz="1600" b="0" i="1" u="none" strike="noStrike" baseline="30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cov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2,p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cov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cov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1" u="none" strike="noStrike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s-MX" sz="1600" b="0" i="1" u="none" strike="noStrike" baseline="30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s-MX" sz="1600" b="0" i="1" u="none" strike="noStrike" baseline="-250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Left Bracket 30"/>
          <p:cNvSpPr/>
          <p:nvPr/>
        </p:nvSpPr>
        <p:spPr>
          <a:xfrm>
            <a:off x="5290953" y="4857760"/>
            <a:ext cx="71440" cy="1500198"/>
          </a:xfrm>
          <a:prstGeom prst="leftBracke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TextBox 31"/>
          <p:cNvSpPr txBox="1"/>
          <p:nvPr/>
        </p:nvSpPr>
        <p:spPr>
          <a:xfrm>
            <a:off x="4719451" y="538572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 </a:t>
            </a:r>
            <a:r>
              <a:rPr lang="es-MX" dirty="0"/>
              <a:t> =</a:t>
            </a:r>
            <a:endParaRPr lang="es-MX" b="1" dirty="0"/>
          </a:p>
        </p:txBody>
      </p:sp>
      <p:sp>
        <p:nvSpPr>
          <p:cNvPr id="33" name="Left Bracket 32"/>
          <p:cNvSpPr/>
          <p:nvPr/>
        </p:nvSpPr>
        <p:spPr>
          <a:xfrm flipH="1">
            <a:off x="7735579" y="4857760"/>
            <a:ext cx="71440" cy="1500198"/>
          </a:xfrm>
          <a:prstGeom prst="leftBracke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TextBox 33"/>
          <p:cNvSpPr txBox="1"/>
          <p:nvPr/>
        </p:nvSpPr>
        <p:spPr>
          <a:xfrm rot="5400000">
            <a:off x="7636832" y="5274811"/>
            <a:ext cx="178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matriz de </a:t>
            </a:r>
          </a:p>
          <a:p>
            <a:pPr algn="ctr"/>
            <a:r>
              <a:rPr lang="es-MX" sz="1400" dirty="0"/>
              <a:t>varianza-covarianza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4282" y="681319"/>
            <a:ext cx="4000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Expresión matricial: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406" y="642942"/>
            <a:ext cx="3864122" cy="3786190"/>
            <a:chOff x="214283" y="571480"/>
            <a:chExt cx="3864122" cy="3786190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571480"/>
              <a:ext cx="3792685" cy="3786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TextBox 3"/>
            <p:cNvSpPr txBox="1"/>
            <p:nvPr/>
          </p:nvSpPr>
          <p:spPr>
            <a:xfrm>
              <a:off x="1525259" y="4019116"/>
              <a:ext cx="18573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PC1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545133" y="2215862"/>
              <a:ext cx="18573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PC2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96911" y="1156405"/>
              <a:ext cx="542926" cy="585359"/>
              <a:chOff x="8358214" y="3500438"/>
              <a:chExt cx="542926" cy="58535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455371" y="3597595"/>
                <a:ext cx="117157" cy="11715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458230" y="3883347"/>
                <a:ext cx="117157" cy="117157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604564" y="3514293"/>
                <a:ext cx="285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b="1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604564" y="3808798"/>
                <a:ext cx="285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b="1" dirty="0"/>
                  <a:t>B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358214" y="3500438"/>
                <a:ext cx="542926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b="1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4000496" y="857232"/>
            <a:ext cx="507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pueden proyectar los objetos con distintos colores para distinguir su ubicación en el plano.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1785926"/>
            <a:ext cx="400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Se distingue el grupo A por tener valores mas altos para el PC2 que el B; pero no se distinguen en relación al PC1.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4720248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 PCA permite distinguir patrones generales: </a:t>
            </a:r>
            <a:r>
              <a:rPr lang="es-MX" b="1" dirty="0"/>
              <a:t>es una herramienta de exploración útil para la visualización de datos multidimensionales, no contempla pruebas de hipótesis.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5715016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Después de explicar la variación asociada al PC1 (</a:t>
            </a:r>
            <a:r>
              <a:rPr lang="es-MX" sz="1600" dirty="0" err="1"/>
              <a:t>i.e.</a:t>
            </a:r>
            <a:r>
              <a:rPr lang="es-MX" sz="1600" dirty="0"/>
              <a:t> a las variables de mas carga en el PC1), la mayor dispersión está asociada las variables de mas carga en el PC2.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1934" y="2857496"/>
            <a:ext cx="500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PC no representan la dominancia de una variable, sino de sus cargas relativas, y es un mal hábito asociar un PC a una única variable.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3438" y="3857628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El PC1 contiene las mismas variables que contiene el PC2, pero con distinta carga.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729" y="622095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El problema de la multi-dimensionalidad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454014" y="3061853"/>
            <a:ext cx="1118470" cy="25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objeto </a:t>
            </a:r>
            <a:r>
              <a:rPr lang="es-MX" sz="1600" i="1" dirty="0"/>
              <a:t>i</a:t>
            </a:r>
            <a:r>
              <a:rPr lang="es-MX" sz="1600" dirty="0"/>
              <a:t>  (y</a:t>
            </a:r>
            <a:r>
              <a:rPr lang="es-MX" sz="1600" baseline="-25000" dirty="0"/>
              <a:t>i1</a:t>
            </a:r>
            <a:r>
              <a:rPr lang="es-MX" sz="1600" dirty="0"/>
              <a:t>, y</a:t>
            </a:r>
            <a:r>
              <a:rPr lang="es-MX" sz="1600" baseline="-25000" dirty="0"/>
              <a:t>i2</a:t>
            </a:r>
            <a:r>
              <a:rPr lang="es-MX" sz="1600" dirty="0"/>
              <a:t>)</a:t>
            </a:r>
          </a:p>
        </p:txBody>
      </p:sp>
      <p:sp>
        <p:nvSpPr>
          <p:cNvPr id="5" name="TextBox 3"/>
          <p:cNvSpPr txBox="1"/>
          <p:nvPr/>
        </p:nvSpPr>
        <p:spPr>
          <a:xfrm rot="16200000">
            <a:off x="95526" y="2600889"/>
            <a:ext cx="139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 y</a:t>
            </a:r>
            <a:r>
              <a:rPr lang="es-MX" sz="1600" baseline="-25000" dirty="0"/>
              <a:t>1</a:t>
            </a:r>
          </a:p>
        </p:txBody>
      </p:sp>
      <p:cxnSp>
        <p:nvCxnSpPr>
          <p:cNvPr id="6" name="Straight Connector 4"/>
          <p:cNvCxnSpPr>
            <a:endCxn id="8" idx="1"/>
          </p:cNvCxnSpPr>
          <p:nvPr/>
        </p:nvCxnSpPr>
        <p:spPr>
          <a:xfrm>
            <a:off x="1262740" y="2304263"/>
            <a:ext cx="1027910" cy="89380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/>
          <p:cNvCxnSpPr/>
          <p:nvPr/>
        </p:nvCxnSpPr>
        <p:spPr>
          <a:xfrm>
            <a:off x="976601" y="3386183"/>
            <a:ext cx="1553323" cy="94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"/>
          <p:cNvSpPr/>
          <p:nvPr/>
        </p:nvSpPr>
        <p:spPr>
          <a:xfrm>
            <a:off x="2284663" y="3191777"/>
            <a:ext cx="40877" cy="4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7"/>
          <p:cNvSpPr/>
          <p:nvPr/>
        </p:nvSpPr>
        <p:spPr>
          <a:xfrm>
            <a:off x="1221863" y="2279154"/>
            <a:ext cx="40877" cy="4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8"/>
          <p:cNvSpPr txBox="1"/>
          <p:nvPr/>
        </p:nvSpPr>
        <p:spPr>
          <a:xfrm>
            <a:off x="1293972" y="3357919"/>
            <a:ext cx="94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y</a:t>
            </a:r>
            <a:r>
              <a:rPr lang="es-MX" sz="1600" baseline="-25000" dirty="0"/>
              <a:t>2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1022123" y="1923302"/>
            <a:ext cx="190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objeto </a:t>
            </a:r>
            <a:r>
              <a:rPr lang="es-MX" sz="1600" i="1" dirty="0"/>
              <a:t>j</a:t>
            </a:r>
            <a:r>
              <a:rPr lang="es-MX" sz="1600" dirty="0"/>
              <a:t>  (y</a:t>
            </a:r>
            <a:r>
              <a:rPr lang="es-MX" sz="1600" baseline="-25000" dirty="0"/>
              <a:t>j1</a:t>
            </a:r>
            <a:r>
              <a:rPr lang="es-MX" sz="1600" dirty="0"/>
              <a:t>, y</a:t>
            </a:r>
            <a:r>
              <a:rPr lang="es-MX" sz="1600" baseline="-25000" dirty="0"/>
              <a:t>j2</a:t>
            </a:r>
            <a:r>
              <a:rPr lang="es-MX" sz="1600" dirty="0"/>
              <a:t>)</a:t>
            </a:r>
          </a:p>
        </p:txBody>
      </p:sp>
      <p:cxnSp>
        <p:nvCxnSpPr>
          <p:cNvPr id="12" name="Straight Arrow Connector 13"/>
          <p:cNvCxnSpPr/>
          <p:nvPr/>
        </p:nvCxnSpPr>
        <p:spPr>
          <a:xfrm rot="5400000" flipH="1" flipV="1">
            <a:off x="323633" y="2735143"/>
            <a:ext cx="1302156" cy="9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1"/>
          <p:cNvSpPr/>
          <p:nvPr/>
        </p:nvSpPr>
        <p:spPr>
          <a:xfrm>
            <a:off x="621409" y="1686160"/>
            <a:ext cx="2836840" cy="21768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2"/>
          <p:cNvSpPr txBox="1"/>
          <p:nvPr/>
        </p:nvSpPr>
        <p:spPr>
          <a:xfrm>
            <a:off x="6807483" y="2764433"/>
            <a:ext cx="20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objeto </a:t>
            </a:r>
            <a:r>
              <a:rPr lang="es-MX" sz="1600" i="1" dirty="0"/>
              <a:t>i</a:t>
            </a:r>
            <a:r>
              <a:rPr lang="es-MX" sz="1600" dirty="0"/>
              <a:t>  (y</a:t>
            </a:r>
            <a:r>
              <a:rPr lang="es-MX" sz="1600" baseline="-25000" dirty="0"/>
              <a:t>i1</a:t>
            </a:r>
            <a:r>
              <a:rPr lang="es-MX" sz="1600" dirty="0"/>
              <a:t>, y</a:t>
            </a:r>
            <a:r>
              <a:rPr lang="es-MX" sz="1600" baseline="-25000" dirty="0"/>
              <a:t>i2</a:t>
            </a:r>
            <a:r>
              <a:rPr lang="es-MX" sz="1600" dirty="0"/>
              <a:t>, y</a:t>
            </a:r>
            <a:r>
              <a:rPr lang="es-MX" sz="1600" baseline="-25000" dirty="0"/>
              <a:t>i3</a:t>
            </a:r>
            <a:r>
              <a:rPr lang="es-MX" sz="1600" dirty="0"/>
              <a:t>)</a:t>
            </a:r>
          </a:p>
        </p:txBody>
      </p:sp>
      <p:sp>
        <p:nvSpPr>
          <p:cNvPr id="17" name="TextBox 3"/>
          <p:cNvSpPr txBox="1"/>
          <p:nvPr/>
        </p:nvSpPr>
        <p:spPr>
          <a:xfrm rot="16200000">
            <a:off x="4118125" y="2608869"/>
            <a:ext cx="139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 y</a:t>
            </a:r>
            <a:r>
              <a:rPr lang="es-MX" sz="1600" baseline="-25000" dirty="0"/>
              <a:t>1</a:t>
            </a:r>
          </a:p>
        </p:txBody>
      </p:sp>
      <p:sp>
        <p:nvSpPr>
          <p:cNvPr id="20" name="Oval 6"/>
          <p:cNvSpPr/>
          <p:nvPr/>
        </p:nvSpPr>
        <p:spPr>
          <a:xfrm>
            <a:off x="6645376" y="2881719"/>
            <a:ext cx="40877" cy="4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Oval 7"/>
          <p:cNvSpPr/>
          <p:nvPr/>
        </p:nvSpPr>
        <p:spPr>
          <a:xfrm>
            <a:off x="5148064" y="2478247"/>
            <a:ext cx="40877" cy="429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extBox 8"/>
          <p:cNvSpPr txBox="1"/>
          <p:nvPr/>
        </p:nvSpPr>
        <p:spPr>
          <a:xfrm>
            <a:off x="5316571" y="3365899"/>
            <a:ext cx="94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y</a:t>
            </a:r>
            <a:r>
              <a:rPr lang="es-MX" sz="1600" baseline="-25000" dirty="0"/>
              <a:t>2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4747329" y="1686219"/>
            <a:ext cx="263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objeto </a:t>
            </a:r>
            <a:r>
              <a:rPr lang="es-MX" sz="1600" i="1" dirty="0"/>
              <a:t>j</a:t>
            </a:r>
            <a:r>
              <a:rPr lang="es-MX" sz="1600" dirty="0"/>
              <a:t>  (y</a:t>
            </a:r>
            <a:r>
              <a:rPr lang="es-MX" sz="1600" baseline="-25000" dirty="0"/>
              <a:t>j1</a:t>
            </a:r>
            <a:r>
              <a:rPr lang="es-MX" sz="1600" dirty="0"/>
              <a:t>, y</a:t>
            </a:r>
            <a:r>
              <a:rPr lang="es-MX" sz="1600" baseline="-25000" dirty="0"/>
              <a:t>j2</a:t>
            </a:r>
            <a:r>
              <a:rPr lang="es-MX" sz="1600" dirty="0"/>
              <a:t>, y</a:t>
            </a:r>
            <a:r>
              <a:rPr lang="es-MX" sz="1600" baseline="-25000" dirty="0"/>
              <a:t>j3</a:t>
            </a:r>
            <a:r>
              <a:rPr lang="es-MX" sz="1600" dirty="0"/>
              <a:t>)</a:t>
            </a:r>
          </a:p>
        </p:txBody>
      </p:sp>
      <p:sp>
        <p:nvSpPr>
          <p:cNvPr id="25" name="Rectangle 31"/>
          <p:cNvSpPr/>
          <p:nvPr/>
        </p:nvSpPr>
        <p:spPr>
          <a:xfrm>
            <a:off x="4644008" y="1686159"/>
            <a:ext cx="4022597" cy="21768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bo 25"/>
          <p:cNvSpPr/>
          <p:nvPr/>
        </p:nvSpPr>
        <p:spPr>
          <a:xfrm>
            <a:off x="5044721" y="2055587"/>
            <a:ext cx="1791893" cy="131031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TextBox 8"/>
          <p:cNvSpPr txBox="1"/>
          <p:nvPr/>
        </p:nvSpPr>
        <p:spPr>
          <a:xfrm>
            <a:off x="6320494" y="3086567"/>
            <a:ext cx="94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y</a:t>
            </a:r>
            <a:r>
              <a:rPr lang="es-MX" sz="1600" baseline="-25000" dirty="0"/>
              <a:t>3</a:t>
            </a:r>
          </a:p>
        </p:txBody>
      </p:sp>
      <p:cxnSp>
        <p:nvCxnSpPr>
          <p:cNvPr id="35" name="Straight Connector 4"/>
          <p:cNvCxnSpPr>
            <a:endCxn id="20" idx="3"/>
          </p:cNvCxnSpPr>
          <p:nvPr/>
        </p:nvCxnSpPr>
        <p:spPr>
          <a:xfrm>
            <a:off x="5200842" y="2520545"/>
            <a:ext cx="1450520" cy="397847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1655588" y="1204126"/>
            <a:ext cx="65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2-D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261479" y="1196752"/>
            <a:ext cx="65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3-D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053705" y="4369604"/>
            <a:ext cx="65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4-D</a:t>
            </a:r>
          </a:p>
        </p:txBody>
      </p:sp>
      <p:sp>
        <p:nvSpPr>
          <p:cNvPr id="40" name="Rectangle 31"/>
          <p:cNvSpPr/>
          <p:nvPr/>
        </p:nvSpPr>
        <p:spPr>
          <a:xfrm>
            <a:off x="693071" y="4848738"/>
            <a:ext cx="1380976" cy="131656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539552" y="4801257"/>
            <a:ext cx="1744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79536" y="4777791"/>
            <a:ext cx="3331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¿Cómo identificar y describir patrones en las nubes de datos que son generadas a partir de dichas matrices?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8568" y="4642033"/>
            <a:ext cx="1952274" cy="161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58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4282" y="785836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Estadística Multivariada</a:t>
            </a:r>
          </a:p>
        </p:txBody>
      </p:sp>
      <p:sp>
        <p:nvSpPr>
          <p:cNvPr id="8" name="15 CuadroTexto"/>
          <p:cNvSpPr txBox="1">
            <a:spLocks noChangeArrowheads="1"/>
          </p:cNvSpPr>
          <p:nvPr/>
        </p:nvSpPr>
        <p:spPr bwMode="auto">
          <a:xfrm>
            <a:off x="5214907" y="785836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Set de datos ordenados en una matriz</a:t>
            </a:r>
            <a:endParaRPr lang="es-VE"/>
          </a:p>
        </p:txBody>
      </p:sp>
      <p:grpSp>
        <p:nvGrpSpPr>
          <p:cNvPr id="9" name="19 Grupo"/>
          <p:cNvGrpSpPr>
            <a:grpSpLocks/>
          </p:cNvGrpSpPr>
          <p:nvPr/>
        </p:nvGrpSpPr>
        <p:grpSpPr bwMode="auto">
          <a:xfrm>
            <a:off x="1000095" y="1500211"/>
            <a:ext cx="2571750" cy="3429000"/>
            <a:chOff x="1071538" y="1214422"/>
            <a:chExt cx="2571768" cy="3429024"/>
          </a:xfrm>
        </p:grpSpPr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077882" y="3951309"/>
              <a:ext cx="0" cy="431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3365485" y="3938588"/>
              <a:ext cx="0" cy="431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VE"/>
            </a:p>
          </p:txBody>
        </p:sp>
        <p:sp>
          <p:nvSpPr>
            <p:cNvPr id="12" name="11 Abrir llave"/>
            <p:cNvSpPr/>
            <p:nvPr/>
          </p:nvSpPr>
          <p:spPr>
            <a:xfrm>
              <a:off x="3357554" y="1214422"/>
              <a:ext cx="285752" cy="342902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3" name="17 CuadroTexto"/>
            <p:cNvSpPr txBox="1">
              <a:spLocks noChangeArrowheads="1"/>
            </p:cNvSpPr>
            <p:nvPr/>
          </p:nvSpPr>
          <p:spPr bwMode="auto">
            <a:xfrm>
              <a:off x="1071538" y="2643182"/>
              <a:ext cx="228601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Algebra de matrices</a:t>
              </a:r>
            </a:p>
            <a:p>
              <a:pPr algn="ctr"/>
              <a:r>
                <a:rPr lang="es-ES" sz="1400"/>
                <a:t>(algebra lineal)</a:t>
              </a:r>
              <a:endParaRPr lang="es-VE" sz="1400"/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282" y="1500211"/>
            <a:ext cx="52387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Flecha derecha"/>
          <p:cNvSpPr/>
          <p:nvPr/>
        </p:nvSpPr>
        <p:spPr>
          <a:xfrm>
            <a:off x="3643282" y="857273"/>
            <a:ext cx="1428750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6" name="15 Flecha derecha"/>
          <p:cNvSpPr/>
          <p:nvPr/>
        </p:nvSpPr>
        <p:spPr>
          <a:xfrm rot="5400000">
            <a:off x="5714970" y="5429273"/>
            <a:ext cx="857250" cy="285750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7" name="24 CuadroTexto"/>
          <p:cNvSpPr txBox="1">
            <a:spLocks noChangeArrowheads="1"/>
          </p:cNvSpPr>
          <p:nvPr/>
        </p:nvSpPr>
        <p:spPr bwMode="auto">
          <a:xfrm>
            <a:off x="5357782" y="6069036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/>
              <a:t>Matriz </a:t>
            </a:r>
            <a:r>
              <a:rPr lang="es-ES" b="1"/>
              <a:t>Y (</a:t>
            </a:r>
            <a:r>
              <a:rPr lang="es-ES" i="1"/>
              <a:t>n</a:t>
            </a:r>
            <a:r>
              <a:rPr lang="es-ES" b="1"/>
              <a:t> </a:t>
            </a:r>
            <a:r>
              <a:rPr lang="es-ES" sz="1200" b="1"/>
              <a:t>x</a:t>
            </a:r>
            <a:r>
              <a:rPr lang="es-ES" b="1"/>
              <a:t> </a:t>
            </a:r>
            <a:r>
              <a:rPr lang="es-ES" i="1"/>
              <a:t>p</a:t>
            </a:r>
            <a:r>
              <a:rPr lang="es-ES" b="1"/>
              <a:t>)</a:t>
            </a:r>
          </a:p>
          <a:p>
            <a:pPr algn="ctr"/>
            <a:r>
              <a:rPr lang="es-ES" b="1"/>
              <a:t>Rectangular</a:t>
            </a:r>
            <a:endParaRPr lang="es-V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13092"/>
            <a:ext cx="4071938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85750" y="941405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Estadística Multivariada</a:t>
            </a:r>
          </a:p>
        </p:txBody>
      </p:sp>
      <p:sp>
        <p:nvSpPr>
          <p:cNvPr id="19460" name="5 CuadroTexto"/>
          <p:cNvSpPr txBox="1">
            <a:spLocks noChangeArrowheads="1"/>
          </p:cNvSpPr>
          <p:nvPr/>
        </p:nvSpPr>
        <p:spPr bwMode="auto">
          <a:xfrm>
            <a:off x="5286375" y="941405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Set de datos ordenados en una matriz</a:t>
            </a:r>
            <a:endParaRPr lang="es-VE"/>
          </a:p>
        </p:txBody>
      </p:sp>
      <p:sp>
        <p:nvSpPr>
          <p:cNvPr id="7" name="6 Flecha derecha"/>
          <p:cNvSpPr/>
          <p:nvPr/>
        </p:nvSpPr>
        <p:spPr>
          <a:xfrm>
            <a:off x="3714750" y="1012842"/>
            <a:ext cx="1428750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9" name="8 CuadroTexto"/>
          <p:cNvSpPr txBox="1"/>
          <p:nvPr/>
        </p:nvSpPr>
        <p:spPr>
          <a:xfrm>
            <a:off x="2071688" y="2655905"/>
            <a:ext cx="1643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600" dirty="0">
                <a:latin typeface="+mn-lt"/>
              </a:rPr>
              <a:t>Matriz de datos</a:t>
            </a:r>
            <a:endParaRPr lang="es-VE" sz="16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3038" y="3857607"/>
            <a:ext cx="28194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85750" y="928670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Estadística Multivariada</a:t>
            </a:r>
          </a:p>
        </p:txBody>
      </p:sp>
      <p:sp>
        <p:nvSpPr>
          <p:cNvPr id="21508" name="4 CuadroTexto"/>
          <p:cNvSpPr txBox="1">
            <a:spLocks noChangeArrowheads="1"/>
          </p:cNvSpPr>
          <p:nvPr/>
        </p:nvSpPr>
        <p:spPr bwMode="auto">
          <a:xfrm>
            <a:off x="5286375" y="928670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Set de datos ordenados en una matriz</a:t>
            </a:r>
            <a:endParaRPr lang="es-VE"/>
          </a:p>
        </p:txBody>
      </p:sp>
      <p:sp>
        <p:nvSpPr>
          <p:cNvPr id="6" name="5 Flecha derecha"/>
          <p:cNvSpPr/>
          <p:nvPr/>
        </p:nvSpPr>
        <p:spPr>
          <a:xfrm>
            <a:off x="3714750" y="1000107"/>
            <a:ext cx="1428750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0357"/>
            <a:ext cx="4071938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2071688" y="2643170"/>
            <a:ext cx="1643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600" dirty="0">
                <a:latin typeface="+mn-lt"/>
              </a:rPr>
              <a:t>Matriz de datos</a:t>
            </a:r>
            <a:endParaRPr lang="es-VE" sz="1600" dirty="0">
              <a:latin typeface="+mn-lt"/>
            </a:endParaRPr>
          </a:p>
        </p:txBody>
      </p:sp>
      <p:grpSp>
        <p:nvGrpSpPr>
          <p:cNvPr id="2" name="16 Grupo"/>
          <p:cNvGrpSpPr>
            <a:grpSpLocks/>
          </p:cNvGrpSpPr>
          <p:nvPr/>
        </p:nvGrpSpPr>
        <p:grpSpPr bwMode="auto">
          <a:xfrm>
            <a:off x="2000250" y="2714607"/>
            <a:ext cx="6858000" cy="2857500"/>
            <a:chOff x="1983423" y="2285992"/>
            <a:chExt cx="6589105" cy="2857520"/>
          </a:xfrm>
        </p:grpSpPr>
        <p:sp>
          <p:nvSpPr>
            <p:cNvPr id="21517" name="6 CuadroTexto"/>
            <p:cNvSpPr txBox="1">
              <a:spLocks noChangeArrowheads="1"/>
            </p:cNvSpPr>
            <p:nvPr/>
          </p:nvSpPr>
          <p:spPr bwMode="auto">
            <a:xfrm>
              <a:off x="5072066" y="2285992"/>
              <a:ext cx="35004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Matriz de asociación de variables</a:t>
              </a:r>
            </a:p>
            <a:p>
              <a:pPr algn="ctr"/>
              <a:r>
                <a:rPr lang="es-ES"/>
                <a:t>(correlación o covariación)</a:t>
              </a:r>
              <a:endParaRPr lang="es-VE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983423" y="2857496"/>
              <a:ext cx="755002" cy="2286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4" name="13 Flecha derecha"/>
            <p:cNvSpPr/>
            <p:nvPr/>
          </p:nvSpPr>
          <p:spPr>
            <a:xfrm>
              <a:off x="4358247" y="3071811"/>
              <a:ext cx="1427639" cy="21431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21520" name="14 CuadroTexto"/>
            <p:cNvSpPr txBox="1">
              <a:spLocks noChangeArrowheads="1"/>
            </p:cNvSpPr>
            <p:nvPr/>
          </p:nvSpPr>
          <p:spPr bwMode="auto">
            <a:xfrm>
              <a:off x="5857884" y="2988230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i="1"/>
                <a:t>a</a:t>
              </a:r>
              <a:r>
                <a:rPr lang="es-ES" baseline="-25000"/>
                <a:t>12</a:t>
              </a:r>
              <a:endParaRPr lang="es-VE" baseline="-25000"/>
            </a:p>
          </p:txBody>
        </p:sp>
      </p:grpSp>
      <p:grpSp>
        <p:nvGrpSpPr>
          <p:cNvPr id="3" name="19 Grupo"/>
          <p:cNvGrpSpPr>
            <a:grpSpLocks/>
          </p:cNvGrpSpPr>
          <p:nvPr/>
        </p:nvGrpSpPr>
        <p:grpSpPr bwMode="auto">
          <a:xfrm>
            <a:off x="6215063" y="4071920"/>
            <a:ext cx="1643062" cy="2214562"/>
            <a:chOff x="6215074" y="3643314"/>
            <a:chExt cx="1643074" cy="2214578"/>
          </a:xfrm>
        </p:grpSpPr>
        <p:sp>
          <p:nvSpPr>
            <p:cNvPr id="18" name="17 Triángulo isósceles"/>
            <p:cNvSpPr/>
            <p:nvPr/>
          </p:nvSpPr>
          <p:spPr>
            <a:xfrm rot="16200000">
              <a:off x="5965040" y="3893348"/>
              <a:ext cx="2143140" cy="1643074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  <p:sp>
          <p:nvSpPr>
            <p:cNvPr id="19" name="18 Triángulo isósceles"/>
            <p:cNvSpPr/>
            <p:nvPr/>
          </p:nvSpPr>
          <p:spPr>
            <a:xfrm rot="5400000">
              <a:off x="5965040" y="3964785"/>
              <a:ext cx="2143140" cy="1643074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VE"/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500688" y="2000232"/>
            <a:ext cx="299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/>
              <a:t>MODO </a:t>
            </a:r>
            <a:r>
              <a:rPr lang="es-ES" sz="3200"/>
              <a:t>R</a:t>
            </a:r>
            <a:r>
              <a:rPr lang="es-ES" sz="2000"/>
              <a:t> DE ANÁLISIS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27403</TotalTime>
  <Words>3689</Words>
  <Application>Microsoft Office PowerPoint</Application>
  <PresentationFormat>Presentación en pantalla (4:3)</PresentationFormat>
  <Paragraphs>662</Paragraphs>
  <Slides>55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55</vt:i4>
      </vt:variant>
    </vt:vector>
  </HeadingPairs>
  <TitlesOfParts>
    <vt:vector size="65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Equation</vt:lpstr>
      <vt:lpstr>Ecuación</vt:lpstr>
      <vt:lpstr>Presentación de PowerPoint</vt:lpstr>
      <vt:lpstr>En esta unidad veremos</vt:lpstr>
      <vt:lpstr>Cuánto observamos? A quiénes o qué?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 análisis y Medidas de similitud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 la familia de medidas de disimilitudes “Bray-Curtis”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Razones para no usar estadística estándar cuándo se trabajan con comunidades</vt:lpstr>
      <vt:lpstr>Presentación de PowerPoint</vt:lpstr>
      <vt:lpstr>Presentación de PowerPoint</vt:lpstr>
      <vt:lpstr>Presentación de PowerPoint</vt:lpstr>
      <vt:lpstr>Plan de trabajo para el uso de análisis multivariados</vt:lpstr>
      <vt:lpstr>Gráficos multivariados:    Métodos de ordenación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</dc:title>
  <dc:creator>LMSZC</dc:creator>
  <cp:lastModifiedBy>edlin guerra</cp:lastModifiedBy>
  <cp:revision>525</cp:revision>
  <dcterms:created xsi:type="dcterms:W3CDTF">2007-08-15T22:34:06Z</dcterms:created>
  <dcterms:modified xsi:type="dcterms:W3CDTF">2021-11-23T14:30:32Z</dcterms:modified>
</cp:coreProperties>
</file>