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460" y="-84"/>
      </p:cViewPr>
      <p:guideLst>
        <p:guide orient="horz" pos="292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EB07F-B284-4C2E-B33E-7BEF8A91FFBB}" type="datetimeFigureOut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A7CB-9B11-4C35-8B55-EE2220C68948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A7CB-9B11-4C35-8B55-EE2220C68948}" type="slidenum">
              <a:rPr lang="fr-CA" smtClean="0"/>
              <a:pPr/>
              <a:t>1</a:t>
            </a:fld>
            <a:endParaRPr lang="fr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A7CB-9B11-4C35-8B55-EE2220C68948}" type="slidenum">
              <a:rPr lang="fr-CA" smtClean="0"/>
              <a:pPr/>
              <a:t>4</a:t>
            </a:fld>
            <a:endParaRPr lang="fr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A7CB-9B11-4C35-8B55-EE2220C68948}" type="slidenum">
              <a:rPr lang="fr-CA" smtClean="0"/>
              <a:pPr/>
              <a:t>8</a:t>
            </a:fld>
            <a:endParaRPr lang="fr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6EC-41D8-45D8-B6C4-19F784191846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4C5A-6AC5-4A00-86C6-6F2A0FE84898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809-87EC-44AC-B652-5B4B17E0D4CF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209-542C-46A2-81EA-D092D3F1A096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EE84-20D1-4BAB-9E8E-6DD4E9E9037C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04E-6C09-47AE-B9E9-EFCE667FEEC3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6887-29F9-407B-AE4C-D2E7C6CD7393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E032-07FC-453D-A290-B96BE7A83A63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45B-6440-4A6B-A2C5-B4238A8F1B65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D843-DAA1-4F81-97C2-1A765354D66F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DED5-72B5-4C1E-8347-AB2D1E428FF9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BDB8-054A-4977-8882-879664471DE9}" type="datetime1">
              <a:rPr lang="fr-CA" smtClean="0"/>
              <a:pPr/>
              <a:t>2011-05-31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 smtClean="0"/>
              <a:t>Version 2011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EC92-8037-4D65-9F9C-4C1A4DED2D16}" type="slidenum">
              <a:rPr lang="fr-CA" smtClean="0"/>
              <a:pPr/>
              <a:t>‹N°›</a:t>
            </a:fld>
            <a:endParaRPr lang="fr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11560" y="299695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pic>
        <p:nvPicPr>
          <p:cNvPr id="11" name="图片占位符 18" descr="图片1.png"/>
          <p:cNvPicPr>
            <a:picLocks noChangeAspect="1"/>
          </p:cNvPicPr>
          <p:nvPr/>
        </p:nvPicPr>
        <p:blipFill>
          <a:blip r:embed="rId5" cstate="print"/>
          <a:srcRect l="21046" r="21046"/>
          <a:stretch>
            <a:fillRect/>
          </a:stretch>
        </p:blipFill>
        <p:spPr>
          <a:xfrm rot="420000">
            <a:off x="2418238" y="1391385"/>
            <a:ext cx="4616450" cy="39338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FREE 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FORM 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r>
              <a:rPr lang="en-US" altLang="zh-CN" sz="2000" i="0" dirty="0" smtClean="0">
                <a:solidFill>
                  <a:schemeClr val="bg1"/>
                </a:solidFill>
                <a:latin typeface="Britannic Bold" pitchFamily="34" charset="0"/>
                <a:cs typeface="Arial" charset="0"/>
              </a:rPr>
              <a:t>Performance Overview</a:t>
            </a: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r>
              <a:rPr lang="fr-CA" sz="1400" dirty="0" smtClean="0">
                <a:solidFill>
                  <a:schemeClr val="bg1"/>
                </a:solidFill>
              </a:rPr>
              <a:t>Version 2011</a:t>
            </a:r>
            <a:endParaRPr lang="fr-CA" sz="14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22" t="30825" r="10526" b="23815"/>
          <a:stretch>
            <a:fillRect/>
          </a:stretch>
        </p:blipFill>
        <p:spPr bwMode="auto">
          <a:xfrm>
            <a:off x="0" y="5386935"/>
            <a:ext cx="2555776" cy="9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-27384"/>
            <a:ext cx="655272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</a:p>
          <a:p>
            <a:r>
              <a:rPr lang="en-US" altLang="zh-CN" sz="3200" baseline="300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268760"/>
            <a:ext cx="8424936" cy="597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zh-CN" sz="2400" b="1" dirty="0" smtClean="0">
                <a:solidFill>
                  <a:srgbClr val="92D050"/>
                </a:solidFill>
              </a:rPr>
              <a:t>Fitting Recommendations for Progressive Lenses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CA" altLang="zh-CN" sz="800" b="1" i="0" dirty="0" smtClean="0">
              <a:solidFill>
                <a:srgbClr val="92D05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92D050"/>
                </a:solidFill>
              </a:rPr>
              <a:t>Measure the </a:t>
            </a:r>
            <a:r>
              <a:rPr lang="en-US" altLang="zh-CN" b="1" dirty="0" err="1" smtClean="0">
                <a:solidFill>
                  <a:srgbClr val="92D050"/>
                </a:solidFill>
              </a:rPr>
              <a:t>pupillary</a:t>
            </a:r>
            <a:r>
              <a:rPr lang="en-US" altLang="zh-CN" b="1" dirty="0" smtClean="0">
                <a:solidFill>
                  <a:srgbClr val="92D050"/>
                </a:solidFill>
              </a:rPr>
              <a:t> height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1. Position yourself so that you are exactly at eye level with the patient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2. Mark the bottom edge of the pupil on the demo lenses in the spectacle frame</a:t>
            </a:r>
          </a:p>
          <a:p>
            <a:pPr>
              <a:spcBef>
                <a:spcPct val="50000"/>
              </a:spcBef>
            </a:pPr>
            <a:endParaRPr lang="en-US" altLang="zh-CN" sz="1600" b="1" dirty="0" smtClean="0"/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92D050"/>
                </a:solidFill>
              </a:rPr>
              <a:t>Select a lens (FH min.)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1. Lay the marking cross of the demo lenses onto Table B and determine the required diameter A and the necessary fitting height FH.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To reduce the diameter of the lenses, or to reduce the weight, a </a:t>
            </a:r>
            <a:r>
              <a:rPr lang="en-US" altLang="zh-CN" sz="1600" dirty="0" err="1" smtClean="0"/>
              <a:t>decentration</a:t>
            </a:r>
            <a:r>
              <a:rPr lang="en-US" altLang="zh-CN" sz="1600" dirty="0" smtClean="0"/>
              <a:t> in X can also be determined. The uncut diameter of the lenses is thus reduced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2. Check which corridor length is suitable for the selected spectacle frame.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endParaRPr lang="en-CA" altLang="zh-CN" sz="1600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-27384"/>
            <a:ext cx="655272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</a:p>
          <a:p>
            <a:pPr>
              <a:spcAft>
                <a:spcPts val="600"/>
              </a:spcAft>
            </a:pPr>
            <a:endParaRPr lang="en-US" altLang="zh-CN" sz="2800" baseline="3000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r>
              <a:rPr lang="en-US" altLang="zh-CN" sz="3200" baseline="30000" dirty="0" smtClean="0">
                <a:solidFill>
                  <a:schemeClr val="bg1"/>
                </a:solidFill>
                <a:latin typeface="Britannic Bold" pitchFamily="34" charset="0"/>
              </a:rPr>
              <a:t>Online order system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484784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92D050"/>
                </a:solidFill>
              </a:rPr>
              <a:t>Parameters Needed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1. Distance Prescription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2. ADD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3. Monocular Pupil Distance,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    Fitting Height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4. Frame Size A-B-ED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5. Product Details</a:t>
            </a:r>
            <a:endParaRPr lang="zh-CN" alt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9822" t="11340" r="18204" b="8336"/>
          <a:stretch>
            <a:fillRect/>
          </a:stretch>
        </p:blipFill>
        <p:spPr bwMode="auto">
          <a:xfrm>
            <a:off x="709612" y="1413377"/>
            <a:ext cx="5230540" cy="49186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-27384"/>
            <a:ext cx="655272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</a:p>
          <a:p>
            <a:r>
              <a:rPr lang="en-US" altLang="zh-CN" sz="3200" baseline="300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340768"/>
            <a:ext cx="8424936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zh-CN" sz="2400" b="1" dirty="0" smtClean="0">
                <a:solidFill>
                  <a:srgbClr val="92D050"/>
                </a:solidFill>
              </a:rPr>
              <a:t>  	HD			MD			SD</a:t>
            </a:r>
          </a:p>
          <a:p>
            <a:pPr>
              <a:spcBef>
                <a:spcPct val="50000"/>
              </a:spcBef>
            </a:pPr>
            <a:endParaRPr lang="de-DE" altLang="zh-CN" sz="2800" b="1" dirty="0" smtClean="0">
              <a:solidFill>
                <a:srgbClr val="92D050"/>
              </a:solidFill>
            </a:endParaRPr>
          </a:p>
          <a:p>
            <a:pPr>
              <a:spcBef>
                <a:spcPct val="50000"/>
              </a:spcBef>
            </a:pPr>
            <a:r>
              <a:rPr lang="de-DE" altLang="zh-CN" sz="2400" b="1" dirty="0" smtClean="0">
                <a:solidFill>
                  <a:srgbClr val="92D050"/>
                </a:solidFill>
              </a:rPr>
              <a:t>        </a:t>
            </a:r>
            <a:r>
              <a:rPr lang="de-DE" altLang="zh-CN" sz="1600" dirty="0" err="1" smtClean="0"/>
              <a:t>Near</a:t>
            </a:r>
            <a:r>
              <a:rPr lang="de-DE" altLang="zh-CN" sz="1600" dirty="0" smtClean="0"/>
              <a:t> : 34%		            </a:t>
            </a:r>
            <a:r>
              <a:rPr lang="de-DE" altLang="zh-CN" sz="1600" dirty="0" err="1" smtClean="0"/>
              <a:t>Near</a:t>
            </a:r>
            <a:r>
              <a:rPr lang="de-DE" altLang="zh-CN" sz="1600" dirty="0" smtClean="0"/>
              <a:t> : 50%		           </a:t>
            </a:r>
            <a:r>
              <a:rPr lang="de-DE" altLang="zh-CN" sz="1600" dirty="0" err="1" smtClean="0"/>
              <a:t>Near</a:t>
            </a:r>
            <a:r>
              <a:rPr lang="de-DE" altLang="zh-CN" sz="1600" dirty="0" smtClean="0"/>
              <a:t> : 66%</a:t>
            </a:r>
          </a:p>
          <a:p>
            <a:pPr>
              <a:spcBef>
                <a:spcPct val="50000"/>
              </a:spcBef>
            </a:pPr>
            <a:r>
              <a:rPr lang="de-DE" altLang="zh-CN" sz="1600" dirty="0" smtClean="0"/>
              <a:t>            </a:t>
            </a:r>
            <a:r>
              <a:rPr lang="de-DE" altLang="zh-CN" sz="1600" dirty="0" err="1" smtClean="0"/>
              <a:t>Far</a:t>
            </a:r>
            <a:r>
              <a:rPr lang="de-DE" altLang="zh-CN" sz="1600" dirty="0" smtClean="0"/>
              <a:t> : 66%		            </a:t>
            </a:r>
            <a:r>
              <a:rPr lang="de-DE" altLang="zh-CN" sz="1600" dirty="0" err="1" smtClean="0"/>
              <a:t>Far</a:t>
            </a:r>
            <a:r>
              <a:rPr lang="de-DE" altLang="zh-CN" sz="1600" dirty="0" smtClean="0"/>
              <a:t> :  50%		           </a:t>
            </a:r>
            <a:r>
              <a:rPr lang="de-DE" altLang="zh-CN" sz="1600" dirty="0" err="1" smtClean="0"/>
              <a:t>Far</a:t>
            </a:r>
            <a:r>
              <a:rPr lang="de-DE" altLang="zh-CN" sz="1600" dirty="0" smtClean="0"/>
              <a:t> : 34%</a:t>
            </a:r>
          </a:p>
          <a:p>
            <a:pPr>
              <a:spcBef>
                <a:spcPct val="50000"/>
              </a:spcBef>
            </a:pPr>
            <a:r>
              <a:rPr lang="de-DE" altLang="zh-CN" sz="2400" b="1" dirty="0" smtClean="0">
                <a:solidFill>
                  <a:srgbClr val="92D050"/>
                </a:solidFill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de-DE" altLang="zh-CN" sz="2400" b="1" dirty="0" smtClean="0">
                <a:solidFill>
                  <a:srgbClr val="92D050"/>
                </a:solidFill>
              </a:rPr>
              <a:t> 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endParaRPr lang="en-CA" altLang="zh-CN" sz="1600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  <p:pic>
        <p:nvPicPr>
          <p:cNvPr id="9" name="Picture 77" descr="Cylinder MD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524" y="1916832"/>
            <a:ext cx="1246188" cy="652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7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9828" y="1916832"/>
            <a:ext cx="1246188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7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916832"/>
            <a:ext cx="1246188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49" descr="T_OEM Design Kanal 9,11 u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501008"/>
            <a:ext cx="7272808" cy="22668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-27384"/>
            <a:ext cx="655272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</a:p>
          <a:p>
            <a:r>
              <a:rPr lang="en-US" altLang="zh-CN" sz="3200" baseline="300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pic>
        <p:nvPicPr>
          <p:cNvPr id="8" name="Image 7" descr="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772" y="1529035"/>
            <a:ext cx="8676456" cy="3605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  <a:endParaRPr lang="en-US" altLang="zh-CN" sz="3600" i="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1268760"/>
            <a:ext cx="842493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95350" algn="l"/>
                <a:tab pos="1257300" algn="l"/>
              </a:tabLst>
            </a:pPr>
            <a:r>
              <a:rPr lang="en-US" altLang="zh-CN" sz="2800" b="1" i="0" dirty="0" smtClean="0">
                <a:solidFill>
                  <a:srgbClr val="92D050"/>
                </a:solidFill>
              </a:rPr>
              <a:t>A) Mono-Individual-single vision Digital lenses </a:t>
            </a:r>
            <a:endParaRPr lang="en-US" altLang="zh-CN" sz="1600" b="1" i="0" dirty="0" smtClean="0">
              <a:solidFill>
                <a:srgbClr val="92D050"/>
              </a:solidFill>
            </a:endParaRPr>
          </a:p>
          <a:p>
            <a:pPr>
              <a:tabLst>
                <a:tab pos="895350" algn="l"/>
                <a:tab pos="1257300" algn="l"/>
              </a:tabLst>
            </a:pPr>
            <a:endParaRPr lang="en-US" altLang="zh-CN" sz="1600" i="0" dirty="0" smtClean="0"/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These products are consequent derivatives of free form technology.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The combination of the most modern software and materials enables us to produce all prescription lenses in a much higher quality.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1,50	-	CR 39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1,56	-	Hi-Vex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1,59	-	Polycarbonate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1,60	-	MR 8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1,67	-	MR 10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1,74	-	</a:t>
            </a:r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The lenses can optionally be produced in photochromic or polarized: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a.) Transition</a:t>
            </a:r>
            <a:r>
              <a:rPr lang="en-US" altLang="zh-CN" i="0" baseline="30000" dirty="0" smtClean="0"/>
              <a:t>®</a:t>
            </a:r>
            <a:r>
              <a:rPr lang="en-US" altLang="zh-CN" i="0" dirty="0" smtClean="0"/>
              <a:t>  	(1.50, 1.60,1.67,polycarbonate)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b.) Photochromic  	(1.56)</a:t>
            </a:r>
            <a:endParaRPr lang="en-US" altLang="zh-CN" i="0" baseline="30000" dirty="0" smtClean="0"/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c.) Polarized          	(1.50, 1.56, Polycarbonate,1.60)</a:t>
            </a:r>
            <a:endParaRPr lang="en-US" altLang="zh-CN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4653136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7" name="Image 6" descr="Image 3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8" name="Espace réservé du pied de page 3"/>
          <p:cNvSpPr txBox="1">
            <a:spLocks/>
          </p:cNvSpPr>
          <p:nvPr/>
        </p:nvSpPr>
        <p:spPr>
          <a:xfrm>
            <a:off x="624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2011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  <a:endParaRPr lang="en-US" altLang="zh-CN" sz="3600" i="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1268760"/>
            <a:ext cx="842493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95350" algn="l"/>
                <a:tab pos="1257300" algn="l"/>
              </a:tabLst>
            </a:pPr>
            <a:r>
              <a:rPr lang="en-US" altLang="zh-CN" sz="2800" b="1" dirty="0">
                <a:solidFill>
                  <a:srgbClr val="92D050"/>
                </a:solidFill>
              </a:rPr>
              <a:t>B</a:t>
            </a:r>
            <a:r>
              <a:rPr lang="en-US" altLang="zh-CN" sz="2800" b="1" i="0" dirty="0" smtClean="0">
                <a:solidFill>
                  <a:srgbClr val="92D050"/>
                </a:solidFill>
              </a:rPr>
              <a:t>) Progressive lenses</a:t>
            </a:r>
            <a:endParaRPr lang="en-US" altLang="zh-CN" sz="1600" b="1" i="0" dirty="0" smtClean="0">
              <a:solidFill>
                <a:srgbClr val="92D050"/>
              </a:solidFill>
            </a:endParaRPr>
          </a:p>
          <a:p>
            <a:pPr>
              <a:tabLst>
                <a:tab pos="895350" algn="l"/>
                <a:tab pos="1257300" algn="l"/>
              </a:tabLst>
            </a:pPr>
            <a:endParaRPr lang="en-US" altLang="zh-CN" sz="1600" i="0" dirty="0" smtClean="0"/>
          </a:p>
          <a:p>
            <a:r>
              <a:rPr lang="en-US" altLang="zh-CN" i="0" dirty="0" smtClean="0"/>
              <a:t>This product line is broadly based. Many different versions are available. Each version has different operating ranges, </a:t>
            </a:r>
            <a:r>
              <a:rPr lang="en-US" altLang="zh-CN" dirty="0" smtClean="0"/>
              <a:t> and</a:t>
            </a:r>
            <a:r>
              <a:rPr lang="en-US" altLang="zh-CN" i="0" dirty="0" smtClean="0"/>
              <a:t> price </a:t>
            </a:r>
            <a:r>
              <a:rPr lang="en-US" altLang="zh-CN" dirty="0" smtClean="0"/>
              <a:t>point</a:t>
            </a:r>
            <a:r>
              <a:rPr lang="en-US" altLang="zh-CN" i="0" dirty="0" smtClean="0"/>
              <a:t>s.</a:t>
            </a:r>
          </a:p>
          <a:p>
            <a:r>
              <a:rPr lang="en-US" altLang="zh-CN" i="0" dirty="0" smtClean="0"/>
              <a:t>The lenses are available in the following indexes / materials: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1,50	-	CR 39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1,56	-	Hi-Vex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1,59	-	Polycarbonate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1,60	-	MR 8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1,67	-	MR 10</a:t>
            </a:r>
          </a:p>
          <a:p>
            <a:pPr>
              <a:tabLst>
                <a:tab pos="895350" algn="l"/>
                <a:tab pos="1257300" algn="l"/>
              </a:tabLst>
            </a:pPr>
            <a:r>
              <a:rPr lang="en-US" altLang="zh-CN" i="0" dirty="0" smtClean="0"/>
              <a:t>n= 1,74	-	</a:t>
            </a:r>
          </a:p>
          <a:p>
            <a:endParaRPr lang="en-US" altLang="zh-CN" i="0" dirty="0" smtClean="0"/>
          </a:p>
          <a:p>
            <a:r>
              <a:rPr lang="en-US" altLang="zh-CN" i="0" dirty="0" smtClean="0"/>
              <a:t>The lenses can optionally be produced in photochromic or polarized:</a:t>
            </a:r>
          </a:p>
          <a:p>
            <a:r>
              <a:rPr lang="en-US" altLang="zh-CN" i="0" dirty="0" smtClean="0"/>
              <a:t>a.) Transition</a:t>
            </a:r>
            <a:r>
              <a:rPr lang="en-US" altLang="zh-CN" i="0" baseline="30000" dirty="0" smtClean="0"/>
              <a:t>®</a:t>
            </a:r>
            <a:r>
              <a:rPr lang="en-US" altLang="zh-CN" i="0" dirty="0" smtClean="0"/>
              <a:t>  	(1.50, 1.60,1.67,polycarbonate)</a:t>
            </a:r>
          </a:p>
          <a:p>
            <a:r>
              <a:rPr lang="en-US" altLang="zh-CN" i="0" dirty="0" smtClean="0"/>
              <a:t>b.) Photochromic  	(1.56)</a:t>
            </a:r>
            <a:endParaRPr lang="en-US" altLang="zh-CN" i="0" baseline="30000" dirty="0" smtClean="0"/>
          </a:p>
          <a:p>
            <a:r>
              <a:rPr lang="en-US" altLang="zh-CN" i="0" dirty="0" smtClean="0"/>
              <a:t>c.) Polarized         	(1.50, 1.56, Polycarbonate)</a:t>
            </a:r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 3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  <a:endParaRPr lang="en-US" altLang="zh-CN" sz="3600" i="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268760"/>
            <a:ext cx="8424936" cy="485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95350" algn="l"/>
                <a:tab pos="1257300" algn="l"/>
              </a:tabLst>
            </a:pPr>
            <a:r>
              <a:rPr lang="en-US" altLang="zh-CN" sz="2800" b="1" i="0" dirty="0" smtClean="0">
                <a:solidFill>
                  <a:srgbClr val="92D050"/>
                </a:solidFill>
              </a:rPr>
              <a:t>GERMAN </a:t>
            </a:r>
            <a:r>
              <a:rPr lang="en-US" altLang="zh-CN" sz="2800" b="1" dirty="0" smtClean="0">
                <a:solidFill>
                  <a:srgbClr val="92D050"/>
                </a:solidFill>
              </a:rPr>
              <a:t>OPTIVISION</a:t>
            </a:r>
            <a:r>
              <a:rPr lang="en-US" altLang="zh-CN" sz="1600" b="1" i="0" dirty="0" smtClean="0">
                <a:solidFill>
                  <a:srgbClr val="92D050"/>
                </a:solidFill>
              </a:rPr>
              <a:t> </a:t>
            </a:r>
            <a:r>
              <a:rPr lang="en-US" altLang="zh-CN" sz="2800" b="1" dirty="0">
                <a:solidFill>
                  <a:srgbClr val="92D050"/>
                </a:solidFill>
              </a:rPr>
              <a:t>TECHNOLOGIES® </a:t>
            </a:r>
            <a:r>
              <a:rPr lang="en-US" altLang="zh-CN" dirty="0" smtClean="0"/>
              <a:t>This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actually one of the </a:t>
            </a:r>
            <a:r>
              <a:rPr lang="en-US" altLang="zh-CN" dirty="0"/>
              <a:t>most efficient </a:t>
            </a:r>
            <a:r>
              <a:rPr lang="en-US" altLang="zh-CN" dirty="0" smtClean="0"/>
              <a:t>Software System </a:t>
            </a:r>
            <a:r>
              <a:rPr lang="en-US" altLang="zh-CN" dirty="0"/>
              <a:t>for the calculation of freeform lenses.</a:t>
            </a:r>
          </a:p>
          <a:p>
            <a:pPr>
              <a:tabLst>
                <a:tab pos="895350" algn="l"/>
                <a:tab pos="1257300" algn="l"/>
              </a:tabLst>
            </a:pPr>
            <a:endParaRPr lang="en-US" altLang="zh-CN" sz="1200" i="0" dirty="0" smtClean="0"/>
          </a:p>
          <a:p>
            <a:pPr>
              <a:spcBef>
                <a:spcPct val="10000"/>
              </a:spcBef>
            </a:pPr>
            <a:r>
              <a:rPr lang="en-US" altLang="zh-CN" i="0" dirty="0" smtClean="0"/>
              <a:t>By the modular assembly, it is possible to create a very wide </a:t>
            </a:r>
            <a:r>
              <a:rPr lang="en-US" altLang="zh-CN" i="0" dirty="0" smtClean="0"/>
              <a:t>range of products </a:t>
            </a:r>
            <a:r>
              <a:rPr lang="en-US" altLang="zh-CN" i="0" dirty="0" smtClean="0"/>
              <a:t>from </a:t>
            </a:r>
            <a:r>
              <a:rPr lang="en-US" altLang="zh-CN" i="0" dirty="0" smtClean="0"/>
              <a:t>“standard” </a:t>
            </a:r>
            <a:r>
              <a:rPr lang="en-US" altLang="zh-CN" i="0" dirty="0" smtClean="0"/>
              <a:t>to “high performance” lenses. </a:t>
            </a: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sz="1000" i="0" dirty="0" smtClean="0"/>
          </a:p>
          <a:p>
            <a:pPr>
              <a:spcBef>
                <a:spcPct val="10000"/>
              </a:spcBef>
            </a:pPr>
            <a:r>
              <a:rPr lang="en-US" altLang="zh-CN" i="0" dirty="0" smtClean="0"/>
              <a:t>2 </a:t>
            </a:r>
            <a:r>
              <a:rPr lang="en-US" altLang="zh-CN" i="0" dirty="0" smtClean="0"/>
              <a:t>modules </a:t>
            </a:r>
            <a:r>
              <a:rPr lang="en-US" altLang="zh-CN" i="0" dirty="0" smtClean="0"/>
              <a:t>are </a:t>
            </a:r>
            <a:r>
              <a:rPr lang="en-US" altLang="zh-CN" dirty="0" smtClean="0"/>
              <a:t>available for the </a:t>
            </a:r>
            <a:r>
              <a:rPr lang="en-US" altLang="zh-CN" dirty="0" smtClean="0"/>
              <a:t>progressive </a:t>
            </a:r>
            <a:r>
              <a:rPr lang="en-US" altLang="zh-CN" dirty="0" smtClean="0"/>
              <a:t>lenses </a:t>
            </a:r>
            <a:r>
              <a:rPr lang="en-US" altLang="zh-CN" dirty="0" smtClean="0"/>
              <a:t>:</a:t>
            </a:r>
            <a:endParaRPr lang="en-US" altLang="zh-CN" i="0" dirty="0" smtClean="0"/>
          </a:p>
          <a:p>
            <a:endParaRPr lang="en-US" altLang="zh-CN" sz="1400" i="0" dirty="0" smtClean="0"/>
          </a:p>
          <a:p>
            <a:r>
              <a:rPr lang="en-US" altLang="zh-CN" b="1" i="0" dirty="0" smtClean="0">
                <a:solidFill>
                  <a:srgbClr val="92D050"/>
                </a:solidFill>
              </a:rPr>
              <a:t>1) Standard Module: ( BASIC RX CUSTOMIZED LENS )</a:t>
            </a:r>
          </a:p>
          <a:p>
            <a:pPr>
              <a:spcBef>
                <a:spcPct val="10000"/>
              </a:spcBef>
            </a:pPr>
            <a:r>
              <a:rPr lang="en-US" altLang="zh-CN" i="0" dirty="0" smtClean="0"/>
              <a:t>With this software, it is possible to calculate high precision </a:t>
            </a:r>
            <a:r>
              <a:rPr lang="en-US" altLang="zh-CN" i="0" dirty="0" smtClean="0"/>
              <a:t>“standard” freeform </a:t>
            </a:r>
            <a:r>
              <a:rPr lang="en-US" altLang="zh-CN" i="0" dirty="0" smtClean="0"/>
              <a:t>lenses, which are known </a:t>
            </a:r>
            <a:r>
              <a:rPr lang="en-US" altLang="zh-CN" dirty="0" smtClean="0"/>
              <a:t>since many years on</a:t>
            </a:r>
            <a:r>
              <a:rPr lang="en-US" altLang="zh-CN" i="0" dirty="0" smtClean="0"/>
              <a:t> </a:t>
            </a:r>
            <a:r>
              <a:rPr lang="en-US" altLang="zh-CN" i="0" dirty="0" smtClean="0"/>
              <a:t>the market as </a:t>
            </a:r>
            <a:r>
              <a:rPr lang="en-US" altLang="zh-CN" i="0" dirty="0" smtClean="0"/>
              <a:t>commo</a:t>
            </a:r>
            <a:r>
              <a:rPr lang="en-US" altLang="zh-CN" dirty="0" smtClean="0"/>
              <a:t>n lenses. </a:t>
            </a: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sz="1100" dirty="0">
              <a:solidFill>
                <a:srgbClr val="92D050"/>
              </a:solidFill>
            </a:endParaRPr>
          </a:p>
          <a:p>
            <a:r>
              <a:rPr lang="en-US" altLang="zh-CN" b="1" i="0" dirty="0" smtClean="0">
                <a:solidFill>
                  <a:srgbClr val="92D050"/>
                </a:solidFill>
              </a:rPr>
              <a:t>2) Premium Module:</a:t>
            </a:r>
          </a:p>
          <a:p>
            <a:pPr>
              <a:spcBef>
                <a:spcPct val="10000"/>
              </a:spcBef>
            </a:pPr>
            <a:r>
              <a:rPr lang="en-US" altLang="zh-CN" i="0" dirty="0" smtClean="0"/>
              <a:t>This </a:t>
            </a:r>
            <a:r>
              <a:rPr lang="en-US" altLang="zh-CN" i="0" dirty="0" smtClean="0"/>
              <a:t>is </a:t>
            </a:r>
            <a:r>
              <a:rPr lang="en-US" altLang="zh-CN" i="0" dirty="0" smtClean="0"/>
              <a:t>an upgrade to the standard module.</a:t>
            </a:r>
          </a:p>
          <a:p>
            <a:pPr>
              <a:spcBef>
                <a:spcPct val="10000"/>
              </a:spcBef>
            </a:pPr>
            <a:r>
              <a:rPr lang="en-US" altLang="zh-CN" i="0" dirty="0" smtClean="0"/>
              <a:t>The </a:t>
            </a:r>
            <a:r>
              <a:rPr lang="en-US" altLang="zh-CN" i="0" dirty="0" smtClean="0"/>
              <a:t>improvement is a much better overall vision (near, intermediate and far) due to enhanced canal width derived form a lower cylinder value (under 0.02 </a:t>
            </a:r>
            <a:r>
              <a:rPr lang="en-US" altLang="zh-CN" i="0" dirty="0" err="1" smtClean="0"/>
              <a:t>dpt</a:t>
            </a:r>
            <a:r>
              <a:rPr lang="en-US" altLang="zh-CN" i="0" dirty="0" smtClean="0"/>
              <a:t>).</a:t>
            </a:r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dirty="0" smtClean="0">
                <a:solidFill>
                  <a:schemeClr val="bg1"/>
                </a:solidFill>
                <a:latin typeface="Britannic Bold" pitchFamily="34" charset="0"/>
              </a:rPr>
              <a:t>TUDOR</a:t>
            </a:r>
            <a:r>
              <a:rPr lang="en-US" altLang="zh-CN" sz="3200" baseline="30000" dirty="0">
                <a:solidFill>
                  <a:schemeClr val="bg1"/>
                </a:solidFill>
                <a:latin typeface="Britannic Bold" pitchFamily="34" charset="0"/>
              </a:rPr>
              <a:t>®</a:t>
            </a:r>
            <a:endParaRPr lang="de-DE" altLang="zh-CN" sz="3600" baseline="30000" dirty="0">
              <a:solidFill>
                <a:schemeClr val="bg1"/>
              </a:solidFill>
              <a:latin typeface="Britannic Bold" pitchFamily="34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1268760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95350" algn="l"/>
                <a:tab pos="1257300" algn="l"/>
              </a:tabLst>
            </a:pPr>
            <a:r>
              <a:rPr lang="en-US" altLang="zh-CN" sz="2800" b="1" dirty="0" smtClean="0">
                <a:solidFill>
                  <a:srgbClr val="92D050"/>
                </a:solidFill>
              </a:rPr>
              <a:t>DESIGN CONCEPTS</a:t>
            </a:r>
            <a:endParaRPr lang="en-US" altLang="zh-CN" b="1" i="0" dirty="0" smtClean="0">
              <a:solidFill>
                <a:srgbClr val="92D050"/>
              </a:solidFill>
            </a:endParaRPr>
          </a:p>
          <a:p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  <p:pic>
        <p:nvPicPr>
          <p:cNvPr id="11" name="Picture 3" descr="Cylinder MD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214" y="1870844"/>
            <a:ext cx="2014538" cy="10541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144" y="1870844"/>
            <a:ext cx="2017712" cy="105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870844"/>
            <a:ext cx="2017712" cy="105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251520" y="291565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ACTIF-HD			           QUOTIDIEN-MD	              		   NEAR-SD</a:t>
            </a:r>
            <a:endParaRPr lang="fr-CA" sz="1600" dirty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5214" y="3527028"/>
            <a:ext cx="2014538" cy="105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9" descr="cylinder off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144" y="3523853"/>
            <a:ext cx="2017713" cy="10572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251520" y="45718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ULTRASHORT		           EXECUTIVES AT WORK</a:t>
            </a:r>
            <a:r>
              <a:rPr lang="fr-CA" dirty="0" smtClean="0"/>
              <a:t>	</a:t>
            </a:r>
            <a:endParaRPr lang="fr-CA" dirty="0"/>
          </a:p>
        </p:txBody>
      </p:sp>
      <p:pic>
        <p:nvPicPr>
          <p:cNvPr id="18" name="Picture 13" descr="ASM 80 TC M_bearbeitet-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520" y="5042867"/>
            <a:ext cx="2808288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 descr="Optotech_A5_0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5076825"/>
            <a:ext cx="28590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  <a:endParaRPr lang="en-US" altLang="zh-CN" sz="3600" i="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340768"/>
            <a:ext cx="8424936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altLang="zh-CN" sz="2800" b="1" i="1" dirty="0" smtClean="0">
                <a:solidFill>
                  <a:srgbClr val="92D050"/>
                </a:solidFill>
              </a:rPr>
              <a:t>The Freedom to See</a:t>
            </a:r>
          </a:p>
          <a:p>
            <a:pPr algn="ctr">
              <a:spcBef>
                <a:spcPct val="50000"/>
              </a:spcBef>
            </a:pPr>
            <a:r>
              <a:rPr lang="de-DE" altLang="zh-CN" dirty="0" smtClean="0"/>
              <a:t>Advances in manufacturing techniques in conjunction with ultra-modern computer technology make it possible to realize entirely new freedom in the manufacture of high quality  lenses.</a:t>
            </a:r>
          </a:p>
          <a:p>
            <a:pPr algn="just">
              <a:spcBef>
                <a:spcPct val="50000"/>
              </a:spcBef>
            </a:pPr>
            <a:endParaRPr lang="de-DE" altLang="zh-CN" dirty="0"/>
          </a:p>
          <a:p>
            <a:pPr algn="ctr">
              <a:spcBef>
                <a:spcPts val="600"/>
              </a:spcBef>
            </a:pPr>
            <a:r>
              <a:rPr lang="de-DE" altLang="zh-CN" sz="2800" b="1" i="1" dirty="0">
                <a:solidFill>
                  <a:srgbClr val="92D050"/>
                </a:solidFill>
              </a:rPr>
              <a:t>Lifestyle, Comfort, Weight Optimization</a:t>
            </a:r>
          </a:p>
          <a:p>
            <a:pPr algn="ctr">
              <a:spcBef>
                <a:spcPct val="50000"/>
              </a:spcBef>
            </a:pPr>
            <a:r>
              <a:rPr lang="de-DE" altLang="zh-CN" dirty="0" smtClean="0"/>
              <a:t>These are </a:t>
            </a:r>
            <a:r>
              <a:rPr lang="de-DE" altLang="zh-CN" dirty="0"/>
              <a:t>the basic milestones for the new  INNOVATIVE FF</a:t>
            </a:r>
            <a:r>
              <a:rPr lang="en-US" altLang="zh-CN" dirty="0"/>
              <a:t>®</a:t>
            </a:r>
            <a:r>
              <a:rPr lang="de-DE" altLang="zh-CN" dirty="0"/>
              <a:t> </a:t>
            </a:r>
            <a:r>
              <a:rPr lang="de-DE" altLang="zh-CN" dirty="0" smtClean="0"/>
              <a:t>lenses</a:t>
            </a:r>
            <a:r>
              <a:rPr lang="de-DE" altLang="zh-CN" dirty="0"/>
              <a:t>.</a:t>
            </a:r>
            <a:endParaRPr lang="de-DE" altLang="zh-CN" sz="1600" i="0" dirty="0" smtClean="0"/>
          </a:p>
          <a:p>
            <a:pPr algn="ctr">
              <a:spcBef>
                <a:spcPct val="50000"/>
              </a:spcBef>
            </a:pPr>
            <a:r>
              <a:rPr lang="de-DE" altLang="zh-CN" i="0" dirty="0" smtClean="0"/>
              <a:t>Each lens is customized to give your customer the best possible visual comfort</a:t>
            </a:r>
            <a:r>
              <a:rPr lang="de-DE" altLang="zh-CN" dirty="0" smtClean="0"/>
              <a:t> and clarity.</a:t>
            </a:r>
            <a:endParaRPr lang="de-DE" altLang="zh-CN" i="0" dirty="0" smtClean="0"/>
          </a:p>
          <a:p>
            <a:pPr>
              <a:spcBef>
                <a:spcPct val="50000"/>
              </a:spcBef>
            </a:pPr>
            <a:endParaRPr lang="de-DE" altLang="zh-CN" sz="1600" i="0" dirty="0" smtClean="0">
              <a:solidFill>
                <a:srgbClr val="92D05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de-DE" altLang="zh-CN" sz="2000" b="1" i="0" dirty="0" smtClean="0">
                <a:solidFill>
                  <a:srgbClr val="92D050"/>
                </a:solidFill>
              </a:rPr>
              <a:t>PERSONAL  CUSTOMIZED – OPTIMIZED – PRODUCT</a:t>
            </a:r>
            <a:endParaRPr lang="en-US" altLang="zh-CN" sz="1600" i="0" dirty="0" smtClean="0">
              <a:solidFill>
                <a:srgbClr val="92D050"/>
              </a:solidFill>
            </a:endParaRPr>
          </a:p>
          <a:p>
            <a:pPr>
              <a:tabLst>
                <a:tab pos="895350" algn="l"/>
                <a:tab pos="1257300" algn="l"/>
              </a:tabLst>
            </a:pPr>
            <a:endParaRPr lang="en-US" altLang="zh-CN" sz="1600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-27384"/>
            <a:ext cx="65527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  <a:endParaRPr lang="en-US" altLang="zh-CN" sz="3600" i="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268760"/>
            <a:ext cx="8424936" cy="541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zh-CN" sz="2800" b="1" i="0" dirty="0" smtClean="0">
                <a:solidFill>
                  <a:srgbClr val="92D050"/>
                </a:solidFill>
              </a:rPr>
              <a:t>The important parameters for the personalization</a:t>
            </a:r>
            <a:endParaRPr lang="en-CA" altLang="zh-CN" sz="800" b="1" i="0" dirty="0" smtClean="0">
              <a:solidFill>
                <a:srgbClr val="92D050"/>
              </a:solidFill>
            </a:endParaRPr>
          </a:p>
          <a:p>
            <a:pPr>
              <a:spcBef>
                <a:spcPct val="50000"/>
              </a:spcBef>
            </a:pPr>
            <a:endParaRPr lang="en-CA" altLang="zh-CN" sz="700" b="1" i="0" dirty="0" smtClean="0"/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i="0" dirty="0" smtClean="0"/>
              <a:t>-	</a:t>
            </a:r>
            <a:r>
              <a:rPr lang="en-CA" altLang="zh-CN" sz="1600" i="0" dirty="0" smtClean="0"/>
              <a:t>Distance zone field of vision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Near zone field of vision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Thickness optimization (weight reduction)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Fitting the field of vision to the selected frame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Workplace-related power assignment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Frame-related </a:t>
            </a:r>
            <a:r>
              <a:rPr lang="en-CA" altLang="zh-CN" sz="1600" i="0" dirty="0" err="1" smtClean="0"/>
              <a:t>decentration</a:t>
            </a:r>
            <a:r>
              <a:rPr lang="en-CA" altLang="zh-CN" sz="1600" i="0" dirty="0" smtClean="0"/>
              <a:t> in X and Y (adjustment to </a:t>
            </a:r>
            <a:r>
              <a:rPr lang="en-CA" altLang="zh-CN" sz="1600" i="0" dirty="0" err="1" smtClean="0"/>
              <a:t>interpupillary</a:t>
            </a:r>
            <a:r>
              <a:rPr lang="en-CA" altLang="zh-CN" sz="1600" i="0" dirty="0" smtClean="0"/>
              <a:t> distance and frame shapes)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Special fitting needs for spectacles with a large horizontal inclination angle (sports eyewear)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Lifestyle assignment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n-CA" altLang="zh-CN" sz="1600" i="0" dirty="0" smtClean="0"/>
              <a:t>-	Ease of wear for beginners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endParaRPr lang="en-CA" altLang="zh-CN" sz="1600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  <p:pic>
        <p:nvPicPr>
          <p:cNvPr id="10" name="Picture 3" descr="Cylinder MD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836" y="4936778"/>
            <a:ext cx="1246188" cy="6524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6586" y="4936778"/>
            <a:ext cx="1246188" cy="65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4936778"/>
            <a:ext cx="1246187" cy="65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18224" y="4936778"/>
            <a:ext cx="1249362" cy="65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" name="Picture 9" descr="cylinder off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8086" y="4936778"/>
            <a:ext cx="1238250" cy="64293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395536" y="5589240"/>
            <a:ext cx="720080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solidFill>
                  <a:srgbClr val="92D050"/>
                </a:solidFill>
              </a:rPr>
              <a:t>  HD 	                   MD  	      SD 	                        ULTRASHORT 	            EXECUTIVE</a:t>
            </a:r>
            <a:endParaRPr lang="fr-CA" sz="12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-27384"/>
            <a:ext cx="6552728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</a:p>
          <a:p>
            <a:pPr>
              <a:spcAft>
                <a:spcPts val="600"/>
              </a:spcAft>
            </a:pPr>
            <a:endParaRPr lang="en-US" altLang="zh-CN" sz="3200" baseline="3000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Lifestyle</a:t>
            </a:r>
            <a:r>
              <a:rPr lang="en-US" altLang="zh-CN" sz="2400" i="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  <a:r>
              <a:rPr lang="en-US" altLang="zh-CN" sz="3200" baseline="30000" dirty="0" smtClean="0">
                <a:solidFill>
                  <a:schemeClr val="bg1"/>
                </a:solidFill>
                <a:latin typeface="Britannic Bold" pitchFamily="34" charset="0"/>
              </a:rPr>
              <a:t>assignment 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340768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altLang="zh-CN" sz="2800" b="1" i="1" dirty="0" smtClean="0">
                <a:solidFill>
                  <a:srgbClr val="92D050"/>
                </a:solidFill>
              </a:rPr>
              <a:t>HD</a:t>
            </a:r>
            <a:endParaRPr lang="en-US" altLang="zh-CN" sz="700" b="1" dirty="0" smtClean="0"/>
          </a:p>
          <a:p>
            <a:pPr algn="ctr">
              <a:spcBef>
                <a:spcPts val="0"/>
              </a:spcBef>
              <a:tabLst>
                <a:tab pos="2603500" algn="l"/>
              </a:tabLst>
            </a:pPr>
            <a:r>
              <a:rPr lang="en-US" altLang="zh-CN" dirty="0" smtClean="0"/>
              <a:t>The Design HD is for use when distance view dominates into the visual part of the lens. </a:t>
            </a:r>
          </a:p>
          <a:p>
            <a:pPr algn="just">
              <a:spcBef>
                <a:spcPct val="50000"/>
              </a:spcBef>
            </a:pPr>
            <a:endParaRPr lang="de-DE" altLang="zh-CN" dirty="0"/>
          </a:p>
          <a:p>
            <a:pPr algn="ctr">
              <a:spcBef>
                <a:spcPts val="600"/>
              </a:spcBef>
            </a:pPr>
            <a:r>
              <a:rPr lang="de-DE" altLang="zh-CN" sz="2800" b="1" i="1" dirty="0" smtClean="0">
                <a:solidFill>
                  <a:srgbClr val="92D050"/>
                </a:solidFill>
              </a:rPr>
              <a:t>MD</a:t>
            </a:r>
            <a:endParaRPr lang="de-DE" altLang="zh-CN" sz="2800" b="1" i="1" dirty="0">
              <a:solidFill>
                <a:srgbClr val="92D05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dirty="0" smtClean="0"/>
              <a:t>The Design MD is optimized for the daily use and can be used universally.</a:t>
            </a:r>
          </a:p>
          <a:p>
            <a:pPr>
              <a:spcBef>
                <a:spcPct val="50000"/>
              </a:spcBef>
            </a:pPr>
            <a:endParaRPr lang="de-DE" altLang="zh-CN" sz="1600" i="0" dirty="0" smtClean="0">
              <a:solidFill>
                <a:srgbClr val="92D05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de-DE" altLang="zh-CN" sz="2800" b="1" i="1" dirty="0" smtClean="0">
                <a:solidFill>
                  <a:srgbClr val="92D050"/>
                </a:solidFill>
              </a:rPr>
              <a:t>SD</a:t>
            </a:r>
          </a:p>
          <a:p>
            <a:pPr algn="ctr">
              <a:spcBef>
                <a:spcPts val="0"/>
              </a:spcBef>
              <a:tabLst>
                <a:tab pos="2603500" algn="l"/>
              </a:tabLst>
            </a:pPr>
            <a:r>
              <a:rPr lang="en-US" altLang="zh-CN" dirty="0" smtClean="0"/>
              <a:t>The Design SD is created mainly for the professional in the work place. The optics are designed for typical workstations and desk top settings.</a:t>
            </a:r>
          </a:p>
          <a:p>
            <a:pPr algn="ctr">
              <a:spcBef>
                <a:spcPct val="50000"/>
              </a:spcBef>
            </a:pPr>
            <a:endParaRPr lang="en-US" altLang="zh-CN" b="1" i="1" dirty="0" smtClean="0">
              <a:solidFill>
                <a:srgbClr val="92D050"/>
              </a:solidFill>
            </a:endParaRPr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 3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36"/>
          <a:stretch>
            <a:fillRect/>
          </a:stretch>
        </p:blipFill>
        <p:spPr>
          <a:xfrm>
            <a:off x="0" y="3645024"/>
            <a:ext cx="9144000" cy="345638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pPr algn="r"/>
            <a:r>
              <a:rPr lang="fr-CA" dirty="0" smtClean="0">
                <a:solidFill>
                  <a:schemeClr val="bg1"/>
                </a:solidFill>
              </a:rPr>
              <a:t>Version 2011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 descr="Imag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3408"/>
            <a:ext cx="9144000" cy="1494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-27384"/>
            <a:ext cx="655272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INNOVATIVE F</a:t>
            </a:r>
            <a:r>
              <a:rPr lang="en-US" altLang="zh-CN" sz="3600" i="0" dirty="0" smtClean="0">
                <a:solidFill>
                  <a:schemeClr val="bg1"/>
                </a:solidFill>
                <a:latin typeface="Britannic Bold" pitchFamily="34" charset="0"/>
              </a:rPr>
              <a:t>F </a:t>
            </a:r>
            <a:r>
              <a:rPr lang="en-US" altLang="zh-CN" sz="3200" i="0" baseline="30000" dirty="0" smtClean="0">
                <a:solidFill>
                  <a:schemeClr val="bg1"/>
                </a:solidFill>
                <a:latin typeface="Britannic Bold" pitchFamily="34" charset="0"/>
              </a:rPr>
              <a:t>®</a:t>
            </a:r>
          </a:p>
          <a:p>
            <a:r>
              <a:rPr lang="en-US" altLang="zh-CN" sz="3200" baseline="300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</a:p>
          <a:p>
            <a:pPr algn="ctr"/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en-US" altLang="zh-CN" sz="20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pPr algn="ctr"/>
            <a:endParaRPr lang="en-US" altLang="zh-CN" sz="600" i="0" dirty="0" smtClean="0">
              <a:solidFill>
                <a:schemeClr val="bg1"/>
              </a:solidFill>
              <a:latin typeface="Britannic Bold" pitchFamily="34" charset="0"/>
              <a:cs typeface="Arial" charset="0"/>
            </a:endParaRPr>
          </a:p>
          <a:p>
            <a:endParaRPr lang="fr-CA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268760"/>
            <a:ext cx="8424936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zh-CN" sz="2400" b="1" dirty="0" smtClean="0">
                <a:solidFill>
                  <a:srgbClr val="92D050"/>
                </a:solidFill>
              </a:rPr>
              <a:t>Fitting Recommendations for Progressive Lenses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CA" altLang="zh-CN" sz="800" b="1" i="0" dirty="0" smtClean="0">
              <a:solidFill>
                <a:srgbClr val="92D05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92D050"/>
                </a:solidFill>
              </a:rPr>
              <a:t>Positioning of the glasses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1. Make sure that the patient is sitting at the same eye level as you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2. Before measuring, make sure that the glasses are sitting properly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3. Ensure that there is a </a:t>
            </a:r>
            <a:r>
              <a:rPr lang="en-US" altLang="zh-CN" sz="1600" dirty="0" err="1" smtClean="0"/>
              <a:t>pantoscopic</a:t>
            </a:r>
            <a:r>
              <a:rPr lang="en-US" altLang="zh-CN" sz="1600" dirty="0" smtClean="0"/>
              <a:t> angle of 9°-12°</a:t>
            </a:r>
          </a:p>
          <a:p>
            <a:pPr>
              <a:spcBef>
                <a:spcPct val="50000"/>
              </a:spcBef>
            </a:pPr>
            <a:endParaRPr lang="en-US" altLang="zh-CN" sz="1600" dirty="0" smtClean="0"/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92D050"/>
                </a:solidFill>
              </a:rPr>
              <a:t>Measure the </a:t>
            </a:r>
            <a:r>
              <a:rPr lang="en-US" altLang="zh-CN" b="1" dirty="0" err="1" smtClean="0">
                <a:solidFill>
                  <a:srgbClr val="92D050"/>
                </a:solidFill>
              </a:rPr>
              <a:t>pupillary</a:t>
            </a:r>
            <a:r>
              <a:rPr lang="en-US" altLang="zh-CN" b="1" dirty="0" smtClean="0">
                <a:solidFill>
                  <a:srgbClr val="92D050"/>
                </a:solidFill>
              </a:rPr>
              <a:t> distance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1. Position yourself so that you are exactly at eye level with the patient.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2. Mark the center of the pupil on the demo lens in the frame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3. Lay the demo lenses onto table A and measure the </a:t>
            </a:r>
            <a:r>
              <a:rPr lang="en-US" altLang="zh-CN" sz="1600" dirty="0" err="1" smtClean="0"/>
              <a:t>pupillary</a:t>
            </a:r>
            <a:r>
              <a:rPr lang="en-US" altLang="zh-CN" sz="1600" dirty="0" smtClean="0"/>
              <a:t> distance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endParaRPr lang="en-CA" altLang="zh-CN" sz="1600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pPr>
              <a:spcBef>
                <a:spcPct val="10000"/>
              </a:spcBef>
            </a:pPr>
            <a:endParaRPr lang="en-US" altLang="zh-CN" i="0" dirty="0" smtClean="0"/>
          </a:p>
          <a:p>
            <a:endParaRPr lang="en-US" altLang="zh-CN" i="0" dirty="0" smtClean="0"/>
          </a:p>
          <a:p>
            <a:pPr>
              <a:tabLst>
                <a:tab pos="895350" algn="l"/>
                <a:tab pos="1257300" algn="l"/>
              </a:tabLst>
            </a:pPr>
            <a:endParaRPr lang="en-US" altLang="zh-CN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713</Words>
  <Application>Microsoft Office PowerPoint</Application>
  <PresentationFormat>Affichage à l'écran (4:3)</PresentationFormat>
  <Paragraphs>187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René</dc:creator>
  <cp:lastModifiedBy>René</cp:lastModifiedBy>
  <cp:revision>32</cp:revision>
  <dcterms:created xsi:type="dcterms:W3CDTF">2011-05-10T18:38:10Z</dcterms:created>
  <dcterms:modified xsi:type="dcterms:W3CDTF">2011-05-31T21:29:07Z</dcterms:modified>
</cp:coreProperties>
</file>