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16" r:id="rId3"/>
    <p:sldId id="258" r:id="rId4"/>
    <p:sldId id="300" r:id="rId5"/>
    <p:sldId id="301" r:id="rId6"/>
    <p:sldId id="302" r:id="rId7"/>
    <p:sldId id="303" r:id="rId8"/>
    <p:sldId id="304" r:id="rId9"/>
    <p:sldId id="309" r:id="rId10"/>
    <p:sldId id="305" r:id="rId11"/>
    <p:sldId id="306" r:id="rId12"/>
    <p:sldId id="307" r:id="rId13"/>
    <p:sldId id="308" r:id="rId14"/>
    <p:sldId id="288" r:id="rId15"/>
    <p:sldId id="259" r:id="rId16"/>
    <p:sldId id="273" r:id="rId17"/>
    <p:sldId id="274" r:id="rId18"/>
    <p:sldId id="275" r:id="rId19"/>
    <p:sldId id="276" r:id="rId20"/>
    <p:sldId id="278" r:id="rId21"/>
    <p:sldId id="277" r:id="rId22"/>
    <p:sldId id="282" r:id="rId23"/>
    <p:sldId id="279" r:id="rId24"/>
    <p:sldId id="280" r:id="rId25"/>
    <p:sldId id="284" r:id="rId26"/>
    <p:sldId id="287" r:id="rId27"/>
    <p:sldId id="285" r:id="rId28"/>
    <p:sldId id="286" r:id="rId29"/>
    <p:sldId id="262" r:id="rId30"/>
    <p:sldId id="289" r:id="rId31"/>
    <p:sldId id="291" r:id="rId32"/>
    <p:sldId id="298" r:id="rId33"/>
    <p:sldId id="290" r:id="rId34"/>
    <p:sldId id="317" r:id="rId35"/>
    <p:sldId id="292" r:id="rId36"/>
    <p:sldId id="293" r:id="rId37"/>
    <p:sldId id="299" r:id="rId38"/>
    <p:sldId id="294" r:id="rId39"/>
    <p:sldId id="295" r:id="rId40"/>
    <p:sldId id="315" r:id="rId41"/>
    <p:sldId id="310" r:id="rId42"/>
    <p:sldId id="311" r:id="rId43"/>
    <p:sldId id="313" r:id="rId44"/>
    <p:sldId id="314" r:id="rId45"/>
    <p:sldId id="296" r:id="rId46"/>
    <p:sldId id="264" r:id="rId47"/>
    <p:sldId id="297" r:id="rId48"/>
    <p:sldId id="312" r:id="rId49"/>
    <p:sldId id="268" r:id="rId50"/>
    <p:sldId id="270" r:id="rId51"/>
    <p:sldId id="271" r:id="rId52"/>
    <p:sldId id="272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557" autoAdjust="0"/>
  </p:normalViewPr>
  <p:slideViewPr>
    <p:cSldViewPr>
      <p:cViewPr varScale="1">
        <p:scale>
          <a:sx n="167" d="100"/>
          <a:sy n="167" d="100"/>
        </p:scale>
        <p:origin x="1435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14/9/2018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5867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 a target, a value or a class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The model is  trained on historical data and use them to forecast an output. Hence the model is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it knows what to learn. Used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have 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unlabelled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data and looks for patterns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groups in these data. Instead of doing it manually,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machine learning will automatically discriminate different classes. Used in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clusterising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You want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to attain an objective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For example, you want to find the best strategy to win a game with specified rules. Once these rules are specified, 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techniques will play this game many times to find the best strategy.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does not 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Clustering algorithm</a:t>
            </a:r>
            <a:r>
              <a:rPr lang="en-US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Dimensionality reduction </a:t>
            </a:r>
            <a:r>
              <a:rPr lang="en-US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Anomaly detections </a:t>
            </a:r>
            <a:r>
              <a:rPr lang="en-US" i="0" dirty="0"/>
              <a:t>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19650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Prerequisite Knowledge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7C0C05-DE4D-40C4-9E35-B8F0B220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2584" y="1820375"/>
                <a:ext cx="3884929" cy="177036"/>
              </a:xfrm>
              <a:blipFill>
                <a:blip r:embed="rId2"/>
                <a:stretch>
                  <a:fillRect t="-17241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kern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64546AF-0284-4B9A-B164-6DF45EAD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1466673"/>
                <a:ext cx="3884929" cy="173702"/>
              </a:xfrm>
              <a:prstGeom prst="rect">
                <a:avLst/>
              </a:prstGeom>
              <a:blipFill>
                <a:blip r:embed="rId3"/>
                <a:stretch>
                  <a:fillRect t="-3571" b="-2857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209044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9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38" y="2608560"/>
                <a:ext cx="2141548" cy="699102"/>
              </a:xfrm>
              <a:prstGeom prst="rect">
                <a:avLst/>
              </a:prstGeom>
              <a:blipFill>
                <a:blip r:embed="rId5"/>
                <a:stretch>
                  <a:fillRect t="-69565" r="-6268" b="-5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/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4FDC4B-3CDF-4A48-B4D2-F5DF9012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380375"/>
                <a:ext cx="1665328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sSup>
                      <m:sSupPr>
                        <m:ctrlPr>
                          <a:rPr lang="en-MY" sz="1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matrices!)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MY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931700"/>
              </a:xfrm>
              <a:prstGeom prst="rect">
                <a:avLst/>
              </a:prstGeom>
              <a:blipFill>
                <a:blip r:embed="rId2"/>
                <a:stretch>
                  <a:fillRect t="-2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9788C1-A33F-485E-8C67-8803A659AD13}"/>
              </a:ext>
            </a:extLst>
          </p:cNvPr>
          <p:cNvCxnSpPr>
            <a:cxnSpLocks/>
          </p:cNvCxnSpPr>
          <p:nvPr/>
        </p:nvCxnSpPr>
        <p:spPr>
          <a:xfrm flipH="1">
            <a:off x="2800050" y="2528486"/>
            <a:ext cx="295936" cy="1468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/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75279-C8F6-4D4B-A22D-6B320BC0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86" y="2405375"/>
                <a:ext cx="1440000" cy="246221"/>
              </a:xfrm>
              <a:prstGeom prst="rect">
                <a:avLst/>
              </a:prstGeom>
              <a:blipFill>
                <a:blip r:embed="rId3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1945050" y="1290350"/>
                <a:ext cx="2205000" cy="566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050" y="1290350"/>
                <a:ext cx="2205000" cy="566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20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271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MY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7002DE-1A70-445A-881A-5CC6C44D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576675"/>
                  </p:ext>
                </p:extLst>
              </p:nvPr>
            </p:nvGraphicFramePr>
            <p:xfrm>
              <a:off x="730050" y="560375"/>
              <a:ext cx="3015000" cy="1714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240244520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281582620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3963276759"/>
                        </a:ext>
                      </a:extLst>
                    </a:gridCol>
                    <a:gridCol w="6030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r="-30303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000" r="-20000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r="-102020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r="-2020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303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100000" r="-102020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100000" r="-2020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00" r="-4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0000" r="-30303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200000" r="-102020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200000" r="-2020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2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89583" r="-4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9583" r="-30303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5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10" t="-489583" r="-10202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10" t="-489583" r="-2020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Number of Features</a:t>
                </a:r>
              </a:p>
              <a:p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Number of training examples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0" y="2967124"/>
                <a:ext cx="2700000" cy="400110"/>
              </a:xfrm>
              <a:prstGeom prst="rect">
                <a:avLst/>
              </a:prstGeom>
              <a:blipFill>
                <a:blip r:embed="rId4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03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B0D-A0B4-4D6F-BAA0-478BD0E2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MY" sz="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MY" sz="8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oMath>
                          </a14:m>
                          <a:endParaRPr lang="en-MY" sz="800" b="0" i="0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MY" sz="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MY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MY" sz="8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sz="800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oMath>
                            </m:oMathPara>
                          </a14:m>
                          <a:endParaRPr lang="en-MY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MY" sz="8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Y" sz="80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MY" sz="8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</m:d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MY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MY" sz="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MY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MY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MY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MY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</m:acc>
                                            <m:r>
                                              <a:rPr lang="en-MY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MY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MY" sz="80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MY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MY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sSub>
                                  <m:sSub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MY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MY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MY" sz="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MY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MY" sz="8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MY" sz="800" b="0" i="1" smtClean="0">
                                        <a:latin typeface="Cambria Math" panose="02040503050406030204" pitchFamily="18" charset="0"/>
                                      </a:rPr>
                                      <m:t>,..</m:t>
                                    </m:r>
                                    <m:sSub>
                                      <m:sSubPr>
                                        <m:ctrlPr>
                                          <a:rPr lang="en-MY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MY" sz="8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MY" sz="8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MY" sz="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MY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MY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MY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MY" sz="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MY" sz="8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MY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8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MY" sz="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MY" sz="800" dirty="0"/>
                            <a:t>for j = 0,1,….n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0BD1D8-F96E-47AF-B2A4-FE19A3185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393681"/>
                  </p:ext>
                </p:extLst>
              </p:nvPr>
            </p:nvGraphicFramePr>
            <p:xfrm>
              <a:off x="0" y="965375"/>
              <a:ext cx="4610100" cy="19776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067">
                      <a:extLst>
                        <a:ext uri="{9D8B030D-6E8A-4147-A177-3AD203B41FA5}">
                          <a16:colId xmlns:a16="http://schemas.microsoft.com/office/drawing/2014/main" val="2386193115"/>
                        </a:ext>
                      </a:extLst>
                    </a:gridCol>
                    <a:gridCol w="1726379">
                      <a:extLst>
                        <a:ext uri="{9D8B030D-6E8A-4147-A177-3AD203B41FA5}">
                          <a16:colId xmlns:a16="http://schemas.microsoft.com/office/drawing/2014/main" val="938363753"/>
                        </a:ext>
                      </a:extLst>
                    </a:gridCol>
                    <a:gridCol w="2212654">
                      <a:extLst>
                        <a:ext uri="{9D8B030D-6E8A-4147-A177-3AD203B41FA5}">
                          <a16:colId xmlns:a16="http://schemas.microsoft.com/office/drawing/2014/main" val="3141513229"/>
                        </a:ext>
                      </a:extLst>
                    </a:gridCol>
                  </a:tblGrid>
                  <a:tr h="249893">
                    <a:tc>
                      <a:txBody>
                        <a:bodyPr/>
                        <a:lstStyle/>
                        <a:p>
                          <a:endParaRPr lang="en-MY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000" dirty="0"/>
                            <a:t>n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sz="1000" dirty="0"/>
                            <a:t>n &gt;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7237725"/>
                      </a:ext>
                    </a:extLst>
                  </a:tr>
                  <a:tr h="488252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52500" r="-129225" b="-25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52500" r="-1102" b="-25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821647"/>
                      </a:ext>
                    </a:extLst>
                  </a:tr>
                  <a:tr h="249893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97561" r="-12922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97561" r="-1102" b="-4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464721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Cost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32857" r="-129225" b="-1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32857" r="-1102" b="-1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2360082"/>
                      </a:ext>
                    </a:extLst>
                  </a:tr>
                  <a:tr h="565214">
                    <a:tc>
                      <a:txBody>
                        <a:bodyPr/>
                        <a:lstStyle/>
                        <a:p>
                          <a:r>
                            <a:rPr lang="en-MY" sz="1000" dirty="0"/>
                            <a:t>Gradient Descent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437" t="-250538" r="-129225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091" t="-250538" r="-1102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4627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359759-7486-4DF2-A111-8E6E20A9BD60}"/>
              </a:ext>
            </a:extLst>
          </p:cNvPr>
          <p:cNvSpPr txBox="1"/>
          <p:nvPr/>
        </p:nvSpPr>
        <p:spPr>
          <a:xfrm>
            <a:off x="190050" y="605375"/>
            <a:ext cx="319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Equations for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6389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/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B457D9-6FE3-4A45-A4BB-ABB50BC91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511057"/>
                <a:ext cx="1845000" cy="42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/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     j=1: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7D4D3-4248-4DC1-A5FF-B373965ED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75" y="1235375"/>
                <a:ext cx="3195000" cy="645433"/>
              </a:xfrm>
              <a:prstGeom prst="rect">
                <a:avLst/>
              </a:prstGeom>
              <a:blipFill>
                <a:blip r:embed="rId3"/>
                <a:stretch>
                  <a:fillRect t="-23585" b="-4245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9" y="2180375"/>
                <a:ext cx="3195000" cy="1119281"/>
              </a:xfrm>
              <a:prstGeom prst="rect">
                <a:avLst/>
              </a:prstGeom>
              <a:blipFill>
                <a:blip r:embed="rId4"/>
                <a:stretch>
                  <a:fillRect t="-13661" b="-1311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2C61BD1-5A57-4CFE-97C5-C8DE322EC090}"/>
              </a:ext>
            </a:extLst>
          </p:cNvPr>
          <p:cNvSpPr/>
          <p:nvPr/>
        </p:nvSpPr>
        <p:spPr>
          <a:xfrm>
            <a:off x="645075" y="989154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=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73DE9-25FA-4478-8958-639B1B665615}"/>
              </a:ext>
            </a:extLst>
          </p:cNvPr>
          <p:cNvSpPr/>
          <p:nvPr/>
        </p:nvSpPr>
        <p:spPr>
          <a:xfrm>
            <a:off x="645075" y="1876703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For n &gt; 1:</a:t>
            </a:r>
          </a:p>
        </p:txBody>
      </p:sp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0" y="1241788"/>
                <a:ext cx="4005000" cy="1326902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155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𝑟𝑎𝑛𝑔𝑒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718402" cy="318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𝑟𝑎𝑛𝑔𝑒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1" y="1607264"/>
                <a:ext cx="3563476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000548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demand.</a:t>
            </a:r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Words>1994</Words>
  <Application>Microsoft Office PowerPoint</Application>
  <PresentationFormat>Custom</PresentationFormat>
  <Paragraphs>445</Paragraphs>
  <Slides>52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Prerequisite Knowledge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Linear Regression Model</vt:lpstr>
      <vt:lpstr>Multivariate Model Training Pipeline</vt:lpstr>
      <vt:lpstr>Data with multiple features/variables</vt:lpstr>
      <vt:lpstr>Data with multiple features/variables</vt:lpstr>
      <vt:lpstr>Multivariate Modelling</vt:lpstr>
      <vt:lpstr>Gradient Descent</vt:lpstr>
      <vt:lpstr>Polynomial Regression</vt:lpstr>
      <vt:lpstr>Feature Scaling</vt:lpstr>
      <vt:lpstr>Feature Scaling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113</cp:revision>
  <dcterms:created xsi:type="dcterms:W3CDTF">2018-08-27T17:14:10Z</dcterms:created>
  <dcterms:modified xsi:type="dcterms:W3CDTF">2018-09-14T18:15:18Z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