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7" r:id="rId2"/>
  </p:sldMasterIdLst>
  <p:notesMasterIdLst>
    <p:notesMasterId r:id="rId54"/>
  </p:notesMasterIdLst>
  <p:sldIdLst>
    <p:sldId id="320" r:id="rId3"/>
    <p:sldId id="259" r:id="rId4"/>
    <p:sldId id="323" r:id="rId5"/>
    <p:sldId id="316" r:id="rId6"/>
    <p:sldId id="31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88" r:id="rId17"/>
    <p:sldId id="321" r:id="rId18"/>
    <p:sldId id="273" r:id="rId19"/>
    <p:sldId id="274" r:id="rId20"/>
    <p:sldId id="275" r:id="rId21"/>
    <p:sldId id="276" r:id="rId22"/>
    <p:sldId id="278" r:id="rId23"/>
    <p:sldId id="277" r:id="rId24"/>
    <p:sldId id="282" r:id="rId25"/>
    <p:sldId id="279" r:id="rId26"/>
    <p:sldId id="280" r:id="rId27"/>
    <p:sldId id="284" r:id="rId28"/>
    <p:sldId id="287" r:id="rId29"/>
    <p:sldId id="285" r:id="rId30"/>
    <p:sldId id="286" r:id="rId31"/>
    <p:sldId id="262" r:id="rId32"/>
    <p:sldId id="322" r:id="rId33"/>
    <p:sldId id="298" r:id="rId34"/>
    <p:sldId id="290" r:id="rId35"/>
    <p:sldId id="291" r:id="rId36"/>
    <p:sldId id="318" r:id="rId37"/>
    <p:sldId id="293" r:id="rId38"/>
    <p:sldId id="299" r:id="rId39"/>
    <p:sldId id="294" r:id="rId40"/>
    <p:sldId id="295" r:id="rId41"/>
    <p:sldId id="315" r:id="rId42"/>
    <p:sldId id="312" r:id="rId43"/>
    <p:sldId id="310" r:id="rId44"/>
    <p:sldId id="311" r:id="rId45"/>
    <p:sldId id="313" r:id="rId46"/>
    <p:sldId id="314" r:id="rId47"/>
    <p:sldId id="296" r:id="rId48"/>
    <p:sldId id="264" r:id="rId49"/>
    <p:sldId id="297" r:id="rId50"/>
    <p:sldId id="270" r:id="rId51"/>
    <p:sldId id="271" r:id="rId52"/>
    <p:sldId id="272" r:id="rId5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88557" autoAdjust="0"/>
  </p:normalViewPr>
  <p:slideViewPr>
    <p:cSldViewPr>
      <p:cViewPr>
        <p:scale>
          <a:sx n="159" d="100"/>
          <a:sy n="159" d="100"/>
        </p:scale>
        <p:origin x="1589" y="2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CD55-C935-4955-8EC6-E7D57C1DC36B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11EE-1B9E-48E3-B5DF-1B2652624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09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Add Intro to Data Science Slides (terminology of data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39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 I choose linear regression as it is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91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Explain why MSE is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6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764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3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09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209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361"/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6938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4389-4B8E-42FD-9BEF-9464E5BC02B2}" type="datetime1">
              <a:rPr lang="en-US" smtClean="0"/>
              <a:t>10/24/2018</a:t>
            </a:fld>
            <a:endParaRPr lang="en-US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D5D5C0E0-107C-4535-82FE-B6A8B94C74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9165" y="622417"/>
            <a:ext cx="3464891" cy="792525"/>
          </a:xfrm>
        </p:spPr>
        <p:txBody>
          <a:bodyPr/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76737EFD-1B1F-4A6E-B9FF-B890EEDB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01947CA6-FC3D-47EF-875E-A6649200C5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67958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307768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3"/>
            <a:ext cx="2005394" cy="18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3"/>
            <a:ext cx="2005394" cy="18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49593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6AA0-20E4-4648-9A78-2FDBA00F655A}" type="datetime1">
              <a:rPr lang="en-US" smtClean="0"/>
              <a:t>10/24/2018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BF4090D0-0EBB-4618-9445-EAF3EDEC16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7ADCA72E-CB86-48D1-93F3-4D0F96E58A66}"/>
              </a:ext>
            </a:extLst>
          </p:cNvPr>
          <p:cNvSpPr txBox="1">
            <a:spLocks/>
          </p:cNvSpPr>
          <p:nvPr/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 eaLnBrk="1" hangingPunct="1">
              <a:defRPr sz="1687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638" ker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331927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A468-8C1E-414D-8811-19459B05FBD7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74F83C8-EEE5-4FB7-86D7-487DCF986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81516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64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br>
              <a:rPr lang="nb-NO" sz="640" dirty="0"/>
            </a:b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DDA3-BF3B-4E3D-949A-58D8DD3C1A3F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  <p:extLst>
      <p:ext uri="{BB962C8B-B14F-4D97-AF65-F5344CB8AC3E}">
        <p14:creationId xmlns:p14="http://schemas.microsoft.com/office/powerpoint/2010/main" val="282540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DE16-3F41-4C2C-BBE6-F32875D9E6B8}" type="datetime1">
              <a:rPr lang="en-US" smtClean="0"/>
              <a:t>10/24/2018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  <p:extLst>
      <p:ext uri="{BB962C8B-B14F-4D97-AF65-F5344CB8AC3E}">
        <p14:creationId xmlns:p14="http://schemas.microsoft.com/office/powerpoint/2010/main" val="132743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47" y="790385"/>
            <a:ext cx="3045007" cy="245452"/>
          </a:xfrm>
        </p:spPr>
        <p:txBody>
          <a:bodyPr lIns="0" tIns="0" rIns="0" bIns="0"/>
          <a:lstStyle>
            <a:lvl1pPr>
              <a:defRPr sz="159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9593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78F6-FA67-4806-AD58-B85C979D99DC}" type="datetime1">
              <a:rPr lang="en-US" smtClean="0"/>
              <a:t>10/24/2018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B02C4237-2C25-455F-9661-3C898C3C88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350422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307768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3"/>
            <a:ext cx="2005394" cy="18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3"/>
            <a:ext cx="2005394" cy="18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49593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6AA0-20E4-4648-9A78-2FDBA00F655A}" type="datetime1">
              <a:rPr lang="en-US" smtClean="0"/>
              <a:t>10/24/2018</a:t>
            </a:fld>
            <a:endParaRPr lang="en-US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7ADCA72E-CB86-48D1-93F3-4D0F96E58A66}"/>
              </a:ext>
            </a:extLst>
          </p:cNvPr>
          <p:cNvSpPr txBox="1">
            <a:spLocks/>
          </p:cNvSpPr>
          <p:nvPr/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 eaLnBrk="1" hangingPunct="1">
              <a:defRPr sz="1687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638" kern="0" dirty="0"/>
              <a:t>Click to edit Master title style</a:t>
            </a:r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362ED14F-1153-4033-8378-0430920C0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245267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331927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A468-8C1E-414D-8811-19459B05FBD7}" type="datetime1">
              <a:rPr lang="en-US" smtClean="0"/>
              <a:t>10/24/2018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BC61853E-84FD-48C6-BC3A-16BB447DA5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3942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64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br>
              <a:rPr lang="nb-NO" sz="640" dirty="0"/>
            </a:b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DDA3-BF3B-4E3D-949A-58D8DD3C1A3F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  <p:extLst>
      <p:ext uri="{BB962C8B-B14F-4D97-AF65-F5344CB8AC3E}">
        <p14:creationId xmlns:p14="http://schemas.microsoft.com/office/powerpoint/2010/main" val="10654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DE16-3F41-4C2C-BBE6-F32875D9E6B8}" type="datetime1">
              <a:rPr lang="en-US" smtClean="0"/>
              <a:t>10/24/2018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  <p:extLst>
      <p:ext uri="{BB962C8B-B14F-4D97-AF65-F5344CB8AC3E}">
        <p14:creationId xmlns:p14="http://schemas.microsoft.com/office/powerpoint/2010/main" val="357977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ellysbilde">
  <p:cSld name="1_Tittellysbil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070" cy="20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567434" y="3218498"/>
            <a:ext cx="1475232" cy="10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3436938" y="3218498"/>
            <a:ext cx="1060323" cy="10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499165" y="622417"/>
            <a:ext cx="3464891" cy="16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172867" marR="0" lvl="0" indent="-8643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5735" marR="0" lvl="1" indent="-8643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518602" marR="0" lvl="2" indent="-8643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691469" marR="0" lvl="3" indent="-8643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864337" marR="0" lvl="4" indent="-8643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1037204" marR="0" lvl="5" indent="-8643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1210071" marR="0" lvl="6" indent="-8643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1382939" marR="0" lvl="7" indent="-8643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1555806" marR="0" lvl="8" indent="-8643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1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56132" y="3216865"/>
            <a:ext cx="1060323" cy="18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Slide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68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68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68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68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68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68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68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68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22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209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361"/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6938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4389-4B8E-42FD-9BEF-9464E5BC02B2}" type="datetime1">
              <a:rPr lang="en-US" smtClean="0"/>
              <a:t>10/24/2018</a:t>
            </a:fld>
            <a:endParaRPr lang="en-US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D5D5C0E0-107C-4535-82FE-B6A8B94C74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9165" y="622417"/>
            <a:ext cx="3464891" cy="1270989"/>
          </a:xfrm>
        </p:spPr>
        <p:txBody>
          <a:bodyPr/>
          <a:lstStyle>
            <a:lvl1pPr>
              <a:defRPr sz="105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E402CA45-4ED6-4D0C-81FD-D205DE8D40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76737EFD-1B1F-4A6E-B9FF-B890EEDB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4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47" y="790385"/>
            <a:ext cx="3045007" cy="245452"/>
          </a:xfrm>
        </p:spPr>
        <p:txBody>
          <a:bodyPr lIns="0" tIns="0" rIns="0" bIns="0"/>
          <a:lstStyle>
            <a:lvl1pPr>
              <a:defRPr sz="159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9593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78F6-FA67-4806-AD58-B85C979D99DC}" type="datetime1">
              <a:rPr lang="en-US" smtClean="0"/>
              <a:t>10/24/2018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B064E97F-D3D3-42A2-82E1-2E0D355E96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5443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-16912"/>
            <a:ext cx="4610100" cy="267667"/>
          </a:xfrm>
          <a:custGeom>
            <a:avLst/>
            <a:gdLst/>
            <a:ahLst/>
            <a:cxnLst/>
            <a:rect l="l" t="t" r="r" b="b"/>
            <a:pathLst>
              <a:path w="13004800" h="754380">
                <a:moveTo>
                  <a:pt x="0" y="753897"/>
                </a:moveTo>
                <a:lnTo>
                  <a:pt x="13004292" y="753897"/>
                </a:lnTo>
                <a:lnTo>
                  <a:pt x="13004292" y="0"/>
                </a:lnTo>
                <a:lnTo>
                  <a:pt x="0" y="0"/>
                </a:lnTo>
                <a:lnTo>
                  <a:pt x="0" y="75389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479"/>
          </a:p>
        </p:txBody>
      </p:sp>
      <p:sp>
        <p:nvSpPr>
          <p:cNvPr id="17" name="bk object 17"/>
          <p:cNvSpPr/>
          <p:nvPr/>
        </p:nvSpPr>
        <p:spPr>
          <a:xfrm>
            <a:off x="0" y="3183041"/>
            <a:ext cx="4610100" cy="276905"/>
          </a:xfrm>
          <a:custGeom>
            <a:avLst/>
            <a:gdLst/>
            <a:ahLst/>
            <a:cxnLst/>
            <a:rect l="l" t="t" r="r" b="b"/>
            <a:pathLst>
              <a:path w="13004800" h="780415">
                <a:moveTo>
                  <a:pt x="0" y="780267"/>
                </a:moveTo>
                <a:lnTo>
                  <a:pt x="0" y="0"/>
                </a:lnTo>
                <a:lnTo>
                  <a:pt x="13004292" y="0"/>
                </a:lnTo>
                <a:lnTo>
                  <a:pt x="13004292" y="780267"/>
                </a:lnTo>
                <a:lnTo>
                  <a:pt x="0" y="78026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479" dirty="0"/>
          </a:p>
        </p:txBody>
      </p:sp>
      <p:sp>
        <p:nvSpPr>
          <p:cNvPr id="18" name="bk object 18"/>
          <p:cNvSpPr/>
          <p:nvPr/>
        </p:nvSpPr>
        <p:spPr>
          <a:xfrm>
            <a:off x="3393645" y="3191957"/>
            <a:ext cx="1162610" cy="2173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9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47" y="790385"/>
            <a:ext cx="304500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8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93645" y="3243991"/>
            <a:ext cx="10603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F9C3-67A9-41C5-851E-3BF8996D8704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78078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94" r:id="rId7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121543" eaLnBrk="1" hangingPunct="1">
        <a:defRPr>
          <a:latin typeface="+mn-lt"/>
          <a:ea typeface="+mn-ea"/>
          <a:cs typeface="+mn-cs"/>
        </a:defRPr>
      </a:lvl2pPr>
      <a:lvl3pPr marL="243086" eaLnBrk="1" hangingPunct="1">
        <a:defRPr>
          <a:latin typeface="+mn-lt"/>
          <a:ea typeface="+mn-ea"/>
          <a:cs typeface="+mn-cs"/>
        </a:defRPr>
      </a:lvl3pPr>
      <a:lvl4pPr marL="364629" eaLnBrk="1" hangingPunct="1">
        <a:defRPr>
          <a:latin typeface="+mn-lt"/>
          <a:ea typeface="+mn-ea"/>
          <a:cs typeface="+mn-cs"/>
        </a:defRPr>
      </a:lvl4pPr>
      <a:lvl5pPr marL="486172" eaLnBrk="1" hangingPunct="1">
        <a:defRPr>
          <a:latin typeface="+mn-lt"/>
          <a:ea typeface="+mn-ea"/>
          <a:cs typeface="+mn-cs"/>
        </a:defRPr>
      </a:lvl5pPr>
      <a:lvl6pPr marL="607715" eaLnBrk="1" hangingPunct="1">
        <a:defRPr>
          <a:latin typeface="+mn-lt"/>
          <a:ea typeface="+mn-ea"/>
          <a:cs typeface="+mn-cs"/>
        </a:defRPr>
      </a:lvl6pPr>
      <a:lvl7pPr marL="729258" eaLnBrk="1" hangingPunct="1">
        <a:defRPr>
          <a:latin typeface="+mn-lt"/>
          <a:ea typeface="+mn-ea"/>
          <a:cs typeface="+mn-cs"/>
        </a:defRPr>
      </a:lvl7pPr>
      <a:lvl8pPr marL="850801" eaLnBrk="1" hangingPunct="1">
        <a:defRPr>
          <a:latin typeface="+mn-lt"/>
          <a:ea typeface="+mn-ea"/>
          <a:cs typeface="+mn-cs"/>
        </a:defRPr>
      </a:lvl8pPr>
      <a:lvl9pPr marL="97234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121543" eaLnBrk="1" hangingPunct="1">
        <a:defRPr>
          <a:latin typeface="+mn-lt"/>
          <a:ea typeface="+mn-ea"/>
          <a:cs typeface="+mn-cs"/>
        </a:defRPr>
      </a:lvl2pPr>
      <a:lvl3pPr marL="243086" eaLnBrk="1" hangingPunct="1">
        <a:defRPr>
          <a:latin typeface="+mn-lt"/>
          <a:ea typeface="+mn-ea"/>
          <a:cs typeface="+mn-cs"/>
        </a:defRPr>
      </a:lvl3pPr>
      <a:lvl4pPr marL="364629" eaLnBrk="1" hangingPunct="1">
        <a:defRPr>
          <a:latin typeface="+mn-lt"/>
          <a:ea typeface="+mn-ea"/>
          <a:cs typeface="+mn-cs"/>
        </a:defRPr>
      </a:lvl4pPr>
      <a:lvl5pPr marL="486172" eaLnBrk="1" hangingPunct="1">
        <a:defRPr>
          <a:latin typeface="+mn-lt"/>
          <a:ea typeface="+mn-ea"/>
          <a:cs typeface="+mn-cs"/>
        </a:defRPr>
      </a:lvl5pPr>
      <a:lvl6pPr marL="607715" eaLnBrk="1" hangingPunct="1">
        <a:defRPr>
          <a:latin typeface="+mn-lt"/>
          <a:ea typeface="+mn-ea"/>
          <a:cs typeface="+mn-cs"/>
        </a:defRPr>
      </a:lvl6pPr>
      <a:lvl7pPr marL="729258" eaLnBrk="1" hangingPunct="1">
        <a:defRPr>
          <a:latin typeface="+mn-lt"/>
          <a:ea typeface="+mn-ea"/>
          <a:cs typeface="+mn-cs"/>
        </a:defRPr>
      </a:lvl7pPr>
      <a:lvl8pPr marL="850801" eaLnBrk="1" hangingPunct="1">
        <a:defRPr>
          <a:latin typeface="+mn-lt"/>
          <a:ea typeface="+mn-ea"/>
          <a:cs typeface="+mn-cs"/>
        </a:defRPr>
      </a:lvl8pPr>
      <a:lvl9pPr marL="97234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-16912"/>
            <a:ext cx="4610100" cy="267667"/>
          </a:xfrm>
          <a:custGeom>
            <a:avLst/>
            <a:gdLst/>
            <a:ahLst/>
            <a:cxnLst/>
            <a:rect l="l" t="t" r="r" b="b"/>
            <a:pathLst>
              <a:path w="13004800" h="754380">
                <a:moveTo>
                  <a:pt x="0" y="753897"/>
                </a:moveTo>
                <a:lnTo>
                  <a:pt x="13004292" y="753897"/>
                </a:lnTo>
                <a:lnTo>
                  <a:pt x="13004292" y="0"/>
                </a:lnTo>
                <a:lnTo>
                  <a:pt x="0" y="0"/>
                </a:lnTo>
                <a:lnTo>
                  <a:pt x="0" y="75389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479"/>
          </a:p>
        </p:txBody>
      </p:sp>
      <p:sp>
        <p:nvSpPr>
          <p:cNvPr id="17" name="bk object 17"/>
          <p:cNvSpPr/>
          <p:nvPr/>
        </p:nvSpPr>
        <p:spPr>
          <a:xfrm>
            <a:off x="0" y="3183041"/>
            <a:ext cx="4610100" cy="276905"/>
          </a:xfrm>
          <a:custGeom>
            <a:avLst/>
            <a:gdLst/>
            <a:ahLst/>
            <a:cxnLst/>
            <a:rect l="l" t="t" r="r" b="b"/>
            <a:pathLst>
              <a:path w="13004800" h="780415">
                <a:moveTo>
                  <a:pt x="0" y="780267"/>
                </a:moveTo>
                <a:lnTo>
                  <a:pt x="0" y="0"/>
                </a:lnTo>
                <a:lnTo>
                  <a:pt x="13004292" y="0"/>
                </a:lnTo>
                <a:lnTo>
                  <a:pt x="13004292" y="780267"/>
                </a:lnTo>
                <a:lnTo>
                  <a:pt x="0" y="78026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479" dirty="0"/>
          </a:p>
        </p:txBody>
      </p:sp>
      <p:sp>
        <p:nvSpPr>
          <p:cNvPr id="18" name="bk object 18"/>
          <p:cNvSpPr/>
          <p:nvPr/>
        </p:nvSpPr>
        <p:spPr>
          <a:xfrm>
            <a:off x="3393645" y="3191957"/>
            <a:ext cx="1162610" cy="2173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9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47" y="790385"/>
            <a:ext cx="304500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8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93645" y="3243991"/>
            <a:ext cx="10603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F9C3-67A9-41C5-851E-3BF8996D8704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05991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121543" eaLnBrk="1" hangingPunct="1">
        <a:defRPr>
          <a:latin typeface="+mn-lt"/>
          <a:ea typeface="+mn-ea"/>
          <a:cs typeface="+mn-cs"/>
        </a:defRPr>
      </a:lvl2pPr>
      <a:lvl3pPr marL="243086" eaLnBrk="1" hangingPunct="1">
        <a:defRPr>
          <a:latin typeface="+mn-lt"/>
          <a:ea typeface="+mn-ea"/>
          <a:cs typeface="+mn-cs"/>
        </a:defRPr>
      </a:lvl3pPr>
      <a:lvl4pPr marL="364629" eaLnBrk="1" hangingPunct="1">
        <a:defRPr>
          <a:latin typeface="+mn-lt"/>
          <a:ea typeface="+mn-ea"/>
          <a:cs typeface="+mn-cs"/>
        </a:defRPr>
      </a:lvl4pPr>
      <a:lvl5pPr marL="486172" eaLnBrk="1" hangingPunct="1">
        <a:defRPr>
          <a:latin typeface="+mn-lt"/>
          <a:ea typeface="+mn-ea"/>
          <a:cs typeface="+mn-cs"/>
        </a:defRPr>
      </a:lvl5pPr>
      <a:lvl6pPr marL="607715" eaLnBrk="1" hangingPunct="1">
        <a:defRPr>
          <a:latin typeface="+mn-lt"/>
          <a:ea typeface="+mn-ea"/>
          <a:cs typeface="+mn-cs"/>
        </a:defRPr>
      </a:lvl6pPr>
      <a:lvl7pPr marL="729258" eaLnBrk="1" hangingPunct="1">
        <a:defRPr>
          <a:latin typeface="+mn-lt"/>
          <a:ea typeface="+mn-ea"/>
          <a:cs typeface="+mn-cs"/>
        </a:defRPr>
      </a:lvl7pPr>
      <a:lvl8pPr marL="850801" eaLnBrk="1" hangingPunct="1">
        <a:defRPr>
          <a:latin typeface="+mn-lt"/>
          <a:ea typeface="+mn-ea"/>
          <a:cs typeface="+mn-cs"/>
        </a:defRPr>
      </a:lvl8pPr>
      <a:lvl9pPr marL="97234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121543" eaLnBrk="1" hangingPunct="1">
        <a:defRPr>
          <a:latin typeface="+mn-lt"/>
          <a:ea typeface="+mn-ea"/>
          <a:cs typeface="+mn-cs"/>
        </a:defRPr>
      </a:lvl2pPr>
      <a:lvl3pPr marL="243086" eaLnBrk="1" hangingPunct="1">
        <a:defRPr>
          <a:latin typeface="+mn-lt"/>
          <a:ea typeface="+mn-ea"/>
          <a:cs typeface="+mn-cs"/>
        </a:defRPr>
      </a:lvl3pPr>
      <a:lvl4pPr marL="364629" eaLnBrk="1" hangingPunct="1">
        <a:defRPr>
          <a:latin typeface="+mn-lt"/>
          <a:ea typeface="+mn-ea"/>
          <a:cs typeface="+mn-cs"/>
        </a:defRPr>
      </a:lvl4pPr>
      <a:lvl5pPr marL="486172" eaLnBrk="1" hangingPunct="1">
        <a:defRPr>
          <a:latin typeface="+mn-lt"/>
          <a:ea typeface="+mn-ea"/>
          <a:cs typeface="+mn-cs"/>
        </a:defRPr>
      </a:lvl5pPr>
      <a:lvl6pPr marL="607715" eaLnBrk="1" hangingPunct="1">
        <a:defRPr>
          <a:latin typeface="+mn-lt"/>
          <a:ea typeface="+mn-ea"/>
          <a:cs typeface="+mn-cs"/>
        </a:defRPr>
      </a:lvl6pPr>
      <a:lvl7pPr marL="729258" eaLnBrk="1" hangingPunct="1">
        <a:defRPr>
          <a:latin typeface="+mn-lt"/>
          <a:ea typeface="+mn-ea"/>
          <a:cs typeface="+mn-cs"/>
        </a:defRPr>
      </a:lvl7pPr>
      <a:lvl8pPr marL="850801" eaLnBrk="1" hangingPunct="1">
        <a:defRPr>
          <a:latin typeface="+mn-lt"/>
          <a:ea typeface="+mn-ea"/>
          <a:cs typeface="+mn-cs"/>
        </a:defRPr>
      </a:lvl8pPr>
      <a:lvl9pPr marL="97234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Relationship Id="rId9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1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-College-Data-Science-Society/Linear-Model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4498-E324-4A6A-B58D-5C03828A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1050" dirty="0"/>
              <a:t>Linear Models</a:t>
            </a:r>
            <a:endParaRPr lang="en-GB" sz="10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D078-FAEE-4C1C-AD52-6D63706E6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b-NO" sz="1800" b="1" dirty="0"/>
              <a:t>Linear Models</a:t>
            </a:r>
          </a:p>
          <a:p>
            <a:pPr algn="ctr"/>
            <a:endParaRPr lang="nb-NO" dirty="0"/>
          </a:p>
          <a:p>
            <a:pPr algn="ctr"/>
            <a:endParaRPr lang="nb-NO" sz="900" dirty="0"/>
          </a:p>
          <a:p>
            <a:pPr algn="ctr"/>
            <a:endParaRPr lang="nb-NO" sz="900" dirty="0"/>
          </a:p>
          <a:p>
            <a:pPr algn="ctr"/>
            <a:r>
              <a:rPr lang="nb-NO" sz="900" b="1" dirty="0"/>
              <a:t>T</a:t>
            </a:r>
            <a:r>
              <a:rPr lang="en-GB" sz="900" b="1" dirty="0"/>
              <a:t>he Academy of AI 2018/19</a:t>
            </a:r>
          </a:p>
          <a:p>
            <a:pPr algn="ctr"/>
            <a:endParaRPr lang="nb-NO" sz="900" b="1" dirty="0"/>
          </a:p>
          <a:p>
            <a:pPr algn="ctr"/>
            <a:r>
              <a:rPr lang="nb-NO" sz="900" b="1" dirty="0"/>
              <a:t>S</a:t>
            </a:r>
            <a:r>
              <a:rPr lang="en-GB" sz="900" b="1" dirty="0" err="1"/>
              <a:t>ession</a:t>
            </a:r>
            <a:r>
              <a:rPr lang="en-GB" sz="900" b="1" dirty="0"/>
              <a:t> 3</a:t>
            </a:r>
          </a:p>
          <a:p>
            <a:pPr algn="ctr"/>
            <a:endParaRPr lang="nb-NO" sz="1050" b="1" dirty="0"/>
          </a:p>
          <a:p>
            <a:pPr algn="ctr"/>
            <a:endParaRPr lang="en-GB" sz="1050" b="1" dirty="0"/>
          </a:p>
          <a:p>
            <a:pPr algn="ctr"/>
            <a:endParaRPr lang="nb-NO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98F2-DA30-46D2-B0F3-42FC4243ED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</a:t>
            </a:fld>
            <a:endParaRPr lang="en-GB" spc="-7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2BFC-1268-42BA-9EAE-133456F2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29" y="2273868"/>
            <a:ext cx="2459842" cy="4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4E4-72F6-4C4A-8A54-5D1D61E4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Data Science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127D-1265-46D0-A170-C1BEAA8708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10</a:t>
            </a:fld>
            <a:endParaRPr lang="en-GB" spc="-7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9242-445A-46F1-8150-37A84BD99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0" y="515375"/>
            <a:ext cx="3475050" cy="256464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5C74601-DFD9-4BF4-9971-F041CA127EFD}"/>
              </a:ext>
            </a:extLst>
          </p:cNvPr>
          <p:cNvSpPr/>
          <p:nvPr/>
        </p:nvSpPr>
        <p:spPr>
          <a:xfrm>
            <a:off x="2125050" y="1302695"/>
            <a:ext cx="1540050" cy="99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0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271-133E-469F-A236-E6109E68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55A1-29EA-4C05-852E-CB4E405BB9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11</a:t>
            </a:fld>
            <a:endParaRPr lang="en-GB" spc="-75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675CC7-BCD4-4C3C-8856-2A6F8B0D3733}"/>
              </a:ext>
            </a:extLst>
          </p:cNvPr>
          <p:cNvSpPr txBox="1">
            <a:spLocks/>
          </p:cNvSpPr>
          <p:nvPr/>
        </p:nvSpPr>
        <p:spPr>
          <a:xfrm>
            <a:off x="362585" y="289995"/>
            <a:ext cx="3884929" cy="2880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MY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A161D3-39F2-4955-8B08-A7C1894BDBE9}"/>
              </a:ext>
            </a:extLst>
          </p:cNvPr>
          <p:cNvSpPr/>
          <p:nvPr/>
        </p:nvSpPr>
        <p:spPr>
          <a:xfrm>
            <a:off x="1742549" y="655611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F72A56-9B80-4015-82DA-AA48718028DC}"/>
              </a:ext>
            </a:extLst>
          </p:cNvPr>
          <p:cNvSpPr/>
          <p:nvPr/>
        </p:nvSpPr>
        <p:spPr>
          <a:xfrm>
            <a:off x="3039717" y="1663502"/>
            <a:ext cx="142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399956-A62A-4A3F-9D7E-6EE3E81A89F3}"/>
              </a:ext>
            </a:extLst>
          </p:cNvPr>
          <p:cNvSpPr/>
          <p:nvPr/>
        </p:nvSpPr>
        <p:spPr>
          <a:xfrm>
            <a:off x="1637382" y="1651227"/>
            <a:ext cx="133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7E7E0A-F9B7-43D1-B69C-D789FC4B1F8B}"/>
              </a:ext>
            </a:extLst>
          </p:cNvPr>
          <p:cNvSpPr/>
          <p:nvPr/>
        </p:nvSpPr>
        <p:spPr>
          <a:xfrm>
            <a:off x="285015" y="1644188"/>
            <a:ext cx="1160066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49B162-3F8E-4246-90BD-844A7D0DEA3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305049" y="1285611"/>
            <a:ext cx="0" cy="36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0CC685-D45D-4963-9847-FF0BCCC7A9E5}"/>
              </a:ext>
            </a:extLst>
          </p:cNvPr>
          <p:cNvCxnSpPr/>
          <p:nvPr/>
        </p:nvCxnSpPr>
        <p:spPr>
          <a:xfrm>
            <a:off x="865051" y="1414995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C70350-8E87-4DBE-8DB3-D056CA62CEE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65048" y="1414995"/>
            <a:ext cx="0" cy="22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976555-BB12-4211-A795-6ED21432E58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45048" y="1414995"/>
            <a:ext cx="7336" cy="24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02CC2D-C766-4751-8023-90D4D4C9A3AF}"/>
              </a:ext>
            </a:extLst>
          </p:cNvPr>
          <p:cNvSpPr txBox="1"/>
          <p:nvPr/>
        </p:nvSpPr>
        <p:spPr>
          <a:xfrm>
            <a:off x="190051" y="2404995"/>
            <a:ext cx="1255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AACC1-710A-4086-A8D6-58825AA6E792}"/>
              </a:ext>
            </a:extLst>
          </p:cNvPr>
          <p:cNvSpPr txBox="1"/>
          <p:nvPr/>
        </p:nvSpPr>
        <p:spPr>
          <a:xfrm>
            <a:off x="1617615" y="2404995"/>
            <a:ext cx="1425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393877-91AE-4EFD-A8E5-F73742123C9F}"/>
              </a:ext>
            </a:extLst>
          </p:cNvPr>
          <p:cNvSpPr txBox="1"/>
          <p:nvPr/>
        </p:nvSpPr>
        <p:spPr>
          <a:xfrm>
            <a:off x="2972716" y="2392720"/>
            <a:ext cx="16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Algorithm solves a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Reacts to environment</a:t>
            </a:r>
          </a:p>
        </p:txBody>
      </p:sp>
    </p:spTree>
    <p:extLst>
      <p:ext uri="{BB962C8B-B14F-4D97-AF65-F5344CB8AC3E}">
        <p14:creationId xmlns:p14="http://schemas.microsoft.com/office/powerpoint/2010/main" val="271596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Supervised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62CA-FFC7-4396-85CE-573AFE41B9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12</a:t>
            </a:fld>
            <a:endParaRPr lang="en-GB" spc="-7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2736" y="245375"/>
            <a:ext cx="3984625" cy="1976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Supervised learning regroups different techniques which all share the same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training dataset contains inputs data (your predictors) and the value you want to predict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model will use the training data to learn a link between the input and the outputs. Underlying idea is that the training data can be generalized and that the model can be used on new data with some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53F8-A1CA-4CCB-90F7-2A497A4A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4" y="1865375"/>
            <a:ext cx="2873647" cy="1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Unsupervised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A94E3-B6F8-4C96-9E9D-95F266157E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13</a:t>
            </a:fld>
            <a:endParaRPr lang="en-GB" spc="-7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4325" y="290375"/>
            <a:ext cx="3981450" cy="305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000" i="0" dirty="0"/>
              <a:t>Unsupervised learning </a:t>
            </a:r>
            <a:r>
              <a:rPr lang="en-US" sz="1000" b="1" i="0" dirty="0"/>
              <a:t>does not </a:t>
            </a:r>
            <a:r>
              <a:rPr lang="en-US" sz="1000" i="0" dirty="0"/>
              <a:t>use labelled output data. Unsupervised algorithms can be split into different categories:</a:t>
            </a:r>
          </a:p>
          <a:p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0" dirty="0"/>
              <a:t>Clustering algorithm</a:t>
            </a:r>
            <a:r>
              <a:rPr lang="en-US" sz="1000" i="0" dirty="0"/>
              <a:t>, such as K-means, hierarchical clustering or mixture models. These algorithms try to discriminate and separate the observations in different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0" dirty="0"/>
              <a:t>Dimensionality reduction </a:t>
            </a:r>
            <a:r>
              <a:rPr lang="en-US" sz="1000" i="0" dirty="0"/>
              <a:t>algorithms such as PCA, ICA or autoencoder. These algorithms find the best representation of the data with fewer dimensions.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0" dirty="0"/>
              <a:t>Anomaly detections </a:t>
            </a:r>
            <a:r>
              <a:rPr lang="en-US" sz="1000" i="0" dirty="0"/>
              <a:t>to find outliers in the data, i.e. observations which do not follow the data set patterns.</a:t>
            </a:r>
          </a:p>
          <a:p>
            <a:endParaRPr lang="en-US" sz="1000" i="0" dirty="0"/>
          </a:p>
          <a:p>
            <a:r>
              <a:rPr lang="en-US" sz="1000" i="0" dirty="0"/>
              <a:t>Most of the time unsupervised learning algorithms are used to pre-process the data, during the exploratory analysis or to pre-train supervised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Reinforcement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8B113-6D55-47C1-AA4E-CF59B31C1E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14</a:t>
            </a:fld>
            <a:endParaRPr lang="en-GB" spc="-7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90051" y="363993"/>
            <a:ext cx="4141185" cy="74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000" i="0" dirty="0"/>
              <a:t>Reinforcement learning algorithms try to find the best ways to earn the greatest reward. Reinforcement learnings algorithms follow the different circular steps: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A020-E9F2-4C8B-826B-26864F390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" y="1290232"/>
            <a:ext cx="1575000" cy="1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0C48-4A7B-4F35-A7B7-49CC18A6C78F}"/>
              </a:ext>
            </a:extLst>
          </p:cNvPr>
          <p:cNvSpPr txBox="1"/>
          <p:nvPr/>
        </p:nvSpPr>
        <p:spPr>
          <a:xfrm>
            <a:off x="1765050" y="1235375"/>
            <a:ext cx="27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its and the environment’s states, the agent will choose the action which will maximize its reward or will explore a new possibility.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actions will change the environment’s and the agent states.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will also be interpreted to give a reward to the agent.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performing this loop many times, the agents will improve its behavior.</a:t>
            </a: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Supervised Learning – Linear Regression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78BBD-1D97-4998-A6AE-38BF4847F7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15</a:t>
            </a:fld>
            <a:endParaRPr lang="en-GB" spc="-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8D43-38D9-4E88-B198-FF2CB5A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6" y="348410"/>
            <a:ext cx="3322508" cy="2091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68522-8E8F-4034-8647-CB89AA42D57C}"/>
              </a:ext>
            </a:extLst>
          </p:cNvPr>
          <p:cNvSpPr txBox="1"/>
          <p:nvPr/>
        </p:nvSpPr>
        <p:spPr>
          <a:xfrm>
            <a:off x="229110" y="2245828"/>
            <a:ext cx="40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Studying engine data from test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Market research studies and customer survey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Causal relationships in biological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88C6-4BB0-4B21-A8AC-273F24A43F1C}"/>
              </a:ext>
            </a:extLst>
          </p:cNvPr>
          <p:cNvCxnSpPr>
            <a:cxnSpLocks/>
          </p:cNvCxnSpPr>
          <p:nvPr/>
        </p:nvCxnSpPr>
        <p:spPr>
          <a:xfrm flipV="1">
            <a:off x="1097542" y="510802"/>
            <a:ext cx="2340000" cy="130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654F-87F1-4ECA-AEA5-A308D339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1050" dirty="0"/>
              <a:t>Linear </a:t>
            </a:r>
            <a:r>
              <a:rPr lang="nb-NO" sz="1050" dirty="0" err="1"/>
              <a:t>Regression</a:t>
            </a:r>
            <a:endParaRPr lang="en-GB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DA3C-FDEF-4245-A98F-2788722F0E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16</a:t>
            </a:fld>
            <a:endParaRPr lang="en-GB" spc="-75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A684-AE60-4E30-A897-08B4B97FE75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73087" y="1372622"/>
            <a:ext cx="3463925" cy="654050"/>
          </a:xfrm>
        </p:spPr>
        <p:txBody>
          <a:bodyPr/>
          <a:lstStyle/>
          <a:p>
            <a:pPr algn="ctr"/>
            <a:r>
              <a:rPr lang="en-GB" sz="1600" b="1" spc="5" dirty="0">
                <a:solidFill>
                  <a:srgbClr val="22373A"/>
                </a:solidFill>
              </a:rPr>
              <a:t>Linear Regression and How it Works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77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413757"/>
            <a:ext cx="2782508" cy="1751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B5D2-FA05-47A2-8CFB-2D0DF6589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419719"/>
            <a:ext cx="2782508" cy="1755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What is Linear Regression?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1FE30-AFA1-41EA-A575-8C1F8809A8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17</a:t>
            </a:fld>
            <a:endParaRPr lang="en-GB" spc="-75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CE310-3778-40FC-B140-E7B98C3D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86727"/>
              </p:ext>
            </p:extLst>
          </p:nvPr>
        </p:nvGraphicFramePr>
        <p:xfrm>
          <a:off x="415050" y="2332620"/>
          <a:ext cx="378000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828">
                  <a:extLst>
                    <a:ext uri="{9D8B030D-6E8A-4147-A177-3AD203B41FA5}">
                      <a16:colId xmlns:a16="http://schemas.microsoft.com/office/drawing/2014/main" val="1856812727"/>
                    </a:ext>
                  </a:extLst>
                </a:gridCol>
                <a:gridCol w="2612172">
                  <a:extLst>
                    <a:ext uri="{9D8B030D-6E8A-4147-A177-3AD203B41FA5}">
                      <a16:colId xmlns:a16="http://schemas.microsoft.com/office/drawing/2014/main" val="1271942677"/>
                    </a:ext>
                  </a:extLst>
                </a:gridCol>
              </a:tblGrid>
              <a:tr h="290483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has an expected output for every input (y for every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95609"/>
                  </a:ext>
                </a:extLst>
              </a:tr>
              <a:tr h="294517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the output for a given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Model Training Pipeline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600442-D450-4902-AD23-04CE20C3E3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18</a:t>
            </a:fld>
            <a:endParaRPr lang="en-GB" spc="-75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61C71-32EB-4412-8C67-7FFA7EF077F4}"/>
              </a:ext>
            </a:extLst>
          </p:cNvPr>
          <p:cNvSpPr/>
          <p:nvPr/>
        </p:nvSpPr>
        <p:spPr>
          <a:xfrm>
            <a:off x="1742549" y="60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2EC54-AC2C-41FA-8444-E483B37C6573}"/>
              </a:ext>
            </a:extLst>
          </p:cNvPr>
          <p:cNvSpPr/>
          <p:nvPr/>
        </p:nvSpPr>
        <p:spPr>
          <a:xfrm>
            <a:off x="1742549" y="137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3FA3-9700-4E38-B8C8-832EED191DBD}"/>
              </a:ext>
            </a:extLst>
          </p:cNvPr>
          <p:cNvSpPr/>
          <p:nvPr/>
        </p:nvSpPr>
        <p:spPr>
          <a:xfrm>
            <a:off x="1742549" y="213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/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Data,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/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Output,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blipFill>
                <a:blip r:embed="rId3"/>
                <a:stretch>
                  <a:fillRect r="-1471"/>
                </a:stretch>
              </a:blipFill>
              <a:ln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9D94D4-10AD-42FC-B1E5-0FF8B90B78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5049" y="123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0FF02-E94A-4654-933E-FAEC510D0006}"/>
              </a:ext>
            </a:extLst>
          </p:cNvPr>
          <p:cNvCxnSpPr/>
          <p:nvPr/>
        </p:nvCxnSpPr>
        <p:spPr>
          <a:xfrm>
            <a:off x="217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1171-2659-4BCC-9E7B-ED65983114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1972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A18C7-A9B1-4B12-BC1B-B22C636C697B}"/>
              </a:ext>
            </a:extLst>
          </p:cNvPr>
          <p:cNvCxnSpPr>
            <a:cxnSpLocks/>
          </p:cNvCxnSpPr>
          <p:nvPr/>
        </p:nvCxnSpPr>
        <p:spPr>
          <a:xfrm>
            <a:off x="2851011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F305F-FCEB-46AA-8FDE-6FD505802443}"/>
              </a:ext>
            </a:extLst>
          </p:cNvPr>
          <p:cNvSpPr/>
          <p:nvPr/>
        </p:nvSpPr>
        <p:spPr>
          <a:xfrm>
            <a:off x="1630050" y="47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FB07D-F4CA-44DD-8B72-CBC065D7AB17}"/>
              </a:ext>
            </a:extLst>
          </p:cNvPr>
          <p:cNvCxnSpPr>
            <a:cxnSpLocks/>
          </p:cNvCxnSpPr>
          <p:nvPr/>
        </p:nvCxnSpPr>
        <p:spPr>
          <a:xfrm flipV="1">
            <a:off x="244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B26695-59CC-4116-A8D4-374C6F734A76}"/>
              </a:ext>
            </a:extLst>
          </p:cNvPr>
          <p:cNvSpPr txBox="1"/>
          <p:nvPr/>
        </p:nvSpPr>
        <p:spPr>
          <a:xfrm>
            <a:off x="1810050" y="2965468"/>
            <a:ext cx="20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677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Model Training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31CC-F119-457F-A2FD-1D1F778537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19</a:t>
            </a:fld>
            <a:endParaRPr lang="en-GB" spc="-7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80AA2-A89E-410E-9982-57ABEB68D50E}"/>
              </a:ext>
            </a:extLst>
          </p:cNvPr>
          <p:cNvSpPr txBox="1"/>
          <p:nvPr/>
        </p:nvSpPr>
        <p:spPr>
          <a:xfrm>
            <a:off x="1765050" y="87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403-6B56-4C44-83F7-AD4FC4F5D0A2}"/>
              </a:ext>
            </a:extLst>
          </p:cNvPr>
          <p:cNvSpPr txBox="1"/>
          <p:nvPr/>
        </p:nvSpPr>
        <p:spPr>
          <a:xfrm>
            <a:off x="1765050" y="163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want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AF5FF-1A09-4584-805F-5F38DAFD7CB6}"/>
              </a:ext>
            </a:extLst>
          </p:cNvPr>
          <p:cNvSpPr txBox="1"/>
          <p:nvPr/>
        </p:nvSpPr>
        <p:spPr>
          <a:xfrm>
            <a:off x="1769416" y="2315375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we get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5EC931-43AF-49B2-80B1-B50615C2CF70}"/>
              </a:ext>
            </a:extLst>
          </p:cNvPr>
          <p:cNvSpPr/>
          <p:nvPr/>
        </p:nvSpPr>
        <p:spPr>
          <a:xfrm>
            <a:off x="550050" y="74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8708E-26B0-4781-9F3E-7162CDB2CCFC}"/>
              </a:ext>
            </a:extLst>
          </p:cNvPr>
          <p:cNvSpPr/>
          <p:nvPr/>
        </p:nvSpPr>
        <p:spPr>
          <a:xfrm>
            <a:off x="550050" y="150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86161C-85AC-4701-8A3E-F6EC786F3AA0}"/>
              </a:ext>
            </a:extLst>
          </p:cNvPr>
          <p:cNvSpPr/>
          <p:nvPr/>
        </p:nvSpPr>
        <p:spPr>
          <a:xfrm>
            <a:off x="550050" y="227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F0698-CA42-4A5B-BA2A-4DDC89D6787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2550" y="137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ED983-0307-4F54-8C76-7DB777A9AF91}"/>
              </a:ext>
            </a:extLst>
          </p:cNvPr>
          <p:cNvCxnSpPr/>
          <p:nvPr/>
        </p:nvCxnSpPr>
        <p:spPr>
          <a:xfrm>
            <a:off x="97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3009E-EB4F-448C-88F3-96EABE628755}"/>
              </a:ext>
            </a:extLst>
          </p:cNvPr>
          <p:cNvCxnSpPr>
            <a:cxnSpLocks/>
          </p:cNvCxnSpPr>
          <p:nvPr/>
        </p:nvCxnSpPr>
        <p:spPr>
          <a:xfrm flipV="1">
            <a:off x="124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56132" y="2844220"/>
            <a:ext cx="1060323" cy="13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Slide </a:t>
            </a:r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53845" y="472311"/>
            <a:ext cx="4502411" cy="9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Workshop 1: Introduction to Python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90051" y="1252628"/>
            <a:ext cx="2115000" cy="124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 marL="121543" lvl="1"/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543" lvl="1"/>
            <a:r>
              <a:rPr lang="en-US" sz="1050" b="1" dirty="0">
                <a:solidFill>
                  <a:srgbClr val="D8D8D8"/>
                </a:solidFill>
                <a:latin typeface="Calibri"/>
                <a:cs typeface="Calibri"/>
                <a:sym typeface="Calibri"/>
              </a:rPr>
              <a:t>1. Introduction to Python</a:t>
            </a:r>
            <a:endParaRPr sz="1050" b="1" dirty="0">
              <a:solidFill>
                <a:srgbClr val="D8D8D8"/>
              </a:solidFill>
              <a:latin typeface="Calibri"/>
              <a:cs typeface="Calibri"/>
            </a:endParaRPr>
          </a:p>
          <a:p>
            <a:pPr marL="121543" lvl="1"/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2. Scientific Python</a:t>
            </a:r>
            <a:endParaRPr sz="900" dirty="0"/>
          </a:p>
          <a:p>
            <a:pPr marL="121543" lvl="1"/>
            <a:r>
              <a:rPr lang="en-US" sz="105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3. Linear Models in Data Science</a:t>
            </a:r>
            <a:endParaRPr sz="105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121543" lvl="1"/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4. Logistic Regression</a:t>
            </a:r>
            <a:endParaRPr sz="900" dirty="0"/>
          </a:p>
          <a:p>
            <a:pPr marL="121543" lvl="1"/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5. Introduction to Databases (SQL)</a:t>
            </a:r>
            <a:endParaRPr sz="900" dirty="0"/>
          </a:p>
          <a:p>
            <a:pPr marL="121543" lvl="1"/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6. Traditional Approaches to ML</a:t>
            </a:r>
            <a:endParaRPr sz="900" dirty="0"/>
          </a:p>
          <a:p>
            <a:pPr marL="121543" lvl="1"/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2350050" y="1378246"/>
            <a:ext cx="2115000" cy="112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280" rIns="0" bIns="17280" anchor="t" anchorCtr="0">
            <a:noAutofit/>
          </a:bodyPr>
          <a:lstStyle/>
          <a:p>
            <a:pPr marL="76062" lvl="1">
              <a:lnSpc>
                <a:spcPct val="90000"/>
              </a:lnSpc>
              <a:spcBef>
                <a:spcPts val="227"/>
              </a:spcBef>
              <a:buClr>
                <a:schemeClr val="accent1"/>
              </a:buClr>
              <a:buSzPts val="2400"/>
            </a:pPr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7. Deep Learning in </a:t>
            </a:r>
            <a:r>
              <a:rPr lang="en-US" sz="1050" b="1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endParaRPr sz="105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062" lvl="1">
              <a:lnSpc>
                <a:spcPct val="90000"/>
              </a:lnSpc>
              <a:spcBef>
                <a:spcPts val="227"/>
              </a:spcBef>
              <a:buClr>
                <a:schemeClr val="accent1"/>
              </a:buClr>
              <a:buSzPts val="2400"/>
            </a:pPr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8. Datasets and Transforms</a:t>
            </a:r>
            <a:endParaRPr sz="900" dirty="0"/>
          </a:p>
          <a:p>
            <a:pPr marL="76062" lvl="1">
              <a:lnSpc>
                <a:spcPct val="90000"/>
              </a:lnSpc>
              <a:spcBef>
                <a:spcPts val="227"/>
              </a:spcBef>
              <a:buClr>
                <a:schemeClr val="accent1"/>
              </a:buClr>
              <a:buSzPts val="2400"/>
            </a:pPr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9. </a:t>
            </a:r>
            <a:r>
              <a:rPr lang="en-US" sz="1050" b="1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Regularisation</a:t>
            </a:r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for Deep Learning</a:t>
            </a:r>
            <a:endParaRPr sz="900" dirty="0"/>
          </a:p>
          <a:p>
            <a:pPr marL="76062" lvl="1">
              <a:lnSpc>
                <a:spcPct val="90000"/>
              </a:lnSpc>
              <a:spcBef>
                <a:spcPts val="227"/>
              </a:spcBef>
              <a:buClr>
                <a:schemeClr val="accent1"/>
              </a:buClr>
              <a:buSzPts val="2400"/>
            </a:pPr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10. Convolutional Neural Networks</a:t>
            </a:r>
            <a:endParaRPr sz="900" dirty="0"/>
          </a:p>
          <a:p>
            <a:pPr marL="76062" lvl="1">
              <a:lnSpc>
                <a:spcPct val="90000"/>
              </a:lnSpc>
              <a:spcBef>
                <a:spcPts val="227"/>
              </a:spcBef>
              <a:buClr>
                <a:schemeClr val="accent1"/>
              </a:buClr>
              <a:buSzPts val="2400"/>
            </a:pPr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11. RNNs and LSTM</a:t>
            </a:r>
            <a:endParaRPr sz="900" dirty="0"/>
          </a:p>
          <a:p>
            <a:pPr marL="76062" lvl="1">
              <a:lnSpc>
                <a:spcPct val="90000"/>
              </a:lnSpc>
              <a:spcBef>
                <a:spcPts val="227"/>
              </a:spcBef>
              <a:buClr>
                <a:schemeClr val="accent1"/>
              </a:buClr>
              <a:buSzPts val="2400"/>
            </a:pPr>
            <a:r>
              <a:rPr lang="en-US" sz="105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12. Generative Models</a:t>
            </a:r>
            <a:endParaRPr sz="900" dirty="0"/>
          </a:p>
          <a:p>
            <a:pPr marL="145209" lvl="1" indent="-11524">
              <a:lnSpc>
                <a:spcPct val="90000"/>
              </a:lnSpc>
              <a:spcBef>
                <a:spcPts val="227"/>
              </a:spcBef>
              <a:buClr>
                <a:schemeClr val="accent1"/>
              </a:buClr>
              <a:buSzPts val="2400"/>
            </a:pP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403384" y="814035"/>
            <a:ext cx="3803332" cy="19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 marL="172867" lvl="1" algn="ctr"/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for AI present the twelve workshop series:</a:t>
            </a:r>
            <a:endParaRPr sz="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566-A10C-4D42-B1B9-B65ED34E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Training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54F56-5364-468D-8942-2DC6D8D067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20</a:t>
            </a:fld>
            <a:endParaRPr lang="en-GB" spc="-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235050" y="965375"/>
                <a:ext cx="3227388" cy="1319400"/>
              </a:xfrm>
            </p:spPr>
            <p:txBody>
              <a:bodyPr>
                <a:noAutofit/>
              </a:bodyPr>
              <a:lstStyle/>
              <a:p>
                <a:r>
                  <a:rPr lang="en-MY" sz="10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Notation: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m = Number of training examples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= input variables/features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= output/target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235050" y="965375"/>
                <a:ext cx="3227388" cy="1319400"/>
              </a:xfrm>
              <a:blipFill>
                <a:blip r:embed="rId2"/>
                <a:stretch>
                  <a:fillRect l="-2457" t="-322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0192316"/>
                  </p:ext>
                </p:extLst>
              </p:nvPr>
            </p:nvGraphicFramePr>
            <p:xfrm>
              <a:off x="2402372" y="6503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12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0192316"/>
                  </p:ext>
                </p:extLst>
              </p:nvPr>
            </p:nvGraphicFramePr>
            <p:xfrm>
              <a:off x="2402372" y="6503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0000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2" r="-602" b="-4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1961" r="-100000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2" t="-101961" r="-60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8077" r="-100000" b="-2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2" t="-198077" r="-602" b="-2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90385" r="-10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2" t="-490385" r="-602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3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5-323C-453D-9CE5-E2908BEB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Model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59E5B-6378-4953-A3C4-E3501BB9F3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21</a:t>
            </a:fld>
            <a:endParaRPr lang="en-GB" spc="-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/>
              <p:nvPr/>
            </p:nvSpPr>
            <p:spPr>
              <a:xfrm>
                <a:off x="556925" y="318243"/>
                <a:ext cx="4072756" cy="276280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m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MY" sz="1000" spc="-1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pairs: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endParaRPr lang="en-MY" sz="1000" spc="-35" dirty="0">
                  <a:solidFill>
                    <a:srgbClr val="2237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</a:t>
                </a:r>
                <a:r>
                  <a:rPr lang="en-MY" sz="1000" spc="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50" i="1" spc="-13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ar-AE" sz="1050" i="1" spc="-14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A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spc="-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MY" sz="1000" spc="-7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2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97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17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1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MY" sz="1050" i="1" spc="15" baseline="-11904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5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MY" sz="1000" i="1" spc="50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MY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(Discriminate)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MY" sz="1000" spc="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S, </a:t>
                </a:r>
                <a:r>
                  <a:rPr lang="en-MY"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1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spc="-6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	</a:t>
                </a:r>
                <a:r>
                  <a:rPr lang="en-MY" sz="1000" spc="-10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∀</a:t>
                </a:r>
                <a:r>
                  <a:rPr lang="en-MY" sz="1000" i="1" spc="-105" dirty="0" err="1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25" y="318243"/>
                <a:ext cx="4072756" cy="2762808"/>
              </a:xfrm>
              <a:prstGeom prst="rect">
                <a:avLst/>
              </a:prstGeom>
              <a:blipFill>
                <a:blip r:embed="rId2"/>
                <a:stretch>
                  <a:fillRect l="-1647" t="-1104" b="-198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B60-7086-4F20-B0D2-9B247254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Linear Regression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CB438-2D67-4173-9883-0D40A9C6AF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22</a:t>
            </a:fld>
            <a:endParaRPr lang="en-GB" spc="-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EBBFA-6341-4649-9725-44B0ECBF7E1C}"/>
              </a:ext>
            </a:extLst>
          </p:cNvPr>
          <p:cNvSpPr txBox="1"/>
          <p:nvPr/>
        </p:nvSpPr>
        <p:spPr>
          <a:xfrm>
            <a:off x="415050" y="1113206"/>
            <a:ext cx="19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Equation of a line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38A0C-6D66-4A12-939F-7AF1D7D426A6}"/>
              </a:ext>
            </a:extLst>
          </p:cNvPr>
          <p:cNvSpPr txBox="1"/>
          <p:nvPr/>
        </p:nvSpPr>
        <p:spPr>
          <a:xfrm>
            <a:off x="190050" y="605375"/>
            <a:ext cx="42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u="sng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/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find our weights?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ker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856F89-BAC7-4FC9-B6F9-C4C2A37A8CBE}"/>
                  </a:ext>
                </a:extLst>
              </p:cNvPr>
              <p:cNvSpPr/>
              <p:nvPr/>
            </p:nvSpPr>
            <p:spPr>
              <a:xfrm>
                <a:off x="1337550" y="1592443"/>
                <a:ext cx="1935000" cy="4746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856F89-BAC7-4FC9-B6F9-C4C2A37A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50" y="1592443"/>
                <a:ext cx="1935000" cy="4746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41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BA-3B83-43C1-A598-3058ABBB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Cost Function Intuition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8EE38-B2F1-4E3C-B0D2-76D6A531C8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23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/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some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determines how bad a model is performing/how much error between the model and observed data</a:t>
                </a: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the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/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Outline: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until we end up at a minimum 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02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69B-0DA8-462F-A407-51845030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136E2-5CF6-48A6-BDC9-0BF56C25FB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24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/>
              <p:nvPr/>
            </p:nvSpPr>
            <p:spPr>
              <a:xfrm>
                <a:off x="495012" y="2144544"/>
                <a:ext cx="3952056" cy="351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14599"/>
                  </a:lnSpc>
                  <a:spcBef>
                    <a:spcPts val="100"/>
                  </a:spcBef>
                </a:pPr>
                <a:r>
                  <a:rPr sz="1000" spc="-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:r>
                  <a:rPr sz="1000" b="1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</a:t>
                </a:r>
                <a:r>
                  <a:rPr sz="1000" b="1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</a:t>
                </a:r>
                <a:r>
                  <a:rPr sz="1000" b="1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sz="1000" b="1" spc="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(MSE) </a:t>
                </a:r>
                <a:r>
                  <a:rPr sz="1000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(denoted with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 </a:t>
                </a:r>
                <a:r>
                  <a:rPr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</a:t>
                </a:r>
                <a:r>
                  <a:rPr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good/bad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000" spc="-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is, </a:t>
                </a:r>
                <a:r>
                  <a:rPr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sz="1000" spc="9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2" y="2144544"/>
                <a:ext cx="3952056" cy="351891"/>
              </a:xfrm>
              <a:prstGeom prst="rect">
                <a:avLst/>
              </a:prstGeom>
              <a:blipFill>
                <a:blip r:embed="rId3"/>
                <a:stretch>
                  <a:fillRect l="-1695" t="-6897" b="-18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912B6-5C8A-4BFD-8C19-ED031D1BE66C}"/>
              </a:ext>
            </a:extLst>
          </p:cNvPr>
          <p:cNvSpPr/>
          <p:nvPr/>
        </p:nvSpPr>
        <p:spPr>
          <a:xfrm>
            <a:off x="775050" y="272997"/>
            <a:ext cx="3150000" cy="18715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Linear regression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/>
              <p:nvPr/>
            </p:nvSpPr>
            <p:spPr>
              <a:xfrm>
                <a:off x="968898" y="2626725"/>
                <a:ext cx="1382686" cy="436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MY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900" dirty="0"/>
              </a:p>
              <a:p>
                <a:r>
                  <a:rPr lang="en-MY" sz="900" dirty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98" y="2626725"/>
                <a:ext cx="1382686" cy="436338"/>
              </a:xfrm>
              <a:prstGeom prst="rect">
                <a:avLst/>
              </a:prstGeom>
              <a:blipFill>
                <a:blip r:embed="rId5"/>
                <a:stretch>
                  <a:fillRect l="-5286" r="-1762" b="-16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8E58DE-F301-452D-9EF5-D44022404E12}"/>
                  </a:ext>
                </a:extLst>
              </p:cNvPr>
              <p:cNvSpPr/>
              <p:nvPr/>
            </p:nvSpPr>
            <p:spPr>
              <a:xfrm>
                <a:off x="2305050" y="2496435"/>
                <a:ext cx="1095798" cy="404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8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8E58DE-F301-452D-9EF5-D44022404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496435"/>
                <a:ext cx="1095798" cy="404470"/>
              </a:xfrm>
              <a:prstGeom prst="rect">
                <a:avLst/>
              </a:prstGeom>
              <a:blipFill>
                <a:blip r:embed="rId6"/>
                <a:stretch>
                  <a:fillRect l="-11413" t="-87143" r="-4348" b="-13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CB-F247-482C-B57D-91884987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Cost Function Intuition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85E66-FA88-4A78-99A4-4E5205A028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25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/>
              <p:nvPr/>
            </p:nvSpPr>
            <p:spPr>
              <a:xfrm>
                <a:off x="1450050" y="277430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i="1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b="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0" y="2774304"/>
                <a:ext cx="54000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/>
              <p:nvPr/>
            </p:nvSpPr>
            <p:spPr>
              <a:xfrm>
                <a:off x="2665050" y="277430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50" y="2774304"/>
                <a:ext cx="540000" cy="246221"/>
              </a:xfrm>
              <a:prstGeom prst="rect">
                <a:avLst/>
              </a:prstGeom>
              <a:blipFill>
                <a:blip r:embed="rId3"/>
                <a:stretch>
                  <a:fillRect r="-8989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6">
                <a:extLst>
                  <a:ext uri="{FF2B5EF4-FFF2-40B4-BE49-F238E27FC236}">
                    <a16:creationId xmlns:a16="http://schemas.microsoft.com/office/drawing/2014/main" id="{9EECD51C-1435-447A-A3D6-CB4B14474F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984" y="532775"/>
                <a:ext cx="3884929" cy="2443811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>
                <a:lvl1pPr marL="0" eaLnBrk="1" hangingPunct="1">
                  <a:defRPr>
                    <a:latin typeface="+mn-lt"/>
                    <a:ea typeface="+mn-ea"/>
                    <a:cs typeface="+mn-cs"/>
                  </a:defRPr>
                </a:lvl1pPr>
                <a:lvl2pPr marL="121543" eaLnBrk="1" hangingPunct="1">
                  <a:defRPr>
                    <a:latin typeface="+mn-lt"/>
                    <a:ea typeface="+mn-ea"/>
                    <a:cs typeface="+mn-cs"/>
                  </a:defRPr>
                </a:lvl2pPr>
                <a:lvl3pPr marL="243086" eaLnBrk="1" hangingPunct="1">
                  <a:defRPr>
                    <a:latin typeface="+mn-lt"/>
                    <a:ea typeface="+mn-ea"/>
                    <a:cs typeface="+mn-cs"/>
                  </a:defRPr>
                </a:lvl3pPr>
                <a:lvl4pPr marL="364629" eaLnBrk="1" hangingPunct="1">
                  <a:defRPr>
                    <a:latin typeface="+mn-lt"/>
                    <a:ea typeface="+mn-ea"/>
                    <a:cs typeface="+mn-cs"/>
                  </a:defRPr>
                </a:lvl4pPr>
                <a:lvl5pPr marL="486172" eaLnBrk="1" hangingPunct="1">
                  <a:defRPr>
                    <a:latin typeface="+mn-lt"/>
                    <a:ea typeface="+mn-ea"/>
                    <a:cs typeface="+mn-cs"/>
                  </a:defRPr>
                </a:lvl5pPr>
                <a:lvl6pPr marL="607715" eaLnBrk="1" hangingPunct="1">
                  <a:defRPr>
                    <a:latin typeface="+mn-lt"/>
                    <a:ea typeface="+mn-ea"/>
                    <a:cs typeface="+mn-cs"/>
                  </a:defRPr>
                </a:lvl6pPr>
                <a:lvl7pPr marL="729258" eaLnBrk="1" hangingPunct="1">
                  <a:defRPr>
                    <a:latin typeface="+mn-lt"/>
                    <a:ea typeface="+mn-ea"/>
                    <a:cs typeface="+mn-cs"/>
                  </a:defRPr>
                </a:lvl7pPr>
                <a:lvl8pPr marL="850801" eaLnBrk="1" hangingPunct="1">
                  <a:defRPr>
                    <a:latin typeface="+mn-lt"/>
                    <a:ea typeface="+mn-ea"/>
                    <a:cs typeface="+mn-cs"/>
                  </a:defRPr>
                </a:lvl8pPr>
                <a:lvl9pPr marL="972344" eaLnBrk="1" hangingPunct="1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kern="0" dirty="0">
                    <a:solidFill>
                      <a:sysClr val="windowText" lastClr="000000"/>
                    </a:solidFill>
                  </a:rPr>
                  <a:t>Model:</a:t>
                </a: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600" kern="0" dirty="0">
                  <a:solidFill>
                    <a:sysClr val="windowText" lastClr="000000"/>
                  </a:solidFill>
                </a:endParaRP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r>
                  <a:rPr lang="en-MY" kern="0" dirty="0">
                    <a:solidFill>
                      <a:sysClr val="windowText" lastClr="000000"/>
                    </a:solidFill>
                  </a:rPr>
                  <a:t>Weights:</a:t>
                </a: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MY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r>
                  <a:rPr lang="en-MY" kern="0" dirty="0">
                    <a:solidFill>
                      <a:sysClr val="windowText" lastClr="000000"/>
                    </a:solidFill>
                  </a:rPr>
                  <a:t>Cost Function:</a:t>
                </a: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i="1" ker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ker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r>
                  <a:rPr lang="en-MY" kern="0" dirty="0">
                    <a:solidFill>
                      <a:sysClr val="windowText" lastClr="000000"/>
                    </a:solidFill>
                  </a:rPr>
                  <a:t>Goal:</a:t>
                </a: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MY" kern="0" dirty="0">
                    <a:solidFill>
                      <a:sysClr val="windowText" lastClr="000000"/>
                    </a:solidFill>
                  </a:rPr>
                  <a:t>Adjust weights to minimize cost function</a:t>
                </a:r>
              </a:p>
            </p:txBody>
          </p:sp>
        </mc:Choice>
        <mc:Fallback xmlns="">
          <p:sp>
            <p:nvSpPr>
              <p:cNvPr id="10" name="Text Placeholder 6">
                <a:extLst>
                  <a:ext uri="{FF2B5EF4-FFF2-40B4-BE49-F238E27FC236}">
                    <a16:creationId xmlns:a16="http://schemas.microsoft.com/office/drawing/2014/main" id="{9EECD51C-1435-447A-A3D6-CB4B14474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" y="532775"/>
                <a:ext cx="3884929" cy="2443811"/>
              </a:xfrm>
              <a:prstGeom prst="rect">
                <a:avLst/>
              </a:prstGeom>
              <a:blipFill>
                <a:blip r:embed="rId4"/>
                <a:stretch>
                  <a:fillRect t="-1247" b="-14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04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33B-A698-4125-95D8-F4C532A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Gradient Descent Algorithm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3873E1C-544D-483E-B05D-8FA9BEE964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26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1F2C3E29-FB0D-485E-9D93-18BFBA8C7D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160" y="380375"/>
                <a:ext cx="3884929" cy="643702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0000" lnSpcReduction="20000"/>
              </a:bodyPr>
              <a:lstStyle>
                <a:lvl1pPr marL="0" eaLnBrk="1" hangingPunct="1">
                  <a:defRPr sz="1595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121543" eaLnBrk="1" hangingPunct="1">
                  <a:defRPr>
                    <a:latin typeface="+mn-lt"/>
                    <a:ea typeface="+mn-ea"/>
                    <a:cs typeface="+mn-cs"/>
                  </a:defRPr>
                </a:lvl2pPr>
                <a:lvl3pPr marL="243086" eaLnBrk="1" hangingPunct="1">
                  <a:defRPr>
                    <a:latin typeface="+mn-lt"/>
                    <a:ea typeface="+mn-ea"/>
                    <a:cs typeface="+mn-cs"/>
                  </a:defRPr>
                </a:lvl3pPr>
                <a:lvl4pPr marL="364629" eaLnBrk="1" hangingPunct="1">
                  <a:defRPr>
                    <a:latin typeface="+mn-lt"/>
                    <a:ea typeface="+mn-ea"/>
                    <a:cs typeface="+mn-cs"/>
                  </a:defRPr>
                </a:lvl4pPr>
                <a:lvl5pPr marL="486172" eaLnBrk="1" hangingPunct="1">
                  <a:defRPr>
                    <a:latin typeface="+mn-lt"/>
                    <a:ea typeface="+mn-ea"/>
                    <a:cs typeface="+mn-cs"/>
                  </a:defRPr>
                </a:lvl5pPr>
                <a:lvl6pPr marL="607715" eaLnBrk="1" hangingPunct="1">
                  <a:defRPr>
                    <a:latin typeface="+mn-lt"/>
                    <a:ea typeface="+mn-ea"/>
                    <a:cs typeface="+mn-cs"/>
                  </a:defRPr>
                </a:lvl6pPr>
                <a:lvl7pPr marL="729258" eaLnBrk="1" hangingPunct="1">
                  <a:defRPr>
                    <a:latin typeface="+mn-lt"/>
                    <a:ea typeface="+mn-ea"/>
                    <a:cs typeface="+mn-cs"/>
                  </a:defRPr>
                </a:lvl7pPr>
                <a:lvl8pPr marL="850801" eaLnBrk="1" hangingPunct="1">
                  <a:defRPr>
                    <a:latin typeface="+mn-lt"/>
                    <a:ea typeface="+mn-ea"/>
                    <a:cs typeface="+mn-cs"/>
                  </a:defRPr>
                </a:lvl8pPr>
                <a:lvl9pPr marL="972344" eaLnBrk="1" hangingPunct="1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kern="0" dirty="0"/>
                  <a:t>Repeat Until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i="1" kern="0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ker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ker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MY" kern="0" dirty="0"/>
                        <m:t> </m:t>
                      </m:r>
                    </m:oMath>
                  </m:oMathPara>
                </a14:m>
                <a:endParaRPr lang="en-MY" kern="0" dirty="0"/>
              </a:p>
              <a:p>
                <a:r>
                  <a:rPr lang="en-MY" kern="0" dirty="0"/>
                  <a:t>for both j=0, j=1</a:t>
                </a:r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1F2C3E29-FB0D-485E-9D93-18BFBA8C7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60" y="380375"/>
                <a:ext cx="3884929" cy="643702"/>
              </a:xfrm>
              <a:prstGeom prst="rect">
                <a:avLst/>
              </a:prstGeom>
              <a:blipFill>
                <a:blip r:embed="rId2"/>
                <a:stretch>
                  <a:fillRect l="-2198" t="-12264" b="-12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495305-CAAB-4A73-8C4A-82C5100D06F4}"/>
              </a:ext>
            </a:extLst>
          </p:cNvPr>
          <p:cNvCxnSpPr>
            <a:cxnSpLocks/>
          </p:cNvCxnSpPr>
          <p:nvPr/>
        </p:nvCxnSpPr>
        <p:spPr>
          <a:xfrm flipV="1">
            <a:off x="2083626" y="740375"/>
            <a:ext cx="90000" cy="3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88D5C1-FA9F-4B24-A39F-0C31263AE248}"/>
              </a:ext>
            </a:extLst>
          </p:cNvPr>
          <p:cNvCxnSpPr>
            <a:cxnSpLocks/>
          </p:cNvCxnSpPr>
          <p:nvPr/>
        </p:nvCxnSpPr>
        <p:spPr>
          <a:xfrm flipH="1" flipV="1">
            <a:off x="2713626" y="785375"/>
            <a:ext cx="18000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9AAE0B-AC03-4842-9525-5F787FEC5027}"/>
              </a:ext>
            </a:extLst>
          </p:cNvPr>
          <p:cNvSpPr txBox="1"/>
          <p:nvPr/>
        </p:nvSpPr>
        <p:spPr>
          <a:xfrm>
            <a:off x="1701126" y="997916"/>
            <a:ext cx="8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8E640E-A8AE-4F28-B77F-9B24600595D7}"/>
              </a:ext>
            </a:extLst>
          </p:cNvPr>
          <p:cNvSpPr txBox="1"/>
          <p:nvPr/>
        </p:nvSpPr>
        <p:spPr>
          <a:xfrm>
            <a:off x="2623626" y="1018286"/>
            <a:ext cx="11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Derivative of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1B2C7384-B78F-46D3-9D84-C2D3D2935A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159" y="1519077"/>
                <a:ext cx="3884929" cy="16557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Gradient Descent Algorithm:</a:t>
                </a:r>
              </a:p>
              <a:p>
                <a:pPr algn="ctr"/>
                <a:r>
                  <a:rPr lang="en-MY" i="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MY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MY" sz="1050" i="0" kern="0" dirty="0">
                    <a:ea typeface="Cambria Math" panose="02040503050406030204" pitchFamily="18" charset="0"/>
                  </a:rPr>
                  <a:t>  </a:t>
                </a:r>
                <a:r>
                  <a:rPr lang="en-MY" i="0" kern="0" dirty="0">
                    <a:ea typeface="Cambria Math" panose="02040503050406030204" pitchFamily="18" charset="0"/>
                  </a:rPr>
                  <a:t>j=1:</a:t>
                </a:r>
                <a:r>
                  <a:rPr lang="en-MY" sz="1050" i="0" kern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MY" sz="900" i="0" dirty="0"/>
              </a:p>
              <a:p>
                <a:pPr algn="ctr"/>
                <a:endParaRPr lang="en-MY" sz="1050" i="0" dirty="0"/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i="0" kern="0" dirty="0"/>
              </a:p>
              <a:p>
                <a:pPr algn="ctr"/>
                <a:endParaRPr lang="en-MY" i="0" kern="0" dirty="0"/>
              </a:p>
            </p:txBody>
          </p:sp>
        </mc:Choice>
        <mc:Fallback xmlns="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1B2C7384-B78F-46D3-9D84-C2D3D2935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" y="1519077"/>
                <a:ext cx="3884929" cy="1655710"/>
              </a:xfrm>
              <a:prstGeom prst="rect">
                <a:avLst/>
              </a:prstGeom>
              <a:blipFill>
                <a:blip r:embed="rId3"/>
                <a:stretch>
                  <a:fillRect l="-2041" t="-2941" b="-9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4DB38DF-5D7A-482B-8666-F8C60ABFD020}"/>
              </a:ext>
            </a:extLst>
          </p:cNvPr>
          <p:cNvSpPr/>
          <p:nvPr/>
        </p:nvSpPr>
        <p:spPr>
          <a:xfrm>
            <a:off x="1813626" y="2015567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C61C-63E7-4348-865F-EDE6274A82F9}"/>
              </a:ext>
            </a:extLst>
          </p:cNvPr>
          <p:cNvSpPr/>
          <p:nvPr/>
        </p:nvSpPr>
        <p:spPr>
          <a:xfrm>
            <a:off x="1813626" y="2766135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639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Gradient Descent – Why it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3777B-01C3-485F-9A70-B55687598E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27</a:t>
            </a:fld>
            <a:endParaRPr lang="en-GB" spc="-75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/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/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5048C2-F202-4B55-A919-904B2AD572B6}"/>
                  </a:ext>
                </a:extLst>
              </p:cNvPr>
              <p:cNvSpPr/>
              <p:nvPr/>
            </p:nvSpPr>
            <p:spPr>
              <a:xfrm>
                <a:off x="1485228" y="409021"/>
                <a:ext cx="1639641" cy="416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5048C2-F202-4B55-A919-904B2AD57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28" y="409021"/>
                <a:ext cx="1639641" cy="4167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62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5A27-1106-4B3D-8D61-D836A8E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Learning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2AE6C-060E-4BC3-B79E-62A2F271C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28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436966" y="1010602"/>
                <a:ext cx="1733550" cy="376237"/>
              </a:xfrm>
            </p:spPr>
            <p:txBody>
              <a:bodyPr>
                <a:noAutofit/>
              </a:bodyPr>
              <a:lstStyle/>
              <a:p>
                <a:r>
                  <a:rPr lang="en-MY" sz="1000" i="0" dirty="0"/>
                  <a:t>If </a:t>
                </a:r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sz="1000" i="0" dirty="0"/>
                  <a:t> is too small, gradient descent is slow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36966" y="1010602"/>
                <a:ext cx="1733550" cy="376237"/>
              </a:xfrm>
              <a:blipFill>
                <a:blip r:embed="rId2"/>
                <a:stretch>
                  <a:fillRect l="-4577" t="-13115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If </a:t>
                </a:r>
                <a14:m>
                  <m:oMath xmlns:m="http://schemas.openxmlformats.org/officeDocument/2006/math">
                    <m:r>
                      <a:rPr lang="en-MY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kern="0" dirty="0"/>
                  <a:t> is too large, gradient descent can overshoot, and fail to converge.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  <a:blipFill>
                <a:blip r:embed="rId3"/>
                <a:stretch>
                  <a:fillRect l="-4561" t="-10526" b="-144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A86D-BE24-4E2F-9F42-FE18865EF49E}"/>
              </a:ext>
            </a:extLst>
          </p:cNvPr>
          <p:cNvCxnSpPr>
            <a:cxnSpLocks/>
          </p:cNvCxnSpPr>
          <p:nvPr/>
        </p:nvCxnSpPr>
        <p:spPr>
          <a:xfrm flipV="1">
            <a:off x="2935050" y="60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8AAD-8430-452A-9D38-36A9F8576A92}"/>
              </a:ext>
            </a:extLst>
          </p:cNvPr>
          <p:cNvCxnSpPr>
            <a:cxnSpLocks/>
          </p:cNvCxnSpPr>
          <p:nvPr/>
        </p:nvCxnSpPr>
        <p:spPr>
          <a:xfrm>
            <a:off x="2755050" y="173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3F03CA-C0DB-49B2-BC70-175F6697713A}"/>
              </a:ext>
            </a:extLst>
          </p:cNvPr>
          <p:cNvSpPr/>
          <p:nvPr/>
        </p:nvSpPr>
        <p:spPr>
          <a:xfrm>
            <a:off x="3025050" y="90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E182E-616E-48F8-AE0D-3CE9AF826C81}"/>
              </a:ext>
            </a:extLst>
          </p:cNvPr>
          <p:cNvCxnSpPr>
            <a:cxnSpLocks/>
          </p:cNvCxnSpPr>
          <p:nvPr/>
        </p:nvCxnSpPr>
        <p:spPr>
          <a:xfrm>
            <a:off x="3115051" y="1100375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10270-BBDB-4267-89DE-48CC60272B9C}"/>
              </a:ext>
            </a:extLst>
          </p:cNvPr>
          <p:cNvCxnSpPr>
            <a:cxnSpLocks/>
          </p:cNvCxnSpPr>
          <p:nvPr/>
        </p:nvCxnSpPr>
        <p:spPr>
          <a:xfrm>
            <a:off x="3160050" y="1183154"/>
            <a:ext cx="45000" cy="105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CE68C-3F7E-466D-98A2-A9EEF4A9C39D}"/>
              </a:ext>
            </a:extLst>
          </p:cNvPr>
          <p:cNvCxnSpPr>
            <a:cxnSpLocks/>
          </p:cNvCxnSpPr>
          <p:nvPr/>
        </p:nvCxnSpPr>
        <p:spPr>
          <a:xfrm>
            <a:off x="3213710" y="1291849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2288B-A961-4307-BA84-C08E70B4783D}"/>
              </a:ext>
            </a:extLst>
          </p:cNvPr>
          <p:cNvCxnSpPr>
            <a:cxnSpLocks/>
          </p:cNvCxnSpPr>
          <p:nvPr/>
        </p:nvCxnSpPr>
        <p:spPr>
          <a:xfrm>
            <a:off x="3258709" y="1374281"/>
            <a:ext cx="34212" cy="1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6E009-8D7A-4702-A9C9-448F196F2F45}"/>
              </a:ext>
            </a:extLst>
          </p:cNvPr>
          <p:cNvCxnSpPr>
            <a:cxnSpLocks/>
          </p:cNvCxnSpPr>
          <p:nvPr/>
        </p:nvCxnSpPr>
        <p:spPr>
          <a:xfrm>
            <a:off x="3292921" y="1454423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734-2544-41AA-B6AB-D1471A6F4E5B}"/>
              </a:ext>
            </a:extLst>
          </p:cNvPr>
          <p:cNvCxnSpPr>
            <a:cxnSpLocks/>
          </p:cNvCxnSpPr>
          <p:nvPr/>
        </p:nvCxnSpPr>
        <p:spPr>
          <a:xfrm flipV="1">
            <a:off x="2935050" y="2007760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72EAE-F540-458F-BFB4-DFED182DCC5F}"/>
              </a:ext>
            </a:extLst>
          </p:cNvPr>
          <p:cNvCxnSpPr>
            <a:cxnSpLocks/>
          </p:cNvCxnSpPr>
          <p:nvPr/>
        </p:nvCxnSpPr>
        <p:spPr>
          <a:xfrm>
            <a:off x="2755050" y="3132760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17CA5-192D-4FB1-A7B6-4BB9C3F77A8D}"/>
              </a:ext>
            </a:extLst>
          </p:cNvPr>
          <p:cNvSpPr/>
          <p:nvPr/>
        </p:nvSpPr>
        <p:spPr>
          <a:xfrm>
            <a:off x="3025050" y="2307158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27877-251D-45CF-87C0-755B7EAECA3B}"/>
              </a:ext>
            </a:extLst>
          </p:cNvPr>
          <p:cNvCxnSpPr>
            <a:cxnSpLocks/>
          </p:cNvCxnSpPr>
          <p:nvPr/>
        </p:nvCxnSpPr>
        <p:spPr>
          <a:xfrm>
            <a:off x="3115051" y="2502760"/>
            <a:ext cx="719999" cy="233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0E5393-C983-4A63-B0F3-B16442644736}"/>
              </a:ext>
            </a:extLst>
          </p:cNvPr>
          <p:cNvCxnSpPr>
            <a:cxnSpLocks/>
          </p:cNvCxnSpPr>
          <p:nvPr/>
        </p:nvCxnSpPr>
        <p:spPr>
          <a:xfrm flipH="1">
            <a:off x="3236209" y="2735806"/>
            <a:ext cx="593448" cy="2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7D530-6897-480E-A7BA-0D34B01F222F}"/>
              </a:ext>
            </a:extLst>
          </p:cNvPr>
          <p:cNvCxnSpPr>
            <a:cxnSpLocks/>
          </p:cNvCxnSpPr>
          <p:nvPr/>
        </p:nvCxnSpPr>
        <p:spPr>
          <a:xfrm>
            <a:off x="3258709" y="2769505"/>
            <a:ext cx="396341" cy="23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5F96C-88B5-465A-BD5A-8823C3336629}"/>
              </a:ext>
            </a:extLst>
          </p:cNvPr>
          <p:cNvCxnSpPr>
            <a:cxnSpLocks/>
          </p:cNvCxnSpPr>
          <p:nvPr/>
        </p:nvCxnSpPr>
        <p:spPr>
          <a:xfrm flipH="1" flipV="1">
            <a:off x="3385051" y="3003486"/>
            <a:ext cx="269999" cy="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/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/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/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/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3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F8B-05E1-4348-87A0-995CA4F5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9DC22-E01B-4929-9042-0248E1FD6A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29</a:t>
            </a:fld>
            <a:endParaRPr lang="en-GB" spc="-75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6A1696-C049-4A92-BA11-3E7E1228DC58}"/>
              </a:ext>
            </a:extLst>
          </p:cNvPr>
          <p:cNvSpPr/>
          <p:nvPr/>
        </p:nvSpPr>
        <p:spPr>
          <a:xfrm>
            <a:off x="280050" y="61744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77B11-FC59-480E-8917-37A889C45360}"/>
              </a:ext>
            </a:extLst>
          </p:cNvPr>
          <p:cNvSpPr/>
          <p:nvPr/>
        </p:nvSpPr>
        <p:spPr>
          <a:xfrm>
            <a:off x="280050" y="138515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30413-2260-4970-8C53-9A34287F8359}"/>
              </a:ext>
            </a:extLst>
          </p:cNvPr>
          <p:cNvSpPr/>
          <p:nvPr/>
        </p:nvSpPr>
        <p:spPr>
          <a:xfrm>
            <a:off x="280050" y="215184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0A512-62B1-4CA5-9869-377C512E06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42550" y="124744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4C4D3-5E46-44D9-A166-2AA9CE36130A}"/>
              </a:ext>
            </a:extLst>
          </p:cNvPr>
          <p:cNvCxnSpPr/>
          <p:nvPr/>
        </p:nvCxnSpPr>
        <p:spPr>
          <a:xfrm>
            <a:off x="707551" y="201413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5CCE4-55F3-4DF8-9F28-031562420865}"/>
              </a:ext>
            </a:extLst>
          </p:cNvPr>
          <p:cNvCxnSpPr>
            <a:cxnSpLocks/>
          </p:cNvCxnSpPr>
          <p:nvPr/>
        </p:nvCxnSpPr>
        <p:spPr>
          <a:xfrm flipV="1">
            <a:off x="977551" y="201413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/>
              <p:nvPr/>
            </p:nvSpPr>
            <p:spPr>
              <a:xfrm>
                <a:off x="1675049" y="675720"/>
                <a:ext cx="2565000" cy="254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Initialise random weights for 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 predicted output with actual output and calculate cost function for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 gradient descent and adjust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Plot line of best fit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49" y="675720"/>
                <a:ext cx="2565000" cy="2541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4B93C9-1840-487A-8119-C17A685D302B}"/>
              </a:ext>
            </a:extLst>
          </p:cNvPr>
          <p:cNvSpPr txBox="1"/>
          <p:nvPr/>
        </p:nvSpPr>
        <p:spPr>
          <a:xfrm>
            <a:off x="1630050" y="314625"/>
            <a:ext cx="23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Step by Step:</a:t>
            </a:r>
          </a:p>
        </p:txBody>
      </p:sp>
    </p:spTree>
    <p:extLst>
      <p:ext uri="{BB962C8B-B14F-4D97-AF65-F5344CB8AC3E}">
        <p14:creationId xmlns:p14="http://schemas.microsoft.com/office/powerpoint/2010/main" val="262292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318" y="626539"/>
            <a:ext cx="3911464" cy="2228836"/>
          </a:xfrm>
        </p:spPr>
        <p:txBody>
          <a:bodyPr>
            <a:noAutofit/>
          </a:bodyPr>
          <a:lstStyle/>
          <a:p>
            <a:r>
              <a:rPr lang="en-MY" sz="1000" i="0" dirty="0"/>
              <a:t>By the end of this lecture you should:</a:t>
            </a:r>
            <a:endParaRPr lang="en-US" sz="1000" i="0" dirty="0"/>
          </a:p>
          <a:p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Know what a linear model looks like…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… and how it works!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Know when to use a linear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Create your first linear model through machine learning (if you haven’t before)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Know how to validate your model</a:t>
            </a:r>
            <a:endParaRPr lang="en-MY" sz="1000" i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07A9-E3AB-497C-8D8C-DBD3D56B7D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370976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E0BADC-BF96-407B-8030-2FFB9E18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50054-8B7A-499A-8793-0A0A95FCF4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30</a:t>
            </a:fld>
            <a:endParaRPr lang="en-GB" spc="-75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649C7E-03FC-4247-8F09-EAA638C4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1050" dirty="0" err="1"/>
              <a:t>Multivariate</a:t>
            </a:r>
            <a:r>
              <a:rPr lang="nb-NO" sz="1050" dirty="0"/>
              <a:t> Linear </a:t>
            </a:r>
            <a:r>
              <a:rPr lang="nb-NO" sz="1050" dirty="0" err="1"/>
              <a:t>Regression</a:t>
            </a:r>
            <a:endParaRPr lang="en-GB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82D60-92EE-4F34-96D5-AC23CDE7C6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31</a:t>
            </a:fld>
            <a:endParaRPr lang="en-GB" spc="-75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770296-CB13-4C13-A83E-12E6793D57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2637" y="1607264"/>
            <a:ext cx="3044825" cy="246221"/>
          </a:xfrm>
        </p:spPr>
        <p:txBody>
          <a:bodyPr/>
          <a:lstStyle/>
          <a:p>
            <a:r>
              <a:rPr lang="nb-NO" sz="1600" b="1" dirty="0" err="1"/>
              <a:t>Multivariate</a:t>
            </a:r>
            <a:r>
              <a:rPr lang="nb-NO" sz="1600" b="1" dirty="0"/>
              <a:t> Linear </a:t>
            </a:r>
            <a:r>
              <a:rPr lang="nb-NO" sz="1600" b="1" dirty="0" err="1"/>
              <a:t>Regression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558865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68F-589D-4A2C-BD4D-B08258DE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Multivariate Model Training Pipeline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FBAE8C-BF14-4222-A023-43E720659E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32</a:t>
            </a:fld>
            <a:endParaRPr lang="en-GB" spc="-7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D80B4-E3EE-4782-8393-6E6656737888}"/>
              </a:ext>
            </a:extLst>
          </p:cNvPr>
          <p:cNvSpPr txBox="1"/>
          <p:nvPr/>
        </p:nvSpPr>
        <p:spPr>
          <a:xfrm>
            <a:off x="1720050" y="51464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5B93-606E-4650-B3E6-FC84E9A91495}"/>
              </a:ext>
            </a:extLst>
          </p:cNvPr>
          <p:cNvSpPr txBox="1"/>
          <p:nvPr/>
        </p:nvSpPr>
        <p:spPr>
          <a:xfrm>
            <a:off x="1720050" y="128286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FC5E-1390-481E-88C6-98BB775A00D8}"/>
              </a:ext>
            </a:extLst>
          </p:cNvPr>
          <p:cNvSpPr txBox="1"/>
          <p:nvPr/>
        </p:nvSpPr>
        <p:spPr>
          <a:xfrm>
            <a:off x="1724416" y="195982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A8B17-AC7E-4044-B584-CFBB2686ECB9}"/>
              </a:ext>
            </a:extLst>
          </p:cNvPr>
          <p:cNvSpPr/>
          <p:nvPr/>
        </p:nvSpPr>
        <p:spPr>
          <a:xfrm>
            <a:off x="505050" y="38482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F91D1-CC06-4774-8DD6-13876BC1A798}"/>
              </a:ext>
            </a:extLst>
          </p:cNvPr>
          <p:cNvSpPr/>
          <p:nvPr/>
        </p:nvSpPr>
        <p:spPr>
          <a:xfrm>
            <a:off x="505050" y="115253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8F2954-4375-481D-B8A7-98BDD2B748A2}"/>
              </a:ext>
            </a:extLst>
          </p:cNvPr>
          <p:cNvSpPr/>
          <p:nvPr/>
        </p:nvSpPr>
        <p:spPr>
          <a:xfrm>
            <a:off x="505050" y="191922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8EBA7-8FCA-4D8B-97B7-4CE003B161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67550" y="101482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1E53D-EB8E-4952-BA16-54AB541B5D42}"/>
              </a:ext>
            </a:extLst>
          </p:cNvPr>
          <p:cNvCxnSpPr/>
          <p:nvPr/>
        </p:nvCxnSpPr>
        <p:spPr>
          <a:xfrm>
            <a:off x="932551" y="178151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B46CC-6434-45CE-BCCA-2CB54A129DF0}"/>
              </a:ext>
            </a:extLst>
          </p:cNvPr>
          <p:cNvCxnSpPr>
            <a:cxnSpLocks/>
          </p:cNvCxnSpPr>
          <p:nvPr/>
        </p:nvCxnSpPr>
        <p:spPr>
          <a:xfrm flipV="1">
            <a:off x="1202551" y="178151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11E24-A8F7-48C9-99FB-F484562B84EA}"/>
              </a:ext>
            </a:extLst>
          </p:cNvPr>
          <p:cNvSpPr txBox="1"/>
          <p:nvPr/>
        </p:nvSpPr>
        <p:spPr>
          <a:xfrm>
            <a:off x="705155" y="2672186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is the same!</a:t>
            </a:r>
          </a:p>
        </p:txBody>
      </p:sp>
    </p:spTree>
    <p:extLst>
      <p:ext uri="{BB962C8B-B14F-4D97-AF65-F5344CB8AC3E}">
        <p14:creationId xmlns:p14="http://schemas.microsoft.com/office/powerpoint/2010/main" val="3607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Data with multiple features/variables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56EF1-CDB4-48BF-81D5-EDDF3FA4B4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33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For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 of features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training examples: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/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1000" dirty="0"/>
              </a:p>
              <a:p>
                <a:endParaRPr lang="en-MY" sz="1000" dirty="0"/>
              </a:p>
              <a:p>
                <a:r>
                  <a:rPr lang="en-MY" sz="1000" dirty="0"/>
                  <a:t>	</a:t>
                </a:r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/>
                  <a:t> 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array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/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  <a:blipFill>
                <a:blip r:embed="rId5"/>
                <a:stretch>
                  <a:fillRect b="-165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37DDC-32D7-4810-94EB-7115D4A96E1E}"/>
              </a:ext>
            </a:extLst>
          </p:cNvPr>
          <p:cNvCxnSpPr>
            <a:cxnSpLocks/>
          </p:cNvCxnSpPr>
          <p:nvPr/>
        </p:nvCxnSpPr>
        <p:spPr>
          <a:xfrm flipH="1">
            <a:off x="1214188" y="1076103"/>
            <a:ext cx="102968" cy="1610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/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/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5A-9F60-4EAA-B980-CD578BC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Multivariate Linear Regression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E9A31-C8CD-4A37-B7B0-E978FD8CD5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34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061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r>
                  <a:rPr lang="en-MY" sz="1000" dirty="0"/>
                  <a:t>              </a:t>
                </a:r>
                <a:endParaRPr lang="en-MY" sz="1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(Bold capital letters denote matrix notation!)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061077"/>
              </a:xfrm>
              <a:prstGeom prst="rect">
                <a:avLst/>
              </a:prstGeom>
              <a:blipFill>
                <a:blip r:embed="rId2"/>
                <a:stretch>
                  <a:fillRect t="-2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908900-35CA-4FB4-9E24-442285CC5F82}"/>
                  </a:ext>
                </a:extLst>
              </p:cNvPr>
              <p:cNvSpPr/>
              <p:nvPr/>
            </p:nvSpPr>
            <p:spPr>
              <a:xfrm>
                <a:off x="1607549" y="2441452"/>
                <a:ext cx="1395000" cy="27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MY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908900-35CA-4FB4-9E24-442285CC5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49" y="2441452"/>
                <a:ext cx="1395000" cy="2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6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302D-73BD-45FA-95F1-3B9138A6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9072B-DE6C-4475-88E9-8420B0FC00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35</a:t>
            </a:fld>
            <a:endParaRPr lang="en-GB" spc="-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D734F-ECD5-4664-A14D-F550F693F6AD}"/>
              </a:ext>
            </a:extLst>
          </p:cNvPr>
          <p:cNvSpPr txBox="1"/>
          <p:nvPr/>
        </p:nvSpPr>
        <p:spPr>
          <a:xfrm>
            <a:off x="2845050" y="1377600"/>
            <a:ext cx="21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the same!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6854-3699-40B1-BBDC-870C3DA2F863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603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6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matrix notation,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6854-3699-40B1-BBDC-870C3DA2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603020"/>
              </a:xfrm>
              <a:prstGeom prst="rect">
                <a:avLst/>
              </a:prstGeom>
              <a:blipFill>
                <a:blip r:embed="rId2"/>
                <a:stretch>
                  <a:fillRect t="-51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052D9-40DF-499A-912B-8080155E013D}"/>
                  </a:ext>
                </a:extLst>
              </p:cNvPr>
              <p:cNvSpPr/>
              <p:nvPr/>
            </p:nvSpPr>
            <p:spPr>
              <a:xfrm>
                <a:off x="1450050" y="2720375"/>
                <a:ext cx="1845000" cy="3525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MY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9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MY" sz="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MY" sz="9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MY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Y" sz="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MY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052D9-40DF-499A-912B-8080155E0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0" y="2720375"/>
                <a:ext cx="1845000" cy="352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40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996-C5DD-4BB5-8F5C-4CC4E934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35E38-B32B-4860-BAD7-2D7F92AD9C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36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/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r>
                  <a:rPr lang="en-MY" sz="900" dirty="0"/>
                  <a:t>             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  <a:blipFill>
                <a:blip r:embed="rId3"/>
                <a:stretch>
                  <a:fillRect t="-13587" b="-1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/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𝑂𝑅</m:t>
                      </m:r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blipFill>
                <a:blip r:embed="rId5"/>
                <a:stretch>
                  <a:fillRect l="-11765" r="-11765" b="-8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781E84-59CF-4CB1-9F23-9B8E51605CCB}"/>
                  </a:ext>
                </a:extLst>
              </p:cNvPr>
              <p:cNvSpPr/>
              <p:nvPr/>
            </p:nvSpPr>
            <p:spPr>
              <a:xfrm>
                <a:off x="1382549" y="2675375"/>
                <a:ext cx="1845000" cy="38151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MY" sz="1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MY" sz="10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MY" sz="1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MY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1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1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MY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781E84-59CF-4CB1-9F23-9B8E51605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9" y="2675375"/>
                <a:ext cx="184500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D87604-79A7-467C-8693-13ED74A2BB02}"/>
                  </a:ext>
                </a:extLst>
              </p:cNvPr>
              <p:cNvSpPr/>
              <p:nvPr/>
            </p:nvSpPr>
            <p:spPr>
              <a:xfrm>
                <a:off x="1250080" y="439133"/>
                <a:ext cx="2305050" cy="4282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D87604-79A7-467C-8693-13ED74A2B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80" y="439133"/>
                <a:ext cx="2305050" cy="4282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B1B1C2-9F1C-4D4D-BF6B-9B5FB06B2174}"/>
              </a:ext>
            </a:extLst>
          </p:cNvPr>
          <p:cNvCxnSpPr>
            <a:cxnSpLocks/>
          </p:cNvCxnSpPr>
          <p:nvPr/>
        </p:nvCxnSpPr>
        <p:spPr>
          <a:xfrm flipH="1">
            <a:off x="3648566" y="919159"/>
            <a:ext cx="102968" cy="1610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400FD-0743-4AAE-A232-1B5927BC83D5}"/>
                  </a:ext>
                </a:extLst>
              </p:cNvPr>
              <p:cNvSpPr txBox="1"/>
              <p:nvPr/>
            </p:nvSpPr>
            <p:spPr>
              <a:xfrm>
                <a:off x="3700050" y="724596"/>
                <a:ext cx="1440000" cy="28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400FD-0743-4AAE-A232-1B5927BC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50" y="724596"/>
                <a:ext cx="1440000" cy="285591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457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641-8D19-42A8-A8AC-5B4D1C66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Polynomial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EDFC8-0BFF-49A8-9512-60C3F79BB2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37</a:t>
            </a:fld>
            <a:endParaRPr lang="en-GB" spc="-7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EAB7-B51A-477E-A350-7D3914C9F60D}"/>
              </a:ext>
            </a:extLst>
          </p:cNvPr>
          <p:cNvSpPr/>
          <p:nvPr/>
        </p:nvSpPr>
        <p:spPr>
          <a:xfrm>
            <a:off x="370050" y="650375"/>
            <a:ext cx="40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 is a case of 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/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Quadratic Equation: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Interactions: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09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B21-A767-4549-9891-E92F2457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Feature Scaling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55942-BF4A-427C-8EF8-448C952910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38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/>
              <p:nvPr/>
            </p:nvSpPr>
            <p:spPr>
              <a:xfrm>
                <a:off x="280050" y="378856"/>
                <a:ext cx="38250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Make sure the features are on the same scale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Promotes convergence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Normalizes the contribution of each feature to the final model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Scaling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Get every feature into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  <m:r>
                          <a:rPr lang="en-MY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Size(0-1000 sq. metre)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No. of Bedrooms (1-5)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0" y="378856"/>
                <a:ext cx="3825000" cy="2708434"/>
              </a:xfrm>
              <a:prstGeom prst="rect">
                <a:avLst/>
              </a:prstGeom>
              <a:blipFill>
                <a:blip r:embed="rId2"/>
                <a:stretch>
                  <a:fillRect b="-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/>
              <p:nvPr/>
            </p:nvSpPr>
            <p:spPr>
              <a:xfrm>
                <a:off x="2484474" y="2388306"/>
                <a:ext cx="1980000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74" y="2388306"/>
                <a:ext cx="1980000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A4DEB-F9FC-4162-85D0-9ABD58F3EF06}"/>
              </a:ext>
            </a:extLst>
          </p:cNvPr>
          <p:cNvCxnSpPr>
            <a:cxnSpLocks/>
          </p:cNvCxnSpPr>
          <p:nvPr/>
        </p:nvCxnSpPr>
        <p:spPr>
          <a:xfrm>
            <a:off x="2079474" y="2630375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0136F-AD99-4519-AF3C-BC664D4A3F90}"/>
              </a:ext>
            </a:extLst>
          </p:cNvPr>
          <p:cNvCxnSpPr>
            <a:cxnSpLocks/>
          </p:cNvCxnSpPr>
          <p:nvPr/>
        </p:nvCxnSpPr>
        <p:spPr>
          <a:xfrm>
            <a:off x="2045878" y="2945375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5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0358-D5E3-468D-A684-2F9D3F14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Feature Scaling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0DFCA-6B00-40B1-BE73-01D84A51FD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39</a:t>
            </a:fld>
            <a:endParaRPr lang="en-GB" spc="-7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A7E4-A0CD-4CF8-93A7-0E7DB3D1E948}"/>
              </a:ext>
            </a:extLst>
          </p:cNvPr>
          <p:cNvSpPr/>
          <p:nvPr/>
        </p:nvSpPr>
        <p:spPr>
          <a:xfrm>
            <a:off x="327574" y="866985"/>
            <a:ext cx="3132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Goal: Make features have approximately 0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/>
              <p:nvPr/>
            </p:nvSpPr>
            <p:spPr>
              <a:xfrm>
                <a:off x="349959" y="2036985"/>
                <a:ext cx="3330000" cy="1208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Predicting price of a house</a:t>
                </a: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MY" sz="1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  <a:p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9" y="2036985"/>
                <a:ext cx="3330000" cy="120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/>
              <p:nvPr/>
            </p:nvSpPr>
            <p:spPr>
              <a:xfrm>
                <a:off x="1948372" y="1264547"/>
                <a:ext cx="690061" cy="344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2" y="1264547"/>
                <a:ext cx="690061" cy="344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/>
              <p:nvPr/>
            </p:nvSpPr>
            <p:spPr>
              <a:xfrm>
                <a:off x="313442" y="1607264"/>
                <a:ext cx="4037067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MY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MY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standard deviation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2" y="1607264"/>
                <a:ext cx="4037067" cy="258597"/>
              </a:xfrm>
              <a:prstGeom prst="rect">
                <a:avLst/>
              </a:prstGeom>
              <a:blipFill>
                <a:blip r:embed="rId4"/>
                <a:stretch>
                  <a:fillRect t="-2381" b="-476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CC52E59-6AD7-47D5-B684-973339C238A1}"/>
              </a:ext>
            </a:extLst>
          </p:cNvPr>
          <p:cNvSpPr/>
          <p:nvPr/>
        </p:nvSpPr>
        <p:spPr>
          <a:xfrm>
            <a:off x="321697" y="605375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Mean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36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3F7-B023-42F5-B6D6-E390F04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Prerequisite Knowledge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F8577-EED6-49DE-B52A-40F891AB37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</a:t>
            </a:fld>
            <a:endParaRPr lang="en-GB" spc="-75" dirty="0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53C0373F-7879-46A8-976E-4EC2B1FD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6" y="620577"/>
            <a:ext cx="1714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 logo">
            <a:extLst>
              <a:ext uri="{FF2B5EF4-FFF2-40B4-BE49-F238E27FC236}">
                <a16:creationId xmlns:a16="http://schemas.microsoft.com/office/drawing/2014/main" id="{4BD9195C-C310-4435-836F-51C0F244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50" y="641240"/>
            <a:ext cx="1623243" cy="6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hs meme">
            <a:extLst>
              <a:ext uri="{FF2B5EF4-FFF2-40B4-BE49-F238E27FC236}">
                <a16:creationId xmlns:a16="http://schemas.microsoft.com/office/drawing/2014/main" id="{FF06F0C6-76DC-4F35-84E8-F4A6FEF3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1" y="1849123"/>
            <a:ext cx="1900050" cy="12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rices">
            <a:extLst>
              <a:ext uri="{FF2B5EF4-FFF2-40B4-BE49-F238E27FC236}">
                <a16:creationId xmlns:a16="http://schemas.microsoft.com/office/drawing/2014/main" id="{AA778965-F610-4473-A245-4B52A2DC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50" y="1997961"/>
            <a:ext cx="1922453" cy="94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9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782" y="1497619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Model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076C84-46DE-4D60-8390-B21C8FE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1050" dirty="0"/>
              <a:t>Model Evaluation</a:t>
            </a:r>
            <a:endParaRPr lang="en-GB" sz="10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DE37-A83C-47D5-B643-B848007C7E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40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2943095346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099-40FC-4E3E-B54B-101F33D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Overfitting vs Underfitting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D4DAE-3EE6-4E52-8D38-4148C964DC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41</a:t>
            </a:fld>
            <a:endParaRPr lang="en-GB" spc="-7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1DDEF-A9CB-43DA-8158-710F0AAD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-2782" r="-306" b="24879"/>
          <a:stretch/>
        </p:blipFill>
        <p:spPr>
          <a:xfrm>
            <a:off x="0" y="830375"/>
            <a:ext cx="4603495" cy="1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7B6F6-12EB-403E-B54F-0B976A9FE6AE}"/>
              </a:ext>
            </a:extLst>
          </p:cNvPr>
          <p:cNvSpPr txBox="1"/>
          <p:nvPr/>
        </p:nvSpPr>
        <p:spPr>
          <a:xfrm>
            <a:off x="23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AC94-9E19-448D-8386-FF963FA86BD0}"/>
              </a:ext>
            </a:extLst>
          </p:cNvPr>
          <p:cNvSpPr txBox="1"/>
          <p:nvPr/>
        </p:nvSpPr>
        <p:spPr>
          <a:xfrm>
            <a:off x="329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725649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4753-C814-4F5D-800B-CE16BB44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Model Evaluation Data 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CEFF6-B6CE-456B-9C41-56F26E7167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42</a:t>
            </a:fld>
            <a:endParaRPr lang="en-GB" spc="-7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FEB7-AD1B-4A1B-9DDD-9F2E395F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" y="470375"/>
            <a:ext cx="3321406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8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9E4-9AF8-4B48-A9B3-6DCB3842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Train/Validation/Test Error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8783-0079-4773-8D0B-C87590990A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43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/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  <a:blipFill>
                <a:blip r:embed="rId2"/>
                <a:stretch>
                  <a:fillRect t="-20149" b="-895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/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  <a:blipFill>
                <a:blip r:embed="rId3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/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  <a:blipFill>
                <a:blip r:embed="rId4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9786D-38C3-4960-B74E-95AC29B91CF9}"/>
              </a:ext>
            </a:extLst>
          </p:cNvPr>
          <p:cNvSpPr txBox="1"/>
          <p:nvPr/>
        </p:nvSpPr>
        <p:spPr>
          <a:xfrm>
            <a:off x="2800050" y="843990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Minimised to perform gradient descent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1624-9615-4D13-9A8C-F82F064D3A80}"/>
              </a:ext>
            </a:extLst>
          </p:cNvPr>
          <p:cNvSpPr txBox="1"/>
          <p:nvPr/>
        </p:nvSpPr>
        <p:spPr>
          <a:xfrm>
            <a:off x="2800050" y="1712481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compare performance of different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C2B5-9421-4B99-AD96-3271F710C2DA}"/>
              </a:ext>
            </a:extLst>
          </p:cNvPr>
          <p:cNvSpPr txBox="1"/>
          <p:nvPr/>
        </p:nvSpPr>
        <p:spPr>
          <a:xfrm>
            <a:off x="2785541" y="2495375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evaluate the accuracy of the chosen model with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4210045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AB9-C473-4397-872E-E4528FD6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Bias and Variance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9AE94-B69A-4F37-9C75-E51E3B3B3C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44</a:t>
            </a:fld>
            <a:endParaRPr lang="en-GB" spc="-75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222F3-45F0-4E84-9DDF-433278AEFFE8}"/>
              </a:ext>
            </a:extLst>
          </p:cNvPr>
          <p:cNvCxnSpPr>
            <a:cxnSpLocks/>
          </p:cNvCxnSpPr>
          <p:nvPr/>
        </p:nvCxnSpPr>
        <p:spPr>
          <a:xfrm flipV="1">
            <a:off x="1045520" y="843857"/>
            <a:ext cx="0" cy="2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DE3ADF-BFC1-4637-9ABB-CFA4A8986EA8}"/>
              </a:ext>
            </a:extLst>
          </p:cNvPr>
          <p:cNvCxnSpPr>
            <a:cxnSpLocks/>
          </p:cNvCxnSpPr>
          <p:nvPr/>
        </p:nvCxnSpPr>
        <p:spPr>
          <a:xfrm>
            <a:off x="910050" y="2810375"/>
            <a:ext cx="247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EFE4C-E1B8-4BF5-90BE-21CC77B4C0D8}"/>
              </a:ext>
            </a:extLst>
          </p:cNvPr>
          <p:cNvSpPr/>
          <p:nvPr/>
        </p:nvSpPr>
        <p:spPr>
          <a:xfrm>
            <a:off x="1300741" y="1146314"/>
            <a:ext cx="1756357" cy="1283917"/>
          </a:xfrm>
          <a:custGeom>
            <a:avLst/>
            <a:gdLst>
              <a:gd name="connsiteX0" fmla="*/ 0 w 909234"/>
              <a:gd name="connsiteY0" fmla="*/ 0 h 669522"/>
              <a:gd name="connsiteX1" fmla="*/ 433952 w 909234"/>
              <a:gd name="connsiteY1" fmla="*/ 666427 h 669522"/>
              <a:gd name="connsiteX2" fmla="*/ 909234 w 909234"/>
              <a:gd name="connsiteY2" fmla="*/ 247973 h 6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234" h="669522">
                <a:moveTo>
                  <a:pt x="0" y="0"/>
                </a:moveTo>
                <a:cubicBezTo>
                  <a:pt x="141206" y="312549"/>
                  <a:pt x="282413" y="625098"/>
                  <a:pt x="433952" y="666427"/>
                </a:cubicBezTo>
                <a:cubicBezTo>
                  <a:pt x="585491" y="707756"/>
                  <a:pt x="836909" y="322881"/>
                  <a:pt x="909234" y="247973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9AB87-DC32-46D9-A240-A2EF37A22379}"/>
              </a:ext>
            </a:extLst>
          </p:cNvPr>
          <p:cNvSpPr/>
          <p:nvPr/>
        </p:nvSpPr>
        <p:spPr>
          <a:xfrm>
            <a:off x="1180991" y="1036039"/>
            <a:ext cx="1876107" cy="1639337"/>
          </a:xfrm>
          <a:custGeom>
            <a:avLst/>
            <a:gdLst>
              <a:gd name="connsiteX0" fmla="*/ 0 w 971227"/>
              <a:gd name="connsiteY0" fmla="*/ 0 h 854862"/>
              <a:gd name="connsiteX1" fmla="*/ 273803 w 971227"/>
              <a:gd name="connsiteY1" fmla="*/ 749084 h 854862"/>
              <a:gd name="connsiteX2" fmla="*/ 971227 w 971227"/>
              <a:gd name="connsiteY2" fmla="*/ 831742 h 85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27" h="854862">
                <a:moveTo>
                  <a:pt x="0" y="0"/>
                </a:moveTo>
                <a:cubicBezTo>
                  <a:pt x="55966" y="305230"/>
                  <a:pt x="111932" y="610460"/>
                  <a:pt x="273803" y="749084"/>
                </a:cubicBezTo>
                <a:cubicBezTo>
                  <a:pt x="435674" y="887708"/>
                  <a:pt x="963478" y="860155"/>
                  <a:pt x="971227" y="831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/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/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6029826-1DF5-44B7-92EA-738B10FFE989}"/>
              </a:ext>
            </a:extLst>
          </p:cNvPr>
          <p:cNvSpPr txBox="1"/>
          <p:nvPr/>
        </p:nvSpPr>
        <p:spPr>
          <a:xfrm>
            <a:off x="2575520" y="2873245"/>
            <a:ext cx="1259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1647C-8A99-4ED7-A199-45C0FAA3D0CC}"/>
              </a:ext>
            </a:extLst>
          </p:cNvPr>
          <p:cNvSpPr txBox="1"/>
          <p:nvPr/>
        </p:nvSpPr>
        <p:spPr>
          <a:xfrm rot="10800000">
            <a:off x="706966" y="176816"/>
            <a:ext cx="338554" cy="1229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7C96-845E-4732-8A9A-B45193EDA64A}"/>
              </a:ext>
            </a:extLst>
          </p:cNvPr>
          <p:cNvSpPr/>
          <p:nvPr/>
        </p:nvSpPr>
        <p:spPr>
          <a:xfrm>
            <a:off x="1144403" y="988627"/>
            <a:ext cx="629999" cy="17291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EB599-3261-4A72-88E3-DF946668651A}"/>
              </a:ext>
            </a:extLst>
          </p:cNvPr>
          <p:cNvSpPr/>
          <p:nvPr/>
        </p:nvSpPr>
        <p:spPr>
          <a:xfrm>
            <a:off x="2480982" y="984260"/>
            <a:ext cx="629999" cy="17335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2C311-3EAD-43A0-9F3E-1419AC0D941B}"/>
              </a:ext>
            </a:extLst>
          </p:cNvPr>
          <p:cNvSpPr txBox="1"/>
          <p:nvPr/>
        </p:nvSpPr>
        <p:spPr>
          <a:xfrm>
            <a:off x="1505835" y="614274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Bias (Underfitting)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7DD08-C3BD-44BD-B698-D8FDE781EEC9}"/>
              </a:ext>
            </a:extLst>
          </p:cNvPr>
          <p:cNvSpPr txBox="1"/>
          <p:nvPr/>
        </p:nvSpPr>
        <p:spPr>
          <a:xfrm>
            <a:off x="3015102" y="618371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3808084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31-ADD9-44CF-A1DE-34C74F9C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1050" dirty="0"/>
              <a:t>Putting Everything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D92E0-9188-4B8A-8762-0A78317EA7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45</a:t>
            </a:fld>
            <a:endParaRPr lang="en-GB" spc="-75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CA567-439E-473B-8F3F-2A1D6A387BF9}"/>
              </a:ext>
            </a:extLst>
          </p:cNvPr>
          <p:cNvSpPr/>
          <p:nvPr/>
        </p:nvSpPr>
        <p:spPr>
          <a:xfrm>
            <a:off x="749954" y="478826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6DDDB-552D-44B8-8414-625FE06876FD}"/>
              </a:ext>
            </a:extLst>
          </p:cNvPr>
          <p:cNvSpPr/>
          <p:nvPr/>
        </p:nvSpPr>
        <p:spPr>
          <a:xfrm>
            <a:off x="749954" y="1246536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2F2BD-0F4E-4D94-9865-DCA12C8C58EF}"/>
              </a:ext>
            </a:extLst>
          </p:cNvPr>
          <p:cNvSpPr/>
          <p:nvPr/>
        </p:nvSpPr>
        <p:spPr>
          <a:xfrm>
            <a:off x="749954" y="2013229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9B487-04C9-49F7-97D2-6009CEB12AB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2454" y="1108826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29C53-F483-44D0-ACCC-4704C01C95E9}"/>
              </a:ext>
            </a:extLst>
          </p:cNvPr>
          <p:cNvCxnSpPr/>
          <p:nvPr/>
        </p:nvCxnSpPr>
        <p:spPr>
          <a:xfrm>
            <a:off x="1177455" y="1875519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CD8D-A2D0-4795-95A6-2212C746E129}"/>
              </a:ext>
            </a:extLst>
          </p:cNvPr>
          <p:cNvSpPr/>
          <p:nvPr/>
        </p:nvSpPr>
        <p:spPr>
          <a:xfrm>
            <a:off x="659954" y="341041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8695E-44D7-422B-BD1E-EAFA240346C9}"/>
              </a:ext>
            </a:extLst>
          </p:cNvPr>
          <p:cNvCxnSpPr>
            <a:cxnSpLocks/>
          </p:cNvCxnSpPr>
          <p:nvPr/>
        </p:nvCxnSpPr>
        <p:spPr>
          <a:xfrm flipV="1">
            <a:off x="1447455" y="1875519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84E67F-37C0-4EC8-9F80-8B4E68590852}"/>
              </a:ext>
            </a:extLst>
          </p:cNvPr>
          <p:cNvSpPr txBox="1"/>
          <p:nvPr/>
        </p:nvSpPr>
        <p:spPr>
          <a:xfrm>
            <a:off x="727454" y="282961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2ABC0-419A-42F2-892A-EE03A889BA7A}"/>
              </a:ext>
            </a:extLst>
          </p:cNvPr>
          <p:cNvSpPr/>
          <p:nvPr/>
        </p:nvSpPr>
        <p:spPr>
          <a:xfrm>
            <a:off x="2732549" y="478826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Validation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835E6-F86F-42FD-B134-75A563997C0E}"/>
              </a:ext>
            </a:extLst>
          </p:cNvPr>
          <p:cNvSpPr/>
          <p:nvPr/>
        </p:nvSpPr>
        <p:spPr>
          <a:xfrm>
            <a:off x="2732549" y="1246536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Cross-Validation Error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321218-1F0B-4FEB-B4F5-FABBBAD8F501}"/>
              </a:ext>
            </a:extLst>
          </p:cNvPr>
          <p:cNvSpPr/>
          <p:nvPr/>
        </p:nvSpPr>
        <p:spPr>
          <a:xfrm>
            <a:off x="2732549" y="2013229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Improve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3DC66-205A-4724-BAAB-4FA21305681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3295049" y="1108826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C92A8-F0A1-48CA-9C45-7CB223C516EE}"/>
              </a:ext>
            </a:extLst>
          </p:cNvPr>
          <p:cNvCxnSpPr/>
          <p:nvPr/>
        </p:nvCxnSpPr>
        <p:spPr>
          <a:xfrm>
            <a:off x="3293445" y="1875519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26765-6643-408A-9CDA-04DD5C2FCF94}"/>
              </a:ext>
            </a:extLst>
          </p:cNvPr>
          <p:cNvSpPr/>
          <p:nvPr/>
        </p:nvSpPr>
        <p:spPr>
          <a:xfrm>
            <a:off x="2620050" y="343826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09421-4940-4556-82DE-268867F498FD}"/>
              </a:ext>
            </a:extLst>
          </p:cNvPr>
          <p:cNvSpPr txBox="1"/>
          <p:nvPr/>
        </p:nvSpPr>
        <p:spPr>
          <a:xfrm>
            <a:off x="2755050" y="2816036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7E066-1B42-48C3-8B1E-D7CE29F560B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964954" y="1578539"/>
            <a:ext cx="655096" cy="2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8D8D740-F31C-4D16-B4EE-BDD1ABAC992D}"/>
              </a:ext>
            </a:extLst>
          </p:cNvPr>
          <p:cNvSpPr/>
          <p:nvPr/>
        </p:nvSpPr>
        <p:spPr>
          <a:xfrm rot="10800000">
            <a:off x="1874954" y="2818821"/>
            <a:ext cx="745096" cy="186726"/>
          </a:xfrm>
          <a:prstGeom prst="curvedDownArrow">
            <a:avLst>
              <a:gd name="adj1" fmla="val 19553"/>
              <a:gd name="adj2" fmla="val 63944"/>
              <a:gd name="adj3" fmla="val 222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30" grpId="0" animBg="1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91AC6-A7CD-4CE8-9BD2-55599AE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6C681-1074-4D37-B776-B63996D1B0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46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2715987890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E815-8BC3-43C0-A4B2-D534318C2B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47</a:t>
            </a:fld>
            <a:endParaRPr lang="en-GB" spc="-75" dirty="0"/>
          </a:p>
        </p:txBody>
      </p:sp>
      <p:sp>
        <p:nvSpPr>
          <p:cNvPr id="3" name="object 3"/>
          <p:cNvSpPr/>
          <p:nvPr/>
        </p:nvSpPr>
        <p:spPr>
          <a:xfrm>
            <a:off x="385805" y="620593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805" y="1699001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36821" y="325742"/>
                <a:ext cx="4444040" cy="16135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Why not solve it directly?</a:t>
                </a:r>
                <a:endParaRPr lang="en-MY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en-MY" sz="1000" b="1" u="sng" spc="-25" dirty="0">
                    <a:latin typeface="Arial"/>
                    <a:cs typeface="Arial"/>
                  </a:rPr>
                  <a:t>Analytical</a:t>
                </a:r>
                <a:r>
                  <a:rPr lang="en-MY" sz="1000" b="1" u="sng" spc="80" dirty="0">
                    <a:latin typeface="Arial"/>
                    <a:cs typeface="Arial"/>
                  </a:rPr>
                  <a:t> </a:t>
                </a:r>
                <a:r>
                  <a:rPr lang="en-MY" sz="1000" b="1" u="sng" spc="-35" dirty="0">
                    <a:latin typeface="Arial"/>
                    <a:cs typeface="Arial"/>
                  </a:rPr>
                  <a:t>Solution</a:t>
                </a:r>
                <a:endParaRPr lang="en-MY" sz="1000" u="sng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Differentiate 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/>
                    <a:cs typeface="Arial"/>
                  </a:rPr>
                  <a:t>cost function and set to zero</a:t>
                </a: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/Calculate maximum likelihood estimator 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ar-AE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ar-A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for every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    OR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𝑙</m:t>
                        </m:r>
                        <m:d>
                          <m:d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MY" sz="1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MY" sz="10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num>
                      <m:den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MY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MY" sz="9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MY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MY" sz="9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MY" sz="1000" dirty="0">
                  <a:latin typeface="Times New Roman"/>
                  <a:cs typeface="Times New Roman"/>
                </a:endParaRP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dirty="0">
                    <a:latin typeface="Times New Roman"/>
                    <a:cs typeface="Times New Roman"/>
                  </a:rPr>
                  <a:t>…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training</a:t>
                </a:r>
                <a14:m>
                  <m:oMath xmlns:m="http://schemas.openxmlformats.org/officeDocument/2006/math">
                    <m:r>
                      <a:rPr lang="en-MY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examples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features,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1" y="325742"/>
                <a:ext cx="4444040" cy="1613519"/>
              </a:xfrm>
              <a:prstGeom prst="rect">
                <a:avLst/>
              </a:prstGeom>
              <a:blipFill>
                <a:blip r:embed="rId2"/>
                <a:stretch>
                  <a:fillRect l="-1783" t="-1887" b="-3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/>
              <p:nvPr/>
            </p:nvSpPr>
            <p:spPr>
              <a:xfrm>
                <a:off x="440861" y="2096615"/>
                <a:ext cx="19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many iterations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Works well with large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61" y="2096615"/>
                <a:ext cx="1980000" cy="707886"/>
              </a:xfrm>
              <a:prstGeom prst="rect">
                <a:avLst/>
              </a:prstGeom>
              <a:blipFill>
                <a:blip r:embed="rId3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/>
              <p:nvPr/>
            </p:nvSpPr>
            <p:spPr>
              <a:xfrm>
                <a:off x="2485050" y="2082574"/>
                <a:ext cx="1980000" cy="9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Don’t need to iterate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MY" sz="10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050" y="2082574"/>
                <a:ext cx="1980000" cy="911660"/>
              </a:xfrm>
              <a:prstGeom prst="rect">
                <a:avLst/>
              </a:prstGeom>
              <a:blipFill>
                <a:blip r:embed="rId4"/>
                <a:stretch>
                  <a:fillRect t="-671" b="-2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5F33F-2D0E-4773-8971-EBD9ED313470}"/>
              </a:ext>
            </a:extLst>
          </p:cNvPr>
          <p:cNvCxnSpPr/>
          <p:nvPr/>
        </p:nvCxnSpPr>
        <p:spPr>
          <a:xfrm>
            <a:off x="2305331" y="2049337"/>
            <a:ext cx="0" cy="97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/>
              <p:nvPr/>
            </p:nvSpPr>
            <p:spPr>
              <a:xfrm>
                <a:off x="1628242" y="1499150"/>
                <a:ext cx="1403229" cy="199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ts val="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𝑾</m:t>
                      </m:r>
                      <m:r>
                        <a:rPr lang="en-MY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MY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ar-AE" sz="1000" b="1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242" y="1499150"/>
                <a:ext cx="1403229" cy="199851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Homework/Project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0C5C0-3B76-4871-80EF-0E6A6ABD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D9925-A7B7-4B8B-A119-7234EFEEAC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48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4107536322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632072"/>
            <a:ext cx="3787775" cy="2249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buSzPct val="90000"/>
              <a:buAutoNum type="arabicPeriod"/>
              <a:tabLst>
                <a:tab pos="11176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Github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account.</a:t>
            </a:r>
            <a:endParaRPr sz="1000">
              <a:latin typeface="Arial"/>
              <a:cs typeface="Arial"/>
            </a:endParaRPr>
          </a:p>
          <a:p>
            <a:pPr marL="12700" marR="1136650">
              <a:lnSpc>
                <a:spcPct val="139500"/>
              </a:lnSpc>
              <a:buSzPct val="90000"/>
              <a:buAutoNum type="arabicPeriod"/>
              <a:tabLst>
                <a:tab pos="111760" algn="l"/>
              </a:tabLst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Sign-in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your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Github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credentials.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3.Create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new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</a:t>
            </a:r>
            <a:r>
              <a:rPr sz="1000" spc="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SzPct val="90000"/>
              <a:buAutoNum type="arabicPeriod" startAt="4"/>
              <a:tabLst>
                <a:tab pos="111760" algn="l"/>
              </a:tabLst>
            </a:pP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Clone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(green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button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RHS)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format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Linear</a:t>
            </a:r>
            <a:r>
              <a:rPr sz="1000" b="1" spc="7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  <a:p>
            <a:pPr marL="12700" marR="754380" algn="just">
              <a:lnSpc>
                <a:spcPct val="139500"/>
              </a:lnSpc>
              <a:buSzPct val="90000"/>
              <a:buFont typeface="Arial"/>
              <a:buAutoNum type="arabicPeriod" startAt="5"/>
              <a:tabLst>
                <a:tab pos="174625" algn="l"/>
              </a:tabLst>
            </a:pPr>
            <a:r>
              <a:rPr sz="1000" spc="30" dirty="0">
                <a:solidFill>
                  <a:srgbClr val="22373A"/>
                </a:solidFill>
                <a:latin typeface="Times New Roman"/>
                <a:cs typeface="Times New Roman"/>
              </a:rPr>
              <a:t>Upload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newly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created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project.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6.Click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extract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compressed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files.  7.Navigate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extracted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DejaVu Sans"/>
                <a:cs typeface="DejaVu Sans"/>
              </a:rPr>
              <a:t>∼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/Linear-Models-master/notebooks/Demo.ipynb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8.Select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menu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bar: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10" dirty="0">
                <a:solidFill>
                  <a:srgbClr val="22373A"/>
                </a:solidFill>
                <a:latin typeface="Times New Roman"/>
                <a:cs typeface="Times New Roman"/>
              </a:rPr>
              <a:t>Change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Python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3</a:t>
            </a:r>
            <a:r>
              <a:rPr sz="1000" spc="-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(Anaconda)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A0DC-35E6-496D-85E0-7303C7A1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1050" dirty="0" err="1"/>
              <a:t>Table</a:t>
            </a:r>
            <a:r>
              <a:rPr lang="nb-NO" sz="1050" dirty="0"/>
              <a:t> </a:t>
            </a:r>
            <a:r>
              <a:rPr lang="nb-NO" sz="1050" dirty="0" err="1"/>
              <a:t>of</a:t>
            </a:r>
            <a:r>
              <a:rPr lang="nb-NO" sz="1050" dirty="0"/>
              <a:t> Contents</a:t>
            </a:r>
            <a:endParaRPr lang="en-GB" sz="10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919E-F400-4410-B47F-391E7B1E0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GB" sz="1200" spc="-20" dirty="0">
                <a:solidFill>
                  <a:srgbClr val="22373A"/>
                </a:solidFill>
              </a:rPr>
              <a:t>Introduction to Data Science</a:t>
            </a: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GB" sz="1200" spc="-20" dirty="0">
                <a:solidFill>
                  <a:srgbClr val="22373A"/>
                </a:solidFill>
              </a:rPr>
              <a:t>Linear Regression and How it Works</a:t>
            </a:r>
            <a:endParaRPr lang="en-GB" sz="12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GB" sz="1200" spc="-55" dirty="0">
                <a:solidFill>
                  <a:srgbClr val="22373A"/>
                </a:solidFill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GB" sz="1200" spc="-55" dirty="0">
                <a:solidFill>
                  <a:srgbClr val="22373A"/>
                </a:solidFill>
              </a:rPr>
              <a:t>Multivariate Linear Regression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GB" sz="1200" spc="-55" dirty="0">
                <a:solidFill>
                  <a:srgbClr val="22373A"/>
                </a:solidFill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GB" sz="1200" spc="-55" dirty="0">
                <a:solidFill>
                  <a:srgbClr val="22373A"/>
                </a:solidFill>
              </a:rPr>
              <a:t>Homework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EED5-5998-473E-BEB8-54C7195C45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5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2986873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3849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r>
              <a:rPr sz="1000" b="1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b="1" spc="-35" dirty="0">
                <a:latin typeface="Arial" panose="020B0604020202020204" pitchFamily="34" charset="0"/>
                <a:cs typeface="Arial" panose="020B0604020202020204" pitchFamily="34" charset="0"/>
              </a:rPr>
              <a:t>Hedging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latin typeface="Arial" panose="020B0604020202020204" pitchFamily="34" charset="0"/>
                <a:cs typeface="Arial" panose="020B0604020202020204" pitchFamily="34" charset="0"/>
              </a:rPr>
              <a:t>Come </a:t>
            </a:r>
            <a:r>
              <a:rPr sz="1000" spc="-45" dirty="0">
                <a:latin typeface="Arial" panose="020B0604020202020204" pitchFamily="34" charset="0"/>
                <a:cs typeface="Arial" panose="020B0604020202020204" pitchFamily="34" charset="0"/>
              </a:rPr>
              <a:t>up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000" spc="-8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Beta 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Hedging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strategy 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sz="1000" spc="-45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4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latin typeface="Arial" panose="020B0604020202020204" pitchFamily="34" charset="0"/>
                <a:cs typeface="Arial" panose="020B0604020202020204" pitchFamily="34" charset="0"/>
              </a:rPr>
              <a:t>Generic </a:t>
            </a:r>
            <a:r>
              <a:rPr sz="1000" b="1" spc="-2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sz="1000" b="1" spc="-45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1000" b="1" spc="3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sz="1000" b="1" spc="-40" dirty="0">
                <a:latin typeface="Arial" panose="020B0604020202020204" pitchFamily="34" charset="0"/>
                <a:cs typeface="Arial" panose="020B0604020202020204" pitchFamily="34" charset="0"/>
              </a:rPr>
              <a:t>for Linear</a:t>
            </a:r>
            <a:r>
              <a:rPr sz="10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b="1" spc="-3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sz="1000" spc="-8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000" spc="-55" dirty="0">
                <a:latin typeface="Arial" panose="020B0604020202020204" pitchFamily="34" charset="0"/>
                <a:cs typeface="Arial" panose="020B0604020202020204" pitchFamily="34" charset="0"/>
              </a:rPr>
              <a:t>generic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API, </a:t>
            </a:r>
            <a:r>
              <a:rPr sz="1000" spc="-45" dirty="0">
                <a:latin typeface="Arial" panose="020B0604020202020204" pitchFamily="34" charset="0"/>
                <a:cs typeface="Arial" panose="020B0604020202020204" pitchFamily="34" charset="0"/>
              </a:rPr>
              <a:t>encapsulating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the different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implementations </a:t>
            </a:r>
            <a:r>
              <a:rPr sz="1000" spc="-55" dirty="0">
                <a:latin typeface="Arial" panose="020B0604020202020204" pitchFamily="34" charset="0"/>
                <a:cs typeface="Arial" panose="020B0604020202020204" pitchFamily="34" charset="0"/>
              </a:rPr>
              <a:t>and  exposing 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sz="1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40" dirty="0"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0516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1000" spc="225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0516" indent="-171450">
              <a:lnSpc>
                <a:spcPct val="10000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1000" spc="125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370E45-DE27-4B91-AE6D-1A160D4D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1050" dirty="0" err="1"/>
              <a:t>Introduction</a:t>
            </a:r>
            <a:r>
              <a:rPr lang="nb-NO" sz="1050" dirty="0"/>
              <a:t> to Data Science</a:t>
            </a:r>
            <a:endParaRPr lang="en-GB" sz="10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B0CA2-181F-42F7-BFC3-558894B0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546" y="1607649"/>
            <a:ext cx="3045007" cy="491673"/>
          </a:xfrm>
        </p:spPr>
        <p:txBody>
          <a:bodyPr/>
          <a:lstStyle/>
          <a:p>
            <a:pPr algn="ctr"/>
            <a:r>
              <a:rPr lang="en-MY" sz="1600" b="1" dirty="0"/>
              <a:t>Introduction to Data Science</a:t>
            </a:r>
          </a:p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F0F14F-2F46-42B0-9363-EB2B19417C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6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C494-9F78-47F5-9D8B-4C74ABE7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What is Data Science?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B19B-2647-49D7-91F2-3592D1C4EF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7</a:t>
            </a:fld>
            <a:endParaRPr lang="en-GB" spc="-7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2DFB0-0698-4E96-AE3F-4926E69631FD}"/>
              </a:ext>
            </a:extLst>
          </p:cNvPr>
          <p:cNvSpPr/>
          <p:nvPr/>
        </p:nvSpPr>
        <p:spPr>
          <a:xfrm>
            <a:off x="316539" y="314579"/>
            <a:ext cx="3977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science is about using data in creative ways to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generate business value</a:t>
            </a:r>
            <a:endParaRPr lang="en-MY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A344A-3F11-41AF-8899-7BFA2DFD9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9" y="1190375"/>
            <a:ext cx="3367579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Data Science – Discovery of Data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318" y="506752"/>
            <a:ext cx="3911464" cy="2610000"/>
          </a:xfrm>
        </p:spPr>
        <p:txBody>
          <a:bodyPr>
            <a:noAutofit/>
          </a:bodyPr>
          <a:lstStyle/>
          <a:p>
            <a:r>
              <a:rPr lang="en-MY" sz="1000" i="0" dirty="0"/>
              <a:t>Uncovering findings, </a:t>
            </a:r>
            <a:r>
              <a:rPr lang="en-US" sz="1000" i="0" dirty="0"/>
              <a:t>understanding complex behaviors, trends, and inferences to enable companies to make smarter business decisions.</a:t>
            </a:r>
          </a:p>
          <a:p>
            <a:endParaRPr lang="en-US" sz="1000" i="0" dirty="0"/>
          </a:p>
          <a:p>
            <a:r>
              <a:rPr lang="en-US" sz="1000" i="0" dirty="0"/>
              <a:t>For example:</a:t>
            </a:r>
          </a:p>
          <a:p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Netflix data mines movie viewing patterns to understand what drives user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Target identifies what are major customer segments within it's base and the unique shopping behaviors within those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Proctor &amp; Gamble utilizes time series models to more clearly understand future demand.</a:t>
            </a:r>
            <a:endParaRPr lang="en-MY" sz="1000" i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07A9-E3AB-497C-8D8C-DBD3D56B7D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8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4311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050" dirty="0"/>
              <a:t>Data Science – Development of Data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3987A-90BB-4675-9E1E-8C709DA5A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9</a:t>
            </a:fld>
            <a:endParaRPr lang="en-GB" spc="-75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0050" y="467526"/>
            <a:ext cx="3869379" cy="2924175"/>
          </a:xfrm>
        </p:spPr>
        <p:txBody>
          <a:bodyPr>
            <a:normAutofit/>
          </a:bodyPr>
          <a:lstStyle/>
          <a:p>
            <a:r>
              <a:rPr lang="en-US" sz="1000" i="0" dirty="0"/>
              <a:t>A "data product" is a technical asset that: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i="0" dirty="0"/>
              <a:t>utilizes data as input,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i="0" dirty="0"/>
              <a:t>processes that data to return algorithmically-generated results.</a:t>
            </a:r>
          </a:p>
          <a:p>
            <a:endParaRPr lang="en-US" sz="1000" i="0" dirty="0"/>
          </a:p>
          <a:p>
            <a:r>
              <a:rPr lang="en-US" sz="1000" i="0" dirty="0"/>
              <a:t>For example:</a:t>
            </a:r>
          </a:p>
          <a:p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Amazon's recommendation engines suggest items for you to buy, determined by their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Gmail's spam filter is an algorithm behind the scenes processes incoming mail and determines if a message is junk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Computer vision used for self-driving cars is uses machine learning algorithms that are able to recognize traffic lights, other cars on the road, pedestrians, etc.</a:t>
            </a:r>
          </a:p>
          <a:p>
            <a:endParaRPr lang="en-MY" sz="1000" i="0" dirty="0"/>
          </a:p>
        </p:txBody>
      </p:sp>
    </p:spTree>
    <p:extLst>
      <p:ext uri="{BB962C8B-B14F-4D97-AF65-F5344CB8AC3E}">
        <p14:creationId xmlns:p14="http://schemas.microsoft.com/office/powerpoint/2010/main" val="452725343"/>
      </p:ext>
    </p:extLst>
  </p:cSld>
  <p:clrMapOvr>
    <a:masterClrMapping/>
  </p:clrMapOvr>
</p:sld>
</file>

<file path=ppt/theme/theme1.xml><?xml version="1.0" encoding="utf-8"?>
<a:theme xmlns:a="http://schemas.openxmlformats.org/drawingml/2006/main" name="2_SAI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_PowerPoint_Theme" id="{4D8DA34C-40B5-449A-B050-82BE34A6C6B4}" vid="{2A60FD66-750C-41FF-B205-CA041DA6816A}"/>
    </a:ext>
  </a:extLst>
</a:theme>
</file>

<file path=ppt/theme/theme2.xml><?xml version="1.0" encoding="utf-8"?>
<a:theme xmlns:a="http://schemas.openxmlformats.org/drawingml/2006/main" name="SAI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_PowerPoint_Theme" id="{4D8DA34C-40B5-449A-B050-82BE34A6C6B4}" vid="{2A60FD66-750C-41FF-B205-CA041DA6816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Words>2083</Words>
  <Application>Microsoft Office PowerPoint</Application>
  <PresentationFormat>Custom</PresentationFormat>
  <Paragraphs>489</Paragraphs>
  <Slides>51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DejaVu Sans</vt:lpstr>
      <vt:lpstr>Arial</vt:lpstr>
      <vt:lpstr>Calibri</vt:lpstr>
      <vt:lpstr>Cambria Math</vt:lpstr>
      <vt:lpstr>Source Sans Pro</vt:lpstr>
      <vt:lpstr>Times New Roman</vt:lpstr>
      <vt:lpstr>Verdana</vt:lpstr>
      <vt:lpstr>2_SAI_PowerPoint_Theme</vt:lpstr>
      <vt:lpstr>SAI_PowerPoint_Theme</vt:lpstr>
      <vt:lpstr>Linear Models</vt:lpstr>
      <vt:lpstr>Workshop 1: Introduction to Python</vt:lpstr>
      <vt:lpstr>Objectives</vt:lpstr>
      <vt:lpstr>Prerequisite Knowledge</vt:lpstr>
      <vt:lpstr>Table of Contents</vt:lpstr>
      <vt:lpstr>Introduction to Data Science</vt:lpstr>
      <vt:lpstr>What is Data Science?</vt:lpstr>
      <vt:lpstr>Data Science – Discovery of Data Insight</vt:lpstr>
      <vt:lpstr>Data Science – Development of Data Products</vt:lpstr>
      <vt:lpstr>Data Science Pipeline</vt:lpstr>
      <vt:lpstr>Machine Learning</vt:lpstr>
      <vt:lpstr>Supervised Learning</vt:lpstr>
      <vt:lpstr>Unsupervised Learning</vt:lpstr>
      <vt:lpstr>Reinforcement Learning</vt:lpstr>
      <vt:lpstr>Supervised Learning – Linear Regression</vt:lpstr>
      <vt:lpstr>Linear Regression</vt:lpstr>
      <vt:lpstr>What is Linear Regression?</vt:lpstr>
      <vt:lpstr>Model Training Pipeline</vt:lpstr>
      <vt:lpstr>Model Training Pipeline</vt:lpstr>
      <vt:lpstr>Training Data</vt:lpstr>
      <vt:lpstr>Model Representation</vt:lpstr>
      <vt:lpstr>Linear Regression Model</vt:lpstr>
      <vt:lpstr>Cost Function Intuition</vt:lpstr>
      <vt:lpstr>Cost Function</vt:lpstr>
      <vt:lpstr>Cost Function Intuition</vt:lpstr>
      <vt:lpstr>Gradient Descent Algorithm</vt:lpstr>
      <vt:lpstr>Gradient Descent – Why it works</vt:lpstr>
      <vt:lpstr>Learning Rate</vt:lpstr>
      <vt:lpstr>Summary</vt:lpstr>
      <vt:lpstr>PowerPoint Presentation</vt:lpstr>
      <vt:lpstr>Multivariate Linear Regression</vt:lpstr>
      <vt:lpstr>Multivariate Model Training Pipeline</vt:lpstr>
      <vt:lpstr>Data with multiple features/variables</vt:lpstr>
      <vt:lpstr>Multivariate Linear Regression Model</vt:lpstr>
      <vt:lpstr>Cost Function</vt:lpstr>
      <vt:lpstr>Gradient Descent</vt:lpstr>
      <vt:lpstr>Polynomial Regression</vt:lpstr>
      <vt:lpstr>Feature Scaling</vt:lpstr>
      <vt:lpstr>Feature Scaling</vt:lpstr>
      <vt:lpstr>Model Evaluation</vt:lpstr>
      <vt:lpstr>Overfitting vs Underfitting</vt:lpstr>
      <vt:lpstr>Model Evaluation Data Sets</vt:lpstr>
      <vt:lpstr>Train/Validation/Test Error</vt:lpstr>
      <vt:lpstr>Bias and Variance</vt:lpstr>
      <vt:lpstr>Putting Everything Together</vt:lpstr>
      <vt:lpstr>PowerPoint Presentation</vt:lpstr>
      <vt:lpstr>Solutions</vt:lpstr>
      <vt:lpstr>PowerPoint Presentation</vt:lpstr>
      <vt:lpstr>Setup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goo.gl/eKxKZH</dc:title>
  <cp:lastModifiedBy>Eddie .</cp:lastModifiedBy>
  <cp:revision>160</cp:revision>
  <dcterms:created xsi:type="dcterms:W3CDTF">2018-08-27T17:14:10Z</dcterms:created>
  <dcterms:modified xsi:type="dcterms:W3CDTF">2018-10-24T18:09:56Z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2018-08-27T00:00:00Z</vt:filetime>
  </property>
</Properties>
</file>