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9" d="100"/>
          <a:sy n="169" d="100"/>
        </p:scale>
        <p:origin x="138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Verdana"/>
                <a:cs typeface="Verdana"/>
              </a:defRPr>
            </a:lvl1pPr>
          </a:lstStyle>
          <a:p>
            <a:pPr marL="72390">
              <a:lnSpc>
                <a:spcPts val="770"/>
              </a:lnSpc>
            </a:pP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Verdana"/>
                <a:cs typeface="Verdana"/>
              </a:defRPr>
            </a:lvl1pPr>
          </a:lstStyle>
          <a:p>
            <a:pPr marL="72390">
              <a:lnSpc>
                <a:spcPts val="770"/>
              </a:lnSpc>
            </a:pP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Verdana"/>
                <a:cs typeface="Verdana"/>
              </a:defRPr>
            </a:lvl1pPr>
          </a:lstStyle>
          <a:p>
            <a:pPr marL="72390">
              <a:lnSpc>
                <a:spcPts val="770"/>
              </a:lnSpc>
            </a:pP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Verdana"/>
                <a:cs typeface="Verdana"/>
              </a:defRPr>
            </a:lvl1pPr>
          </a:lstStyle>
          <a:p>
            <a:pPr marL="72390">
              <a:lnSpc>
                <a:spcPts val="770"/>
              </a:lnSpc>
            </a:pP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Verdana"/>
                <a:cs typeface="Verdana"/>
              </a:defRPr>
            </a:lvl1pPr>
          </a:lstStyle>
          <a:p>
            <a:pPr marL="72390">
              <a:lnSpc>
                <a:spcPts val="770"/>
              </a:lnSpc>
            </a:pP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52856"/>
            <a:ext cx="4608195" cy="3103245"/>
          </a:xfrm>
          <a:custGeom>
            <a:avLst/>
            <a:gdLst/>
            <a:ahLst/>
            <a:cxnLst/>
            <a:rect l="l" t="t" r="r" b="b"/>
            <a:pathLst>
              <a:path w="4608195" h="3103245">
                <a:moveTo>
                  <a:pt x="0" y="3103143"/>
                </a:moveTo>
                <a:lnTo>
                  <a:pt x="4608004" y="3103143"/>
                </a:lnTo>
                <a:lnTo>
                  <a:pt x="4608004" y="0"/>
                </a:lnTo>
                <a:lnTo>
                  <a:pt x="0" y="0"/>
                </a:lnTo>
                <a:lnTo>
                  <a:pt x="0" y="3103143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4608195" cy="353060"/>
          </a:xfrm>
          <a:custGeom>
            <a:avLst/>
            <a:gdLst/>
            <a:ahLst/>
            <a:cxnLst/>
            <a:rect l="l" t="t" r="r" b="b"/>
            <a:pathLst>
              <a:path w="4608195" h="353060">
                <a:moveTo>
                  <a:pt x="0" y="352869"/>
                </a:moveTo>
                <a:lnTo>
                  <a:pt x="4608004" y="352869"/>
                </a:lnTo>
                <a:lnTo>
                  <a:pt x="4608004" y="0"/>
                </a:lnTo>
                <a:lnTo>
                  <a:pt x="0" y="0"/>
                </a:lnTo>
                <a:lnTo>
                  <a:pt x="0" y="352869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1399303"/>
            <a:ext cx="3884929" cy="1080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1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404143" y="3257815"/>
            <a:ext cx="145414" cy="115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22373A"/>
                </a:solidFill>
                <a:latin typeface="Verdana"/>
                <a:cs typeface="Verdana"/>
              </a:defRPr>
            </a:lvl1pPr>
          </a:lstStyle>
          <a:p>
            <a:pPr marL="72390">
              <a:lnSpc>
                <a:spcPts val="770"/>
              </a:lnSpc>
            </a:pP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eKxKZH" TargetMode="Externa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mperial-College-Data-Science-Society/Linear-Models" TargetMode="External"/><Relationship Id="rId2" Type="http://schemas.openxmlformats.org/officeDocument/2006/relationships/hyperlink" Target="https://github.com/joi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4.xml"/><Relationship Id="rId1" Type="http://schemas.openxmlformats.org/officeDocument/2006/relationships/slideLayout" Target="../slideLayouts/slideLayout5.xml"/><Relationship Id="rId4" Type="http://schemas.openxmlformats.org/officeDocument/2006/relationships/slide" Target="slide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4859" y="1336521"/>
            <a:ext cx="233743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45" dirty="0">
                <a:hlinkClick r:id="rId2"/>
              </a:rPr>
              <a:t>goo.gl/eKxKZH</a:t>
            </a:r>
            <a:endParaRPr sz="2450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515" y="1419857"/>
            <a:ext cx="9645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25" dirty="0">
                <a:solidFill>
                  <a:srgbClr val="22373A"/>
                </a:solidFill>
                <a:latin typeface="Arial"/>
                <a:cs typeface="Arial"/>
                <a:hlinkClick r:id="rId2" action="ppaction://hlinksldjump"/>
              </a:rPr>
              <a:t>Application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2215" y="1790633"/>
            <a:ext cx="2783840" cy="0"/>
          </a:xfrm>
          <a:custGeom>
            <a:avLst/>
            <a:gdLst/>
            <a:ahLst/>
            <a:cxnLst/>
            <a:rect l="l" t="t" r="r" b="b"/>
            <a:pathLst>
              <a:path w="2783840">
                <a:moveTo>
                  <a:pt x="0" y="0"/>
                </a:moveTo>
                <a:lnTo>
                  <a:pt x="2783598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2215" y="1790633"/>
            <a:ext cx="1391920" cy="0"/>
          </a:xfrm>
          <a:custGeom>
            <a:avLst/>
            <a:gdLst/>
            <a:ahLst/>
            <a:cxnLst/>
            <a:rect l="l" t="t" r="r" b="b"/>
            <a:pathLst>
              <a:path w="1391920">
                <a:moveTo>
                  <a:pt x="0" y="0"/>
                </a:moveTo>
                <a:lnTo>
                  <a:pt x="1391805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010" y="64615"/>
            <a:ext cx="5772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Context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892842"/>
            <a:ext cx="3914140" cy="549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000" spc="-35" dirty="0">
                <a:solidFill>
                  <a:srgbClr val="22373A"/>
                </a:solidFill>
                <a:latin typeface="Arial"/>
                <a:cs typeface="Arial"/>
              </a:rPr>
              <a:t>Factor </a:t>
            </a:r>
            <a:r>
              <a:rPr sz="1000" spc="-60" dirty="0">
                <a:solidFill>
                  <a:srgbClr val="22373A"/>
                </a:solidFill>
                <a:latin typeface="Arial"/>
                <a:cs typeface="Arial"/>
              </a:rPr>
              <a:t>models </a:t>
            </a:r>
            <a:r>
              <a:rPr sz="1000" spc="-75" dirty="0">
                <a:solidFill>
                  <a:srgbClr val="22373A"/>
                </a:solidFill>
                <a:latin typeface="Arial"/>
                <a:cs typeface="Arial"/>
              </a:rPr>
              <a:t>are </a:t>
            </a:r>
            <a:r>
              <a:rPr sz="1000" spc="-80" dirty="0">
                <a:solidFill>
                  <a:srgbClr val="22373A"/>
                </a:solidFill>
                <a:latin typeface="Arial"/>
                <a:cs typeface="Arial"/>
              </a:rPr>
              <a:t>a </a:t>
            </a:r>
            <a:r>
              <a:rPr sz="1000" spc="-75" dirty="0">
                <a:solidFill>
                  <a:srgbClr val="22373A"/>
                </a:solidFill>
                <a:latin typeface="Arial"/>
                <a:cs typeface="Arial"/>
              </a:rPr>
              <a:t>way </a:t>
            </a:r>
            <a:r>
              <a:rPr sz="1000" spc="-20" dirty="0">
                <a:solidFill>
                  <a:srgbClr val="22373A"/>
                </a:solidFill>
                <a:latin typeface="Arial"/>
                <a:cs typeface="Arial"/>
              </a:rPr>
              <a:t>of </a:t>
            </a:r>
            <a:r>
              <a:rPr sz="1000" spc="-40" dirty="0">
                <a:solidFill>
                  <a:srgbClr val="22373A"/>
                </a:solidFill>
                <a:latin typeface="Arial"/>
                <a:cs typeface="Arial"/>
              </a:rPr>
              <a:t>explaining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sz="1000" spc="-35" dirty="0">
                <a:solidFill>
                  <a:srgbClr val="22373A"/>
                </a:solidFill>
                <a:latin typeface="Arial"/>
                <a:cs typeface="Arial"/>
              </a:rPr>
              <a:t>returns </a:t>
            </a:r>
            <a:r>
              <a:rPr sz="1000" spc="-20" dirty="0">
                <a:solidFill>
                  <a:srgbClr val="22373A"/>
                </a:solidFill>
                <a:latin typeface="Arial"/>
                <a:cs typeface="Arial"/>
              </a:rPr>
              <a:t>of </a:t>
            </a:r>
            <a:r>
              <a:rPr sz="1000" spc="-75" dirty="0">
                <a:solidFill>
                  <a:srgbClr val="22373A"/>
                </a:solidFill>
                <a:latin typeface="Arial"/>
                <a:cs typeface="Arial"/>
              </a:rPr>
              <a:t>one </a:t>
            </a:r>
            <a:r>
              <a:rPr sz="1000" spc="-70" dirty="0">
                <a:solidFill>
                  <a:srgbClr val="22373A"/>
                </a:solidFill>
                <a:latin typeface="Arial"/>
                <a:cs typeface="Arial"/>
              </a:rPr>
              <a:t>asset </a:t>
            </a:r>
            <a:r>
              <a:rPr sz="1000" spc="-35" dirty="0">
                <a:solidFill>
                  <a:srgbClr val="22373A"/>
                </a:solidFill>
                <a:latin typeface="Arial"/>
                <a:cs typeface="Arial"/>
              </a:rPr>
              <a:t>via </a:t>
            </a:r>
            <a:r>
              <a:rPr sz="1000" spc="-80" dirty="0">
                <a:solidFill>
                  <a:srgbClr val="22373A"/>
                </a:solidFill>
                <a:latin typeface="Arial"/>
                <a:cs typeface="Arial"/>
              </a:rPr>
              <a:t>a </a:t>
            </a:r>
            <a:r>
              <a:rPr sz="1000" spc="-40" dirty="0">
                <a:solidFill>
                  <a:srgbClr val="22373A"/>
                </a:solidFill>
                <a:latin typeface="Arial"/>
                <a:cs typeface="Arial"/>
              </a:rPr>
              <a:t>linear  </a:t>
            </a:r>
            <a:r>
              <a:rPr sz="1000" spc="-30" dirty="0">
                <a:solidFill>
                  <a:srgbClr val="22373A"/>
                </a:solidFill>
                <a:latin typeface="Arial"/>
                <a:cs typeface="Arial"/>
              </a:rPr>
              <a:t>combination </a:t>
            </a:r>
            <a:r>
              <a:rPr sz="1000" spc="-20" dirty="0">
                <a:solidFill>
                  <a:srgbClr val="22373A"/>
                </a:solidFill>
                <a:latin typeface="Arial"/>
                <a:cs typeface="Arial"/>
              </a:rPr>
              <a:t>of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sz="1000" spc="-35" dirty="0">
                <a:solidFill>
                  <a:srgbClr val="22373A"/>
                </a:solidFill>
                <a:latin typeface="Arial"/>
                <a:cs typeface="Arial"/>
              </a:rPr>
              <a:t>returns </a:t>
            </a:r>
            <a:r>
              <a:rPr sz="1000" spc="-20" dirty="0">
                <a:solidFill>
                  <a:srgbClr val="22373A"/>
                </a:solidFill>
                <a:latin typeface="Arial"/>
                <a:cs typeface="Arial"/>
              </a:rPr>
              <a:t>of </a:t>
            </a:r>
            <a:r>
              <a:rPr sz="1000" spc="-30" dirty="0">
                <a:solidFill>
                  <a:srgbClr val="22373A"/>
                </a:solidFill>
                <a:latin typeface="Arial"/>
                <a:cs typeface="Arial"/>
              </a:rPr>
              <a:t>other </a:t>
            </a:r>
            <a:r>
              <a:rPr sz="1000" spc="-70" dirty="0">
                <a:solidFill>
                  <a:srgbClr val="22373A"/>
                </a:solidFill>
                <a:latin typeface="Arial"/>
                <a:cs typeface="Arial"/>
              </a:rPr>
              <a:t>assets. </a:t>
            </a:r>
            <a:r>
              <a:rPr sz="1000" spc="-30" dirty="0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sz="1000" spc="-55" dirty="0">
                <a:solidFill>
                  <a:srgbClr val="22373A"/>
                </a:solidFill>
                <a:latin typeface="Arial"/>
                <a:cs typeface="Arial"/>
              </a:rPr>
              <a:t>general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form </a:t>
            </a:r>
            <a:r>
              <a:rPr sz="1000" spc="-20" dirty="0">
                <a:solidFill>
                  <a:srgbClr val="22373A"/>
                </a:solidFill>
                <a:latin typeface="Arial"/>
                <a:cs typeface="Arial"/>
              </a:rPr>
              <a:t>of </a:t>
            </a:r>
            <a:r>
              <a:rPr sz="1000" spc="-80" dirty="0">
                <a:solidFill>
                  <a:srgbClr val="22373A"/>
                </a:solidFill>
                <a:latin typeface="Arial"/>
                <a:cs typeface="Arial"/>
              </a:rPr>
              <a:t>a </a:t>
            </a:r>
            <a:r>
              <a:rPr sz="1000" spc="-20" dirty="0">
                <a:solidFill>
                  <a:srgbClr val="22373A"/>
                </a:solidFill>
                <a:latin typeface="Arial"/>
                <a:cs typeface="Arial"/>
              </a:rPr>
              <a:t>factor  </a:t>
            </a:r>
            <a:r>
              <a:rPr sz="1000" spc="-45" dirty="0">
                <a:solidFill>
                  <a:srgbClr val="22373A"/>
                </a:solidFill>
                <a:latin typeface="Arial"/>
                <a:cs typeface="Arial"/>
              </a:rPr>
              <a:t>model</a:t>
            </a:r>
            <a:r>
              <a:rPr sz="1000" spc="4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Arial"/>
                <a:cs typeface="Arial"/>
              </a:rPr>
              <a:t>is: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73626" y="1439435"/>
            <a:ext cx="1873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5" dirty="0">
                <a:solidFill>
                  <a:srgbClr val="22373A"/>
                </a:solidFill>
                <a:latin typeface="Arial"/>
                <a:cs typeface="Arial"/>
              </a:rPr>
              <a:t>(3)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1439435"/>
            <a:ext cx="2842895" cy="602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75055">
              <a:lnSpc>
                <a:spcPct val="100000"/>
              </a:lnSpc>
              <a:spcBef>
                <a:spcPts val="95"/>
              </a:spcBef>
            </a:pPr>
            <a:r>
              <a:rPr sz="1000" i="1" spc="-35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000" i="1" spc="7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90" dirty="0">
                <a:solidFill>
                  <a:srgbClr val="22373A"/>
                </a:solidFill>
                <a:latin typeface="Arial"/>
                <a:cs typeface="Arial"/>
              </a:rPr>
              <a:t>=</a:t>
            </a:r>
            <a:r>
              <a:rPr sz="1000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i="1" spc="65" dirty="0">
                <a:solidFill>
                  <a:srgbClr val="22373A"/>
                </a:solidFill>
                <a:latin typeface="Arial"/>
                <a:cs typeface="Arial"/>
              </a:rPr>
              <a:t>α</a:t>
            </a:r>
            <a:r>
              <a:rPr sz="1000" i="1" spc="-6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190" dirty="0">
                <a:solidFill>
                  <a:srgbClr val="22373A"/>
                </a:solidFill>
                <a:latin typeface="Arial"/>
                <a:cs typeface="Arial"/>
              </a:rPr>
              <a:t>+</a:t>
            </a:r>
            <a:r>
              <a:rPr sz="1000" spc="-6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i="1" spc="-40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1050" spc="-60" baseline="-11904" dirty="0">
                <a:solidFill>
                  <a:srgbClr val="22373A"/>
                </a:solidFill>
                <a:latin typeface="Verdana"/>
                <a:cs typeface="Verdana"/>
              </a:rPr>
              <a:t>1</a:t>
            </a:r>
            <a:r>
              <a:rPr sz="1000" i="1" spc="-40" dirty="0">
                <a:solidFill>
                  <a:srgbClr val="22373A"/>
                </a:solidFill>
                <a:latin typeface="Trebuchet MS"/>
                <a:cs typeface="Trebuchet MS"/>
              </a:rPr>
              <a:t>x</a:t>
            </a:r>
            <a:r>
              <a:rPr sz="1050" spc="-60" baseline="-11904" dirty="0">
                <a:solidFill>
                  <a:srgbClr val="22373A"/>
                </a:solidFill>
                <a:latin typeface="Verdana"/>
                <a:cs typeface="Verdana"/>
              </a:rPr>
              <a:t>1</a:t>
            </a:r>
            <a:r>
              <a:rPr sz="1050" spc="30" baseline="-11904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1000" spc="190" dirty="0">
                <a:solidFill>
                  <a:srgbClr val="22373A"/>
                </a:solidFill>
                <a:latin typeface="Arial"/>
                <a:cs typeface="Arial"/>
              </a:rPr>
              <a:t>+</a:t>
            </a:r>
            <a:r>
              <a:rPr sz="1000" spc="-6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i="1" spc="-40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1050" spc="-60" baseline="-11904" dirty="0">
                <a:solidFill>
                  <a:srgbClr val="22373A"/>
                </a:solidFill>
                <a:latin typeface="Verdana"/>
                <a:cs typeface="Verdana"/>
              </a:rPr>
              <a:t>2</a:t>
            </a:r>
            <a:r>
              <a:rPr sz="1000" i="1" spc="-40" dirty="0">
                <a:solidFill>
                  <a:srgbClr val="22373A"/>
                </a:solidFill>
                <a:latin typeface="Trebuchet MS"/>
                <a:cs typeface="Trebuchet MS"/>
              </a:rPr>
              <a:t>x</a:t>
            </a:r>
            <a:r>
              <a:rPr sz="1050" spc="-60" baseline="-11904" dirty="0">
                <a:solidFill>
                  <a:srgbClr val="22373A"/>
                </a:solidFill>
                <a:latin typeface="Verdana"/>
                <a:cs typeface="Verdana"/>
              </a:rPr>
              <a:t>2</a:t>
            </a:r>
            <a:r>
              <a:rPr sz="1050" spc="30" baseline="-11904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1000" spc="190" dirty="0">
                <a:solidFill>
                  <a:srgbClr val="22373A"/>
                </a:solidFill>
                <a:latin typeface="Arial"/>
                <a:cs typeface="Arial"/>
              </a:rPr>
              <a:t>+</a:t>
            </a:r>
            <a:r>
              <a:rPr sz="1000" spc="-6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Arial"/>
                <a:cs typeface="Arial"/>
              </a:rPr>
              <a:t>...</a:t>
            </a:r>
            <a:r>
              <a:rPr sz="1000" spc="-6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190" dirty="0">
                <a:solidFill>
                  <a:srgbClr val="22373A"/>
                </a:solidFill>
                <a:latin typeface="Arial"/>
                <a:cs typeface="Arial"/>
              </a:rPr>
              <a:t>+</a:t>
            </a:r>
            <a:r>
              <a:rPr sz="1000" spc="-6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i="1" spc="-5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1050" i="1" spc="-7" baseline="-11904" dirty="0">
                <a:solidFill>
                  <a:srgbClr val="22373A"/>
                </a:solidFill>
                <a:latin typeface="Arial"/>
                <a:cs typeface="Arial"/>
              </a:rPr>
              <a:t>n</a:t>
            </a:r>
            <a:r>
              <a:rPr sz="1000" i="1" spc="-5" dirty="0">
                <a:solidFill>
                  <a:srgbClr val="22373A"/>
                </a:solidFill>
                <a:latin typeface="Trebuchet MS"/>
                <a:cs typeface="Trebuchet MS"/>
              </a:rPr>
              <a:t>x</a:t>
            </a:r>
            <a:r>
              <a:rPr sz="1050" i="1" spc="-7" baseline="-11904" dirty="0">
                <a:solidFill>
                  <a:srgbClr val="22373A"/>
                </a:solidFill>
                <a:latin typeface="Arial"/>
                <a:cs typeface="Arial"/>
              </a:rPr>
              <a:t>n</a:t>
            </a:r>
            <a:endParaRPr sz="1050" baseline="-11904">
              <a:latin typeface="Arial"/>
              <a:cs typeface="Arial"/>
            </a:endParaRPr>
          </a:p>
          <a:p>
            <a:pPr marL="12700" marR="13335">
              <a:lnSpc>
                <a:spcPct val="114599"/>
              </a:lnSpc>
              <a:spcBef>
                <a:spcPts val="595"/>
              </a:spcBef>
            </a:pP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An </a:t>
            </a:r>
            <a:r>
              <a:rPr sz="1000" spc="-60" dirty="0">
                <a:solidFill>
                  <a:srgbClr val="22373A"/>
                </a:solidFill>
                <a:latin typeface="Arial"/>
                <a:cs typeface="Arial"/>
              </a:rPr>
              <a:t>asset’s </a:t>
            </a:r>
            <a:r>
              <a:rPr sz="1000" i="1" spc="-10" dirty="0">
                <a:solidFill>
                  <a:srgbClr val="22373A"/>
                </a:solidFill>
                <a:latin typeface="Arial"/>
                <a:cs typeface="Arial"/>
              </a:rPr>
              <a:t>β </a:t>
            </a:r>
            <a:r>
              <a:rPr sz="1000" spc="10" dirty="0">
                <a:solidFill>
                  <a:srgbClr val="22373A"/>
                </a:solidFill>
                <a:latin typeface="Arial"/>
                <a:cs typeface="Arial"/>
              </a:rPr>
              <a:t>to </a:t>
            </a:r>
            <a:r>
              <a:rPr sz="1000" spc="-40" dirty="0">
                <a:solidFill>
                  <a:srgbClr val="22373A"/>
                </a:solidFill>
                <a:latin typeface="Arial"/>
                <a:cs typeface="Arial"/>
              </a:rPr>
              <a:t>another </a:t>
            </a:r>
            <a:r>
              <a:rPr sz="1000" spc="-55" dirty="0">
                <a:solidFill>
                  <a:srgbClr val="22373A"/>
                </a:solidFill>
                <a:latin typeface="Arial"/>
                <a:cs typeface="Arial"/>
              </a:rPr>
              <a:t>is </a:t>
            </a:r>
            <a:r>
              <a:rPr sz="1000" spc="-10" dirty="0">
                <a:solidFill>
                  <a:srgbClr val="22373A"/>
                </a:solidFill>
                <a:latin typeface="Arial"/>
                <a:cs typeface="Arial"/>
              </a:rPr>
              <a:t>just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sz="1000" i="1" spc="-10" dirty="0">
                <a:solidFill>
                  <a:srgbClr val="22373A"/>
                </a:solidFill>
                <a:latin typeface="Arial"/>
                <a:cs typeface="Arial"/>
              </a:rPr>
              <a:t>β </a:t>
            </a:r>
            <a:r>
              <a:rPr sz="1000" spc="-20" dirty="0">
                <a:solidFill>
                  <a:srgbClr val="22373A"/>
                </a:solidFill>
                <a:latin typeface="Arial"/>
                <a:cs typeface="Arial"/>
              </a:rPr>
              <a:t>factor from </a:t>
            </a:r>
            <a:r>
              <a:rPr sz="1000" spc="10" dirty="0">
                <a:solidFill>
                  <a:srgbClr val="22373A"/>
                </a:solidFill>
                <a:latin typeface="Arial"/>
                <a:cs typeface="Arial"/>
                <a:hlinkClick r:id="rId2" action="ppaction://hlinksldjump"/>
              </a:rPr>
              <a:t>(3). </a:t>
            </a:r>
            <a:r>
              <a:rPr sz="1000" spc="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Arial"/>
                <a:cs typeface="Arial"/>
              </a:rPr>
              <a:t>Look</a:t>
            </a:r>
            <a:r>
              <a:rPr sz="1000" spc="4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Arial"/>
                <a:cs typeface="Arial"/>
              </a:rPr>
              <a:t>for: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6543" y="2244145"/>
            <a:ext cx="15741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i="1" spc="-15" baseline="8333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700" i="1" spc="-10" dirty="0">
                <a:solidFill>
                  <a:srgbClr val="22373A"/>
                </a:solidFill>
                <a:latin typeface="Arial"/>
                <a:cs typeface="Arial"/>
              </a:rPr>
              <a:t>stock </a:t>
            </a:r>
            <a:r>
              <a:rPr sz="1500" spc="284" baseline="8333" dirty="0">
                <a:solidFill>
                  <a:srgbClr val="22373A"/>
                </a:solidFill>
                <a:latin typeface="Arial"/>
                <a:cs typeface="Arial"/>
              </a:rPr>
              <a:t>=</a:t>
            </a:r>
            <a:r>
              <a:rPr sz="1500" spc="-22" baseline="8333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500" i="1" spc="-15" baseline="8333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1500" i="1" spc="-15" baseline="8333" dirty="0">
                <a:solidFill>
                  <a:srgbClr val="22373A"/>
                </a:solidFill>
                <a:latin typeface="Trebuchet MS"/>
                <a:cs typeface="Trebuchet MS"/>
              </a:rPr>
              <a:t>x</a:t>
            </a:r>
            <a:r>
              <a:rPr sz="700" i="1" spc="-10" dirty="0">
                <a:solidFill>
                  <a:srgbClr val="22373A"/>
                </a:solidFill>
                <a:latin typeface="Arial"/>
                <a:cs typeface="Arial"/>
              </a:rPr>
              <a:t>benchmark</a:t>
            </a:r>
            <a:r>
              <a:rPr sz="700" i="1" spc="1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500" spc="284" baseline="8333" dirty="0">
                <a:solidFill>
                  <a:srgbClr val="22373A"/>
                </a:solidFill>
                <a:latin typeface="Arial"/>
                <a:cs typeface="Arial"/>
              </a:rPr>
              <a:t>+</a:t>
            </a:r>
            <a:r>
              <a:rPr sz="1500" spc="-97" baseline="8333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500" i="1" spc="97" baseline="8333" dirty="0">
                <a:solidFill>
                  <a:srgbClr val="22373A"/>
                </a:solidFill>
                <a:latin typeface="Arial"/>
                <a:cs typeface="Arial"/>
              </a:rPr>
              <a:t>α</a:t>
            </a:r>
            <a:r>
              <a:rPr sz="1500" i="1" spc="-15" baseline="8333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500" spc="284" baseline="8333" dirty="0">
                <a:solidFill>
                  <a:srgbClr val="22373A"/>
                </a:solidFill>
                <a:latin typeface="Arial"/>
                <a:cs typeface="Arial"/>
              </a:rPr>
              <a:t>=</a:t>
            </a:r>
            <a:r>
              <a:rPr sz="1500" spc="-22" baseline="8333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500" spc="-142" baseline="69444" dirty="0">
                <a:solidFill>
                  <a:srgbClr val="22373A"/>
                </a:solidFill>
                <a:latin typeface="Arial"/>
                <a:cs typeface="Arial"/>
              </a:rPr>
              <a:t>Σ</a:t>
            </a:r>
            <a:r>
              <a:rPr sz="1500" i="1" spc="-142" baseline="5555" dirty="0">
                <a:solidFill>
                  <a:srgbClr val="22373A"/>
                </a:solidFill>
                <a:latin typeface="Trebuchet MS"/>
                <a:cs typeface="Trebuchet MS"/>
              </a:rPr>
              <a:t>x</a:t>
            </a:r>
            <a:endParaRPr sz="1500" baseline="5555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95295" y="2285393"/>
            <a:ext cx="45339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15" dirty="0">
                <a:solidFill>
                  <a:srgbClr val="22373A"/>
                </a:solidFill>
                <a:latin typeface="Arial"/>
                <a:cs typeface="Arial"/>
              </a:rPr>
              <a:t>benchmark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62935" y="2084722"/>
            <a:ext cx="1485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89" baseline="-63888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1000" spc="-150" dirty="0">
                <a:solidFill>
                  <a:srgbClr val="22373A"/>
                </a:solidFill>
                <a:latin typeface="Arial"/>
                <a:cs typeface="Arial"/>
              </a:rPr>
              <a:t>Σ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82429" y="2141148"/>
            <a:ext cx="971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10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80841" y="2315748"/>
            <a:ext cx="1066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65" dirty="0">
                <a:solidFill>
                  <a:srgbClr val="22373A"/>
                </a:solidFill>
                <a:latin typeface="Arial"/>
                <a:cs typeface="Arial"/>
              </a:rPr>
              <a:t>α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07029" y="2008802"/>
            <a:ext cx="2546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0" dirty="0">
                <a:solidFill>
                  <a:srgbClr val="22373A"/>
                </a:solidFill>
                <a:latin typeface="Arial"/>
                <a:cs typeface="Arial"/>
              </a:rPr>
              <a:t>Σ</a:t>
            </a:r>
            <a:r>
              <a:rPr sz="1000" spc="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Arial"/>
                <a:cs typeface="Arial"/>
              </a:rPr>
              <a:t>Σ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010" y="64615"/>
            <a:ext cx="5238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Results</a:t>
            </a:r>
          </a:p>
        </p:txBody>
      </p:sp>
      <p:sp>
        <p:nvSpPr>
          <p:cNvPr id="3" name="object 3"/>
          <p:cNvSpPr/>
          <p:nvPr/>
        </p:nvSpPr>
        <p:spPr>
          <a:xfrm>
            <a:off x="1293661" y="3011856"/>
            <a:ext cx="0" cy="27305"/>
          </a:xfrm>
          <a:custGeom>
            <a:avLst/>
            <a:gdLst/>
            <a:ahLst/>
            <a:cxnLst/>
            <a:rect l="l" t="t" r="r" b="b"/>
            <a:pathLst>
              <a:path h="27305">
                <a:moveTo>
                  <a:pt x="0" y="0"/>
                </a:moveTo>
                <a:lnTo>
                  <a:pt x="0" y="26999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3661" y="3011856"/>
            <a:ext cx="0" cy="27305"/>
          </a:xfrm>
          <a:custGeom>
            <a:avLst/>
            <a:gdLst/>
            <a:ahLst/>
            <a:cxnLst/>
            <a:rect l="l" t="t" r="r" b="b"/>
            <a:pathLst>
              <a:path h="27305">
                <a:moveTo>
                  <a:pt x="0" y="0"/>
                </a:moveTo>
                <a:lnTo>
                  <a:pt x="0" y="26999"/>
                </a:lnTo>
              </a:path>
            </a:pathLst>
          </a:custGeom>
          <a:ln w="3599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37160" y="3031899"/>
            <a:ext cx="113030" cy="76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" spc="25" dirty="0">
                <a:solidFill>
                  <a:srgbClr val="262626"/>
                </a:solidFill>
                <a:latin typeface="Arial"/>
                <a:cs typeface="Arial"/>
              </a:rPr>
              <a:t>0.00</a:t>
            </a:r>
            <a:endParaRPr sz="3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65513" y="3011856"/>
            <a:ext cx="0" cy="27305"/>
          </a:xfrm>
          <a:custGeom>
            <a:avLst/>
            <a:gdLst/>
            <a:ahLst/>
            <a:cxnLst/>
            <a:rect l="l" t="t" r="r" b="b"/>
            <a:pathLst>
              <a:path h="27305">
                <a:moveTo>
                  <a:pt x="0" y="0"/>
                </a:moveTo>
                <a:lnTo>
                  <a:pt x="0" y="26999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65513" y="3011856"/>
            <a:ext cx="0" cy="27305"/>
          </a:xfrm>
          <a:custGeom>
            <a:avLst/>
            <a:gdLst/>
            <a:ahLst/>
            <a:cxnLst/>
            <a:rect l="l" t="t" r="r" b="b"/>
            <a:pathLst>
              <a:path h="27305">
                <a:moveTo>
                  <a:pt x="0" y="0"/>
                </a:moveTo>
                <a:lnTo>
                  <a:pt x="0" y="26999"/>
                </a:lnTo>
              </a:path>
            </a:pathLst>
          </a:custGeom>
          <a:ln w="3599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09012" y="3031899"/>
            <a:ext cx="113030" cy="76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" spc="25" dirty="0">
                <a:solidFill>
                  <a:srgbClr val="262626"/>
                </a:solidFill>
                <a:latin typeface="Arial"/>
                <a:cs typeface="Arial"/>
              </a:rPr>
              <a:t>0.02</a:t>
            </a:r>
            <a:endParaRPr sz="3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37365" y="3011856"/>
            <a:ext cx="0" cy="27305"/>
          </a:xfrm>
          <a:custGeom>
            <a:avLst/>
            <a:gdLst/>
            <a:ahLst/>
            <a:cxnLst/>
            <a:rect l="l" t="t" r="r" b="b"/>
            <a:pathLst>
              <a:path h="27305">
                <a:moveTo>
                  <a:pt x="0" y="0"/>
                </a:moveTo>
                <a:lnTo>
                  <a:pt x="0" y="26999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37365" y="3011856"/>
            <a:ext cx="0" cy="27305"/>
          </a:xfrm>
          <a:custGeom>
            <a:avLst/>
            <a:gdLst/>
            <a:ahLst/>
            <a:cxnLst/>
            <a:rect l="l" t="t" r="r" b="b"/>
            <a:pathLst>
              <a:path h="27305">
                <a:moveTo>
                  <a:pt x="0" y="0"/>
                </a:moveTo>
                <a:lnTo>
                  <a:pt x="0" y="26999"/>
                </a:lnTo>
              </a:path>
            </a:pathLst>
          </a:custGeom>
          <a:ln w="3599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09217" y="3011856"/>
            <a:ext cx="0" cy="27305"/>
          </a:xfrm>
          <a:custGeom>
            <a:avLst/>
            <a:gdLst/>
            <a:ahLst/>
            <a:cxnLst/>
            <a:rect l="l" t="t" r="r" b="b"/>
            <a:pathLst>
              <a:path h="27305">
                <a:moveTo>
                  <a:pt x="0" y="0"/>
                </a:moveTo>
                <a:lnTo>
                  <a:pt x="0" y="26999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09217" y="3011856"/>
            <a:ext cx="0" cy="27305"/>
          </a:xfrm>
          <a:custGeom>
            <a:avLst/>
            <a:gdLst/>
            <a:ahLst/>
            <a:cxnLst/>
            <a:rect l="l" t="t" r="r" b="b"/>
            <a:pathLst>
              <a:path h="27305">
                <a:moveTo>
                  <a:pt x="0" y="0"/>
                </a:moveTo>
                <a:lnTo>
                  <a:pt x="0" y="26999"/>
                </a:lnTo>
              </a:path>
            </a:pathLst>
          </a:custGeom>
          <a:ln w="3599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952711" y="3031899"/>
            <a:ext cx="113030" cy="76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" spc="25" dirty="0">
                <a:solidFill>
                  <a:srgbClr val="262626"/>
                </a:solidFill>
                <a:latin typeface="Arial"/>
                <a:cs typeface="Arial"/>
              </a:rPr>
              <a:t>0.06</a:t>
            </a:r>
            <a:endParaRPr sz="3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81068" y="3011856"/>
            <a:ext cx="0" cy="27305"/>
          </a:xfrm>
          <a:custGeom>
            <a:avLst/>
            <a:gdLst/>
            <a:ahLst/>
            <a:cxnLst/>
            <a:rect l="l" t="t" r="r" b="b"/>
            <a:pathLst>
              <a:path h="27305">
                <a:moveTo>
                  <a:pt x="0" y="0"/>
                </a:moveTo>
                <a:lnTo>
                  <a:pt x="0" y="26999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81068" y="3011856"/>
            <a:ext cx="0" cy="27305"/>
          </a:xfrm>
          <a:custGeom>
            <a:avLst/>
            <a:gdLst/>
            <a:ahLst/>
            <a:cxnLst/>
            <a:rect l="l" t="t" r="r" b="b"/>
            <a:pathLst>
              <a:path h="27305">
                <a:moveTo>
                  <a:pt x="0" y="0"/>
                </a:moveTo>
                <a:lnTo>
                  <a:pt x="0" y="26999"/>
                </a:lnTo>
              </a:path>
            </a:pathLst>
          </a:custGeom>
          <a:ln w="3599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524562" y="3031899"/>
            <a:ext cx="113030" cy="76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" spc="25" dirty="0">
                <a:solidFill>
                  <a:srgbClr val="262626"/>
                </a:solidFill>
                <a:latin typeface="Arial"/>
                <a:cs typeface="Arial"/>
              </a:rPr>
              <a:t>0.08</a:t>
            </a:r>
            <a:endParaRPr sz="3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88368" y="3022856"/>
            <a:ext cx="528320" cy="14541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04800">
              <a:lnSpc>
                <a:spcPct val="100000"/>
              </a:lnSpc>
              <a:spcBef>
                <a:spcPts val="200"/>
              </a:spcBef>
            </a:pPr>
            <a:r>
              <a:rPr sz="300" spc="25" dirty="0">
                <a:solidFill>
                  <a:srgbClr val="262626"/>
                </a:solidFill>
                <a:latin typeface="Arial"/>
                <a:cs typeface="Arial"/>
              </a:rPr>
              <a:t>0.04</a:t>
            </a:r>
            <a:endParaRPr sz="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00" spc="35" dirty="0">
                <a:solidFill>
                  <a:srgbClr val="262626"/>
                </a:solidFill>
                <a:latin typeface="Arial"/>
                <a:cs typeface="Arial"/>
              </a:rPr>
              <a:t>SPY </a:t>
            </a:r>
            <a:r>
              <a:rPr sz="300" spc="25" dirty="0">
                <a:solidFill>
                  <a:srgbClr val="262626"/>
                </a:solidFill>
                <a:latin typeface="Arial"/>
                <a:cs typeface="Arial"/>
              </a:rPr>
              <a:t>Percentage</a:t>
            </a:r>
            <a:r>
              <a:rPr sz="300" spc="-4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00" spc="30" dirty="0">
                <a:solidFill>
                  <a:srgbClr val="262626"/>
                </a:solidFill>
                <a:latin typeface="Arial"/>
                <a:cs typeface="Arial"/>
              </a:rPr>
              <a:t>Change</a:t>
            </a:r>
            <a:endParaRPr sz="3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18980" y="910411"/>
            <a:ext cx="3045170" cy="20058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02924" y="2799277"/>
            <a:ext cx="113030" cy="76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" spc="25" dirty="0">
                <a:solidFill>
                  <a:srgbClr val="262626"/>
                </a:solidFill>
                <a:latin typeface="Arial"/>
                <a:cs typeface="Arial"/>
              </a:rPr>
              <a:t>0.00</a:t>
            </a:r>
            <a:endParaRPr sz="3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2924" y="2333703"/>
            <a:ext cx="113030" cy="76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" spc="25" dirty="0">
                <a:solidFill>
                  <a:srgbClr val="262626"/>
                </a:solidFill>
                <a:latin typeface="Arial"/>
                <a:cs typeface="Arial"/>
              </a:rPr>
              <a:t>0.05</a:t>
            </a:r>
            <a:endParaRPr sz="3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2924" y="1868125"/>
            <a:ext cx="113030" cy="76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" spc="25" dirty="0">
                <a:solidFill>
                  <a:srgbClr val="262626"/>
                </a:solidFill>
                <a:latin typeface="Arial"/>
                <a:cs typeface="Arial"/>
              </a:rPr>
              <a:t>0.10</a:t>
            </a:r>
            <a:endParaRPr sz="3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2924" y="1402546"/>
            <a:ext cx="113030" cy="76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" spc="25" dirty="0">
                <a:solidFill>
                  <a:srgbClr val="262626"/>
                </a:solidFill>
                <a:latin typeface="Arial"/>
                <a:cs typeface="Arial"/>
              </a:rPr>
              <a:t>0.15</a:t>
            </a:r>
            <a:endParaRPr sz="3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2628" y="1578342"/>
            <a:ext cx="67945" cy="666115"/>
          </a:xfrm>
          <a:prstGeom prst="rect">
            <a:avLst/>
          </a:prstGeom>
        </p:spPr>
        <p:txBody>
          <a:bodyPr vert="vert270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300" spc="25" dirty="0">
                <a:solidFill>
                  <a:srgbClr val="262626"/>
                </a:solidFill>
                <a:latin typeface="Arial"/>
                <a:cs typeface="Arial"/>
              </a:rPr>
              <a:t>Stock </a:t>
            </a:r>
            <a:r>
              <a:rPr sz="300" spc="20" dirty="0">
                <a:solidFill>
                  <a:srgbClr val="262626"/>
                </a:solidFill>
                <a:latin typeface="Arial"/>
                <a:cs typeface="Arial"/>
              </a:rPr>
              <a:t>Price </a:t>
            </a:r>
            <a:r>
              <a:rPr sz="300" spc="25" dirty="0">
                <a:solidFill>
                  <a:srgbClr val="262626"/>
                </a:solidFill>
                <a:latin typeface="Arial"/>
                <a:cs typeface="Arial"/>
              </a:rPr>
              <a:t>Percentage</a:t>
            </a:r>
            <a:r>
              <a:rPr sz="300" spc="-2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00" spc="30" dirty="0">
                <a:solidFill>
                  <a:srgbClr val="262626"/>
                </a:solidFill>
                <a:latin typeface="Arial"/>
                <a:cs typeface="Arial"/>
              </a:rPr>
              <a:t>Change</a:t>
            </a:r>
            <a:endParaRPr sz="3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45979" y="810343"/>
            <a:ext cx="0" cy="2201545"/>
          </a:xfrm>
          <a:custGeom>
            <a:avLst/>
            <a:gdLst/>
            <a:ahLst/>
            <a:cxnLst/>
            <a:rect l="l" t="t" r="r" b="b"/>
            <a:pathLst>
              <a:path h="2201545">
                <a:moveTo>
                  <a:pt x="0" y="2201513"/>
                </a:moveTo>
                <a:lnTo>
                  <a:pt x="0" y="0"/>
                </a:lnTo>
              </a:path>
            </a:pathLst>
          </a:custGeom>
          <a:ln w="5624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59088" y="810343"/>
            <a:ext cx="0" cy="2201545"/>
          </a:xfrm>
          <a:custGeom>
            <a:avLst/>
            <a:gdLst/>
            <a:ahLst/>
            <a:cxnLst/>
            <a:rect l="l" t="t" r="r" b="b"/>
            <a:pathLst>
              <a:path h="2201545">
                <a:moveTo>
                  <a:pt x="0" y="2201513"/>
                </a:moveTo>
                <a:lnTo>
                  <a:pt x="0" y="0"/>
                </a:lnTo>
              </a:path>
            </a:pathLst>
          </a:custGeom>
          <a:ln w="5624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45979" y="3011856"/>
            <a:ext cx="3013710" cy="0"/>
          </a:xfrm>
          <a:custGeom>
            <a:avLst/>
            <a:gdLst/>
            <a:ahLst/>
            <a:cxnLst/>
            <a:rect l="l" t="t" r="r" b="b"/>
            <a:pathLst>
              <a:path w="3013710">
                <a:moveTo>
                  <a:pt x="0" y="0"/>
                </a:moveTo>
                <a:lnTo>
                  <a:pt x="3013108" y="0"/>
                </a:lnTo>
              </a:path>
            </a:pathLst>
          </a:custGeom>
          <a:ln w="5624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45979" y="810343"/>
            <a:ext cx="3013710" cy="0"/>
          </a:xfrm>
          <a:custGeom>
            <a:avLst/>
            <a:gdLst/>
            <a:ahLst/>
            <a:cxnLst/>
            <a:rect l="l" t="t" r="r" b="b"/>
            <a:pathLst>
              <a:path w="3013710">
                <a:moveTo>
                  <a:pt x="0" y="0"/>
                </a:moveTo>
                <a:lnTo>
                  <a:pt x="3013108" y="0"/>
                </a:lnTo>
              </a:path>
            </a:pathLst>
          </a:custGeom>
          <a:ln w="5624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026283" y="719993"/>
            <a:ext cx="652780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10" dirty="0">
                <a:solidFill>
                  <a:srgbClr val="262626"/>
                </a:solidFill>
                <a:latin typeface="Arial"/>
                <a:cs typeface="Arial"/>
              </a:rPr>
              <a:t>Beta Exposure to</a:t>
            </a:r>
            <a:r>
              <a:rPr sz="400" spc="-5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400" spc="15" dirty="0">
                <a:solidFill>
                  <a:srgbClr val="262626"/>
                </a:solidFill>
                <a:latin typeface="Arial"/>
                <a:cs typeface="Arial"/>
              </a:rPr>
              <a:t>S&amp;P500</a:t>
            </a:r>
            <a:endParaRPr sz="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17977" y="857731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17081" y="0"/>
                </a:moveTo>
                <a:lnTo>
                  <a:pt x="9917" y="0"/>
                </a:lnTo>
                <a:lnTo>
                  <a:pt x="6484" y="1421"/>
                </a:lnTo>
                <a:lnTo>
                  <a:pt x="1421" y="6488"/>
                </a:lnTo>
                <a:lnTo>
                  <a:pt x="0" y="9922"/>
                </a:lnTo>
                <a:lnTo>
                  <a:pt x="0" y="17081"/>
                </a:lnTo>
                <a:lnTo>
                  <a:pt x="1421" y="20514"/>
                </a:lnTo>
                <a:lnTo>
                  <a:pt x="6484" y="25577"/>
                </a:lnTo>
                <a:lnTo>
                  <a:pt x="9917" y="26999"/>
                </a:lnTo>
                <a:lnTo>
                  <a:pt x="17081" y="26999"/>
                </a:lnTo>
                <a:lnTo>
                  <a:pt x="20514" y="25577"/>
                </a:lnTo>
                <a:lnTo>
                  <a:pt x="25577" y="20514"/>
                </a:lnTo>
                <a:lnTo>
                  <a:pt x="26999" y="17081"/>
                </a:lnTo>
                <a:lnTo>
                  <a:pt x="26999" y="9922"/>
                </a:lnTo>
                <a:lnTo>
                  <a:pt x="25577" y="6488"/>
                </a:lnTo>
                <a:lnTo>
                  <a:pt x="20514" y="1421"/>
                </a:lnTo>
                <a:lnTo>
                  <a:pt x="17081" y="0"/>
                </a:lnTo>
                <a:close/>
              </a:path>
            </a:pathLst>
          </a:custGeom>
          <a:solidFill>
            <a:srgbClr val="4877C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17977" y="857731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13499" y="26999"/>
                </a:moveTo>
                <a:lnTo>
                  <a:pt x="17081" y="26999"/>
                </a:lnTo>
                <a:lnTo>
                  <a:pt x="20514" y="25577"/>
                </a:lnTo>
                <a:lnTo>
                  <a:pt x="23043" y="23048"/>
                </a:lnTo>
                <a:lnTo>
                  <a:pt x="25577" y="20514"/>
                </a:lnTo>
                <a:lnTo>
                  <a:pt x="26999" y="17081"/>
                </a:lnTo>
                <a:lnTo>
                  <a:pt x="26999" y="13499"/>
                </a:lnTo>
                <a:lnTo>
                  <a:pt x="26999" y="9922"/>
                </a:lnTo>
                <a:lnTo>
                  <a:pt x="25577" y="6488"/>
                </a:lnTo>
                <a:lnTo>
                  <a:pt x="23043" y="3955"/>
                </a:lnTo>
                <a:lnTo>
                  <a:pt x="20514" y="1421"/>
                </a:lnTo>
                <a:lnTo>
                  <a:pt x="17081" y="0"/>
                </a:lnTo>
                <a:lnTo>
                  <a:pt x="13499" y="0"/>
                </a:lnTo>
                <a:lnTo>
                  <a:pt x="9917" y="0"/>
                </a:lnTo>
                <a:lnTo>
                  <a:pt x="6484" y="1421"/>
                </a:lnTo>
                <a:lnTo>
                  <a:pt x="3955" y="3955"/>
                </a:lnTo>
                <a:lnTo>
                  <a:pt x="1421" y="6488"/>
                </a:lnTo>
                <a:lnTo>
                  <a:pt x="0" y="9922"/>
                </a:lnTo>
                <a:lnTo>
                  <a:pt x="0" y="13499"/>
                </a:lnTo>
                <a:lnTo>
                  <a:pt x="0" y="17081"/>
                </a:lnTo>
                <a:lnTo>
                  <a:pt x="1421" y="20514"/>
                </a:lnTo>
                <a:lnTo>
                  <a:pt x="3955" y="23048"/>
                </a:lnTo>
                <a:lnTo>
                  <a:pt x="6484" y="25577"/>
                </a:lnTo>
                <a:lnTo>
                  <a:pt x="9917" y="26999"/>
                </a:lnTo>
                <a:lnTo>
                  <a:pt x="13499" y="26999"/>
                </a:lnTo>
                <a:close/>
              </a:path>
            </a:pathLst>
          </a:custGeom>
          <a:ln w="4499">
            <a:solidFill>
              <a:srgbClr val="4877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17977" y="921364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17081" y="0"/>
                </a:moveTo>
                <a:lnTo>
                  <a:pt x="9917" y="0"/>
                </a:lnTo>
                <a:lnTo>
                  <a:pt x="6484" y="1421"/>
                </a:lnTo>
                <a:lnTo>
                  <a:pt x="1421" y="6484"/>
                </a:lnTo>
                <a:lnTo>
                  <a:pt x="0" y="9917"/>
                </a:lnTo>
                <a:lnTo>
                  <a:pt x="0" y="17076"/>
                </a:lnTo>
                <a:lnTo>
                  <a:pt x="1421" y="20514"/>
                </a:lnTo>
                <a:lnTo>
                  <a:pt x="6484" y="25577"/>
                </a:lnTo>
                <a:lnTo>
                  <a:pt x="9917" y="26999"/>
                </a:lnTo>
                <a:lnTo>
                  <a:pt x="17081" y="26999"/>
                </a:lnTo>
                <a:lnTo>
                  <a:pt x="20514" y="25577"/>
                </a:lnTo>
                <a:lnTo>
                  <a:pt x="25577" y="20514"/>
                </a:lnTo>
                <a:lnTo>
                  <a:pt x="26999" y="17076"/>
                </a:lnTo>
                <a:lnTo>
                  <a:pt x="26999" y="9917"/>
                </a:lnTo>
                <a:lnTo>
                  <a:pt x="25577" y="6484"/>
                </a:lnTo>
                <a:lnTo>
                  <a:pt x="20514" y="1421"/>
                </a:lnTo>
                <a:lnTo>
                  <a:pt x="17081" y="0"/>
                </a:lnTo>
                <a:close/>
              </a:path>
            </a:pathLst>
          </a:custGeom>
          <a:solidFill>
            <a:srgbClr val="69CC6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17977" y="921364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13499" y="26999"/>
                </a:moveTo>
                <a:lnTo>
                  <a:pt x="17081" y="26999"/>
                </a:lnTo>
                <a:lnTo>
                  <a:pt x="20514" y="25577"/>
                </a:lnTo>
                <a:lnTo>
                  <a:pt x="23043" y="23043"/>
                </a:lnTo>
                <a:lnTo>
                  <a:pt x="25577" y="20514"/>
                </a:lnTo>
                <a:lnTo>
                  <a:pt x="26999" y="17076"/>
                </a:lnTo>
                <a:lnTo>
                  <a:pt x="26999" y="13499"/>
                </a:lnTo>
                <a:lnTo>
                  <a:pt x="26999" y="9917"/>
                </a:lnTo>
                <a:lnTo>
                  <a:pt x="25577" y="6484"/>
                </a:lnTo>
                <a:lnTo>
                  <a:pt x="23043" y="3955"/>
                </a:lnTo>
                <a:lnTo>
                  <a:pt x="20514" y="1421"/>
                </a:lnTo>
                <a:lnTo>
                  <a:pt x="17081" y="0"/>
                </a:lnTo>
                <a:lnTo>
                  <a:pt x="13499" y="0"/>
                </a:lnTo>
                <a:lnTo>
                  <a:pt x="9917" y="0"/>
                </a:lnTo>
                <a:lnTo>
                  <a:pt x="6484" y="1421"/>
                </a:lnTo>
                <a:lnTo>
                  <a:pt x="3955" y="3955"/>
                </a:lnTo>
                <a:lnTo>
                  <a:pt x="1421" y="6484"/>
                </a:lnTo>
                <a:lnTo>
                  <a:pt x="0" y="9917"/>
                </a:lnTo>
                <a:lnTo>
                  <a:pt x="0" y="13499"/>
                </a:lnTo>
                <a:lnTo>
                  <a:pt x="0" y="17076"/>
                </a:lnTo>
                <a:lnTo>
                  <a:pt x="1421" y="20514"/>
                </a:lnTo>
                <a:lnTo>
                  <a:pt x="3955" y="23043"/>
                </a:lnTo>
                <a:lnTo>
                  <a:pt x="6484" y="25577"/>
                </a:lnTo>
                <a:lnTo>
                  <a:pt x="9917" y="26999"/>
                </a:lnTo>
                <a:lnTo>
                  <a:pt x="13499" y="26999"/>
                </a:lnTo>
                <a:close/>
              </a:path>
            </a:pathLst>
          </a:custGeom>
          <a:ln w="4499">
            <a:solidFill>
              <a:srgbClr val="69CC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02924" y="815152"/>
            <a:ext cx="462280" cy="1981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09245" marR="5080">
              <a:lnSpc>
                <a:spcPct val="139200"/>
              </a:lnSpc>
              <a:spcBef>
                <a:spcPts val="90"/>
              </a:spcBef>
            </a:pPr>
            <a:r>
              <a:rPr sz="300" spc="30" dirty="0">
                <a:solidFill>
                  <a:srgbClr val="262626"/>
                </a:solidFill>
                <a:latin typeface="Arial"/>
                <a:cs typeface="Arial"/>
              </a:rPr>
              <a:t>APPL  </a:t>
            </a:r>
            <a:r>
              <a:rPr sz="300" spc="40" dirty="0">
                <a:solidFill>
                  <a:srgbClr val="262626"/>
                </a:solidFill>
                <a:latin typeface="Arial"/>
                <a:cs typeface="Arial"/>
              </a:rPr>
              <a:t>GOOG</a:t>
            </a:r>
            <a:endParaRPr sz="300">
              <a:latin typeface="Arial"/>
              <a:cs typeface="Arial"/>
            </a:endParaRPr>
          </a:p>
          <a:p>
            <a:pPr marL="12700">
              <a:lnSpc>
                <a:spcPts val="355"/>
              </a:lnSpc>
            </a:pPr>
            <a:r>
              <a:rPr sz="300" spc="25" dirty="0">
                <a:solidFill>
                  <a:srgbClr val="262626"/>
                </a:solidFill>
                <a:latin typeface="Arial"/>
                <a:cs typeface="Arial"/>
              </a:rPr>
              <a:t>0.20</a:t>
            </a:r>
            <a:endParaRPr sz="3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35785" y="1498851"/>
            <a:ext cx="9366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55" dirty="0">
                <a:solidFill>
                  <a:srgbClr val="F9F9F9"/>
                </a:solidFill>
                <a:latin typeface="Arial"/>
                <a:cs typeface="Arial"/>
              </a:rPr>
              <a:t>Questions?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515" y="1419857"/>
            <a:ext cx="6991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45" dirty="0">
                <a:solidFill>
                  <a:srgbClr val="22373A"/>
                </a:solidFill>
                <a:latin typeface="Arial"/>
                <a:cs typeface="Arial"/>
                <a:hlinkClick r:id="rId2" action="ppaction://hlinksldjump"/>
              </a:rPr>
              <a:t>C</a:t>
            </a:r>
            <a:r>
              <a:rPr sz="1400" b="1" spc="5" dirty="0">
                <a:solidFill>
                  <a:srgbClr val="22373A"/>
                </a:solidFill>
                <a:latin typeface="Arial"/>
                <a:cs typeface="Arial"/>
                <a:hlinkClick r:id="rId2" action="ppaction://hlinksldjump"/>
              </a:rPr>
              <a:t>o</a:t>
            </a:r>
            <a:r>
              <a:rPr sz="1400" b="1" spc="-40" dirty="0">
                <a:solidFill>
                  <a:srgbClr val="22373A"/>
                </a:solidFill>
                <a:latin typeface="Arial"/>
                <a:cs typeface="Arial"/>
                <a:hlinkClick r:id="rId2" action="ppaction://hlinksldjump"/>
              </a:rPr>
              <a:t>delab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2215" y="1790633"/>
            <a:ext cx="2783840" cy="0"/>
          </a:xfrm>
          <a:custGeom>
            <a:avLst/>
            <a:gdLst/>
            <a:ahLst/>
            <a:cxnLst/>
            <a:rect l="l" t="t" r="r" b="b"/>
            <a:pathLst>
              <a:path w="2783840">
                <a:moveTo>
                  <a:pt x="0" y="0"/>
                </a:moveTo>
                <a:lnTo>
                  <a:pt x="2783598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2215" y="1790633"/>
            <a:ext cx="1948814" cy="0"/>
          </a:xfrm>
          <a:custGeom>
            <a:avLst/>
            <a:gdLst/>
            <a:ahLst/>
            <a:cxnLst/>
            <a:rect l="l" t="t" r="r" b="b"/>
            <a:pathLst>
              <a:path w="1948814">
                <a:moveTo>
                  <a:pt x="0" y="0"/>
                </a:moveTo>
                <a:lnTo>
                  <a:pt x="1948510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010" y="64615"/>
            <a:ext cx="4279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Setup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770"/>
              </a:lnSpc>
            </a:pPr>
            <a:r>
              <a:rPr spc="-75" dirty="0"/>
              <a:t>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8683" y="632072"/>
            <a:ext cx="3787775" cy="224980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  <a:buSzPct val="90000"/>
              <a:buAutoNum type="arabicPeriod"/>
              <a:tabLst>
                <a:tab pos="111760" algn="l"/>
              </a:tabLst>
            </a:pPr>
            <a:r>
              <a:rPr sz="1000" spc="-55" dirty="0">
                <a:solidFill>
                  <a:srgbClr val="22373A"/>
                </a:solidFill>
                <a:latin typeface="Arial"/>
                <a:cs typeface="Arial"/>
              </a:rPr>
              <a:t>Create </a:t>
            </a:r>
            <a:r>
              <a:rPr sz="1000" spc="-80" dirty="0">
                <a:solidFill>
                  <a:srgbClr val="22373A"/>
                </a:solidFill>
                <a:latin typeface="Arial"/>
                <a:cs typeface="Arial"/>
              </a:rPr>
              <a:t>a </a:t>
            </a:r>
            <a:r>
              <a:rPr sz="1000" spc="60" dirty="0">
                <a:solidFill>
                  <a:srgbClr val="22373A"/>
                </a:solidFill>
                <a:latin typeface="Times New Roman"/>
                <a:cs typeface="Times New Roman"/>
                <a:hlinkClick r:id="rId2"/>
              </a:rPr>
              <a:t>Github</a:t>
            </a:r>
            <a:r>
              <a:rPr sz="1000" spc="-5" dirty="0">
                <a:solidFill>
                  <a:srgbClr val="22373A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Arial"/>
                <a:cs typeface="Arial"/>
              </a:rPr>
              <a:t>account.</a:t>
            </a:r>
            <a:endParaRPr sz="1000">
              <a:latin typeface="Arial"/>
              <a:cs typeface="Arial"/>
            </a:endParaRPr>
          </a:p>
          <a:p>
            <a:pPr marL="12700" marR="1136650">
              <a:lnSpc>
                <a:spcPct val="139500"/>
              </a:lnSpc>
              <a:buSzPct val="90000"/>
              <a:buAutoNum type="arabicPeriod"/>
              <a:tabLst>
                <a:tab pos="111760" algn="l"/>
              </a:tabLst>
            </a:pPr>
            <a:r>
              <a:rPr sz="1000" spc="-35" dirty="0">
                <a:solidFill>
                  <a:srgbClr val="22373A"/>
                </a:solidFill>
                <a:latin typeface="Arial"/>
                <a:cs typeface="Arial"/>
              </a:rPr>
              <a:t>Sign-in </a:t>
            </a:r>
            <a:r>
              <a:rPr sz="1000" spc="95" dirty="0">
                <a:solidFill>
                  <a:srgbClr val="22373A"/>
                </a:solidFill>
                <a:latin typeface="Times New Roman"/>
                <a:cs typeface="Times New Roman"/>
                <a:hlinkClick r:id="rId2"/>
              </a:rPr>
              <a:t>cocalc </a:t>
            </a:r>
            <a:r>
              <a:rPr sz="1000" spc="-50" dirty="0">
                <a:solidFill>
                  <a:srgbClr val="22373A"/>
                </a:solidFill>
                <a:latin typeface="Arial"/>
                <a:cs typeface="Arial"/>
              </a:rPr>
              <a:t>using </a:t>
            </a:r>
            <a:r>
              <a:rPr sz="1000" spc="-45" dirty="0">
                <a:solidFill>
                  <a:srgbClr val="22373A"/>
                </a:solidFill>
                <a:latin typeface="Arial"/>
                <a:cs typeface="Arial"/>
              </a:rPr>
              <a:t>your </a:t>
            </a:r>
            <a:r>
              <a:rPr sz="1000" spc="60" dirty="0">
                <a:solidFill>
                  <a:srgbClr val="22373A"/>
                </a:solidFill>
                <a:latin typeface="Times New Roman"/>
                <a:cs typeface="Times New Roman"/>
              </a:rPr>
              <a:t>Github </a:t>
            </a:r>
            <a:r>
              <a:rPr sz="1000" spc="-40" dirty="0">
                <a:solidFill>
                  <a:srgbClr val="22373A"/>
                </a:solidFill>
                <a:latin typeface="Arial"/>
                <a:cs typeface="Arial"/>
              </a:rPr>
              <a:t>credentials.  </a:t>
            </a:r>
            <a:r>
              <a:rPr sz="1000" spc="-50" dirty="0">
                <a:solidFill>
                  <a:srgbClr val="22373A"/>
                </a:solidFill>
                <a:latin typeface="Arial"/>
                <a:cs typeface="Arial"/>
              </a:rPr>
              <a:t>3.Create </a:t>
            </a:r>
            <a:r>
              <a:rPr sz="1000" spc="-80" dirty="0">
                <a:solidFill>
                  <a:srgbClr val="22373A"/>
                </a:solidFill>
                <a:latin typeface="Arial"/>
                <a:cs typeface="Arial"/>
              </a:rPr>
              <a:t>a </a:t>
            </a:r>
            <a:r>
              <a:rPr sz="1000" spc="-70" dirty="0">
                <a:solidFill>
                  <a:srgbClr val="22373A"/>
                </a:solidFill>
                <a:latin typeface="Arial"/>
                <a:cs typeface="Arial"/>
              </a:rPr>
              <a:t>new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project </a:t>
            </a:r>
            <a:r>
              <a:rPr sz="1000" spc="-15" dirty="0">
                <a:solidFill>
                  <a:srgbClr val="22373A"/>
                </a:solidFill>
                <a:latin typeface="Arial"/>
                <a:cs typeface="Arial"/>
              </a:rPr>
              <a:t>in</a:t>
            </a:r>
            <a:r>
              <a:rPr sz="1000" spc="8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Times New Roman"/>
                <a:cs typeface="Times New Roman"/>
                <a:hlinkClick r:id="rId2"/>
              </a:rPr>
              <a:t>cocalc</a:t>
            </a:r>
            <a:r>
              <a:rPr sz="1000" spc="8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  <a:buSzPct val="90000"/>
              <a:buAutoNum type="arabicPeriod" startAt="4"/>
              <a:tabLst>
                <a:tab pos="111760" algn="l"/>
              </a:tabLst>
            </a:pPr>
            <a:r>
              <a:rPr sz="1000" spc="-65" dirty="0">
                <a:solidFill>
                  <a:srgbClr val="22373A"/>
                </a:solidFill>
                <a:latin typeface="Arial"/>
                <a:cs typeface="Arial"/>
              </a:rPr>
              <a:t>Clone </a:t>
            </a:r>
            <a:r>
              <a:rPr sz="1000" spc="-45" dirty="0">
                <a:solidFill>
                  <a:srgbClr val="22373A"/>
                </a:solidFill>
                <a:latin typeface="Arial"/>
                <a:cs typeface="Arial"/>
              </a:rPr>
              <a:t>(green </a:t>
            </a:r>
            <a:r>
              <a:rPr sz="1000" spc="-5" dirty="0">
                <a:solidFill>
                  <a:srgbClr val="22373A"/>
                </a:solidFill>
                <a:latin typeface="Arial"/>
                <a:cs typeface="Arial"/>
              </a:rPr>
              <a:t>button </a:t>
            </a:r>
            <a:r>
              <a:rPr sz="1000" dirty="0">
                <a:solidFill>
                  <a:srgbClr val="22373A"/>
                </a:solidFill>
                <a:latin typeface="Arial"/>
                <a:cs typeface="Arial"/>
              </a:rPr>
              <a:t>at </a:t>
            </a:r>
            <a:r>
              <a:rPr sz="1000" spc="-10" dirty="0">
                <a:solidFill>
                  <a:srgbClr val="22373A"/>
                </a:solidFill>
                <a:latin typeface="Arial"/>
                <a:cs typeface="Arial"/>
              </a:rPr>
              <a:t>top </a:t>
            </a:r>
            <a:r>
              <a:rPr sz="1000" spc="-40" dirty="0">
                <a:solidFill>
                  <a:srgbClr val="22373A"/>
                </a:solidFill>
                <a:latin typeface="Arial"/>
                <a:cs typeface="Arial"/>
              </a:rPr>
              <a:t>RHS) </a:t>
            </a:r>
            <a:r>
              <a:rPr sz="1000" spc="-15" dirty="0">
                <a:solidFill>
                  <a:srgbClr val="22373A"/>
                </a:solidFill>
                <a:latin typeface="Arial"/>
                <a:cs typeface="Arial"/>
              </a:rPr>
              <a:t>in </a:t>
            </a:r>
            <a:r>
              <a:rPr sz="1000" spc="114" dirty="0">
                <a:solidFill>
                  <a:srgbClr val="22373A"/>
                </a:solidFill>
                <a:latin typeface="Times New Roman"/>
                <a:cs typeface="Times New Roman"/>
              </a:rPr>
              <a:t>zip </a:t>
            </a:r>
            <a:r>
              <a:rPr sz="1000" spc="-20" dirty="0">
                <a:solidFill>
                  <a:srgbClr val="22373A"/>
                </a:solidFill>
                <a:latin typeface="Arial"/>
                <a:cs typeface="Arial"/>
              </a:rPr>
              <a:t>format </a:t>
            </a:r>
            <a:r>
              <a:rPr sz="1000" spc="-30" dirty="0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sz="1000" b="1" spc="-45" dirty="0">
                <a:solidFill>
                  <a:srgbClr val="22373A"/>
                </a:solidFill>
                <a:latin typeface="Arial"/>
                <a:cs typeface="Arial"/>
                <a:hlinkClick r:id="rId3"/>
              </a:rPr>
              <a:t>Linear</a:t>
            </a:r>
            <a:r>
              <a:rPr sz="1000" b="1" spc="75" dirty="0">
                <a:solidFill>
                  <a:srgbClr val="22373A"/>
                </a:solidFill>
                <a:latin typeface="Arial"/>
                <a:cs typeface="Arial"/>
                <a:hlinkClick r:id="rId3"/>
              </a:rPr>
              <a:t> </a:t>
            </a:r>
            <a:r>
              <a:rPr sz="1000" b="1" spc="-30" dirty="0">
                <a:solidFill>
                  <a:srgbClr val="22373A"/>
                </a:solidFill>
                <a:latin typeface="Arial"/>
                <a:cs typeface="Arial"/>
                <a:hlinkClick r:id="rId3"/>
              </a:rPr>
              <a:t>Models</a:t>
            </a:r>
            <a:endParaRPr sz="1000">
              <a:latin typeface="Arial"/>
              <a:cs typeface="Arial"/>
            </a:endParaRPr>
          </a:p>
          <a:p>
            <a:pPr marL="173990">
              <a:lnSpc>
                <a:spcPct val="100000"/>
              </a:lnSpc>
              <a:spcBef>
                <a:spcPts val="175"/>
              </a:spcBef>
            </a:pPr>
            <a:r>
              <a:rPr sz="1000" spc="-40" dirty="0">
                <a:solidFill>
                  <a:srgbClr val="22373A"/>
                </a:solidFill>
                <a:latin typeface="Arial"/>
                <a:cs typeface="Arial"/>
              </a:rPr>
              <a:t>repository.</a:t>
            </a:r>
            <a:endParaRPr sz="1000">
              <a:latin typeface="Arial"/>
              <a:cs typeface="Arial"/>
            </a:endParaRPr>
          </a:p>
          <a:p>
            <a:pPr marL="12700" marR="754380" algn="just">
              <a:lnSpc>
                <a:spcPct val="139500"/>
              </a:lnSpc>
              <a:buSzPct val="90000"/>
              <a:buFont typeface="Arial"/>
              <a:buAutoNum type="arabicPeriod" startAt="5"/>
              <a:tabLst>
                <a:tab pos="174625" algn="l"/>
              </a:tabLst>
            </a:pPr>
            <a:r>
              <a:rPr sz="1000" spc="30" dirty="0">
                <a:solidFill>
                  <a:srgbClr val="22373A"/>
                </a:solidFill>
                <a:latin typeface="Times New Roman"/>
                <a:cs typeface="Times New Roman"/>
              </a:rPr>
              <a:t>Upload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sz="1000" spc="114" dirty="0">
                <a:solidFill>
                  <a:srgbClr val="22373A"/>
                </a:solidFill>
                <a:latin typeface="Times New Roman"/>
                <a:cs typeface="Times New Roman"/>
              </a:rPr>
              <a:t>zip </a:t>
            </a:r>
            <a:r>
              <a:rPr sz="1000" spc="-20" dirty="0">
                <a:solidFill>
                  <a:srgbClr val="22373A"/>
                </a:solidFill>
                <a:latin typeface="Arial"/>
                <a:cs typeface="Arial"/>
              </a:rPr>
              <a:t>file </a:t>
            </a:r>
            <a:r>
              <a:rPr sz="1000" spc="10" dirty="0">
                <a:solidFill>
                  <a:srgbClr val="22373A"/>
                </a:solidFill>
                <a:latin typeface="Arial"/>
                <a:cs typeface="Arial"/>
              </a:rPr>
              <a:t>to </a:t>
            </a:r>
            <a:r>
              <a:rPr sz="1000" spc="-45" dirty="0">
                <a:solidFill>
                  <a:srgbClr val="22373A"/>
                </a:solidFill>
                <a:latin typeface="Arial"/>
                <a:cs typeface="Arial"/>
              </a:rPr>
              <a:t>newly </a:t>
            </a:r>
            <a:r>
              <a:rPr sz="1000" spc="-50" dirty="0">
                <a:solidFill>
                  <a:srgbClr val="22373A"/>
                </a:solidFill>
                <a:latin typeface="Arial"/>
                <a:cs typeface="Arial"/>
              </a:rPr>
              <a:t>created </a:t>
            </a:r>
            <a:r>
              <a:rPr sz="1000" spc="95" dirty="0">
                <a:solidFill>
                  <a:srgbClr val="22373A"/>
                </a:solidFill>
                <a:latin typeface="Times New Roman"/>
                <a:cs typeface="Times New Roman"/>
                <a:hlinkClick r:id="rId2"/>
              </a:rPr>
              <a:t>cocalc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project.  </a:t>
            </a:r>
            <a:r>
              <a:rPr sz="1000" spc="-30" dirty="0">
                <a:solidFill>
                  <a:srgbClr val="22373A"/>
                </a:solidFill>
                <a:latin typeface="Arial"/>
                <a:cs typeface="Arial"/>
              </a:rPr>
              <a:t>6.Click </a:t>
            </a:r>
            <a:r>
              <a:rPr sz="1000" spc="-55" dirty="0">
                <a:solidFill>
                  <a:srgbClr val="22373A"/>
                </a:solidFill>
                <a:latin typeface="Arial"/>
                <a:cs typeface="Arial"/>
              </a:rPr>
              <a:t>on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sz="1000" spc="114" dirty="0">
                <a:solidFill>
                  <a:srgbClr val="22373A"/>
                </a:solidFill>
                <a:latin typeface="Times New Roman"/>
                <a:cs typeface="Times New Roman"/>
              </a:rPr>
              <a:t>zip </a:t>
            </a:r>
            <a:r>
              <a:rPr sz="1000" spc="-20" dirty="0">
                <a:solidFill>
                  <a:srgbClr val="22373A"/>
                </a:solidFill>
                <a:latin typeface="Arial"/>
                <a:cs typeface="Arial"/>
              </a:rPr>
              <a:t>file </a:t>
            </a:r>
            <a:r>
              <a:rPr sz="1000" spc="-55" dirty="0">
                <a:solidFill>
                  <a:srgbClr val="22373A"/>
                </a:solidFill>
                <a:latin typeface="Arial"/>
                <a:cs typeface="Arial"/>
              </a:rPr>
              <a:t>and </a:t>
            </a:r>
            <a:r>
              <a:rPr sz="1000" spc="-20" dirty="0">
                <a:solidFill>
                  <a:srgbClr val="22373A"/>
                </a:solidFill>
                <a:latin typeface="Arial"/>
                <a:cs typeface="Arial"/>
              </a:rPr>
              <a:t>extract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sz="1000" spc="-75" dirty="0">
                <a:solidFill>
                  <a:srgbClr val="22373A"/>
                </a:solidFill>
                <a:latin typeface="Arial"/>
                <a:cs typeface="Arial"/>
              </a:rPr>
              <a:t>compressed </a:t>
            </a:r>
            <a:r>
              <a:rPr sz="1000" spc="-35" dirty="0">
                <a:solidFill>
                  <a:srgbClr val="22373A"/>
                </a:solidFill>
                <a:latin typeface="Arial"/>
                <a:cs typeface="Arial"/>
              </a:rPr>
              <a:t>files.  7.Navigate </a:t>
            </a:r>
            <a:r>
              <a:rPr sz="1000" spc="10" dirty="0">
                <a:solidFill>
                  <a:srgbClr val="22373A"/>
                </a:solidFill>
                <a:latin typeface="Arial"/>
                <a:cs typeface="Arial"/>
              </a:rPr>
              <a:t>to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sz="1000" spc="-35" dirty="0">
                <a:solidFill>
                  <a:srgbClr val="22373A"/>
                </a:solidFill>
                <a:latin typeface="Arial"/>
                <a:cs typeface="Arial"/>
              </a:rPr>
              <a:t>extracted</a:t>
            </a:r>
            <a:r>
              <a:rPr sz="10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Arial"/>
                <a:cs typeface="Arial"/>
              </a:rPr>
              <a:t>folder</a:t>
            </a:r>
            <a:endParaRPr sz="1000">
              <a:latin typeface="Arial"/>
              <a:cs typeface="Arial"/>
            </a:endParaRPr>
          </a:p>
          <a:p>
            <a:pPr marL="173990">
              <a:lnSpc>
                <a:spcPct val="100000"/>
              </a:lnSpc>
              <a:spcBef>
                <a:spcPts val="175"/>
              </a:spcBef>
            </a:pPr>
            <a:r>
              <a:rPr sz="1000" spc="65" dirty="0">
                <a:solidFill>
                  <a:srgbClr val="22373A"/>
                </a:solidFill>
                <a:latin typeface="DejaVu Sans"/>
                <a:cs typeface="DejaVu Sans"/>
              </a:rPr>
              <a:t>∼</a:t>
            </a:r>
            <a:r>
              <a:rPr sz="1000" spc="65" dirty="0">
                <a:solidFill>
                  <a:srgbClr val="22373A"/>
                </a:solidFill>
                <a:latin typeface="Times New Roman"/>
                <a:cs typeface="Times New Roman"/>
              </a:rPr>
              <a:t>/Linear-Models-master/notebooks/Demo.ipynb</a:t>
            </a:r>
            <a:r>
              <a:rPr sz="1000" spc="65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475"/>
              </a:spcBef>
            </a:pPr>
            <a:r>
              <a:rPr sz="1000" spc="-50" dirty="0">
                <a:solidFill>
                  <a:srgbClr val="22373A"/>
                </a:solidFill>
                <a:latin typeface="Arial"/>
                <a:cs typeface="Arial"/>
              </a:rPr>
              <a:t>8.Select </a:t>
            </a:r>
            <a:r>
              <a:rPr sz="1000" spc="-20" dirty="0">
                <a:solidFill>
                  <a:srgbClr val="22373A"/>
                </a:solidFill>
                <a:latin typeface="Arial"/>
                <a:cs typeface="Arial"/>
              </a:rPr>
              <a:t>from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sz="1000" spc="-60" dirty="0">
                <a:solidFill>
                  <a:srgbClr val="22373A"/>
                </a:solidFill>
                <a:latin typeface="Arial"/>
                <a:cs typeface="Arial"/>
              </a:rPr>
              <a:t>menu</a:t>
            </a:r>
            <a:r>
              <a:rPr sz="1000" spc="6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Arial"/>
                <a:cs typeface="Arial"/>
              </a:rPr>
              <a:t>bar:</a:t>
            </a:r>
            <a:endParaRPr sz="1000">
              <a:latin typeface="Arial"/>
              <a:cs typeface="Arial"/>
            </a:endParaRPr>
          </a:p>
          <a:p>
            <a:pPr marL="173990">
              <a:lnSpc>
                <a:spcPct val="100000"/>
              </a:lnSpc>
              <a:spcBef>
                <a:spcPts val="175"/>
              </a:spcBef>
            </a:pPr>
            <a:r>
              <a:rPr sz="1000" spc="65" dirty="0">
                <a:solidFill>
                  <a:srgbClr val="22373A"/>
                </a:solidFill>
                <a:latin typeface="Times New Roman"/>
                <a:cs typeface="Times New Roman"/>
              </a:rPr>
              <a:t>Kernel </a:t>
            </a:r>
            <a:r>
              <a:rPr sz="1000" spc="155" dirty="0">
                <a:solidFill>
                  <a:srgbClr val="22373A"/>
                </a:solidFill>
                <a:latin typeface="DejaVu Sans"/>
                <a:cs typeface="DejaVu Sans"/>
              </a:rPr>
              <a:t>→ </a:t>
            </a:r>
            <a:r>
              <a:rPr sz="1000" spc="10" dirty="0">
                <a:solidFill>
                  <a:srgbClr val="22373A"/>
                </a:solidFill>
                <a:latin typeface="Times New Roman"/>
                <a:cs typeface="Times New Roman"/>
              </a:rPr>
              <a:t>Change </a:t>
            </a:r>
            <a:r>
              <a:rPr sz="1000" spc="65" dirty="0">
                <a:solidFill>
                  <a:srgbClr val="22373A"/>
                </a:solidFill>
                <a:latin typeface="Times New Roman"/>
                <a:cs typeface="Times New Roman"/>
              </a:rPr>
              <a:t>Kernel </a:t>
            </a:r>
            <a:r>
              <a:rPr sz="1000" spc="155" dirty="0">
                <a:solidFill>
                  <a:srgbClr val="22373A"/>
                </a:solidFill>
                <a:latin typeface="DejaVu Sans"/>
                <a:cs typeface="DejaVu Sans"/>
              </a:rPr>
              <a:t>→ </a:t>
            </a:r>
            <a:r>
              <a:rPr sz="1000" spc="50" dirty="0">
                <a:solidFill>
                  <a:srgbClr val="22373A"/>
                </a:solidFill>
                <a:latin typeface="Times New Roman"/>
                <a:cs typeface="Times New Roman"/>
              </a:rPr>
              <a:t>Python </a:t>
            </a:r>
            <a:r>
              <a:rPr sz="1000" spc="20" dirty="0">
                <a:solidFill>
                  <a:srgbClr val="22373A"/>
                </a:solidFill>
                <a:latin typeface="Times New Roman"/>
                <a:cs typeface="Times New Roman"/>
              </a:rPr>
              <a:t>3</a:t>
            </a:r>
            <a:r>
              <a:rPr sz="1000" spc="-7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45" dirty="0">
                <a:solidFill>
                  <a:srgbClr val="22373A"/>
                </a:solidFill>
                <a:latin typeface="Times New Roman"/>
                <a:cs typeface="Times New Roman"/>
              </a:rPr>
              <a:t>(Anaconda)</a:t>
            </a:r>
            <a:r>
              <a:rPr sz="1000" spc="45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010" y="64615"/>
            <a:ext cx="7620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Challenges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1079588"/>
            <a:ext cx="3888104" cy="127000"/>
          </a:xfrm>
          <a:custGeom>
            <a:avLst/>
            <a:gdLst/>
            <a:ahLst/>
            <a:cxnLst/>
            <a:rect l="l" t="t" r="r" b="b"/>
            <a:pathLst>
              <a:path w="3888104" h="127000">
                <a:moveTo>
                  <a:pt x="0" y="126530"/>
                </a:moveTo>
                <a:lnTo>
                  <a:pt x="3888003" y="126530"/>
                </a:lnTo>
                <a:lnTo>
                  <a:pt x="3888003" y="0"/>
                </a:lnTo>
                <a:lnTo>
                  <a:pt x="0" y="0"/>
                </a:lnTo>
                <a:lnTo>
                  <a:pt x="0" y="12653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1524114"/>
            <a:ext cx="3888104" cy="127000"/>
          </a:xfrm>
          <a:custGeom>
            <a:avLst/>
            <a:gdLst/>
            <a:ahLst/>
            <a:cxnLst/>
            <a:rect l="l" t="t" r="r" b="b"/>
            <a:pathLst>
              <a:path w="3888104" h="127000">
                <a:moveTo>
                  <a:pt x="0" y="126530"/>
                </a:moveTo>
                <a:lnTo>
                  <a:pt x="3888003" y="126530"/>
                </a:lnTo>
                <a:lnTo>
                  <a:pt x="3888003" y="0"/>
                </a:lnTo>
                <a:lnTo>
                  <a:pt x="0" y="0"/>
                </a:lnTo>
                <a:lnTo>
                  <a:pt x="0" y="12653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1004348"/>
            <a:ext cx="3909060" cy="14986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000" b="1" spc="-5" dirty="0">
                <a:solidFill>
                  <a:srgbClr val="EB801A"/>
                </a:solidFill>
                <a:latin typeface="Arial"/>
                <a:cs typeface="Arial"/>
              </a:rPr>
              <a:t>Beta</a:t>
            </a:r>
            <a:r>
              <a:rPr sz="1000" b="1" spc="80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000" b="1" spc="-35" dirty="0">
                <a:solidFill>
                  <a:srgbClr val="EB801A"/>
                </a:solidFill>
                <a:latin typeface="Arial"/>
                <a:cs typeface="Arial"/>
              </a:rPr>
              <a:t>Hedging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000" spc="-80" dirty="0">
                <a:solidFill>
                  <a:srgbClr val="22373A"/>
                </a:solidFill>
                <a:latin typeface="Arial"/>
                <a:cs typeface="Arial"/>
              </a:rPr>
              <a:t>Come </a:t>
            </a:r>
            <a:r>
              <a:rPr sz="1000" spc="-45" dirty="0">
                <a:solidFill>
                  <a:srgbClr val="22373A"/>
                </a:solidFill>
                <a:latin typeface="Arial"/>
                <a:cs typeface="Arial"/>
              </a:rPr>
              <a:t>up </a:t>
            </a:r>
            <a:r>
              <a:rPr sz="1000" dirty="0">
                <a:solidFill>
                  <a:srgbClr val="22373A"/>
                </a:solidFill>
                <a:latin typeface="Arial"/>
                <a:cs typeface="Arial"/>
              </a:rPr>
              <a:t>with </a:t>
            </a:r>
            <a:r>
              <a:rPr sz="1000" spc="-80" dirty="0">
                <a:solidFill>
                  <a:srgbClr val="22373A"/>
                </a:solidFill>
                <a:latin typeface="Arial"/>
                <a:cs typeface="Arial"/>
              </a:rPr>
              <a:t>a </a:t>
            </a:r>
            <a:r>
              <a:rPr sz="1000" spc="-30" dirty="0">
                <a:solidFill>
                  <a:srgbClr val="22373A"/>
                </a:solidFill>
                <a:latin typeface="Arial"/>
                <a:cs typeface="Arial"/>
              </a:rPr>
              <a:t>Beta </a:t>
            </a:r>
            <a:r>
              <a:rPr sz="1000" spc="-50" dirty="0">
                <a:solidFill>
                  <a:srgbClr val="22373A"/>
                </a:solidFill>
                <a:latin typeface="Arial"/>
                <a:cs typeface="Arial"/>
              </a:rPr>
              <a:t>Hedging </a:t>
            </a:r>
            <a:r>
              <a:rPr sz="1000" spc="-30" dirty="0">
                <a:solidFill>
                  <a:srgbClr val="22373A"/>
                </a:solidFill>
                <a:latin typeface="Arial"/>
                <a:cs typeface="Arial"/>
              </a:rPr>
              <a:t>strategy </a:t>
            </a:r>
            <a:r>
              <a:rPr sz="1000" spc="-50" dirty="0">
                <a:solidFill>
                  <a:srgbClr val="22373A"/>
                </a:solidFill>
                <a:latin typeface="Arial"/>
                <a:cs typeface="Arial"/>
              </a:rPr>
              <a:t>using </a:t>
            </a:r>
            <a:r>
              <a:rPr sz="1000" spc="-45" dirty="0">
                <a:solidFill>
                  <a:srgbClr val="22373A"/>
                </a:solidFill>
                <a:latin typeface="Arial"/>
                <a:cs typeface="Arial"/>
              </a:rPr>
              <a:t>Linear</a:t>
            </a:r>
            <a:r>
              <a:rPr sz="1000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Arial"/>
                <a:cs typeface="Arial"/>
              </a:rPr>
              <a:t>Models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000" b="1" spc="-45" dirty="0">
                <a:solidFill>
                  <a:srgbClr val="EB801A"/>
                </a:solidFill>
                <a:latin typeface="Arial"/>
                <a:cs typeface="Arial"/>
              </a:rPr>
              <a:t>Generic </a:t>
            </a:r>
            <a:r>
              <a:rPr sz="1000" b="1" spc="-20" dirty="0">
                <a:solidFill>
                  <a:srgbClr val="EB801A"/>
                </a:solidFill>
                <a:latin typeface="Arial"/>
                <a:cs typeface="Arial"/>
              </a:rPr>
              <a:t>Machine </a:t>
            </a:r>
            <a:r>
              <a:rPr sz="1000" b="1" spc="-45" dirty="0">
                <a:solidFill>
                  <a:srgbClr val="EB801A"/>
                </a:solidFill>
                <a:latin typeface="Arial"/>
                <a:cs typeface="Arial"/>
              </a:rPr>
              <a:t>Learning </a:t>
            </a:r>
            <a:r>
              <a:rPr sz="1000" b="1" spc="30" dirty="0">
                <a:solidFill>
                  <a:srgbClr val="EB801A"/>
                </a:solidFill>
                <a:latin typeface="Arial"/>
                <a:cs typeface="Arial"/>
              </a:rPr>
              <a:t>API </a:t>
            </a:r>
            <a:r>
              <a:rPr sz="1000" b="1" spc="-40" dirty="0">
                <a:solidFill>
                  <a:srgbClr val="EB801A"/>
                </a:solidFill>
                <a:latin typeface="Arial"/>
                <a:cs typeface="Arial"/>
              </a:rPr>
              <a:t>for Linear</a:t>
            </a:r>
            <a:r>
              <a:rPr sz="1000" b="1" spc="-85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000" b="1" spc="-30" dirty="0">
                <a:solidFill>
                  <a:srgbClr val="EB801A"/>
                </a:solidFill>
                <a:latin typeface="Arial"/>
                <a:cs typeface="Arial"/>
              </a:rPr>
              <a:t>Models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14599"/>
              </a:lnSpc>
              <a:spcBef>
                <a:spcPts val="60"/>
              </a:spcBef>
            </a:pPr>
            <a:r>
              <a:rPr sz="1000" spc="-55" dirty="0">
                <a:solidFill>
                  <a:srgbClr val="22373A"/>
                </a:solidFill>
                <a:latin typeface="Arial"/>
                <a:cs typeface="Arial"/>
              </a:rPr>
              <a:t>Create </a:t>
            </a:r>
            <a:r>
              <a:rPr sz="1000" spc="-80" dirty="0">
                <a:solidFill>
                  <a:srgbClr val="22373A"/>
                </a:solidFill>
                <a:latin typeface="Arial"/>
                <a:cs typeface="Arial"/>
              </a:rPr>
              <a:t>a </a:t>
            </a:r>
            <a:r>
              <a:rPr sz="1000" spc="-55" dirty="0">
                <a:solidFill>
                  <a:srgbClr val="22373A"/>
                </a:solidFill>
                <a:latin typeface="Arial"/>
                <a:cs typeface="Arial"/>
              </a:rPr>
              <a:t>generic </a:t>
            </a:r>
            <a:r>
              <a:rPr sz="1000" spc="-10" dirty="0">
                <a:solidFill>
                  <a:srgbClr val="22373A"/>
                </a:solidFill>
                <a:latin typeface="Arial"/>
                <a:cs typeface="Arial"/>
              </a:rPr>
              <a:t>API, </a:t>
            </a:r>
            <a:r>
              <a:rPr sz="1000" spc="-45" dirty="0">
                <a:solidFill>
                  <a:srgbClr val="22373A"/>
                </a:solidFill>
                <a:latin typeface="Arial"/>
                <a:cs typeface="Arial"/>
              </a:rPr>
              <a:t>encapsulating </a:t>
            </a:r>
            <a:r>
              <a:rPr sz="1000" spc="-20" dirty="0">
                <a:solidFill>
                  <a:srgbClr val="22373A"/>
                </a:solidFill>
                <a:latin typeface="Arial"/>
                <a:cs typeface="Arial"/>
              </a:rPr>
              <a:t>all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the different </a:t>
            </a:r>
            <a:r>
              <a:rPr sz="1000" spc="-35" dirty="0">
                <a:solidFill>
                  <a:srgbClr val="22373A"/>
                </a:solidFill>
                <a:latin typeface="Arial"/>
                <a:cs typeface="Arial"/>
              </a:rPr>
              <a:t>implementations </a:t>
            </a:r>
            <a:r>
              <a:rPr sz="1000" spc="-55" dirty="0">
                <a:solidFill>
                  <a:srgbClr val="22373A"/>
                </a:solidFill>
                <a:latin typeface="Arial"/>
                <a:cs typeface="Arial"/>
              </a:rPr>
              <a:t>and  exposing </a:t>
            </a:r>
            <a:r>
              <a:rPr sz="1000" spc="-50" dirty="0">
                <a:solidFill>
                  <a:srgbClr val="22373A"/>
                </a:solidFill>
                <a:latin typeface="Arial"/>
                <a:cs typeface="Arial"/>
              </a:rPr>
              <a:t>simple</a:t>
            </a:r>
            <a:r>
              <a:rPr sz="1000" spc="-7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Arial"/>
                <a:cs typeface="Arial"/>
              </a:rPr>
              <a:t>methods: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00">
              <a:latin typeface="Times New Roman"/>
              <a:cs typeface="Times New Roman"/>
            </a:endParaRPr>
          </a:p>
          <a:p>
            <a:pPr marL="265430" indent="-126364">
              <a:lnSpc>
                <a:spcPct val="100000"/>
              </a:lnSpc>
              <a:buClr>
                <a:srgbClr val="EB801A"/>
              </a:buClr>
              <a:buFont typeface="DejaVu Sans"/>
              <a:buChar char="•"/>
              <a:tabLst>
                <a:tab pos="266065" algn="l"/>
              </a:tabLst>
            </a:pPr>
            <a:r>
              <a:rPr sz="1000" spc="225" dirty="0">
                <a:solidFill>
                  <a:srgbClr val="22373A"/>
                </a:solidFill>
                <a:latin typeface="Times New Roman"/>
                <a:cs typeface="Times New Roman"/>
              </a:rPr>
              <a:t>fit</a:t>
            </a:r>
            <a:endParaRPr sz="1000">
              <a:latin typeface="Times New Roman"/>
              <a:cs typeface="Times New Roman"/>
            </a:endParaRPr>
          </a:p>
          <a:p>
            <a:pPr marL="265430" indent="-126364">
              <a:lnSpc>
                <a:spcPct val="100000"/>
              </a:lnSpc>
              <a:spcBef>
                <a:spcPts val="475"/>
              </a:spcBef>
              <a:buClr>
                <a:srgbClr val="EB801A"/>
              </a:buClr>
              <a:buFont typeface="DejaVu Sans"/>
              <a:buChar char="•"/>
              <a:tabLst>
                <a:tab pos="266065" algn="l"/>
              </a:tabLst>
            </a:pPr>
            <a:r>
              <a:rPr sz="1000" spc="125" dirty="0">
                <a:solidFill>
                  <a:srgbClr val="22373A"/>
                </a:solidFill>
                <a:latin typeface="Times New Roman"/>
                <a:cs typeface="Times New Roman"/>
              </a:rPr>
              <a:t>predict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770"/>
              </a:lnSpc>
            </a:pPr>
            <a:r>
              <a:rPr spc="-75" dirty="0"/>
              <a:t>9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010" y="64615"/>
            <a:ext cx="746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Disclaimer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770"/>
              </a:lnSpc>
            </a:pPr>
            <a:r>
              <a:rPr spc="-75" dirty="0"/>
              <a:t>10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979252"/>
            <a:ext cx="3797935" cy="159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Presentations </a:t>
            </a:r>
            <a:r>
              <a:rPr sz="1000" i="1" spc="-85" dirty="0">
                <a:solidFill>
                  <a:srgbClr val="22373A"/>
                </a:solidFill>
                <a:latin typeface="Trebuchet MS"/>
                <a:cs typeface="Trebuchet MS"/>
              </a:rPr>
              <a:t>are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intended </a:t>
            </a:r>
            <a:r>
              <a:rPr sz="1000" i="1" spc="-85" dirty="0">
                <a:solidFill>
                  <a:srgbClr val="22373A"/>
                </a:solidFill>
                <a:latin typeface="Trebuchet MS"/>
                <a:cs typeface="Trebuchet MS"/>
              </a:rPr>
              <a:t>for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educational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purposes </a:t>
            </a: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only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and do not 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replace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independent professional judgment.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Statements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of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fact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and  opinions </a:t>
            </a:r>
            <a:r>
              <a:rPr sz="1000" i="1" spc="-65" dirty="0">
                <a:solidFill>
                  <a:srgbClr val="22373A"/>
                </a:solidFill>
                <a:latin typeface="Trebuchet MS"/>
                <a:cs typeface="Trebuchet MS"/>
              </a:rPr>
              <a:t>expressed </a:t>
            </a:r>
            <a:r>
              <a:rPr sz="1000" i="1" spc="-85" dirty="0">
                <a:solidFill>
                  <a:srgbClr val="22373A"/>
                </a:solidFill>
                <a:latin typeface="Trebuchet MS"/>
                <a:cs typeface="Trebuchet MS"/>
              </a:rPr>
              <a:t>are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those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of the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participants individually and, </a:t>
            </a: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unless  </a:t>
            </a:r>
            <a:r>
              <a:rPr sz="1000" i="1" spc="-65" dirty="0">
                <a:solidFill>
                  <a:srgbClr val="22373A"/>
                </a:solidFill>
                <a:latin typeface="Trebuchet MS"/>
                <a:cs typeface="Trebuchet MS"/>
              </a:rPr>
              <a:t>expressly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stated </a:t>
            </a: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to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the contrary, </a:t>
            </a:r>
            <a:r>
              <a:rPr sz="1000" i="1" spc="-85" dirty="0">
                <a:solidFill>
                  <a:srgbClr val="22373A"/>
                </a:solidFill>
                <a:latin typeface="Trebuchet MS"/>
                <a:cs typeface="Trebuchet MS"/>
              </a:rPr>
              <a:t>are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not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the </a:t>
            </a: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opinion </a:t>
            </a:r>
            <a:r>
              <a:rPr sz="1000" i="1" spc="-75" dirty="0">
                <a:solidFill>
                  <a:srgbClr val="22373A"/>
                </a:solidFill>
                <a:latin typeface="Trebuchet MS"/>
                <a:cs typeface="Trebuchet MS"/>
              </a:rPr>
              <a:t>or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position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of the  </a:t>
            </a:r>
            <a:r>
              <a:rPr sz="1000" i="1" spc="30" dirty="0">
                <a:solidFill>
                  <a:srgbClr val="22373A"/>
                </a:solidFill>
                <a:latin typeface="Trebuchet MS"/>
                <a:cs typeface="Trebuchet MS"/>
              </a:rPr>
              <a:t>ICDSS,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its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cosponsors, </a:t>
            </a:r>
            <a:r>
              <a:rPr sz="1000" i="1" spc="-75" dirty="0">
                <a:solidFill>
                  <a:srgbClr val="22373A"/>
                </a:solidFill>
                <a:latin typeface="Trebuchet MS"/>
                <a:cs typeface="Trebuchet MS"/>
              </a:rPr>
              <a:t>or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its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committees. </a:t>
            </a:r>
            <a:r>
              <a:rPr sz="1000" i="1" spc="-15" dirty="0">
                <a:solidFill>
                  <a:srgbClr val="22373A"/>
                </a:solidFill>
                <a:latin typeface="Trebuchet MS"/>
                <a:cs typeface="Trebuchet MS"/>
              </a:rPr>
              <a:t>The </a:t>
            </a:r>
            <a:r>
              <a:rPr sz="1000" i="1" spc="55" dirty="0">
                <a:solidFill>
                  <a:srgbClr val="22373A"/>
                </a:solidFill>
                <a:latin typeface="Trebuchet MS"/>
                <a:cs typeface="Trebuchet MS"/>
              </a:rPr>
              <a:t>ICDSS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does not </a:t>
            </a:r>
            <a:r>
              <a:rPr sz="1000" i="1" spc="-65" dirty="0">
                <a:solidFill>
                  <a:srgbClr val="22373A"/>
                </a:solidFill>
                <a:latin typeface="Trebuchet MS"/>
                <a:cs typeface="Trebuchet MS"/>
              </a:rPr>
              <a:t>endorse  </a:t>
            </a:r>
            <a:r>
              <a:rPr sz="1000" i="1" spc="-75" dirty="0">
                <a:solidFill>
                  <a:srgbClr val="22373A"/>
                </a:solidFill>
                <a:latin typeface="Trebuchet MS"/>
                <a:cs typeface="Trebuchet MS"/>
              </a:rPr>
              <a:t>or </a:t>
            </a:r>
            <a:r>
              <a:rPr sz="1000" i="1" spc="-65" dirty="0">
                <a:solidFill>
                  <a:srgbClr val="22373A"/>
                </a:solidFill>
                <a:latin typeface="Trebuchet MS"/>
                <a:cs typeface="Trebuchet MS"/>
              </a:rPr>
              <a:t>approve,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and assumes </a:t>
            </a:r>
            <a:r>
              <a:rPr sz="1000" i="1" spc="-40" dirty="0">
                <a:solidFill>
                  <a:srgbClr val="22373A"/>
                </a:solidFill>
                <a:latin typeface="Trebuchet MS"/>
                <a:cs typeface="Trebuchet MS"/>
              </a:rPr>
              <a:t>no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responsibility </a:t>
            </a:r>
            <a:r>
              <a:rPr sz="1000" i="1" spc="-85" dirty="0">
                <a:solidFill>
                  <a:srgbClr val="22373A"/>
                </a:solidFill>
                <a:latin typeface="Trebuchet MS"/>
                <a:cs typeface="Trebuchet MS"/>
              </a:rPr>
              <a:t>for,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the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content, </a:t>
            </a:r>
            <a:r>
              <a:rPr sz="1000" i="1" spc="-40" dirty="0">
                <a:solidFill>
                  <a:srgbClr val="22373A"/>
                </a:solidFill>
                <a:latin typeface="Trebuchet MS"/>
                <a:cs typeface="Trebuchet MS"/>
              </a:rPr>
              <a:t>accuracy </a:t>
            </a:r>
            <a:r>
              <a:rPr sz="1000" i="1" spc="-75" dirty="0">
                <a:solidFill>
                  <a:srgbClr val="22373A"/>
                </a:solidFill>
                <a:latin typeface="Trebuchet MS"/>
                <a:cs typeface="Trebuchet MS"/>
              </a:rPr>
              <a:t>or 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completeness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of the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information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presented.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Attendees </a:t>
            </a: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should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note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that 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sessions </a:t>
            </a:r>
            <a:r>
              <a:rPr sz="1000" i="1" spc="-85" dirty="0">
                <a:solidFill>
                  <a:srgbClr val="22373A"/>
                </a:solidFill>
                <a:latin typeface="Trebuchet MS"/>
                <a:cs typeface="Trebuchet MS"/>
              </a:rPr>
              <a:t>are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video-recorded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and </a:t>
            </a: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may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be published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in various </a:t>
            </a:r>
            <a:r>
              <a:rPr sz="1000" i="1" spc="-65" dirty="0">
                <a:solidFill>
                  <a:srgbClr val="22373A"/>
                </a:solidFill>
                <a:latin typeface="Trebuchet MS"/>
                <a:cs typeface="Trebuchet MS"/>
              </a:rPr>
              <a:t>media, 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including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print, </a:t>
            </a: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audio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and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video formats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without </a:t>
            </a:r>
            <a:r>
              <a:rPr sz="1000" i="1" spc="-75" dirty="0">
                <a:solidFill>
                  <a:srgbClr val="22373A"/>
                </a:solidFill>
                <a:latin typeface="Trebuchet MS"/>
                <a:cs typeface="Trebuchet MS"/>
              </a:rPr>
              <a:t>further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notice.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49395" y="253049"/>
            <a:ext cx="498601" cy="179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7294" y="889403"/>
            <a:ext cx="12007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0" dirty="0">
                <a:solidFill>
                  <a:srgbClr val="22373A"/>
                </a:solidFill>
              </a:rPr>
              <a:t>Linear</a:t>
            </a:r>
            <a:r>
              <a:rPr sz="1400" spc="70" dirty="0">
                <a:solidFill>
                  <a:srgbClr val="22373A"/>
                </a:solidFill>
              </a:rPr>
              <a:t> </a:t>
            </a:r>
            <a:r>
              <a:rPr sz="1400" spc="-15" dirty="0">
                <a:solidFill>
                  <a:srgbClr val="22373A"/>
                </a:solidFill>
              </a:rPr>
              <a:t>Models</a:t>
            </a:r>
            <a:endParaRPr sz="1400"/>
          </a:p>
        </p:txBody>
      </p:sp>
      <p:sp>
        <p:nvSpPr>
          <p:cNvPr id="5" name="object 5"/>
          <p:cNvSpPr txBox="1"/>
          <p:nvPr/>
        </p:nvSpPr>
        <p:spPr>
          <a:xfrm>
            <a:off x="347294" y="1223693"/>
            <a:ext cx="219075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65" dirty="0">
                <a:solidFill>
                  <a:srgbClr val="22373A"/>
                </a:solidFill>
                <a:latin typeface="Arial"/>
                <a:cs typeface="Arial"/>
              </a:rPr>
              <a:t>Machine </a:t>
            </a:r>
            <a:r>
              <a:rPr sz="1200" spc="-70" dirty="0">
                <a:solidFill>
                  <a:srgbClr val="22373A"/>
                </a:solidFill>
                <a:latin typeface="Arial"/>
                <a:cs typeface="Arial"/>
              </a:rPr>
              <a:t>Learning </a:t>
            </a:r>
            <a:r>
              <a:rPr sz="1200" spc="-75" dirty="0">
                <a:solidFill>
                  <a:srgbClr val="22373A"/>
                </a:solidFill>
                <a:latin typeface="Arial"/>
                <a:cs typeface="Arial"/>
              </a:rPr>
              <a:t>Workshop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22373A"/>
                </a:solidFill>
                <a:latin typeface="Arial"/>
                <a:cs typeface="Arial"/>
              </a:rPr>
              <a:t>Series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9994" y="1634626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54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7294" y="1852031"/>
            <a:ext cx="1515110" cy="623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7540">
              <a:lnSpc>
                <a:spcPct val="138000"/>
              </a:lnSpc>
              <a:spcBef>
                <a:spcPts val="100"/>
              </a:spcBef>
            </a:pP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Angelos Filos  </a:t>
            </a:r>
            <a:r>
              <a:rPr sz="900" spc="-20" dirty="0">
                <a:solidFill>
                  <a:srgbClr val="22373A"/>
                </a:solidFill>
                <a:latin typeface="Trebuchet MS"/>
                <a:cs typeface="Trebuchet MS"/>
              </a:rPr>
              <a:t>October </a:t>
            </a:r>
            <a:r>
              <a:rPr sz="900" spc="-35" dirty="0">
                <a:solidFill>
                  <a:srgbClr val="22373A"/>
                </a:solidFill>
                <a:latin typeface="Trebuchet MS"/>
                <a:cs typeface="Trebuchet MS"/>
              </a:rPr>
              <a:t>19,</a:t>
            </a:r>
            <a:r>
              <a:rPr sz="900" spc="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2017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700" spc="-60" dirty="0">
                <a:solidFill>
                  <a:srgbClr val="22373A"/>
                </a:solidFill>
                <a:latin typeface="Verdana"/>
                <a:cs typeface="Verdana"/>
              </a:rPr>
              <a:t>Imperial </a:t>
            </a:r>
            <a:r>
              <a:rPr sz="700" spc="-55" dirty="0">
                <a:solidFill>
                  <a:srgbClr val="22373A"/>
                </a:solidFill>
                <a:latin typeface="Verdana"/>
                <a:cs typeface="Verdana"/>
              </a:rPr>
              <a:t>College </a:t>
            </a:r>
            <a:r>
              <a:rPr sz="700" spc="-40" dirty="0">
                <a:solidFill>
                  <a:srgbClr val="22373A"/>
                </a:solidFill>
                <a:latin typeface="Verdana"/>
                <a:cs typeface="Verdana"/>
              </a:rPr>
              <a:t>Data </a:t>
            </a:r>
            <a:r>
              <a:rPr sz="700" spc="-60" dirty="0">
                <a:solidFill>
                  <a:srgbClr val="22373A"/>
                </a:solidFill>
                <a:latin typeface="Verdana"/>
                <a:cs typeface="Verdana"/>
              </a:rPr>
              <a:t>Science</a:t>
            </a:r>
            <a:r>
              <a:rPr sz="700" spc="-3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700" spc="-50" dirty="0">
                <a:solidFill>
                  <a:srgbClr val="22373A"/>
                </a:solidFill>
                <a:latin typeface="Verdana"/>
                <a:cs typeface="Verdana"/>
              </a:rPr>
              <a:t>Society</a:t>
            </a:r>
            <a:endParaRPr sz="700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52856"/>
            <a:ext cx="4608195" cy="3103245"/>
          </a:xfrm>
          <a:custGeom>
            <a:avLst/>
            <a:gdLst/>
            <a:ahLst/>
            <a:cxnLst/>
            <a:rect l="l" t="t" r="r" b="b"/>
            <a:pathLst>
              <a:path w="4608195" h="3103245">
                <a:moveTo>
                  <a:pt x="0" y="3103143"/>
                </a:moveTo>
                <a:lnTo>
                  <a:pt x="4608004" y="3103143"/>
                </a:lnTo>
                <a:lnTo>
                  <a:pt x="4608004" y="0"/>
                </a:lnTo>
                <a:lnTo>
                  <a:pt x="0" y="0"/>
                </a:lnTo>
                <a:lnTo>
                  <a:pt x="0" y="3103143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608195" cy="353060"/>
          </a:xfrm>
          <a:custGeom>
            <a:avLst/>
            <a:gdLst/>
            <a:ahLst/>
            <a:cxnLst/>
            <a:rect l="l" t="t" r="r" b="b"/>
            <a:pathLst>
              <a:path w="4608195" h="353060">
                <a:moveTo>
                  <a:pt x="0" y="352869"/>
                </a:moveTo>
                <a:lnTo>
                  <a:pt x="4608004" y="352869"/>
                </a:lnTo>
                <a:lnTo>
                  <a:pt x="4608004" y="0"/>
                </a:lnTo>
                <a:lnTo>
                  <a:pt x="0" y="0"/>
                </a:lnTo>
                <a:lnTo>
                  <a:pt x="0" y="352869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1010" y="64615"/>
            <a:ext cx="12750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35" dirty="0">
                <a:solidFill>
                  <a:srgbClr val="F9F9F9"/>
                </a:solidFill>
                <a:latin typeface="Arial"/>
                <a:cs typeface="Arial"/>
              </a:rPr>
              <a:t>Table </a:t>
            </a:r>
            <a:r>
              <a:rPr sz="1200" b="1" spc="-40" dirty="0">
                <a:solidFill>
                  <a:srgbClr val="F9F9F9"/>
                </a:solidFill>
                <a:latin typeface="Arial"/>
                <a:cs typeface="Arial"/>
              </a:rPr>
              <a:t>of</a:t>
            </a:r>
            <a:r>
              <a:rPr sz="1200" b="1" spc="-120" dirty="0">
                <a:solidFill>
                  <a:srgbClr val="F9F9F9"/>
                </a:solidFill>
                <a:latin typeface="Arial"/>
                <a:cs typeface="Arial"/>
              </a:rPr>
              <a:t> </a:t>
            </a:r>
            <a:r>
              <a:rPr sz="1200" b="1" spc="-40" dirty="0">
                <a:solidFill>
                  <a:srgbClr val="F9F9F9"/>
                </a:solidFill>
                <a:latin typeface="Arial"/>
                <a:cs typeface="Arial"/>
              </a:rPr>
              <a:t>Contents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63897" y="3257815"/>
            <a:ext cx="73025" cy="115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700" spc="-75" dirty="0">
                <a:solidFill>
                  <a:srgbClr val="22373A"/>
                </a:solidFill>
                <a:latin typeface="Verdana"/>
                <a:cs typeface="Verdana"/>
              </a:rPr>
              <a:t>1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1071846"/>
            <a:ext cx="777240" cy="934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7005" indent="-154305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167640" algn="l"/>
              </a:tabLst>
            </a:pPr>
            <a:r>
              <a:rPr sz="1000" spc="-40" dirty="0">
                <a:solidFill>
                  <a:srgbClr val="22373A"/>
                </a:solidFill>
                <a:latin typeface="Arial"/>
                <a:cs typeface="Arial"/>
                <a:hlinkClick r:id="rId2" action="ppaction://hlinksldjump"/>
              </a:rPr>
              <a:t>Theory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22373A"/>
              </a:buClr>
              <a:buFont typeface="Arial"/>
              <a:buAutoNum type="arabicPeriod"/>
            </a:pPr>
            <a:endParaRPr sz="1000">
              <a:latin typeface="Times New Roman"/>
              <a:cs typeface="Times New Roman"/>
            </a:endParaRPr>
          </a:p>
          <a:p>
            <a:pPr marL="167005" indent="-154305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167640" algn="l"/>
              </a:tabLst>
            </a:pPr>
            <a:r>
              <a:rPr sz="1000" spc="-20" dirty="0">
                <a:solidFill>
                  <a:srgbClr val="22373A"/>
                </a:solidFill>
                <a:latin typeface="Arial"/>
                <a:cs typeface="Arial"/>
                <a:hlinkClick r:id="rId3" action="ppaction://hlinksldjump"/>
              </a:rPr>
              <a:t>Application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22373A"/>
              </a:buClr>
              <a:buFont typeface="Arial"/>
              <a:buAutoNum type="arabicPeriod"/>
            </a:pPr>
            <a:endParaRPr sz="1000">
              <a:latin typeface="Times New Roman"/>
              <a:cs typeface="Times New Roman"/>
            </a:endParaRPr>
          </a:p>
          <a:p>
            <a:pPr marL="167005" indent="-15430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167640" algn="l"/>
              </a:tabLst>
            </a:pPr>
            <a:r>
              <a:rPr sz="1000" spc="-55" dirty="0">
                <a:solidFill>
                  <a:srgbClr val="22373A"/>
                </a:solidFill>
                <a:latin typeface="Arial"/>
                <a:cs typeface="Arial"/>
                <a:hlinkClick r:id="rId4" action="ppaction://hlinksldjump"/>
              </a:rPr>
              <a:t>Codelab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515" y="1419857"/>
            <a:ext cx="6083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5" dirty="0">
                <a:solidFill>
                  <a:srgbClr val="22373A"/>
                </a:solidFill>
                <a:latin typeface="Arial"/>
                <a:cs typeface="Arial"/>
                <a:hlinkClick r:id="rId2" action="ppaction://hlinksldjump"/>
              </a:rPr>
              <a:t>The</a:t>
            </a:r>
            <a:r>
              <a:rPr sz="1400" b="1" spc="-40" dirty="0">
                <a:solidFill>
                  <a:srgbClr val="22373A"/>
                </a:solidFill>
                <a:latin typeface="Arial"/>
                <a:cs typeface="Arial"/>
                <a:hlinkClick r:id="rId2" action="ppaction://hlinksldjump"/>
              </a:rPr>
              <a:t>ory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2215" y="1790633"/>
            <a:ext cx="2783840" cy="0"/>
          </a:xfrm>
          <a:custGeom>
            <a:avLst/>
            <a:gdLst/>
            <a:ahLst/>
            <a:cxnLst/>
            <a:rect l="l" t="t" r="r" b="b"/>
            <a:pathLst>
              <a:path w="2783840">
                <a:moveTo>
                  <a:pt x="0" y="0"/>
                </a:moveTo>
                <a:lnTo>
                  <a:pt x="2783598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2215" y="1790633"/>
            <a:ext cx="278765" cy="0"/>
          </a:xfrm>
          <a:custGeom>
            <a:avLst/>
            <a:gdLst/>
            <a:ahLst/>
            <a:cxnLst/>
            <a:rect l="l" t="t" r="r" b="b"/>
            <a:pathLst>
              <a:path w="278765">
                <a:moveTo>
                  <a:pt x="0" y="0"/>
                </a:moveTo>
                <a:lnTo>
                  <a:pt x="278376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010" y="64615"/>
            <a:ext cx="13423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Problem</a:t>
            </a:r>
            <a:r>
              <a:rPr spc="45" dirty="0"/>
              <a:t> </a:t>
            </a:r>
            <a:r>
              <a:rPr spc="-20" dirty="0"/>
              <a:t>Definition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390">
              <a:lnSpc>
                <a:spcPts val="770"/>
              </a:lnSpc>
            </a:pPr>
            <a:r>
              <a:rPr spc="-75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81017"/>
            <a:ext cx="2870835" cy="2533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0" dirty="0">
                <a:solidFill>
                  <a:srgbClr val="22373A"/>
                </a:solidFill>
                <a:latin typeface="Arial"/>
                <a:cs typeface="Arial"/>
              </a:rPr>
              <a:t>Provided </a:t>
            </a:r>
            <a:r>
              <a:rPr sz="1000" spc="-80" dirty="0">
                <a:solidFill>
                  <a:srgbClr val="22373A"/>
                </a:solidFill>
                <a:latin typeface="Arial"/>
                <a:cs typeface="Arial"/>
              </a:rPr>
              <a:t>a </a:t>
            </a:r>
            <a:r>
              <a:rPr sz="1000" spc="-55" dirty="0">
                <a:solidFill>
                  <a:srgbClr val="22373A"/>
                </a:solidFill>
                <a:latin typeface="Arial"/>
                <a:cs typeface="Arial"/>
              </a:rPr>
              <a:t>set </a:t>
            </a:r>
            <a:r>
              <a:rPr sz="1000" spc="-35" dirty="0">
                <a:solidFill>
                  <a:srgbClr val="22373A"/>
                </a:solidFill>
                <a:latin typeface="DejaVu Sans"/>
                <a:cs typeface="DejaVu Sans"/>
              </a:rPr>
              <a:t>S </a:t>
            </a:r>
            <a:r>
              <a:rPr sz="1000" spc="-20" dirty="0">
                <a:solidFill>
                  <a:srgbClr val="22373A"/>
                </a:solidFill>
                <a:latin typeface="Arial"/>
                <a:cs typeface="Arial"/>
              </a:rPr>
              <a:t>of </a:t>
            </a:r>
            <a:r>
              <a:rPr sz="1000" spc="10" dirty="0">
                <a:solidFill>
                  <a:srgbClr val="22373A"/>
                </a:solidFill>
                <a:latin typeface="Arial"/>
                <a:cs typeface="Arial"/>
              </a:rPr>
              <a:t>(</a:t>
            </a:r>
            <a:r>
              <a:rPr sz="1000" i="1" spc="10" dirty="0">
                <a:solidFill>
                  <a:srgbClr val="22373A"/>
                </a:solidFill>
                <a:latin typeface="Trebuchet MS"/>
                <a:cs typeface="Trebuchet MS"/>
              </a:rPr>
              <a:t>x</a:t>
            </a:r>
            <a:r>
              <a:rPr sz="1050" i="1" spc="15" baseline="-11904" dirty="0">
                <a:solidFill>
                  <a:srgbClr val="22373A"/>
                </a:solidFill>
                <a:latin typeface="Arial"/>
                <a:cs typeface="Arial"/>
              </a:rPr>
              <a:t>i </a:t>
            </a:r>
            <a:r>
              <a:rPr sz="1000" i="1" spc="-5" dirty="0">
                <a:solidFill>
                  <a:srgbClr val="22373A"/>
                </a:solidFill>
                <a:latin typeface="Arial"/>
                <a:cs typeface="Arial"/>
              </a:rPr>
              <a:t>, </a:t>
            </a:r>
            <a:r>
              <a:rPr sz="1000" i="1" spc="-10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050" i="1" spc="-15" baseline="-11904" dirty="0">
                <a:solidFill>
                  <a:srgbClr val="22373A"/>
                </a:solidFill>
                <a:latin typeface="Arial"/>
                <a:cs typeface="Arial"/>
              </a:rPr>
              <a:t>i </a:t>
            </a:r>
            <a:r>
              <a:rPr sz="1000" spc="50" dirty="0">
                <a:solidFill>
                  <a:srgbClr val="22373A"/>
                </a:solidFill>
                <a:latin typeface="Arial"/>
                <a:cs typeface="Arial"/>
              </a:rPr>
              <a:t>)</a:t>
            </a:r>
            <a:r>
              <a:rPr sz="1000" spc="-1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Arial"/>
                <a:cs typeface="Arial"/>
              </a:rPr>
              <a:t>pairs:</a:t>
            </a:r>
            <a:endParaRPr sz="1000">
              <a:latin typeface="Arial"/>
              <a:cs typeface="Arial"/>
            </a:endParaRPr>
          </a:p>
          <a:p>
            <a:pPr marL="1042669" algn="ctr">
              <a:lnSpc>
                <a:spcPct val="100000"/>
              </a:lnSpc>
              <a:spcBef>
                <a:spcPts val="1170"/>
              </a:spcBef>
            </a:pPr>
            <a:r>
              <a:rPr sz="1000" spc="-35" dirty="0">
                <a:solidFill>
                  <a:srgbClr val="22373A"/>
                </a:solidFill>
                <a:latin typeface="DejaVu Sans"/>
                <a:cs typeface="DejaVu Sans"/>
              </a:rPr>
              <a:t>S</a:t>
            </a:r>
            <a:r>
              <a:rPr sz="1000" spc="25" dirty="0">
                <a:solidFill>
                  <a:srgbClr val="22373A"/>
                </a:solidFill>
                <a:latin typeface="DejaVu Sans"/>
                <a:cs typeface="DejaVu Sans"/>
              </a:rPr>
              <a:t> </a:t>
            </a:r>
            <a:r>
              <a:rPr sz="1000" spc="190" dirty="0">
                <a:solidFill>
                  <a:srgbClr val="22373A"/>
                </a:solidFill>
                <a:latin typeface="Arial"/>
                <a:cs typeface="Arial"/>
              </a:rPr>
              <a:t>=</a:t>
            </a:r>
            <a:r>
              <a:rPr sz="1000" spc="-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DejaVu Sans"/>
                <a:cs typeface="DejaVu Sans"/>
              </a:rPr>
              <a:t>{</a:t>
            </a:r>
            <a:r>
              <a:rPr sz="1000" spc="-35" dirty="0">
                <a:solidFill>
                  <a:srgbClr val="22373A"/>
                </a:solidFill>
                <a:latin typeface="Arial"/>
                <a:cs typeface="Arial"/>
              </a:rPr>
              <a:t>(</a:t>
            </a:r>
            <a:r>
              <a:rPr sz="1000" i="1" spc="-35" dirty="0">
                <a:solidFill>
                  <a:srgbClr val="22373A"/>
                </a:solidFill>
                <a:latin typeface="Trebuchet MS"/>
                <a:cs typeface="Trebuchet MS"/>
              </a:rPr>
              <a:t>x</a:t>
            </a:r>
            <a:r>
              <a:rPr sz="1050" spc="-52" baseline="-11904" dirty="0">
                <a:solidFill>
                  <a:srgbClr val="22373A"/>
                </a:solidFill>
                <a:latin typeface="Verdana"/>
                <a:cs typeface="Verdana"/>
              </a:rPr>
              <a:t>1</a:t>
            </a:r>
            <a:r>
              <a:rPr sz="1000" i="1" spc="-35" dirty="0">
                <a:solidFill>
                  <a:srgbClr val="22373A"/>
                </a:solidFill>
                <a:latin typeface="Arial"/>
                <a:cs typeface="Arial"/>
              </a:rPr>
              <a:t>,</a:t>
            </a:r>
            <a:r>
              <a:rPr sz="1000" i="1" spc="-114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i="1" spc="-5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050" spc="-7" baseline="-11904" dirty="0">
                <a:solidFill>
                  <a:srgbClr val="22373A"/>
                </a:solidFill>
                <a:latin typeface="Verdana"/>
                <a:cs typeface="Verdana"/>
              </a:rPr>
              <a:t>1</a:t>
            </a:r>
            <a:r>
              <a:rPr sz="1000" spc="-5" dirty="0">
                <a:solidFill>
                  <a:srgbClr val="22373A"/>
                </a:solidFill>
                <a:latin typeface="Arial"/>
                <a:cs typeface="Arial"/>
              </a:rPr>
              <a:t>)</a:t>
            </a:r>
            <a:r>
              <a:rPr sz="1000" i="1" spc="-5" dirty="0">
                <a:solidFill>
                  <a:srgbClr val="22373A"/>
                </a:solidFill>
                <a:latin typeface="Arial"/>
                <a:cs typeface="Arial"/>
              </a:rPr>
              <a:t>,</a:t>
            </a:r>
            <a:r>
              <a:rPr sz="1000" i="1" spc="-114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Arial"/>
                <a:cs typeface="Arial"/>
              </a:rPr>
              <a:t>(</a:t>
            </a:r>
            <a:r>
              <a:rPr sz="1000" i="1" spc="-5" dirty="0">
                <a:solidFill>
                  <a:srgbClr val="22373A"/>
                </a:solidFill>
                <a:latin typeface="Trebuchet MS"/>
                <a:cs typeface="Trebuchet MS"/>
              </a:rPr>
              <a:t>x</a:t>
            </a:r>
            <a:r>
              <a:rPr sz="1050" spc="-7" baseline="-11904" dirty="0">
                <a:solidFill>
                  <a:srgbClr val="22373A"/>
                </a:solidFill>
                <a:latin typeface="Verdana"/>
                <a:cs typeface="Verdana"/>
              </a:rPr>
              <a:t>2</a:t>
            </a:r>
            <a:r>
              <a:rPr sz="1000" i="1" spc="-5" dirty="0">
                <a:solidFill>
                  <a:srgbClr val="22373A"/>
                </a:solidFill>
                <a:latin typeface="Arial"/>
                <a:cs typeface="Arial"/>
              </a:rPr>
              <a:t>,</a:t>
            </a:r>
            <a:r>
              <a:rPr sz="1000" i="1" spc="-114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i="1" spc="-5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050" spc="-7" baseline="-11904" dirty="0">
                <a:solidFill>
                  <a:srgbClr val="22373A"/>
                </a:solidFill>
                <a:latin typeface="Verdana"/>
                <a:cs typeface="Verdana"/>
              </a:rPr>
              <a:t>2</a:t>
            </a:r>
            <a:r>
              <a:rPr sz="1000" spc="-5" dirty="0">
                <a:solidFill>
                  <a:srgbClr val="22373A"/>
                </a:solidFill>
                <a:latin typeface="Arial"/>
                <a:cs typeface="Arial"/>
              </a:rPr>
              <a:t>)</a:t>
            </a:r>
            <a:r>
              <a:rPr sz="1000" i="1" spc="-5" dirty="0">
                <a:solidFill>
                  <a:srgbClr val="22373A"/>
                </a:solidFill>
                <a:latin typeface="Arial"/>
                <a:cs typeface="Arial"/>
              </a:rPr>
              <a:t>,</a:t>
            </a:r>
            <a:r>
              <a:rPr sz="1000" i="1" spc="-114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Arial"/>
                <a:cs typeface="Arial"/>
              </a:rPr>
              <a:t>...</a:t>
            </a:r>
            <a:r>
              <a:rPr sz="1000" i="1" spc="-5" dirty="0">
                <a:solidFill>
                  <a:srgbClr val="22373A"/>
                </a:solidFill>
                <a:latin typeface="Arial"/>
                <a:cs typeface="Arial"/>
              </a:rPr>
              <a:t>,</a:t>
            </a:r>
            <a:r>
              <a:rPr sz="1000" i="1" spc="-114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Arial"/>
                <a:cs typeface="Arial"/>
              </a:rPr>
              <a:t>(</a:t>
            </a:r>
            <a:r>
              <a:rPr sz="1000" i="1" spc="5" dirty="0">
                <a:solidFill>
                  <a:srgbClr val="22373A"/>
                </a:solidFill>
                <a:latin typeface="Trebuchet MS"/>
                <a:cs typeface="Trebuchet MS"/>
              </a:rPr>
              <a:t>x</a:t>
            </a:r>
            <a:r>
              <a:rPr sz="1050" i="1" spc="7" baseline="-11904" dirty="0">
                <a:solidFill>
                  <a:srgbClr val="22373A"/>
                </a:solidFill>
                <a:latin typeface="Arial"/>
                <a:cs typeface="Arial"/>
              </a:rPr>
              <a:t>k</a:t>
            </a:r>
            <a:r>
              <a:rPr sz="1050" i="1" spc="-135" baseline="-11904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i="1" spc="-5" dirty="0">
                <a:solidFill>
                  <a:srgbClr val="22373A"/>
                </a:solidFill>
                <a:latin typeface="Arial"/>
                <a:cs typeface="Arial"/>
              </a:rPr>
              <a:t>,</a:t>
            </a:r>
            <a:r>
              <a:rPr sz="1000" i="1" spc="-114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i="1" spc="-15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050" i="1" spc="-22" baseline="-11904" dirty="0">
                <a:solidFill>
                  <a:srgbClr val="22373A"/>
                </a:solidFill>
                <a:latin typeface="Arial"/>
                <a:cs typeface="Arial"/>
              </a:rPr>
              <a:t>k</a:t>
            </a:r>
            <a:r>
              <a:rPr sz="1050" i="1" spc="-142" baseline="-11904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Arial"/>
                <a:cs typeface="Arial"/>
              </a:rPr>
              <a:t>)</a:t>
            </a:r>
            <a:r>
              <a:rPr sz="1000" spc="-45" dirty="0">
                <a:solidFill>
                  <a:srgbClr val="22373A"/>
                </a:solidFill>
                <a:latin typeface="DejaVu Sans"/>
                <a:cs typeface="DejaVu Sans"/>
              </a:rPr>
              <a:t>}</a:t>
            </a:r>
            <a:endParaRPr sz="10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000" spc="-30" dirty="0">
                <a:solidFill>
                  <a:srgbClr val="22373A"/>
                </a:solidFill>
                <a:latin typeface="Arial"/>
                <a:cs typeface="Arial"/>
              </a:rPr>
              <a:t>Find </a:t>
            </a:r>
            <a:r>
              <a:rPr sz="1000" spc="-80" dirty="0">
                <a:solidFill>
                  <a:srgbClr val="22373A"/>
                </a:solidFill>
                <a:latin typeface="Arial"/>
                <a:cs typeface="Arial"/>
              </a:rPr>
              <a:t>a </a:t>
            </a:r>
            <a:r>
              <a:rPr sz="1000" spc="-15" dirty="0">
                <a:solidFill>
                  <a:srgbClr val="22373A"/>
                </a:solidFill>
                <a:latin typeface="Arial"/>
                <a:cs typeface="Arial"/>
              </a:rPr>
              <a:t>function </a:t>
            </a:r>
            <a:r>
              <a:rPr sz="1000" i="1" spc="-100" dirty="0">
                <a:solidFill>
                  <a:srgbClr val="22373A"/>
                </a:solidFill>
                <a:latin typeface="Trebuchet MS"/>
                <a:cs typeface="Trebuchet MS"/>
              </a:rPr>
              <a:t>f </a:t>
            </a:r>
            <a:r>
              <a:rPr sz="1000" spc="10" dirty="0">
                <a:solidFill>
                  <a:srgbClr val="22373A"/>
                </a:solidFill>
                <a:latin typeface="Arial"/>
                <a:cs typeface="Arial"/>
              </a:rPr>
              <a:t>that </a:t>
            </a:r>
            <a:r>
              <a:rPr sz="1000" spc="-75" dirty="0">
                <a:solidFill>
                  <a:srgbClr val="22373A"/>
                </a:solidFill>
                <a:latin typeface="Arial"/>
                <a:cs typeface="Arial"/>
              </a:rPr>
              <a:t>maps </a:t>
            </a:r>
            <a:r>
              <a:rPr sz="1000" i="1" spc="-15" dirty="0">
                <a:solidFill>
                  <a:srgbClr val="22373A"/>
                </a:solidFill>
                <a:latin typeface="Trebuchet MS"/>
                <a:cs typeface="Trebuchet MS"/>
              </a:rPr>
              <a:t>x</a:t>
            </a:r>
            <a:r>
              <a:rPr sz="1050" i="1" spc="-22" baseline="-11904" dirty="0">
                <a:solidFill>
                  <a:srgbClr val="22373A"/>
                </a:solidFill>
                <a:latin typeface="Arial"/>
                <a:cs typeface="Arial"/>
              </a:rPr>
              <a:t>i </a:t>
            </a:r>
            <a:r>
              <a:rPr sz="1000" spc="155" dirty="0">
                <a:solidFill>
                  <a:srgbClr val="22373A"/>
                </a:solidFill>
                <a:latin typeface="DejaVu Sans"/>
                <a:cs typeface="DejaVu Sans"/>
              </a:rPr>
              <a:t>→ </a:t>
            </a:r>
            <a:r>
              <a:rPr sz="1000" i="1" spc="-10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050" i="1" spc="-15" baseline="-11904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r>
              <a:rPr sz="1050" i="1" spc="-97" baseline="-11904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031875" algn="ctr">
              <a:lnSpc>
                <a:spcPct val="100000"/>
              </a:lnSpc>
              <a:spcBef>
                <a:spcPts val="1175"/>
              </a:spcBef>
            </a:pPr>
            <a:r>
              <a:rPr sz="1000" i="1" spc="-100" dirty="0">
                <a:solidFill>
                  <a:srgbClr val="22373A"/>
                </a:solidFill>
                <a:latin typeface="Trebuchet MS"/>
                <a:cs typeface="Trebuchet MS"/>
              </a:rPr>
              <a:t>f   </a:t>
            </a:r>
            <a:r>
              <a:rPr sz="1000" spc="-5" dirty="0">
                <a:solidFill>
                  <a:srgbClr val="22373A"/>
                </a:solidFill>
                <a:latin typeface="Arial"/>
                <a:cs typeface="Arial"/>
              </a:rPr>
              <a:t>: </a:t>
            </a:r>
            <a:r>
              <a:rPr sz="1000" spc="25" dirty="0">
                <a:solidFill>
                  <a:srgbClr val="22373A"/>
                </a:solidFill>
                <a:latin typeface="DejaVu Sans"/>
                <a:cs typeface="DejaVu Sans"/>
              </a:rPr>
              <a:t>X </a:t>
            </a:r>
            <a:r>
              <a:rPr sz="1000" spc="155" dirty="0">
                <a:solidFill>
                  <a:srgbClr val="22373A"/>
                </a:solidFill>
                <a:latin typeface="DejaVu Sans"/>
                <a:cs typeface="DejaVu Sans"/>
              </a:rPr>
              <a:t>→</a:t>
            </a:r>
            <a:r>
              <a:rPr sz="1000" spc="-105" dirty="0">
                <a:solidFill>
                  <a:srgbClr val="22373A"/>
                </a:solidFill>
                <a:latin typeface="DejaVu Sans"/>
                <a:cs typeface="DejaVu Sans"/>
              </a:rPr>
              <a:t> </a:t>
            </a:r>
            <a:r>
              <a:rPr sz="1000" spc="50" dirty="0">
                <a:solidFill>
                  <a:srgbClr val="22373A"/>
                </a:solidFill>
                <a:latin typeface="DejaVu Sans"/>
                <a:cs typeface="DejaVu Sans"/>
              </a:rPr>
              <a:t>Y</a:t>
            </a:r>
            <a:endParaRPr sz="10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000" i="1" spc="-100" dirty="0">
                <a:solidFill>
                  <a:srgbClr val="22373A"/>
                </a:solidFill>
                <a:latin typeface="Trebuchet MS"/>
                <a:cs typeface="Trebuchet MS"/>
              </a:rPr>
              <a:t>f </a:t>
            </a:r>
            <a:r>
              <a:rPr sz="1000" spc="-55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r>
              <a:rPr sz="1000" spc="-1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Arial"/>
                <a:cs typeface="Arial"/>
              </a:rPr>
              <a:t>a: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Times New Roman"/>
              <a:cs typeface="Times New Roman"/>
            </a:endParaRPr>
          </a:p>
          <a:p>
            <a:pPr marL="265430" indent="-126364">
              <a:lnSpc>
                <a:spcPct val="100000"/>
              </a:lnSpc>
              <a:buFont typeface="DejaVu Sans"/>
              <a:buChar char="•"/>
              <a:tabLst>
                <a:tab pos="266065" algn="l"/>
              </a:tabLst>
            </a:pPr>
            <a:r>
              <a:rPr sz="1000" b="1" spc="-10" dirty="0">
                <a:solidFill>
                  <a:srgbClr val="22373A"/>
                </a:solidFill>
                <a:latin typeface="Arial"/>
                <a:cs typeface="Arial"/>
              </a:rPr>
              <a:t>(Discriminate)</a:t>
            </a:r>
            <a:r>
              <a:rPr sz="1000" b="1" spc="8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22373A"/>
                </a:solidFill>
                <a:latin typeface="Arial"/>
                <a:cs typeface="Arial"/>
              </a:rPr>
              <a:t>Model</a:t>
            </a:r>
            <a:endParaRPr sz="1000">
              <a:latin typeface="Arial"/>
              <a:cs typeface="Arial"/>
            </a:endParaRPr>
          </a:p>
          <a:p>
            <a:pPr marL="265430" indent="-126364">
              <a:lnSpc>
                <a:spcPct val="100000"/>
              </a:lnSpc>
              <a:spcBef>
                <a:spcPts val="475"/>
              </a:spcBef>
              <a:buFont typeface="DejaVu Sans"/>
              <a:buChar char="•"/>
              <a:tabLst>
                <a:tab pos="266065" algn="l"/>
              </a:tabLst>
            </a:pPr>
            <a:r>
              <a:rPr sz="1000" b="1" spc="15" dirty="0">
                <a:solidFill>
                  <a:srgbClr val="22373A"/>
                </a:solidFill>
                <a:latin typeface="Arial"/>
                <a:cs typeface="Arial"/>
              </a:rPr>
              <a:t>Map</a:t>
            </a:r>
            <a:r>
              <a:rPr sz="1000" b="1" spc="8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b="1" spc="-35" dirty="0">
                <a:solidFill>
                  <a:srgbClr val="22373A"/>
                </a:solidFill>
                <a:latin typeface="Arial"/>
                <a:cs typeface="Arial"/>
              </a:rPr>
              <a:t>Function</a:t>
            </a:r>
            <a:endParaRPr sz="1000">
              <a:latin typeface="Arial"/>
              <a:cs typeface="Arial"/>
            </a:endParaRPr>
          </a:p>
          <a:p>
            <a:pPr marL="265430" indent="-126364">
              <a:lnSpc>
                <a:spcPct val="100000"/>
              </a:lnSpc>
              <a:spcBef>
                <a:spcPts val="475"/>
              </a:spcBef>
              <a:buFont typeface="DejaVu Sans"/>
              <a:buChar char="•"/>
              <a:tabLst>
                <a:tab pos="266065" algn="l"/>
              </a:tabLst>
            </a:pPr>
            <a:r>
              <a:rPr sz="1000" b="1" spc="-35" dirty="0">
                <a:solidFill>
                  <a:srgbClr val="22373A"/>
                </a:solidFill>
                <a:latin typeface="Arial"/>
                <a:cs typeface="Arial"/>
              </a:rPr>
              <a:t>Function</a:t>
            </a:r>
            <a:r>
              <a:rPr sz="1000" b="1" spc="8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b="1" spc="-35" dirty="0">
                <a:solidFill>
                  <a:srgbClr val="22373A"/>
                </a:solidFill>
                <a:latin typeface="Arial"/>
                <a:cs typeface="Arial"/>
              </a:rPr>
              <a:t>Approximation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000" spc="-20" dirty="0">
                <a:solidFill>
                  <a:srgbClr val="22373A"/>
                </a:solidFill>
                <a:latin typeface="Arial"/>
                <a:cs typeface="Arial"/>
              </a:rPr>
              <a:t>for </a:t>
            </a:r>
            <a:r>
              <a:rPr sz="1000" spc="20" dirty="0">
                <a:solidFill>
                  <a:srgbClr val="22373A"/>
                </a:solidFill>
                <a:latin typeface="DejaVu Sans"/>
                <a:cs typeface="DejaVu Sans"/>
              </a:rPr>
              <a:t>S</a:t>
            </a:r>
            <a:r>
              <a:rPr sz="1000" spc="20" dirty="0">
                <a:solidFill>
                  <a:srgbClr val="22373A"/>
                </a:solidFill>
                <a:latin typeface="Arial"/>
                <a:cs typeface="Arial"/>
              </a:rPr>
              <a:t>, </a:t>
            </a:r>
            <a:r>
              <a:rPr sz="1000" spc="-70" dirty="0">
                <a:solidFill>
                  <a:srgbClr val="22373A"/>
                </a:solidFill>
                <a:latin typeface="Arial"/>
                <a:cs typeface="Arial"/>
              </a:rPr>
              <a:t>such</a:t>
            </a:r>
            <a:r>
              <a:rPr sz="1000" spc="-6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Arial"/>
                <a:cs typeface="Arial"/>
              </a:rPr>
              <a:t>that:</a:t>
            </a:r>
            <a:endParaRPr sz="1000">
              <a:latin typeface="Arial"/>
              <a:cs typeface="Arial"/>
            </a:endParaRPr>
          </a:p>
          <a:p>
            <a:pPr marL="1029969" algn="ctr">
              <a:lnSpc>
                <a:spcPct val="100000"/>
              </a:lnSpc>
              <a:spcBef>
                <a:spcPts val="175"/>
              </a:spcBef>
              <a:tabLst>
                <a:tab pos="2002155" algn="l"/>
              </a:tabLst>
            </a:pPr>
            <a:r>
              <a:rPr sz="1000" i="1" spc="-100" dirty="0">
                <a:solidFill>
                  <a:srgbClr val="22373A"/>
                </a:solidFill>
                <a:latin typeface="Trebuchet MS"/>
                <a:cs typeface="Trebuchet MS"/>
              </a:rPr>
              <a:t>f </a:t>
            </a:r>
            <a:r>
              <a:rPr sz="1000" spc="10" dirty="0">
                <a:solidFill>
                  <a:srgbClr val="22373A"/>
                </a:solidFill>
                <a:latin typeface="Arial"/>
                <a:cs typeface="Arial"/>
              </a:rPr>
              <a:t>(</a:t>
            </a:r>
            <a:r>
              <a:rPr sz="1000" i="1" spc="10" dirty="0">
                <a:solidFill>
                  <a:srgbClr val="22373A"/>
                </a:solidFill>
                <a:latin typeface="Trebuchet MS"/>
                <a:cs typeface="Trebuchet MS"/>
              </a:rPr>
              <a:t>x</a:t>
            </a:r>
            <a:r>
              <a:rPr sz="1050" i="1" spc="15" baseline="-11904" dirty="0">
                <a:solidFill>
                  <a:srgbClr val="22373A"/>
                </a:solidFill>
                <a:latin typeface="Arial"/>
                <a:cs typeface="Arial"/>
              </a:rPr>
              <a:t>i </a:t>
            </a:r>
            <a:r>
              <a:rPr sz="1000" spc="50" dirty="0">
                <a:solidFill>
                  <a:srgbClr val="22373A"/>
                </a:solidFill>
                <a:latin typeface="Arial"/>
                <a:cs typeface="Arial"/>
              </a:rPr>
              <a:t>) </a:t>
            </a:r>
            <a:r>
              <a:rPr sz="1000" spc="190" dirty="0">
                <a:solidFill>
                  <a:srgbClr val="22373A"/>
                </a:solidFill>
                <a:latin typeface="Arial"/>
                <a:cs typeface="Arial"/>
              </a:rPr>
              <a:t>=</a:t>
            </a:r>
            <a:r>
              <a:rPr sz="1000" spc="-14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i="1" spc="-120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000" spc="-120" dirty="0">
                <a:solidFill>
                  <a:srgbClr val="22373A"/>
                </a:solidFill>
                <a:latin typeface="Arial"/>
                <a:cs typeface="Arial"/>
              </a:rPr>
              <a:t>ˆ</a:t>
            </a:r>
            <a:r>
              <a:rPr sz="1050" i="1" spc="-179" baseline="-11904" dirty="0">
                <a:solidFill>
                  <a:srgbClr val="22373A"/>
                </a:solidFill>
                <a:latin typeface="Arial"/>
                <a:cs typeface="Arial"/>
              </a:rPr>
              <a:t>i      </a:t>
            </a:r>
            <a:r>
              <a:rPr sz="1000" spc="-65" dirty="0">
                <a:solidFill>
                  <a:srgbClr val="22373A"/>
                </a:solidFill>
                <a:latin typeface="DejaVu Sans"/>
                <a:cs typeface="DejaVu Sans"/>
              </a:rPr>
              <a:t>≈ </a:t>
            </a:r>
            <a:r>
              <a:rPr sz="1000" i="1" spc="-10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050" i="1" spc="-15" baseline="-11904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r>
              <a:rPr sz="1050" i="1" spc="-120" baseline="-11904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i="1" spc="-5" dirty="0">
                <a:solidFill>
                  <a:srgbClr val="22373A"/>
                </a:solidFill>
                <a:latin typeface="Arial"/>
                <a:cs typeface="Arial"/>
              </a:rPr>
              <a:t>,	</a:t>
            </a:r>
            <a:r>
              <a:rPr sz="1000" spc="-105" dirty="0">
                <a:solidFill>
                  <a:srgbClr val="22373A"/>
                </a:solidFill>
                <a:latin typeface="DejaVu Sans"/>
                <a:cs typeface="DejaVu Sans"/>
              </a:rPr>
              <a:t>∀</a:t>
            </a:r>
            <a:r>
              <a:rPr sz="1000" i="1" spc="-105" dirty="0">
                <a:solidFill>
                  <a:srgbClr val="22373A"/>
                </a:solidFill>
                <a:latin typeface="Trebuchet MS"/>
                <a:cs typeface="Trebuchet MS"/>
              </a:rPr>
              <a:t>i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010" y="64615"/>
            <a:ext cx="94106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Linear</a:t>
            </a:r>
            <a:r>
              <a:rPr spc="35" dirty="0"/>
              <a:t> </a:t>
            </a:r>
            <a:r>
              <a:rPr spc="-5" dirty="0"/>
              <a:t>Model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390">
              <a:lnSpc>
                <a:spcPts val="770"/>
              </a:lnSpc>
            </a:pPr>
            <a:r>
              <a:rPr spc="-75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098174"/>
            <a:ext cx="13373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100" dirty="0">
                <a:solidFill>
                  <a:srgbClr val="22373A"/>
                </a:solidFill>
                <a:latin typeface="Trebuchet MS"/>
                <a:cs typeface="Trebuchet MS"/>
              </a:rPr>
              <a:t>f </a:t>
            </a:r>
            <a:r>
              <a:rPr sz="1000" spc="-55" dirty="0">
                <a:solidFill>
                  <a:srgbClr val="22373A"/>
                </a:solidFill>
                <a:latin typeface="Arial"/>
                <a:cs typeface="Arial"/>
              </a:rPr>
              <a:t>is </a:t>
            </a:r>
            <a:r>
              <a:rPr sz="1000" spc="-80" dirty="0">
                <a:solidFill>
                  <a:srgbClr val="22373A"/>
                </a:solidFill>
                <a:latin typeface="Arial"/>
                <a:cs typeface="Arial"/>
              </a:rPr>
              <a:t>a </a:t>
            </a:r>
            <a:r>
              <a:rPr sz="1000" b="1" spc="-45" dirty="0">
                <a:solidFill>
                  <a:srgbClr val="22373A"/>
                </a:solidFill>
                <a:latin typeface="Arial"/>
                <a:cs typeface="Arial"/>
              </a:rPr>
              <a:t>Linear </a:t>
            </a:r>
            <a:r>
              <a:rPr sz="1000" b="1" spc="-5" dirty="0">
                <a:solidFill>
                  <a:srgbClr val="22373A"/>
                </a:solidFill>
                <a:latin typeface="Arial"/>
                <a:cs typeface="Arial"/>
              </a:rPr>
              <a:t>Model</a:t>
            </a:r>
            <a:r>
              <a:rPr sz="1000" spc="-5" dirty="0">
                <a:solidFill>
                  <a:srgbClr val="22373A"/>
                </a:solidFill>
                <a:latin typeface="Arial"/>
                <a:cs typeface="Arial"/>
              </a:rPr>
              <a:t>,</a:t>
            </a:r>
            <a:r>
              <a:rPr sz="1000" spc="-10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Arial"/>
                <a:cs typeface="Arial"/>
              </a:rPr>
              <a:t>iff: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73626" y="1399303"/>
            <a:ext cx="1873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5" dirty="0">
                <a:solidFill>
                  <a:srgbClr val="22373A"/>
                </a:solidFill>
                <a:latin typeface="Arial"/>
                <a:cs typeface="Arial"/>
              </a:rPr>
              <a:t>(1)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320" algn="ctr">
              <a:lnSpc>
                <a:spcPct val="100000"/>
              </a:lnSpc>
              <a:spcBef>
                <a:spcPts val="95"/>
              </a:spcBef>
              <a:tabLst>
                <a:tab pos="948055" algn="l"/>
              </a:tabLst>
            </a:pPr>
            <a:r>
              <a:rPr spc="-100" dirty="0">
                <a:latin typeface="Trebuchet MS"/>
                <a:cs typeface="Trebuchet MS"/>
              </a:rPr>
              <a:t>f </a:t>
            </a:r>
            <a:r>
              <a:rPr i="0" spc="10" dirty="0">
                <a:latin typeface="Arial"/>
                <a:cs typeface="Arial"/>
              </a:rPr>
              <a:t>(</a:t>
            </a:r>
            <a:r>
              <a:rPr spc="10" dirty="0">
                <a:latin typeface="Trebuchet MS"/>
                <a:cs typeface="Trebuchet MS"/>
              </a:rPr>
              <a:t>x</a:t>
            </a:r>
            <a:r>
              <a:rPr sz="1050" spc="15" baseline="-11904" dirty="0"/>
              <a:t>i </a:t>
            </a:r>
            <a:r>
              <a:rPr sz="1000" i="0" spc="50" dirty="0">
                <a:latin typeface="Arial"/>
                <a:cs typeface="Arial"/>
              </a:rPr>
              <a:t>) </a:t>
            </a:r>
            <a:r>
              <a:rPr sz="1000" i="0" spc="190" dirty="0">
                <a:latin typeface="Arial"/>
                <a:cs typeface="Arial"/>
              </a:rPr>
              <a:t>=</a:t>
            </a:r>
            <a:r>
              <a:rPr sz="1000" i="0" spc="-30" dirty="0">
                <a:latin typeface="Arial"/>
                <a:cs typeface="Arial"/>
              </a:rPr>
              <a:t> </a:t>
            </a:r>
            <a:r>
              <a:rPr sz="1000" spc="-65" dirty="0">
                <a:latin typeface="Trebuchet MS"/>
                <a:cs typeface="Trebuchet MS"/>
              </a:rPr>
              <a:t>w </a:t>
            </a:r>
            <a:r>
              <a:rPr sz="1000" i="0" spc="-340" dirty="0">
                <a:latin typeface="DejaVu Sans"/>
                <a:cs typeface="DejaVu Sans"/>
              </a:rPr>
              <a:t>∗</a:t>
            </a:r>
            <a:r>
              <a:rPr sz="1000" i="0" spc="-100" dirty="0">
                <a:latin typeface="DejaVu Sans"/>
                <a:cs typeface="DejaVu Sans"/>
              </a:rPr>
              <a:t> </a:t>
            </a:r>
            <a:r>
              <a:rPr sz="1000" spc="-15" dirty="0">
                <a:latin typeface="Trebuchet MS"/>
                <a:cs typeface="Trebuchet MS"/>
              </a:rPr>
              <a:t>x</a:t>
            </a:r>
            <a:r>
              <a:rPr sz="1050" spc="-22" baseline="-11904" dirty="0"/>
              <a:t>i</a:t>
            </a:r>
            <a:r>
              <a:rPr sz="1050" spc="-112" baseline="-11904" dirty="0"/>
              <a:t> </a:t>
            </a:r>
            <a:r>
              <a:rPr sz="1000" spc="-5" dirty="0"/>
              <a:t>,	</a:t>
            </a:r>
            <a:r>
              <a:rPr sz="1000" spc="-15" dirty="0">
                <a:latin typeface="Trebuchet MS"/>
                <a:cs typeface="Trebuchet MS"/>
              </a:rPr>
              <a:t>x</a:t>
            </a:r>
            <a:r>
              <a:rPr sz="1050" spc="-22" baseline="-11904" dirty="0"/>
              <a:t>i </a:t>
            </a:r>
            <a:r>
              <a:rPr sz="1000" i="0" spc="-210" dirty="0">
                <a:latin typeface="DejaVu Sans"/>
                <a:cs typeface="DejaVu Sans"/>
              </a:rPr>
              <a:t>∈ </a:t>
            </a:r>
            <a:r>
              <a:rPr sz="1000" i="0" spc="-5" dirty="0">
                <a:latin typeface="Arial"/>
                <a:cs typeface="Arial"/>
              </a:rPr>
              <a:t>R</a:t>
            </a:r>
            <a:r>
              <a:rPr sz="1050" spc="-7" baseline="31746" dirty="0"/>
              <a:t>n </a:t>
            </a:r>
            <a:r>
              <a:rPr sz="1000" i="0" spc="-5" dirty="0">
                <a:latin typeface="Arial"/>
                <a:cs typeface="Arial"/>
              </a:rPr>
              <a:t>; </a:t>
            </a:r>
            <a:r>
              <a:rPr sz="1000" spc="-10" dirty="0">
                <a:latin typeface="Trebuchet MS"/>
                <a:cs typeface="Trebuchet MS"/>
              </a:rPr>
              <a:t>y</a:t>
            </a:r>
            <a:r>
              <a:rPr sz="1050" spc="-15" baseline="-11904" dirty="0"/>
              <a:t>i </a:t>
            </a:r>
            <a:r>
              <a:rPr sz="1000" i="0" spc="-210" dirty="0">
                <a:latin typeface="DejaVu Sans"/>
                <a:cs typeface="DejaVu Sans"/>
              </a:rPr>
              <a:t>∈ </a:t>
            </a:r>
            <a:r>
              <a:rPr sz="1000" i="0" dirty="0">
                <a:latin typeface="Arial"/>
                <a:cs typeface="Arial"/>
              </a:rPr>
              <a:t>R</a:t>
            </a:r>
            <a:r>
              <a:rPr sz="1050" baseline="31746" dirty="0"/>
              <a:t>m </a:t>
            </a:r>
            <a:r>
              <a:rPr sz="1000" i="0" spc="-5" dirty="0">
                <a:latin typeface="Arial"/>
                <a:cs typeface="Arial"/>
              </a:rPr>
              <a:t>; </a:t>
            </a:r>
            <a:r>
              <a:rPr sz="1000" spc="-65" dirty="0">
                <a:latin typeface="Trebuchet MS"/>
                <a:cs typeface="Trebuchet MS"/>
              </a:rPr>
              <a:t>w </a:t>
            </a:r>
            <a:r>
              <a:rPr sz="1000" i="0" spc="-210" dirty="0">
                <a:latin typeface="DejaVu Sans"/>
                <a:cs typeface="DejaVu Sans"/>
              </a:rPr>
              <a:t>∈</a:t>
            </a:r>
            <a:r>
              <a:rPr sz="1000" i="0" spc="-229" dirty="0">
                <a:latin typeface="DejaVu Sans"/>
                <a:cs typeface="DejaVu Sans"/>
              </a:rPr>
              <a:t> </a:t>
            </a:r>
            <a:r>
              <a:rPr sz="1000" i="0" spc="10" dirty="0">
                <a:latin typeface="Arial"/>
                <a:cs typeface="Arial"/>
              </a:rPr>
              <a:t>R</a:t>
            </a:r>
            <a:r>
              <a:rPr sz="1050" spc="15" baseline="31746" dirty="0"/>
              <a:t>m</a:t>
            </a:r>
            <a:r>
              <a:rPr sz="1050" spc="15" baseline="31746" dirty="0">
                <a:latin typeface="Verdana"/>
                <a:cs typeface="Verdana"/>
              </a:rPr>
              <a:t>×</a:t>
            </a:r>
            <a:r>
              <a:rPr sz="1050" spc="15" baseline="31746" dirty="0"/>
              <a:t>n</a:t>
            </a:r>
            <a:endParaRPr sz="1050" baseline="31746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i="0" spc="-55" dirty="0">
                <a:latin typeface="Arial"/>
                <a:cs typeface="Arial"/>
              </a:rPr>
              <a:t>For </a:t>
            </a:r>
            <a:r>
              <a:rPr i="0" spc="-80" dirty="0">
                <a:latin typeface="Arial"/>
                <a:cs typeface="Arial"/>
              </a:rPr>
              <a:t>a </a:t>
            </a:r>
            <a:r>
              <a:rPr i="0" spc="-5" dirty="0">
                <a:latin typeface="Arial"/>
                <a:cs typeface="Arial"/>
              </a:rPr>
              <a:t>finite </a:t>
            </a:r>
            <a:r>
              <a:rPr i="0" spc="-35" dirty="0">
                <a:latin typeface="DejaVu Sans"/>
                <a:cs typeface="DejaVu Sans"/>
              </a:rPr>
              <a:t>S </a:t>
            </a:r>
            <a:r>
              <a:rPr i="0" spc="-65" dirty="0">
                <a:latin typeface="Arial"/>
                <a:cs typeface="Arial"/>
              </a:rPr>
              <a:t>where </a:t>
            </a:r>
            <a:r>
              <a:rPr i="0" spc="-30" dirty="0">
                <a:latin typeface="DejaVu Sans"/>
                <a:cs typeface="DejaVu Sans"/>
              </a:rPr>
              <a:t>|S| </a:t>
            </a:r>
            <a:r>
              <a:rPr i="0" spc="190" dirty="0">
                <a:latin typeface="Arial"/>
                <a:cs typeface="Arial"/>
              </a:rPr>
              <a:t>= </a:t>
            </a:r>
            <a:r>
              <a:rPr spc="30" dirty="0">
                <a:latin typeface="Trebuchet MS"/>
                <a:cs typeface="Trebuchet MS"/>
              </a:rPr>
              <a:t>k</a:t>
            </a:r>
            <a:r>
              <a:rPr i="0" spc="30" dirty="0">
                <a:latin typeface="Arial"/>
                <a:cs typeface="Arial"/>
              </a:rPr>
              <a:t>, </a:t>
            </a:r>
            <a:r>
              <a:rPr i="0" spc="-95" dirty="0">
                <a:latin typeface="Arial"/>
                <a:cs typeface="Arial"/>
              </a:rPr>
              <a:t>we </a:t>
            </a:r>
            <a:r>
              <a:rPr i="0" spc="-85" dirty="0">
                <a:latin typeface="Arial"/>
                <a:cs typeface="Arial"/>
              </a:rPr>
              <a:t>express </a:t>
            </a:r>
            <a:r>
              <a:rPr i="0" spc="15" dirty="0">
                <a:latin typeface="Arial"/>
                <a:cs typeface="Arial"/>
                <a:hlinkClick r:id="rId2" action="ppaction://hlinksldjump"/>
              </a:rPr>
              <a:t>(1) </a:t>
            </a:r>
            <a:r>
              <a:rPr i="0" spc="-15" dirty="0">
                <a:latin typeface="Arial"/>
                <a:cs typeface="Arial"/>
              </a:rPr>
              <a:t>in </a:t>
            </a:r>
            <a:r>
              <a:rPr i="0" spc="-10" dirty="0">
                <a:latin typeface="Arial"/>
                <a:cs typeface="Arial"/>
              </a:rPr>
              <a:t>matrix </a:t>
            </a:r>
            <a:r>
              <a:rPr i="0" spc="-20" dirty="0">
                <a:latin typeface="Arial"/>
                <a:cs typeface="Arial"/>
              </a:rPr>
              <a:t>format</a:t>
            </a:r>
            <a:r>
              <a:rPr i="0" spc="-155" dirty="0">
                <a:latin typeface="Arial"/>
                <a:cs typeface="Arial"/>
              </a:rPr>
              <a:t> </a:t>
            </a:r>
            <a:r>
              <a:rPr i="0" spc="-70" dirty="0">
                <a:latin typeface="Arial"/>
                <a:cs typeface="Arial"/>
              </a:rPr>
              <a:t>as:</a:t>
            </a:r>
          </a:p>
          <a:p>
            <a:pPr marL="20320" algn="ctr">
              <a:lnSpc>
                <a:spcPct val="100000"/>
              </a:lnSpc>
              <a:spcBef>
                <a:spcPts val="1170"/>
              </a:spcBef>
              <a:tabLst>
                <a:tab pos="1171575" algn="l"/>
              </a:tabLst>
            </a:pPr>
            <a:r>
              <a:rPr spc="-100" dirty="0">
                <a:latin typeface="Trebuchet MS"/>
                <a:cs typeface="Trebuchet MS"/>
              </a:rPr>
              <a:t>f</a:t>
            </a:r>
            <a:r>
              <a:rPr spc="-85" dirty="0">
                <a:latin typeface="Trebuchet MS"/>
                <a:cs typeface="Trebuchet MS"/>
              </a:rPr>
              <a:t> </a:t>
            </a:r>
            <a:r>
              <a:rPr i="0" spc="55" dirty="0">
                <a:latin typeface="Arial"/>
                <a:cs typeface="Arial"/>
              </a:rPr>
              <a:t>(</a:t>
            </a:r>
            <a:r>
              <a:rPr b="1" i="0" spc="55" dirty="0">
                <a:latin typeface="Arial"/>
                <a:cs typeface="Arial"/>
              </a:rPr>
              <a:t>X</a:t>
            </a:r>
            <a:r>
              <a:rPr i="0" spc="55" dirty="0">
                <a:latin typeface="Arial"/>
                <a:cs typeface="Arial"/>
              </a:rPr>
              <a:t>)</a:t>
            </a:r>
            <a:r>
              <a:rPr i="0" dirty="0">
                <a:latin typeface="Arial"/>
                <a:cs typeface="Arial"/>
              </a:rPr>
              <a:t> </a:t>
            </a:r>
            <a:r>
              <a:rPr i="0" spc="190" dirty="0">
                <a:latin typeface="Arial"/>
                <a:cs typeface="Arial"/>
              </a:rPr>
              <a:t>=</a:t>
            </a:r>
            <a:r>
              <a:rPr i="0" spc="-15" dirty="0">
                <a:latin typeface="Arial"/>
                <a:cs typeface="Arial"/>
              </a:rPr>
              <a:t> </a:t>
            </a:r>
            <a:r>
              <a:rPr b="1" i="0" spc="-190" dirty="0">
                <a:latin typeface="Arial"/>
                <a:cs typeface="Arial"/>
              </a:rPr>
              <a:t>ˆy  </a:t>
            </a:r>
            <a:r>
              <a:rPr b="1" i="0" spc="-165" dirty="0">
                <a:latin typeface="Arial"/>
                <a:cs typeface="Arial"/>
              </a:rPr>
              <a:t> </a:t>
            </a:r>
            <a:r>
              <a:rPr i="0" spc="190" dirty="0">
                <a:latin typeface="Arial"/>
                <a:cs typeface="Arial"/>
              </a:rPr>
              <a:t>=</a:t>
            </a:r>
            <a:r>
              <a:rPr i="0" dirty="0">
                <a:latin typeface="Arial"/>
                <a:cs typeface="Arial"/>
              </a:rPr>
              <a:t> </a:t>
            </a:r>
            <a:r>
              <a:rPr b="1" i="0" spc="60" dirty="0">
                <a:latin typeface="Arial"/>
                <a:cs typeface="Arial"/>
              </a:rPr>
              <a:t>X</a:t>
            </a:r>
            <a:r>
              <a:rPr b="1" i="0" spc="-60" dirty="0">
                <a:latin typeface="Arial"/>
                <a:cs typeface="Arial"/>
              </a:rPr>
              <a:t> </a:t>
            </a:r>
            <a:r>
              <a:rPr i="0" spc="-340" dirty="0">
                <a:latin typeface="DejaVu Sans"/>
                <a:cs typeface="DejaVu Sans"/>
              </a:rPr>
              <a:t>∗</a:t>
            </a:r>
            <a:r>
              <a:rPr i="0" spc="-100" dirty="0">
                <a:latin typeface="DejaVu Sans"/>
                <a:cs typeface="DejaVu Sans"/>
              </a:rPr>
              <a:t> </a:t>
            </a:r>
            <a:r>
              <a:rPr b="1" i="0" spc="-15" dirty="0">
                <a:latin typeface="Arial"/>
                <a:cs typeface="Arial"/>
              </a:rPr>
              <a:t>w</a:t>
            </a:r>
            <a:r>
              <a:rPr spc="-15" dirty="0"/>
              <a:t>,	</a:t>
            </a:r>
            <a:r>
              <a:rPr b="1" i="0" spc="60" dirty="0">
                <a:latin typeface="Arial"/>
                <a:cs typeface="Arial"/>
              </a:rPr>
              <a:t>X</a:t>
            </a:r>
            <a:r>
              <a:rPr b="1" i="0" spc="-5" dirty="0">
                <a:latin typeface="Arial"/>
                <a:cs typeface="Arial"/>
              </a:rPr>
              <a:t> </a:t>
            </a:r>
            <a:r>
              <a:rPr i="0" spc="-210" dirty="0">
                <a:latin typeface="DejaVu Sans"/>
                <a:cs typeface="DejaVu Sans"/>
              </a:rPr>
              <a:t>∈</a:t>
            </a:r>
            <a:r>
              <a:rPr i="0" spc="-155" dirty="0">
                <a:latin typeface="DejaVu Sans"/>
                <a:cs typeface="DejaVu Sans"/>
              </a:rPr>
              <a:t> </a:t>
            </a:r>
            <a:r>
              <a:rPr i="0" spc="25" dirty="0">
                <a:latin typeface="Arial"/>
                <a:cs typeface="Arial"/>
              </a:rPr>
              <a:t>R</a:t>
            </a:r>
            <a:r>
              <a:rPr sz="1050" spc="37" baseline="31746" dirty="0"/>
              <a:t>k</a:t>
            </a:r>
            <a:r>
              <a:rPr sz="1050" spc="37" baseline="31746" dirty="0">
                <a:latin typeface="Verdana"/>
                <a:cs typeface="Verdana"/>
              </a:rPr>
              <a:t>×</a:t>
            </a:r>
            <a:r>
              <a:rPr sz="1050" spc="37" baseline="31746" dirty="0"/>
              <a:t>n</a:t>
            </a:r>
            <a:r>
              <a:rPr sz="1050" spc="-202" baseline="31746" dirty="0"/>
              <a:t> </a:t>
            </a:r>
            <a:r>
              <a:rPr sz="1000" i="0" spc="-5" dirty="0">
                <a:latin typeface="Arial"/>
                <a:cs typeface="Arial"/>
              </a:rPr>
              <a:t>;</a:t>
            </a:r>
            <a:r>
              <a:rPr sz="1000" i="0" spc="-114" dirty="0">
                <a:latin typeface="Arial"/>
                <a:cs typeface="Arial"/>
              </a:rPr>
              <a:t> </a:t>
            </a:r>
            <a:r>
              <a:rPr sz="1000" b="1" i="0" spc="-60" dirty="0">
                <a:latin typeface="Arial"/>
                <a:cs typeface="Arial"/>
              </a:rPr>
              <a:t>y</a:t>
            </a:r>
            <a:r>
              <a:rPr sz="1000" b="1" i="0" spc="5" dirty="0">
                <a:latin typeface="Arial"/>
                <a:cs typeface="Arial"/>
              </a:rPr>
              <a:t> </a:t>
            </a:r>
            <a:r>
              <a:rPr sz="1000" i="0" spc="-210" dirty="0">
                <a:latin typeface="DejaVu Sans"/>
                <a:cs typeface="DejaVu Sans"/>
              </a:rPr>
              <a:t>∈</a:t>
            </a:r>
            <a:r>
              <a:rPr sz="1000" i="0" spc="-155" dirty="0">
                <a:latin typeface="DejaVu Sans"/>
                <a:cs typeface="DejaVu Sans"/>
              </a:rPr>
              <a:t> </a:t>
            </a:r>
            <a:r>
              <a:rPr sz="1000" i="0" spc="25" dirty="0">
                <a:latin typeface="Arial"/>
                <a:cs typeface="Arial"/>
              </a:rPr>
              <a:t>R</a:t>
            </a:r>
            <a:r>
              <a:rPr sz="1050" spc="37" baseline="31746" dirty="0"/>
              <a:t>k</a:t>
            </a:r>
            <a:r>
              <a:rPr sz="1050" spc="37" baseline="31746" dirty="0">
                <a:latin typeface="Verdana"/>
                <a:cs typeface="Verdana"/>
              </a:rPr>
              <a:t>×</a:t>
            </a:r>
            <a:r>
              <a:rPr sz="1050" spc="37" baseline="31746" dirty="0"/>
              <a:t>m</a:t>
            </a:r>
            <a:r>
              <a:rPr sz="1050" spc="-202" baseline="31746" dirty="0"/>
              <a:t> </a:t>
            </a:r>
            <a:r>
              <a:rPr sz="1000" i="0" spc="-5" dirty="0">
                <a:latin typeface="Arial"/>
                <a:cs typeface="Arial"/>
              </a:rPr>
              <a:t>;</a:t>
            </a:r>
            <a:r>
              <a:rPr sz="1000" i="0" spc="-114" dirty="0">
                <a:latin typeface="Arial"/>
                <a:cs typeface="Arial"/>
              </a:rPr>
              <a:t> </a:t>
            </a:r>
            <a:r>
              <a:rPr sz="1000" b="1" i="0" spc="-40" dirty="0">
                <a:latin typeface="Arial"/>
                <a:cs typeface="Arial"/>
              </a:rPr>
              <a:t>w</a:t>
            </a:r>
            <a:r>
              <a:rPr sz="1000" b="1" i="0" spc="10" dirty="0">
                <a:latin typeface="Arial"/>
                <a:cs typeface="Arial"/>
              </a:rPr>
              <a:t> </a:t>
            </a:r>
            <a:r>
              <a:rPr sz="1000" i="0" spc="-210" dirty="0">
                <a:latin typeface="DejaVu Sans"/>
                <a:cs typeface="DejaVu Sans"/>
              </a:rPr>
              <a:t>∈</a:t>
            </a:r>
            <a:r>
              <a:rPr sz="1000" i="0" spc="-155" dirty="0">
                <a:latin typeface="DejaVu Sans"/>
                <a:cs typeface="DejaVu Sans"/>
              </a:rPr>
              <a:t> </a:t>
            </a:r>
            <a:r>
              <a:rPr sz="1000" i="0" spc="10" dirty="0">
                <a:latin typeface="Arial"/>
                <a:cs typeface="Arial"/>
              </a:rPr>
              <a:t>R</a:t>
            </a:r>
            <a:r>
              <a:rPr sz="1050" spc="15" baseline="31746" dirty="0"/>
              <a:t>n</a:t>
            </a:r>
            <a:r>
              <a:rPr sz="1050" spc="15" baseline="31746" dirty="0">
                <a:latin typeface="Verdana"/>
                <a:cs typeface="Verdana"/>
              </a:rPr>
              <a:t>×</a:t>
            </a:r>
            <a:r>
              <a:rPr sz="1050" spc="15" baseline="31746" dirty="0"/>
              <a:t>m</a:t>
            </a:r>
            <a:endParaRPr sz="1050" baseline="31746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175"/>
              </a:spcBef>
            </a:pPr>
            <a:r>
              <a:rPr i="0" spc="-30" dirty="0">
                <a:latin typeface="Arial"/>
                <a:cs typeface="Arial"/>
              </a:rPr>
              <a:t>Matrices </a:t>
            </a:r>
            <a:r>
              <a:rPr b="1" i="0" spc="60" dirty="0">
                <a:latin typeface="Arial"/>
                <a:cs typeface="Arial"/>
              </a:rPr>
              <a:t>X </a:t>
            </a:r>
            <a:r>
              <a:rPr i="0" spc="-55" dirty="0">
                <a:latin typeface="Arial"/>
                <a:cs typeface="Arial"/>
              </a:rPr>
              <a:t>and </a:t>
            </a:r>
            <a:r>
              <a:rPr b="1" i="0" spc="-60" dirty="0">
                <a:latin typeface="Arial"/>
                <a:cs typeface="Arial"/>
              </a:rPr>
              <a:t>y </a:t>
            </a:r>
            <a:r>
              <a:rPr i="0" spc="-75" dirty="0">
                <a:latin typeface="Arial"/>
                <a:cs typeface="Arial"/>
              </a:rPr>
              <a:t>are </a:t>
            </a:r>
            <a:r>
              <a:rPr i="0" spc="-35" dirty="0">
                <a:latin typeface="Arial"/>
                <a:cs typeface="Arial"/>
              </a:rPr>
              <a:t>constructed </a:t>
            </a:r>
            <a:r>
              <a:rPr i="0" spc="-60" dirty="0">
                <a:latin typeface="Arial"/>
                <a:cs typeface="Arial"/>
              </a:rPr>
              <a:t>by </a:t>
            </a:r>
            <a:r>
              <a:rPr i="0" spc="-40" dirty="0">
                <a:latin typeface="Arial"/>
                <a:cs typeface="Arial"/>
              </a:rPr>
              <a:t>stacking </a:t>
            </a:r>
            <a:r>
              <a:rPr i="0" spc="-25" dirty="0">
                <a:latin typeface="Arial"/>
                <a:cs typeface="Arial"/>
              </a:rPr>
              <a:t>the </a:t>
            </a:r>
            <a:r>
              <a:rPr spc="-20" dirty="0">
                <a:latin typeface="Trebuchet MS"/>
                <a:cs typeface="Trebuchet MS"/>
              </a:rPr>
              <a:t>k </a:t>
            </a:r>
            <a:r>
              <a:rPr i="0" spc="-45" dirty="0">
                <a:latin typeface="Arial"/>
                <a:cs typeface="Arial"/>
              </a:rPr>
              <a:t>pairs </a:t>
            </a:r>
            <a:r>
              <a:rPr i="0" spc="-100" dirty="0">
                <a:latin typeface="Arial"/>
                <a:cs typeface="Arial"/>
              </a:rPr>
              <a:t>as </a:t>
            </a:r>
            <a:r>
              <a:rPr i="0" spc="-45" dirty="0">
                <a:latin typeface="Arial"/>
                <a:cs typeface="Arial"/>
              </a:rPr>
              <a:t>row</a:t>
            </a:r>
            <a:r>
              <a:rPr i="0" spc="-35" dirty="0">
                <a:latin typeface="Arial"/>
                <a:cs typeface="Arial"/>
              </a:rPr>
              <a:t> </a:t>
            </a:r>
            <a:r>
              <a:rPr i="0" spc="-45" dirty="0">
                <a:latin typeface="Arial"/>
                <a:cs typeface="Arial"/>
              </a:rPr>
              <a:t>vectors.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23148" y="1508465"/>
            <a:ext cx="9626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30" dirty="0">
                <a:solidFill>
                  <a:srgbClr val="F9F9F9"/>
                </a:solidFill>
                <a:latin typeface="Arial"/>
                <a:cs typeface="Arial"/>
              </a:rPr>
              <a:t>Mini</a:t>
            </a:r>
            <a:r>
              <a:rPr sz="1400" b="1" spc="75" dirty="0">
                <a:solidFill>
                  <a:srgbClr val="F9F9F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9F9F9"/>
                </a:solidFill>
                <a:latin typeface="Arial"/>
                <a:cs typeface="Arial"/>
              </a:rPr>
              <a:t>Demo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010" y="64615"/>
            <a:ext cx="48323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0" dirty="0"/>
              <a:t>Metric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798468"/>
            <a:ext cx="3674110" cy="374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000" spc="-90" dirty="0">
                <a:solidFill>
                  <a:srgbClr val="22373A"/>
                </a:solidFill>
                <a:latin typeface="Arial"/>
                <a:cs typeface="Arial"/>
              </a:rPr>
              <a:t>Use </a:t>
            </a:r>
            <a:r>
              <a:rPr sz="1000" b="1" dirty="0">
                <a:solidFill>
                  <a:srgbClr val="22373A"/>
                </a:solidFill>
                <a:latin typeface="Arial"/>
                <a:cs typeface="Arial"/>
              </a:rPr>
              <a:t>Mean </a:t>
            </a:r>
            <a:r>
              <a:rPr sz="1000" b="1" spc="-50" dirty="0">
                <a:solidFill>
                  <a:srgbClr val="22373A"/>
                </a:solidFill>
                <a:latin typeface="Arial"/>
                <a:cs typeface="Arial"/>
              </a:rPr>
              <a:t>Squared </a:t>
            </a:r>
            <a:r>
              <a:rPr sz="1000" b="1" spc="-40" dirty="0">
                <a:solidFill>
                  <a:srgbClr val="22373A"/>
                </a:solidFill>
                <a:latin typeface="Arial"/>
                <a:cs typeface="Arial"/>
              </a:rPr>
              <a:t>Error </a:t>
            </a:r>
            <a:r>
              <a:rPr sz="1000" b="1" spc="45" dirty="0">
                <a:solidFill>
                  <a:srgbClr val="22373A"/>
                </a:solidFill>
                <a:latin typeface="Arial"/>
                <a:cs typeface="Arial"/>
              </a:rPr>
              <a:t>(MSE) </a:t>
            </a:r>
            <a:r>
              <a:rPr sz="1000" spc="-100" dirty="0">
                <a:solidFill>
                  <a:srgbClr val="22373A"/>
                </a:solidFill>
                <a:latin typeface="Arial"/>
                <a:cs typeface="Arial"/>
              </a:rPr>
              <a:t>as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sz="1000" spc="-20" dirty="0">
                <a:solidFill>
                  <a:srgbClr val="22373A"/>
                </a:solidFill>
                <a:latin typeface="Arial"/>
                <a:cs typeface="Arial"/>
              </a:rPr>
              <a:t>metric </a:t>
            </a:r>
            <a:r>
              <a:rPr sz="1000" spc="-15" dirty="0">
                <a:solidFill>
                  <a:srgbClr val="22373A"/>
                </a:solidFill>
                <a:latin typeface="Arial"/>
                <a:cs typeface="Arial"/>
              </a:rPr>
              <a:t>function in </a:t>
            </a:r>
            <a:r>
              <a:rPr sz="1000" spc="-50" dirty="0">
                <a:solidFill>
                  <a:srgbClr val="22373A"/>
                </a:solidFill>
                <a:latin typeface="Arial"/>
                <a:cs typeface="Arial"/>
              </a:rPr>
              <a:t>order </a:t>
            </a:r>
            <a:r>
              <a:rPr sz="1000" spc="10" dirty="0">
                <a:solidFill>
                  <a:srgbClr val="22373A"/>
                </a:solidFill>
                <a:latin typeface="Arial"/>
                <a:cs typeface="Arial"/>
              </a:rPr>
              <a:t>to  </a:t>
            </a:r>
            <a:r>
              <a:rPr sz="1000" spc="-50" dirty="0">
                <a:solidFill>
                  <a:srgbClr val="22373A"/>
                </a:solidFill>
                <a:latin typeface="Arial"/>
                <a:cs typeface="Arial"/>
              </a:rPr>
              <a:t>evaluate </a:t>
            </a:r>
            <a:r>
              <a:rPr sz="1000" spc="-60" dirty="0">
                <a:solidFill>
                  <a:srgbClr val="22373A"/>
                </a:solidFill>
                <a:latin typeface="Arial"/>
                <a:cs typeface="Arial"/>
              </a:rPr>
              <a:t>how </a:t>
            </a:r>
            <a:r>
              <a:rPr sz="1000" spc="-15" dirty="0">
                <a:solidFill>
                  <a:srgbClr val="22373A"/>
                </a:solidFill>
                <a:latin typeface="Arial"/>
                <a:cs typeface="Arial"/>
              </a:rPr>
              <a:t>good/bad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sz="1000" spc="-45" dirty="0">
                <a:solidFill>
                  <a:srgbClr val="22373A"/>
                </a:solidFill>
                <a:latin typeface="Arial"/>
                <a:cs typeface="Arial"/>
              </a:rPr>
              <a:t>model </a:t>
            </a:r>
            <a:r>
              <a:rPr sz="1000" i="1" spc="-100" dirty="0">
                <a:solidFill>
                  <a:srgbClr val="22373A"/>
                </a:solidFill>
                <a:latin typeface="Trebuchet MS"/>
                <a:cs typeface="Trebuchet MS"/>
              </a:rPr>
              <a:t>f </a:t>
            </a:r>
            <a:r>
              <a:rPr sz="1000" spc="-40" dirty="0">
                <a:solidFill>
                  <a:srgbClr val="22373A"/>
                </a:solidFill>
                <a:latin typeface="Arial"/>
                <a:cs typeface="Arial"/>
              </a:rPr>
              <a:t>is, </a:t>
            </a:r>
            <a:r>
              <a:rPr sz="1000" spc="-70" dirty="0">
                <a:solidFill>
                  <a:srgbClr val="22373A"/>
                </a:solidFill>
                <a:latin typeface="Arial"/>
                <a:cs typeface="Arial"/>
              </a:rPr>
              <a:t>such</a:t>
            </a:r>
            <a:r>
              <a:rPr sz="1000" spc="9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Arial"/>
                <a:cs typeface="Arial"/>
              </a:rPr>
              <a:t>that: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3754" y="1455917"/>
            <a:ext cx="5461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30" dirty="0">
                <a:solidFill>
                  <a:srgbClr val="22373A"/>
                </a:solidFill>
                <a:latin typeface="Arial"/>
                <a:cs typeface="Arial"/>
              </a:rPr>
              <a:t>f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7188" y="1398986"/>
            <a:ext cx="47053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80" dirty="0">
                <a:solidFill>
                  <a:srgbClr val="22373A"/>
                </a:solidFill>
                <a:latin typeface="Trebuchet MS"/>
                <a:cs typeface="Trebuchet MS"/>
              </a:rPr>
              <a:t>MSE</a:t>
            </a:r>
            <a:r>
              <a:rPr sz="1000" i="1" spc="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90" dirty="0">
                <a:solidFill>
                  <a:srgbClr val="22373A"/>
                </a:solidFill>
                <a:latin typeface="Arial"/>
                <a:cs typeface="Arial"/>
              </a:rPr>
              <a:t>=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72323" y="1292828"/>
            <a:ext cx="161290" cy="370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100"/>
              </a:lnSpc>
              <a:spcBef>
                <a:spcPts val="100"/>
              </a:spcBef>
            </a:pPr>
            <a:r>
              <a:rPr sz="1000" u="sng" spc="3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u="sng" spc="-6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1 </a:t>
            </a:r>
            <a:r>
              <a:rPr sz="1000" spc="-60" dirty="0">
                <a:solidFill>
                  <a:srgbClr val="22373A"/>
                </a:solidFill>
                <a:latin typeface="Arial"/>
                <a:cs typeface="Arial"/>
              </a:rPr>
              <a:t> 2</a:t>
            </a:r>
            <a:r>
              <a:rPr sz="1000" i="1" spc="-20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09000" y="1278790"/>
            <a:ext cx="7175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10" dirty="0">
                <a:solidFill>
                  <a:srgbClr val="22373A"/>
                </a:solidFill>
                <a:latin typeface="Arial"/>
                <a:cs typeface="Arial"/>
              </a:rPr>
              <a:t>k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44269" y="1278780"/>
            <a:ext cx="20827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819" dirty="0">
                <a:solidFill>
                  <a:srgbClr val="22373A"/>
                </a:solidFill>
                <a:latin typeface="Arial"/>
                <a:cs typeface="Arial"/>
              </a:rPr>
              <a:t>Σ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59928" y="1588315"/>
            <a:ext cx="17716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20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r>
              <a:rPr sz="700" i="1" spc="-16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700" spc="-40" dirty="0">
                <a:solidFill>
                  <a:srgbClr val="22373A"/>
                </a:solidFill>
                <a:latin typeface="Verdana"/>
                <a:cs typeface="Verdana"/>
              </a:rPr>
              <a:t>=1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34565" y="1455917"/>
            <a:ext cx="29845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2890" algn="l"/>
              </a:tabLst>
            </a:pPr>
            <a:r>
              <a:rPr sz="700" i="1" spc="20" dirty="0">
                <a:solidFill>
                  <a:srgbClr val="22373A"/>
                </a:solidFill>
                <a:latin typeface="Arial"/>
                <a:cs typeface="Arial"/>
              </a:rPr>
              <a:t>i	i</a:t>
            </a:r>
            <a:endParaRPr sz="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71814" y="1384696"/>
            <a:ext cx="730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75" dirty="0">
                <a:solidFill>
                  <a:srgbClr val="22373A"/>
                </a:solidFill>
                <a:latin typeface="Verdana"/>
                <a:cs typeface="Verdana"/>
              </a:rPr>
              <a:t>2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27022" y="1398986"/>
            <a:ext cx="6572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solidFill>
                  <a:srgbClr val="22373A"/>
                </a:solidFill>
                <a:latin typeface="Arial"/>
                <a:cs typeface="Arial"/>
              </a:rPr>
              <a:t>(</a:t>
            </a:r>
            <a:r>
              <a:rPr sz="1000" i="1" spc="5" dirty="0">
                <a:solidFill>
                  <a:srgbClr val="22373A"/>
                </a:solidFill>
                <a:latin typeface="Trebuchet MS"/>
                <a:cs typeface="Trebuchet MS"/>
              </a:rPr>
              <a:t>y </a:t>
            </a:r>
            <a:r>
              <a:rPr sz="1000" spc="-65" dirty="0">
                <a:solidFill>
                  <a:srgbClr val="22373A"/>
                </a:solidFill>
                <a:latin typeface="DejaVu Sans"/>
                <a:cs typeface="DejaVu Sans"/>
              </a:rPr>
              <a:t>− </a:t>
            </a:r>
            <a:r>
              <a:rPr sz="1000" i="1" spc="-130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000" spc="-130" dirty="0">
                <a:solidFill>
                  <a:srgbClr val="22373A"/>
                </a:solidFill>
                <a:latin typeface="Arial"/>
                <a:cs typeface="Arial"/>
              </a:rPr>
              <a:t>ˆ </a:t>
            </a:r>
            <a:r>
              <a:rPr sz="1000" spc="50" dirty="0">
                <a:solidFill>
                  <a:srgbClr val="22373A"/>
                </a:solidFill>
                <a:latin typeface="Arial"/>
                <a:cs typeface="Arial"/>
              </a:rPr>
              <a:t>)</a:t>
            </a:r>
            <a:r>
              <a:rPr sz="1000" spc="23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190" dirty="0">
                <a:solidFill>
                  <a:srgbClr val="22373A"/>
                </a:solidFill>
                <a:latin typeface="Arial"/>
                <a:cs typeface="Arial"/>
              </a:rPr>
              <a:t>=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09075" y="1292828"/>
            <a:ext cx="161290" cy="370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100"/>
              </a:lnSpc>
              <a:spcBef>
                <a:spcPts val="100"/>
              </a:spcBef>
            </a:pPr>
            <a:r>
              <a:rPr sz="1000" u="sng" spc="3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u="sng" spc="-6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1 </a:t>
            </a:r>
            <a:r>
              <a:rPr sz="1000" spc="-60" dirty="0">
                <a:solidFill>
                  <a:srgbClr val="22373A"/>
                </a:solidFill>
                <a:latin typeface="Arial"/>
                <a:cs typeface="Arial"/>
              </a:rPr>
              <a:t> 2</a:t>
            </a:r>
            <a:r>
              <a:rPr sz="1000" i="1" spc="-20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45739" y="1278790"/>
            <a:ext cx="7175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10" dirty="0">
                <a:solidFill>
                  <a:srgbClr val="22373A"/>
                </a:solidFill>
                <a:latin typeface="Arial"/>
                <a:cs typeface="Arial"/>
              </a:rPr>
              <a:t>k</a:t>
            </a:r>
            <a:endParaRPr sz="7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81008" y="1278780"/>
            <a:ext cx="20827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819" dirty="0">
                <a:solidFill>
                  <a:srgbClr val="22373A"/>
                </a:solidFill>
                <a:latin typeface="Arial"/>
                <a:cs typeface="Arial"/>
              </a:rPr>
              <a:t>Σ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96667" y="1588315"/>
            <a:ext cx="17716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20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r>
              <a:rPr sz="700" i="1" spc="-16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700" spc="-40" dirty="0">
                <a:solidFill>
                  <a:srgbClr val="22373A"/>
                </a:solidFill>
                <a:latin typeface="Verdana"/>
                <a:cs typeface="Verdana"/>
              </a:rPr>
              <a:t>=1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71317" y="1455917"/>
            <a:ext cx="3270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0830" algn="l"/>
              </a:tabLst>
            </a:pPr>
            <a:r>
              <a:rPr sz="700" i="1" spc="20" dirty="0">
                <a:solidFill>
                  <a:srgbClr val="22373A"/>
                </a:solidFill>
                <a:latin typeface="Arial"/>
                <a:cs typeface="Arial"/>
              </a:rPr>
              <a:t>i	i</a:t>
            </a:r>
            <a:endParaRPr sz="7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65309" y="1455917"/>
            <a:ext cx="482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20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endParaRPr sz="7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63773" y="1398986"/>
            <a:ext cx="7137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solidFill>
                  <a:srgbClr val="22373A"/>
                </a:solidFill>
                <a:latin typeface="Arial"/>
                <a:cs typeface="Arial"/>
              </a:rPr>
              <a:t>(</a:t>
            </a:r>
            <a:r>
              <a:rPr sz="1000" i="1" spc="5" dirty="0">
                <a:solidFill>
                  <a:srgbClr val="22373A"/>
                </a:solidFill>
                <a:latin typeface="Trebuchet MS"/>
                <a:cs typeface="Trebuchet MS"/>
              </a:rPr>
              <a:t>y </a:t>
            </a:r>
            <a:r>
              <a:rPr sz="1000" spc="-65" dirty="0">
                <a:solidFill>
                  <a:srgbClr val="22373A"/>
                </a:solidFill>
                <a:latin typeface="DejaVu Sans"/>
                <a:cs typeface="DejaVu Sans"/>
              </a:rPr>
              <a:t>− </a:t>
            </a:r>
            <a:r>
              <a:rPr sz="1000" i="1" spc="-65" dirty="0">
                <a:solidFill>
                  <a:srgbClr val="22373A"/>
                </a:solidFill>
                <a:latin typeface="Trebuchet MS"/>
                <a:cs typeface="Trebuchet MS"/>
              </a:rPr>
              <a:t>w </a:t>
            </a:r>
            <a:r>
              <a:rPr sz="1000" spc="-340" dirty="0">
                <a:solidFill>
                  <a:srgbClr val="22373A"/>
                </a:solidFill>
                <a:latin typeface="DejaVu Sans"/>
                <a:cs typeface="DejaVu Sans"/>
              </a:rPr>
              <a:t>∗</a:t>
            </a:r>
            <a:r>
              <a:rPr sz="1000" spc="-110" dirty="0">
                <a:solidFill>
                  <a:srgbClr val="22373A"/>
                </a:solidFill>
                <a:latin typeface="DejaVu Sans"/>
                <a:cs typeface="DejaVu Sans"/>
              </a:rPr>
              <a:t>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x</a:t>
            </a:r>
            <a:r>
              <a:rPr sz="1000" i="1" spc="-17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0" dirty="0">
                <a:solidFill>
                  <a:srgbClr val="22373A"/>
                </a:solidFill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52037" y="1384696"/>
            <a:ext cx="730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75" dirty="0">
                <a:solidFill>
                  <a:srgbClr val="22373A"/>
                </a:solidFill>
                <a:latin typeface="Verdana"/>
                <a:cs typeface="Verdana"/>
              </a:rPr>
              <a:t>2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7294" y="1790044"/>
            <a:ext cx="82676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In </a:t>
            </a:r>
            <a:r>
              <a:rPr sz="1000" spc="-10" dirty="0">
                <a:solidFill>
                  <a:srgbClr val="22373A"/>
                </a:solidFill>
                <a:latin typeface="Arial"/>
                <a:cs typeface="Arial"/>
              </a:rPr>
              <a:t>matrix</a:t>
            </a:r>
            <a:r>
              <a:rPr sz="1000" spc="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Arial"/>
                <a:cs typeface="Arial"/>
              </a:rPr>
              <a:t>form: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57032" y="2148118"/>
            <a:ext cx="5461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30" dirty="0">
                <a:solidFill>
                  <a:srgbClr val="22373A"/>
                </a:solidFill>
                <a:latin typeface="Arial"/>
                <a:cs typeface="Arial"/>
              </a:rPr>
              <a:t>f</a:t>
            </a:r>
            <a:endParaRPr sz="7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95614" y="2005589"/>
            <a:ext cx="1612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u="sng" spc="3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u="sng" spc="-6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1</a:t>
            </a:r>
            <a:r>
              <a:rPr sz="1000" u="sng" spc="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95614" y="2177966"/>
            <a:ext cx="150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60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1000" i="1" spc="-20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73108" y="2076897"/>
            <a:ext cx="9017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75" dirty="0">
                <a:solidFill>
                  <a:srgbClr val="22373A"/>
                </a:solidFill>
                <a:latin typeface="Arial"/>
                <a:cs typeface="Arial"/>
              </a:rPr>
              <a:t>T</a:t>
            </a:r>
            <a:endParaRPr sz="7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00467" y="2091174"/>
            <a:ext cx="20072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58495" algn="l"/>
              </a:tabLst>
            </a:pPr>
            <a:r>
              <a:rPr sz="1000" i="1" spc="80" dirty="0">
                <a:solidFill>
                  <a:srgbClr val="22373A"/>
                </a:solidFill>
                <a:latin typeface="Trebuchet MS"/>
                <a:cs typeface="Trebuchet MS"/>
              </a:rPr>
              <a:t>MSE</a:t>
            </a:r>
            <a:r>
              <a:rPr sz="1000" i="1" spc="40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90" dirty="0">
                <a:solidFill>
                  <a:srgbClr val="22373A"/>
                </a:solidFill>
                <a:latin typeface="Arial"/>
                <a:cs typeface="Arial"/>
              </a:rPr>
              <a:t>=	</a:t>
            </a:r>
            <a:r>
              <a:rPr sz="1000" spc="-5" dirty="0">
                <a:solidFill>
                  <a:srgbClr val="22373A"/>
                </a:solidFill>
                <a:latin typeface="Arial"/>
                <a:cs typeface="Arial"/>
              </a:rPr>
              <a:t>(</a:t>
            </a:r>
            <a:r>
              <a:rPr sz="1000" b="1" spc="-5" dirty="0">
                <a:solidFill>
                  <a:srgbClr val="22373A"/>
                </a:solidFill>
                <a:latin typeface="Arial"/>
                <a:cs typeface="Arial"/>
              </a:rPr>
              <a:t>y </a:t>
            </a:r>
            <a:r>
              <a:rPr sz="1000" spc="-65" dirty="0">
                <a:solidFill>
                  <a:srgbClr val="22373A"/>
                </a:solidFill>
                <a:latin typeface="DejaVu Sans"/>
                <a:cs typeface="DejaVu Sans"/>
              </a:rPr>
              <a:t>− </a:t>
            </a:r>
            <a:r>
              <a:rPr sz="1000" b="1" spc="60" dirty="0">
                <a:solidFill>
                  <a:srgbClr val="22373A"/>
                </a:solidFill>
                <a:latin typeface="Arial"/>
                <a:cs typeface="Arial"/>
              </a:rPr>
              <a:t>X </a:t>
            </a:r>
            <a:r>
              <a:rPr sz="1000" spc="-340" dirty="0">
                <a:solidFill>
                  <a:srgbClr val="22373A"/>
                </a:solidFill>
                <a:latin typeface="DejaVu Sans"/>
                <a:cs typeface="DejaVu Sans"/>
              </a:rPr>
              <a:t>∗</a:t>
            </a:r>
            <a:r>
              <a:rPr sz="1000" spc="-105" dirty="0">
                <a:solidFill>
                  <a:srgbClr val="22373A"/>
                </a:solidFill>
                <a:latin typeface="DejaVu Sans"/>
                <a:cs typeface="DejaVu Sans"/>
              </a:rPr>
              <a:t> </a:t>
            </a:r>
            <a:r>
              <a:rPr sz="1000" b="1" spc="15" dirty="0">
                <a:solidFill>
                  <a:srgbClr val="22373A"/>
                </a:solidFill>
                <a:latin typeface="Arial"/>
                <a:cs typeface="Arial"/>
              </a:rPr>
              <a:t>w</a:t>
            </a:r>
            <a:r>
              <a:rPr sz="1000" spc="15" dirty="0">
                <a:solidFill>
                  <a:srgbClr val="22373A"/>
                </a:solidFill>
                <a:latin typeface="Arial"/>
                <a:cs typeface="Arial"/>
              </a:rPr>
              <a:t>)</a:t>
            </a:r>
            <a:r>
              <a:rPr sz="1000" spc="-8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Arial"/>
                <a:cs typeface="Arial"/>
              </a:rPr>
              <a:t>(</a:t>
            </a:r>
            <a:r>
              <a:rPr sz="1000" b="1" spc="-5" dirty="0">
                <a:solidFill>
                  <a:srgbClr val="22373A"/>
                </a:solidFill>
                <a:latin typeface="Arial"/>
                <a:cs typeface="Arial"/>
              </a:rPr>
              <a:t>y </a:t>
            </a:r>
            <a:r>
              <a:rPr sz="1000" spc="-65" dirty="0">
                <a:solidFill>
                  <a:srgbClr val="22373A"/>
                </a:solidFill>
                <a:latin typeface="DejaVu Sans"/>
                <a:cs typeface="DejaVu Sans"/>
              </a:rPr>
              <a:t>− </a:t>
            </a:r>
            <a:r>
              <a:rPr sz="1000" b="1" spc="60" dirty="0">
                <a:solidFill>
                  <a:srgbClr val="22373A"/>
                </a:solidFill>
                <a:latin typeface="Arial"/>
                <a:cs typeface="Arial"/>
              </a:rPr>
              <a:t>X </a:t>
            </a:r>
            <a:r>
              <a:rPr sz="1000" spc="-340" dirty="0">
                <a:solidFill>
                  <a:srgbClr val="22373A"/>
                </a:solidFill>
                <a:latin typeface="DejaVu Sans"/>
                <a:cs typeface="DejaVu Sans"/>
              </a:rPr>
              <a:t>∗</a:t>
            </a:r>
            <a:r>
              <a:rPr sz="1000" spc="-105" dirty="0">
                <a:solidFill>
                  <a:srgbClr val="22373A"/>
                </a:solidFill>
                <a:latin typeface="DejaVu Sans"/>
                <a:cs typeface="DejaVu Sans"/>
              </a:rPr>
              <a:t> </a:t>
            </a:r>
            <a:r>
              <a:rPr sz="1000" b="1" spc="15" dirty="0">
                <a:solidFill>
                  <a:srgbClr val="22373A"/>
                </a:solidFill>
                <a:latin typeface="Arial"/>
                <a:cs typeface="Arial"/>
              </a:rPr>
              <a:t>w</a:t>
            </a:r>
            <a:r>
              <a:rPr sz="1000" spc="15" dirty="0">
                <a:solidFill>
                  <a:srgbClr val="22373A"/>
                </a:solidFill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73670" y="2091174"/>
            <a:ext cx="1873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5" dirty="0">
                <a:solidFill>
                  <a:srgbClr val="22373A"/>
                </a:solidFill>
                <a:latin typeface="Arial"/>
                <a:cs typeface="Arial"/>
              </a:rPr>
              <a:t>(2)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7294" y="2382247"/>
            <a:ext cx="3273425" cy="374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000" b="1" spc="-15" dirty="0">
                <a:solidFill>
                  <a:srgbClr val="22373A"/>
                </a:solidFill>
                <a:latin typeface="Arial"/>
                <a:cs typeface="Arial"/>
              </a:rPr>
              <a:t>Target</a:t>
            </a:r>
            <a:r>
              <a:rPr sz="1000" spc="-15" dirty="0">
                <a:solidFill>
                  <a:srgbClr val="22373A"/>
                </a:solidFill>
                <a:latin typeface="Arial"/>
                <a:cs typeface="Arial"/>
              </a:rPr>
              <a:t>: </a:t>
            </a:r>
            <a:r>
              <a:rPr sz="1000" spc="-35" dirty="0">
                <a:solidFill>
                  <a:srgbClr val="22373A"/>
                </a:solidFill>
                <a:latin typeface="Arial"/>
                <a:cs typeface="Arial"/>
              </a:rPr>
              <a:t>minimize </a:t>
            </a:r>
            <a:r>
              <a:rPr sz="1000" i="1" spc="65" dirty="0">
                <a:solidFill>
                  <a:srgbClr val="22373A"/>
                </a:solidFill>
                <a:latin typeface="Trebuchet MS"/>
                <a:cs typeface="Trebuchet MS"/>
              </a:rPr>
              <a:t>MSE</a:t>
            </a:r>
            <a:r>
              <a:rPr sz="1050" i="1" spc="97" baseline="-11904" dirty="0">
                <a:solidFill>
                  <a:srgbClr val="22373A"/>
                </a:solidFill>
                <a:latin typeface="Arial"/>
                <a:cs typeface="Arial"/>
              </a:rPr>
              <a:t>f </a:t>
            </a:r>
            <a:r>
              <a:rPr sz="1000" spc="-15" dirty="0">
                <a:solidFill>
                  <a:srgbClr val="22373A"/>
                </a:solidFill>
                <a:latin typeface="Arial"/>
                <a:cs typeface="Arial"/>
              </a:rPr>
              <a:t>in </a:t>
            </a:r>
            <a:r>
              <a:rPr sz="1000" spc="-50" dirty="0">
                <a:solidFill>
                  <a:srgbClr val="22373A"/>
                </a:solidFill>
                <a:latin typeface="Arial"/>
                <a:cs typeface="Arial"/>
              </a:rPr>
              <a:t>order </a:t>
            </a:r>
            <a:r>
              <a:rPr sz="1000" spc="10" dirty="0">
                <a:solidFill>
                  <a:srgbClr val="22373A"/>
                </a:solidFill>
                <a:latin typeface="Arial"/>
                <a:cs typeface="Arial"/>
              </a:rPr>
              <a:t>to </a:t>
            </a:r>
            <a:r>
              <a:rPr sz="1000" spc="-65" dirty="0">
                <a:solidFill>
                  <a:srgbClr val="22373A"/>
                </a:solidFill>
                <a:latin typeface="Arial"/>
                <a:cs typeface="Arial"/>
              </a:rPr>
              <a:t>increase </a:t>
            </a:r>
            <a:r>
              <a:rPr sz="1000" spc="-45" dirty="0">
                <a:solidFill>
                  <a:srgbClr val="22373A"/>
                </a:solidFill>
                <a:latin typeface="Arial"/>
                <a:cs typeface="Arial"/>
              </a:rPr>
              <a:t>accuracy!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Apply  </a:t>
            </a:r>
            <a:r>
              <a:rPr sz="1000" spc="-15" dirty="0">
                <a:solidFill>
                  <a:srgbClr val="22373A"/>
                </a:solidFill>
                <a:latin typeface="Arial"/>
                <a:cs typeface="Arial"/>
              </a:rPr>
              <a:t>optimization </a:t>
            </a:r>
            <a:r>
              <a:rPr sz="1000" spc="-35" dirty="0">
                <a:solidFill>
                  <a:srgbClr val="22373A"/>
                </a:solidFill>
                <a:latin typeface="Arial"/>
                <a:cs typeface="Arial"/>
              </a:rPr>
              <a:t>algorithms </a:t>
            </a:r>
            <a:r>
              <a:rPr sz="1000" spc="10" dirty="0">
                <a:solidFill>
                  <a:srgbClr val="22373A"/>
                </a:solidFill>
                <a:latin typeface="Arial"/>
                <a:cs typeface="Arial"/>
              </a:rPr>
              <a:t>to </a:t>
            </a:r>
            <a:r>
              <a:rPr sz="1000" spc="-65" dirty="0">
                <a:solidFill>
                  <a:srgbClr val="22373A"/>
                </a:solidFill>
                <a:latin typeface="Arial"/>
                <a:cs typeface="Arial"/>
              </a:rPr>
              <a:t>achieve</a:t>
            </a:r>
            <a:r>
              <a:rPr sz="1000" spc="-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2373A"/>
                </a:solidFill>
                <a:latin typeface="Arial"/>
                <a:cs typeface="Arial"/>
              </a:rPr>
              <a:t>it.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010" y="64615"/>
            <a:ext cx="6584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Solutions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929170"/>
            <a:ext cx="3888104" cy="127000"/>
          </a:xfrm>
          <a:custGeom>
            <a:avLst/>
            <a:gdLst/>
            <a:ahLst/>
            <a:cxnLst/>
            <a:rect l="l" t="t" r="r" b="b"/>
            <a:pathLst>
              <a:path w="3888104" h="127000">
                <a:moveTo>
                  <a:pt x="0" y="126530"/>
                </a:moveTo>
                <a:lnTo>
                  <a:pt x="3888003" y="126530"/>
                </a:lnTo>
                <a:lnTo>
                  <a:pt x="3888003" y="0"/>
                </a:lnTo>
                <a:lnTo>
                  <a:pt x="0" y="0"/>
                </a:lnTo>
                <a:lnTo>
                  <a:pt x="0" y="12653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2007578"/>
            <a:ext cx="3888104" cy="127000"/>
          </a:xfrm>
          <a:custGeom>
            <a:avLst/>
            <a:gdLst/>
            <a:ahLst/>
            <a:cxnLst/>
            <a:rect l="l" t="t" r="r" b="b"/>
            <a:pathLst>
              <a:path w="3888104" h="127000">
                <a:moveTo>
                  <a:pt x="0" y="126530"/>
                </a:moveTo>
                <a:lnTo>
                  <a:pt x="3888003" y="126530"/>
                </a:lnTo>
                <a:lnTo>
                  <a:pt x="3888003" y="0"/>
                </a:lnTo>
                <a:lnTo>
                  <a:pt x="0" y="0"/>
                </a:lnTo>
                <a:lnTo>
                  <a:pt x="0" y="12653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634319"/>
            <a:ext cx="3879215" cy="2164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Minimize the </a:t>
            </a:r>
            <a:r>
              <a:rPr sz="1000" spc="-20" dirty="0">
                <a:solidFill>
                  <a:srgbClr val="22373A"/>
                </a:solidFill>
                <a:latin typeface="Arial"/>
                <a:cs typeface="Arial"/>
              </a:rPr>
              <a:t>metric (a.k.a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error)</a:t>
            </a:r>
            <a:r>
              <a:rPr sz="1000" spc="8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Arial"/>
                <a:cs typeface="Arial"/>
              </a:rPr>
              <a:t>function.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000" b="1" spc="-25" dirty="0">
                <a:solidFill>
                  <a:srgbClr val="EB801A"/>
                </a:solidFill>
                <a:latin typeface="Arial"/>
                <a:cs typeface="Arial"/>
              </a:rPr>
              <a:t>Analytic</a:t>
            </a:r>
            <a:r>
              <a:rPr sz="1000" b="1" spc="80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000" b="1" spc="-35" dirty="0">
                <a:solidFill>
                  <a:srgbClr val="EB801A"/>
                </a:solidFill>
                <a:latin typeface="Arial"/>
                <a:cs typeface="Arial"/>
              </a:rPr>
              <a:t>Solution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14599"/>
              </a:lnSpc>
              <a:spcBef>
                <a:spcPts val="65"/>
              </a:spcBef>
            </a:pPr>
            <a:r>
              <a:rPr sz="1000" b="1" spc="-15" dirty="0">
                <a:solidFill>
                  <a:srgbClr val="22373A"/>
                </a:solidFill>
                <a:latin typeface="Arial"/>
                <a:cs typeface="Arial"/>
              </a:rPr>
              <a:t>Maximum </a:t>
            </a:r>
            <a:r>
              <a:rPr sz="1000" b="1" spc="-40" dirty="0">
                <a:solidFill>
                  <a:srgbClr val="22373A"/>
                </a:solidFill>
                <a:latin typeface="Arial"/>
                <a:cs typeface="Arial"/>
              </a:rPr>
              <a:t>Likelihood </a:t>
            </a:r>
            <a:r>
              <a:rPr sz="1000" b="1" spc="-25" dirty="0">
                <a:solidFill>
                  <a:srgbClr val="22373A"/>
                </a:solidFill>
                <a:latin typeface="Arial"/>
                <a:cs typeface="Arial"/>
              </a:rPr>
              <a:t>Estimator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: differentiate </a:t>
            </a:r>
            <a:r>
              <a:rPr sz="1000" spc="-60" dirty="0">
                <a:solidFill>
                  <a:srgbClr val="22373A"/>
                </a:solidFill>
                <a:latin typeface="Arial"/>
                <a:cs typeface="Arial"/>
                <a:hlinkClick r:id="rId2" action="ppaction://hlinksldjump"/>
              </a:rPr>
              <a:t>2 </a:t>
            </a:r>
            <a:r>
              <a:rPr sz="1000" spc="-55" dirty="0">
                <a:solidFill>
                  <a:srgbClr val="22373A"/>
                </a:solidFill>
                <a:latin typeface="Arial"/>
                <a:cs typeface="Arial"/>
              </a:rPr>
              <a:t>and </a:t>
            </a:r>
            <a:r>
              <a:rPr sz="1000" spc="-15" dirty="0">
                <a:solidFill>
                  <a:srgbClr val="22373A"/>
                </a:solidFill>
                <a:latin typeface="Arial"/>
                <a:cs typeface="Arial"/>
              </a:rPr>
              <a:t>find </a:t>
            </a:r>
            <a:r>
              <a:rPr sz="1000" spc="-10" dirty="0">
                <a:solidFill>
                  <a:srgbClr val="22373A"/>
                </a:solidFill>
                <a:latin typeface="Arial"/>
                <a:cs typeface="Arial"/>
              </a:rPr>
              <a:t>its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minimum.  </a:t>
            </a:r>
            <a:r>
              <a:rPr sz="1000" spc="-40" dirty="0">
                <a:solidFill>
                  <a:srgbClr val="22373A"/>
                </a:solidFill>
                <a:latin typeface="Arial"/>
                <a:cs typeface="Arial"/>
              </a:rPr>
              <a:t>There </a:t>
            </a:r>
            <a:r>
              <a:rPr sz="1000" spc="-55" dirty="0">
                <a:solidFill>
                  <a:srgbClr val="22373A"/>
                </a:solidFill>
                <a:latin typeface="Arial"/>
                <a:cs typeface="Arial"/>
              </a:rPr>
              <a:t>is </a:t>
            </a:r>
            <a:r>
              <a:rPr sz="1000" spc="-80" dirty="0">
                <a:solidFill>
                  <a:srgbClr val="22373A"/>
                </a:solidFill>
                <a:latin typeface="Arial"/>
                <a:cs typeface="Arial"/>
              </a:rPr>
              <a:t>a </a:t>
            </a:r>
            <a:r>
              <a:rPr sz="1000" spc="-35" dirty="0">
                <a:solidFill>
                  <a:srgbClr val="22373A"/>
                </a:solidFill>
                <a:latin typeface="Arial"/>
                <a:cs typeface="Arial"/>
              </a:rPr>
              <a:t>global minimiser, </a:t>
            </a:r>
            <a:r>
              <a:rPr sz="1000" spc="-65" dirty="0">
                <a:solidFill>
                  <a:srgbClr val="22373A"/>
                </a:solidFill>
                <a:latin typeface="Arial"/>
                <a:cs typeface="Arial"/>
              </a:rPr>
              <a:t>since </a:t>
            </a:r>
            <a:r>
              <a:rPr sz="1000" i="1" spc="65" dirty="0">
                <a:solidFill>
                  <a:srgbClr val="22373A"/>
                </a:solidFill>
                <a:latin typeface="Trebuchet MS"/>
                <a:cs typeface="Trebuchet MS"/>
              </a:rPr>
              <a:t>MSE</a:t>
            </a:r>
            <a:r>
              <a:rPr sz="1050" i="1" spc="97" baseline="-11904" dirty="0">
                <a:solidFill>
                  <a:srgbClr val="22373A"/>
                </a:solidFill>
                <a:latin typeface="Arial"/>
                <a:cs typeface="Arial"/>
              </a:rPr>
              <a:t>f </a:t>
            </a:r>
            <a:r>
              <a:rPr sz="1000" spc="-55" dirty="0">
                <a:solidFill>
                  <a:srgbClr val="22373A"/>
                </a:solidFill>
                <a:latin typeface="Arial"/>
                <a:cs typeface="Arial"/>
              </a:rPr>
              <a:t>is </a:t>
            </a:r>
            <a:r>
              <a:rPr sz="1000" spc="-60" dirty="0">
                <a:solidFill>
                  <a:srgbClr val="22373A"/>
                </a:solidFill>
                <a:latin typeface="Arial"/>
                <a:cs typeface="Arial"/>
              </a:rPr>
              <a:t>convex</a:t>
            </a:r>
            <a:r>
              <a:rPr sz="1000" spc="-3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Arial"/>
                <a:cs typeface="Arial"/>
              </a:rPr>
              <a:t>(quadratic).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Times New Roman"/>
              <a:cs typeface="Times New Roman"/>
            </a:endParaRPr>
          </a:p>
          <a:p>
            <a:pPr marL="1235075">
              <a:lnSpc>
                <a:spcPct val="100000"/>
              </a:lnSpc>
            </a:pPr>
            <a:r>
              <a:rPr sz="1000" b="1" dirty="0">
                <a:solidFill>
                  <a:srgbClr val="22373A"/>
                </a:solidFill>
                <a:latin typeface="Arial"/>
                <a:cs typeface="Arial"/>
              </a:rPr>
              <a:t>w</a:t>
            </a:r>
            <a:r>
              <a:rPr sz="1050" b="1" baseline="-11904" dirty="0">
                <a:solidFill>
                  <a:srgbClr val="22373A"/>
                </a:solidFill>
                <a:latin typeface="Arial"/>
                <a:cs typeface="Arial"/>
              </a:rPr>
              <a:t>MLE </a:t>
            </a:r>
            <a:r>
              <a:rPr sz="1000" spc="190" dirty="0">
                <a:solidFill>
                  <a:srgbClr val="22373A"/>
                </a:solidFill>
                <a:latin typeface="Arial"/>
                <a:cs typeface="Arial"/>
              </a:rPr>
              <a:t>= </a:t>
            </a:r>
            <a:r>
              <a:rPr sz="1000" spc="60" dirty="0">
                <a:solidFill>
                  <a:srgbClr val="22373A"/>
                </a:solidFill>
                <a:latin typeface="Arial"/>
                <a:cs typeface="Arial"/>
              </a:rPr>
              <a:t>(</a:t>
            </a:r>
            <a:r>
              <a:rPr sz="1000" b="1" spc="60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1050" i="1" spc="89" baseline="31746" dirty="0">
                <a:solidFill>
                  <a:srgbClr val="22373A"/>
                </a:solidFill>
                <a:latin typeface="Arial"/>
                <a:cs typeface="Arial"/>
              </a:rPr>
              <a:t>T </a:t>
            </a:r>
            <a:r>
              <a:rPr sz="1000" b="1" spc="20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1000" spc="20" dirty="0">
                <a:solidFill>
                  <a:srgbClr val="22373A"/>
                </a:solidFill>
                <a:latin typeface="Arial"/>
                <a:cs typeface="Arial"/>
              </a:rPr>
              <a:t>)</a:t>
            </a:r>
            <a:r>
              <a:rPr sz="1050" i="1" spc="30" baseline="31746" dirty="0">
                <a:solidFill>
                  <a:srgbClr val="22373A"/>
                </a:solidFill>
                <a:latin typeface="Verdana"/>
                <a:cs typeface="Verdana"/>
              </a:rPr>
              <a:t>−</a:t>
            </a:r>
            <a:r>
              <a:rPr sz="1050" spc="30" baseline="31746" dirty="0">
                <a:solidFill>
                  <a:srgbClr val="22373A"/>
                </a:solidFill>
                <a:latin typeface="Verdana"/>
                <a:cs typeface="Verdana"/>
              </a:rPr>
              <a:t>1 </a:t>
            </a:r>
            <a:r>
              <a:rPr sz="1000" spc="-340" dirty="0">
                <a:solidFill>
                  <a:srgbClr val="22373A"/>
                </a:solidFill>
                <a:latin typeface="DejaVu Sans"/>
                <a:cs typeface="DejaVu Sans"/>
              </a:rPr>
              <a:t>∗</a:t>
            </a:r>
            <a:r>
              <a:rPr sz="1000" spc="-105" dirty="0">
                <a:solidFill>
                  <a:srgbClr val="22373A"/>
                </a:solidFill>
                <a:latin typeface="DejaVu Sans"/>
                <a:cs typeface="DejaVu Sans"/>
              </a:rPr>
              <a:t> </a:t>
            </a:r>
            <a:r>
              <a:rPr sz="1000" b="1" spc="70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1050" i="1" spc="104" baseline="31746" dirty="0">
                <a:solidFill>
                  <a:srgbClr val="22373A"/>
                </a:solidFill>
                <a:latin typeface="Arial"/>
                <a:cs typeface="Arial"/>
              </a:rPr>
              <a:t>T</a:t>
            </a:r>
            <a:r>
              <a:rPr sz="1050" i="1" spc="-15" baseline="31746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-340" dirty="0">
                <a:solidFill>
                  <a:srgbClr val="22373A"/>
                </a:solidFill>
                <a:latin typeface="DejaVu Sans"/>
                <a:cs typeface="DejaVu Sans"/>
              </a:rPr>
              <a:t>∗</a:t>
            </a:r>
            <a:r>
              <a:rPr sz="1000" spc="-100" dirty="0">
                <a:solidFill>
                  <a:srgbClr val="22373A"/>
                </a:solidFill>
                <a:latin typeface="DejaVu Sans"/>
                <a:cs typeface="DejaVu Sans"/>
              </a:rPr>
              <a:t> </a:t>
            </a:r>
            <a:r>
              <a:rPr sz="1000" b="1" spc="-60" dirty="0">
                <a:solidFill>
                  <a:srgbClr val="22373A"/>
                </a:solidFill>
                <a:latin typeface="Arial"/>
                <a:cs typeface="Arial"/>
              </a:rPr>
              <a:t>y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b="1" spc="-30" dirty="0">
                <a:solidFill>
                  <a:srgbClr val="EB801A"/>
                </a:solidFill>
                <a:latin typeface="Arial"/>
                <a:cs typeface="Arial"/>
              </a:rPr>
              <a:t>Computational</a:t>
            </a:r>
            <a:r>
              <a:rPr sz="1000" b="1" spc="80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000" b="1" spc="-35" dirty="0">
                <a:solidFill>
                  <a:srgbClr val="EB801A"/>
                </a:solidFill>
                <a:latin typeface="Arial"/>
                <a:cs typeface="Arial"/>
              </a:rPr>
              <a:t>Solution</a:t>
            </a:r>
            <a:endParaRPr sz="1000">
              <a:latin typeface="Arial"/>
              <a:cs typeface="Arial"/>
            </a:endParaRPr>
          </a:p>
          <a:p>
            <a:pPr marL="12700" marR="281940">
              <a:lnSpc>
                <a:spcPct val="114599"/>
              </a:lnSpc>
              <a:spcBef>
                <a:spcPts val="65"/>
              </a:spcBef>
            </a:pPr>
            <a:r>
              <a:rPr sz="1000" b="1" spc="-30" dirty="0">
                <a:solidFill>
                  <a:srgbClr val="22373A"/>
                </a:solidFill>
                <a:latin typeface="Arial"/>
                <a:cs typeface="Arial"/>
              </a:rPr>
              <a:t>Gradient Descent</a:t>
            </a:r>
            <a:r>
              <a:rPr sz="1000" spc="-30" dirty="0">
                <a:solidFill>
                  <a:srgbClr val="22373A"/>
                </a:solidFill>
                <a:latin typeface="Arial"/>
                <a:cs typeface="Arial"/>
              </a:rPr>
              <a:t>: </a:t>
            </a:r>
            <a:r>
              <a:rPr sz="1000" spc="-75" dirty="0">
                <a:solidFill>
                  <a:srgbClr val="22373A"/>
                </a:solidFill>
                <a:latin typeface="Arial"/>
                <a:cs typeface="Arial"/>
              </a:rPr>
              <a:t>make </a:t>
            </a:r>
            <a:r>
              <a:rPr sz="1000" spc="-35" dirty="0">
                <a:solidFill>
                  <a:srgbClr val="22373A"/>
                </a:solidFill>
                <a:latin typeface="Arial"/>
                <a:cs typeface="Arial"/>
              </a:rPr>
              <a:t>incremental </a:t>
            </a:r>
            <a:r>
              <a:rPr sz="1000" spc="-45" dirty="0">
                <a:solidFill>
                  <a:srgbClr val="22373A"/>
                </a:solidFill>
                <a:latin typeface="Arial"/>
                <a:cs typeface="Arial"/>
              </a:rPr>
              <a:t>updates, </a:t>
            </a:r>
            <a:r>
              <a:rPr sz="1000" spc="-50" dirty="0">
                <a:solidFill>
                  <a:srgbClr val="22373A"/>
                </a:solidFill>
                <a:latin typeface="Arial"/>
                <a:cs typeface="Arial"/>
              </a:rPr>
              <a:t>towards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sz="1000" spc="-35" dirty="0">
                <a:solidFill>
                  <a:srgbClr val="22373A"/>
                </a:solidFill>
                <a:latin typeface="Arial"/>
                <a:cs typeface="Arial"/>
              </a:rPr>
              <a:t>correct 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solution, </a:t>
            </a:r>
            <a:r>
              <a:rPr sz="1000" spc="-50" dirty="0">
                <a:solidFill>
                  <a:srgbClr val="22373A"/>
                </a:solidFill>
                <a:latin typeface="Arial"/>
                <a:cs typeface="Arial"/>
              </a:rPr>
              <a:t>using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sz="1000" spc="-35" dirty="0">
                <a:solidFill>
                  <a:srgbClr val="22373A"/>
                </a:solidFill>
                <a:latin typeface="Arial"/>
                <a:cs typeface="Arial"/>
              </a:rPr>
              <a:t>derivative </a:t>
            </a:r>
            <a:r>
              <a:rPr sz="1000" spc="-20" dirty="0">
                <a:solidFill>
                  <a:srgbClr val="22373A"/>
                </a:solidFill>
                <a:latin typeface="Arial"/>
                <a:cs typeface="Arial"/>
              </a:rPr>
              <a:t>of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sz="1000" spc="-40" dirty="0">
                <a:solidFill>
                  <a:srgbClr val="22373A"/>
                </a:solidFill>
                <a:latin typeface="Arial"/>
                <a:cs typeface="Arial"/>
              </a:rPr>
              <a:t>error </a:t>
            </a:r>
            <a:r>
              <a:rPr sz="1000" dirty="0">
                <a:solidFill>
                  <a:srgbClr val="22373A"/>
                </a:solidFill>
                <a:latin typeface="Arial"/>
                <a:cs typeface="Arial"/>
              </a:rPr>
              <a:t>at </a:t>
            </a:r>
            <a:r>
              <a:rPr sz="1000" spc="-75" dirty="0">
                <a:solidFill>
                  <a:srgbClr val="22373A"/>
                </a:solidFill>
                <a:latin typeface="Arial"/>
                <a:cs typeface="Arial"/>
              </a:rPr>
              <a:t>each</a:t>
            </a:r>
            <a:r>
              <a:rPr sz="1000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Arial"/>
                <a:cs typeface="Arial"/>
              </a:rPr>
              <a:t>step.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Times New Roman"/>
              <a:cs typeface="Times New Roman"/>
            </a:endParaRPr>
          </a:p>
          <a:p>
            <a:pPr marL="19685" algn="ctr">
              <a:lnSpc>
                <a:spcPct val="100000"/>
              </a:lnSpc>
            </a:pPr>
            <a:r>
              <a:rPr sz="1000" i="1" spc="-5" dirty="0">
                <a:solidFill>
                  <a:srgbClr val="22373A"/>
                </a:solidFill>
                <a:latin typeface="Trebuchet MS"/>
                <a:cs typeface="Trebuchet MS"/>
              </a:rPr>
              <a:t>w</a:t>
            </a:r>
            <a:r>
              <a:rPr sz="1050" i="1" spc="-7" baseline="-11904" dirty="0">
                <a:solidFill>
                  <a:srgbClr val="22373A"/>
                </a:solidFill>
                <a:latin typeface="Arial"/>
                <a:cs typeface="Arial"/>
              </a:rPr>
              <a:t>t</a:t>
            </a:r>
            <a:r>
              <a:rPr sz="1050" spc="-7" baseline="-11904" dirty="0">
                <a:solidFill>
                  <a:srgbClr val="22373A"/>
                </a:solidFill>
                <a:latin typeface="Verdana"/>
                <a:cs typeface="Verdana"/>
              </a:rPr>
              <a:t>+1 </a:t>
            </a:r>
            <a:r>
              <a:rPr sz="1000" spc="190" dirty="0">
                <a:solidFill>
                  <a:srgbClr val="22373A"/>
                </a:solidFill>
                <a:latin typeface="Arial"/>
                <a:cs typeface="Arial"/>
              </a:rPr>
              <a:t>= </a:t>
            </a:r>
            <a:r>
              <a:rPr sz="1000" i="1" dirty="0">
                <a:solidFill>
                  <a:srgbClr val="22373A"/>
                </a:solidFill>
                <a:latin typeface="Trebuchet MS"/>
                <a:cs typeface="Trebuchet MS"/>
              </a:rPr>
              <a:t>w</a:t>
            </a:r>
            <a:r>
              <a:rPr sz="1050" i="1" baseline="-11904" dirty="0">
                <a:solidFill>
                  <a:srgbClr val="22373A"/>
                </a:solidFill>
                <a:latin typeface="Arial"/>
                <a:cs typeface="Arial"/>
              </a:rPr>
              <a:t>t </a:t>
            </a:r>
            <a:r>
              <a:rPr sz="1000" spc="-65" dirty="0">
                <a:solidFill>
                  <a:srgbClr val="22373A"/>
                </a:solidFill>
                <a:latin typeface="DejaVu Sans"/>
                <a:cs typeface="DejaVu Sans"/>
              </a:rPr>
              <a:t>− </a:t>
            </a:r>
            <a:r>
              <a:rPr sz="1000" i="1" dirty="0">
                <a:solidFill>
                  <a:srgbClr val="22373A"/>
                </a:solidFill>
                <a:latin typeface="Arial"/>
                <a:cs typeface="Arial"/>
              </a:rPr>
              <a:t>η</a:t>
            </a:r>
            <a:r>
              <a:rPr sz="1000" dirty="0">
                <a:solidFill>
                  <a:srgbClr val="22373A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050" i="1" baseline="-11904" dirty="0">
                <a:solidFill>
                  <a:srgbClr val="22373A"/>
                </a:solidFill>
                <a:latin typeface="Arial"/>
                <a:cs typeface="Arial"/>
              </a:rPr>
              <a:t>i  </a:t>
            </a:r>
            <a:r>
              <a:rPr sz="1000" spc="-65" dirty="0">
                <a:solidFill>
                  <a:srgbClr val="22373A"/>
                </a:solidFill>
                <a:latin typeface="DejaVu Sans"/>
                <a:cs typeface="DejaVu Sans"/>
              </a:rPr>
              <a:t>−</a:t>
            </a:r>
            <a:r>
              <a:rPr sz="1000" spc="-180" dirty="0">
                <a:solidFill>
                  <a:srgbClr val="22373A"/>
                </a:solidFill>
                <a:latin typeface="DejaVu Sans"/>
                <a:cs typeface="DejaVu Sans"/>
              </a:rPr>
              <a:t> </a:t>
            </a: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000" spc="-50" dirty="0">
                <a:solidFill>
                  <a:srgbClr val="22373A"/>
                </a:solidFill>
                <a:latin typeface="Arial"/>
                <a:cs typeface="Arial"/>
              </a:rPr>
              <a:t>ˆ)</a:t>
            </a: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x</a:t>
            </a:r>
            <a:r>
              <a:rPr sz="1050" i="1" spc="-75" baseline="-11904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endParaRPr sz="1050" baseline="-11904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667</Words>
  <Application>Microsoft Office PowerPoint</Application>
  <PresentationFormat>Custom</PresentationFormat>
  <Paragraphs>125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DejaVu Sans</vt:lpstr>
      <vt:lpstr>Arial</vt:lpstr>
      <vt:lpstr>Calibri</vt:lpstr>
      <vt:lpstr>Times New Roman</vt:lpstr>
      <vt:lpstr>Trebuchet MS</vt:lpstr>
      <vt:lpstr>Verdana</vt:lpstr>
      <vt:lpstr>Office Theme</vt:lpstr>
      <vt:lpstr>goo.gl/eKxKZH</vt:lpstr>
      <vt:lpstr>Linear Models</vt:lpstr>
      <vt:lpstr>PowerPoint Presentation</vt:lpstr>
      <vt:lpstr>PowerPoint Presentation</vt:lpstr>
      <vt:lpstr>Problem Definition</vt:lpstr>
      <vt:lpstr>Linear Model</vt:lpstr>
      <vt:lpstr>PowerPoint Presentation</vt:lpstr>
      <vt:lpstr>Metric</vt:lpstr>
      <vt:lpstr>Solutions</vt:lpstr>
      <vt:lpstr>PowerPoint Presentation</vt:lpstr>
      <vt:lpstr>Context</vt:lpstr>
      <vt:lpstr>Results</vt:lpstr>
      <vt:lpstr>PowerPoint Presentation</vt:lpstr>
      <vt:lpstr>PowerPoint Presentation</vt:lpstr>
      <vt:lpstr>Setup</vt:lpstr>
      <vt:lpstr>Challenges</vt:lpstr>
      <vt:lpstr>Disclaimer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goo.gl/eKxKZH</dc:title>
  <cp:lastModifiedBy>Lim, Edward M</cp:lastModifiedBy>
  <cp:revision>1</cp:revision>
  <dcterms:created xsi:type="dcterms:W3CDTF">2018-08-27T17:14:10Z</dcterms:created>
  <dcterms:modified xsi:type="dcterms:W3CDTF">2018-08-27T17:55:09Z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2017-10-19T00:00:00Z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2018-08-27T00:00:00Z</vt:filetime>
  </property>
</Properties>
</file>