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300" r:id="rId4"/>
    <p:sldId id="301" r:id="rId5"/>
    <p:sldId id="302" r:id="rId6"/>
    <p:sldId id="303" r:id="rId7"/>
    <p:sldId id="304" r:id="rId8"/>
    <p:sldId id="309" r:id="rId9"/>
    <p:sldId id="305" r:id="rId10"/>
    <p:sldId id="306" r:id="rId11"/>
    <p:sldId id="307" r:id="rId12"/>
    <p:sldId id="308" r:id="rId13"/>
    <p:sldId id="288" r:id="rId14"/>
    <p:sldId id="259" r:id="rId15"/>
    <p:sldId id="273" r:id="rId16"/>
    <p:sldId id="274" r:id="rId17"/>
    <p:sldId id="275" r:id="rId18"/>
    <p:sldId id="276" r:id="rId19"/>
    <p:sldId id="278" r:id="rId20"/>
    <p:sldId id="277" r:id="rId21"/>
    <p:sldId id="282" r:id="rId22"/>
    <p:sldId id="279" r:id="rId23"/>
    <p:sldId id="280" r:id="rId24"/>
    <p:sldId id="284" r:id="rId25"/>
    <p:sldId id="287" r:id="rId26"/>
    <p:sldId id="285" r:id="rId27"/>
    <p:sldId id="286" r:id="rId28"/>
    <p:sldId id="262" r:id="rId29"/>
    <p:sldId id="289" r:id="rId30"/>
    <p:sldId id="298" r:id="rId31"/>
    <p:sldId id="290" r:id="rId32"/>
    <p:sldId id="291" r:id="rId33"/>
    <p:sldId id="292" r:id="rId34"/>
    <p:sldId id="293" r:id="rId35"/>
    <p:sldId id="264" r:id="rId36"/>
    <p:sldId id="294" r:id="rId37"/>
    <p:sldId id="295" r:id="rId38"/>
    <p:sldId id="299" r:id="rId39"/>
    <p:sldId id="312" r:id="rId40"/>
    <p:sldId id="315" r:id="rId41"/>
    <p:sldId id="310" r:id="rId42"/>
    <p:sldId id="311" r:id="rId43"/>
    <p:sldId id="313" r:id="rId44"/>
    <p:sldId id="314" r:id="rId45"/>
    <p:sldId id="296" r:id="rId46"/>
    <p:sldId id="297" r:id="rId47"/>
    <p:sldId id="268" r:id="rId48"/>
    <p:sldId id="270" r:id="rId49"/>
    <p:sldId id="271" r:id="rId50"/>
    <p:sldId id="272" r:id="rId5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8557" autoAdjust="0"/>
  </p:normalViewPr>
  <p:slideViewPr>
    <p:cSldViewPr>
      <p:cViewPr varScale="1">
        <p:scale>
          <a:sx n="148" d="100"/>
          <a:sy n="148" d="100"/>
        </p:scale>
        <p:origin x="1675" y="8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8CD55-C935-4955-8EC6-E7D57C1DC36B}" type="datetimeFigureOut">
              <a:rPr lang="en-MY" smtClean="0"/>
              <a:t>6/9/2018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D11EE-1B9E-48E3-B5DF-1B2652624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69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909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Add Intro to Data Science Slides (terminology of data science)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639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307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Understand I choose linear regression as it is the simplest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991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Explain why MSE is chosen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586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764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63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5867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009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52856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0" y="352869"/>
                </a:moveTo>
                <a:lnTo>
                  <a:pt x="4608004" y="352869"/>
                </a:lnTo>
                <a:lnTo>
                  <a:pt x="4608004" y="0"/>
                </a:lnTo>
                <a:lnTo>
                  <a:pt x="0" y="0"/>
                </a:lnTo>
                <a:lnTo>
                  <a:pt x="0" y="352869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399303"/>
            <a:ext cx="3884929" cy="1080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04143" y="3257815"/>
            <a:ext cx="145414" cy="115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-College-Data-Science-Society/Linear-Models" TargetMode="External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9395" y="253049"/>
            <a:ext cx="498601" cy="179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889403"/>
            <a:ext cx="1200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22373A"/>
                </a:solidFill>
              </a:rPr>
              <a:t>Linear</a:t>
            </a:r>
            <a:r>
              <a:rPr sz="1400" spc="70" dirty="0">
                <a:solidFill>
                  <a:srgbClr val="22373A"/>
                </a:solidFill>
              </a:rPr>
              <a:t> </a:t>
            </a:r>
            <a:r>
              <a:rPr sz="1400" spc="-15" dirty="0">
                <a:solidFill>
                  <a:srgbClr val="22373A"/>
                </a:solidFill>
              </a:rPr>
              <a:t>Models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347294" y="1223693"/>
            <a:ext cx="21907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22373A"/>
                </a:solidFill>
                <a:latin typeface="Arial"/>
                <a:cs typeface="Arial"/>
              </a:rPr>
              <a:t>Machine </a:t>
            </a:r>
            <a:r>
              <a:rPr sz="1200" spc="-70" dirty="0">
                <a:solidFill>
                  <a:srgbClr val="22373A"/>
                </a:solidFill>
                <a:latin typeface="Arial"/>
                <a:cs typeface="Arial"/>
              </a:rPr>
              <a:t>Learning </a:t>
            </a:r>
            <a:r>
              <a:rPr sz="1200" spc="-75" dirty="0">
                <a:solidFill>
                  <a:srgbClr val="22373A"/>
                </a:solidFill>
                <a:latin typeface="Arial"/>
                <a:cs typeface="Arial"/>
              </a:rPr>
              <a:t>Workshop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22373A"/>
                </a:solidFill>
                <a:latin typeface="Arial"/>
                <a:cs typeface="Arial"/>
              </a:rPr>
              <a:t>Series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163462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5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1852031"/>
            <a:ext cx="1515110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60" dirty="0">
                <a:solidFill>
                  <a:srgbClr val="22373A"/>
                </a:solidFill>
                <a:latin typeface="Verdana"/>
                <a:cs typeface="Verdana"/>
              </a:rPr>
              <a:t>Imperial </a:t>
            </a:r>
            <a:r>
              <a:rPr sz="700" spc="-55" dirty="0">
                <a:solidFill>
                  <a:srgbClr val="22373A"/>
                </a:solidFill>
                <a:latin typeface="Verdana"/>
                <a:cs typeface="Verdana"/>
              </a:rPr>
              <a:t>College </a:t>
            </a:r>
            <a:r>
              <a:rPr sz="700" spc="-40" dirty="0">
                <a:solidFill>
                  <a:srgbClr val="22373A"/>
                </a:solidFill>
                <a:latin typeface="Verdana"/>
                <a:cs typeface="Verdana"/>
              </a:rPr>
              <a:t>Data </a:t>
            </a:r>
            <a:r>
              <a:rPr sz="700" spc="-60" dirty="0">
                <a:solidFill>
                  <a:srgbClr val="22373A"/>
                </a:solidFill>
                <a:latin typeface="Verdana"/>
                <a:cs typeface="Verdana"/>
              </a:rPr>
              <a:t>Science</a:t>
            </a:r>
            <a:r>
              <a:rPr sz="7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700" spc="-50" dirty="0">
                <a:solidFill>
                  <a:srgbClr val="22373A"/>
                </a:solidFill>
                <a:latin typeface="Verdana"/>
                <a:cs typeface="Verdana"/>
              </a:rPr>
              <a:t>Society</a:t>
            </a:r>
            <a:endParaRPr sz="7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5050" y="470375"/>
            <a:ext cx="3982756" cy="2130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Supervised learning regroups different techniques which all share the same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training dataset contains inputs data (your predictors) and the value you want to predict (labels)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model will use the training data to learn a link between the input and the outputs. Underlying idea is that the training data can be generalized and that the model can be used on new data with some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353F8-A1CA-4CCB-90F7-2A497A4A3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5" y="2141775"/>
            <a:ext cx="2873647" cy="12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3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Unsupervised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671" y="502319"/>
            <a:ext cx="3982756" cy="3207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/>
              <a:t>Unsupervised learning does not use labelled output data. Unsupervised algorithms can be split into different categories: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Clustering algorithm, such as K-means, hierarchical clustering or mixture models. These algorithms try to discriminate and separate the observations in different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Dimensionality reduction </a:t>
            </a:r>
            <a:r>
              <a:rPr lang="en-US" i="0"/>
              <a:t>algorithms such </a:t>
            </a:r>
            <a:r>
              <a:rPr lang="en-US" i="0" dirty="0"/>
              <a:t>as PCA, ICA or autoencoder. These algorithms find the best representation of the data with fewer dimensions.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Anomaly detections to find outliers in the data, i.e. observations which do not follow the data set patterns.</a:t>
            </a:r>
          </a:p>
          <a:p>
            <a:endParaRPr lang="en-US" i="0" dirty="0"/>
          </a:p>
          <a:p>
            <a:r>
              <a:rPr lang="en-US" i="0" dirty="0"/>
              <a:t>Most of the time unsupervised learning algorithms are used to pre-process the data, during the exploratory analysis or to pre-train supervised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1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Reinforcement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672" y="425375"/>
            <a:ext cx="3982756" cy="10528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/>
              <a:t>Reinforcement learning algorithms try to find the best ways to earn the greatest reward. Reinforcement learnings algorithms follow the different circular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BA020-E9F2-4C8B-826B-26864F3905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1" y="1290232"/>
            <a:ext cx="1575000" cy="1521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10C48-4A7B-4F35-A7B7-49CC18A6C78F}"/>
              </a:ext>
            </a:extLst>
          </p:cNvPr>
          <p:cNvSpPr txBox="1"/>
          <p:nvPr/>
        </p:nvSpPr>
        <p:spPr>
          <a:xfrm>
            <a:off x="1765050" y="1235375"/>
            <a:ext cx="2734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Given its and the environment’s states, the agent will choose the action which will maximize its reward or will explore a new possibility.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These actions will change the environment’s and the agent states.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They will also be interpreted to give a reward to the agent.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By performing this loop many times, the agents will improve its behavior.</a:t>
            </a: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1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Supervised Learning –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68522-8E8F-4034-8647-CB89AA42D57C}"/>
              </a:ext>
            </a:extLst>
          </p:cNvPr>
          <p:cNvSpPr txBox="1"/>
          <p:nvPr/>
        </p:nvSpPr>
        <p:spPr>
          <a:xfrm>
            <a:off x="235050" y="2540375"/>
            <a:ext cx="40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Applications: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Studying engine data from test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Market research studies and customer survey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Causal relationships in biological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And many more…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98D43-38D9-4E88-B198-FF2CB5A09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8E88C6-4BB0-4B21-A8AC-273F24A43F1C}"/>
              </a:ext>
            </a:extLst>
          </p:cNvPr>
          <p:cNvCxnSpPr>
            <a:cxnSpLocks/>
          </p:cNvCxnSpPr>
          <p:nvPr/>
        </p:nvCxnSpPr>
        <p:spPr>
          <a:xfrm flipV="1">
            <a:off x="1097542" y="510802"/>
            <a:ext cx="2340000" cy="130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Linear Regression and How it Works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0B5D2-FA05-47A2-8CFB-2D0DF6589A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What is Linear Regression?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8CE310-3778-40FC-B140-E7B98C3DD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8752"/>
              </p:ext>
            </p:extLst>
          </p:nvPr>
        </p:nvGraphicFramePr>
        <p:xfrm>
          <a:off x="415049" y="2450375"/>
          <a:ext cx="3780000" cy="79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7828">
                  <a:extLst>
                    <a:ext uri="{9D8B030D-6E8A-4147-A177-3AD203B41FA5}">
                      <a16:colId xmlns:a16="http://schemas.microsoft.com/office/drawing/2014/main" val="1856812727"/>
                    </a:ext>
                  </a:extLst>
                </a:gridCol>
                <a:gridCol w="2612172">
                  <a:extLst>
                    <a:ext uri="{9D8B030D-6E8A-4147-A177-3AD203B41FA5}">
                      <a16:colId xmlns:a16="http://schemas.microsoft.com/office/drawing/2014/main" val="1271942677"/>
                    </a:ext>
                  </a:extLst>
                </a:gridCol>
              </a:tblGrid>
              <a:tr h="290483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expected output  is given for every input data (y for every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95609"/>
                  </a:ext>
                </a:extLst>
              </a:tr>
              <a:tr h="294517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the output for a given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3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Training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961C71-32EB-4412-8C67-7FFA7EF077F4}"/>
              </a:ext>
            </a:extLst>
          </p:cNvPr>
          <p:cNvSpPr/>
          <p:nvPr/>
        </p:nvSpPr>
        <p:spPr>
          <a:xfrm>
            <a:off x="1742549" y="60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12EC54-AC2C-41FA-8444-E483B37C6573}"/>
              </a:ext>
            </a:extLst>
          </p:cNvPr>
          <p:cNvSpPr/>
          <p:nvPr/>
        </p:nvSpPr>
        <p:spPr>
          <a:xfrm>
            <a:off x="1742549" y="137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83FA3-9700-4E38-B8C8-832EED191DBD}"/>
              </a:ext>
            </a:extLst>
          </p:cNvPr>
          <p:cNvSpPr/>
          <p:nvPr/>
        </p:nvSpPr>
        <p:spPr>
          <a:xfrm>
            <a:off x="1742549" y="213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/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Data,</a:t>
                </a:r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/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Output,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blipFill>
                <a:blip r:embed="rId3"/>
                <a:stretch>
                  <a:fillRect r="-1471"/>
                </a:stretch>
              </a:blipFill>
              <a:ln/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9D94D4-10AD-42FC-B1E5-0FF8B90B783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305049" y="123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80FF02-E94A-4654-933E-FAEC510D0006}"/>
              </a:ext>
            </a:extLst>
          </p:cNvPr>
          <p:cNvCxnSpPr/>
          <p:nvPr/>
        </p:nvCxnSpPr>
        <p:spPr>
          <a:xfrm>
            <a:off x="217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711171-2659-4BCC-9E7B-ED65983114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1972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3A18C7-A9B1-4B12-BC1B-B22C636C697B}"/>
              </a:ext>
            </a:extLst>
          </p:cNvPr>
          <p:cNvCxnSpPr>
            <a:cxnSpLocks/>
          </p:cNvCxnSpPr>
          <p:nvPr/>
        </p:nvCxnSpPr>
        <p:spPr>
          <a:xfrm>
            <a:off x="2851011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4CF305F-FCEB-46AA-8FDE-6FD505802443}"/>
              </a:ext>
            </a:extLst>
          </p:cNvPr>
          <p:cNvSpPr/>
          <p:nvPr/>
        </p:nvSpPr>
        <p:spPr>
          <a:xfrm>
            <a:off x="1630050" y="47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BFB07D-F4CA-44DD-8B72-CBC065D7AB17}"/>
              </a:ext>
            </a:extLst>
          </p:cNvPr>
          <p:cNvCxnSpPr>
            <a:cxnSpLocks/>
          </p:cNvCxnSpPr>
          <p:nvPr/>
        </p:nvCxnSpPr>
        <p:spPr>
          <a:xfrm flipV="1">
            <a:off x="244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B26695-59CC-4116-A8D4-374C6F734A76}"/>
              </a:ext>
            </a:extLst>
          </p:cNvPr>
          <p:cNvSpPr txBox="1"/>
          <p:nvPr/>
        </p:nvSpPr>
        <p:spPr>
          <a:xfrm>
            <a:off x="1810050" y="2965468"/>
            <a:ext cx="202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1677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Training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80AA2-A89E-410E-9982-57ABEB68D50E}"/>
              </a:ext>
            </a:extLst>
          </p:cNvPr>
          <p:cNvSpPr txBox="1"/>
          <p:nvPr/>
        </p:nvSpPr>
        <p:spPr>
          <a:xfrm>
            <a:off x="1765050" y="87019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need?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36403-6B56-4C44-83F7-AD4FC4F5D0A2}"/>
              </a:ext>
            </a:extLst>
          </p:cNvPr>
          <p:cNvSpPr txBox="1"/>
          <p:nvPr/>
        </p:nvSpPr>
        <p:spPr>
          <a:xfrm>
            <a:off x="1765050" y="163841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want?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AF5FF-1A09-4584-805F-5F38DAFD7CB6}"/>
              </a:ext>
            </a:extLst>
          </p:cNvPr>
          <p:cNvSpPr txBox="1"/>
          <p:nvPr/>
        </p:nvSpPr>
        <p:spPr>
          <a:xfrm>
            <a:off x="1769416" y="2315375"/>
            <a:ext cx="2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do we get what we want?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5EC931-43AF-49B2-80B1-B50615C2CF70}"/>
              </a:ext>
            </a:extLst>
          </p:cNvPr>
          <p:cNvSpPr/>
          <p:nvPr/>
        </p:nvSpPr>
        <p:spPr>
          <a:xfrm>
            <a:off x="550050" y="740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C8708E-26B0-4781-9F3E-7162CDB2CCFC}"/>
              </a:ext>
            </a:extLst>
          </p:cNvPr>
          <p:cNvSpPr/>
          <p:nvPr/>
        </p:nvSpPr>
        <p:spPr>
          <a:xfrm>
            <a:off x="550050" y="1508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86161C-85AC-4701-8A3E-F6EC786F3AA0}"/>
              </a:ext>
            </a:extLst>
          </p:cNvPr>
          <p:cNvSpPr/>
          <p:nvPr/>
        </p:nvSpPr>
        <p:spPr>
          <a:xfrm>
            <a:off x="550050" y="2274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2F0698-CA42-4A5B-BA2A-4DDC89D6787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112550" y="1370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6ED983-0307-4F54-8C76-7DB777A9AF91}"/>
              </a:ext>
            </a:extLst>
          </p:cNvPr>
          <p:cNvCxnSpPr/>
          <p:nvPr/>
        </p:nvCxnSpPr>
        <p:spPr>
          <a:xfrm>
            <a:off x="97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A3009E-EB4F-448C-88F3-96EABE628755}"/>
              </a:ext>
            </a:extLst>
          </p:cNvPr>
          <p:cNvCxnSpPr>
            <a:cxnSpLocks/>
          </p:cNvCxnSpPr>
          <p:nvPr/>
        </p:nvCxnSpPr>
        <p:spPr>
          <a:xfrm flipV="1">
            <a:off x="124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40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7566-A10C-4D42-B1B9-B65ED34E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19438"/>
                  </p:ext>
                </p:extLst>
              </p:nvPr>
            </p:nvGraphicFramePr>
            <p:xfrm>
              <a:off x="2350050" y="8159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12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19438"/>
                  </p:ext>
                </p:extLst>
              </p:nvPr>
            </p:nvGraphicFramePr>
            <p:xfrm>
              <a:off x="2350050" y="8159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000" b="-4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r="-602" b="-4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1961" r="-100000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101961" r="-602" b="-4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8077" r="-100000" b="-2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198077" r="-602" b="-29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90385" r="-10000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490385" r="-602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5049" y="1114822"/>
                <a:ext cx="2160000" cy="1267848"/>
              </a:xfrm>
            </p:spPr>
            <p:txBody>
              <a:bodyPr/>
              <a:lstStyle/>
              <a:p>
                <a:r>
                  <a:rPr lang="en-MY" i="0" dirty="0"/>
                  <a:t>Notation: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i="0" dirty="0"/>
                  <a:t>m = Number of training examples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i="0" dirty="0"/>
                  <a:t>= input variables/features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i="0" dirty="0"/>
                  <a:t>= output/target variable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5049" y="1114822"/>
                <a:ext cx="2160000" cy="1267848"/>
              </a:xfrm>
              <a:blipFill>
                <a:blip r:embed="rId3"/>
                <a:stretch>
                  <a:fillRect l="-3672" t="-384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9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93C5-323C-453D-9CE5-E2908BEB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/>
              <p:nvPr/>
            </p:nvSpPr>
            <p:spPr>
              <a:xfrm>
                <a:off x="347294" y="481017"/>
                <a:ext cx="4072756" cy="276280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MY" sz="1000" spc="-1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pairs: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endParaRPr lang="en-MY" sz="1000" spc="-35" dirty="0">
                  <a:solidFill>
                    <a:srgbClr val="22373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S</a:t>
                </a:r>
                <a:r>
                  <a:rPr lang="en-MY" sz="1000" spc="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50" i="1" spc="-13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ar-AE" sz="1050" i="1" spc="-14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ar-A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spc="-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 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</a:t>
                </a:r>
                <a:r>
                  <a:rPr lang="en-MY" sz="1000" spc="-7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2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97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17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f</m:t>
                    </m:r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1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MY" sz="1050" i="1" spc="15" baseline="-11904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5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MY" sz="1000" i="1" spc="50" dirty="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MY" sz="1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(Discriminate)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Approximation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MY" sz="1000" spc="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S, </a:t>
                </a:r>
                <a:r>
                  <a:rPr lang="en-MY"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1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acc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spc="-6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	</a:t>
                </a:r>
                <a:r>
                  <a:rPr lang="en-MY" sz="1000" spc="-10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∀</a:t>
                </a:r>
                <a:r>
                  <a:rPr lang="en-MY" sz="1000" i="1" spc="-105" dirty="0" err="1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81017"/>
                <a:ext cx="4072756" cy="2762808"/>
              </a:xfrm>
              <a:prstGeom prst="rect">
                <a:avLst/>
              </a:prstGeom>
              <a:blipFill>
                <a:blip r:embed="rId2"/>
                <a:stretch>
                  <a:fillRect l="-1647" t="-1104" b="-198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0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441" y="-31850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0" y="352869"/>
                </a:moveTo>
                <a:lnTo>
                  <a:pt x="4608004" y="352869"/>
                </a:lnTo>
                <a:lnTo>
                  <a:pt x="4608004" y="0"/>
                </a:lnTo>
                <a:lnTo>
                  <a:pt x="0" y="0"/>
                </a:lnTo>
                <a:lnTo>
                  <a:pt x="0" y="352869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010" y="64615"/>
            <a:ext cx="12750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35" dirty="0">
                <a:solidFill>
                  <a:srgbClr val="F9F9F9"/>
                </a:solidFill>
                <a:latin typeface="Arial"/>
                <a:cs typeface="Arial"/>
              </a:rPr>
              <a:t>Table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of</a:t>
            </a:r>
            <a:r>
              <a:rPr sz="1200" b="1" spc="-12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Contents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3897" y="3257815"/>
            <a:ext cx="73025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700" spc="-75" dirty="0">
                <a:solidFill>
                  <a:srgbClr val="22373A"/>
                </a:solidFill>
                <a:latin typeface="Verdana"/>
                <a:cs typeface="Verdana"/>
              </a:rPr>
              <a:t>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71846"/>
            <a:ext cx="3176956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MY" sz="1000" spc="-20" dirty="0">
                <a:solidFill>
                  <a:srgbClr val="22373A"/>
                </a:solidFill>
                <a:latin typeface="Arial"/>
                <a:cs typeface="Arial"/>
              </a:rPr>
              <a:t>Introduction to Data Science</a:t>
            </a:r>
          </a:p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MY" sz="1000" spc="-20" dirty="0">
                <a:solidFill>
                  <a:srgbClr val="22373A"/>
                </a:solidFill>
                <a:latin typeface="Arial"/>
                <a:cs typeface="Arial"/>
              </a:rPr>
              <a:t>Linear Regression and How it Works</a:t>
            </a:r>
            <a:endParaRPr sz="1000" dirty="0">
              <a:latin typeface="Times New Roman"/>
              <a:cs typeface="Times New Roman"/>
            </a:endParaRP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Multivariate Linear Regression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Homework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 	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B60-7086-4F20-B0D2-9B247254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07C0C05-DE4D-40C4-9E35-B8F0B2205A8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2584" y="1490232"/>
                <a:ext cx="3884929" cy="17703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07C0C05-DE4D-40C4-9E35-B8F0B2205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2584" y="1490232"/>
                <a:ext cx="3884929" cy="177036"/>
              </a:xfrm>
              <a:blipFill>
                <a:blip r:embed="rId2"/>
                <a:stretch>
                  <a:fillRect t="-13333" b="-2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57EBBFA-6341-4649-9725-44B0ECBF7E1C}"/>
              </a:ext>
            </a:extLst>
          </p:cNvPr>
          <p:cNvSpPr txBox="1"/>
          <p:nvPr/>
        </p:nvSpPr>
        <p:spPr>
          <a:xfrm>
            <a:off x="415050" y="1113206"/>
            <a:ext cx="193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Equation of a line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64546AF-0284-4B9A-B164-6DF45EAD14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84" y="1744147"/>
                <a:ext cx="3884929" cy="1737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kern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MY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MY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kern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64546AF-0284-4B9A-B164-6DF45EAD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4" y="1744147"/>
                <a:ext cx="3884929" cy="173702"/>
              </a:xfrm>
              <a:prstGeom prst="rect">
                <a:avLst/>
              </a:prstGeom>
              <a:blipFill>
                <a:blip r:embed="rId3"/>
                <a:stretch>
                  <a:fillRect t="-3448" b="-2413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338A0C-6D66-4A12-939F-7AF1D7D426A6}"/>
              </a:ext>
            </a:extLst>
          </p:cNvPr>
          <p:cNvSpPr txBox="1"/>
          <p:nvPr/>
        </p:nvSpPr>
        <p:spPr>
          <a:xfrm>
            <a:off x="190050" y="605375"/>
            <a:ext cx="42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u="sng" dirty="0">
                <a:latin typeface="Arial" panose="020B0604020202020204" pitchFamily="34" charset="0"/>
                <a:cs typeface="Arial" panose="020B0604020202020204" pitchFamily="34" charset="0"/>
              </a:rPr>
              <a:t>Linear Regression with One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/>
              <p:nvPr/>
            </p:nvSpPr>
            <p:spPr>
              <a:xfrm>
                <a:off x="598782" y="2209044"/>
                <a:ext cx="35025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How do we find our weights?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ker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b="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82" y="2209044"/>
                <a:ext cx="3502536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54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D2BA-3B83-43C1-A598-3058ABBB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/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Have some cost function,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determines how bad a model is performing/how much error between the model and observed data</a:t>
                </a: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/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Outline: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 with some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Keep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reduce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until we end up at a minimum 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202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769B-0DA8-462F-A407-5184503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/>
              <p:nvPr/>
            </p:nvSpPr>
            <p:spPr>
              <a:xfrm>
                <a:off x="505050" y="2234014"/>
                <a:ext cx="3952056" cy="35189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14599"/>
                  </a:lnSpc>
                  <a:spcBef>
                    <a:spcPts val="100"/>
                  </a:spcBef>
                </a:pPr>
                <a:r>
                  <a:rPr sz="1000" spc="-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</a:t>
                </a:r>
                <a:r>
                  <a:rPr sz="1000" b="1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 </a:t>
                </a:r>
                <a:r>
                  <a:rPr sz="1000" b="1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Squared </a:t>
                </a:r>
                <a:r>
                  <a:rPr sz="1000" b="1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Error </a:t>
                </a:r>
                <a:r>
                  <a:rPr sz="1000" b="1" spc="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(MSE) </a:t>
                </a:r>
                <a:r>
                  <a:rPr sz="1000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</a:t>
                </a:r>
                <a:r>
                  <a:rPr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(denoted with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 </a:t>
                </a:r>
                <a:r>
                  <a:rPr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evaluate </a:t>
                </a:r>
                <a:r>
                  <a:rPr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good/bad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sz="1000" spc="-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is, </a:t>
                </a:r>
                <a:r>
                  <a:rPr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sz="1000" spc="9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2234014"/>
                <a:ext cx="3952056" cy="351891"/>
              </a:xfrm>
              <a:prstGeom prst="rect">
                <a:avLst/>
              </a:prstGeom>
              <a:blipFill>
                <a:blip r:embed="rId3"/>
                <a:stretch>
                  <a:fillRect l="-1698" t="-5172" b="-206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92912B6-5C8A-4BFD-8C19-ED031D1BE66C}"/>
              </a:ext>
            </a:extLst>
          </p:cNvPr>
          <p:cNvSpPr/>
          <p:nvPr/>
        </p:nvSpPr>
        <p:spPr>
          <a:xfrm>
            <a:off x="775050" y="362467"/>
            <a:ext cx="3150000" cy="1871547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Linear regression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/>
              <p:nvPr/>
            </p:nvSpPr>
            <p:spPr>
              <a:xfrm>
                <a:off x="1212538" y="2608560"/>
                <a:ext cx="2141548" cy="699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9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9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9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9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38" y="2608560"/>
                <a:ext cx="2141548" cy="699102"/>
              </a:xfrm>
              <a:prstGeom prst="rect">
                <a:avLst/>
              </a:prstGeom>
              <a:blipFill>
                <a:blip r:embed="rId5"/>
                <a:stretch>
                  <a:fillRect t="-69565" r="-6268" b="-5652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57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18CB-F247-482C-B57D-91884987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 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6839A9D8-88EC-423B-88C7-98522F4629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2584" y="650375"/>
                <a:ext cx="3884929" cy="2443811"/>
              </a:xfrm>
            </p:spPr>
            <p:txBody>
              <a:bodyPr/>
              <a:lstStyle/>
              <a:p>
                <a:r>
                  <a:rPr lang="en-MY" i="0" dirty="0"/>
                  <a:t>Model: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600" dirty="0"/>
              </a:p>
              <a:p>
                <a:endParaRPr lang="en-MY" i="0" dirty="0"/>
              </a:p>
              <a:p>
                <a:r>
                  <a:rPr lang="en-MY" i="0" dirty="0"/>
                  <a:t>Weights: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MY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i="0" dirty="0"/>
              </a:p>
              <a:p>
                <a:endParaRPr lang="en-MY" i="0" dirty="0"/>
              </a:p>
              <a:p>
                <a:r>
                  <a:rPr lang="en-MY" i="0" dirty="0"/>
                  <a:t>Cost Function: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i="0" dirty="0"/>
              </a:p>
              <a:p>
                <a:r>
                  <a:rPr lang="en-MY" i="0" dirty="0"/>
                  <a:t>Goal:</a:t>
                </a:r>
              </a:p>
              <a:p>
                <a:endParaRPr lang="en-MY" i="0" dirty="0"/>
              </a:p>
              <a:p>
                <a:pPr algn="ctr"/>
                <a:r>
                  <a:rPr lang="en-MY" i="0" dirty="0"/>
                  <a:t>Adjust weights to minimize cost function</a:t>
                </a: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6839A9D8-88EC-423B-88C7-98522F462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2584" y="650375"/>
                <a:ext cx="3884929" cy="2443811"/>
              </a:xfrm>
              <a:blipFill>
                <a:blip r:embed="rId2"/>
                <a:stretch>
                  <a:fillRect l="-2038" t="-1995" b="-1197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/>
              <p:nvPr/>
            </p:nvSpPr>
            <p:spPr>
              <a:xfrm>
                <a:off x="1540050" y="3030706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000" i="1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b="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50" y="3030706"/>
                <a:ext cx="54000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/>
              <p:nvPr/>
            </p:nvSpPr>
            <p:spPr>
              <a:xfrm>
                <a:off x="2845050" y="3030707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MY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50" y="3030707"/>
                <a:ext cx="540000" cy="246221"/>
              </a:xfrm>
              <a:prstGeom prst="rect">
                <a:avLst/>
              </a:prstGeom>
              <a:blipFill>
                <a:blip r:embed="rId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604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33B-A698-4125-95D8-F4C532A1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D19F0-AB51-4F22-8529-5DDBA0776FE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050" y="740375"/>
                <a:ext cx="3884929" cy="643702"/>
              </a:xfrm>
            </p:spPr>
            <p:txBody>
              <a:bodyPr/>
              <a:lstStyle/>
              <a:p>
                <a:r>
                  <a:rPr lang="en-MY" i="0" dirty="0"/>
                  <a:t>Repeat Until Convergence: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MY" dirty="0"/>
                        <m:t> </m:t>
                      </m:r>
                    </m:oMath>
                  </m:oMathPara>
                </a14:m>
                <a:endParaRPr lang="en-MY" dirty="0"/>
              </a:p>
              <a:p>
                <a:r>
                  <a:rPr lang="en-MY" i="0" dirty="0"/>
                  <a:t>for both j=0, j=1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D19F0-AB51-4F22-8529-5DDBA0776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050" y="740375"/>
                <a:ext cx="3884929" cy="643702"/>
              </a:xfrm>
              <a:blipFill>
                <a:blip r:embed="rId2"/>
                <a:stretch>
                  <a:fillRect l="-2041" t="-6604" b="-1037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708431-F404-441E-B306-876CF1083051}"/>
              </a:ext>
            </a:extLst>
          </p:cNvPr>
          <p:cNvCxnSpPr>
            <a:cxnSpLocks/>
          </p:cNvCxnSpPr>
          <p:nvPr/>
        </p:nvCxnSpPr>
        <p:spPr>
          <a:xfrm flipV="1">
            <a:off x="2132516" y="1100375"/>
            <a:ext cx="90000" cy="31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61F444-32B4-40BA-AC1B-5330C8E0EC1F}"/>
              </a:ext>
            </a:extLst>
          </p:cNvPr>
          <p:cNvCxnSpPr>
            <a:cxnSpLocks/>
          </p:cNvCxnSpPr>
          <p:nvPr/>
        </p:nvCxnSpPr>
        <p:spPr>
          <a:xfrm flipH="1" flipV="1">
            <a:off x="2762516" y="1145375"/>
            <a:ext cx="18000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DDC56E-93F4-440C-874B-3F68B012E277}"/>
              </a:ext>
            </a:extLst>
          </p:cNvPr>
          <p:cNvSpPr txBox="1"/>
          <p:nvPr/>
        </p:nvSpPr>
        <p:spPr>
          <a:xfrm>
            <a:off x="1750016" y="1357916"/>
            <a:ext cx="85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D4ED9-CE14-4662-B027-510FD3C70EA8}"/>
              </a:ext>
            </a:extLst>
          </p:cNvPr>
          <p:cNvSpPr txBox="1"/>
          <p:nvPr/>
        </p:nvSpPr>
        <p:spPr>
          <a:xfrm>
            <a:off x="2672516" y="1378286"/>
            <a:ext cx="112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Derivative of 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89B54F8F-FF0A-44C9-967C-5941A7E895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049" y="1879077"/>
                <a:ext cx="3884929" cy="16557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Gradient Descent Algorithm:</a:t>
                </a:r>
              </a:p>
              <a:p>
                <a:pPr algn="ctr"/>
                <a:r>
                  <a:rPr lang="en-MY" i="0" kern="0" dirty="0">
                    <a:ea typeface="Cambria Math" panose="02040503050406030204" pitchFamily="18" charset="0"/>
                  </a:rPr>
                  <a:t>j=0: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MY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MY" sz="1050" i="0" kern="0" dirty="0">
                    <a:ea typeface="Cambria Math" panose="02040503050406030204" pitchFamily="18" charset="0"/>
                  </a:rPr>
                  <a:t>  </a:t>
                </a:r>
                <a:r>
                  <a:rPr lang="en-MY" i="0" kern="0" dirty="0">
                    <a:ea typeface="Cambria Math" panose="02040503050406030204" pitchFamily="18" charset="0"/>
                  </a:rPr>
                  <a:t>j=1:</a:t>
                </a:r>
                <a:r>
                  <a:rPr lang="en-MY" sz="1050" i="0" kern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MY" sz="900" i="0" dirty="0"/>
              </a:p>
              <a:p>
                <a:pPr algn="ctr"/>
                <a:endParaRPr lang="en-MY" sz="1050" i="0" dirty="0"/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900" i="0" kern="0" dirty="0"/>
              </a:p>
              <a:p>
                <a:pPr algn="ctr"/>
                <a:endParaRPr lang="en-MY" i="0" kern="0" dirty="0"/>
              </a:p>
            </p:txBody>
          </p:sp>
        </mc:Choice>
        <mc:Fallback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89B54F8F-FF0A-44C9-967C-5941A7E89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49" y="1879077"/>
                <a:ext cx="3884929" cy="1655710"/>
              </a:xfrm>
              <a:prstGeom prst="rect">
                <a:avLst/>
              </a:prstGeom>
              <a:blipFill>
                <a:blip r:embed="rId3"/>
                <a:stretch>
                  <a:fillRect l="-2041" t="-2941" b="-955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EF03D4AD-29C5-4128-90C5-041EABC9D72C}"/>
              </a:ext>
            </a:extLst>
          </p:cNvPr>
          <p:cNvSpPr/>
          <p:nvPr/>
        </p:nvSpPr>
        <p:spPr>
          <a:xfrm>
            <a:off x="1862516" y="2375567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F2A9C2-AE3C-4B6A-A349-4B628A9E4AE3}"/>
              </a:ext>
            </a:extLst>
          </p:cNvPr>
          <p:cNvSpPr/>
          <p:nvPr/>
        </p:nvSpPr>
        <p:spPr>
          <a:xfrm>
            <a:off x="1862516" y="3126135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0639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F852-FF12-4711-88E6-D44DB62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 – Why it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4FDC4B-3CDF-4A48-B4D2-F5DF90125AFD}"/>
                  </a:ext>
                </a:extLst>
              </p:cNvPr>
              <p:cNvSpPr/>
              <p:nvPr/>
            </p:nvSpPr>
            <p:spPr>
              <a:xfrm>
                <a:off x="1360050" y="380375"/>
                <a:ext cx="1665328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4FDC4B-3CDF-4A48-B4D2-F5DF9012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50" y="380375"/>
                <a:ext cx="1665328" cy="428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3F0939-34A2-494F-B7EE-23E18C3291C2}"/>
              </a:ext>
            </a:extLst>
          </p:cNvPr>
          <p:cNvCxnSpPr>
            <a:cxnSpLocks/>
          </p:cNvCxnSpPr>
          <p:nvPr/>
        </p:nvCxnSpPr>
        <p:spPr>
          <a:xfrm>
            <a:off x="2305049" y="939728"/>
            <a:ext cx="0" cy="232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EADF89-836B-414D-9A71-244221F7FE2B}"/>
              </a:ext>
            </a:extLst>
          </p:cNvPr>
          <p:cNvCxnSpPr>
            <a:cxnSpLocks/>
          </p:cNvCxnSpPr>
          <p:nvPr/>
        </p:nvCxnSpPr>
        <p:spPr>
          <a:xfrm flipV="1">
            <a:off x="503241" y="1319129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60DBE-AC96-463A-AF0C-B8FF73AAFF07}"/>
              </a:ext>
            </a:extLst>
          </p:cNvPr>
          <p:cNvCxnSpPr>
            <a:cxnSpLocks/>
          </p:cNvCxnSpPr>
          <p:nvPr/>
        </p:nvCxnSpPr>
        <p:spPr>
          <a:xfrm>
            <a:off x="323241" y="2444129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C50485-0056-4098-893B-6B7C86AD1AA0}"/>
              </a:ext>
            </a:extLst>
          </p:cNvPr>
          <p:cNvSpPr/>
          <p:nvPr/>
        </p:nvSpPr>
        <p:spPr>
          <a:xfrm>
            <a:off x="593241" y="1618527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CC3925-E686-4947-8339-8274E5740777}"/>
              </a:ext>
            </a:extLst>
          </p:cNvPr>
          <p:cNvCxnSpPr>
            <a:cxnSpLocks/>
          </p:cNvCxnSpPr>
          <p:nvPr/>
        </p:nvCxnSpPr>
        <p:spPr>
          <a:xfrm flipV="1">
            <a:off x="2914695" y="132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1C5E32-9B9C-4E6F-8FC2-EA89877F34D3}"/>
              </a:ext>
            </a:extLst>
          </p:cNvPr>
          <p:cNvCxnSpPr>
            <a:cxnSpLocks/>
          </p:cNvCxnSpPr>
          <p:nvPr/>
        </p:nvCxnSpPr>
        <p:spPr>
          <a:xfrm>
            <a:off x="2734695" y="245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3390E4-C804-43D0-9D76-3700274DFC74}"/>
              </a:ext>
            </a:extLst>
          </p:cNvPr>
          <p:cNvSpPr/>
          <p:nvPr/>
        </p:nvSpPr>
        <p:spPr>
          <a:xfrm>
            <a:off x="3004695" y="162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/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/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F3061719-7187-4F55-B34E-5A628B57DC2B}"/>
              </a:ext>
            </a:extLst>
          </p:cNvPr>
          <p:cNvSpPr/>
          <p:nvPr/>
        </p:nvSpPr>
        <p:spPr>
          <a:xfrm>
            <a:off x="672345" y="18390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BAD2B-82C7-4590-8B7C-22171BF5CE45}"/>
              </a:ext>
            </a:extLst>
          </p:cNvPr>
          <p:cNvCxnSpPr>
            <a:cxnSpLocks/>
          </p:cNvCxnSpPr>
          <p:nvPr/>
        </p:nvCxnSpPr>
        <p:spPr>
          <a:xfrm>
            <a:off x="564840" y="1564956"/>
            <a:ext cx="260728" cy="593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26BDB0D-E246-4991-BAD2-55ADE692B113}"/>
              </a:ext>
            </a:extLst>
          </p:cNvPr>
          <p:cNvSpPr/>
          <p:nvPr/>
        </p:nvSpPr>
        <p:spPr>
          <a:xfrm>
            <a:off x="1047185" y="2347884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9796E4C1-3782-4172-8568-A0C966791E25}"/>
              </a:ext>
            </a:extLst>
          </p:cNvPr>
          <p:cNvSpPr/>
          <p:nvPr/>
        </p:nvSpPr>
        <p:spPr>
          <a:xfrm>
            <a:off x="3450585" y="2347190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BC8868-31E4-469D-9229-1CD452B33A0C}"/>
              </a:ext>
            </a:extLst>
          </p:cNvPr>
          <p:cNvSpPr/>
          <p:nvPr/>
        </p:nvSpPr>
        <p:spPr>
          <a:xfrm flipV="1">
            <a:off x="3880050" y="184475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6559D-9F59-4A1A-BEF8-77AC1FA78A06}"/>
              </a:ext>
            </a:extLst>
          </p:cNvPr>
          <p:cNvCxnSpPr>
            <a:cxnSpLocks/>
          </p:cNvCxnSpPr>
          <p:nvPr/>
        </p:nvCxnSpPr>
        <p:spPr>
          <a:xfrm flipH="1">
            <a:off x="3802241" y="1572672"/>
            <a:ext cx="231788" cy="554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/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/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BD2737-04C0-4F7E-A801-40AD50BB486F}"/>
              </a:ext>
            </a:extLst>
          </p:cNvPr>
          <p:cNvCxnSpPr>
            <a:stCxn id="20" idx="0"/>
            <a:endCxn id="36" idx="0"/>
          </p:cNvCxnSpPr>
          <p:nvPr/>
        </p:nvCxnSpPr>
        <p:spPr>
          <a:xfrm flipH="1">
            <a:off x="695204" y="1839057"/>
            <a:ext cx="1" cy="5981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91B55A-2D52-466D-8BE1-F3438425DD7A}"/>
              </a:ext>
            </a:extLst>
          </p:cNvPr>
          <p:cNvCxnSpPr>
            <a:cxnSpLocks/>
          </p:cNvCxnSpPr>
          <p:nvPr/>
        </p:nvCxnSpPr>
        <p:spPr>
          <a:xfrm flipV="1">
            <a:off x="797504" y="2569880"/>
            <a:ext cx="179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/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1F9BF5-577E-4A99-BE96-4C110C0DA4DF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711369" y="1878081"/>
            <a:ext cx="137058" cy="260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92F5A2-AF7F-482C-B374-798EBBB58C0B}"/>
              </a:ext>
            </a:extLst>
          </p:cNvPr>
          <p:cNvCxnSpPr>
            <a:cxnSpLocks/>
            <a:stCxn id="26" idx="7"/>
          </p:cNvCxnSpPr>
          <p:nvPr/>
        </p:nvCxnSpPr>
        <p:spPr>
          <a:xfrm flipH="1">
            <a:off x="3784532" y="1883783"/>
            <a:ext cx="134542" cy="201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E2A1C71-A27F-41AB-B518-998B6391886E}"/>
              </a:ext>
            </a:extLst>
          </p:cNvPr>
          <p:cNvCxnSpPr>
            <a:cxnSpLocks/>
          </p:cNvCxnSpPr>
          <p:nvPr/>
        </p:nvCxnSpPr>
        <p:spPr>
          <a:xfrm>
            <a:off x="3914674" y="1861915"/>
            <a:ext cx="222" cy="582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/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2C1D1A-9C21-49C3-A7F1-A64FF6600E88}"/>
              </a:ext>
            </a:extLst>
          </p:cNvPr>
          <p:cNvCxnSpPr>
            <a:cxnSpLocks/>
          </p:cNvCxnSpPr>
          <p:nvPr/>
        </p:nvCxnSpPr>
        <p:spPr>
          <a:xfrm flipH="1">
            <a:off x="3537094" y="2581555"/>
            <a:ext cx="237232" cy="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62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5A27-1106-4B3D-8D61-D836A8E9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050" y="1100375"/>
                <a:ext cx="1732756" cy="376072"/>
              </a:xfrm>
            </p:spPr>
            <p:txBody>
              <a:bodyPr/>
              <a:lstStyle/>
              <a:p>
                <a:r>
                  <a:rPr lang="en-MY" i="0" dirty="0"/>
                  <a:t>If </a:t>
                </a:r>
                <a14:m>
                  <m:oMath xmlns:m="http://schemas.openxmlformats.org/officeDocument/2006/math">
                    <m:r>
                      <a:rPr lang="en-MY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i="0" dirty="0"/>
                  <a:t> is too small, gradient descent is slow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050" y="1100375"/>
                <a:ext cx="1732756" cy="376072"/>
              </a:xfrm>
              <a:blipFill>
                <a:blip r:embed="rId2"/>
                <a:stretch>
                  <a:fillRect l="-4577" t="-13115" b="-163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If </a:t>
                </a:r>
                <a14:m>
                  <m:oMath xmlns:m="http://schemas.openxmlformats.org/officeDocument/2006/math">
                    <m:r>
                      <a:rPr lang="en-MY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i="0" kern="0" dirty="0"/>
                  <a:t> is too large, gradient descent can overshoot, and fail to converge.</a:t>
                </a: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  <a:blipFill>
                <a:blip r:embed="rId3"/>
                <a:stretch>
                  <a:fillRect l="-4561" t="-10526" b="-1447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EA86D-BE24-4E2F-9F42-FE18865EF49E}"/>
              </a:ext>
            </a:extLst>
          </p:cNvPr>
          <p:cNvCxnSpPr>
            <a:cxnSpLocks/>
          </p:cNvCxnSpPr>
          <p:nvPr/>
        </p:nvCxnSpPr>
        <p:spPr>
          <a:xfrm flipV="1">
            <a:off x="2935050" y="60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58AAD-8430-452A-9D38-36A9F8576A92}"/>
              </a:ext>
            </a:extLst>
          </p:cNvPr>
          <p:cNvCxnSpPr>
            <a:cxnSpLocks/>
          </p:cNvCxnSpPr>
          <p:nvPr/>
        </p:nvCxnSpPr>
        <p:spPr>
          <a:xfrm>
            <a:off x="2755050" y="173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3F03CA-C0DB-49B2-BC70-175F6697713A}"/>
              </a:ext>
            </a:extLst>
          </p:cNvPr>
          <p:cNvSpPr/>
          <p:nvPr/>
        </p:nvSpPr>
        <p:spPr>
          <a:xfrm>
            <a:off x="3025050" y="90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EE182E-616E-48F8-AE0D-3CE9AF826C81}"/>
              </a:ext>
            </a:extLst>
          </p:cNvPr>
          <p:cNvCxnSpPr>
            <a:cxnSpLocks/>
          </p:cNvCxnSpPr>
          <p:nvPr/>
        </p:nvCxnSpPr>
        <p:spPr>
          <a:xfrm>
            <a:off x="3115051" y="1100375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210270-BBDB-4267-89DE-48CC60272B9C}"/>
              </a:ext>
            </a:extLst>
          </p:cNvPr>
          <p:cNvCxnSpPr>
            <a:cxnSpLocks/>
          </p:cNvCxnSpPr>
          <p:nvPr/>
        </p:nvCxnSpPr>
        <p:spPr>
          <a:xfrm>
            <a:off x="3160050" y="1183154"/>
            <a:ext cx="45000" cy="105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FCE68C-3F7E-466D-98A2-A9EEF4A9C39D}"/>
              </a:ext>
            </a:extLst>
          </p:cNvPr>
          <p:cNvCxnSpPr>
            <a:cxnSpLocks/>
          </p:cNvCxnSpPr>
          <p:nvPr/>
        </p:nvCxnSpPr>
        <p:spPr>
          <a:xfrm>
            <a:off x="3213710" y="1291849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F2288B-A961-4307-BA84-C08E70B4783D}"/>
              </a:ext>
            </a:extLst>
          </p:cNvPr>
          <p:cNvCxnSpPr>
            <a:cxnSpLocks/>
          </p:cNvCxnSpPr>
          <p:nvPr/>
        </p:nvCxnSpPr>
        <p:spPr>
          <a:xfrm>
            <a:off x="3258709" y="1374281"/>
            <a:ext cx="34212" cy="102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B6E009-8D7A-4702-A9C9-448F196F2F45}"/>
              </a:ext>
            </a:extLst>
          </p:cNvPr>
          <p:cNvCxnSpPr>
            <a:cxnSpLocks/>
          </p:cNvCxnSpPr>
          <p:nvPr/>
        </p:nvCxnSpPr>
        <p:spPr>
          <a:xfrm>
            <a:off x="3292921" y="1454423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1B4734-2544-41AA-B6AB-D1471A6F4E5B}"/>
              </a:ext>
            </a:extLst>
          </p:cNvPr>
          <p:cNvCxnSpPr>
            <a:cxnSpLocks/>
          </p:cNvCxnSpPr>
          <p:nvPr/>
        </p:nvCxnSpPr>
        <p:spPr>
          <a:xfrm flipV="1">
            <a:off x="2935050" y="2007760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A72EAE-F540-458F-BFB4-DFED182DCC5F}"/>
              </a:ext>
            </a:extLst>
          </p:cNvPr>
          <p:cNvCxnSpPr>
            <a:cxnSpLocks/>
          </p:cNvCxnSpPr>
          <p:nvPr/>
        </p:nvCxnSpPr>
        <p:spPr>
          <a:xfrm>
            <a:off x="2755050" y="3132760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7F17CA5-192D-4FB1-A7B6-4BB9C3F77A8D}"/>
              </a:ext>
            </a:extLst>
          </p:cNvPr>
          <p:cNvSpPr/>
          <p:nvPr/>
        </p:nvSpPr>
        <p:spPr>
          <a:xfrm>
            <a:off x="3025050" y="2307158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027877-251D-45CF-87C0-755B7EAECA3B}"/>
              </a:ext>
            </a:extLst>
          </p:cNvPr>
          <p:cNvCxnSpPr>
            <a:cxnSpLocks/>
          </p:cNvCxnSpPr>
          <p:nvPr/>
        </p:nvCxnSpPr>
        <p:spPr>
          <a:xfrm>
            <a:off x="3115051" y="2502760"/>
            <a:ext cx="719999" cy="233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0E5393-C983-4A63-B0F3-B16442644736}"/>
              </a:ext>
            </a:extLst>
          </p:cNvPr>
          <p:cNvCxnSpPr>
            <a:cxnSpLocks/>
          </p:cNvCxnSpPr>
          <p:nvPr/>
        </p:nvCxnSpPr>
        <p:spPr>
          <a:xfrm flipH="1">
            <a:off x="3236209" y="2735806"/>
            <a:ext cx="593448" cy="20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7D530-6897-480E-A7BA-0D34B01F222F}"/>
              </a:ext>
            </a:extLst>
          </p:cNvPr>
          <p:cNvCxnSpPr>
            <a:cxnSpLocks/>
          </p:cNvCxnSpPr>
          <p:nvPr/>
        </p:nvCxnSpPr>
        <p:spPr>
          <a:xfrm>
            <a:off x="3258709" y="2769505"/>
            <a:ext cx="396341" cy="232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15F96C-88B5-465A-BD5A-8823C3336629}"/>
              </a:ext>
            </a:extLst>
          </p:cNvPr>
          <p:cNvCxnSpPr>
            <a:cxnSpLocks/>
          </p:cNvCxnSpPr>
          <p:nvPr/>
        </p:nvCxnSpPr>
        <p:spPr>
          <a:xfrm flipH="1" flipV="1">
            <a:off x="3385051" y="3003486"/>
            <a:ext cx="269999" cy="6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/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/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/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/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439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F8B-05E1-4348-87A0-995CA4F5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6A1696-C049-4A92-BA11-3E7E1228DC58}"/>
              </a:ext>
            </a:extLst>
          </p:cNvPr>
          <p:cNvSpPr/>
          <p:nvPr/>
        </p:nvSpPr>
        <p:spPr>
          <a:xfrm>
            <a:off x="415050" y="78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E77B11-FC59-480E-8917-37A889C45360}"/>
              </a:ext>
            </a:extLst>
          </p:cNvPr>
          <p:cNvSpPr/>
          <p:nvPr/>
        </p:nvSpPr>
        <p:spPr>
          <a:xfrm>
            <a:off x="415050" y="155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F30413-2260-4970-8C53-9A34287F8359}"/>
              </a:ext>
            </a:extLst>
          </p:cNvPr>
          <p:cNvSpPr/>
          <p:nvPr/>
        </p:nvSpPr>
        <p:spPr>
          <a:xfrm>
            <a:off x="415050" y="231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60A512-62B1-4CA5-9869-377C512E060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77550" y="141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4C4D3-5E46-44D9-A166-2AA9CE36130A}"/>
              </a:ext>
            </a:extLst>
          </p:cNvPr>
          <p:cNvCxnSpPr/>
          <p:nvPr/>
        </p:nvCxnSpPr>
        <p:spPr>
          <a:xfrm>
            <a:off x="842551" y="218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5CCE4-55F3-4DF8-9F28-031562420865}"/>
              </a:ext>
            </a:extLst>
          </p:cNvPr>
          <p:cNvCxnSpPr>
            <a:cxnSpLocks/>
          </p:cNvCxnSpPr>
          <p:nvPr/>
        </p:nvCxnSpPr>
        <p:spPr>
          <a:xfrm flipV="1">
            <a:off x="1112551" y="218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/>
              <p:nvPr/>
            </p:nvSpPr>
            <p:spPr>
              <a:xfrm>
                <a:off x="1720050" y="785375"/>
                <a:ext cx="2565000" cy="2541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Initialise random weights for model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Compare predicted output with actual output and calculate cost function for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Perform gradient descent and adjust weights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Plot line of best fit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050" y="785375"/>
                <a:ext cx="2565000" cy="2541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04B93C9-1840-487A-8119-C17A685D302B}"/>
              </a:ext>
            </a:extLst>
          </p:cNvPr>
          <p:cNvSpPr txBox="1"/>
          <p:nvPr/>
        </p:nvSpPr>
        <p:spPr>
          <a:xfrm>
            <a:off x="1630050" y="446821"/>
            <a:ext cx="238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latin typeface="Arial" panose="020B0604020202020204" pitchFamily="34" charset="0"/>
                <a:cs typeface="Arial" panose="020B0604020202020204" pitchFamily="34" charset="0"/>
              </a:rPr>
              <a:t>Step by Step:</a:t>
            </a:r>
          </a:p>
        </p:txBody>
      </p:sp>
    </p:spTree>
    <p:extLst>
      <p:ext uri="{BB962C8B-B14F-4D97-AF65-F5344CB8AC3E}">
        <p14:creationId xmlns:p14="http://schemas.microsoft.com/office/powerpoint/2010/main" val="2622920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Multivariate Linear Regression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1302618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dirty="0">
                <a:latin typeface="Arial"/>
                <a:cs typeface="Arial"/>
              </a:rPr>
              <a:t>Introduction to Data Science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106660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D68F-589D-4A2C-BD4D-B08258DE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Model Training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D80B4-E3EE-4782-8393-6E6656737888}"/>
              </a:ext>
            </a:extLst>
          </p:cNvPr>
          <p:cNvSpPr txBox="1"/>
          <p:nvPr/>
        </p:nvSpPr>
        <p:spPr>
          <a:xfrm>
            <a:off x="1765050" y="78019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35B93-606E-4650-B3E6-FC84E9A91495}"/>
              </a:ext>
            </a:extLst>
          </p:cNvPr>
          <p:cNvSpPr txBox="1"/>
          <p:nvPr/>
        </p:nvSpPr>
        <p:spPr>
          <a:xfrm>
            <a:off x="1765050" y="154841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want?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1FC5E-1390-481E-88C6-98BB775A00D8}"/>
              </a:ext>
            </a:extLst>
          </p:cNvPr>
          <p:cNvSpPr txBox="1"/>
          <p:nvPr/>
        </p:nvSpPr>
        <p:spPr>
          <a:xfrm>
            <a:off x="1769416" y="2225375"/>
            <a:ext cx="2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do we get what we want?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2A8B17-AC7E-4044-B584-CFBB2686ECB9}"/>
              </a:ext>
            </a:extLst>
          </p:cNvPr>
          <p:cNvSpPr/>
          <p:nvPr/>
        </p:nvSpPr>
        <p:spPr>
          <a:xfrm>
            <a:off x="550050" y="650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F91D1-CC06-4774-8DD6-13876BC1A798}"/>
              </a:ext>
            </a:extLst>
          </p:cNvPr>
          <p:cNvSpPr/>
          <p:nvPr/>
        </p:nvSpPr>
        <p:spPr>
          <a:xfrm>
            <a:off x="550050" y="1418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8F2954-4375-481D-B8A7-98BDD2B748A2}"/>
              </a:ext>
            </a:extLst>
          </p:cNvPr>
          <p:cNvSpPr/>
          <p:nvPr/>
        </p:nvSpPr>
        <p:spPr>
          <a:xfrm>
            <a:off x="550050" y="2184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08EBA7-8FCA-4D8B-97B7-4CE003B1614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12550" y="1280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1E53D-EB8E-4952-BA16-54AB541B5D42}"/>
              </a:ext>
            </a:extLst>
          </p:cNvPr>
          <p:cNvCxnSpPr/>
          <p:nvPr/>
        </p:nvCxnSpPr>
        <p:spPr>
          <a:xfrm>
            <a:off x="977551" y="204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AB46CC-6434-45CE-BCCA-2CB54A129DF0}"/>
              </a:ext>
            </a:extLst>
          </p:cNvPr>
          <p:cNvCxnSpPr>
            <a:cxnSpLocks/>
          </p:cNvCxnSpPr>
          <p:nvPr/>
        </p:nvCxnSpPr>
        <p:spPr>
          <a:xfrm flipV="1">
            <a:off x="1247551" y="204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311E24-A8F7-48C9-99FB-F484562B84EA}"/>
              </a:ext>
            </a:extLst>
          </p:cNvPr>
          <p:cNvSpPr txBox="1"/>
          <p:nvPr/>
        </p:nvSpPr>
        <p:spPr>
          <a:xfrm>
            <a:off x="865049" y="3001344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is the same!</a:t>
            </a:r>
          </a:p>
        </p:txBody>
      </p:sp>
    </p:spTree>
    <p:extLst>
      <p:ext uri="{BB962C8B-B14F-4D97-AF65-F5344CB8AC3E}">
        <p14:creationId xmlns:p14="http://schemas.microsoft.com/office/powerpoint/2010/main" val="36075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9A3-C988-45B9-95A1-7890BD0D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with multiple features/variables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57002DE-1A70-445A-881A-5CC6C44D18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576675"/>
                  </p:ext>
                </p:extLst>
              </p:nvPr>
            </p:nvGraphicFramePr>
            <p:xfrm>
              <a:off x="730050" y="560375"/>
              <a:ext cx="3015000" cy="1714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240244520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281582620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396327675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220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220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57002DE-1A70-445A-881A-5CC6C44D18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576675"/>
                  </p:ext>
                </p:extLst>
              </p:nvPr>
            </p:nvGraphicFramePr>
            <p:xfrm>
              <a:off x="730050" y="560375"/>
              <a:ext cx="3015000" cy="1714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240244520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281582620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396327675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303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r="-30303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000" r="-20000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r="-10202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r="-2020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403030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303030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t="-100000" r="-102020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t="-100000" r="-2020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403030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303030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t="-200000" r="-102020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t="-200000" r="-2020" b="-2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89583" r="-40303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89583" r="-30303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t="-489583" r="-10202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t="-489583" r="-2020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/>
              <p:nvPr/>
            </p:nvSpPr>
            <p:spPr>
              <a:xfrm>
                <a:off x="1090050" y="2518739"/>
                <a:ext cx="675000" cy="353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MY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50" y="2518739"/>
                <a:ext cx="675000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B328E4-0C3D-4C6C-98EA-43C5CD465F55}"/>
              </a:ext>
            </a:extLst>
          </p:cNvPr>
          <p:cNvSpPr txBox="1"/>
          <p:nvPr/>
        </p:nvSpPr>
        <p:spPr>
          <a:xfrm>
            <a:off x="1765050" y="2695710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Feature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C065A-566A-4A16-85C8-4EDDCA000D20}"/>
              </a:ext>
            </a:extLst>
          </p:cNvPr>
          <p:cNvSpPr txBox="1"/>
          <p:nvPr/>
        </p:nvSpPr>
        <p:spPr>
          <a:xfrm>
            <a:off x="1765050" y="2405375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Training Data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FF7B-86D3-4C8F-9353-77775B5A51A2}"/>
              </a:ext>
            </a:extLst>
          </p:cNvPr>
          <p:cNvCxnSpPr>
            <a:stCxn id="6" idx="1"/>
          </p:cNvCxnSpPr>
          <p:nvPr/>
        </p:nvCxnSpPr>
        <p:spPr>
          <a:xfrm flipH="1">
            <a:off x="1630050" y="2528486"/>
            <a:ext cx="135000" cy="8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5B00D5-6930-40DE-9CC8-B97D947FFDA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495050" y="2788739"/>
            <a:ext cx="270000" cy="3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/>
              <p:nvPr/>
            </p:nvSpPr>
            <p:spPr>
              <a:xfrm>
                <a:off x="1360050" y="2967124"/>
                <a:ext cx="270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Number of Features</a:t>
                </a:r>
              </a:p>
              <a:p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Number of training examples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50" y="2967124"/>
                <a:ext cx="2700000" cy="400110"/>
              </a:xfrm>
              <a:prstGeom prst="rect">
                <a:avLst/>
              </a:prstGeom>
              <a:blipFill>
                <a:blip r:embed="rId4"/>
                <a:stretch>
                  <a:fillRect t="-1538" b="-615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89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65A-9F60-4EAA-B980-CD578BC0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/>
              <p:nvPr/>
            </p:nvSpPr>
            <p:spPr>
              <a:xfrm>
                <a:off x="460050" y="650375"/>
                <a:ext cx="3690000" cy="293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= 1 (simple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MY" sz="1000" dirty="0"/>
              </a:p>
              <a:p>
                <a:endParaRPr lang="en-MY" sz="1600" dirty="0"/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&gt;</a:t>
                </a:r>
                <a:r>
                  <a:rPr lang="en-MY" sz="1000" dirty="0"/>
                  <a:t> 1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(multivariate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r>
                  <a:rPr lang="en-MY" sz="1000" dirty="0"/>
                  <a:t>              </a:t>
                </a:r>
                <a:endParaRPr lang="en-MY" sz="1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       =</m:t>
                    </m:r>
                    <m:sSup>
                      <m:sSupPr>
                        <m:ctrlPr>
                          <a:rPr lang="en-MY" sz="1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(Bold capital letters denote matrices!)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where,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8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MY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MY" sz="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MY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MY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0" y="650375"/>
                <a:ext cx="3690000" cy="2931700"/>
              </a:xfrm>
              <a:prstGeom prst="rect">
                <a:avLst/>
              </a:prstGeom>
              <a:blipFill>
                <a:blip r:embed="rId2"/>
                <a:stretch>
                  <a:fillRect t="-20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9788C1-A33F-485E-8C67-8803A659AD13}"/>
              </a:ext>
            </a:extLst>
          </p:cNvPr>
          <p:cNvCxnSpPr>
            <a:cxnSpLocks/>
          </p:cNvCxnSpPr>
          <p:nvPr/>
        </p:nvCxnSpPr>
        <p:spPr>
          <a:xfrm flipH="1">
            <a:off x="2800050" y="2528486"/>
            <a:ext cx="295936" cy="14688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975279-C8F6-4D4B-A22D-6B320BC0AB2F}"/>
                  </a:ext>
                </a:extLst>
              </p:cNvPr>
              <p:cNvSpPr txBox="1"/>
              <p:nvPr/>
            </p:nvSpPr>
            <p:spPr>
              <a:xfrm>
                <a:off x="3050986" y="2405375"/>
                <a:ext cx="14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975279-C8F6-4D4B-A22D-6B320BC0A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86" y="2405375"/>
                <a:ext cx="1440000" cy="246221"/>
              </a:xfrm>
              <a:prstGeom prst="rect">
                <a:avLst/>
              </a:prstGeom>
              <a:blipFill>
                <a:blip r:embed="rId3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196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EB0D-A0B4-4D6F-BAA0-478BD0E2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Modelling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0BD1D8-F96E-47AF-B2A4-FE19A3185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393681"/>
                  </p:ext>
                </p:extLst>
              </p:nvPr>
            </p:nvGraphicFramePr>
            <p:xfrm>
              <a:off x="0" y="965375"/>
              <a:ext cx="4610100" cy="19776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1067">
                      <a:extLst>
                        <a:ext uri="{9D8B030D-6E8A-4147-A177-3AD203B41FA5}">
                          <a16:colId xmlns:a16="http://schemas.microsoft.com/office/drawing/2014/main" val="2386193115"/>
                        </a:ext>
                      </a:extLst>
                    </a:gridCol>
                    <a:gridCol w="1726379">
                      <a:extLst>
                        <a:ext uri="{9D8B030D-6E8A-4147-A177-3AD203B41FA5}">
                          <a16:colId xmlns:a16="http://schemas.microsoft.com/office/drawing/2014/main" val="938363753"/>
                        </a:ext>
                      </a:extLst>
                    </a:gridCol>
                    <a:gridCol w="2212654">
                      <a:extLst>
                        <a:ext uri="{9D8B030D-6E8A-4147-A177-3AD203B41FA5}">
                          <a16:colId xmlns:a16="http://schemas.microsoft.com/office/drawing/2014/main" val="3141513229"/>
                        </a:ext>
                      </a:extLst>
                    </a:gridCol>
                  </a:tblGrid>
                  <a:tr h="249893">
                    <a:tc>
                      <a:txBody>
                        <a:bodyPr/>
                        <a:lstStyle/>
                        <a:p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00" dirty="0"/>
                            <a:t>n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sz="1000" dirty="0"/>
                            <a:t>n &gt;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237725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b>
                                <m:sSubPr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MY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MY" sz="800" b="0" i="0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oMath>
                          </a14:m>
                          <a:endParaRPr lang="en-MY" sz="800" b="0" i="0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MY" sz="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MY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821647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MY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MY" sz="8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MY" sz="8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MY" sz="800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MY" sz="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oMath>
                            </m:oMathPara>
                          </a14:m>
                          <a:endParaRPr lang="en-MY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6464721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Cost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80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MY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MY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MY" sz="8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MY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MY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MY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80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,..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MY" sz="8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</m:d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MY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MY" sz="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MY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MY" sz="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MY" sz="8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</m:acc>
                                            <m:r>
                                              <a:rPr lang="en-MY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MY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MY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360082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Gradient Descent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 :=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 :=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,..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MY" sz="8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MY" sz="80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en-MY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MY" sz="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8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d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oMath>
                          </a14:m>
                          <a:r>
                            <a:rPr lang="en-MY" sz="800" dirty="0"/>
                            <a:t>for j = 0,1,….n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6273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0BD1D8-F96E-47AF-B2A4-FE19A3185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393681"/>
                  </p:ext>
                </p:extLst>
              </p:nvPr>
            </p:nvGraphicFramePr>
            <p:xfrm>
              <a:off x="0" y="965375"/>
              <a:ext cx="4610100" cy="19776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1067">
                      <a:extLst>
                        <a:ext uri="{9D8B030D-6E8A-4147-A177-3AD203B41FA5}">
                          <a16:colId xmlns:a16="http://schemas.microsoft.com/office/drawing/2014/main" val="2386193115"/>
                        </a:ext>
                      </a:extLst>
                    </a:gridCol>
                    <a:gridCol w="1726379">
                      <a:extLst>
                        <a:ext uri="{9D8B030D-6E8A-4147-A177-3AD203B41FA5}">
                          <a16:colId xmlns:a16="http://schemas.microsoft.com/office/drawing/2014/main" val="938363753"/>
                        </a:ext>
                      </a:extLst>
                    </a:gridCol>
                    <a:gridCol w="2212654">
                      <a:extLst>
                        <a:ext uri="{9D8B030D-6E8A-4147-A177-3AD203B41FA5}">
                          <a16:colId xmlns:a16="http://schemas.microsoft.com/office/drawing/2014/main" val="3141513229"/>
                        </a:ext>
                      </a:extLst>
                    </a:gridCol>
                  </a:tblGrid>
                  <a:tr h="249893">
                    <a:tc>
                      <a:txBody>
                        <a:bodyPr/>
                        <a:lstStyle/>
                        <a:p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00" dirty="0"/>
                            <a:t>n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sz="1000" dirty="0"/>
                            <a:t>n &gt;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237725"/>
                      </a:ext>
                    </a:extLst>
                  </a:tr>
                  <a:tr h="488252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52500" r="-129225" b="-25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52500" r="-1102" b="-25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821647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297561" r="-129225" b="-4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297561" r="-1102" b="-4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464721"/>
                      </a:ext>
                    </a:extLst>
                  </a:tr>
                  <a:tr h="424371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Cost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232857" r="-129225" b="-1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232857" r="-1102" b="-1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360082"/>
                      </a:ext>
                    </a:extLst>
                  </a:tr>
                  <a:tr h="565214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Gradient Descent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250538" r="-129225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250538" r="-1102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4627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3359759-7486-4DF2-A111-8E6E20A9BD60}"/>
              </a:ext>
            </a:extLst>
          </p:cNvPr>
          <p:cNvSpPr txBox="1"/>
          <p:nvPr/>
        </p:nvSpPr>
        <p:spPr>
          <a:xfrm>
            <a:off x="190050" y="605375"/>
            <a:ext cx="319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Equations for Multivariate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763894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9996-C5DD-4BB5-8F5C-4CC4E934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B457D9-6FE3-4A45-A4BB-ABB50BC91027}"/>
                  </a:ext>
                </a:extLst>
              </p:cNvPr>
              <p:cNvSpPr/>
              <p:nvPr/>
            </p:nvSpPr>
            <p:spPr>
              <a:xfrm>
                <a:off x="1382549" y="511057"/>
                <a:ext cx="1845000" cy="42825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B457D9-6FE3-4A45-A4BB-ABB50BC91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49" y="511057"/>
                <a:ext cx="1845000" cy="4282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37D4D3-4248-4DC1-A5FF-B373965ED628}"/>
                  </a:ext>
                </a:extLst>
              </p:cNvPr>
              <p:cNvSpPr/>
              <p:nvPr/>
            </p:nvSpPr>
            <p:spPr>
              <a:xfrm>
                <a:off x="645075" y="1235375"/>
                <a:ext cx="3195000" cy="645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j=0: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MY" sz="900" dirty="0"/>
              </a:p>
              <a:p>
                <a:pPr algn="ctr"/>
                <a:endParaRPr lang="en-MY" sz="900" kern="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     j=1: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900" kern="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37D4D3-4248-4DC1-A5FF-B373965ED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75" y="1235375"/>
                <a:ext cx="3195000" cy="645433"/>
              </a:xfrm>
              <a:prstGeom prst="rect">
                <a:avLst/>
              </a:prstGeom>
              <a:blipFill>
                <a:blip r:embed="rId3"/>
                <a:stretch>
                  <a:fillRect t="-23585" b="-4245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/>
              <p:nvPr/>
            </p:nvSpPr>
            <p:spPr>
              <a:xfrm>
                <a:off x="707549" y="2180375"/>
                <a:ext cx="3195000" cy="1119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kern="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j=2: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r>
                  <a:rPr lang="en-MY" sz="900" dirty="0"/>
                  <a:t>             …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9" y="2180375"/>
                <a:ext cx="3195000" cy="1119281"/>
              </a:xfrm>
              <a:prstGeom prst="rect">
                <a:avLst/>
              </a:prstGeom>
              <a:blipFill>
                <a:blip r:embed="rId4"/>
                <a:stretch>
                  <a:fillRect t="-13661" b="-1311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2C61BD1-5A57-4CFE-97C5-C8DE322EC090}"/>
              </a:ext>
            </a:extLst>
          </p:cNvPr>
          <p:cNvSpPr/>
          <p:nvPr/>
        </p:nvSpPr>
        <p:spPr>
          <a:xfrm>
            <a:off x="645075" y="989154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For n = 1: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173DE9-25FA-4478-8958-639B1B665615}"/>
              </a:ext>
            </a:extLst>
          </p:cNvPr>
          <p:cNvSpPr/>
          <p:nvPr/>
        </p:nvSpPr>
        <p:spPr>
          <a:xfrm>
            <a:off x="645075" y="1876703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For n &gt; 1:</a:t>
            </a:r>
          </a:p>
        </p:txBody>
      </p:sp>
    </p:spTree>
    <p:extLst>
      <p:ext uri="{BB962C8B-B14F-4D97-AF65-F5344CB8AC3E}">
        <p14:creationId xmlns:p14="http://schemas.microsoft.com/office/powerpoint/2010/main" val="3902457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6584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Solutions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929170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00757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11010" y="634319"/>
                <a:ext cx="4444040" cy="161351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Why not solve it directly?</a:t>
                </a:r>
                <a:endParaRPr lang="en-MY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770"/>
                  </a:spcBef>
                </a:pPr>
                <a:r>
                  <a:rPr lang="en-MY" sz="1000" b="1" u="sng" spc="-25" dirty="0">
                    <a:latin typeface="Arial"/>
                    <a:cs typeface="Arial"/>
                  </a:rPr>
                  <a:t>Analytical</a:t>
                </a:r>
                <a:r>
                  <a:rPr lang="en-MY" sz="1000" b="1" u="sng" spc="80" dirty="0">
                    <a:latin typeface="Arial"/>
                    <a:cs typeface="Arial"/>
                  </a:rPr>
                  <a:t> </a:t>
                </a:r>
                <a:r>
                  <a:rPr lang="en-MY" sz="1000" b="1" u="sng" spc="-35" dirty="0">
                    <a:latin typeface="Arial"/>
                    <a:cs typeface="Arial"/>
                  </a:rPr>
                  <a:t>Solution</a:t>
                </a:r>
                <a:endParaRPr lang="en-MY" sz="1000" u="sng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Differentiate 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/>
                    <a:cs typeface="Arial"/>
                  </a:rPr>
                  <a:t>cost function and set to zero</a:t>
                </a: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/Calculate maximum likelihood estimator 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ar-AE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ar-AE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for every </a:t>
                </a:r>
                <a14:m>
                  <m:oMath xmlns:m="http://schemas.openxmlformats.org/officeDocument/2006/math">
                    <m:r>
                      <a:rPr lang="ar-AE" sz="1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    OR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𝑙</m:t>
                        </m:r>
                        <m:d>
                          <m:d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MY" sz="10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𝑾</m:t>
                            </m:r>
                          </m:e>
                        </m:d>
                      </m:e>
                    </m:func>
                    <m:r>
                      <a:rPr lang="en-MY" sz="10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f>
                      <m:f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num>
                      <m:den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𝜋</m:t>
                        </m:r>
                        <m:sSup>
                          <m:sSup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𝜎</m:t>
                            </m:r>
                          </m:e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f>
                          <m:f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MY" sz="9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en-MY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MY" sz="90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MY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MY" sz="9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acc>
                                    <m: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MY" sz="1000" dirty="0">
                  <a:latin typeface="Times New Roman"/>
                  <a:cs typeface="Times New Roman"/>
                </a:endParaRP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dirty="0">
                    <a:latin typeface="Times New Roman"/>
                    <a:cs typeface="Times New Roman"/>
                  </a:rPr>
                  <a:t>…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 given training</a:t>
                </a:r>
                <a14:m>
                  <m:oMath xmlns:m="http://schemas.openxmlformats.org/officeDocument/2006/math">
                    <m:r>
                      <a:rPr lang="en-MY" sz="1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examples and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features,</a:t>
                </a: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0" y="634319"/>
                <a:ext cx="4444040" cy="1613519"/>
              </a:xfrm>
              <a:prstGeom prst="rect">
                <a:avLst/>
              </a:prstGeom>
              <a:blipFill>
                <a:blip r:embed="rId2"/>
                <a:stretch>
                  <a:fillRect l="-1783" t="-2264" b="-339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/>
              <p:nvPr/>
            </p:nvSpPr>
            <p:spPr>
              <a:xfrm>
                <a:off x="415050" y="2405192"/>
                <a:ext cx="1980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Gradient Descent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Needs many iterations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Works well with large 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50" y="2405192"/>
                <a:ext cx="1980000" cy="707886"/>
              </a:xfrm>
              <a:prstGeom prst="rect">
                <a:avLst/>
              </a:prstGeom>
              <a:blipFill>
                <a:blip r:embed="rId3"/>
                <a:stretch>
                  <a:fillRect t="-862" b="-258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/>
              <p:nvPr/>
            </p:nvSpPr>
            <p:spPr>
              <a:xfrm>
                <a:off x="2493279" y="2410227"/>
                <a:ext cx="1980000" cy="911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Analytical Solution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 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Don’t need to iterate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MY" sz="1000" b="1" i="1">
                                <a:latin typeface="Cambria Math" panose="02040503050406030204" pitchFamily="18" charset="0"/>
                                <a:cs typeface="Times New Roman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(of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79" y="2410227"/>
                <a:ext cx="1980000" cy="911660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25F33F-2D0E-4773-8971-EBD9ED313470}"/>
              </a:ext>
            </a:extLst>
          </p:cNvPr>
          <p:cNvCxnSpPr/>
          <p:nvPr/>
        </p:nvCxnSpPr>
        <p:spPr>
          <a:xfrm>
            <a:off x="2312275" y="2328248"/>
            <a:ext cx="0" cy="978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/>
              <p:nvPr/>
            </p:nvSpPr>
            <p:spPr>
              <a:xfrm>
                <a:off x="1602431" y="1807727"/>
                <a:ext cx="1403229" cy="1998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ts val="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𝑾</m:t>
                      </m:r>
                      <m:r>
                        <a:rPr lang="en-MY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MY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𝑿</m:t>
                          </m:r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𝑻</m:t>
                          </m:r>
                        </m:sup>
                      </m:sSup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ar-AE" sz="1000" b="1" dirty="0">
                  <a:solidFill>
                    <a:prstClr val="black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31" y="1807727"/>
                <a:ext cx="1403229" cy="199851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B21-A767-4549-9891-E92F2457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Feature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/>
              <p:nvPr/>
            </p:nvSpPr>
            <p:spPr>
              <a:xfrm>
                <a:off x="325050" y="605375"/>
                <a:ext cx="3825000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Idea: Make sure the features are on the same scale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Motivation: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Converges Faster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Normalizes the contribution of each feature to the final model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Scaling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Get every feature into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  <m:r>
                          <a:rPr lang="en-MY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range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Eg.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Predicting price of a house</a:t>
                </a: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Size(0-1000 sq. metre)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No. of Bedrooms (1-5)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605375"/>
                <a:ext cx="3825000" cy="2708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/>
              <p:nvPr/>
            </p:nvSpPr>
            <p:spPr>
              <a:xfrm>
                <a:off x="2519088" y="2675375"/>
                <a:ext cx="1980000" cy="69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1000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88" y="2675375"/>
                <a:ext cx="1980000" cy="693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BA4DEB-F9FC-4162-85D0-9ABD58F3EF06}"/>
              </a:ext>
            </a:extLst>
          </p:cNvPr>
          <p:cNvCxnSpPr>
            <a:cxnSpLocks/>
          </p:cNvCxnSpPr>
          <p:nvPr/>
        </p:nvCxnSpPr>
        <p:spPr>
          <a:xfrm>
            <a:off x="2079474" y="2862801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A0136F-AD99-4519-AF3C-BC664D4A3F90}"/>
              </a:ext>
            </a:extLst>
          </p:cNvPr>
          <p:cNvCxnSpPr>
            <a:cxnSpLocks/>
          </p:cNvCxnSpPr>
          <p:nvPr/>
        </p:nvCxnSpPr>
        <p:spPr>
          <a:xfrm>
            <a:off x="2079474" y="3177322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65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0358-D5E3-468D-A684-2F9D3F14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Feature Scaling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0A7E4-A0CD-4CF8-93A7-0E7DB3D1E948}"/>
              </a:ext>
            </a:extLst>
          </p:cNvPr>
          <p:cNvSpPr/>
          <p:nvPr/>
        </p:nvSpPr>
        <p:spPr>
          <a:xfrm>
            <a:off x="327574" y="866985"/>
            <a:ext cx="31325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Goal: Make features have approximately 0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/>
              <p:nvPr/>
            </p:nvSpPr>
            <p:spPr>
              <a:xfrm>
                <a:off x="349959" y="2036985"/>
                <a:ext cx="3330000" cy="1155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Eg.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Predicting price of a house</a:t>
                </a: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1000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MY" sz="1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MY" sz="1000" dirty="0"/>
              </a:p>
              <a:p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9" y="2036985"/>
                <a:ext cx="3330000" cy="11552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/>
              <p:nvPr/>
            </p:nvSpPr>
            <p:spPr>
              <a:xfrm>
                <a:off x="1948372" y="1264547"/>
                <a:ext cx="718402" cy="318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𝑟𝑎𝑛𝑔𝑒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372" y="1264547"/>
                <a:ext cx="718402" cy="318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/>
              <p:nvPr/>
            </p:nvSpPr>
            <p:spPr>
              <a:xfrm>
                <a:off x="523311" y="1607264"/>
                <a:ext cx="356347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mean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𝑟𝑎𝑛𝑔𝑒</m:t>
                        </m:r>
                      </m:e>
                      <m: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range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11" y="1607264"/>
                <a:ext cx="3563476" cy="246221"/>
              </a:xfrm>
              <a:prstGeom prst="rect">
                <a:avLst/>
              </a:prstGeom>
              <a:blipFill>
                <a:blip r:embed="rId4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CC52E59-6AD7-47D5-B684-973339C238A1}"/>
              </a:ext>
            </a:extLst>
          </p:cNvPr>
          <p:cNvSpPr/>
          <p:nvPr/>
        </p:nvSpPr>
        <p:spPr>
          <a:xfrm>
            <a:off x="321697" y="605375"/>
            <a:ext cx="1515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100" b="1" u="sng" dirty="0">
                <a:latin typeface="Arial" panose="020B0604020202020204" pitchFamily="34" charset="0"/>
                <a:cs typeface="Arial" panose="020B0604020202020204" pitchFamily="34" charset="0"/>
              </a:rPr>
              <a:t>Mean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66366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3641-8D19-42A8-A8AC-5B4D1C66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Polynomial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0EAB7-B51A-477E-A350-7D3914C9F60D}"/>
              </a:ext>
            </a:extLst>
          </p:cNvPr>
          <p:cNvSpPr/>
          <p:nvPr/>
        </p:nvSpPr>
        <p:spPr>
          <a:xfrm>
            <a:off x="370050" y="650375"/>
            <a:ext cx="4005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Polynomial Regression is a case of 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/>
              <p:nvPr/>
            </p:nvSpPr>
            <p:spPr>
              <a:xfrm>
                <a:off x="370050" y="1241788"/>
                <a:ext cx="4005000" cy="1326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Eg. Quadratic Equation: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Interactions: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0" y="1241788"/>
                <a:ext cx="4005000" cy="1326902"/>
              </a:xfrm>
              <a:prstGeom prst="rect">
                <a:avLst/>
              </a:prstGeo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409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E099-40FC-4E3E-B54B-101F33D1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Overfitting vs Underfitting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1DDEF-A9CB-43DA-8158-710F0AAD4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-2782" r="-306" b="24879"/>
          <a:stretch/>
        </p:blipFill>
        <p:spPr>
          <a:xfrm>
            <a:off x="0" y="830375"/>
            <a:ext cx="4603495" cy="135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D7B6F6-12EB-403E-B54F-0B976A9FE6AE}"/>
              </a:ext>
            </a:extLst>
          </p:cNvPr>
          <p:cNvSpPr txBox="1"/>
          <p:nvPr/>
        </p:nvSpPr>
        <p:spPr>
          <a:xfrm>
            <a:off x="23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AC94-9E19-448D-8386-FF963FA86BD0}"/>
              </a:ext>
            </a:extLst>
          </p:cNvPr>
          <p:cNvSpPr txBox="1"/>
          <p:nvPr/>
        </p:nvSpPr>
        <p:spPr>
          <a:xfrm>
            <a:off x="329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72564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C494-9F78-47F5-9D8B-4C74ABE7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What is Data Science?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2DFB0-0698-4E96-AE3F-4926E69631FD}"/>
              </a:ext>
            </a:extLst>
          </p:cNvPr>
          <p:cNvSpPr/>
          <p:nvPr/>
        </p:nvSpPr>
        <p:spPr>
          <a:xfrm>
            <a:off x="316539" y="695375"/>
            <a:ext cx="3977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Data science is about using data in creative ways to </a:t>
            </a:r>
            <a:r>
              <a:rPr lang="en-US" sz="1600" u="sng" dirty="0">
                <a:solidFill>
                  <a:srgbClr val="000000"/>
                </a:solidFill>
                <a:latin typeface="Arial" panose="020B0604020202020204" pitchFamily="34" charset="0"/>
              </a:rPr>
              <a:t>generate business value</a:t>
            </a:r>
            <a:endParaRPr lang="en-MY" sz="16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A344A-3F11-41AF-8899-7BFA2DFD94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" y="1460375"/>
            <a:ext cx="3367579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24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Model Evaluation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3095346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4753-C814-4F5D-800B-CE16BB44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Evaluation Data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5FEB7-AD1B-4A1B-9DDD-9F2E395F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7" y="515375"/>
            <a:ext cx="3321406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8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59E4-9AF8-4B48-A9B3-6DCB3842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Train/Validation/Test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/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  <a:blipFill>
                <a:blip r:embed="rId2"/>
                <a:stretch>
                  <a:fillRect t="-20149" b="-895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/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Cross-Validation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𝑐𝑣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acc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𝑐𝑣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  <a:blipFill>
                <a:blip r:embed="rId3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/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acc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  <a:blipFill>
                <a:blip r:embed="rId4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C9786D-38C3-4960-B74E-95AC29B91CF9}"/>
              </a:ext>
            </a:extLst>
          </p:cNvPr>
          <p:cNvSpPr txBox="1"/>
          <p:nvPr/>
        </p:nvSpPr>
        <p:spPr>
          <a:xfrm>
            <a:off x="2800050" y="843990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Minimised to perform gradient descent during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1624-9615-4D13-9A8C-F82F064D3A80}"/>
              </a:ext>
            </a:extLst>
          </p:cNvPr>
          <p:cNvSpPr txBox="1"/>
          <p:nvPr/>
        </p:nvSpPr>
        <p:spPr>
          <a:xfrm>
            <a:off x="2800050" y="1712481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compare performance of different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CC2B5-9421-4B99-AD96-3271F710C2DA}"/>
              </a:ext>
            </a:extLst>
          </p:cNvPr>
          <p:cNvSpPr txBox="1"/>
          <p:nvPr/>
        </p:nvSpPr>
        <p:spPr>
          <a:xfrm>
            <a:off x="2785541" y="2495375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evaluate the accuracy of the chosen model with actual test data</a:t>
            </a:r>
          </a:p>
        </p:txBody>
      </p:sp>
    </p:spTree>
    <p:extLst>
      <p:ext uri="{BB962C8B-B14F-4D97-AF65-F5344CB8AC3E}">
        <p14:creationId xmlns:p14="http://schemas.microsoft.com/office/powerpoint/2010/main" val="4210045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DAB9-C473-4397-872E-E4528FD6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Bias and Variance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1222F3-45F0-4E84-9DDF-433278AEFFE8}"/>
              </a:ext>
            </a:extLst>
          </p:cNvPr>
          <p:cNvCxnSpPr>
            <a:cxnSpLocks/>
          </p:cNvCxnSpPr>
          <p:nvPr/>
        </p:nvCxnSpPr>
        <p:spPr>
          <a:xfrm flipV="1">
            <a:off x="1045520" y="843857"/>
            <a:ext cx="0" cy="210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DE3ADF-BFC1-4637-9ABB-CFA4A8986EA8}"/>
              </a:ext>
            </a:extLst>
          </p:cNvPr>
          <p:cNvCxnSpPr>
            <a:cxnSpLocks/>
          </p:cNvCxnSpPr>
          <p:nvPr/>
        </p:nvCxnSpPr>
        <p:spPr>
          <a:xfrm>
            <a:off x="910050" y="2810375"/>
            <a:ext cx="2475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CCEFE4C-E1B8-4BF5-90BE-21CC77B4C0D8}"/>
              </a:ext>
            </a:extLst>
          </p:cNvPr>
          <p:cNvSpPr/>
          <p:nvPr/>
        </p:nvSpPr>
        <p:spPr>
          <a:xfrm>
            <a:off x="1300741" y="1146314"/>
            <a:ext cx="1756357" cy="1283917"/>
          </a:xfrm>
          <a:custGeom>
            <a:avLst/>
            <a:gdLst>
              <a:gd name="connsiteX0" fmla="*/ 0 w 909234"/>
              <a:gd name="connsiteY0" fmla="*/ 0 h 669522"/>
              <a:gd name="connsiteX1" fmla="*/ 433952 w 909234"/>
              <a:gd name="connsiteY1" fmla="*/ 666427 h 669522"/>
              <a:gd name="connsiteX2" fmla="*/ 909234 w 909234"/>
              <a:gd name="connsiteY2" fmla="*/ 247973 h 6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234" h="669522">
                <a:moveTo>
                  <a:pt x="0" y="0"/>
                </a:moveTo>
                <a:cubicBezTo>
                  <a:pt x="141206" y="312549"/>
                  <a:pt x="282413" y="625098"/>
                  <a:pt x="433952" y="666427"/>
                </a:cubicBezTo>
                <a:cubicBezTo>
                  <a:pt x="585491" y="707756"/>
                  <a:pt x="836909" y="322881"/>
                  <a:pt x="909234" y="247973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5B9AB87-DC32-46D9-A240-A2EF37A22379}"/>
              </a:ext>
            </a:extLst>
          </p:cNvPr>
          <p:cNvSpPr/>
          <p:nvPr/>
        </p:nvSpPr>
        <p:spPr>
          <a:xfrm>
            <a:off x="1180991" y="1036039"/>
            <a:ext cx="1876107" cy="1639337"/>
          </a:xfrm>
          <a:custGeom>
            <a:avLst/>
            <a:gdLst>
              <a:gd name="connsiteX0" fmla="*/ 0 w 971227"/>
              <a:gd name="connsiteY0" fmla="*/ 0 h 854862"/>
              <a:gd name="connsiteX1" fmla="*/ 273803 w 971227"/>
              <a:gd name="connsiteY1" fmla="*/ 749084 h 854862"/>
              <a:gd name="connsiteX2" fmla="*/ 971227 w 971227"/>
              <a:gd name="connsiteY2" fmla="*/ 831742 h 85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227" h="854862">
                <a:moveTo>
                  <a:pt x="0" y="0"/>
                </a:moveTo>
                <a:cubicBezTo>
                  <a:pt x="55966" y="305230"/>
                  <a:pt x="111932" y="610460"/>
                  <a:pt x="273803" y="749084"/>
                </a:cubicBezTo>
                <a:cubicBezTo>
                  <a:pt x="435674" y="887708"/>
                  <a:pt x="963478" y="860155"/>
                  <a:pt x="971227" y="83174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/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/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6029826-1DF5-44B7-92EA-738B10FFE989}"/>
              </a:ext>
            </a:extLst>
          </p:cNvPr>
          <p:cNvSpPr txBox="1"/>
          <p:nvPr/>
        </p:nvSpPr>
        <p:spPr>
          <a:xfrm>
            <a:off x="2575520" y="2873245"/>
            <a:ext cx="1259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Complexity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61647C-8A99-4ED7-A199-45C0FAA3D0CC}"/>
              </a:ext>
            </a:extLst>
          </p:cNvPr>
          <p:cNvSpPr txBox="1"/>
          <p:nvPr/>
        </p:nvSpPr>
        <p:spPr>
          <a:xfrm rot="10800000">
            <a:off x="706966" y="176816"/>
            <a:ext cx="338554" cy="12298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7B7C96-845E-4732-8A9A-B45193EDA64A}"/>
              </a:ext>
            </a:extLst>
          </p:cNvPr>
          <p:cNvSpPr/>
          <p:nvPr/>
        </p:nvSpPr>
        <p:spPr>
          <a:xfrm>
            <a:off x="1144403" y="988627"/>
            <a:ext cx="629999" cy="172914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8EB599-3261-4A72-88E3-DF946668651A}"/>
              </a:ext>
            </a:extLst>
          </p:cNvPr>
          <p:cNvSpPr/>
          <p:nvPr/>
        </p:nvSpPr>
        <p:spPr>
          <a:xfrm>
            <a:off x="2480982" y="984260"/>
            <a:ext cx="629999" cy="173352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D2C311-3EAD-43A0-9F3E-1419AC0D941B}"/>
              </a:ext>
            </a:extLst>
          </p:cNvPr>
          <p:cNvSpPr txBox="1"/>
          <p:nvPr/>
        </p:nvSpPr>
        <p:spPr>
          <a:xfrm>
            <a:off x="1505835" y="614274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Bias (Underfitting)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F7DD08-C3BD-44BD-B698-D8FDE781EEC9}"/>
              </a:ext>
            </a:extLst>
          </p:cNvPr>
          <p:cNvSpPr txBox="1"/>
          <p:nvPr/>
        </p:nvSpPr>
        <p:spPr>
          <a:xfrm>
            <a:off x="3015102" y="618371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Variance (Overfitting)</a:t>
            </a:r>
          </a:p>
        </p:txBody>
      </p:sp>
    </p:spTree>
    <p:extLst>
      <p:ext uri="{BB962C8B-B14F-4D97-AF65-F5344CB8AC3E}">
        <p14:creationId xmlns:p14="http://schemas.microsoft.com/office/powerpoint/2010/main" val="3808084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331-ADD9-44CF-A1DE-34C74F9C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Putting Everything Together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8CA567-439E-473B-8F3F-2A1D6A387BF9}"/>
              </a:ext>
            </a:extLst>
          </p:cNvPr>
          <p:cNvSpPr/>
          <p:nvPr/>
        </p:nvSpPr>
        <p:spPr>
          <a:xfrm>
            <a:off x="749954" y="69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16DDDB-552D-44B8-8414-625FE06876FD}"/>
              </a:ext>
            </a:extLst>
          </p:cNvPr>
          <p:cNvSpPr/>
          <p:nvPr/>
        </p:nvSpPr>
        <p:spPr>
          <a:xfrm>
            <a:off x="749954" y="146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02F2BD-0F4E-4D94-9865-DCA12C8C58EF}"/>
              </a:ext>
            </a:extLst>
          </p:cNvPr>
          <p:cNvSpPr/>
          <p:nvPr/>
        </p:nvSpPr>
        <p:spPr>
          <a:xfrm>
            <a:off x="749954" y="222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29B487-04C9-49F7-97D2-6009CEB12AB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12454" y="132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29C53-F483-44D0-ACCC-4704C01C95E9}"/>
              </a:ext>
            </a:extLst>
          </p:cNvPr>
          <p:cNvCxnSpPr/>
          <p:nvPr/>
        </p:nvCxnSpPr>
        <p:spPr>
          <a:xfrm>
            <a:off x="117745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CD8D-A2D0-4795-95A6-2212C746E129}"/>
              </a:ext>
            </a:extLst>
          </p:cNvPr>
          <p:cNvSpPr/>
          <p:nvPr/>
        </p:nvSpPr>
        <p:spPr>
          <a:xfrm>
            <a:off x="637455" y="56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68695E-44D7-422B-BD1E-EAFA240346C9}"/>
              </a:ext>
            </a:extLst>
          </p:cNvPr>
          <p:cNvCxnSpPr>
            <a:cxnSpLocks/>
          </p:cNvCxnSpPr>
          <p:nvPr/>
        </p:nvCxnSpPr>
        <p:spPr>
          <a:xfrm flipV="1">
            <a:off x="144745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84E67F-37C0-4EC8-9F80-8B4E68590852}"/>
              </a:ext>
            </a:extLst>
          </p:cNvPr>
          <p:cNvSpPr txBox="1"/>
          <p:nvPr/>
        </p:nvSpPr>
        <p:spPr>
          <a:xfrm>
            <a:off x="817455" y="3055468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12ABC0-419A-42F2-892A-EE03A889BA7A}"/>
              </a:ext>
            </a:extLst>
          </p:cNvPr>
          <p:cNvSpPr/>
          <p:nvPr/>
        </p:nvSpPr>
        <p:spPr>
          <a:xfrm>
            <a:off x="2732549" y="695375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Validation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0835E6-F86F-42FD-B134-75A563997C0E}"/>
              </a:ext>
            </a:extLst>
          </p:cNvPr>
          <p:cNvSpPr/>
          <p:nvPr/>
        </p:nvSpPr>
        <p:spPr>
          <a:xfrm>
            <a:off x="2732549" y="1463085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Cross-Validation Error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321218-1F0B-4FEB-B4F5-FABBBAD8F501}"/>
              </a:ext>
            </a:extLst>
          </p:cNvPr>
          <p:cNvSpPr/>
          <p:nvPr/>
        </p:nvSpPr>
        <p:spPr>
          <a:xfrm>
            <a:off x="2732549" y="2229778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Improve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A3DC66-205A-4724-BAAB-4FA213056817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3295049" y="132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C92A8-F0A1-48CA-9C45-7CB223C516EE}"/>
              </a:ext>
            </a:extLst>
          </p:cNvPr>
          <p:cNvCxnSpPr/>
          <p:nvPr/>
        </p:nvCxnSpPr>
        <p:spPr>
          <a:xfrm>
            <a:off x="329344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226765-6643-408A-9CDA-04DD5C2FCF94}"/>
              </a:ext>
            </a:extLst>
          </p:cNvPr>
          <p:cNvSpPr/>
          <p:nvPr/>
        </p:nvSpPr>
        <p:spPr>
          <a:xfrm>
            <a:off x="2620050" y="56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C09421-4940-4556-82DE-268867F498FD}"/>
              </a:ext>
            </a:extLst>
          </p:cNvPr>
          <p:cNvSpPr txBox="1"/>
          <p:nvPr/>
        </p:nvSpPr>
        <p:spPr>
          <a:xfrm>
            <a:off x="2755050" y="3055468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7E066-1B42-48C3-8B1E-D7CE29F560B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1942455" y="1797873"/>
            <a:ext cx="6775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A8D8D740-F31C-4D16-B4EE-BDD1ABAC992D}"/>
              </a:ext>
            </a:extLst>
          </p:cNvPr>
          <p:cNvSpPr/>
          <p:nvPr/>
        </p:nvSpPr>
        <p:spPr>
          <a:xfrm rot="10800000">
            <a:off x="1874954" y="3035370"/>
            <a:ext cx="745096" cy="186726"/>
          </a:xfrm>
          <a:prstGeom prst="curvedDownArrow">
            <a:avLst>
              <a:gd name="adj1" fmla="val 19553"/>
              <a:gd name="adj2" fmla="val 63944"/>
              <a:gd name="adj3" fmla="val 222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5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  <p:bldP spid="30" grpId="0" animBg="1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987890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Homework/Project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536322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5785" y="1498851"/>
            <a:ext cx="93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5" dirty="0">
                <a:solidFill>
                  <a:srgbClr val="F9F9F9"/>
                </a:solidFill>
                <a:latin typeface="Arial"/>
                <a:cs typeface="Arial"/>
              </a:rPr>
              <a:t>Questions?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427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Setup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683" y="632072"/>
            <a:ext cx="3787775" cy="22498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buSzPct val="90000"/>
              <a:buAutoNum type="arabicPeriod"/>
              <a:tabLst>
                <a:tab pos="111760" algn="l"/>
              </a:tabLst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Github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account.</a:t>
            </a:r>
            <a:endParaRPr sz="1000">
              <a:latin typeface="Arial"/>
              <a:cs typeface="Arial"/>
            </a:endParaRPr>
          </a:p>
          <a:p>
            <a:pPr marL="12700" marR="1136650">
              <a:lnSpc>
                <a:spcPct val="139500"/>
              </a:lnSpc>
              <a:buSzPct val="90000"/>
              <a:buAutoNum type="arabicPeriod"/>
              <a:tabLst>
                <a:tab pos="111760" algn="l"/>
              </a:tabLst>
            </a:pP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Sign-in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your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Github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credentials. 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3.Create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new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000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</a:t>
            </a:r>
            <a:r>
              <a:rPr sz="1000" spc="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buSzPct val="90000"/>
              <a:buAutoNum type="arabicPeriod" startAt="4"/>
              <a:tabLst>
                <a:tab pos="111760" algn="l"/>
              </a:tabLst>
            </a:pPr>
            <a:r>
              <a:rPr sz="1000" spc="-65" dirty="0">
                <a:solidFill>
                  <a:srgbClr val="22373A"/>
                </a:solidFill>
                <a:latin typeface="Arial"/>
                <a:cs typeface="Arial"/>
              </a:rPr>
              <a:t>Clone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(green 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button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at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top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RHS)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format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b="1" spc="-4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Linear</a:t>
            </a:r>
            <a:r>
              <a:rPr sz="1000" b="1" spc="7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 </a:t>
            </a:r>
            <a:r>
              <a:rPr sz="1000" b="1" spc="-30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repository.</a:t>
            </a:r>
            <a:endParaRPr sz="1000">
              <a:latin typeface="Arial"/>
              <a:cs typeface="Arial"/>
            </a:endParaRPr>
          </a:p>
          <a:p>
            <a:pPr marL="12700" marR="754380" algn="just">
              <a:lnSpc>
                <a:spcPct val="139500"/>
              </a:lnSpc>
              <a:buSzPct val="90000"/>
              <a:buFont typeface="Arial"/>
              <a:buAutoNum type="arabicPeriod" startAt="5"/>
              <a:tabLst>
                <a:tab pos="174625" algn="l"/>
              </a:tabLst>
            </a:pPr>
            <a:r>
              <a:rPr sz="1000" spc="30" dirty="0">
                <a:solidFill>
                  <a:srgbClr val="22373A"/>
                </a:solidFill>
                <a:latin typeface="Times New Roman"/>
                <a:cs typeface="Times New Roman"/>
              </a:rPr>
              <a:t>Upload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newly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created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project. 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6.Click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on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extract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75" dirty="0">
                <a:solidFill>
                  <a:srgbClr val="22373A"/>
                </a:solidFill>
                <a:latin typeface="Arial"/>
                <a:cs typeface="Arial"/>
              </a:rPr>
              <a:t>compressed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files.  7.Navigate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extracted</a:t>
            </a:r>
            <a:r>
              <a:rPr sz="10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folder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DejaVu Sans"/>
                <a:cs typeface="DejaVu Sans"/>
              </a:rPr>
              <a:t>∼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/Linear-Models-master/notebooks/Demo.ipynb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8.Select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from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menu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bar: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10" dirty="0">
                <a:solidFill>
                  <a:srgbClr val="22373A"/>
                </a:solidFill>
                <a:latin typeface="Times New Roman"/>
                <a:cs typeface="Times New Roman"/>
              </a:rPr>
              <a:t>Change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Python </a:t>
            </a:r>
            <a:r>
              <a:rPr sz="1000" spc="20" dirty="0">
                <a:solidFill>
                  <a:srgbClr val="22373A"/>
                </a:solidFill>
                <a:latin typeface="Times New Roman"/>
                <a:cs typeface="Times New Roman"/>
              </a:rPr>
              <a:t>3</a:t>
            </a:r>
            <a:r>
              <a:rPr sz="1000" spc="-7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(Anaconda)</a:t>
            </a:r>
            <a:r>
              <a:rPr sz="1000" spc="4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762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Challenges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07958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524114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004348"/>
            <a:ext cx="3909060" cy="1498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solidFill>
                  <a:srgbClr val="EB801A"/>
                </a:solidFill>
                <a:latin typeface="Arial"/>
                <a:cs typeface="Arial"/>
              </a:rPr>
              <a:t>Beta</a:t>
            </a:r>
            <a:r>
              <a:rPr sz="1000" b="1" spc="8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EB801A"/>
                </a:solidFill>
                <a:latin typeface="Arial"/>
                <a:cs typeface="Arial"/>
              </a:rPr>
              <a:t>Hedging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Come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up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with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Beta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Hedging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strategy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Linear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000" b="1" spc="-45" dirty="0">
                <a:solidFill>
                  <a:srgbClr val="EB801A"/>
                </a:solidFill>
                <a:latin typeface="Arial"/>
                <a:cs typeface="Arial"/>
              </a:rPr>
              <a:t>Generic </a:t>
            </a:r>
            <a:r>
              <a:rPr sz="1000" b="1" spc="-20" dirty="0">
                <a:solidFill>
                  <a:srgbClr val="EB801A"/>
                </a:solidFill>
                <a:latin typeface="Arial"/>
                <a:cs typeface="Arial"/>
              </a:rPr>
              <a:t>Machine </a:t>
            </a:r>
            <a:r>
              <a:rPr sz="1000" b="1" spc="-45" dirty="0">
                <a:solidFill>
                  <a:srgbClr val="EB801A"/>
                </a:solidFill>
                <a:latin typeface="Arial"/>
                <a:cs typeface="Arial"/>
              </a:rPr>
              <a:t>Learning </a:t>
            </a:r>
            <a:r>
              <a:rPr sz="1000" b="1" spc="30" dirty="0">
                <a:solidFill>
                  <a:srgbClr val="EB801A"/>
                </a:solidFill>
                <a:latin typeface="Arial"/>
                <a:cs typeface="Arial"/>
              </a:rPr>
              <a:t>API </a:t>
            </a:r>
            <a:r>
              <a:rPr sz="1000" b="1" spc="-40" dirty="0">
                <a:solidFill>
                  <a:srgbClr val="EB801A"/>
                </a:solidFill>
                <a:latin typeface="Arial"/>
                <a:cs typeface="Arial"/>
              </a:rPr>
              <a:t>for Linear</a:t>
            </a:r>
            <a:r>
              <a:rPr sz="1000" b="1" spc="-8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EB801A"/>
                </a:solidFill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60"/>
              </a:spcBef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generic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API,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encapsulating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all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different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implementations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 exposing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simple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methods: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buClr>
                <a:srgbClr val="EB801A"/>
              </a:buClr>
              <a:buFont typeface="DejaVu Sans"/>
              <a:buChar char="•"/>
              <a:tabLst>
                <a:tab pos="266065" algn="l"/>
              </a:tabLst>
            </a:pPr>
            <a:r>
              <a:rPr sz="1000" spc="225" dirty="0">
                <a:solidFill>
                  <a:srgbClr val="22373A"/>
                </a:solidFill>
                <a:latin typeface="Times New Roman"/>
                <a:cs typeface="Times New Roman"/>
              </a:rPr>
              <a:t>fit</a:t>
            </a:r>
            <a:endParaRPr sz="10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spcBef>
                <a:spcPts val="475"/>
              </a:spcBef>
              <a:buClr>
                <a:srgbClr val="EB801A"/>
              </a:buClr>
              <a:buFont typeface="DejaVu Sans"/>
              <a:buChar char="•"/>
              <a:tabLst>
                <a:tab pos="266065" algn="l"/>
              </a:tabLst>
            </a:pPr>
            <a:r>
              <a:rPr sz="1000" spc="125" dirty="0">
                <a:solidFill>
                  <a:srgbClr val="22373A"/>
                </a:solidFill>
                <a:latin typeface="Times New Roman"/>
                <a:cs typeface="Times New Roman"/>
              </a:rPr>
              <a:t>predict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– Discovery of Data Insight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84" y="515375"/>
            <a:ext cx="3884929" cy="2616101"/>
          </a:xfrm>
        </p:spPr>
        <p:txBody>
          <a:bodyPr/>
          <a:lstStyle/>
          <a:p>
            <a:r>
              <a:rPr lang="en-MY" i="0" dirty="0"/>
              <a:t>Uncovering findings, </a:t>
            </a:r>
            <a:r>
              <a:rPr lang="en-US" i="0" dirty="0"/>
              <a:t>understanding complex behaviors, trends, and inferences to enable companies to make smarter business decisions.</a:t>
            </a:r>
          </a:p>
          <a:p>
            <a:endParaRPr lang="en-US" i="0" dirty="0"/>
          </a:p>
          <a:p>
            <a:r>
              <a:rPr lang="en-US" i="0" dirty="0"/>
              <a:t>For example: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Netflix data mines movie viewing patterns to understand what drives user interest, and uses that to make decisions on which Netflix original series to produce.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Target identifies what are major customer segments within it's base and the unique shopping behaviors within those segments, which helps to guide messaging to different market audiences.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Proctor &amp; Gamble utilizes time series models to more clearly understand future demand, which help plan for production levels more optimally.</a:t>
            </a:r>
          </a:p>
          <a:p>
            <a:endParaRPr lang="en-MY" i="0" dirty="0"/>
          </a:p>
        </p:txBody>
      </p:sp>
    </p:spTree>
    <p:extLst>
      <p:ext uri="{BB962C8B-B14F-4D97-AF65-F5344CB8AC3E}">
        <p14:creationId xmlns:p14="http://schemas.microsoft.com/office/powerpoint/2010/main" val="143118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746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Disclaimer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79252"/>
            <a:ext cx="379793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Presentations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intended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for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educational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purposes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only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do not 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replace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independent professional judgment.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Statements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fact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 opinions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expressed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those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participants individually and,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unless 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expressly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stated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contrary,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not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opinion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position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 </a:t>
            </a:r>
            <a:r>
              <a:rPr sz="1000" i="1" spc="30" dirty="0">
                <a:solidFill>
                  <a:srgbClr val="22373A"/>
                </a:solidFill>
                <a:latin typeface="Trebuchet MS"/>
                <a:cs typeface="Trebuchet MS"/>
              </a:rPr>
              <a:t>ICDSS,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cosponsors,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committees. </a:t>
            </a:r>
            <a:r>
              <a:rPr sz="1000" i="1" spc="-1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55" dirty="0">
                <a:solidFill>
                  <a:srgbClr val="22373A"/>
                </a:solidFill>
                <a:latin typeface="Trebuchet MS"/>
                <a:cs typeface="Trebuchet MS"/>
              </a:rPr>
              <a:t>ICDSS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does not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endorse 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approve,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assumes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responsibility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for,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content,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accuracy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completeness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information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presented.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Attendees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should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note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that 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sessions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video-recorded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may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be published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in various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media, 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including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print,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audio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video formats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without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further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notice.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– Development of Data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84" y="515375"/>
            <a:ext cx="3884929" cy="2462213"/>
          </a:xfrm>
        </p:spPr>
        <p:txBody>
          <a:bodyPr/>
          <a:lstStyle/>
          <a:p>
            <a:r>
              <a:rPr lang="en-US" i="0" dirty="0"/>
              <a:t>A "data product" is a technical asset that: 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/>
              <a:t>utilizes data as input, and 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/>
              <a:t>processes that data to return algorithmically-generated results.</a:t>
            </a:r>
          </a:p>
          <a:p>
            <a:endParaRPr lang="en-US" i="0" dirty="0"/>
          </a:p>
          <a:p>
            <a:r>
              <a:rPr lang="en-US" i="0" dirty="0"/>
              <a:t>For example: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Amazon's recommendation engines suggest items for you to buy, determined by their algorithms.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Gmail's spam filter is an algorithm behind the scenes processes incoming mail and determines if a message is junk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Computer vision used for self-driving cars is uses machine learning algorithms that are able to recognize traffic lights, other cars on the road, pedestrians, etc.</a:t>
            </a:r>
          </a:p>
          <a:p>
            <a:endParaRPr lang="en-MY" i="0" dirty="0"/>
          </a:p>
        </p:txBody>
      </p:sp>
    </p:spTree>
    <p:extLst>
      <p:ext uri="{BB962C8B-B14F-4D97-AF65-F5344CB8AC3E}">
        <p14:creationId xmlns:p14="http://schemas.microsoft.com/office/powerpoint/2010/main" val="45272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84E4-72F6-4C4A-8A54-5D1D61E4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D9242-445A-46F1-8150-37A84BD99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0" y="560375"/>
            <a:ext cx="3475050" cy="25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DF70-8184-4A7D-ADCD-3920452D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Course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5D9D-857B-4BEE-BD7E-1EF07C2F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294" y="1399303"/>
            <a:ext cx="3884929" cy="307777"/>
          </a:xfrm>
        </p:spPr>
        <p:txBody>
          <a:bodyPr/>
          <a:lstStyle/>
          <a:p>
            <a:r>
              <a:rPr lang="en-MY" i="0" dirty="0"/>
              <a:t>Include Slide that covers an overview of all the workshops ICDSS &amp; </a:t>
            </a:r>
            <a:r>
              <a:rPr lang="en-MY" i="0" dirty="0" err="1"/>
              <a:t>MLsoc</a:t>
            </a:r>
            <a:r>
              <a:rPr lang="en-MY" i="0" dirty="0"/>
              <a:t> will be running and the topics covered</a:t>
            </a:r>
          </a:p>
        </p:txBody>
      </p:sp>
    </p:spTree>
    <p:extLst>
      <p:ext uri="{BB962C8B-B14F-4D97-AF65-F5344CB8AC3E}">
        <p14:creationId xmlns:p14="http://schemas.microsoft.com/office/powerpoint/2010/main" val="363050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5271-133E-469F-A236-E6109E68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Machine Learning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675CC7-BCD4-4C3C-8856-2A6F8B0D3733}"/>
              </a:ext>
            </a:extLst>
          </p:cNvPr>
          <p:cNvSpPr txBox="1">
            <a:spLocks/>
          </p:cNvSpPr>
          <p:nvPr/>
        </p:nvSpPr>
        <p:spPr>
          <a:xfrm>
            <a:off x="362584" y="515375"/>
            <a:ext cx="3884929" cy="288076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MY" sz="1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machine learning:</a:t>
            </a:r>
          </a:p>
          <a:p>
            <a:endParaRPr lang="en-MY" sz="1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You have a 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target, a value or a class to predict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The model is  trained on historical data and use them to forecast an output. Hence the model is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it knows what to learn. Used in regression and classification problems.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You have 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unlabelled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data and looks for patterns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groups in these data. Instead of doing it manually, 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unsupervised machine learning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will automatically discriminate different classes. Used in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clusterising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dimensionality reduction in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You want 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to attain an objective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For example, you want to find the best strategy to win a game with specified rules. Once these rules are specified, 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 techniques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will play this game many times to find the best strategy.</a:t>
            </a:r>
          </a:p>
          <a:p>
            <a:endParaRPr lang="en-MY" sz="1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6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Words>2003</Words>
  <Application>Microsoft Office PowerPoint</Application>
  <PresentationFormat>Custom</PresentationFormat>
  <Paragraphs>438</Paragraphs>
  <Slides>50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DejaVu Sans</vt:lpstr>
      <vt:lpstr>Source Sans Pro</vt:lpstr>
      <vt:lpstr>Arial</vt:lpstr>
      <vt:lpstr>Calibri</vt:lpstr>
      <vt:lpstr>Cambria Math</vt:lpstr>
      <vt:lpstr>Times New Roman</vt:lpstr>
      <vt:lpstr>Trebuchet MS</vt:lpstr>
      <vt:lpstr>Verdana</vt:lpstr>
      <vt:lpstr>Office Theme</vt:lpstr>
      <vt:lpstr>Linear Models</vt:lpstr>
      <vt:lpstr>PowerPoint Presentation</vt:lpstr>
      <vt:lpstr>PowerPoint Presentation</vt:lpstr>
      <vt:lpstr>What is Data Science?</vt:lpstr>
      <vt:lpstr>Data Science – Discovery of Data Insight</vt:lpstr>
      <vt:lpstr>Data Science – Development of Data Products</vt:lpstr>
      <vt:lpstr>Data Science Pipeline</vt:lpstr>
      <vt:lpstr>Course Overview</vt:lpstr>
      <vt:lpstr>Machine Learning</vt:lpstr>
      <vt:lpstr>Supervised Learning</vt:lpstr>
      <vt:lpstr>Unsupervised Learning</vt:lpstr>
      <vt:lpstr>Reinforcement Learning</vt:lpstr>
      <vt:lpstr>Supervised Learning – Linear Regression</vt:lpstr>
      <vt:lpstr>PowerPoint Presentation</vt:lpstr>
      <vt:lpstr>What is Linear Regression?</vt:lpstr>
      <vt:lpstr>Model Training Pipeline</vt:lpstr>
      <vt:lpstr>Model Training Pipeline</vt:lpstr>
      <vt:lpstr>Training Data</vt:lpstr>
      <vt:lpstr>Model Representation</vt:lpstr>
      <vt:lpstr>Linear Regression Model</vt:lpstr>
      <vt:lpstr>Cost Function Intuition</vt:lpstr>
      <vt:lpstr>Cost Function</vt:lpstr>
      <vt:lpstr>Cost Function Intuition</vt:lpstr>
      <vt:lpstr>Gradient Descent Algorithm</vt:lpstr>
      <vt:lpstr>Gradient Descent – Why it works</vt:lpstr>
      <vt:lpstr>Learning Rate</vt:lpstr>
      <vt:lpstr>Summary</vt:lpstr>
      <vt:lpstr>PowerPoint Presentation</vt:lpstr>
      <vt:lpstr>PowerPoint Presentation</vt:lpstr>
      <vt:lpstr>Multivariate Model Training Pipeline</vt:lpstr>
      <vt:lpstr>Data with multiple features/variables</vt:lpstr>
      <vt:lpstr>Multivariate Linear Regression Model</vt:lpstr>
      <vt:lpstr>Multivariate Modelling</vt:lpstr>
      <vt:lpstr>Gradient Descent</vt:lpstr>
      <vt:lpstr>Solutions</vt:lpstr>
      <vt:lpstr>Feature Scaling</vt:lpstr>
      <vt:lpstr>Feature Scaling</vt:lpstr>
      <vt:lpstr>Polynomial Regression</vt:lpstr>
      <vt:lpstr>Overfitting vs Underfitting</vt:lpstr>
      <vt:lpstr>PowerPoint Presentation</vt:lpstr>
      <vt:lpstr>Model Evaluation Data Sets</vt:lpstr>
      <vt:lpstr>Train/Validation/Test Error</vt:lpstr>
      <vt:lpstr>Bias and Variance</vt:lpstr>
      <vt:lpstr>Putting Everything Together</vt:lpstr>
      <vt:lpstr>PowerPoint Presentation</vt:lpstr>
      <vt:lpstr>PowerPoint Presentation</vt:lpstr>
      <vt:lpstr>PowerPoint Presentation</vt:lpstr>
      <vt:lpstr>Setup</vt:lpstr>
      <vt:lpstr>Challenges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goo.gl/eKxKZH</dc:title>
  <cp:lastModifiedBy>Eddie .</cp:lastModifiedBy>
  <cp:revision>97</cp:revision>
  <dcterms:created xsi:type="dcterms:W3CDTF">2018-08-27T17:14:10Z</dcterms:created>
  <dcterms:modified xsi:type="dcterms:W3CDTF">2018-09-06T10:46:48Z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2018-08-27T00:00:00Z</vt:filetime>
  </property>
</Properties>
</file>