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esentation Title Page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3352800" y="4572000"/>
            <a:ext cx="2133599" cy="2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MWLUG 2014</a:t>
            </a: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28600" y="1828800"/>
            <a:ext cx="79247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2628900"/>
            <a:ext cx="79247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P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152400" y="114300"/>
            <a:ext cx="43434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5999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dm00se.io/servlet-series" TargetMode="External"/><Relationship Id="rId4" Type="http://schemas.openxmlformats.org/officeDocument/2006/relationships/hyperlink" Target="http://www.notesin9.com/2015/04/09/notesin9-173-getting-started-with-servle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speed/pagespeed/" TargetMode="External"/><Relationship Id="rId4" Type="http://schemas.openxmlformats.org/officeDocument/2006/relationships/hyperlink" Target="https://developers.google.com/speed/pagespeed/service/Depreca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rostillic.us/" TargetMode="External"/><Relationship Id="rId4" Type="http://schemas.openxmlformats.org/officeDocument/2006/relationships/hyperlink" Target="https://frostillic.us/blog/posts/75C98976998BEA4085257D5B00766F18" TargetMode="External"/><Relationship Id="rId5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s.google.com/speed/pagespeed/module/" TargetMode="External"/><Relationship Id="rId4" Type="http://schemas.openxmlformats.org/officeDocument/2006/relationships/hyperlink" Target="https://developers.google.com/speed/pagespeed/module/download" TargetMode="External"/><Relationship Id="rId5" Type="http://schemas.openxmlformats.org/officeDocument/2006/relationships/hyperlink" Target="https://developers.google.com/speed/pagespeed/module/build_ngx_pagespeed_from_source" TargetMode="External"/><Relationship Id="rId6" Type="http://schemas.openxmlformats.org/officeDocument/2006/relationships/hyperlink" Target="https://www.iispeed.com/" TargetMode="External"/><Relationship Id="rId7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s.google.com/speed/pagespeed/module/build_ngx_pagespeed_from_source" TargetMode="External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igitalocean.com/community/tutorials/how-to-create-an-ssl-certificate-on-nginx-for-ubuntu-14-04" TargetMode="External"/><Relationship Id="rId4" Type="http://schemas.openxmlformats.org/officeDocument/2006/relationships/hyperlink" Target="https://www.digitalocean.com/community/tutorials/how-to-create-a-ssl-certificate-on-apache-for-ubuntu-14-04" TargetMode="External"/><Relationship Id="rId5" Type="http://schemas.openxmlformats.org/officeDocument/2006/relationships/hyperlink" Target="https://letsencrypt.org/" TargetMode="External"/><Relationship Id="rId6" Type="http://schemas.openxmlformats.org/officeDocument/2006/relationships/hyperlink" Target="https://letsencrypt.org/2015/08/07/updated-lets-encrypt-launch-schedule.html" TargetMode="External"/><Relationship Id="rId7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letsencrypt/letsencrypt/issues/24" TargetMode="External"/><Relationship Id="rId4" Type="http://schemas.openxmlformats.org/officeDocument/2006/relationships/hyperlink" Target="https://letsencrypt.readthedocs.org/en/latest/us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s.google.com/speed/pagespeed/module/faq#not-rewriting" TargetMode="External"/><Relationship Id="rId4" Type="http://schemas.openxmlformats.org/officeDocument/2006/relationships/hyperlink" Target="http://stackoverflow.com/questions/4997217/pagespeed-caching-css-annoying-to-develop/4997317#499731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#slide=id.g63d7c7ffc_0_35" TargetMode="External"/><Relationship Id="rId4" Type="http://schemas.openxmlformats.org/officeDocument/2006/relationships/hyperlink" Target="#slide=id.g63d7c7ffc_0_40" TargetMode="External"/><Relationship Id="rId10" Type="http://schemas.openxmlformats.org/officeDocument/2006/relationships/hyperlink" Target="#slide=id.g63d7c7ffc_0_65" TargetMode="External"/><Relationship Id="rId9" Type="http://schemas.openxmlformats.org/officeDocument/2006/relationships/hyperlink" Target="#slide=id.g63d7c7ffc_0_60" TargetMode="External"/><Relationship Id="rId5" Type="http://schemas.openxmlformats.org/officeDocument/2006/relationships/hyperlink" Target="#slide=id.g63d7c7ffc_0_75" TargetMode="External"/><Relationship Id="rId6" Type="http://schemas.openxmlformats.org/officeDocument/2006/relationships/hyperlink" Target="#slide=id.g63d7c7ffc_0_136" TargetMode="External"/><Relationship Id="rId7" Type="http://schemas.openxmlformats.org/officeDocument/2006/relationships/hyperlink" Target="#slide=id.g63d7c7ffc_0_50" TargetMode="External"/><Relationship Id="rId8" Type="http://schemas.openxmlformats.org/officeDocument/2006/relationships/hyperlink" Target="#slide=id.g63d7c7ffc_0_5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witter.com/edm00se" TargetMode="External"/><Relationship Id="rId4" Type="http://schemas.openxmlformats.org/officeDocument/2006/relationships/hyperlink" Target="http://twitter.com/edm00se" TargetMode="External"/><Relationship Id="rId5" Type="http://schemas.openxmlformats.org/officeDocument/2006/relationships/hyperlink" Target="http://edm00se.io" TargetMode="External"/><Relationship Id="rId6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AD113: Speed Up Your Applications w/ Nginx and PageSpeed</a:t>
            </a:r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Eric McCormick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Are You Selling?... pt.2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it all about?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Segregated application design/development</a:t>
            </a:r>
            <a:r>
              <a:rPr lang="en"/>
              <a:t> is good for my users, my company, and myself (and the other developers that we interact with)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</a:t>
            </a:r>
            <a:r>
              <a:rPr lang="en" u="sng">
                <a:solidFill>
                  <a:schemeClr val="hlink"/>
                </a:solidFill>
                <a:hlinkClick r:id="rId3"/>
              </a:rPr>
              <a:t>blogged about development with HttpServlets in XPages</a:t>
            </a:r>
            <a:r>
              <a:rPr lang="en"/>
              <a:t> (NSF-local ones, without OSGi plugins)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even did </a:t>
            </a:r>
            <a:r>
              <a:rPr lang="en" u="sng">
                <a:solidFill>
                  <a:schemeClr val="hlink"/>
                </a:solidFill>
                <a:hlinkClick r:id="rId4"/>
              </a:rPr>
              <a:t>a Notes in 9 video on the subject</a:t>
            </a:r>
            <a:r>
              <a:rPr lang="en"/>
              <a:t> (a second one bridging the gap between back-end and front-end development should be out soon)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What does it all mean?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have more (than “average” XPages application) static web assets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just CSS and JS files, but even HTML files (who knew!)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Just as we set an HTTP API (e.g.- RESTful API endpoint) to Cache-Control: No Cache, etc., we can cache our static assets in the user’s browser for faster loading times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more complex setups you can even host the static assets on a dedicated server separate from a Domino/XPages server, for faster loading times yet (and map in an Domino/XPages API assets as an api route, e.g.- /xsp, /api, etc.)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not covered here (watch my blog)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Are You Selling?... pt.3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can I achieve all this developer + user bliss?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3 Pieces: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Segregated Application Design (aka- have static assets to cache)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Reverse Proxy (to forward our API requests without cache, respond with cached static assets)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Tweak, fiddle, and “enhance”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Google PageSpeed!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800" y="2710675"/>
            <a:ext cx="3766399" cy="20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Wait, What?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Google PageSpeed Tools: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https://developers.google.com/speed/pagespeed/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“The PageSpeed tools analyze and optimize your site following web best practices.”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Flavors: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Nginx or Apache webserver modules (or IIS or Apache Traffic Server ports)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relies on the PageSpeed Optimisation Library (PSOL)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PageSpeed Insights (online, freely available, assesses both mobile and desktop versions w/ score)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demo volunteer?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PageSpeed Chrome Extension (great for non-public use cases, lots of the same info as Insights)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demo local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 strike="sngStrike">
                <a:solidFill>
                  <a:schemeClr val="dk1"/>
                </a:solidFill>
              </a:rPr>
              <a:t>PageSpeed Service (commercially provided by Google, all PageSpeed modules, filters, infrastructure)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PageSpeed Service deactivated 03-August-2015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DEMO: </a:t>
            </a:r>
            <a:r>
              <a:rPr b="1" lang="en" sz="2400">
                <a:solidFill>
                  <a:schemeClr val="dk1"/>
                </a:solidFill>
              </a:rPr>
              <a:t>PageSpeed Insights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(online, freely available, assesses both mobile and desktop versions w/ score)</a:t>
            </a:r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demo volunteer?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PageSpeed Insights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DEMO: </a:t>
            </a:r>
            <a:r>
              <a:rPr b="1" lang="en" sz="2400">
                <a:solidFill>
                  <a:schemeClr val="dk1"/>
                </a:solidFill>
              </a:rPr>
              <a:t>PageSpeed Chrome Extension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(great for non-public use cases, lots of the same info as Insights; also PSI tool, installable via npm)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PageSpeed Chrome Extension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Where Can I Use This Thingamajig?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In front of your application server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(it’s a reverse proxy, that’s where they live)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preferably on the same “box” (it doesn’t </a:t>
            </a:r>
            <a:r>
              <a:rPr i="1" lang="en" sz="2400"/>
              <a:t>have</a:t>
            </a:r>
            <a:r>
              <a:rPr lang="en" sz="2400"/>
              <a:t> to be, but strongly advised).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 algn="ctr">
              <a:spcBef>
                <a:spcPts val="0"/>
              </a:spcBef>
              <a:buNone/>
            </a:pPr>
            <a:r>
              <a:rPr lang="en"/>
              <a:t> is pronounced </a:t>
            </a:r>
            <a:r>
              <a:rPr i="1" lang="en"/>
              <a:t>engine X.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25" y="4641225"/>
            <a:ext cx="943199" cy="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When Can I Adopt It?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As soon as you (or a sufficiently bribed admin) can run the install and do the necessary config (which I outline and demo in the “how”).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Why Does This Benefit Me?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In your well structured app (you amazing developer), you now have static assets which are fully cacheable; or not, it’s all configurable, like a choose your own adventure app server.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lang="en" sz="1600"/>
              <a:t>Your user’s application performance will only increase due to the faster responses.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lang="en" sz="1600"/>
              <a:t>You can now manage, off of your application server (Domino):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cache control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Gzip compression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HTTPS/SSL/TLS certificates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authentication (see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Jesse Gallagher’s blog</a:t>
            </a:r>
            <a:r>
              <a:rPr lang="en" sz="1600">
                <a:solidFill>
                  <a:schemeClr val="dk1"/>
                </a:solidFill>
              </a:rPr>
              <a:t> posts on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“arbitrary authentication”</a:t>
            </a:r>
            <a:r>
              <a:rPr lang="en" sz="1600">
                <a:solidFill>
                  <a:schemeClr val="dk1"/>
                </a:solidFill>
              </a:rPr>
              <a:t>, etc. with Nginx)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Side benefit: if you’re addicted to fast apps, you’ve now opened the door to forward the API calls mapped to the Domino/app server and host the purely static assets off of Nginx (or Apache) for even faster applications!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98" y="3671223"/>
            <a:ext cx="471475" cy="6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One Ticket to Crazy Town Please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do we do this?  You guessed it, with Nginx + </a:t>
            </a:r>
            <a:r>
              <a:rPr lang="en" u="sng">
                <a:solidFill>
                  <a:schemeClr val="hlink"/>
                </a:solidFill>
                <a:hlinkClick r:id="rId3"/>
              </a:rPr>
              <a:t>PageSpeed module</a:t>
            </a:r>
            <a:r>
              <a:rPr lang="en"/>
              <a:t>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PageSpeed module is available for: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Apache</a:t>
            </a:r>
            <a:r>
              <a:rPr lang="en"/>
              <a:t>							-</a:t>
            </a:r>
            <a:r>
              <a:rPr lang="en">
                <a:solidFill>
                  <a:schemeClr val="dk1"/>
                </a:solidFill>
              </a:rPr>
              <a:t>binary or source builds for Debian/Ubuntu and CentOS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Nginx</a:t>
            </a:r>
            <a:r>
              <a:rPr lang="en"/>
              <a:t>, *nix only, no Windows :’-(			-source builds only for Debian/Ubuntu and CentOS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IISpeed (port),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https://www.iispeed.com/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Nginx, you must build Nginx from source specifically configured with PageSpeed support (aka- we’re hooking in deep).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2475" y="2667924"/>
            <a:ext cx="2939049" cy="22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Crazy Train… pt.2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Follow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Google PageSpeed install and build from source instructions</a:t>
            </a:r>
            <a:r>
              <a:rPr lang="en" sz="1800"/>
              <a:t> for Nginx on *nix (I’m using an Ubuntu 64-bit 14.04.2 LTS distro).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What do the instructions say? The short, short version is: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install a couple dependencies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download the PageSpeed (and PSOL) sources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download the Nginx source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build PSOL, then the PageSpeed module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configure Nginx w/ PageSpeed and build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My install put things into </a:t>
            </a:r>
            <a:r>
              <a:rPr i="1" lang="en" sz="1800"/>
              <a:t>/usr/local/nginx/</a:t>
            </a:r>
            <a:r>
              <a:rPr lang="en" sz="180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62" y="3360950"/>
            <a:ext cx="610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For Starters...</a:t>
            </a:r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Thanks for coming!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Crazy Train… pt.3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Once that’s all done…						it’s alive!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162" y="1176425"/>
            <a:ext cx="5193674" cy="37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Config Anatomy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228600" y="742950"/>
            <a:ext cx="43434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Simple (simple) HTTP server config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/usr/local/nginx/conf/nginx.conf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737300" y="742950"/>
            <a:ext cx="4343400" cy="41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worker_processes 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events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    worker_connections  1024;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http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    include       mime.types;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    default_type  application/octet-stream;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    sendfile        on;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3399"/>
                </a:solidFill>
              </a:rPr>
              <a:t>    keepalive_timeout  65;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200">
                <a:solidFill>
                  <a:srgbClr val="980000"/>
                </a:solidFill>
              </a:rPr>
              <a:t>server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listen       80;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server_name  localhost;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location /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    root   html;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    index  index.html index.htm;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error_page   500 502 503 504  /50x.html;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location = /50x.html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    root   html;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Demo pt.1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Demo 1: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600"/>
              <a:t>a Domi-faux server behind Nginx w/ reverse proxy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psst Eric, you want the nginx.conf_simpleProxy file you saved earlier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Demo pt.2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Demo 2: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600"/>
              <a:t>a reverse proxied server w/ PageSpeed doing all the PageSpeed things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psst Eric, you want the nginx.conf_PageSpeed-ified file you saved earlier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Demo pt.3</a:t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Demo 3: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600"/>
              <a:t>a server w/ Nginx handling the HTTPS/SSL cert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psst Eric, you want the nginx.conf_withSSL file you saved earlier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52400" y="1143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Note on HTTPS Certificates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3 has a self-signed TLS certificate, generated via openssl.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Want to go that route, try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tutorial from Digital Ocean</a:t>
            </a:r>
            <a:r>
              <a:rPr lang="en"/>
              <a:t>,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 one for Apache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Alternatives: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paid for certificate (e.g.- from GoDaddy, etc.)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HTTPS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letsencrypt.org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Let’s Encrypt: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sponsored by EFF, Mozilla, and others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free, automated, 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coming soon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How Soon?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111111"/>
              </a:buClr>
              <a:buSzPct val="100000"/>
            </a:pPr>
            <a:r>
              <a:rPr lang="en" sz="1200">
                <a:solidFill>
                  <a:srgbClr val="111111"/>
                </a:solidFill>
              </a:rPr>
              <a:t>First certificate: Week of September 7, 2015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111111"/>
              </a:buClr>
              <a:buSzPct val="100000"/>
            </a:pPr>
            <a:r>
              <a:rPr lang="en" sz="1200">
                <a:solidFill>
                  <a:srgbClr val="111111"/>
                </a:solidFill>
              </a:rPr>
              <a:t>General availability: Week of November 16, 2015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5795" y="2063125"/>
            <a:ext cx="4284201" cy="2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52400" y="1143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Note on HTTPS Certificates, pt.2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Using Let’s Encrypt.org: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automatically configure Apache 2.x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for Nginx 0.8.48+ mostly working</a:t>
            </a:r>
            <a:r>
              <a:rPr lang="en"/>
              <a:t> (for auto config)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always just generate files into local directory (regardless of auto config)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through Let’s Encrypt’s own root and intermediate CAs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configurable RSA key length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generate quickly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from a *nix (Ubuntu, Debian, Fedora, Centos 7, Mac OS X)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instructions</a:t>
            </a:r>
            <a:r>
              <a:rPr lang="en"/>
              <a:t> on starting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revoke a cert (one you’ve created for that server)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Once created, either drop it in place of your self-signed or (for the fearless, until general release) let it auto configure for you.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 magic solution, still essentially an intermediate “self-signed” certificate, but better than having your users click through the scary “untrusted” screens.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Some FAQs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</a:pPr>
            <a:r>
              <a:rPr lang="en"/>
              <a:t>Why is PageSpeed not rewriting (combining) my CSS, JS, etc. files?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	because it’s not supposed to… if filters like </a:t>
            </a:r>
            <a:r>
              <a:rPr i="1" lang="en"/>
              <a:t>collapse_whitespace</a:t>
            </a:r>
            <a:r>
              <a:rPr lang="en"/>
              <a:t> </a:t>
            </a:r>
            <a:r>
              <a:rPr lang="en" u="sng"/>
              <a:t>are working</a:t>
            </a:r>
            <a:r>
              <a:rPr lang="en"/>
              <a:t>, then...</a:t>
            </a:r>
            <a:br>
              <a:rPr lang="en"/>
            </a:br>
            <a:r>
              <a:rPr lang="en"/>
              <a:t>	“</a:t>
            </a:r>
            <a:r>
              <a:rPr lang="en" sz="1200">
                <a:solidFill>
                  <a:srgbClr val="212121"/>
                </a:solidFill>
              </a:rPr>
              <a:t>Your resources (images, css, javascript) aren't cacheable. If PageSpeed sees </a:t>
            </a:r>
            <a:r>
              <a:rPr lang="en" sz="1200">
                <a:solidFill>
                  <a:srgbClr val="455A64"/>
                </a:solidFill>
                <a:latin typeface="Verdana"/>
                <a:ea typeface="Verdana"/>
                <a:cs typeface="Verdana"/>
                <a:sym typeface="Verdana"/>
              </a:rPr>
              <a:t>cache-control</a:t>
            </a:r>
            <a:r>
              <a:rPr lang="en" sz="1200">
                <a:solidFill>
                  <a:srgbClr val="212121"/>
                </a:solidFill>
              </a:rPr>
              <a:t> headers such as </a:t>
            </a:r>
            <a:br>
              <a:rPr lang="en" sz="1200">
                <a:solidFill>
                  <a:srgbClr val="212121"/>
                </a:solidFill>
              </a:rPr>
            </a:br>
            <a:r>
              <a:rPr lang="en" sz="1200">
                <a:solidFill>
                  <a:srgbClr val="212121"/>
                </a:solidFill>
              </a:rPr>
              <a:t>	</a:t>
            </a:r>
            <a:r>
              <a:rPr lang="en" sz="1200">
                <a:solidFill>
                  <a:srgbClr val="455A64"/>
                </a:solidFill>
                <a:latin typeface="Verdana"/>
                <a:ea typeface="Verdana"/>
                <a:cs typeface="Verdana"/>
                <a:sym typeface="Verdana"/>
              </a:rPr>
              <a:t>nocache</a:t>
            </a:r>
            <a:r>
              <a:rPr lang="en" sz="1200">
                <a:solidFill>
                  <a:srgbClr val="212121"/>
                </a:solidFill>
              </a:rPr>
              <a:t> or </a:t>
            </a:r>
            <a:r>
              <a:rPr lang="en" sz="1200">
                <a:solidFill>
                  <a:srgbClr val="455A64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n" sz="1200">
                <a:solidFill>
                  <a:srgbClr val="212121"/>
                </a:solidFill>
              </a:rPr>
              <a:t> it will not rewrite the resources.</a:t>
            </a:r>
            <a:r>
              <a:rPr lang="en"/>
              <a:t>”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We tell it to forget the Cache-Control and Expires headers with </a:t>
            </a:r>
            <a:r>
              <a:rPr i="1" lang="en"/>
              <a:t>proxy_hide_headers</a:t>
            </a:r>
            <a:r>
              <a:rPr lang="en"/>
              <a:t>.</a:t>
            </a:r>
            <a:br>
              <a:rPr lang="en"/>
            </a:br>
            <a:r>
              <a:rPr lang="en"/>
              <a:t>	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Why is Nginx failing to start as soon as I enable mod_pagespeed?</a:t>
            </a:r>
            <a:br>
              <a:rPr lang="en"/>
            </a:br>
            <a:r>
              <a:rPr lang="en"/>
              <a:t>	you most likely have forgotten to build either PageSpeed or PSOL from source, failed to </a:t>
            </a:r>
            <a:br>
              <a:rPr lang="en"/>
            </a:br>
            <a:r>
              <a:rPr lang="en"/>
              <a:t>	configure Nginx correctly, or malformed your conf syntax (use semi-colons at line ends!)</a:t>
            </a:r>
            <a:br>
              <a:rPr lang="en"/>
            </a:br>
            <a:r>
              <a:rPr lang="en"/>
              <a:t>	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What if I want the same config on a dev box, but want to see changes?</a:t>
            </a:r>
            <a:br>
              <a:rPr lang="en"/>
            </a:br>
            <a:r>
              <a:rPr lang="en"/>
              <a:t>	do </a:t>
            </a:r>
            <a:r>
              <a:rPr lang="en" u="sng">
                <a:solidFill>
                  <a:schemeClr val="hlink"/>
                </a:solidFill>
                <a:hlinkClick r:id="rId4"/>
              </a:rPr>
              <a:t>as this SO answer suggests</a:t>
            </a:r>
            <a:r>
              <a:rPr lang="en"/>
              <a:t> and use a .htaccess file with </a:t>
            </a:r>
            <a:r>
              <a:rPr i="1" lang="en"/>
              <a:t>ModPageSpeed off</a:t>
            </a:r>
            <a:br>
              <a:rPr i="1" lang="en"/>
            </a:b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But what’s it all cost?</a:t>
            </a:r>
            <a:br>
              <a:rPr lang="en"/>
            </a:br>
            <a:r>
              <a:rPr lang="en"/>
              <a:t>	not a thing, it’s all free (except for the infrastructure to run an Nginx instance; which isn’t much)</a:t>
            </a:r>
            <a:br>
              <a:rPr lang="en"/>
            </a:b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Do I really need PageSpeed for this?</a:t>
            </a:r>
            <a:br>
              <a:rPr lang="en"/>
            </a:br>
            <a:r>
              <a:rPr lang="en"/>
              <a:t>	No! You can achieve most, if not all, that the ngx_pagespeed modules does without PageSpeed.</a:t>
            </a:r>
            <a:br>
              <a:rPr lang="en"/>
            </a:br>
            <a:r>
              <a:rPr lang="en"/>
              <a:t>	It just makes it easier.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rPr lang="en" sz="3600"/>
              <a:t>DEMO:											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(time permitting)												</a:t>
            </a:r>
            <a:br>
              <a:rPr lang="en" sz="3600"/>
            </a:br>
          </a:p>
          <a:p>
            <a:pPr rtl="0" algn="ctr">
              <a:spcBef>
                <a:spcPts val="0"/>
              </a:spcBef>
              <a:buNone/>
            </a:pPr>
            <a:r>
              <a:rPr lang="en"/>
              <a:t>A taste of a freely available, developer friendly way of doing a lot of this, without a DIY server.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75" y="1177846"/>
            <a:ext cx="2897449" cy="11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Write better, faster, stronger apps! We have the ability.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762" y="3407650"/>
            <a:ext cx="1274474" cy="12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Who’s Talking?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Who is this for?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What are you selling?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Where can I use this thingamajig?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When can I adopt it?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Why does this benefit me?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9"/>
              </a:rPr>
              <a:t>How should I get on this bus to crazy town?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10"/>
              </a:rPr>
              <a:t>Demos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Who’s Talking?</a:t>
            </a:r>
          </a:p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28600" y="742950"/>
            <a:ext cx="43434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Eric McCormick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Twitter: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@edm00se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 u="sng">
              <a:solidFill>
                <a:schemeClr val="hlink"/>
              </a:solidFill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Blog: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edm00se.io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XPages developer since ‘11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Java developer on and off since ‘02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Experimented with WebSphere and DB2 in college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" name="Shape 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825" y="1076400"/>
            <a:ext cx="3429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4549700" y="2182850"/>
            <a:ext cx="1187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Who’s Talking?... pt.2</a:t>
            </a:r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228600" y="742950"/>
            <a:ext cx="4267199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Is My Goal?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harmonious development environment for myself and any development staff at my company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unified </a:t>
            </a:r>
            <a:r>
              <a:rPr lang="en" strike="sngStrike"/>
              <a:t>theory</a:t>
            </a:r>
            <a:r>
              <a:rPr lang="en"/>
              <a:t> practice of development, for consistent cross-platform and cross-app development behavior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Making all application logic and data consistently accessible across separate, but organic, systems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Making contracted development work more easily performed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Automating everything I can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 my users: applications that “work well” (respond quickly, easy to use, don’t hang around for lunch).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00" y="1271625"/>
            <a:ext cx="3482274" cy="3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495800" y="652350"/>
            <a:ext cx="4343400" cy="4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I Want It All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Who’s This For?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Developers!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Who’s This For?... pt.2</a:t>
            </a: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1800"/>
              <a:t>Specifically, web developers.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algn="l">
              <a:spcBef>
                <a:spcPts val="0"/>
              </a:spcBef>
              <a:buNone/>
            </a:pPr>
            <a:r>
              <a:rPr lang="en" sz="1800"/>
              <a:t>… specifically web developers that care about / have access to / can bribe an admin for access to the full application stack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algn="l">
              <a:spcBef>
                <a:spcPts val="0"/>
              </a:spcBef>
              <a:buNone/>
            </a:pPr>
            <a:r>
              <a:rPr lang="en" sz="1800"/>
              <a:t>… aka web application developers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.... web app devs that want blazing fast application speed for their users, peace and harmony, and for dogs and cats to live together.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Who’s This For?... pt.3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1500"/>
              <a:t>What you should know already: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fundamentals of web application and XPages “stack” development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differences of between the runtime generated markup of HTML (created by a our JEE environment) and static HTML assets (and CSS, JS, images)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rtl="0" algn="l">
              <a:spcBef>
                <a:spcPts val="0"/>
              </a:spcBef>
              <a:buNone/>
            </a:pPr>
            <a:r>
              <a:rPr lang="en" sz="1500"/>
              <a:t>What you should get out of this: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an understanding of how a couple excellent freely available tools can make your applications more performant for your users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hand off TLS/SSL cert. handling from your app server (Domino)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provide finer grain (and automated) control over static web resources and their:</a:t>
            </a:r>
          </a:p>
          <a:p>
            <a:pPr indent="-228600" lvl="1" marL="914400" rtl="0" algn="l">
              <a:spcBef>
                <a:spcPts val="0"/>
              </a:spcBef>
              <a:buSzPct val="100000"/>
            </a:pPr>
            <a:r>
              <a:rPr lang="en" sz="1500"/>
              <a:t>caching (what, how long, no-cache paths)</a:t>
            </a:r>
          </a:p>
          <a:p>
            <a:pPr indent="-228600" lvl="1" marL="914400" rtl="0" algn="l">
              <a:spcBef>
                <a:spcPts val="0"/>
              </a:spcBef>
              <a:buSzPct val="100000"/>
            </a:pPr>
            <a:r>
              <a:rPr lang="en" sz="1500"/>
              <a:t>rewrites (concatenation)</a:t>
            </a:r>
          </a:p>
          <a:p>
            <a:pPr indent="-228600" lvl="1" marL="914400" rtl="0" algn="l">
              <a:spcBef>
                <a:spcPts val="0"/>
              </a:spcBef>
              <a:buSzPct val="100000"/>
            </a:pPr>
            <a:r>
              <a:rPr lang="en" sz="1500"/>
              <a:t>compression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rtl="0" algn="l">
              <a:spcBef>
                <a:spcPts val="0"/>
              </a:spcBef>
              <a:buNone/>
            </a:pPr>
            <a:r>
              <a:rPr lang="en" sz="1500"/>
              <a:t>What you won’t get out of this: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how to grow a beard</a:t>
            </a:r>
          </a:p>
          <a:p>
            <a:pPr indent="-228600" lvl="0" marL="457200" rtl="0" algn="l">
              <a:spcBef>
                <a:spcPts val="0"/>
              </a:spcBef>
              <a:buSzPct val="100000"/>
            </a:pPr>
            <a:r>
              <a:rPr lang="en" sz="1500"/>
              <a:t>many other things that go without saying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52400" y="38100"/>
            <a:ext cx="4343400" cy="28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Are You Selling?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28600" y="742950"/>
            <a:ext cx="8686800" cy="417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same as usual...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Better Web Applications!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WLUG 2015_v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