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medium.com/@kentcdodds/an-argument-for-automation-fce8394c14e2" TargetMode="Externa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rostillic.us/blog/posts/1934D011E867500185257EF10064C5AA" TargetMode="External"/><Relationship Id="rId4" Type="http://schemas.openxmlformats.org/officeDocument/2006/relationships/hyperlink" Target="https://tobysamples.wordpress.com/2015/04/28/jax-rs-or-the-way-to-do-rest-in-domino-part-1/" TargetMode="External"/><Relationship Id="rId5" Type="http://schemas.openxmlformats.org/officeDocument/2006/relationships/hyperlink" Target="http://stackoverflow.com/questions/36062424/basic-rest-service-for-my-xpage-application/36064707#36064707" TargetMode="Externa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ss-tricks.com/why-npm-scripts/" TargetMode="Externa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developers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familiar with XPages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already familiar with:</a:t>
            </a:r>
          </a:p>
          <a:p>
            <a:pPr lvl="1" marL="914400" indent="-228600">
              <a:buClr>
                <a:srgbClr val="000000"/>
              </a:buClr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CSS frameworks e.g.- Bootstrap / Foundation</a:t>
            </a:r>
          </a:p>
          <a:p>
            <a:pPr lvl="1" marL="914400" indent="-228600">
              <a:buClr>
                <a:srgbClr val="000000"/>
              </a:buClr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JS libraries e.g.- jQuery / Dojo (core)</a:t>
            </a:r>
          </a:p>
          <a:p>
            <a:pPr lvl="1" marL="914400" indent="-228600">
              <a:buClr>
                <a:srgbClr val="000000"/>
              </a:buClr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basic understanding of implementation of front-end MV* frameworks (you’ve played with them at a minimum)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 will to learn a couple things, to automate development concerns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An Argument for Automation: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https://medium.com/@kentcdodds/an-argument-for-automation-fce8394c14e2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focusing on the “task at hand” is a part of why I’m a fan of “configuration over code”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automated process (configured correctly), are far harder to screw up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channel your inner Mark Whatney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 other words… our goal is: to focus on writing good quality code (and nothing else)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endless possibilities include: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Domino in a docker container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docker - Domino server for dev/test purposes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programmatically invoked: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build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test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deploy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of an NSF!?!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general progression: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project scaffolding: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framework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ODP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TypeScript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more complete picture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alternative to RESTful API could be data transfer/API via: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web sockets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XML-RPC / SOAP (less compact, will require a library to transform to/from JS)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passing well formated CSVs (please don’t!)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don’t just “use the fancy new toys”, do so because: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they make sense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they’re marketable for you (your skill set)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they’re easier to pull in non-specific external help (e.g.- a contract Angular dev costs $$, while a contract Domino + XPages + … dev costs $$$)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there’s a lot to be said for sanity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use case, RFIs: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business logic: has requirements: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Request required fields [reqDate,subject,from,to,details]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actions on send/receive (notifications, approval)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Reply required fields [repDate,details]</a:t>
            </a:r>
          </a:p>
          <a:p>
            <a:pPr lvl="2" marL="13716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actions on send/receive (notifications, approval)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workflow logic: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status of process (New/Draft, Request Pending/Review, Request Posted, Reply Pending/Review, Reply Posted)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solution: progress bar with “steps” (the possible states aren’t secret, don’t keep them that way! the higher order business requirements are intact, in the server logic)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no further questions to help desk regarding “where is this RFI at?”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*note: the “best way” will depend on the developer’s skill level and knowledge (as with all things)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for more, check out:</a:t>
            </a:r>
          </a:p>
          <a:p>
            <a:pPr marL="457200" indent="-228600">
              <a:buSzPct val="100000"/>
              <a:buChar char="-"/>
              <a:defRPr sz="1200" u="sng">
                <a:solidFill>
                  <a:srgbClr val="2200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Jesse Gallagher’s blog series on OSGi plugins</a:t>
            </a:r>
          </a:p>
          <a:p>
            <a:pPr marL="457200" indent="-228600">
              <a:buSzPct val="100000"/>
              <a:buChar char="-"/>
              <a:defRPr sz="1200" u="sng">
                <a:solidFill>
                  <a:srgbClr val="2200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Toby Samples’s blog posts on JAX-RS w/ Domino/XPages</a:t>
            </a:r>
          </a:p>
          <a:p>
            <a:pPr marL="457200" indent="-228600">
              <a:buSzPct val="100000"/>
              <a:buChar char="-"/>
              <a:defRPr sz="1200" u="sng">
                <a:solidFill>
                  <a:srgbClr val="2200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my StackOverflow answer on the varieties of RESTful API creation in Domino/XPages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webpack is awesome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does lots of advanced optimization of assets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built in dev server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hot reloading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beats the pants off my previous json-server + browser-sync + gulp scripts (it all just does it!)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knowing what you’re doing is made easier, if you learn from all the other people in the field (e.g.- lots of webpack info, tutorials, etc.)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keep in mind our deployment scenario (Domino)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obliterating WebContent/WEB-INF is harder if we’re using source control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it can be accounted for, example from a node based tooling project (an Angular2 app)...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 u="sng">
                <a:solidFill>
                  <a:srgbClr val="2200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npm scripts for build pipelines</a:t>
            </a:r>
            <a:r>
              <a:rPr u="none">
                <a:solidFill>
                  <a:srgbClr val="000000"/>
                </a:solidFill>
              </a:rPr>
              <a:t> are increasingly popular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lots of fancy front-end frameworks require dependencies via npm anyway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you can still use a task runner, but surfacing tasks in a single, consistent manner is always good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git repo should be as unified for the project as possible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unless the need to split apart for commit driven builds is needed (git submodules can be your friend!)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configuring environments should be handled by environment variables as much as possible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commonly performed operations can always be improved</a:t>
            </a:r>
          </a:p>
          <a:p>
            <a:pPr marL="4572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 more I deal with non-Domino development, the more I want what everything else has, such as: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Node app scaling and balancing in Docker containers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virtually precise environment duplication (dev vs prod, etc.)</a:t>
            </a:r>
          </a:p>
          <a:p>
            <a:pPr lvl="1" marL="914400" indent="-22860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automated builds by commit, PR, release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resenta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body" sz="quarter" idx="1"/>
          </p:nvPr>
        </p:nvSpPr>
        <p:spPr>
          <a:xfrm>
            <a:off x="152400" y="152400"/>
            <a:ext cx="4343400" cy="38100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1pPr>
            <a:lvl2pPr marL="727528" indent="-92528"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2pPr>
            <a:lvl3pPr marL="1143000" indent="-76200"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3pPr>
            <a:lvl4pPr marL="1620519" indent="-121919"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4pPr>
            <a:lvl5pPr marL="2077720" indent="-121920">
              <a:spcBef>
                <a:spcPts val="400"/>
              </a:spcBef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body" idx="13"/>
          </p:nvPr>
        </p:nvSpPr>
        <p:spPr>
          <a:xfrm>
            <a:off x="228600" y="990600"/>
            <a:ext cx="8686800" cy="5562600"/>
          </a:xfrm>
          <a:prstGeom prst="rect">
            <a:avLst/>
          </a:prstGeom>
        </p:spPr>
        <p:txBody>
          <a:bodyPr/>
          <a:lstStyle/>
          <a:p>
            <a:pPr indent="-19050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  <a:defRPr b="1" sz="2400"/>
            </a:pP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52800" y="6096000"/>
            <a:ext cx="21336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8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MWLUG 2014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228600" y="2438400"/>
            <a:ext cx="79248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3505200"/>
            <a:ext cx="7924800" cy="53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42950" marR="0" indent="-1079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55700" marR="0" indent="-88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40839" marR="0" indent="-1422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098039" marR="0" indent="-1422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55239" marR="0" indent="-1422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12439" marR="0" indent="-1422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69640" marR="0" indent="-1422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926840" marR="0" indent="-1422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://www.commitstrip.com/en/2015/06/22/can-we-automate-everything/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amerongregor.com/2014/08/09/build-system-for-xpages-and-osgi-plugins/" TargetMode="External"/><Relationship Id="rId4" Type="http://schemas.openxmlformats.org/officeDocument/2006/relationships/hyperlink" Target="http://blog.msbiro.net/2016/02/ibm-connect-2016-my-slides-about-ibm-domino-run-inside-docker-container-sample-dockerfile.html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dm00se/generator-xsp" TargetMode="External"/><Relationship Id="rId4" Type="http://schemas.openxmlformats.org/officeDocument/2006/relationships/hyperlink" Target="https://edm00se.io/servlet-series/" TargetMode="External"/><Relationship Id="rId5" Type="http://schemas.openxmlformats.org/officeDocument/2006/relationships/hyperlink" Target="https://gist.github.com/edm00se/f3cd9cf7dd50b0bb3101" TargetMode="External"/><Relationship Id="rId6" Type="http://schemas.openxmlformats.org/officeDocument/2006/relationships/hyperlink" Target="https://github.com/yeoman/generator-webapp" TargetMode="External"/><Relationship Id="rId7" Type="http://schemas.openxmlformats.org/officeDocument/2006/relationships/hyperlink" Target="https://github.com/yeoman/generator-angular" TargetMode="External"/><Relationship Id="rId8" Type="http://schemas.openxmlformats.org/officeDocument/2006/relationships/hyperlink" Target="https://www.typescriptlang.org/" TargetMode="External"/><Relationship Id="rId9" Type="http://schemas.openxmlformats.org/officeDocument/2006/relationships/hyperlink" Target="https://cli.angular.io/" TargetMode="External"/><Relationship Id="rId10" Type="http://schemas.openxmlformats.org/officeDocument/2006/relationships/hyperlink" Target="https://github.com/vuejs/vue-cli" TargetMode="External"/><Relationship Id="rId11" Type="http://schemas.openxmlformats.org/officeDocument/2006/relationships/hyperlink" Target="https://github.com/vuejs/vue-cli#official-templates" TargetMode="External"/><Relationship Id="rId12" Type="http://schemas.openxmlformats.org/officeDocument/2006/relationships/hyperlink" Target="http://browserify.org/" TargetMode="External"/><Relationship Id="rId13" Type="http://schemas.openxmlformats.org/officeDocument/2006/relationships/hyperlink" Target="https://webpack.github.io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hyperlink" Target="https://ericmccormick.io" TargetMode="External"/><Relationship Id="rId5" Type="http://schemas.openxmlformats.org/officeDocument/2006/relationships/hyperlink" Target="https://twitter.com/edm00se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edm00se.io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ublic.dhe.ibm.com/software/dw/lotus/Domino-Designer/JavaDocs/DesignerAPIs/com/ibm/commons/util/io/json/package-summary.htmlhttp://public.dhe.ibm.com/software/dw/lotus/Domino-Designer/JavaDocs/DesignerAPIs/com/ibm/commons/util/io/json/package-summary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228599" y="2590800"/>
            <a:ext cx="8610601" cy="1295400"/>
          </a:xfrm>
          <a:prstGeom prst="rect">
            <a:avLst/>
          </a:prstGeom>
        </p:spPr>
        <p:txBody>
          <a:bodyPr lIns="45699" tIns="45699" rIns="45699" bIns="45699"/>
          <a:lstStyle/>
          <a:p>
            <a:pPr algn="ctr" defTabSz="685800">
              <a:defRPr sz="2700"/>
            </a:pPr>
            <a:r>
              <a:t>A Modernized Developer's Workflow with Domino/XPages</a:t>
            </a:r>
            <a:b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228599" y="4876800"/>
            <a:ext cx="8610601" cy="533399"/>
          </a:xfrm>
          <a:prstGeom prst="rect">
            <a:avLst/>
          </a:prstGeom>
        </p:spPr>
        <p:txBody>
          <a:bodyPr lIns="45699" tIns="45699" rIns="45699" bIns="45699"/>
          <a:lstStyle>
            <a:lvl1pPr marL="0" indent="0" algn="ctr">
              <a:spcBef>
                <a:spcPts val="0"/>
              </a:spcBef>
            </a:lvl1pPr>
          </a:lstStyle>
          <a:p>
            <a:pPr/>
            <a:r>
              <a:t>Eric McCormick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use all the things!!1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build for deployment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profit</a:t>
            </a:r>
          </a:p>
          <a:p>
            <a:pPr marL="0" indent="0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0" sz="3000"/>
          </a:p>
          <a:p>
            <a:pPr marL="0" indent="0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0" sz="3000"/>
          </a:p>
          <a:p>
            <a:pPr marL="0" indent="0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b="0" sz="3000"/>
          </a:p>
          <a:p>
            <a:pPr marL="0" indent="0">
              <a:spcBef>
                <a:spcPts val="0"/>
              </a:spcBef>
              <a:defRPr b="0" sz="3000">
                <a:solidFill>
                  <a:srgbClr val="000000"/>
                </a:solidFill>
              </a:defRPr>
            </a:pPr>
            <a:r>
              <a:t>caveats:</a:t>
            </a:r>
          </a:p>
          <a:p>
            <a:pPr marL="45720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know what you’re doing</a:t>
            </a:r>
          </a:p>
          <a:p>
            <a:pPr marL="45720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3000">
                <a:solidFill>
                  <a:srgbClr val="000000"/>
                </a:solidFill>
              </a:defRPr>
            </a:pPr>
            <a:r>
              <a:t>don’t obliterate </a:t>
            </a:r>
            <a:r>
              <a:rPr u="sng"/>
              <a:t>WebContent/WEB-INF/</a:t>
            </a:r>
          </a:p>
        </p:txBody>
      </p:sp>
      <p:sp>
        <p:nvSpPr>
          <p:cNvPr id="79" name="Shape 79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Front-End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Front-End Deployment</a:t>
            </a:r>
          </a:p>
        </p:txBody>
      </p:sp>
      <p:pic>
        <p:nvPicPr>
          <p:cNvPr id="84" name="image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881196"/>
            <a:ext cx="9144001" cy="492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Observations of This Corporate Developer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scm for everything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if you spend on a task, automate it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to the extent available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build scripts should be: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minimal effort (one-line commands are easy)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configured as non-invasively as possible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“anyone” should be able to pull the latest: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code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build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submit a feature branch / PR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CI / CD considerations: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headless DDE builds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more?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Automation is King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Focus on the task at</a:t>
            </a:r>
            <a:br/>
            <a:r>
              <a:t>    hand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If the steps are </a:t>
            </a:r>
            <a:br/>
            <a:r>
              <a:t>    reproducible,</a:t>
            </a:r>
            <a:br/>
            <a:r>
              <a:t>    they should be</a:t>
            </a:r>
            <a:br/>
            <a:r>
              <a:t>    automated/</a:t>
            </a:r>
            <a:br/>
            <a:r>
              <a:t>    scripted/etc.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You can waste your</a:t>
            </a:r>
            <a:br/>
            <a:r>
              <a:t>    time configuring</a:t>
            </a:r>
            <a:br/>
            <a:r>
              <a:t>    and setting up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Or you can get to</a:t>
            </a:r>
            <a:br/>
            <a:r>
              <a:t>    work</a:t>
            </a:r>
          </a:p>
        </p:txBody>
      </p:sp>
      <p:sp>
        <p:nvSpPr>
          <p:cNvPr id="94" name="Shape 94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Why a “Developer’s Workflow?”</a:t>
            </a:r>
          </a:p>
        </p:txBody>
      </p:sp>
      <p:pic>
        <p:nvPicPr>
          <p:cNvPr id="95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2726" y="1676400"/>
            <a:ext cx="5442673" cy="292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275" y="762000"/>
            <a:ext cx="4325000" cy="57888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464075" y="6398424"/>
            <a:ext cx="76614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http://www.commitstrip.com/en/2015/06/22/can-we-automate-everything/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GitLab has CI capabilities baked in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running GitLab in a docker container makes upgrades amazingly simple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installing the GitLab CI runner on Windows easy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much easier than the setup required for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setting up Jenkins for headless DDE builds</a:t>
            </a:r>
            <a:r>
              <a:t> (a la Cameron Gregor)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can set PowerShell as the default shell environment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the runner is registered w/ the main GitLab env, can “tag” (e.g.- Windows, DDE, PS)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can limit # of simultaneous executions (aka- only one DDE build at a time)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the possibilities are endless</a:t>
            </a:r>
          </a:p>
        </p:txBody>
      </p:sp>
      <p:sp>
        <p:nvSpPr>
          <p:cNvPr id="105" name="Shape 105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Beyond the App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body"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 sz="5400">
                <a:solidFill>
                  <a:srgbClr val="000000"/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169774" y="1863425"/>
            <a:ext cx="4704302" cy="4780801"/>
          </a:xfrm>
          <a:prstGeom prst="roundRect">
            <a:avLst>
              <a:gd name="adj" fmla="val 16667"/>
            </a:avLst>
          </a:prstGeom>
          <a:ln w="38100"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" name="Shape 112"/>
          <p:cNvSpPr/>
          <p:nvPr/>
        </p:nvSpPr>
        <p:spPr>
          <a:xfrm>
            <a:off x="244375" y="1863425"/>
            <a:ext cx="3665700" cy="4674000"/>
          </a:xfrm>
          <a:prstGeom prst="roundRect">
            <a:avLst>
              <a:gd name="adj" fmla="val 16667"/>
            </a:avLst>
          </a:prstGeom>
          <a:ln w="38100">
            <a:solidFill>
              <a:srgbClr val="1F497D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" name="Shape 113"/>
          <p:cNvSpPr/>
          <p:nvPr/>
        </p:nvSpPr>
        <p:spPr>
          <a:xfrm>
            <a:off x="335974" y="1985599"/>
            <a:ext cx="3421502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pPr/>
            <a:r>
              <a:t>Back-End</a:t>
            </a:r>
          </a:p>
        </p:txBody>
      </p:sp>
      <p:sp>
        <p:nvSpPr>
          <p:cNvPr id="114" name="Shape 114"/>
          <p:cNvSpPr/>
          <p:nvPr/>
        </p:nvSpPr>
        <p:spPr>
          <a:xfrm>
            <a:off x="4291875" y="1985599"/>
            <a:ext cx="44601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115" name="Shape 115"/>
          <p:cNvSpPr/>
          <p:nvPr/>
        </p:nvSpPr>
        <p:spPr>
          <a:xfrm>
            <a:off x="366575" y="2780275"/>
            <a:ext cx="3360300" cy="1287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generator-xsp</a:t>
            </a:r>
          </a:p>
          <a:p>
            <a:pPr marL="457200" indent="-381000"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HTTPServlets</a:t>
            </a:r>
            <a:r>
              <a:rPr u="none">
                <a:solidFill>
                  <a:srgbClr val="000000"/>
                </a:solidFill>
              </a:rPr>
              <a:t>, </a:t>
            </a:r>
            <a:r>
              <a:rPr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xe:restService</a:t>
            </a:r>
          </a:p>
        </p:txBody>
      </p:sp>
      <p:sp>
        <p:nvSpPr>
          <p:cNvPr id="116" name="Shape 116"/>
          <p:cNvSpPr/>
          <p:nvPr/>
        </p:nvSpPr>
        <p:spPr>
          <a:xfrm>
            <a:off x="4307249" y="2780275"/>
            <a:ext cx="4444801" cy="276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generator-webapp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generator-angular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TypeScript</a:t>
            </a:r>
            <a:r>
              <a:rPr u="none">
                <a:solidFill>
                  <a:srgbClr val="000000"/>
                </a:solidFill>
              </a:rPr>
              <a:t> setup (simplified, DIY)</a:t>
            </a:r>
            <a:endParaRPr u="none">
              <a:solidFill>
                <a:srgbClr val="000000"/>
              </a:solidFill>
            </a:endParaRPr>
          </a:p>
          <a:p>
            <a:pPr marL="457200" indent="-381000">
              <a:buClr>
                <a:srgbClr val="000000"/>
              </a:buClr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angular-cli</a:t>
            </a:r>
            <a:r>
              <a:rPr u="none">
                <a:solidFill>
                  <a:srgbClr val="000000"/>
                </a:solidFill>
              </a:rPr>
              <a:t> (Angular 2)</a:t>
            </a:r>
            <a:endParaRPr u="none">
              <a:solidFill>
                <a:srgbClr val="000000"/>
              </a:solidFill>
            </a:endParaRPr>
          </a:p>
          <a:p>
            <a:pPr marL="457200" indent="-381000">
              <a:buClr>
                <a:srgbClr val="000000"/>
              </a:buClr>
              <a:buSzPct val="100000"/>
              <a:buFont typeface="Helvetica"/>
              <a:buChar char="●"/>
              <a:defRPr sz="2400" u="sng">
                <a:solidFill>
                  <a:srgbClr val="0000FF"/>
                </a:solidFill>
                <a:latin typeface="Droid Sans"/>
                <a:ea typeface="Droid Sans"/>
                <a:cs typeface="Droid Sans"/>
                <a:sym typeface="Droid San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vue-cli</a:t>
            </a:r>
            <a:r>
              <a:rPr u="none">
                <a:solidFill>
                  <a:srgbClr val="000000"/>
                </a:solidFill>
              </a:rPr>
              <a:t> (</a:t>
            </a:r>
            <a:r>
              <a:rPr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templates</a:t>
            </a:r>
            <a:r>
              <a:rPr u="none">
                <a:solidFill>
                  <a:srgbClr val="000000"/>
                </a:solidFill>
              </a:rPr>
              <a:t>, w/ </a:t>
            </a:r>
            <a:r>
              <a:rPr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browserify</a:t>
            </a:r>
            <a:r>
              <a:rPr u="none">
                <a:solidFill>
                  <a:srgbClr val="000000"/>
                </a:solidFill>
              </a:rPr>
              <a:t> or </a:t>
            </a:r>
            <a:r>
              <a:rPr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webpack</a:t>
            </a:r>
            <a:r>
              <a:rPr u="none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17" name="Shape 117"/>
          <p:cNvSpPr/>
          <p:nvPr/>
        </p:nvSpPr>
        <p:spPr>
          <a:xfrm>
            <a:off x="244374" y="859349"/>
            <a:ext cx="85077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Choose Your Own Adventure!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65748" y="859349"/>
            <a:ext cx="8612504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Scaffolding an App’s ODP (generator-xsp)</a:t>
            </a:r>
          </a:p>
        </p:txBody>
      </p:sp>
      <p:pic>
        <p:nvPicPr>
          <p:cNvPr id="122" name="image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89842"/>
            <a:ext cx="9144000" cy="5202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244374" y="859349"/>
            <a:ext cx="85176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Scaffolding an App’s Front-End 1/2</a:t>
            </a:r>
          </a:p>
        </p:txBody>
      </p:sp>
      <p:pic>
        <p:nvPicPr>
          <p:cNvPr id="125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381" y="1561950"/>
            <a:ext cx="4113231" cy="5296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 sz="5400">
                <a:solidFill>
                  <a:srgbClr val="000000"/>
                </a:solidFill>
              </a:defRPr>
            </a:pPr>
            <a:r>
              <a:t>Audience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44374" y="859349"/>
            <a:ext cx="85176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Scaffolding an App’s Front-End 2/2</a:t>
            </a:r>
          </a:p>
        </p:txBody>
      </p:sp>
      <p:pic>
        <p:nvPicPr>
          <p:cNvPr id="128" name="image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69" y="1646182"/>
            <a:ext cx="8782476" cy="96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02199" y="2746574"/>
            <a:ext cx="8782502" cy="1485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81000">
              <a:buSzPct val="100000"/>
              <a:buFont typeface="Helvetica"/>
              <a:buChar char="●"/>
              <a:defRPr sz="2400">
                <a:latin typeface="Droid Sans"/>
                <a:ea typeface="Droid Sans"/>
                <a:cs typeface="Droid Sans"/>
                <a:sym typeface="Droid Sans"/>
              </a:defRPr>
            </a:pPr>
            <a:r>
              <a:t>change the dev/build scripts to:</a:t>
            </a:r>
          </a:p>
          <a:p>
            <a:pPr lvl="1" marL="914400" indent="-381000">
              <a:buSzPct val="100000"/>
              <a:buFont typeface="Helvetica"/>
              <a:buChar char="○"/>
              <a:defRPr sz="2400">
                <a:latin typeface="Droid Sans"/>
                <a:ea typeface="Droid Sans"/>
                <a:cs typeface="Droid Sans"/>
                <a:sym typeface="Droid Sans"/>
              </a:defRPr>
            </a:pPr>
            <a:r>
              <a:t>output to ODP/WebContent/</a:t>
            </a:r>
          </a:p>
          <a:p>
            <a:pPr lvl="1" marL="914400" indent="-381000">
              <a:buSzPct val="100000"/>
              <a:buFont typeface="Helvetica"/>
              <a:buChar char="○"/>
              <a:defRPr sz="2400">
                <a:latin typeface="Droid Sans"/>
                <a:ea typeface="Droid Sans"/>
                <a:cs typeface="Droid Sans"/>
                <a:sym typeface="Droid Sans"/>
              </a:defRPr>
            </a:pPr>
            <a:r>
              <a:t>not obliterate your ODP/WebContent/WEB-INF/</a:t>
            </a:r>
          </a:p>
        </p:txBody>
      </p:sp>
      <p:pic>
        <p:nvPicPr>
          <p:cNvPr id="130" name="image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5225" y="4017074"/>
            <a:ext cx="6493551" cy="2840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 sz="5400">
                <a:solidFill>
                  <a:srgbClr val="000000"/>
                </a:solidFill>
              </a:defRPr>
            </a:pPr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more on generator-xsp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extending beyond my task runner series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to include use of webpack w/ front-end apps on Domino/XPages</a:t>
            </a:r>
          </a:p>
        </p:txBody>
      </p:sp>
      <p:sp>
        <p:nvSpPr>
          <p:cNvPr id="135" name="Shape 135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Coming to my blog soon...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endParaRPr sz="5400"/>
          </a:p>
          <a:p>
            <a:pPr marL="0" indent="0" algn="ctr">
              <a:spcBef>
                <a:spcPts val="1000"/>
              </a:spcBef>
              <a:defRPr sz="5400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361142" y="1905000"/>
            <a:ext cx="4210857" cy="394335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developer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husband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father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veteran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former EMT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blogger</a:t>
            </a:r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…more than I have space for</a:t>
            </a:r>
          </a:p>
        </p:txBody>
      </p:sp>
      <p:pic>
        <p:nvPicPr>
          <p:cNvPr id="41" name="image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7256" y="1443133"/>
            <a:ext cx="3008799" cy="2256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5156" y="3800514"/>
            <a:ext cx="2412995" cy="57912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4984452" y="4332608"/>
            <a:ext cx="373429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342900"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Eric McCormick .io</a:t>
            </a:r>
          </a:p>
        </p:txBody>
      </p:sp>
      <p:sp>
        <p:nvSpPr>
          <p:cNvPr id="44" name="Shape 44"/>
          <p:cNvSpPr/>
          <p:nvPr/>
        </p:nvSpPr>
        <p:spPr>
          <a:xfrm>
            <a:off x="6213349" y="5012023"/>
            <a:ext cx="12765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@edm00se</a:t>
            </a:r>
          </a:p>
        </p:txBody>
      </p:sp>
      <p:pic>
        <p:nvPicPr>
          <p:cNvPr id="45" name="image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06075" y="5104674"/>
            <a:ext cx="307201" cy="2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5391249" y="5463325"/>
            <a:ext cx="292080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342900">
              <a:defRPr sz="2400"/>
            </a:pPr>
            <a:r>
              <a:t>blog: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edm00se.io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28600" y="851682"/>
            <a:ext cx="86868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361141" y="1905000"/>
            <a:ext cx="8401858" cy="44958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  <a:defRPr b="0" sz="2800">
                <a:solidFill>
                  <a:srgbClr val="000000"/>
                </a:solidFill>
              </a:defRPr>
            </a:pPr>
            <a:r>
              <a:t>Web Developer at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a fourth-generation, family-owned professional construction services firm, in operation since 1889</a:t>
            </a:r>
          </a:p>
          <a:p>
            <a:pPr>
              <a:spcBef>
                <a:spcPts val="500"/>
              </a:spcBef>
              <a:defRPr b="0" sz="2800">
                <a:solidFill>
                  <a:srgbClr val="000000"/>
                </a:solidFill>
              </a:defRPr>
            </a:pPr>
            <a:r>
              <a:t>my focus usually revolves around: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document control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productivity and performance metrics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system integration</a:t>
            </a:r>
          </a:p>
          <a:p>
            <a:pPr lvl="1" marL="742950" indent="-285750">
              <a:spcBef>
                <a:spcPts val="500"/>
              </a:spcBef>
              <a:buClr>
                <a:srgbClr val="000000"/>
              </a:buClr>
              <a:buFont typeface="Arial"/>
              <a:defRPr b="0" sz="2800">
                <a:solidFill>
                  <a:srgbClr val="000000"/>
                </a:solidFill>
              </a:defRPr>
            </a:pPr>
            <a:r>
              <a:t>process automation</a:t>
            </a:r>
          </a:p>
        </p:txBody>
      </p:sp>
      <p:pic>
        <p:nvPicPr>
          <p:cNvPr id="50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100" y="1760218"/>
            <a:ext cx="3365499" cy="53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What and Why</a:t>
            </a:r>
          </a:p>
          <a:p>
            <a:pPr marL="0" indent="0"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How? (in the App)</a:t>
            </a:r>
          </a:p>
          <a:p>
            <a:pPr lvl="1" marL="400050" indent="-6350">
              <a:buClr>
                <a:srgbClr val="000072"/>
              </a:buClr>
              <a:buFont typeface="Arial"/>
              <a:buChar char="•"/>
              <a:defRPr b="0" sz="2200">
                <a:solidFill>
                  <a:srgbClr val="000072"/>
                </a:solidFill>
              </a:defRPr>
            </a:pPr>
            <a:r>
              <a:t>Split front-end and back-end (RESTful APIs)</a:t>
            </a:r>
          </a:p>
          <a:p>
            <a:pPr lvl="2" marL="800100" indent="0"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HttpServlet</a:t>
            </a:r>
          </a:p>
          <a:p>
            <a:pPr lvl="2" marL="800100" indent="0"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OSGi plugin (JAX-RS)</a:t>
            </a:r>
          </a:p>
          <a:p>
            <a:pPr lvl="2" marL="800100" indent="0"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XPage w/ xe:customRestService (Java or SSJS)</a:t>
            </a:r>
          </a:p>
          <a:p>
            <a:pPr lvl="2" marL="800100" indent="0"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XAgent</a:t>
            </a:r>
          </a:p>
          <a:p>
            <a:pPr lvl="1" marL="400050" indent="-6350">
              <a:spcBef>
                <a:spcPts val="0"/>
              </a:spcBef>
              <a:buClr>
                <a:srgbClr val="000072"/>
              </a:buClr>
              <a:buFont typeface="Arial"/>
              <a:buChar char="•"/>
              <a:defRPr b="0" sz="2200">
                <a:solidFill>
                  <a:srgbClr val="000072"/>
                </a:solidFill>
              </a:defRPr>
            </a:pPr>
            <a:r>
              <a:t>Back-end primary logic</a:t>
            </a:r>
          </a:p>
          <a:p>
            <a:pPr lvl="1" marL="400050" indent="-6350">
              <a:buClr>
                <a:srgbClr val="000072"/>
              </a:buClr>
              <a:buFont typeface="Arial"/>
              <a:buChar char="•"/>
              <a:defRPr b="0" sz="2200">
                <a:solidFill>
                  <a:srgbClr val="000072"/>
                </a:solidFill>
              </a:defRPr>
            </a:pPr>
            <a:r>
              <a:t>Front-end heavy app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Observations of a corporate developer</a:t>
            </a:r>
          </a:p>
          <a:p>
            <a:pPr marL="0" indent="0"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How? (Outside the App)</a:t>
            </a:r>
          </a:p>
          <a:p>
            <a:pPr marL="0" indent="0"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Demos</a:t>
            </a:r>
          </a:p>
        </p:txBody>
      </p:sp>
      <p:sp>
        <p:nvSpPr>
          <p:cNvPr id="53" name="Shape 53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Modern web apps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using all the fancy new toys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existing Domino server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XPages runtime</a:t>
            </a:r>
          </a:p>
          <a:p>
            <a:pPr lvl="2" indent="-101600">
              <a:spcBef>
                <a:spcPts val="0"/>
              </a:spcBef>
              <a:buClr>
                <a:srgbClr val="000000"/>
              </a:buClr>
              <a:buFont typeface="Arial"/>
              <a:defRPr b="0" sz="2000">
                <a:solidFill>
                  <a:srgbClr val="000000"/>
                </a:solidFill>
              </a:defRPr>
            </a:pPr>
            <a:r>
              <a:t>all the Java server stack power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XPages components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user / security model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performance optimizations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lots of development tooling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eases concerns of: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testing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documentation</a:t>
            </a:r>
          </a:p>
          <a:p>
            <a:pPr lvl="1" marL="742950" indent="-146050">
              <a:spcBef>
                <a:spcPts val="0"/>
              </a:spcBef>
              <a:buClr>
                <a:srgbClr val="000072"/>
              </a:buClr>
              <a:buFont typeface="Arial"/>
              <a:defRPr b="0" sz="2200">
                <a:solidFill>
                  <a:srgbClr val="000072"/>
                </a:solidFill>
              </a:defRPr>
            </a:pPr>
            <a:r>
              <a:t>deployment</a:t>
            </a:r>
          </a:p>
          <a:p>
            <a:pPr marL="0" indent="-190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>
                <a:solidFill>
                  <a:srgbClr val="000000"/>
                </a:solidFill>
              </a:defRPr>
            </a:pPr>
            <a:r>
              <a:t>eases sanity</a:t>
            </a:r>
          </a:p>
        </p:txBody>
      </p:sp>
      <p:sp>
        <p:nvSpPr>
          <p:cNvPr id="58" name="Shape 58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What and 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defTabSz="868680">
              <a:spcBef>
                <a:spcPts val="0"/>
              </a:spcBef>
              <a:defRPr b="0" sz="2280">
                <a:solidFill>
                  <a:srgbClr val="000000"/>
                </a:solidFill>
              </a:defRPr>
            </a:pPr>
            <a:r>
              <a:t>where does the application logic lie?</a:t>
            </a:r>
          </a:p>
          <a:p>
            <a:pPr marL="0" indent="-180975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business logic</a:t>
            </a:r>
          </a:p>
          <a:p>
            <a:pPr marL="0" indent="-180975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workflow logic</a:t>
            </a:r>
          </a:p>
          <a:p>
            <a:pPr marL="0" indent="0" defTabSz="868680">
              <a:spcBef>
                <a:spcPts val="0"/>
              </a:spcBef>
              <a:defRPr sz="2280">
                <a:solidFill>
                  <a:srgbClr val="000000"/>
                </a:solidFill>
              </a:defRPr>
            </a:pPr>
            <a:endParaRPr b="0"/>
          </a:p>
          <a:p>
            <a:pPr marL="0" indent="0" defTabSz="868680">
              <a:spcBef>
                <a:spcPts val="0"/>
              </a:spcBef>
              <a:defRPr b="0" sz="2280">
                <a:solidFill>
                  <a:srgbClr val="000000"/>
                </a:solidFill>
              </a:defRPr>
            </a:pPr>
            <a:r>
              <a:t>server-side logic:</a:t>
            </a:r>
          </a:p>
          <a:p>
            <a:pPr marL="0" indent="0" defTabSz="868680">
              <a:spcBef>
                <a:spcPts val="0"/>
              </a:spcBef>
              <a:defRPr b="0" sz="2280">
                <a:solidFill>
                  <a:srgbClr val="000000"/>
                </a:solidFill>
              </a:defRPr>
            </a:pPr>
            <a:r>
              <a:t>primary logic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enforceable rules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notifications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(additional) server events</a:t>
            </a:r>
          </a:p>
          <a:p>
            <a:pPr marL="0" indent="0" defTabSz="868680">
              <a:spcBef>
                <a:spcPts val="0"/>
              </a:spcBef>
              <a:defRPr sz="2280">
                <a:solidFill>
                  <a:srgbClr val="000000"/>
                </a:solidFill>
              </a:defRPr>
            </a:pPr>
            <a:endParaRPr b="0"/>
          </a:p>
          <a:p>
            <a:pPr marL="0" indent="0" defTabSz="868680">
              <a:spcBef>
                <a:spcPts val="0"/>
              </a:spcBef>
              <a:defRPr b="0" sz="2280">
                <a:solidFill>
                  <a:srgbClr val="000000"/>
                </a:solidFill>
              </a:defRPr>
            </a:pPr>
            <a:r>
              <a:t>client-side logic: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how the “form” operates</a:t>
            </a:r>
          </a:p>
          <a:p>
            <a:pPr marL="434340" indent="-217170" defTabSz="86868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280">
                <a:solidFill>
                  <a:srgbClr val="000000"/>
                </a:solidFill>
              </a:defRPr>
            </a:pPr>
            <a:r>
              <a:t>specifics to UI/UX, or the device (e.g.- camera, barcode scanner)</a:t>
            </a:r>
          </a:p>
        </p:txBody>
      </p:sp>
      <p:sp>
        <p:nvSpPr>
          <p:cNvPr id="63" name="Shape 63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Splitting the App Logic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"/>
          </p:nvPr>
        </p:nvSpPr>
        <p:spPr>
          <a:xfrm>
            <a:off x="228600" y="1676400"/>
            <a:ext cx="8686800" cy="4876799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0" defTabSz="905255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376">
                <a:solidFill>
                  <a:srgbClr val="000000"/>
                </a:solidFill>
              </a:defRPr>
            </a:pPr>
            <a:r>
              <a:t>“best way” of establishing RESTful (or other) APIs:</a:t>
            </a:r>
          </a:p>
          <a:p>
            <a:pPr lvl="1" marL="735520" indent="-144589" defTabSz="905255">
              <a:spcBef>
                <a:spcPts val="0"/>
              </a:spcBef>
              <a:buClr>
                <a:srgbClr val="000072"/>
              </a:buClr>
              <a:buFont typeface="Arial"/>
              <a:defRPr b="0" sz="2178">
                <a:solidFill>
                  <a:srgbClr val="000072"/>
                </a:solidFill>
              </a:defRPr>
            </a:pPr>
            <a:r>
              <a:t>OSGi plugin driven</a:t>
            </a:r>
          </a:p>
          <a:p>
            <a:pPr lvl="1" marL="735520" indent="-144589" defTabSz="905255">
              <a:spcBef>
                <a:spcPts val="0"/>
              </a:spcBef>
              <a:buClr>
                <a:srgbClr val="000072"/>
              </a:buClr>
              <a:buFont typeface="Arial"/>
              <a:defRPr b="0" sz="2178">
                <a:solidFill>
                  <a:srgbClr val="000072"/>
                </a:solidFill>
              </a:defRPr>
            </a:pPr>
            <a:r>
              <a:t>NSF driven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HTTPServlets (rather, extending DesignerFacesServlet)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xe:restService</a:t>
            </a:r>
          </a:p>
          <a:p>
            <a:pPr lvl="3" marL="1584197" indent="-113156" defTabSz="905255">
              <a:spcBef>
                <a:spcPts val="0"/>
              </a:spcBef>
              <a:buClr>
                <a:srgbClr val="000072"/>
              </a:buClr>
              <a:buFont typeface="Arial"/>
              <a:defRPr b="0" sz="1782">
                <a:solidFill>
                  <a:srgbClr val="000072"/>
                </a:solidFill>
              </a:defRPr>
            </a:pPr>
            <a:r>
              <a:t>xe:customServiceBean</a:t>
            </a:r>
          </a:p>
          <a:p>
            <a:pPr lvl="3" marL="1584197" indent="-113156" defTabSz="905255">
              <a:spcBef>
                <a:spcPts val="0"/>
              </a:spcBef>
              <a:buClr>
                <a:srgbClr val="000072"/>
              </a:buClr>
              <a:buFont typeface="Arial"/>
              <a:defRPr b="0" sz="1782">
                <a:solidFill>
                  <a:srgbClr val="000072"/>
                </a:solidFill>
              </a:defRPr>
            </a:pPr>
            <a:r>
              <a:t>other (even Domino’s SSJS)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XAgent</a:t>
            </a:r>
          </a:p>
          <a:p>
            <a:pPr marL="0" indent="0" defTabSz="905255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2376">
                <a:solidFill>
                  <a:srgbClr val="000000"/>
                </a:solidFill>
              </a:defRPr>
            </a:pPr>
            <a:r>
              <a:t>adding tooling:</a:t>
            </a:r>
          </a:p>
          <a:p>
            <a:pPr lvl="1" marL="735520" indent="-144589" defTabSz="905255">
              <a:spcBef>
                <a:spcPts val="0"/>
              </a:spcBef>
              <a:buClr>
                <a:srgbClr val="000072"/>
              </a:buClr>
              <a:buFont typeface="Arial"/>
              <a:defRPr b="0" sz="2178">
                <a:solidFill>
                  <a:srgbClr val="000072"/>
                </a:solidFill>
              </a:defRPr>
            </a:pPr>
            <a:r>
              <a:t>OSGi plugins mean we can use “real” Eclipse for development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can use things like JAX-RS (which the rest of the JEE world uses!)</a:t>
            </a:r>
          </a:p>
          <a:p>
            <a:pPr lvl="1" marL="735520" indent="-144589" defTabSz="905255">
              <a:spcBef>
                <a:spcPts val="0"/>
              </a:spcBef>
              <a:buClr>
                <a:srgbClr val="000072"/>
              </a:buClr>
              <a:buFont typeface="Arial"/>
              <a:defRPr b="0" sz="2178">
                <a:solidFill>
                  <a:srgbClr val="000072"/>
                </a:solidFill>
              </a:defRPr>
            </a:pPr>
            <a:r>
              <a:t>for those willing/abel to make an edit to the Domino servers java.pol(icy) file: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GSON</a:t>
            </a:r>
          </a:p>
          <a:p>
            <a:pPr lvl="2" marL="1131569" indent="-100584" defTabSz="905255">
              <a:spcBef>
                <a:spcPts val="0"/>
              </a:spcBef>
              <a:buClr>
                <a:srgbClr val="000000"/>
              </a:buClr>
              <a:buFont typeface="Arial"/>
              <a:defRPr b="0" sz="1979">
                <a:solidFill>
                  <a:srgbClr val="000000"/>
                </a:solidFill>
              </a:defRPr>
            </a:pPr>
            <a:r>
              <a:t>otherwise the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com.ibm.commons.util.io.json</a:t>
            </a:r>
            <a:r>
              <a:t> way</a:t>
            </a:r>
          </a:p>
        </p:txBody>
      </p:sp>
      <p:sp>
        <p:nvSpPr>
          <p:cNvPr id="68" name="Shape 68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Back-End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228600" y="1676400"/>
            <a:ext cx="8686800" cy="487680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you can use all the fancy toys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you “deploy” your built app to </a:t>
            </a:r>
            <a:br/>
            <a:r>
              <a:t>    your ODP’s WebContent/ path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properly structured, you can use</a:t>
            </a:r>
            <a:br/>
            <a:r>
              <a:t>    back-end mocks for DDE-less</a:t>
            </a:r>
            <a:br/>
            <a:r>
              <a:t>    preview and edits</a:t>
            </a:r>
          </a:p>
          <a:p>
            <a:pPr marL="0" indent="-38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b="0" sz="3000">
                <a:solidFill>
                  <a:srgbClr val="000000"/>
                </a:solidFill>
              </a:defRPr>
            </a:pPr>
            <a:r>
              <a:t>some tooling (angular-cli,</a:t>
            </a:r>
            <a:br/>
            <a:r>
              <a:t>    webpack, etc.) automates this</a:t>
            </a:r>
          </a:p>
        </p:txBody>
      </p:sp>
      <p:sp>
        <p:nvSpPr>
          <p:cNvPr id="73" name="Shape 73"/>
          <p:cNvSpPr/>
          <p:nvPr/>
        </p:nvSpPr>
        <p:spPr>
          <a:xfrm>
            <a:off x="228600" y="838200"/>
            <a:ext cx="868680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App Concerns: Front-End Concepts</a:t>
            </a:r>
          </a:p>
        </p:txBody>
      </p:sp>
      <p:pic>
        <p:nvPicPr>
          <p:cNvPr id="74" name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4949" y="1676400"/>
            <a:ext cx="2920451" cy="3893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WLUG 2015_v3">
  <a:themeElements>
    <a:clrScheme name="MWLUG 2015_v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WLUG 2015_v3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WLUG 2015_v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WLUG 2015_v3">
  <a:themeElements>
    <a:clrScheme name="MWLUG 2015_v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MWLUG 2015_v3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WLUG 2015_v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