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Eric McCormick"/>
  <p:cmAuthor clrIdx="1" id="1" initials="" lastIdx="1" name="Shean McMan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Not sure about this line.  What does "recommend one of the others!" mean?  Security concern?</p:text>
  </p:cm>
  <p:cm authorId="0" idx="2">
    <p:pos x="6000" y="100"/>
    <p:text>DDS gives full CRUD operations available, regardless of any business logic. This is generally a bad thing for any non-simple application, as anyone with Author access can do anything to any record.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Last bullet added, re DDS full CRUD exposure.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ckoverflow.com/questions/36062424/basic-rest-service-for-my-xpage-application/36064707#36064707"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Key take-aways:</a:t>
            </a:r>
            <a:br>
              <a:rPr lang="en"/>
            </a:br>
            <a:r>
              <a:rPr lang="en"/>
              <a:t>- flexibility</a:t>
            </a:r>
            <a:br>
              <a:rPr lang="en"/>
            </a:br>
            <a:r>
              <a:rPr lang="en"/>
              <a:t>- modern implementations</a:t>
            </a:r>
            <a:br>
              <a:rPr lang="en"/>
            </a:br>
            <a:r>
              <a:rPr lang="en"/>
              <a:t>- relevance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http://stackoverflow.com/questions/36062424/basic-rest-service-for-my-xpage-application/36064707#36064707</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thegraphicrecorder.com/2012/09/12/sketchnotes-of-the-model-view-controller-paradigm/" TargetMode="External"/><Relationship Id="rId4"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wissel.net/blog/d6plinks/shwl-7mgfbn" TargetMode="External"/><Relationship Id="rId4" Type="http://schemas.openxmlformats.org/officeDocument/2006/relationships/hyperlink" Target="http://www.dominoguru.com/pages/domino_rest_xpages_part1.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ocs.oracle.com/javaee/6/api/javax/servlet/http/HttpServlet.html" TargetMode="External"/><Relationship Id="rId4" Type="http://schemas.openxmlformats.org/officeDocument/2006/relationships/hyperlink" Target="https://edm00se.io/xpages-servlets/servlet-intro-and-flavors/#designerfacesservl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hasselba.ch/blog/?p=74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tobysamples.wordpress.com/2015/04/28/jax-rs-or-the-way-to-do-rest-in-domino-part-1/" TargetMode="External"/><Relationship Id="rId4" Type="http://schemas.openxmlformats.org/officeDocument/2006/relationships/hyperlink" Target="http://www.intec.co.uk/xpages-to-web-app-part-eight-osgi-jax-rs-rest-access-with-oda/" TargetMode="External"/><Relationship Id="rId5" Type="http://schemas.openxmlformats.org/officeDocument/2006/relationships/hyperlink" Target="https://frostillic.us/blog/posts/99CE7CC2CBC3C9DA85257EF200408B6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typescriptlang.org/" TargetMode="External"/><Relationship Id="rId4" Type="http://schemas.openxmlformats.org/officeDocument/2006/relationships/hyperlink" Target="http://coffeescript.org/" TargetMode="External"/><Relationship Id="rId5" Type="http://schemas.openxmlformats.org/officeDocument/2006/relationships/hyperlink" Target="http://sass-lang.com/" TargetMode="External"/><Relationship Id="rId6" Type="http://schemas.openxmlformats.org/officeDocument/2006/relationships/hyperlink" Target="http://lesscss.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angularjs.org/" TargetMode="External"/><Relationship Id="rId4" Type="http://schemas.openxmlformats.org/officeDocument/2006/relationships/hyperlink" Target="http://getbootstrap.com/" TargetMode="External"/><Relationship Id="rId5" Type="http://schemas.openxmlformats.org/officeDocument/2006/relationships/hyperlink" Target="http://yeoman.io/" TargetMode="External"/><Relationship Id="rId6" Type="http://schemas.openxmlformats.org/officeDocument/2006/relationships/hyperlink" Target="https://github.com/yeoman/generator-angularhttps://github.com/yeoman/generator-angular" TargetMode="External"/><Relationship Id="rId7" Type="http://schemas.openxmlformats.org/officeDocument/2006/relationships/hyperlink" Target="https://www.npmjs.com/" TargetMode="External"/><Relationship Id="rId8" Type="http://schemas.openxmlformats.org/officeDocument/2006/relationships/hyperlink" Target="http://bower.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edm00se@bitbucket.org/edm00se/beer-debt-mk2.gi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sublimetext.com/" TargetMode="External"/><Relationship Id="rId4" Type="http://schemas.openxmlformats.org/officeDocument/2006/relationships/hyperlink" Target="https://www.jetbrains.com/webstorm/" TargetMode="External"/><Relationship Id="rId5" Type="http://schemas.openxmlformats.org/officeDocument/2006/relationships/hyperlink" Target="https://atom.io/" TargetMode="External"/><Relationship Id="rId6" Type="http://schemas.openxmlformats.org/officeDocument/2006/relationships/hyperlink" Target="http://code.visualstudio.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v/6lT6PgFnNWE?start=85&amp;end=8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twitter.com/edm00se" TargetMode="External"/><Relationship Id="rId4" Type="http://schemas.openxmlformats.org/officeDocument/2006/relationships/hyperlink" Target="https://edm00se.io/" TargetMode="External"/><Relationship Id="rId11" Type="http://schemas.openxmlformats.org/officeDocument/2006/relationships/hyperlink" Target="https://spmcmanusblog.wordpress.com/" TargetMode="External"/><Relationship Id="rId10" Type="http://schemas.openxmlformats.org/officeDocument/2006/relationships/hyperlink" Target="http://spmcmanus.net/" TargetMode="External"/><Relationship Id="rId9" Type="http://schemas.openxmlformats.org/officeDocument/2006/relationships/hyperlink" Target="https://twitter.com/sheanpmcmanus" TargetMode="External"/><Relationship Id="rId5" Type="http://schemas.openxmlformats.org/officeDocument/2006/relationships/hyperlink" Target="https://github.com/edm00se" TargetMode="External"/><Relationship Id="rId6" Type="http://schemas.openxmlformats.org/officeDocument/2006/relationships/image" Target="../media/image04.png"/><Relationship Id="rId7" Type="http://schemas.openxmlformats.org/officeDocument/2006/relationships/image" Target="../media/image00.png"/><Relationship Id="rId8"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453250" y="1004425"/>
            <a:ext cx="8520600" cy="930000"/>
          </a:xfrm>
          <a:prstGeom prst="rect">
            <a:avLst/>
          </a:prstGeom>
        </p:spPr>
        <p:txBody>
          <a:bodyPr anchorCtr="0" anchor="b" bIns="91425" lIns="91425" rIns="91425" tIns="91425">
            <a:noAutofit/>
          </a:bodyPr>
          <a:lstStyle/>
          <a:p>
            <a:pPr lvl="0" rtl="0">
              <a:spcBef>
                <a:spcPts val="0"/>
              </a:spcBef>
              <a:buNone/>
            </a:pPr>
            <a:r>
              <a:rPr lang="en" sz="3600">
                <a:latin typeface="Calibri"/>
                <a:ea typeface="Calibri"/>
                <a:cs typeface="Calibri"/>
                <a:sym typeface="Calibri"/>
              </a:rPr>
              <a:t>Normalizing XPages Web Development</a:t>
            </a:r>
          </a:p>
        </p:txBody>
      </p:sp>
      <p:sp>
        <p:nvSpPr>
          <p:cNvPr id="55" name="Shape 55"/>
          <p:cNvSpPr txBox="1"/>
          <p:nvPr>
            <p:ph idx="1" type="subTitle"/>
          </p:nvPr>
        </p:nvSpPr>
        <p:spPr>
          <a:xfrm>
            <a:off x="311700" y="2300725"/>
            <a:ext cx="8520600" cy="1452000"/>
          </a:xfrm>
          <a:prstGeom prst="rect">
            <a:avLst/>
          </a:prstGeom>
        </p:spPr>
        <p:txBody>
          <a:bodyPr anchorCtr="0" anchor="t" bIns="91425" lIns="91425" rIns="91425" tIns="91425">
            <a:noAutofit/>
          </a:bodyPr>
          <a:lstStyle/>
          <a:p>
            <a:pPr lvl="0" rtl="0">
              <a:spcBef>
                <a:spcPts val="0"/>
              </a:spcBef>
              <a:buNone/>
            </a:pPr>
            <a:r>
              <a:rPr lang="en"/>
              <a:t>Using modern tooling and a separation of data and design to create a new pattern of Domino web development.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Advantages</a:t>
            </a:r>
          </a:p>
        </p:txBody>
      </p:sp>
      <p:sp>
        <p:nvSpPr>
          <p:cNvPr id="130" name="Shape 130"/>
          <p:cNvSpPr txBox="1"/>
          <p:nvPr>
            <p:ph idx="1" type="body"/>
          </p:nvPr>
        </p:nvSpPr>
        <p:spPr>
          <a:xfrm>
            <a:off x="311700" y="1152475"/>
            <a:ext cx="8520600" cy="3782100"/>
          </a:xfrm>
          <a:prstGeom prst="rect">
            <a:avLst/>
          </a:prstGeom>
        </p:spPr>
        <p:txBody>
          <a:bodyPr anchorCtr="0" anchor="t" bIns="91425" lIns="91425" rIns="91425" tIns="91425">
            <a:noAutofit/>
          </a:bodyPr>
          <a:lstStyle/>
          <a:p>
            <a:pPr indent="-304800" lvl="1" marL="914400">
              <a:spcBef>
                <a:spcPts val="0"/>
              </a:spcBef>
              <a:spcAft>
                <a:spcPts val="0"/>
              </a:spcAft>
              <a:buSzPct val="100000"/>
              <a:buChar char="○"/>
            </a:pPr>
            <a:r>
              <a:rPr lang="en" sz="1200"/>
              <a:t>Easier to split apart development concerns</a:t>
            </a:r>
          </a:p>
          <a:p>
            <a:pPr indent="-304800" lvl="1" marL="914400">
              <a:spcBef>
                <a:spcPts val="0"/>
              </a:spcBef>
              <a:spcAft>
                <a:spcPts val="0"/>
              </a:spcAft>
              <a:buSzPct val="100000"/>
              <a:buChar char="○"/>
            </a:pPr>
            <a:r>
              <a:rPr lang="en" sz="1200"/>
              <a:t>An API can be consumed by either a client-side app (UI) or another system (properly credentialed, following documented requests)</a:t>
            </a:r>
          </a:p>
          <a:p>
            <a:pPr indent="-304800" lvl="1" marL="914400">
              <a:spcBef>
                <a:spcPts val="0"/>
              </a:spcBef>
              <a:spcAft>
                <a:spcPts val="0"/>
              </a:spcAft>
              <a:buSzPct val="100000"/>
              <a:buChar char="○"/>
            </a:pPr>
            <a:r>
              <a:rPr lang="en" sz="1200"/>
              <a:t>Use advanced front-end tooling</a:t>
            </a:r>
          </a:p>
          <a:p>
            <a:pPr indent="-304800" lvl="1" marL="914400">
              <a:spcBef>
                <a:spcPts val="0"/>
              </a:spcBef>
              <a:spcAft>
                <a:spcPts val="0"/>
              </a:spcAft>
              <a:buSzPct val="100000"/>
              <a:buChar char="○"/>
            </a:pPr>
            <a:r>
              <a:rPr lang="en" sz="1200"/>
              <a:t>Working on an HTTPServlet </a:t>
            </a:r>
            <a:r>
              <a:rPr i="1" lang="en" sz="1200"/>
              <a:t>only</a:t>
            </a:r>
            <a:r>
              <a:rPr lang="en" sz="1200"/>
              <a:t> requires someone with Java experience and ability to follow the </a:t>
            </a:r>
            <a:r>
              <a:rPr i="1" lang="en" sz="1200"/>
              <a:t>lotus.domino.*</a:t>
            </a:r>
            <a:r>
              <a:rPr lang="en" sz="1200"/>
              <a:t> JavaDoc; working on an Angular/Backbone/Ember/vue.js app </a:t>
            </a:r>
            <a:r>
              <a:rPr i="1" lang="en" sz="1200"/>
              <a:t>only</a:t>
            </a:r>
            <a:r>
              <a:rPr lang="en" sz="1200"/>
              <a:t> requires that dev to know those tools</a:t>
            </a:r>
          </a:p>
          <a:p>
            <a:pPr indent="-304800" lvl="1" marL="914400">
              <a:spcBef>
                <a:spcPts val="0"/>
              </a:spcBef>
              <a:spcAft>
                <a:spcPts val="0"/>
              </a:spcAft>
              <a:buSzPct val="100000"/>
              <a:buChar char="○"/>
            </a:pPr>
            <a:r>
              <a:rPr lang="en" sz="1200"/>
              <a:t>Your/developer skill set can be more diverse than “just Domino+XPages”</a:t>
            </a:r>
          </a:p>
          <a:p>
            <a:pPr indent="-304800" lvl="1" marL="914400">
              <a:spcBef>
                <a:spcPts val="0"/>
              </a:spcBef>
              <a:spcAft>
                <a:spcPts val="0"/>
              </a:spcAft>
              <a:buSzPct val="100000"/>
              <a:buChar char="○"/>
            </a:pPr>
            <a:r>
              <a:rPr lang="en" sz="1200"/>
              <a:t>Front-end vs back-end developers can work on either side of the fence, respectively</a:t>
            </a:r>
          </a:p>
          <a:p>
            <a:pPr indent="-304800" lvl="1" marL="914400">
              <a:spcBef>
                <a:spcPts val="0"/>
              </a:spcBef>
              <a:spcAft>
                <a:spcPts val="0"/>
              </a:spcAft>
              <a:buSzPct val="100000"/>
              <a:buChar char="○"/>
            </a:pPr>
            <a:r>
              <a:rPr lang="en" sz="1200"/>
              <a:t>Future-proofs your application (to a degree)</a:t>
            </a:r>
          </a:p>
          <a:p>
            <a:pPr indent="-304800" lvl="1" marL="914400">
              <a:spcBef>
                <a:spcPts val="0"/>
              </a:spcBef>
              <a:spcAft>
                <a:spcPts val="0"/>
              </a:spcAft>
              <a:buSzPct val="100000"/>
              <a:buChar char="○"/>
            </a:pPr>
            <a:r>
              <a:rPr lang="en" sz="1200"/>
              <a:t>Future-proofs your development skill set</a:t>
            </a:r>
          </a:p>
          <a:p>
            <a:pPr indent="-304800" lvl="1" marL="914400">
              <a:spcBef>
                <a:spcPts val="0"/>
              </a:spcBef>
              <a:spcAft>
                <a:spcPts val="0"/>
              </a:spcAft>
              <a:buSzPct val="100000"/>
              <a:buChar char="○"/>
            </a:pPr>
            <a:r>
              <a:rPr lang="en" sz="1200"/>
              <a:t>Developer ecosystem is far larger, yielding significantly more help/forums/information</a:t>
            </a:r>
          </a:p>
          <a:p>
            <a:pPr indent="-304800" lvl="1" marL="914400">
              <a:spcBef>
                <a:spcPts val="0"/>
              </a:spcBef>
              <a:spcAft>
                <a:spcPts val="0"/>
              </a:spcAft>
              <a:buSzPct val="100000"/>
              <a:buChar char="○"/>
            </a:pPr>
            <a:r>
              <a:rPr lang="en" sz="1200"/>
              <a:t>Opening up your toolbox to non-domino tech also provides a far more extensive set of solution possibilities and components/libraries </a:t>
            </a:r>
          </a:p>
          <a:p>
            <a:pPr indent="-304800" lvl="1" marL="914400">
              <a:spcBef>
                <a:spcPts val="0"/>
              </a:spcBef>
              <a:spcAft>
                <a:spcPts val="0"/>
              </a:spcAft>
              <a:buSzPct val="100000"/>
              <a:buChar char="○"/>
            </a:pPr>
            <a:r>
              <a:rPr lang="en" sz="1200"/>
              <a:t>Breathes additional life into existing legacy applications without necessarily needing to rework the data model and back end.  Or, leverage the domino web server to surface a front end from an existing non-domino data source.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Disadvantages</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1" marL="914400">
              <a:lnSpc>
                <a:spcPct val="150000"/>
              </a:lnSpc>
              <a:spcBef>
                <a:spcPts val="0"/>
              </a:spcBef>
              <a:spcAft>
                <a:spcPts val="0"/>
              </a:spcAft>
              <a:buChar char="○"/>
            </a:pPr>
            <a:r>
              <a:rPr lang="en"/>
              <a:t>“New” to many “traditional” Notes/XPages developers (but that margin is closing down)</a:t>
            </a:r>
          </a:p>
          <a:p>
            <a:pPr indent="-228600" lvl="1" marL="914400">
              <a:lnSpc>
                <a:spcPct val="150000"/>
              </a:lnSpc>
              <a:spcBef>
                <a:spcPts val="0"/>
              </a:spcBef>
              <a:spcAft>
                <a:spcPts val="0"/>
              </a:spcAft>
              <a:buChar char="○"/>
            </a:pPr>
            <a:r>
              <a:rPr lang="en"/>
              <a:t>Small shops may need devs to be full-stack (I argue that </a:t>
            </a:r>
            <a:r>
              <a:rPr i="1" lang="en"/>
              <a:t>we already are</a:t>
            </a:r>
            <a:r>
              <a:rPr lang="en"/>
              <a:t>)</a:t>
            </a:r>
          </a:p>
          <a:p>
            <a:pPr indent="-228600" lvl="1" marL="914400">
              <a:lnSpc>
                <a:spcPct val="150000"/>
              </a:lnSpc>
              <a:spcBef>
                <a:spcPts val="0"/>
              </a:spcBef>
              <a:spcAft>
                <a:spcPts val="0"/>
              </a:spcAft>
              <a:buChar char="○"/>
            </a:pPr>
            <a:r>
              <a:rPr lang="en"/>
              <a:t>Necessitates training, research and sandbox time that may be difficult for some companies to allow.</a:t>
            </a:r>
          </a:p>
          <a:p>
            <a:pPr indent="-228600" lvl="1" marL="914400">
              <a:lnSpc>
                <a:spcPct val="150000"/>
              </a:lnSpc>
              <a:spcBef>
                <a:spcPts val="0"/>
              </a:spcBef>
              <a:spcAft>
                <a:spcPts val="0"/>
              </a:spcAft>
              <a:buChar char="○"/>
            </a:pPr>
            <a:r>
              <a:rPr lang="en"/>
              <a:t>Needs to promote a future thinking IT strategy.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66100"/>
          </a:xfrm>
          <a:prstGeom prst="rect">
            <a:avLst/>
          </a:prstGeom>
        </p:spPr>
        <p:txBody>
          <a:bodyPr anchorCtr="0" anchor="t" bIns="91425" lIns="91425" rIns="91425" tIns="91425">
            <a:noAutofit/>
          </a:bodyPr>
          <a:lstStyle/>
          <a:p>
            <a:pPr lvl="0" rtl="0">
              <a:spcBef>
                <a:spcPts val="0"/>
              </a:spcBef>
              <a:buNone/>
            </a:pPr>
            <a:r>
              <a:rPr lang="en">
                <a:solidFill>
                  <a:srgbClr val="000000"/>
                </a:solidFill>
              </a:rPr>
              <a:t>MVC Design Pattern	</a:t>
            </a:r>
          </a:p>
        </p:txBody>
      </p:sp>
      <p:sp>
        <p:nvSpPr>
          <p:cNvPr id="142" name="Shape 142"/>
          <p:cNvSpPr txBox="1"/>
          <p:nvPr>
            <p:ph idx="1" type="body"/>
          </p:nvPr>
        </p:nvSpPr>
        <p:spPr>
          <a:xfrm>
            <a:off x="311700" y="1051375"/>
            <a:ext cx="8520600" cy="34164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SzPct val="100000"/>
            </a:pPr>
            <a:r>
              <a:rPr lang="en" sz="1200"/>
              <a:t>Developed for desktop software but now recommended for web frameworks</a:t>
            </a:r>
          </a:p>
          <a:p>
            <a:pPr indent="-304800" lvl="0" marL="457200" rtl="0">
              <a:lnSpc>
                <a:spcPct val="115000"/>
              </a:lnSpc>
              <a:spcBef>
                <a:spcPts val="0"/>
              </a:spcBef>
              <a:buSzPct val="100000"/>
            </a:pPr>
            <a:r>
              <a:rPr lang="en" sz="1200"/>
              <a:t>Clear separation of presentation and application logic</a:t>
            </a:r>
          </a:p>
          <a:p>
            <a:pPr indent="-304800" lvl="0" marL="457200" rtl="0">
              <a:lnSpc>
                <a:spcPct val="115000"/>
              </a:lnSpc>
              <a:spcBef>
                <a:spcPts val="0"/>
              </a:spcBef>
              <a:buSzPct val="100000"/>
            </a:pPr>
            <a:r>
              <a:rPr b="1" lang="en" sz="1200" u="sng"/>
              <a:t>M</a:t>
            </a:r>
            <a:r>
              <a:rPr lang="en" sz="1200" u="sng"/>
              <a:t>odel</a:t>
            </a:r>
            <a:r>
              <a:rPr lang="en" sz="1200"/>
              <a:t> - data and business logic</a:t>
            </a:r>
          </a:p>
          <a:p>
            <a:pPr indent="-304800" lvl="0" marL="457200" rtl="0">
              <a:lnSpc>
                <a:spcPct val="115000"/>
              </a:lnSpc>
              <a:spcBef>
                <a:spcPts val="0"/>
              </a:spcBef>
              <a:buSzPct val="100000"/>
            </a:pPr>
            <a:r>
              <a:rPr b="1" lang="en" sz="1200" u="sng"/>
              <a:t>V</a:t>
            </a:r>
            <a:r>
              <a:rPr lang="en" sz="1200" u="sng"/>
              <a:t>iew</a:t>
            </a:r>
            <a:r>
              <a:rPr lang="en" sz="1200"/>
              <a:t> - presentation of data to the users in any supported format</a:t>
            </a:r>
          </a:p>
          <a:p>
            <a:pPr indent="-304800" lvl="0" marL="457200" rtl="0">
              <a:lnSpc>
                <a:spcPct val="115000"/>
              </a:lnSpc>
              <a:spcBef>
                <a:spcPts val="0"/>
              </a:spcBef>
              <a:buSzPct val="100000"/>
            </a:pPr>
            <a:r>
              <a:rPr b="1" lang="en" sz="1200" u="sng"/>
              <a:t>C</a:t>
            </a:r>
            <a:r>
              <a:rPr lang="en" sz="1200" u="sng"/>
              <a:t>ontroller</a:t>
            </a:r>
            <a:r>
              <a:rPr lang="en" sz="1200"/>
              <a:t> - receives requests and calls necessary resources to carry them out</a:t>
            </a:r>
          </a:p>
          <a:p>
            <a:pPr indent="-304800" lvl="0" marL="457200" rtl="0">
              <a:lnSpc>
                <a:spcPct val="115000"/>
              </a:lnSpc>
              <a:spcBef>
                <a:spcPts val="0"/>
              </a:spcBef>
              <a:buSzPct val="100000"/>
            </a:pPr>
            <a:r>
              <a:rPr lang="en" sz="1200"/>
              <a:t>Structured code is easier to maintain</a:t>
            </a:r>
          </a:p>
          <a:p>
            <a:pPr indent="-304800" lvl="0" marL="457200" rtl="0">
              <a:lnSpc>
                <a:spcPct val="115000"/>
              </a:lnSpc>
              <a:spcBef>
                <a:spcPts val="0"/>
              </a:spcBef>
              <a:buSzPct val="100000"/>
            </a:pPr>
            <a:r>
              <a:rPr lang="en" sz="1200"/>
              <a:t>MVC supported frameworks have this basic structure already prepared</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sz="1000">
                <a:solidFill>
                  <a:srgbClr val="999999"/>
                </a:solidFill>
              </a:rPr>
              <a:t>Alternate Diagram -</a:t>
            </a:r>
            <a:r>
              <a:rPr lang="en"/>
              <a:t> </a:t>
            </a:r>
            <a:r>
              <a:rPr lang="en" sz="1000" u="sng">
                <a:solidFill>
                  <a:schemeClr val="hlink"/>
                </a:solidFill>
                <a:hlinkClick r:id="rId3"/>
              </a:rPr>
              <a:t>http://www.thegraphicrecorder.com/2012/09/12/sketchnotes-of-the-model-view-controller-paradigm/</a:t>
            </a:r>
          </a:p>
        </p:txBody>
      </p:sp>
      <p:pic>
        <p:nvPicPr>
          <p:cNvPr id="143" name="Shape 143"/>
          <p:cNvPicPr preferRelativeResize="0"/>
          <p:nvPr/>
        </p:nvPicPr>
        <p:blipFill>
          <a:blip r:embed="rId4">
            <a:alphaModFix/>
          </a:blip>
          <a:stretch>
            <a:fillRect/>
          </a:stretch>
        </p:blipFill>
        <p:spPr>
          <a:xfrm>
            <a:off x="1991125" y="3492462"/>
            <a:ext cx="4191000" cy="11906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REST</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a:spcBef>
                <a:spcPts val="0"/>
              </a:spcBef>
              <a:spcAft>
                <a:spcPts val="0"/>
              </a:spcAft>
              <a:buClr>
                <a:schemeClr val="dk1"/>
              </a:buClr>
              <a:buSzPct val="100000"/>
              <a:buChar char="●"/>
            </a:pPr>
            <a:r>
              <a:rPr lang="en" sz="1400">
                <a:solidFill>
                  <a:schemeClr val="dk1"/>
                </a:solidFill>
              </a:rPr>
              <a:t>REST</a:t>
            </a:r>
          </a:p>
          <a:p>
            <a:pPr indent="-228600" lvl="1" marL="914400">
              <a:spcBef>
                <a:spcPts val="0"/>
              </a:spcBef>
              <a:spcAft>
                <a:spcPts val="0"/>
              </a:spcAft>
              <a:buClr>
                <a:schemeClr val="dk2"/>
              </a:buClr>
              <a:buChar char="○"/>
            </a:pPr>
            <a:r>
              <a:rPr lang="en">
                <a:solidFill>
                  <a:srgbClr val="FF0000"/>
                </a:solidFill>
              </a:rPr>
              <a:t>RE</a:t>
            </a:r>
            <a:r>
              <a:rPr lang="en"/>
              <a:t>presentational </a:t>
            </a:r>
            <a:r>
              <a:rPr lang="en">
                <a:solidFill>
                  <a:srgbClr val="FF0000"/>
                </a:solidFill>
              </a:rPr>
              <a:t>S</a:t>
            </a:r>
            <a:r>
              <a:rPr lang="en"/>
              <a:t>tate </a:t>
            </a:r>
            <a:r>
              <a:rPr lang="en">
                <a:solidFill>
                  <a:srgbClr val="FF0000"/>
                </a:solidFill>
              </a:rPr>
              <a:t>T</a:t>
            </a:r>
            <a:r>
              <a:rPr lang="en"/>
              <a:t>ransfer</a:t>
            </a:r>
          </a:p>
          <a:p>
            <a:pPr indent="-228600" lvl="1" marL="914400">
              <a:spcBef>
                <a:spcPts val="0"/>
              </a:spcBef>
              <a:spcAft>
                <a:spcPts val="0"/>
              </a:spcAft>
              <a:buClr>
                <a:schemeClr val="dk2"/>
              </a:buClr>
              <a:buChar char="○"/>
            </a:pPr>
            <a:r>
              <a:rPr lang="en"/>
              <a:t>Architecture style or design concept for data communication</a:t>
            </a:r>
          </a:p>
          <a:p>
            <a:pPr indent="-228600" lvl="1" marL="914400" rtl="0">
              <a:spcBef>
                <a:spcPts val="0"/>
              </a:spcBef>
              <a:spcAft>
                <a:spcPts val="0"/>
              </a:spcAft>
              <a:buClr>
                <a:schemeClr val="dk2"/>
              </a:buClr>
              <a:buChar char="○"/>
            </a:pPr>
            <a:r>
              <a:rPr lang="en"/>
              <a:t>Used in the building of web services</a:t>
            </a:r>
          </a:p>
          <a:p>
            <a:pPr indent="-228600" lvl="1" marL="914400">
              <a:spcBef>
                <a:spcPts val="0"/>
              </a:spcBef>
              <a:spcAft>
                <a:spcPts val="0"/>
              </a:spcAft>
              <a:buClr>
                <a:schemeClr val="dk2"/>
              </a:buClr>
              <a:buChar char="○"/>
            </a:pPr>
            <a:r>
              <a:rPr lang="en"/>
              <a:t>Uses HTTP and it’s GET,POST,PUT,DELETE methods</a:t>
            </a:r>
          </a:p>
          <a:p>
            <a:pPr indent="-228600" lvl="1" marL="914400">
              <a:spcBef>
                <a:spcPts val="0"/>
              </a:spcBef>
              <a:spcAft>
                <a:spcPts val="0"/>
              </a:spcAft>
              <a:buClr>
                <a:schemeClr val="dk2"/>
              </a:buClr>
              <a:buChar char="○"/>
            </a:pPr>
            <a:r>
              <a:rPr lang="en"/>
              <a:t>Is stateless (no client context stored on the server between requests)</a:t>
            </a:r>
          </a:p>
          <a:p>
            <a:pPr indent="-69850" lvl="0" marL="457200">
              <a:spcBef>
                <a:spcPts val="0"/>
              </a:spcBef>
              <a:spcAft>
                <a:spcPts val="0"/>
              </a:spcAft>
              <a:buClr>
                <a:schemeClr val="dk1"/>
              </a:buClr>
              <a:buSzPct val="78571"/>
              <a:buFont typeface="Arial"/>
              <a:buNone/>
            </a:pPr>
            <a:r>
              <a:t/>
            </a:r>
            <a:endParaRPr sz="1400">
              <a:solidFill>
                <a:schemeClr val="dk1"/>
              </a:solidFill>
            </a:endParaRPr>
          </a:p>
          <a:p>
            <a:pPr indent="-317500" lvl="0" marL="457200">
              <a:spcBef>
                <a:spcPts val="0"/>
              </a:spcBef>
              <a:spcAft>
                <a:spcPts val="0"/>
              </a:spcAft>
              <a:buClr>
                <a:schemeClr val="dk1"/>
              </a:buClr>
              <a:buSzPct val="100000"/>
              <a:buChar char="●"/>
            </a:pPr>
            <a:r>
              <a:rPr lang="en" sz="1400">
                <a:solidFill>
                  <a:schemeClr val="dk1"/>
                </a:solidFill>
              </a:rPr>
              <a:t>RESTful</a:t>
            </a:r>
          </a:p>
          <a:p>
            <a:pPr indent="-228600" lvl="1" marL="914400">
              <a:spcBef>
                <a:spcPts val="0"/>
              </a:spcBef>
              <a:spcAft>
                <a:spcPts val="0"/>
              </a:spcAft>
              <a:buClr>
                <a:schemeClr val="dk2"/>
              </a:buClr>
              <a:buChar char="○"/>
            </a:pPr>
            <a:r>
              <a:rPr lang="en"/>
              <a:t>A platform and language independent service is RESTful if it conforms to all of the REST architectural properties.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15000"/>
              </a:lnSpc>
              <a:spcBef>
                <a:spcPts val="0"/>
              </a:spcBef>
              <a:buNone/>
            </a:pPr>
            <a:r>
              <a:rPr lang="en" sz="2400"/>
              <a:t>RESTful Techniques to Use with Domino Data</a:t>
            </a:r>
          </a:p>
        </p:txBody>
      </p:sp>
      <p:sp>
        <p:nvSpPr>
          <p:cNvPr id="155" name="Shape 155"/>
          <p:cNvSpPr txBox="1"/>
          <p:nvPr>
            <p:ph idx="1" type="body"/>
          </p:nvPr>
        </p:nvSpPr>
        <p:spPr>
          <a:xfrm>
            <a:off x="311700" y="1152475"/>
            <a:ext cx="8520600" cy="3728100"/>
          </a:xfrm>
          <a:prstGeom prst="rect">
            <a:avLst/>
          </a:prstGeom>
        </p:spPr>
        <p:txBody>
          <a:bodyPr anchorCtr="0" anchor="t" bIns="91425" lIns="91425" rIns="91425" tIns="91425">
            <a:noAutofit/>
          </a:bodyPr>
          <a:lstStyle/>
          <a:p>
            <a:pPr lvl="0">
              <a:spcBef>
                <a:spcPts val="0"/>
              </a:spcBef>
              <a:buNone/>
            </a:pPr>
            <a:r>
              <a:rPr lang="en"/>
              <a:t>Many paths can be taken</a:t>
            </a:r>
          </a:p>
          <a:p>
            <a:pPr indent="-317500" lvl="0" marL="457200" rtl="0">
              <a:spcBef>
                <a:spcPts val="0"/>
              </a:spcBef>
              <a:spcAft>
                <a:spcPts val="0"/>
              </a:spcAft>
              <a:buSzPct val="100000"/>
              <a:buChar char="●"/>
            </a:pPr>
            <a:r>
              <a:rPr lang="en" sz="1400"/>
              <a:t>LotusScript or Java agents</a:t>
            </a:r>
          </a:p>
          <a:p>
            <a:pPr indent="-317500" lvl="0" marL="457200" rtl="0">
              <a:spcBef>
                <a:spcPts val="0"/>
              </a:spcBef>
              <a:spcAft>
                <a:spcPts val="0"/>
              </a:spcAft>
              <a:buSzPct val="100000"/>
              <a:buChar char="●"/>
            </a:pPr>
            <a:r>
              <a:rPr lang="en" sz="1400"/>
              <a:t>view?readviewentries&amp;outputformat=json</a:t>
            </a:r>
          </a:p>
          <a:p>
            <a:pPr indent="-317500" lvl="0" marL="457200" rtl="0">
              <a:spcBef>
                <a:spcPts val="0"/>
              </a:spcBef>
              <a:spcAft>
                <a:spcPts val="0"/>
              </a:spcAft>
              <a:buSzPct val="100000"/>
              <a:buChar char="●"/>
            </a:pPr>
            <a:r>
              <a:rPr lang="en" sz="1400"/>
              <a:t>XAgent</a:t>
            </a:r>
          </a:p>
          <a:p>
            <a:pPr indent="-317500" lvl="0" marL="457200">
              <a:spcBef>
                <a:spcPts val="0"/>
              </a:spcBef>
              <a:spcAft>
                <a:spcPts val="0"/>
              </a:spcAft>
              <a:buSzPct val="100000"/>
              <a:buChar char="●"/>
            </a:pPr>
            <a:r>
              <a:rPr lang="en" sz="1400"/>
              <a:t>Domino Data Service (exposes full, direct CRUD operations against your database for all your accessible users; likely recommend one of the others!)</a:t>
            </a:r>
          </a:p>
          <a:p>
            <a:pPr indent="-317500" lvl="0" marL="457200" rtl="0">
              <a:spcBef>
                <a:spcPts val="0"/>
              </a:spcBef>
              <a:spcAft>
                <a:spcPts val="0"/>
              </a:spcAft>
              <a:buSzPct val="100000"/>
              <a:buChar char="●"/>
            </a:pPr>
            <a:r>
              <a:rPr lang="en" sz="1400"/>
              <a:t>xe:restService</a:t>
            </a:r>
          </a:p>
          <a:p>
            <a:pPr indent="-228600" lvl="1" marL="914400" rtl="0">
              <a:spcBef>
                <a:spcPts val="0"/>
              </a:spcBef>
              <a:spcAft>
                <a:spcPts val="0"/>
              </a:spcAft>
              <a:buChar char="○"/>
            </a:pPr>
            <a:r>
              <a:rPr lang="en"/>
              <a:t>via SSJS or Java (can transport anything, but focus is generally the ubiquitous JSON format)</a:t>
            </a:r>
          </a:p>
          <a:p>
            <a:pPr indent="-228600" lvl="1" marL="914400" rtl="0">
              <a:spcBef>
                <a:spcPts val="0"/>
              </a:spcBef>
              <a:spcAft>
                <a:spcPts val="0"/>
              </a:spcAft>
              <a:buChar char="○"/>
            </a:pPr>
            <a:r>
              <a:rPr i="1" lang="en">
                <a:highlight>
                  <a:srgbClr val="FFFFFF"/>
                </a:highlight>
              </a:rPr>
              <a:t>xe:viewJsonService</a:t>
            </a:r>
          </a:p>
          <a:p>
            <a:pPr indent="-228600" lvl="1" marL="914400">
              <a:spcBef>
                <a:spcPts val="0"/>
              </a:spcBef>
              <a:spcAft>
                <a:spcPts val="0"/>
              </a:spcAft>
              <a:buChar char="○"/>
            </a:pPr>
            <a:r>
              <a:rPr i="1" lang="en">
                <a:highlight>
                  <a:srgbClr val="FFFFFF"/>
                </a:highlight>
              </a:rPr>
              <a:t>CustomServiceBean</a:t>
            </a:r>
          </a:p>
          <a:p>
            <a:pPr indent="-317500" lvl="0" marL="457200">
              <a:spcBef>
                <a:spcPts val="0"/>
              </a:spcBef>
              <a:spcAft>
                <a:spcPts val="0"/>
              </a:spcAft>
              <a:buSzPct val="100000"/>
              <a:buChar char="●"/>
            </a:pPr>
            <a:r>
              <a:rPr lang="en" sz="1400"/>
              <a:t>HTTPServlet(/DesignerFacesServlet)</a:t>
            </a:r>
          </a:p>
          <a:p>
            <a:pPr indent="-317500" lvl="0" marL="457200" rtl="0">
              <a:spcBef>
                <a:spcPts val="0"/>
              </a:spcBef>
              <a:spcAft>
                <a:spcPts val="0"/>
              </a:spcAft>
              <a:buSzPct val="100000"/>
              <a:buChar char="●"/>
            </a:pPr>
            <a:r>
              <a:rPr lang="en" sz="1400"/>
              <a:t>OSGi plugin deployed servlet(s)</a:t>
            </a:r>
          </a:p>
          <a:p>
            <a:pPr lvl="0">
              <a:spcBef>
                <a:spcPts val="0"/>
              </a:spcBef>
              <a:spcAft>
                <a:spcPts val="0"/>
              </a:spcAft>
              <a:buNone/>
            </a:pPr>
            <a:r>
              <a:t/>
            </a:r>
            <a:endParaRPr sz="1400">
              <a:solidFill>
                <a:schemeClr val="dk1"/>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Domino Data Services (DDS)</a:t>
            </a:r>
          </a:p>
        </p:txBody>
      </p:sp>
      <p:sp>
        <p:nvSpPr>
          <p:cNvPr id="161" name="Shape 161"/>
          <p:cNvSpPr txBox="1"/>
          <p:nvPr>
            <p:ph idx="1" type="body"/>
          </p:nvPr>
        </p:nvSpPr>
        <p:spPr>
          <a:xfrm>
            <a:off x="311700" y="1152475"/>
            <a:ext cx="8520600" cy="3416400"/>
          </a:xfrm>
          <a:prstGeom prst="rect">
            <a:avLst/>
          </a:prstGeom>
          <a:ln>
            <a:noFill/>
          </a:ln>
        </p:spPr>
        <p:txBody>
          <a:bodyPr anchorCtr="0" anchor="t" bIns="91425" lIns="91425" rIns="91425" tIns="91425">
            <a:noAutofit/>
          </a:bodyPr>
          <a:lstStyle/>
          <a:p>
            <a:pPr indent="-304800" lvl="0" marL="457200" rtl="0">
              <a:lnSpc>
                <a:spcPct val="150000"/>
              </a:lnSpc>
              <a:spcBef>
                <a:spcPts val="1100"/>
              </a:spcBef>
              <a:spcAft>
                <a:spcPts val="0"/>
              </a:spcAft>
              <a:buSzPct val="100000"/>
            </a:pPr>
            <a:r>
              <a:rPr lang="en" sz="1200">
                <a:highlight>
                  <a:srgbClr val="FFFFFF"/>
                </a:highlight>
              </a:rPr>
              <a:t>A REST API that accesses databases on Domino servers. It is part of Domino Access Services.</a:t>
            </a:r>
          </a:p>
          <a:p>
            <a:pPr indent="-304800" lvl="0" marL="457200" rtl="0">
              <a:lnSpc>
                <a:spcPct val="150000"/>
              </a:lnSpc>
              <a:spcBef>
                <a:spcPts val="1100"/>
              </a:spcBef>
              <a:spcAft>
                <a:spcPts val="0"/>
              </a:spcAft>
              <a:buSzPct val="100000"/>
            </a:pPr>
            <a:r>
              <a:rPr lang="en" sz="1200">
                <a:highlight>
                  <a:srgbClr val="FFFFFF"/>
                </a:highlight>
              </a:rPr>
              <a:t>The Domino Data Service receives requests and sends responses using HTTP and HTTPS protocols with body content in JSON format.</a:t>
            </a:r>
          </a:p>
          <a:p>
            <a:pPr indent="-304800" lvl="0" marL="457200" rtl="0">
              <a:lnSpc>
                <a:spcPct val="150000"/>
              </a:lnSpc>
              <a:spcBef>
                <a:spcPts val="1100"/>
              </a:spcBef>
              <a:spcAft>
                <a:spcPts val="0"/>
              </a:spcAft>
              <a:buSzPct val="100000"/>
            </a:pPr>
            <a:r>
              <a:rPr lang="en" sz="1200">
                <a:highlight>
                  <a:srgbClr val="FFFFFF"/>
                </a:highlight>
              </a:rPr>
              <a:t>The Domino Data Service allows you to obtain information on databases, views, folders, and documents. You can update, add, and delete documents.</a:t>
            </a:r>
          </a:p>
          <a:p>
            <a:pPr indent="0" lvl="0" marL="457200" rtl="0">
              <a:lnSpc>
                <a:spcPct val="115000"/>
              </a:lnSpc>
              <a:spcBef>
                <a:spcPts val="0"/>
              </a:spcBef>
              <a:buNone/>
            </a:pPr>
            <a:r>
              <a:rPr lang="en" sz="1200"/>
              <a:t>Source:  IBM Domino Help</a:t>
            </a:r>
          </a:p>
          <a:p>
            <a:pPr indent="-304800" lvl="0" marL="457200" rtl="0">
              <a:lnSpc>
                <a:spcPct val="150000"/>
              </a:lnSpc>
              <a:spcBef>
                <a:spcPts val="0"/>
              </a:spcBef>
              <a:buSzPct val="100000"/>
            </a:pPr>
            <a:r>
              <a:rPr lang="en" sz="1200"/>
              <a:t>Enable on Server and Database</a:t>
            </a:r>
          </a:p>
          <a:p>
            <a:pPr indent="-304800" lvl="0" marL="457200" rtl="0">
              <a:lnSpc>
                <a:spcPct val="150000"/>
              </a:lnSpc>
              <a:spcBef>
                <a:spcPts val="0"/>
              </a:spcBef>
              <a:buSzPct val="100000"/>
            </a:pPr>
            <a:r>
              <a:rPr lang="en" sz="1200"/>
              <a:t>Access via URL:  </a:t>
            </a:r>
            <a:r>
              <a:rPr lang="en" sz="1200">
                <a:highlight>
                  <a:srgbClr val="FFFFFF"/>
                </a:highlight>
              </a:rPr>
              <a:t>http://{{server}}/{{filename}}/api/data/collections/unid/{{view unid}}?open  (for example)</a:t>
            </a:r>
          </a:p>
          <a:p>
            <a:pPr indent="-304800" lvl="0" marL="457200" rtl="0">
              <a:lnSpc>
                <a:spcPct val="150000"/>
              </a:lnSpc>
              <a:spcBef>
                <a:spcPts val="0"/>
              </a:spcBef>
              <a:buSzPct val="100000"/>
            </a:pPr>
            <a:r>
              <a:rPr lang="en" sz="1200">
                <a:highlight>
                  <a:srgbClr val="FFFFFF"/>
                </a:highlight>
              </a:rPr>
              <a:t>No coding necessary for the REST service</a:t>
            </a:r>
          </a:p>
          <a:p>
            <a:pPr indent="-304800" lvl="0" marL="457200">
              <a:lnSpc>
                <a:spcPct val="150000"/>
              </a:lnSpc>
              <a:spcBef>
                <a:spcPts val="0"/>
              </a:spcBef>
              <a:buSzPct val="100000"/>
            </a:pPr>
            <a:r>
              <a:rPr lang="en" sz="1200">
                <a:highlight>
                  <a:srgbClr val="FFFFFF"/>
                </a:highlight>
              </a:rPr>
              <a:t>Full CRUD operations are exposed to any Author access or above user, so take it into consideration!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XAgent</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lnSpc>
                <a:spcPct val="150000"/>
              </a:lnSpc>
              <a:spcBef>
                <a:spcPts val="0"/>
              </a:spcBef>
              <a:buSzPct val="100000"/>
            </a:pPr>
            <a:r>
              <a:rPr lang="en" sz="1400"/>
              <a:t>Similar to the traditional call of ?OpenAgent</a:t>
            </a:r>
          </a:p>
          <a:p>
            <a:pPr indent="-317500" lvl="0" marL="457200" rtl="0">
              <a:lnSpc>
                <a:spcPct val="150000"/>
              </a:lnSpc>
              <a:spcBef>
                <a:spcPts val="0"/>
              </a:spcBef>
              <a:buSzPct val="100000"/>
            </a:pPr>
            <a:r>
              <a:rPr lang="en" sz="1400"/>
              <a:t>Call an XPage that is set to not render</a:t>
            </a:r>
          </a:p>
          <a:p>
            <a:pPr indent="-317500" lvl="0" marL="457200" rtl="0">
              <a:lnSpc>
                <a:spcPct val="150000"/>
              </a:lnSpc>
              <a:spcBef>
                <a:spcPts val="0"/>
              </a:spcBef>
              <a:buSzPct val="100000"/>
            </a:pPr>
            <a:r>
              <a:rPr lang="en" sz="1400"/>
              <a:t>Run your server side code</a:t>
            </a:r>
          </a:p>
          <a:p>
            <a:pPr indent="-317500" lvl="0" marL="457200" rtl="0">
              <a:lnSpc>
                <a:spcPct val="150000"/>
              </a:lnSpc>
              <a:spcBef>
                <a:spcPts val="0"/>
              </a:spcBef>
              <a:buSzPct val="100000"/>
            </a:pPr>
            <a:r>
              <a:rPr lang="en" sz="1400"/>
              <a:t>More details:  </a:t>
            </a:r>
          </a:p>
          <a:p>
            <a:pPr indent="-228600" lvl="1" marL="914400" rtl="0">
              <a:lnSpc>
                <a:spcPct val="150000"/>
              </a:lnSpc>
              <a:spcBef>
                <a:spcPts val="0"/>
              </a:spcBef>
            </a:pPr>
            <a:r>
              <a:rPr lang="en"/>
              <a:t>Stephen Wissel:  </a:t>
            </a:r>
            <a:r>
              <a:rPr lang="en" u="sng">
                <a:solidFill>
                  <a:schemeClr val="hlink"/>
                </a:solidFill>
                <a:hlinkClick r:id="rId3"/>
              </a:rPr>
              <a:t>http://www.wissel.net/blog/d6plinks/shwl-7mgfbn</a:t>
            </a:r>
          </a:p>
          <a:p>
            <a:pPr indent="-228600" lvl="1" marL="914400">
              <a:lnSpc>
                <a:spcPct val="150000"/>
              </a:lnSpc>
              <a:spcBef>
                <a:spcPts val="0"/>
              </a:spcBef>
            </a:pPr>
            <a:r>
              <a:rPr lang="en"/>
              <a:t>Chris Toohey:  </a:t>
            </a:r>
            <a:r>
              <a:rPr lang="en" u="sng">
                <a:solidFill>
                  <a:schemeClr val="hlink"/>
                </a:solidFill>
                <a:hlinkClick r:id="rId4"/>
              </a:rPr>
              <a:t>http://www.dominoguru.com/pages/domino_rest_xpages_part1.html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xe:restService</a:t>
            </a:r>
          </a:p>
        </p:txBody>
      </p:sp>
      <p:sp>
        <p:nvSpPr>
          <p:cNvPr id="173" name="Shape 173"/>
          <p:cNvSpPr txBox="1"/>
          <p:nvPr>
            <p:ph idx="1" type="body"/>
          </p:nvPr>
        </p:nvSpPr>
        <p:spPr>
          <a:xfrm>
            <a:off x="3454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pPr>
            <a:r>
              <a:rPr lang="en" sz="1400"/>
              <a:t>Standard control to drop onto a page</a:t>
            </a:r>
          </a:p>
          <a:p>
            <a:pPr indent="-317500" lvl="0" marL="457200" rtl="0">
              <a:spcBef>
                <a:spcPts val="0"/>
              </a:spcBef>
              <a:buSzPct val="100000"/>
            </a:pPr>
            <a:r>
              <a:rPr lang="en" sz="1400"/>
              <a:t>Use with many service types</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lnSpc>
                <a:spcPct val="100000"/>
              </a:lnSpc>
              <a:spcBef>
                <a:spcPts val="0"/>
              </a:spcBef>
              <a:buNone/>
            </a:pPr>
            <a:r>
              <a:t/>
            </a:r>
            <a:endParaRPr sz="1400"/>
          </a:p>
          <a:p>
            <a:pPr indent="-317500" lvl="0" marL="457200" rtl="0">
              <a:lnSpc>
                <a:spcPct val="100000"/>
              </a:lnSpc>
              <a:spcBef>
                <a:spcPts val="0"/>
              </a:spcBef>
              <a:buSzPct val="100000"/>
            </a:pPr>
            <a:r>
              <a:rPr lang="en" sz="1400"/>
              <a:t>SSJS or Java</a:t>
            </a:r>
          </a:p>
          <a:p>
            <a:pPr indent="-317500" lvl="0" marL="457200" rtl="0">
              <a:spcBef>
                <a:spcPts val="0"/>
              </a:spcBef>
              <a:buSzPct val="100000"/>
            </a:pPr>
            <a:r>
              <a:rPr lang="en" sz="1400"/>
              <a:t>Custom service bean</a:t>
            </a:r>
          </a:p>
          <a:p>
            <a:pPr indent="-317500" lvl="0" marL="457200">
              <a:spcBef>
                <a:spcPts val="0"/>
              </a:spcBef>
              <a:buSzPct val="100000"/>
            </a:pPr>
            <a:r>
              <a:rPr lang="en" sz="1400"/>
              <a:t>JSON feeds</a:t>
            </a:r>
          </a:p>
        </p:txBody>
      </p:sp>
      <p:pic>
        <p:nvPicPr>
          <p:cNvPr id="174" name="Shape 174"/>
          <p:cNvPicPr preferRelativeResize="0"/>
          <p:nvPr/>
        </p:nvPicPr>
        <p:blipFill>
          <a:blip r:embed="rId3">
            <a:alphaModFix/>
          </a:blip>
          <a:stretch>
            <a:fillRect/>
          </a:stretch>
        </p:blipFill>
        <p:spPr>
          <a:xfrm>
            <a:off x="910250" y="1762947"/>
            <a:ext cx="1880975" cy="16176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xe:customRestService</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When called, allows you to run server side code on the following REST calls:</a:t>
            </a:r>
          </a:p>
          <a:p>
            <a:pPr indent="-228600" lvl="1" marL="914400" rtl="0">
              <a:spcBef>
                <a:spcPts val="0"/>
              </a:spcBef>
            </a:pPr>
            <a:r>
              <a:rPr lang="en"/>
              <a:t>DELETE - &lt;xe:this.doDelete&gt;&lt;![CDATA[#{javascript:print("doDelete")}]]&gt;&lt;/xe:this.doDelete&gt;</a:t>
            </a:r>
          </a:p>
          <a:p>
            <a:pPr indent="-228600" lvl="1" marL="914400" rtl="0">
              <a:spcBef>
                <a:spcPts val="0"/>
              </a:spcBef>
            </a:pPr>
            <a:r>
              <a:rPr lang="en"/>
              <a:t>GET - &lt;xe:this.doGet&gt;&lt;![CDATA[#{javascript:print("doGet!")}]]&gt;&lt;/xe:this.doGet&gt;</a:t>
            </a:r>
          </a:p>
          <a:p>
            <a:pPr indent="-228600" lvl="1" marL="914400" rtl="0">
              <a:spcBef>
                <a:spcPts val="0"/>
              </a:spcBef>
            </a:pPr>
            <a:r>
              <a:rPr lang="en"/>
              <a:t>PUT - &lt;xe:this.doPut&gt;&lt;![CDATA[#{javascript:print("doPut")}]]&gt;&lt;/xe:this.doPut&gt;</a:t>
            </a:r>
          </a:p>
          <a:p>
            <a:pPr indent="-228600" lvl="1" marL="914400" rtl="0">
              <a:spcBef>
                <a:spcPts val="0"/>
              </a:spcBef>
            </a:pPr>
            <a:r>
              <a:rPr lang="en"/>
              <a:t>POST - &lt;xe:this.doPost&gt;&lt;![CDATA[#{javascript:print("doPost")}]]&gt;&lt;/xe:this.doPost&gt;</a:t>
            </a:r>
          </a:p>
          <a:p>
            <a:pPr indent="0" lvl="0" marL="457200" rtl="0">
              <a:spcBef>
                <a:spcPts val="0"/>
              </a:spcBef>
              <a:buNone/>
            </a:pPr>
            <a:r>
              <a:rPr lang="en" sz="1400"/>
              <a:t>OR</a:t>
            </a:r>
          </a:p>
          <a:p>
            <a:pPr indent="-228600" lvl="0" marL="457200" rtl="0">
              <a:spcBef>
                <a:spcPts val="0"/>
              </a:spcBef>
            </a:pPr>
            <a:r>
              <a:rPr lang="en"/>
              <a:t>Use a service bean (managed JAVA bean)</a:t>
            </a:r>
          </a:p>
          <a:p>
            <a:pPr indent="-228600" lvl="1" marL="914400" rtl="0">
              <a:spcBef>
                <a:spcPts val="0"/>
              </a:spcBef>
            </a:pPr>
            <a:r>
              <a:rPr lang="en"/>
              <a:t>&lt;xe:customRestService contentType="application/json"</a:t>
            </a:r>
            <a:br>
              <a:rPr lang="en"/>
            </a:br>
            <a:r>
              <a:rPr lang="en"/>
              <a:t>    serviceBean="com.my.CustomServiceBean"&gt;&lt;/xe:customRestService&gt;</a:t>
            </a:r>
          </a:p>
          <a:p>
            <a:pPr indent="-228600" lvl="1" marL="914400" rtl="0">
              <a:spcBef>
                <a:spcPts val="0"/>
              </a:spcBef>
            </a:pPr>
            <a:r>
              <a:rPr lang="en"/>
              <a:t>Maps well to an HTTPServlet (DesignerFacesServlet) based approach</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HTTP Servlet</a:t>
            </a:r>
          </a:p>
        </p:txBody>
      </p:sp>
      <p:sp>
        <p:nvSpPr>
          <p:cNvPr id="186" name="Shape 186"/>
          <p:cNvSpPr txBox="1"/>
          <p:nvPr>
            <p:ph idx="1" type="body"/>
          </p:nvPr>
        </p:nvSpPr>
        <p:spPr>
          <a:xfrm>
            <a:off x="311700" y="1152475"/>
            <a:ext cx="8520600" cy="3722400"/>
          </a:xfrm>
          <a:prstGeom prst="rect">
            <a:avLst/>
          </a:prstGeom>
        </p:spPr>
        <p:txBody>
          <a:bodyPr anchorCtr="0" anchor="t" bIns="91425" lIns="91425" rIns="91425" tIns="91425">
            <a:noAutofit/>
          </a:bodyPr>
          <a:lstStyle/>
          <a:p>
            <a:pPr indent="-228600" lvl="0" marL="457200" rtl="0">
              <a:spcBef>
                <a:spcPts val="0"/>
              </a:spcBef>
            </a:pPr>
            <a:r>
              <a:rPr lang="en"/>
              <a:t>Fairly close to what other JEE developers would make with a (true) </a:t>
            </a:r>
            <a:r>
              <a:rPr lang="en" u="sng">
                <a:solidFill>
                  <a:schemeClr val="hlink"/>
                </a:solidFill>
                <a:hlinkClick r:id="rId3"/>
              </a:rPr>
              <a:t>javax.servlet.http.HttpServlet</a:t>
            </a:r>
          </a:p>
          <a:p>
            <a:pPr indent="-228600" lvl="0" marL="457200" rtl="0">
              <a:spcBef>
                <a:spcPts val="0"/>
              </a:spcBef>
            </a:pPr>
            <a:r>
              <a:rPr lang="en"/>
              <a:t>Technically, the implementation here is a </a:t>
            </a:r>
            <a:r>
              <a:rPr lang="en" u="sng">
                <a:solidFill>
                  <a:schemeClr val="hlink"/>
                </a:solidFill>
                <a:hlinkClick r:id="rId4"/>
              </a:rPr>
              <a:t>DesignerFacesServlet</a:t>
            </a:r>
          </a:p>
          <a:p>
            <a:pPr indent="-228600" lvl="1" marL="914400" rtl="0">
              <a:spcBef>
                <a:spcPts val="0"/>
              </a:spcBef>
            </a:pPr>
            <a:r>
              <a:rPr lang="en"/>
              <a:t>Gives us access to FacesContext</a:t>
            </a:r>
          </a:p>
          <a:p>
            <a:pPr indent="-228600" lvl="1" marL="914400" rtl="0">
              <a:spcBef>
                <a:spcPts val="0"/>
              </a:spcBef>
            </a:pPr>
            <a:r>
              <a:rPr lang="en"/>
              <a:t>Which gives us access to user’s Session</a:t>
            </a:r>
          </a:p>
          <a:p>
            <a:pPr indent="-228600" lvl="0" marL="457200" rtl="0">
              <a:spcBef>
                <a:spcPts val="0"/>
              </a:spcBef>
            </a:pPr>
            <a:r>
              <a:rPr lang="en"/>
              <a:t>All app code is contained within the NSF</a:t>
            </a:r>
          </a:p>
          <a:p>
            <a:pPr indent="-228600" lvl="0" marL="457200" rtl="0">
              <a:spcBef>
                <a:spcPts val="0"/>
              </a:spcBef>
            </a:pPr>
            <a:r>
              <a:rPr lang="en"/>
              <a:t>You can (optionally) use something like the Google GSON JAR to handle:</a:t>
            </a:r>
          </a:p>
          <a:p>
            <a:pPr indent="-228600" lvl="1" marL="914400" rtl="0">
              <a:spcBef>
                <a:spcPts val="0"/>
              </a:spcBef>
            </a:pPr>
            <a:r>
              <a:rPr lang="en"/>
              <a:t>Conversion of data (Java object) to JSON for response</a:t>
            </a:r>
          </a:p>
          <a:p>
            <a:pPr indent="-228600" lvl="1" marL="914400" rtl="0">
              <a:spcBef>
                <a:spcPts val="0"/>
              </a:spcBef>
            </a:pPr>
            <a:r>
              <a:rPr lang="en"/>
              <a:t>Reflecting between JSON string and Java object</a:t>
            </a:r>
          </a:p>
          <a:p>
            <a:pPr indent="-228600" lvl="2" marL="1371600" rtl="0">
              <a:spcBef>
                <a:spcPts val="0"/>
              </a:spcBef>
            </a:pPr>
            <a:r>
              <a:rPr lang="en"/>
              <a:t>Any POJO</a:t>
            </a:r>
          </a:p>
          <a:p>
            <a:pPr indent="-228600" lvl="2" marL="1371600" rtl="0">
              <a:spcBef>
                <a:spcPts val="0"/>
              </a:spcBef>
            </a:pPr>
            <a:r>
              <a:rPr lang="en"/>
              <a:t>Map</a:t>
            </a:r>
          </a:p>
          <a:p>
            <a:pPr indent="-228600" lvl="1" marL="914400" rtl="0">
              <a:spcBef>
                <a:spcPts val="0"/>
              </a:spcBef>
            </a:pPr>
            <a:r>
              <a:rPr lang="en"/>
              <a:t>Many non-XPages/Domino developers are quite familiar with GSON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Abstract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78571"/>
              <a:buFont typeface="Arial"/>
              <a:buNone/>
            </a:pPr>
            <a:r>
              <a:rPr lang="en" sz="1400"/>
              <a:t>The XPages runtime is versatile and extends beyond just the components that come out of the box. While the core XPages/Domino platform has not changed materially since it’s initial release, the way this platform is being used certainly is evolving rapidly.  Learn the best ways to optimize your application development by leveraging the latest and greatest frameworks, libraries, and tools that the web has to offer.  Many modern tools can plug into your Domino and XPages applications in a consistent fashion with industry web development practices. Join us for some challenges to our preconceptions, options and alternatives, and a couple of fancy demos.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HTTP Servlet Setup</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00"/>
              <a:t>Requires a little setup, but easy once established:</a:t>
            </a:r>
          </a:p>
          <a:p>
            <a:pPr indent="-317500" lvl="0" marL="457200" rtl="0">
              <a:spcBef>
                <a:spcPts val="0"/>
              </a:spcBef>
              <a:buSzPct val="100000"/>
            </a:pPr>
            <a:r>
              <a:rPr lang="en" sz="1400"/>
              <a:t>Edit of java.pol(icy) to grant permissions (ClassLoader related)</a:t>
            </a:r>
          </a:p>
          <a:p>
            <a:pPr indent="-317500" lvl="0" marL="457200" rtl="0">
              <a:spcBef>
                <a:spcPts val="0"/>
              </a:spcBef>
              <a:buSzPct val="100000"/>
            </a:pPr>
            <a:r>
              <a:rPr lang="en" sz="1400"/>
              <a:t>Addition of allowed methods PUT and DELETE (via Internet site or notes.ini value of HTTPEnableMethods=PUT,DELETE)</a:t>
            </a:r>
          </a:p>
          <a:p>
            <a:pPr indent="-317500" lvl="0" marL="457200" rtl="0">
              <a:spcBef>
                <a:spcPts val="0"/>
              </a:spcBef>
              <a:buSzPct val="100000"/>
            </a:pPr>
            <a:r>
              <a:rPr lang="en" sz="1400"/>
              <a:t>Inclusion of the </a:t>
            </a:r>
            <a:r>
              <a:rPr lang="en" sz="1400" u="sng">
                <a:solidFill>
                  <a:schemeClr val="accent5"/>
                </a:solidFill>
                <a:hlinkClick r:id="rId3"/>
              </a:rPr>
              <a:t>lwpd.domino.adapter.jar JAR in your project build path</a:t>
            </a:r>
            <a:r>
              <a:rPr lang="en" sz="1400"/>
              <a:t> (it’s already there, just not included by default)</a:t>
            </a:r>
          </a:p>
          <a:p>
            <a:pPr indent="-317500" lvl="0" marL="457200" rtl="0">
              <a:spcBef>
                <a:spcPts val="0"/>
              </a:spcBef>
              <a:buSzPct val="100000"/>
            </a:pPr>
            <a:r>
              <a:rPr lang="en" sz="1400"/>
              <a:t>A specific file (META-INF/services/com.ibm.xsp.adapter.servletFactory) to connect the NSF to your endpoints</a:t>
            </a:r>
          </a:p>
          <a:p>
            <a:pPr indent="-317500" lvl="0" marL="457200" rtl="0">
              <a:spcBef>
                <a:spcPts val="0"/>
              </a:spcBef>
              <a:buSzPct val="100000"/>
            </a:pPr>
            <a:r>
              <a:rPr lang="en" sz="1400"/>
              <a:t>Endpoints are established in your ServletFactory (com.ibm.designer.runtime.domino.adapter.IServletFactory)</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OSGi Plugin </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“JEE way”, it requires a working ability to create and deploy an OSGi plugin / update site.</a:t>
            </a:r>
          </a:p>
          <a:p>
            <a:pPr indent="-228600" lvl="0" marL="457200" rtl="0">
              <a:spcBef>
                <a:spcPts val="0"/>
              </a:spcBef>
            </a:pPr>
            <a:r>
              <a:rPr lang="en"/>
              <a:t>Lots of people have shown off the working pieces of this process</a:t>
            </a:r>
          </a:p>
          <a:p>
            <a:pPr indent="-228600" lvl="1" marL="914400" rtl="0">
              <a:spcBef>
                <a:spcPts val="0"/>
              </a:spcBef>
            </a:pPr>
            <a:r>
              <a:rPr lang="en" u="sng">
                <a:solidFill>
                  <a:schemeClr val="hlink"/>
                </a:solidFill>
                <a:hlinkClick r:id="rId3"/>
              </a:rPr>
              <a:t>Toby Samples</a:t>
            </a:r>
            <a:r>
              <a:rPr lang="en"/>
              <a:t> has a 4-part JAX-RS series, as he calls it THE way to do REST on Domino</a:t>
            </a:r>
          </a:p>
          <a:p>
            <a:pPr indent="-228600" lvl="1" marL="914400" rtl="0">
              <a:spcBef>
                <a:spcPts val="0"/>
              </a:spcBef>
            </a:pPr>
            <a:r>
              <a:rPr lang="en" u="sng">
                <a:solidFill>
                  <a:schemeClr val="hlink"/>
                </a:solidFill>
                <a:hlinkClick r:id="rId4"/>
              </a:rPr>
              <a:t>Paul Withers</a:t>
            </a:r>
            <a:r>
              <a:rPr lang="en"/>
              <a:t>, as part of his From XPages to Web App series, including Vaadin and CrossWorlds</a:t>
            </a:r>
          </a:p>
          <a:p>
            <a:pPr indent="-228600" lvl="1" marL="914400" rtl="0">
              <a:spcBef>
                <a:spcPts val="0"/>
              </a:spcBef>
            </a:pPr>
            <a:r>
              <a:rPr lang="en" u="sng">
                <a:solidFill>
                  <a:schemeClr val="hlink"/>
                </a:solidFill>
                <a:hlinkClick r:id="rId5"/>
              </a:rPr>
              <a:t>Jesse Gallagher</a:t>
            </a:r>
            <a:r>
              <a:rPr lang="en"/>
              <a:t>, who goes into more of the related topics, in his “That Java Thing” series</a:t>
            </a:r>
          </a:p>
          <a:p>
            <a:pPr indent="-228600" lvl="0" marL="457200" rtl="0">
              <a:spcBef>
                <a:spcPts val="0"/>
              </a:spcBef>
            </a:pPr>
            <a:r>
              <a:rPr lang="en"/>
              <a:t>Java skills are far more portable beyond any single platform, so a little learning can go a long way to benefit your apps today and those of tomorrow</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 to Front End MVC Frameworks</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What is a framework?</a:t>
            </a:r>
          </a:p>
          <a:p>
            <a:pPr indent="-317500" lvl="1" marL="914400" rtl="0">
              <a:lnSpc>
                <a:spcPct val="100000"/>
              </a:lnSpc>
              <a:spcBef>
                <a:spcPts val="0"/>
              </a:spcBef>
              <a:spcAft>
                <a:spcPts val="0"/>
              </a:spcAft>
              <a:buSzPct val="100000"/>
            </a:pPr>
            <a:r>
              <a:rPr lang="en" sz="1400"/>
              <a:t>An end-to-end solution that controls the coordination and sequencing of application activities.</a:t>
            </a:r>
          </a:p>
          <a:p>
            <a:pPr indent="0" lvl="0" marL="457200" rtl="0">
              <a:lnSpc>
                <a:spcPct val="100000"/>
              </a:lnSpc>
              <a:spcBef>
                <a:spcPts val="0"/>
              </a:spcBef>
              <a:spcAft>
                <a:spcPts val="0"/>
              </a:spcAft>
              <a:buNone/>
            </a:pPr>
            <a:r>
              <a:t/>
            </a:r>
            <a:endParaRPr sz="1400">
              <a:solidFill>
                <a:schemeClr val="dk1"/>
              </a:solidFill>
            </a:endParaRPr>
          </a:p>
          <a:p>
            <a:pPr indent="-69850" lvl="0" marL="457200">
              <a:lnSpc>
                <a:spcPct val="100000"/>
              </a:lnSpc>
              <a:spcBef>
                <a:spcPts val="0"/>
              </a:spcBef>
              <a:spcAft>
                <a:spcPts val="0"/>
              </a:spcAft>
              <a:buClr>
                <a:schemeClr val="dk1"/>
              </a:buClr>
              <a:buSzPct val="78571"/>
              <a:buFont typeface="Arial"/>
              <a:buNone/>
            </a:pPr>
            <a:r>
              <a:t/>
            </a:r>
            <a:endParaRPr sz="1400">
              <a:solidFill>
                <a:schemeClr val="dk1"/>
              </a:solidFill>
            </a:endParaRPr>
          </a:p>
          <a:p>
            <a:pPr indent="-228600" lvl="0" marL="457200" rtl="0">
              <a:spcBef>
                <a:spcPts val="0"/>
              </a:spcBef>
            </a:pPr>
            <a:r>
              <a:rPr lang="en"/>
              <a:t>Delivery of assets</a:t>
            </a:r>
          </a:p>
          <a:p>
            <a:pPr indent="-228600" lvl="1" marL="914400" rtl="0">
              <a:spcBef>
                <a:spcPts val="0"/>
              </a:spcBef>
            </a:pPr>
            <a:r>
              <a:rPr lang="en"/>
              <a:t>Local copies</a:t>
            </a:r>
          </a:p>
          <a:p>
            <a:pPr indent="-228600" lvl="1" marL="914400">
              <a:spcBef>
                <a:spcPts val="0"/>
              </a:spcBef>
            </a:pPr>
            <a:r>
              <a:rPr lang="en"/>
              <a:t>CDN - Content Delivery Network</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Popular Front-End (MV*) Frameworks</a:t>
            </a:r>
          </a:p>
        </p:txBody>
      </p:sp>
      <p:sp>
        <p:nvSpPr>
          <p:cNvPr id="210" name="Shape 21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a:lnSpc>
                <a:spcPct val="100000"/>
              </a:lnSpc>
              <a:spcBef>
                <a:spcPts val="0"/>
              </a:spcBef>
              <a:spcAft>
                <a:spcPts val="0"/>
              </a:spcAft>
              <a:buClr>
                <a:schemeClr val="dk2"/>
              </a:buClr>
              <a:buSzPct val="100000"/>
              <a:buChar char="●"/>
            </a:pPr>
            <a:r>
              <a:rPr lang="en" sz="1400"/>
              <a:t>Angular </a:t>
            </a:r>
          </a:p>
          <a:p>
            <a:pPr indent="-228600" lvl="1" marL="914400">
              <a:lnSpc>
                <a:spcPct val="100000"/>
              </a:lnSpc>
              <a:spcBef>
                <a:spcPts val="0"/>
              </a:spcBef>
              <a:spcAft>
                <a:spcPts val="0"/>
              </a:spcAft>
              <a:buClr>
                <a:schemeClr val="dk2"/>
              </a:buClr>
              <a:buChar char="○"/>
            </a:pPr>
            <a:r>
              <a:rPr lang="en"/>
              <a:t>Open-source, maintained by Google</a:t>
            </a:r>
          </a:p>
          <a:p>
            <a:pPr indent="-228600" lvl="1" marL="914400">
              <a:lnSpc>
                <a:spcPct val="100000"/>
              </a:lnSpc>
              <a:spcBef>
                <a:spcPts val="0"/>
              </a:spcBef>
              <a:spcAft>
                <a:spcPts val="0"/>
              </a:spcAft>
              <a:buClr>
                <a:schemeClr val="dk2"/>
              </a:buClr>
              <a:buChar char="○"/>
            </a:pPr>
            <a:r>
              <a:rPr lang="en"/>
              <a:t>Supports MVC and MVVM architectures</a:t>
            </a:r>
          </a:p>
          <a:p>
            <a:pPr indent="-228600" lvl="1" marL="914400">
              <a:lnSpc>
                <a:spcPct val="100000"/>
              </a:lnSpc>
              <a:spcBef>
                <a:spcPts val="0"/>
              </a:spcBef>
              <a:spcAft>
                <a:spcPts val="0"/>
              </a:spcAft>
              <a:buClr>
                <a:schemeClr val="dk2"/>
              </a:buClr>
              <a:buChar char="○"/>
            </a:pPr>
            <a:r>
              <a:rPr lang="en"/>
              <a:t>Dynamic page content through two-way data binding</a:t>
            </a:r>
          </a:p>
          <a:p>
            <a:pPr indent="-228600" lvl="2" marL="1371600">
              <a:lnSpc>
                <a:spcPct val="100000"/>
              </a:lnSpc>
              <a:spcBef>
                <a:spcPts val="0"/>
              </a:spcBef>
              <a:spcAft>
                <a:spcPts val="0"/>
              </a:spcAft>
              <a:buClr>
                <a:schemeClr val="dk2"/>
              </a:buClr>
              <a:buChar char="■"/>
            </a:pPr>
            <a:r>
              <a:rPr lang="en"/>
              <a:t>automatic synchronization of data between model and view components</a:t>
            </a:r>
          </a:p>
          <a:p>
            <a:pPr indent="-228600" lvl="1" marL="914400" rtl="0">
              <a:lnSpc>
                <a:spcPct val="100000"/>
              </a:lnSpc>
              <a:spcBef>
                <a:spcPts val="0"/>
              </a:spcBef>
              <a:spcAft>
                <a:spcPts val="0"/>
              </a:spcAft>
              <a:buClr>
                <a:schemeClr val="dk2"/>
              </a:buClr>
              <a:buChar char="○"/>
            </a:pPr>
            <a:r>
              <a:rPr lang="en"/>
              <a:t>Examples: YouTube on PS3, MSNBC.com, Plunker, Weather Channel</a:t>
            </a:r>
          </a:p>
          <a:p>
            <a:pPr indent="-317500" lvl="0" marL="457200">
              <a:lnSpc>
                <a:spcPct val="100000"/>
              </a:lnSpc>
              <a:spcBef>
                <a:spcPts val="0"/>
              </a:spcBef>
              <a:spcAft>
                <a:spcPts val="0"/>
              </a:spcAft>
              <a:buClr>
                <a:schemeClr val="dk2"/>
              </a:buClr>
              <a:buSzPct val="100000"/>
              <a:buChar char="●"/>
            </a:pPr>
            <a:r>
              <a:rPr lang="en" sz="1400"/>
              <a:t>Backbone</a:t>
            </a:r>
          </a:p>
          <a:p>
            <a:pPr indent="-228600" lvl="1" marL="914400">
              <a:lnSpc>
                <a:spcPct val="100000"/>
              </a:lnSpc>
              <a:spcBef>
                <a:spcPts val="0"/>
              </a:spcBef>
              <a:spcAft>
                <a:spcPts val="0"/>
              </a:spcAft>
              <a:buClr>
                <a:schemeClr val="dk2"/>
              </a:buClr>
              <a:buChar char="○"/>
            </a:pPr>
            <a:r>
              <a:rPr lang="en"/>
              <a:t>RESTful JSON interface</a:t>
            </a:r>
          </a:p>
          <a:p>
            <a:pPr indent="-228600" lvl="1" marL="914400">
              <a:lnSpc>
                <a:spcPct val="100000"/>
              </a:lnSpc>
              <a:spcBef>
                <a:spcPts val="0"/>
              </a:spcBef>
              <a:spcAft>
                <a:spcPts val="0"/>
              </a:spcAft>
              <a:buClr>
                <a:schemeClr val="dk2"/>
              </a:buClr>
              <a:buChar char="○"/>
            </a:pPr>
            <a:r>
              <a:rPr lang="en"/>
              <a:t>MVP architecture</a:t>
            </a:r>
          </a:p>
          <a:p>
            <a:pPr indent="-228600" lvl="1" marL="914400">
              <a:lnSpc>
                <a:spcPct val="100000"/>
              </a:lnSpc>
              <a:spcBef>
                <a:spcPts val="0"/>
              </a:spcBef>
              <a:spcAft>
                <a:spcPts val="0"/>
              </a:spcAft>
              <a:buClr>
                <a:schemeClr val="dk2"/>
              </a:buClr>
              <a:buChar char="○"/>
            </a:pPr>
            <a:r>
              <a:rPr lang="en"/>
              <a:t>Lightweight - only dependency is underscore.js</a:t>
            </a:r>
          </a:p>
          <a:p>
            <a:pPr indent="-228600" lvl="1" marL="914400" rtl="0">
              <a:lnSpc>
                <a:spcPct val="100000"/>
              </a:lnSpc>
              <a:spcBef>
                <a:spcPts val="0"/>
              </a:spcBef>
              <a:spcAft>
                <a:spcPts val="0"/>
              </a:spcAft>
              <a:buClr>
                <a:schemeClr val="dk2"/>
              </a:buClr>
              <a:buChar char="○"/>
            </a:pPr>
            <a:r>
              <a:rPr lang="en"/>
              <a:t>Examples:  Airbnb, USA Today, Hulu, Pinterest, Digg</a:t>
            </a:r>
          </a:p>
          <a:p>
            <a:pPr indent="-317500" lvl="0" marL="457200">
              <a:lnSpc>
                <a:spcPct val="100000"/>
              </a:lnSpc>
              <a:spcBef>
                <a:spcPts val="0"/>
              </a:spcBef>
              <a:spcAft>
                <a:spcPts val="0"/>
              </a:spcAft>
              <a:buClr>
                <a:schemeClr val="dk2"/>
              </a:buClr>
              <a:buSzPct val="100000"/>
              <a:buChar char="●"/>
            </a:pPr>
            <a:r>
              <a:rPr lang="en" sz="1400"/>
              <a:t>Ember</a:t>
            </a:r>
          </a:p>
          <a:p>
            <a:pPr indent="-228600" lvl="1" marL="914400">
              <a:lnSpc>
                <a:spcPct val="100000"/>
              </a:lnSpc>
              <a:spcBef>
                <a:spcPts val="0"/>
              </a:spcBef>
              <a:spcAft>
                <a:spcPts val="0"/>
              </a:spcAft>
              <a:buClr>
                <a:schemeClr val="dk2"/>
              </a:buClr>
              <a:buChar char="○"/>
            </a:pPr>
            <a:r>
              <a:rPr lang="en"/>
              <a:t>Open-source, MVCs, two-way data binding</a:t>
            </a:r>
          </a:p>
          <a:p>
            <a:pPr indent="-228600" lvl="1" marL="914400" rtl="0">
              <a:lnSpc>
                <a:spcPct val="100000"/>
              </a:lnSpc>
              <a:spcBef>
                <a:spcPts val="0"/>
              </a:spcBef>
              <a:spcAft>
                <a:spcPts val="0"/>
              </a:spcAft>
              <a:buClr>
                <a:schemeClr val="dk2"/>
              </a:buClr>
              <a:buChar char="○"/>
            </a:pPr>
            <a:r>
              <a:rPr lang="en"/>
              <a:t>Discourse, Vine, Live Nation, Nordstrom, Chipotle</a:t>
            </a:r>
          </a:p>
          <a:p>
            <a:pPr indent="-317500" lvl="0" marL="457200">
              <a:lnSpc>
                <a:spcPct val="100000"/>
              </a:lnSpc>
              <a:spcBef>
                <a:spcPts val="0"/>
              </a:spcBef>
              <a:spcAft>
                <a:spcPts val="0"/>
              </a:spcAft>
              <a:buClr>
                <a:schemeClr val="dk2"/>
              </a:buClr>
              <a:buSzPct val="100000"/>
              <a:buChar char="●"/>
            </a:pPr>
            <a:r>
              <a:rPr lang="en" sz="1400"/>
              <a:t>Knockout, KendoUI and Others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 Runners: Overview</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00"/>
              <a:t>Provide automated tasks, consistently, with every build. Tasks require some minimal configuration for automated gain in the realm of:</a:t>
            </a:r>
          </a:p>
          <a:p>
            <a:pPr indent="-317500" lvl="0" marL="457200" rtl="0">
              <a:spcBef>
                <a:spcPts val="0"/>
              </a:spcBef>
              <a:buSzPct val="100000"/>
            </a:pPr>
            <a:r>
              <a:rPr lang="en" sz="1400"/>
              <a:t>Optimized assets, with tasks/sub-tasks of:</a:t>
            </a:r>
          </a:p>
          <a:p>
            <a:pPr indent="-317500" lvl="0" marL="457200" rtl="0">
              <a:spcBef>
                <a:spcPts val="0"/>
              </a:spcBef>
              <a:buSzPct val="100000"/>
            </a:pPr>
            <a:r>
              <a:rPr lang="en" sz="1400"/>
              <a:t>Consistency between developers (enforced JS code formatting)</a:t>
            </a:r>
          </a:p>
          <a:p>
            <a:pPr indent="-317500" lvl="0" marL="457200" rtl="0">
              <a:spcBef>
                <a:spcPts val="0"/>
              </a:spcBef>
              <a:buSzPct val="100000"/>
            </a:pPr>
            <a:r>
              <a:rPr lang="en" sz="1400"/>
              <a:t>Builds as trivial operations (for on-demand, or deployment via CI/CD)</a:t>
            </a:r>
          </a:p>
          <a:p>
            <a:pPr indent="-317500" lvl="0" marL="457200" rtl="0">
              <a:spcBef>
                <a:spcPts val="0"/>
              </a:spcBef>
              <a:buSzPct val="100000"/>
            </a:pPr>
            <a:r>
              <a:rPr lang="en" sz="1400"/>
              <a:t>Can add pre-processing to a development workflow with minimal effort</a:t>
            </a:r>
          </a:p>
          <a:p>
            <a:pPr indent="-228600" lvl="1" marL="914400" rtl="0">
              <a:spcBef>
                <a:spcPts val="0"/>
              </a:spcBef>
            </a:pPr>
            <a:r>
              <a:rPr lang="en" u="sng">
                <a:solidFill>
                  <a:schemeClr val="hlink"/>
                </a:solidFill>
                <a:hlinkClick r:id="rId3"/>
              </a:rPr>
              <a:t>TypeScript</a:t>
            </a:r>
            <a:r>
              <a:rPr lang="en"/>
              <a:t> or </a:t>
            </a:r>
            <a:r>
              <a:rPr lang="en" u="sng">
                <a:solidFill>
                  <a:schemeClr val="hlink"/>
                </a:solidFill>
                <a:hlinkClick r:id="rId4"/>
              </a:rPr>
              <a:t>CoffeeScript</a:t>
            </a:r>
          </a:p>
          <a:p>
            <a:pPr indent="-228600" lvl="1" marL="914400" rtl="0">
              <a:spcBef>
                <a:spcPts val="0"/>
              </a:spcBef>
            </a:pPr>
            <a:r>
              <a:rPr lang="en" u="sng">
                <a:solidFill>
                  <a:schemeClr val="hlink"/>
                </a:solidFill>
                <a:hlinkClick r:id="rId5"/>
              </a:rPr>
              <a:t>SASS</a:t>
            </a:r>
            <a:r>
              <a:rPr lang="en"/>
              <a:t> or </a:t>
            </a:r>
            <a:r>
              <a:rPr lang="en" u="sng">
                <a:solidFill>
                  <a:schemeClr val="hlink"/>
                </a:solidFill>
                <a:hlinkClick r:id="rId6"/>
              </a:rPr>
              <a:t>LESS</a:t>
            </a:r>
          </a:p>
          <a:p>
            <a:pPr indent="-317500" lvl="0" marL="457200" rtl="0">
              <a:spcBef>
                <a:spcPts val="0"/>
              </a:spcBef>
              <a:buSzPct val="100000"/>
            </a:pPr>
            <a:r>
              <a:rPr lang="en" sz="1400"/>
              <a:t>Tests as standard (or test-driven development)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Task Runners: Our Demo</a:t>
            </a:r>
          </a:p>
        </p:txBody>
      </p:sp>
      <p:sp>
        <p:nvSpPr>
          <p:cNvPr id="222" name="Shape 222"/>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n"/>
              <a:t>Our optimized demo incorporates:</a:t>
            </a:r>
          </a:p>
          <a:p>
            <a:pPr indent="-228600" lvl="0" marL="457200" rtl="0">
              <a:spcBef>
                <a:spcPts val="0"/>
              </a:spcBef>
            </a:pPr>
            <a:r>
              <a:rPr lang="en"/>
              <a:t>An </a:t>
            </a:r>
            <a:r>
              <a:rPr lang="en" u="sng">
                <a:solidFill>
                  <a:schemeClr val="hlink"/>
                </a:solidFill>
                <a:hlinkClick r:id="rId3"/>
              </a:rPr>
              <a:t>AngularJS</a:t>
            </a:r>
            <a:r>
              <a:rPr lang="en"/>
              <a:t> + </a:t>
            </a:r>
            <a:r>
              <a:rPr lang="en" u="sng">
                <a:solidFill>
                  <a:schemeClr val="hlink"/>
                </a:solidFill>
                <a:hlinkClick r:id="rId4"/>
              </a:rPr>
              <a:t>Bootstrap</a:t>
            </a:r>
            <a:r>
              <a:rPr lang="en"/>
              <a:t>-ified front-end app</a:t>
            </a:r>
          </a:p>
          <a:p>
            <a:pPr indent="-228600" lvl="0" marL="457200" rtl="0">
              <a:spcBef>
                <a:spcPts val="0"/>
              </a:spcBef>
            </a:pPr>
            <a:r>
              <a:rPr lang="en"/>
              <a:t>An application scaffolded out via </a:t>
            </a:r>
            <a:r>
              <a:rPr lang="en" u="sng">
                <a:solidFill>
                  <a:schemeClr val="hlink"/>
                </a:solidFill>
                <a:hlinkClick r:id="rId5"/>
              </a:rPr>
              <a:t>Yeoman</a:t>
            </a:r>
            <a:r>
              <a:rPr lang="en"/>
              <a:t> and </a:t>
            </a:r>
            <a:r>
              <a:rPr lang="en" u="sng">
                <a:solidFill>
                  <a:schemeClr val="hlink"/>
                </a:solidFill>
                <a:hlinkClick r:id="rId6"/>
              </a:rPr>
              <a:t>generator-angular</a:t>
            </a:r>
            <a:r>
              <a:rPr lang="en"/>
              <a:t> (installed from </a:t>
            </a:r>
            <a:r>
              <a:rPr lang="en" u="sng">
                <a:solidFill>
                  <a:schemeClr val="hlink"/>
                </a:solidFill>
                <a:hlinkClick r:id="rId7"/>
              </a:rPr>
              <a:t>npm</a:t>
            </a:r>
            <a:r>
              <a:rPr lang="en"/>
              <a:t>)</a:t>
            </a:r>
          </a:p>
          <a:p>
            <a:pPr indent="-228600" lvl="0" marL="457200" rtl="0">
              <a:spcBef>
                <a:spcPts val="0"/>
              </a:spcBef>
            </a:pPr>
            <a:r>
              <a:rPr lang="en"/>
              <a:t>Dependent front-end libraries managed/installed via </a:t>
            </a:r>
            <a:r>
              <a:rPr lang="en" u="sng">
                <a:solidFill>
                  <a:schemeClr val="hlink"/>
                </a:solidFill>
                <a:hlinkClick r:id="rId8"/>
              </a:rPr>
              <a:t>Bower</a:t>
            </a:r>
            <a:r>
              <a:rPr lang="en"/>
              <a:t> (our demo includes this install as part of `npm install`)</a:t>
            </a:r>
          </a:p>
          <a:p>
            <a:pPr indent="-228600" lvl="0" marL="457200" rtl="0">
              <a:spcBef>
                <a:spcPts val="0"/>
              </a:spcBef>
            </a:pPr>
            <a:r>
              <a:rPr lang="en"/>
              <a:t>Configure once, use always… automated!</a:t>
            </a:r>
          </a:p>
        </p:txBody>
      </p:sp>
      <p:sp>
        <p:nvSpPr>
          <p:cNvPr id="223" name="Shape 223"/>
          <p:cNvSpPr txBox="1"/>
          <p:nvPr>
            <p:ph idx="2" type="body"/>
          </p:nvPr>
        </p:nvSpPr>
        <p:spPr>
          <a:xfrm>
            <a:off x="4832400" y="1152475"/>
            <a:ext cx="3999900" cy="3416400"/>
          </a:xfrm>
          <a:prstGeom prst="rect">
            <a:avLst/>
          </a:prstGeom>
        </p:spPr>
        <p:txBody>
          <a:bodyPr anchorCtr="0" anchor="t" bIns="91425" lIns="91425" rIns="91425" tIns="91425">
            <a:noAutofit/>
          </a:bodyPr>
          <a:lstStyle/>
          <a:p>
            <a:pPr indent="-228600" lvl="0" marL="457200">
              <a:spcBef>
                <a:spcPts val="0"/>
              </a:spcBef>
            </a:pPr>
            <a:r>
              <a:rPr lang="en"/>
              <a:t>Build optimization of CSS, JS, and HTML partials</a:t>
            </a:r>
          </a:p>
          <a:p>
            <a:pPr indent="-228600" lvl="0" marL="457200">
              <a:spcBef>
                <a:spcPts val="0"/>
              </a:spcBef>
            </a:pPr>
            <a:r>
              <a:rPr lang="en"/>
              <a:t>JS Linting (formatting, error checking)</a:t>
            </a:r>
          </a:p>
          <a:p>
            <a:pPr indent="-228600" lvl="0" marL="457200">
              <a:spcBef>
                <a:spcPts val="0"/>
              </a:spcBef>
            </a:pPr>
            <a:r>
              <a:rPr lang="en"/>
              <a:t>Image optimization</a:t>
            </a:r>
          </a:p>
          <a:p>
            <a:pPr indent="-228600" lvl="0" marL="457200" rtl="0">
              <a:spcBef>
                <a:spcPts val="0"/>
              </a:spcBef>
            </a:pPr>
            <a:r>
              <a:rPr lang="en"/>
              <a:t>Reduction of network calls for page load:</a:t>
            </a:r>
          </a:p>
          <a:p>
            <a:pPr indent="-228600" lvl="1" marL="914400">
              <a:spcBef>
                <a:spcPts val="0"/>
              </a:spcBef>
            </a:pPr>
            <a:r>
              <a:rPr lang="en"/>
              <a:t>1x vendor CSS file</a:t>
            </a:r>
          </a:p>
          <a:p>
            <a:pPr indent="-228600" lvl="1" marL="914400">
              <a:spcBef>
                <a:spcPts val="0"/>
              </a:spcBef>
            </a:pPr>
            <a:r>
              <a:rPr lang="en"/>
              <a:t>1x vendor JS file</a:t>
            </a:r>
          </a:p>
          <a:p>
            <a:pPr indent="-228600" lvl="1" marL="914400">
              <a:spcBef>
                <a:spcPts val="0"/>
              </a:spcBef>
            </a:pPr>
            <a:r>
              <a:rPr lang="en"/>
              <a:t>1x app CSS</a:t>
            </a:r>
          </a:p>
          <a:p>
            <a:pPr indent="-228600" lvl="1" marL="914400">
              <a:spcBef>
                <a:spcPts val="0"/>
              </a:spcBef>
            </a:pPr>
            <a:r>
              <a:rPr lang="en"/>
              <a:t>1x app JS</a:t>
            </a:r>
          </a:p>
          <a:p>
            <a:pPr indent="-228600" lvl="1" marL="914400" rtl="0">
              <a:spcBef>
                <a:spcPts val="0"/>
              </a:spcBef>
            </a:pPr>
            <a:r>
              <a:rPr lang="en"/>
              <a:t>HTML partials templated into the app JS</a:t>
            </a:r>
          </a:p>
          <a:p>
            <a:pPr indent="-228600" lvl="0" marL="457200" rtl="0">
              <a:spcBef>
                <a:spcPts val="0"/>
              </a:spcBef>
            </a:pPr>
            <a:r>
              <a:rPr lang="en"/>
              <a:t>JS test scripts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Installing Our Demo App</a:t>
            </a: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Our optimized demo incorporates:</a:t>
            </a:r>
          </a:p>
          <a:p>
            <a:pPr indent="-228600" lvl="0" marL="457200" rtl="0">
              <a:spcBef>
                <a:spcPts val="0"/>
              </a:spcBef>
            </a:pPr>
            <a:r>
              <a:rPr lang="en"/>
              <a:t>Clone the repository		`git clone </a:t>
            </a:r>
            <a:r>
              <a:rPr lang="en" u="sng">
                <a:solidFill>
                  <a:schemeClr val="hlink"/>
                </a:solidFill>
                <a:hlinkClick r:id="rId3"/>
              </a:rPr>
              <a:t>https://edm00se@bitbucket.org/edm00se/beer-debt-mk2.git</a:t>
            </a:r>
            <a:r>
              <a:rPr lang="en"/>
              <a:t>`</a:t>
            </a:r>
          </a:p>
          <a:p>
            <a:pPr indent="-228600" lvl="0" marL="457200" rtl="0">
              <a:spcBef>
                <a:spcPts val="0"/>
              </a:spcBef>
            </a:pPr>
            <a:r>
              <a:rPr lang="en"/>
              <a:t>Install dependencies from npm	`npm install` + `bower install`</a:t>
            </a:r>
          </a:p>
          <a:p>
            <a:pPr indent="-228600" lvl="0" marL="457200" rtl="0">
              <a:spcBef>
                <a:spcPts val="0"/>
              </a:spcBef>
            </a:pPr>
            <a:r>
              <a:rPr lang="en"/>
              <a:t>Perform the build				`grunt`</a:t>
            </a:r>
          </a:p>
          <a:p>
            <a:pPr indent="-228600" lvl="0" marL="457200" rtl="0">
              <a:spcBef>
                <a:spcPts val="0"/>
              </a:spcBef>
            </a:pPr>
            <a:r>
              <a:rPr lang="en"/>
              <a:t>Import the On Disk Project (ODP) in Designer’s Package Explorer (or Navigator)</a:t>
            </a:r>
          </a:p>
          <a:p>
            <a:pPr indent="-228600" lvl="0" marL="457200" rtl="0">
              <a:spcBef>
                <a:spcPts val="0"/>
              </a:spcBef>
            </a:pPr>
            <a:r>
              <a:rPr lang="en"/>
              <a:t>Right-click the ODP and Associate with New/Existing NSF</a:t>
            </a:r>
          </a:p>
          <a:p>
            <a:pPr indent="-228600" lvl="0" marL="457200" rtl="0">
              <a:spcBef>
                <a:spcPts val="0"/>
              </a:spcBef>
            </a:pPr>
            <a:r>
              <a:rPr lang="en"/>
              <a:t>Done!*</a:t>
            </a:r>
          </a:p>
          <a:p>
            <a:pPr lvl="0" rtl="0">
              <a:spcBef>
                <a:spcPts val="0"/>
              </a:spcBef>
              <a:buNone/>
            </a:pPr>
            <a:r>
              <a:t/>
            </a:r>
            <a:endParaRPr/>
          </a:p>
          <a:p>
            <a:pPr lvl="0" rtl="0">
              <a:spcBef>
                <a:spcPts val="0"/>
              </a:spcBef>
              <a:buNone/>
            </a:pPr>
            <a:r>
              <a:t/>
            </a:r>
            <a:endParaRPr/>
          </a:p>
          <a:p>
            <a:pPr lvl="0" rtl="0">
              <a:spcBef>
                <a:spcPts val="0"/>
              </a:spcBef>
              <a:buNone/>
            </a:pPr>
            <a:r>
              <a:rPr lang="en"/>
              <a:t>*Note: Domino Data Services will not work correctly from local web preview</a:t>
            </a:r>
          </a:p>
          <a:p>
            <a:pPr lvl="0" rt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Task Runners: Our Demo App Workflow</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Steps for a normal workflow with our setup:</a:t>
            </a:r>
          </a:p>
          <a:p>
            <a:pPr indent="-228600" lvl="0" marL="457200" rtl="0">
              <a:spcBef>
                <a:spcPts val="0"/>
              </a:spcBef>
            </a:pPr>
            <a:r>
              <a:rPr lang="en"/>
              <a:t>Create new back-end code, if needed (new service, RESTful endpoint, backing logic change)</a:t>
            </a:r>
          </a:p>
          <a:p>
            <a:pPr indent="-228600" lvl="0" marL="457200" rtl="0">
              <a:spcBef>
                <a:spcPts val="0"/>
              </a:spcBef>
            </a:pPr>
            <a:r>
              <a:rPr lang="en"/>
              <a:t>Create/Update front-end code/logic in editor of choice (</a:t>
            </a:r>
            <a:r>
              <a:rPr lang="en" u="sng">
                <a:solidFill>
                  <a:schemeClr val="hlink"/>
                </a:solidFill>
                <a:hlinkClick r:id="rId3"/>
              </a:rPr>
              <a:t>SublimeText</a:t>
            </a:r>
            <a:r>
              <a:rPr lang="en"/>
              <a:t>, </a:t>
            </a:r>
            <a:r>
              <a:rPr lang="en" u="sng">
                <a:solidFill>
                  <a:schemeClr val="hlink"/>
                </a:solidFill>
                <a:hlinkClick r:id="rId4"/>
              </a:rPr>
              <a:t>WebStorm</a:t>
            </a:r>
            <a:r>
              <a:rPr lang="en"/>
              <a:t>, </a:t>
            </a:r>
            <a:r>
              <a:rPr lang="en" u="sng">
                <a:solidFill>
                  <a:schemeClr val="hlink"/>
                </a:solidFill>
                <a:hlinkClick r:id="rId5"/>
              </a:rPr>
              <a:t>Atom</a:t>
            </a:r>
            <a:r>
              <a:rPr lang="en"/>
              <a:t>, </a:t>
            </a:r>
            <a:r>
              <a:rPr lang="en" u="sng">
                <a:solidFill>
                  <a:schemeClr val="hlink"/>
                </a:solidFill>
                <a:hlinkClick r:id="rId6"/>
              </a:rPr>
              <a:t>VS Code</a:t>
            </a:r>
            <a:r>
              <a:rPr lang="en"/>
              <a:t>, etc.)</a:t>
            </a:r>
          </a:p>
          <a:p>
            <a:pPr indent="-228600" lvl="1" marL="914400" rtl="0">
              <a:spcBef>
                <a:spcPts val="0"/>
              </a:spcBef>
            </a:pPr>
            <a:r>
              <a:rPr lang="en"/>
              <a:t>Add a route with html partial, js controller, and js test script all added automagically w/ generator-angular (plugs into existing app  and routing definition, etc.) by `yo angular:route &lt;myNewRouteName&gt;`</a:t>
            </a:r>
          </a:p>
          <a:p>
            <a:pPr indent="-228600" lvl="0" marL="457200" rtl="0">
              <a:spcBef>
                <a:spcPts val="0"/>
              </a:spcBef>
            </a:pPr>
            <a:r>
              <a:rPr lang="en"/>
              <a:t>Perform new build to update the ODP’s copy of your front-end app, via `grunt`</a:t>
            </a:r>
          </a:p>
          <a:p>
            <a:pPr indent="-228600" lvl="0" marL="457200" rtl="0">
              <a:spcBef>
                <a:spcPts val="0"/>
              </a:spcBef>
            </a:pPr>
            <a:r>
              <a:rPr lang="en"/>
              <a:t>Wait for DDE to import and sync the changes to your NSF</a:t>
            </a:r>
          </a:p>
          <a:p>
            <a:pPr indent="-228600" lvl="0" marL="457200" rtl="0">
              <a:spcBef>
                <a:spcPts val="0"/>
              </a:spcBef>
            </a:pPr>
            <a:r>
              <a:rPr lang="en"/>
              <a:t>Rejoice!</a:t>
            </a:r>
          </a:p>
          <a:p>
            <a:pPr lvl="0" rtl="0">
              <a:spcBef>
                <a:spcPts val="0"/>
              </a:spcBef>
              <a:buNone/>
            </a:pPr>
            <a:r>
              <a:rPr lang="en"/>
              <a:t>* Alternatively, you can use the command `grunt serve` to keep a watch task on your source files, triggering a new build automatically when it detects a file save event (which will, with DDE preferences set correctly, automatically bring them into your NSF).</a:t>
            </a:r>
          </a:p>
          <a:p>
            <a:pPr lvl="0" rtl="0">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Summary</a:t>
            </a:r>
          </a:p>
        </p:txBody>
      </p:sp>
      <p:sp>
        <p:nvSpPr>
          <p:cNvPr id="241" name="Shape 2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t/>
            </a:r>
            <a:endParaRPr sz="1400"/>
          </a:p>
          <a:p>
            <a:pPr indent="-317500" lvl="0" marL="457200" rtl="0">
              <a:lnSpc>
                <a:spcPct val="150000"/>
              </a:lnSpc>
              <a:spcBef>
                <a:spcPts val="0"/>
              </a:spcBef>
              <a:spcAft>
                <a:spcPts val="0"/>
              </a:spcAft>
              <a:buSzPct val="100000"/>
            </a:pPr>
            <a:r>
              <a:rPr lang="en" sz="1400"/>
              <a:t>Separating Domino data from the design allows developers to make use of MVC frameworks for the client side development.</a:t>
            </a:r>
          </a:p>
          <a:p>
            <a:pPr indent="-317500" lvl="0" marL="457200" rtl="0">
              <a:lnSpc>
                <a:spcPct val="150000"/>
              </a:lnSpc>
              <a:spcBef>
                <a:spcPts val="0"/>
              </a:spcBef>
              <a:spcAft>
                <a:spcPts val="0"/>
              </a:spcAft>
              <a:buSzPct val="100000"/>
              <a:buChar char="●"/>
            </a:pPr>
            <a:r>
              <a:rPr lang="en" sz="1400"/>
              <a:t>REST architecture is a modern standard for data interfaces between client and server</a:t>
            </a:r>
          </a:p>
          <a:p>
            <a:pPr indent="-317500" lvl="0" marL="457200" rtl="0">
              <a:lnSpc>
                <a:spcPct val="150000"/>
              </a:lnSpc>
              <a:spcBef>
                <a:spcPts val="0"/>
              </a:spcBef>
              <a:spcAft>
                <a:spcPts val="0"/>
              </a:spcAft>
              <a:buSzPct val="100000"/>
              <a:buChar char="●"/>
            </a:pPr>
            <a:r>
              <a:rPr lang="en" sz="1400"/>
              <a:t>Modern tooling allows for automating application builds, deployments and testing.</a:t>
            </a:r>
          </a:p>
          <a:p>
            <a:pPr indent="-317500" lvl="0" marL="457200" rtl="0">
              <a:lnSpc>
                <a:spcPct val="150000"/>
              </a:lnSpc>
              <a:spcBef>
                <a:spcPts val="0"/>
              </a:spcBef>
              <a:spcAft>
                <a:spcPts val="0"/>
              </a:spcAft>
              <a:buSzPct val="100000"/>
              <a:buChar char="●"/>
            </a:pPr>
            <a:r>
              <a:rPr lang="en" sz="1400"/>
              <a:t>Domino is a versatile web development platform capable of supporting a wide range of development patterns, tools and techniques.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Table of Contents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Demo - Goal: Make People </a:t>
            </a:r>
            <a:r>
              <a:rPr lang="en" u="sng">
                <a:solidFill>
                  <a:schemeClr val="hlink"/>
                </a:solidFill>
                <a:hlinkClick r:id="rId3"/>
              </a:rPr>
              <a:t>Go Blind Through Sheer Awesomeness</a:t>
            </a:r>
          </a:p>
          <a:p>
            <a:pPr indent="-228600" lvl="0" marL="457200" rtl="0">
              <a:spcBef>
                <a:spcPts val="0"/>
              </a:spcBef>
            </a:pPr>
            <a:r>
              <a:rPr lang="en"/>
              <a:t>Angular app</a:t>
            </a:r>
          </a:p>
          <a:p>
            <a:pPr indent="-228600" lvl="1" marL="914400" rtl="0">
              <a:spcBef>
                <a:spcPts val="0"/>
              </a:spcBef>
            </a:pPr>
            <a:r>
              <a:rPr lang="en"/>
              <a:t>In NSF</a:t>
            </a:r>
          </a:p>
          <a:p>
            <a:pPr indent="-228600" lvl="1" marL="914400" rtl="0">
              <a:spcBef>
                <a:spcPts val="0"/>
              </a:spcBef>
            </a:pPr>
            <a:r>
              <a:rPr lang="en"/>
              <a:t>Interface</a:t>
            </a:r>
          </a:p>
          <a:p>
            <a:pPr indent="-228600" lvl="1" marL="914400" rtl="0">
              <a:spcBef>
                <a:spcPts val="0"/>
              </a:spcBef>
            </a:pPr>
            <a:r>
              <a:rPr lang="en"/>
              <a:t>Pulling Data from...</a:t>
            </a:r>
          </a:p>
          <a:p>
            <a:pPr indent="-228600" lvl="0" marL="457200" rtl="0">
              <a:spcBef>
                <a:spcPts val="0"/>
              </a:spcBef>
            </a:pPr>
            <a:r>
              <a:rPr lang="en"/>
              <a:t>Back-end / RESTful API</a:t>
            </a:r>
          </a:p>
          <a:p>
            <a:pPr indent="-228600" lvl="1" marL="914400" rtl="0">
              <a:spcBef>
                <a:spcPts val="0"/>
              </a:spcBef>
            </a:pPr>
            <a:r>
              <a:rPr lang="en"/>
              <a:t>xe:restService</a:t>
            </a:r>
          </a:p>
          <a:p>
            <a:pPr indent="-228600" lvl="1" marL="914400" rtl="0">
              <a:spcBef>
                <a:spcPts val="0"/>
              </a:spcBef>
            </a:pPr>
            <a:r>
              <a:rPr lang="en"/>
              <a:t>JSON content</a:t>
            </a:r>
          </a:p>
          <a:p>
            <a:pPr indent="-228600" lvl="0" marL="457200" rtl="0">
              <a:spcBef>
                <a:spcPts val="0"/>
              </a:spcBef>
            </a:pPr>
            <a:r>
              <a:rPr lang="en"/>
              <a:t>Automation and Tooling</a:t>
            </a:r>
          </a:p>
          <a:p>
            <a:pPr indent="-228600" lvl="1" marL="914400" rtl="0">
              <a:spcBef>
                <a:spcPts val="0"/>
              </a:spcBef>
            </a:pPr>
            <a:r>
              <a:rPr lang="en"/>
              <a:t>Scaffolding / Tooling</a:t>
            </a:r>
          </a:p>
          <a:p>
            <a:pPr indent="-228600" lvl="1" marL="914400" rtl="0">
              <a:spcBef>
                <a:spcPts val="0"/>
              </a:spcBef>
            </a:pPr>
            <a:r>
              <a:rPr lang="en"/>
              <a:t>Distributable vs Source</a:t>
            </a:r>
          </a:p>
          <a:p>
            <a:pPr indent="-228600" lvl="1" marL="914400" rtl="0">
              <a:spcBef>
                <a:spcPts val="0"/>
              </a:spcBef>
            </a:pPr>
            <a:r>
              <a:rPr lang="en"/>
              <a:t>Testing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Us</a:t>
            </a:r>
          </a:p>
        </p:txBody>
      </p:sp>
      <p:sp>
        <p:nvSpPr>
          <p:cNvPr id="73" name="Shape 7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rPr lang="en"/>
              <a:t>Eric McCormick</a:t>
            </a:r>
          </a:p>
          <a:p>
            <a:pPr lvl="0">
              <a:spcBef>
                <a:spcPts val="0"/>
              </a:spcBef>
              <a:buNone/>
            </a:pPr>
            <a:r>
              <a:rPr lang="en"/>
              <a:t>Web Developer @ The Boldt Company</a:t>
            </a:r>
          </a:p>
          <a:p>
            <a:pPr lvl="0">
              <a:spcBef>
                <a:spcPts val="0"/>
              </a:spcBef>
              <a:buNone/>
            </a:pPr>
            <a:r>
              <a:rPr lang="en"/>
              <a:t>with a passion for open source software, git, well-structured Java applications, Node, build automation, and other tooling to enhance a developer’s workflow. In the front-end, I love Angular and vue.js.</a:t>
            </a:r>
            <a:br>
              <a:rPr lang="en"/>
            </a:br>
            <a:br>
              <a:rPr lang="en"/>
            </a:br>
            <a:r>
              <a:rPr lang="en" u="sng">
                <a:solidFill>
                  <a:schemeClr val="hlink"/>
                </a:solidFill>
                <a:hlinkClick r:id="rId3"/>
              </a:rPr>
              <a:t>@edm00se</a:t>
            </a:r>
            <a:br>
              <a:rPr lang="en"/>
            </a:br>
            <a:r>
              <a:rPr lang="en" u="sng">
                <a:solidFill>
                  <a:schemeClr val="hlink"/>
                </a:solidFill>
                <a:hlinkClick r:id="rId4"/>
              </a:rPr>
              <a:t>edm00se.io</a:t>
            </a:r>
            <a:br>
              <a:rPr lang="en"/>
            </a:br>
            <a:r>
              <a:rPr lang="en" u="sng">
                <a:solidFill>
                  <a:schemeClr val="hlink"/>
                </a:solidFill>
                <a:hlinkClick r:id="rId5"/>
              </a:rPr>
              <a:t>github.com/edm00se</a:t>
            </a:r>
          </a:p>
        </p:txBody>
      </p:sp>
      <p:pic>
        <p:nvPicPr>
          <p:cNvPr id="74" name="Shape 74"/>
          <p:cNvPicPr preferRelativeResize="0"/>
          <p:nvPr/>
        </p:nvPicPr>
        <p:blipFill>
          <a:blip r:embed="rId6">
            <a:alphaModFix/>
          </a:blip>
          <a:stretch>
            <a:fillRect/>
          </a:stretch>
        </p:blipFill>
        <p:spPr>
          <a:xfrm>
            <a:off x="6689162" y="3818125"/>
            <a:ext cx="2143125" cy="342900"/>
          </a:xfrm>
          <a:prstGeom prst="rect">
            <a:avLst/>
          </a:prstGeom>
          <a:noFill/>
          <a:ln>
            <a:noFill/>
          </a:ln>
        </p:spPr>
      </p:pic>
      <p:pic>
        <p:nvPicPr>
          <p:cNvPr id="75" name="Shape 75"/>
          <p:cNvPicPr preferRelativeResize="0"/>
          <p:nvPr/>
        </p:nvPicPr>
        <p:blipFill>
          <a:blip r:embed="rId7">
            <a:alphaModFix/>
          </a:blip>
          <a:stretch>
            <a:fillRect/>
          </a:stretch>
        </p:blipFill>
        <p:spPr>
          <a:xfrm>
            <a:off x="2812645" y="3470483"/>
            <a:ext cx="1283274" cy="1038225"/>
          </a:xfrm>
          <a:prstGeom prst="rect">
            <a:avLst/>
          </a:prstGeom>
          <a:noFill/>
          <a:ln>
            <a:noFill/>
          </a:ln>
        </p:spPr>
      </p:pic>
      <p:pic>
        <p:nvPicPr>
          <p:cNvPr id="76" name="Shape 76"/>
          <p:cNvPicPr preferRelativeResize="0"/>
          <p:nvPr/>
        </p:nvPicPr>
        <p:blipFill>
          <a:blip r:embed="rId8">
            <a:alphaModFix/>
          </a:blip>
          <a:stretch>
            <a:fillRect/>
          </a:stretch>
        </p:blipFill>
        <p:spPr>
          <a:xfrm>
            <a:off x="6927295" y="1152475"/>
            <a:ext cx="1666875" cy="400050"/>
          </a:xfrm>
          <a:prstGeom prst="rect">
            <a:avLst/>
          </a:prstGeom>
          <a:noFill/>
          <a:ln>
            <a:noFill/>
          </a:ln>
        </p:spPr>
      </p:pic>
      <p:sp>
        <p:nvSpPr>
          <p:cNvPr id="77" name="Shape 77"/>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Shean McManus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Senior Consultant @ The PSC Group</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a:t>Love front-end design and development, modern web tech and learning new about new ways to make great applications.</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u="sng">
                <a:solidFill>
                  <a:schemeClr val="hlink"/>
                </a:solidFill>
                <a:hlinkClick r:id="rId9"/>
              </a:rPr>
              <a:t>@sheanpmcmanus</a:t>
            </a:r>
          </a:p>
          <a:p>
            <a:pPr lvl="0" rtl="0">
              <a:lnSpc>
                <a:spcPct val="100000"/>
              </a:lnSpc>
              <a:spcBef>
                <a:spcPts val="0"/>
              </a:spcBef>
              <a:spcAft>
                <a:spcPts val="0"/>
              </a:spcAft>
              <a:buNone/>
            </a:pPr>
            <a:r>
              <a:rPr lang="en" u="sng">
                <a:solidFill>
                  <a:schemeClr val="hlink"/>
                </a:solidFill>
                <a:hlinkClick r:id="rId10"/>
              </a:rPr>
              <a:t>spmcmanus.net</a:t>
            </a:r>
          </a:p>
          <a:p>
            <a:pPr lvl="0" rtl="0">
              <a:lnSpc>
                <a:spcPct val="100000"/>
              </a:lnSpc>
              <a:spcBef>
                <a:spcPts val="0"/>
              </a:spcBef>
              <a:spcAft>
                <a:spcPts val="0"/>
              </a:spcAft>
              <a:buNone/>
            </a:pPr>
            <a:r>
              <a:rPr lang="en" u="sng">
                <a:solidFill>
                  <a:schemeClr val="hlink"/>
                </a:solidFill>
                <a:hlinkClick r:id="rId11"/>
              </a:rPr>
              <a:t>spmcmanusblog.wordpress.com</a:t>
            </a:r>
          </a:p>
          <a:p>
            <a:pPr lvl="0" rtl="0">
              <a:lnSpc>
                <a:spcPct val="100000"/>
              </a:lnSpc>
              <a:spcBef>
                <a:spcPts val="0"/>
              </a:spcBef>
              <a:spcAft>
                <a:spcPts val="0"/>
              </a:spcAft>
              <a:buNone/>
            </a:pPr>
            <a:r>
              <a:rPr lang="en"/>
              <a:t>+ </a:t>
            </a:r>
            <a:r>
              <a:rPr lang="en" sz="1000"/>
              <a:t>Skype, LinkedIn, Facebook, Google etc</a:t>
            </a:r>
          </a:p>
        </p:txBody>
      </p:sp>
      <p:pic>
        <p:nvPicPr>
          <p:cNvPr id="78" name="Shape 78"/>
          <p:cNvPicPr preferRelativeResize="0"/>
          <p:nvPr/>
        </p:nvPicPr>
        <p:blipFill>
          <a:blip r:embed="rId8">
            <a:alphaModFix/>
          </a:blip>
          <a:stretch>
            <a:fillRect/>
          </a:stretch>
        </p:blipFill>
        <p:spPr>
          <a:xfrm>
            <a:off x="2429053" y="1103735"/>
            <a:ext cx="1666875" cy="4000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Target Audience</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a:lnSpc>
                <a:spcPct val="150000"/>
              </a:lnSpc>
              <a:spcBef>
                <a:spcPts val="0"/>
              </a:spcBef>
              <a:spcAft>
                <a:spcPts val="0"/>
              </a:spcAft>
              <a:buSzPct val="100000"/>
              <a:buChar char="●"/>
            </a:pPr>
            <a:r>
              <a:rPr lang="en" sz="1400"/>
              <a:t>Developers of Domino/XPages apps with at least a basic understanding of:</a:t>
            </a:r>
          </a:p>
          <a:p>
            <a:pPr indent="-228600" lvl="1" marL="914400">
              <a:lnSpc>
                <a:spcPct val="150000"/>
              </a:lnSpc>
              <a:spcBef>
                <a:spcPts val="0"/>
              </a:spcBef>
              <a:spcAft>
                <a:spcPts val="0"/>
              </a:spcAft>
              <a:buChar char="○"/>
            </a:pPr>
            <a:r>
              <a:rPr lang="en"/>
              <a:t>Notes/Domino API</a:t>
            </a:r>
          </a:p>
          <a:p>
            <a:pPr indent="-228600" lvl="1" marL="914400">
              <a:lnSpc>
                <a:spcPct val="150000"/>
              </a:lnSpc>
              <a:spcBef>
                <a:spcPts val="0"/>
              </a:spcBef>
              <a:spcAft>
                <a:spcPts val="0"/>
              </a:spcAft>
              <a:buChar char="○"/>
            </a:pPr>
            <a:r>
              <a:rPr lang="en"/>
              <a:t>Domino SSJS, Java basics (</a:t>
            </a:r>
            <a:r>
              <a:rPr i="1" lang="en"/>
              <a:t>can</a:t>
            </a:r>
            <a:r>
              <a:rPr lang="en"/>
              <a:t> avoid Java, shouldn’t)</a:t>
            </a:r>
          </a:p>
          <a:p>
            <a:pPr indent="-228600" lvl="1" marL="914400" rtl="0">
              <a:lnSpc>
                <a:spcPct val="150000"/>
              </a:lnSpc>
              <a:spcBef>
                <a:spcPts val="0"/>
              </a:spcBef>
              <a:spcAft>
                <a:spcPts val="0"/>
              </a:spcAft>
              <a:buChar char="○"/>
            </a:pPr>
            <a:r>
              <a:rPr lang="en"/>
              <a:t>A desire to be more versatile</a:t>
            </a:r>
          </a:p>
          <a:p>
            <a:pPr indent="-228600" lvl="1" marL="914400">
              <a:lnSpc>
                <a:spcPct val="150000"/>
              </a:lnSpc>
              <a:spcBef>
                <a:spcPts val="0"/>
              </a:spcBef>
              <a:spcAft>
                <a:spcPts val="0"/>
              </a:spcAft>
              <a:buChar char="○"/>
            </a:pPr>
            <a:r>
              <a:rPr lang="en"/>
              <a:t>A desire to learn and grow!</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278000" y="472000"/>
            <a:ext cx="8520600" cy="572700"/>
          </a:xfrm>
          <a:prstGeom prst="rect">
            <a:avLst/>
          </a:prstGeom>
        </p:spPr>
        <p:txBody>
          <a:bodyPr anchorCtr="0" anchor="t" bIns="91425" lIns="91425" rIns="91425" tIns="91425">
            <a:noAutofit/>
          </a:bodyPr>
          <a:lstStyle/>
          <a:p>
            <a:pPr lvl="0">
              <a:spcBef>
                <a:spcPts val="0"/>
              </a:spcBef>
              <a:buNone/>
            </a:pPr>
            <a:r>
              <a:rPr lang="en"/>
              <a:t>Why this topic?</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lnSpc>
                <a:spcPct val="150000"/>
              </a:lnSpc>
              <a:spcBef>
                <a:spcPts val="0"/>
              </a:spcBef>
              <a:buSzPct val="100000"/>
            </a:pPr>
            <a:r>
              <a:rPr lang="en" sz="1400"/>
              <a:t>Traditional Notes client development is dead</a:t>
            </a:r>
          </a:p>
          <a:p>
            <a:pPr indent="-317500" lvl="0" marL="457200" rtl="0">
              <a:lnSpc>
                <a:spcPct val="150000"/>
              </a:lnSpc>
              <a:spcBef>
                <a:spcPts val="0"/>
              </a:spcBef>
              <a:buSzPct val="100000"/>
            </a:pPr>
            <a:r>
              <a:rPr lang="en" sz="1400"/>
              <a:t>Traditional Notes web development is dead</a:t>
            </a:r>
          </a:p>
          <a:p>
            <a:pPr indent="-317500" lvl="0" marL="457200" rtl="0">
              <a:lnSpc>
                <a:spcPct val="150000"/>
              </a:lnSpc>
              <a:spcBef>
                <a:spcPts val="0"/>
              </a:spcBef>
              <a:buSzPct val="100000"/>
            </a:pPr>
            <a:r>
              <a:rPr lang="en" sz="1400"/>
              <a:t>Self-contained xPages development is limiting</a:t>
            </a:r>
          </a:p>
          <a:p>
            <a:pPr indent="-317500" lvl="0" marL="457200" rtl="0">
              <a:lnSpc>
                <a:spcPct val="150000"/>
              </a:lnSpc>
              <a:spcBef>
                <a:spcPts val="0"/>
              </a:spcBef>
              <a:buSzPct val="100000"/>
            </a:pPr>
            <a:r>
              <a:rPr lang="en" sz="1400"/>
              <a:t>Integration, versatility, flexibility</a:t>
            </a:r>
          </a:p>
          <a:p>
            <a:pPr indent="-317500" lvl="0" marL="457200" rtl="0">
              <a:lnSpc>
                <a:spcPct val="150000"/>
              </a:lnSpc>
              <a:spcBef>
                <a:spcPts val="0"/>
              </a:spcBef>
              <a:buSzPct val="100000"/>
            </a:pPr>
            <a:r>
              <a:rPr lang="en" sz="1400"/>
              <a:t>Use the best tools for the job </a:t>
            </a:r>
          </a:p>
          <a:p>
            <a:pPr indent="-317500" lvl="0" marL="457200">
              <a:lnSpc>
                <a:spcPct val="150000"/>
              </a:lnSpc>
              <a:spcBef>
                <a:spcPts val="0"/>
              </a:spcBef>
              <a:buSzPct val="100000"/>
            </a:pPr>
            <a:r>
              <a:rPr lang="en" sz="1400"/>
              <a:t>Extend the life of legacy applications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Overview / Outline</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t/>
            </a:r>
            <a:endParaRPr sz="1400"/>
          </a:p>
          <a:p>
            <a:pPr indent="-317500" lvl="0" marL="457200" rtl="0">
              <a:lnSpc>
                <a:spcPct val="150000"/>
              </a:lnSpc>
              <a:spcBef>
                <a:spcPts val="0"/>
              </a:spcBef>
              <a:spcAft>
                <a:spcPts val="0"/>
              </a:spcAft>
              <a:buSzPct val="100000"/>
              <a:buChar char="●"/>
            </a:pPr>
            <a:r>
              <a:rPr lang="en" sz="1400"/>
              <a:t>Re-normalizing / de-specializing XPages development </a:t>
            </a:r>
          </a:p>
          <a:p>
            <a:pPr indent="457200" lvl="0" rtl="0">
              <a:lnSpc>
                <a:spcPct val="150000"/>
              </a:lnSpc>
              <a:spcBef>
                <a:spcPts val="0"/>
              </a:spcBef>
              <a:spcAft>
                <a:spcPts val="0"/>
              </a:spcAft>
              <a:buNone/>
            </a:pPr>
            <a:r>
              <a:rPr lang="en" sz="1400"/>
              <a:t>(note: not to demonize XPages controls, but highlight the versatility of the XPages runtime)</a:t>
            </a:r>
          </a:p>
          <a:p>
            <a:pPr lvl="0">
              <a:lnSpc>
                <a:spcPct val="150000"/>
              </a:lnSpc>
              <a:spcBef>
                <a:spcPts val="0"/>
              </a:spcBef>
              <a:spcAft>
                <a:spcPts val="0"/>
              </a:spcAft>
              <a:buNone/>
            </a:pPr>
            <a:r>
              <a:t/>
            </a:r>
            <a:endParaRPr sz="1400"/>
          </a:p>
          <a:p>
            <a:pPr indent="-317500" lvl="0" marL="457200" rtl="0">
              <a:lnSpc>
                <a:spcPct val="150000"/>
              </a:lnSpc>
              <a:spcBef>
                <a:spcPts val="0"/>
              </a:spcBef>
              <a:spcAft>
                <a:spcPts val="0"/>
              </a:spcAft>
              <a:buSzPct val="100000"/>
              <a:buChar char="●"/>
            </a:pPr>
            <a:r>
              <a:rPr lang="en" sz="1400"/>
              <a:t>Focus on the flexibility of XPages as a platform</a:t>
            </a:r>
          </a:p>
          <a:p>
            <a:pPr indent="-317500" lvl="1" marL="914400" rtl="0">
              <a:lnSpc>
                <a:spcPct val="150000"/>
              </a:lnSpc>
              <a:spcBef>
                <a:spcPts val="0"/>
              </a:spcBef>
              <a:spcAft>
                <a:spcPts val="0"/>
              </a:spcAft>
              <a:buSzPct val="100000"/>
              <a:buChar char="○"/>
            </a:pPr>
            <a:r>
              <a:rPr lang="en"/>
              <a:t>It </a:t>
            </a:r>
            <a:r>
              <a:rPr lang="en" sz="1400"/>
              <a:t>can support many modes of development</a:t>
            </a:r>
          </a:p>
          <a:p>
            <a:pPr indent="-317500" lvl="1" marL="914400">
              <a:lnSpc>
                <a:spcPct val="150000"/>
              </a:lnSpc>
              <a:spcBef>
                <a:spcPts val="0"/>
              </a:spcBef>
              <a:spcAft>
                <a:spcPts val="0"/>
              </a:spcAft>
              <a:buSzPct val="100000"/>
              <a:buChar char="○"/>
            </a:pPr>
            <a:r>
              <a:rPr lang="en"/>
              <a:t>Use</a:t>
            </a:r>
            <a:r>
              <a:rPr lang="en" sz="1400"/>
              <a:t> tools and languages common to other well known modern platforms.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Examples to illustrate what we will be talking about in greater detail</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 Technical Stack	</a:t>
            </a:r>
          </a:p>
        </p:txBody>
      </p:sp>
      <p:grpSp>
        <p:nvGrpSpPr>
          <p:cNvPr id="108" name="Shape 108"/>
          <p:cNvGrpSpPr/>
          <p:nvPr/>
        </p:nvGrpSpPr>
        <p:grpSpPr>
          <a:xfrm>
            <a:off x="311700" y="1523225"/>
            <a:ext cx="8520600" cy="3312125"/>
            <a:chOff x="311700" y="1523225"/>
            <a:chExt cx="8520600" cy="3312125"/>
          </a:xfrm>
        </p:grpSpPr>
        <p:grpSp>
          <p:nvGrpSpPr>
            <p:cNvPr id="109" name="Shape 109"/>
            <p:cNvGrpSpPr/>
            <p:nvPr/>
          </p:nvGrpSpPr>
          <p:grpSpPr>
            <a:xfrm>
              <a:off x="311700" y="1523225"/>
              <a:ext cx="3936900" cy="2831250"/>
              <a:chOff x="311700" y="1523225"/>
              <a:chExt cx="3936900" cy="2831250"/>
            </a:xfrm>
          </p:grpSpPr>
          <p:sp>
            <p:nvSpPr>
              <p:cNvPr id="110" name="Shape 110"/>
              <p:cNvSpPr/>
              <p:nvPr/>
            </p:nvSpPr>
            <p:spPr>
              <a:xfrm>
                <a:off x="311700" y="3781775"/>
                <a:ext cx="39369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Database Layer</a:t>
                </a:r>
              </a:p>
              <a:p>
                <a:pPr lvl="0" algn="ctr">
                  <a:spcBef>
                    <a:spcPts val="0"/>
                  </a:spcBef>
                  <a:buNone/>
                </a:pPr>
                <a:r>
                  <a:rPr lang="en"/>
                  <a:t>Domino - NSF</a:t>
                </a:r>
              </a:p>
            </p:txBody>
          </p:sp>
          <p:sp>
            <p:nvSpPr>
              <p:cNvPr id="111" name="Shape 111"/>
              <p:cNvSpPr/>
              <p:nvPr/>
            </p:nvSpPr>
            <p:spPr>
              <a:xfrm>
                <a:off x="311700" y="2622300"/>
                <a:ext cx="3936900" cy="64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Interface Layer</a:t>
                </a:r>
              </a:p>
              <a:p>
                <a:pPr lvl="0" algn="ctr">
                  <a:spcBef>
                    <a:spcPts val="0"/>
                  </a:spcBef>
                  <a:buNone/>
                </a:pPr>
                <a:r>
                  <a:rPr lang="en"/>
                  <a:t>Domino Data Services, Rest Service Control</a:t>
                </a:r>
              </a:p>
            </p:txBody>
          </p:sp>
          <p:sp>
            <p:nvSpPr>
              <p:cNvPr id="112" name="Shape 112"/>
              <p:cNvSpPr/>
              <p:nvPr/>
            </p:nvSpPr>
            <p:spPr>
              <a:xfrm>
                <a:off x="311700" y="1523225"/>
                <a:ext cx="3936900" cy="50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Presentation Layer</a:t>
                </a:r>
              </a:p>
              <a:p>
                <a:pPr lvl="0" algn="ctr">
                  <a:spcBef>
                    <a:spcPts val="0"/>
                  </a:spcBef>
                  <a:buNone/>
                </a:pPr>
                <a:r>
                  <a:rPr lang="en"/>
                  <a:t>Angular</a:t>
                </a:r>
              </a:p>
            </p:txBody>
          </p:sp>
          <p:sp>
            <p:nvSpPr>
              <p:cNvPr id="113" name="Shape 113"/>
              <p:cNvSpPr/>
              <p:nvPr/>
            </p:nvSpPr>
            <p:spPr>
              <a:xfrm>
                <a:off x="1511625" y="3357075"/>
                <a:ext cx="289800" cy="3405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2529550" y="3357075"/>
                <a:ext cx="289800" cy="3405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1587825" y="2137875"/>
                <a:ext cx="289800" cy="3405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2529550" y="2137875"/>
                <a:ext cx="289800" cy="3405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7" name="Shape 117"/>
            <p:cNvGrpSpPr/>
            <p:nvPr/>
          </p:nvGrpSpPr>
          <p:grpSpPr>
            <a:xfrm>
              <a:off x="3885900" y="3084700"/>
              <a:ext cx="4946400" cy="1750650"/>
              <a:chOff x="3885900" y="3084700"/>
              <a:chExt cx="4946400" cy="1750650"/>
            </a:xfrm>
          </p:grpSpPr>
          <p:sp>
            <p:nvSpPr>
              <p:cNvPr id="118" name="Shape 118"/>
              <p:cNvSpPr/>
              <p:nvPr/>
            </p:nvSpPr>
            <p:spPr>
              <a:xfrm>
                <a:off x="4895400" y="3781775"/>
                <a:ext cx="39369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 Disk Project (ODP)</a:t>
                </a:r>
              </a:p>
            </p:txBody>
          </p:sp>
          <p:sp>
            <p:nvSpPr>
              <p:cNvPr id="119" name="Shape 119"/>
              <p:cNvSpPr/>
              <p:nvPr/>
            </p:nvSpPr>
            <p:spPr>
              <a:xfrm rot="5400000">
                <a:off x="4427100" y="3756425"/>
                <a:ext cx="289800" cy="3405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0" name="Shape 120"/>
              <p:cNvSpPr/>
              <p:nvPr/>
            </p:nvSpPr>
            <p:spPr>
              <a:xfrm rot="-5400000">
                <a:off x="4427100" y="4046225"/>
                <a:ext cx="289800" cy="3405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1" name="Shape 121"/>
              <p:cNvSpPr txBox="1"/>
              <p:nvPr/>
            </p:nvSpPr>
            <p:spPr>
              <a:xfrm>
                <a:off x="3885900" y="4415350"/>
                <a:ext cx="1372200" cy="420000"/>
              </a:xfrm>
              <a:prstGeom prst="rect">
                <a:avLst/>
              </a:prstGeom>
              <a:noFill/>
              <a:ln>
                <a:noFill/>
              </a:ln>
            </p:spPr>
            <p:txBody>
              <a:bodyPr anchorCtr="0" anchor="t" bIns="91425" lIns="91425" rIns="91425" tIns="91425">
                <a:noAutofit/>
              </a:bodyPr>
              <a:lstStyle/>
              <a:p>
                <a:pPr lvl="0">
                  <a:spcBef>
                    <a:spcPts val="0"/>
                  </a:spcBef>
                  <a:buNone/>
                </a:pPr>
                <a:r>
                  <a:rPr lang="en"/>
                  <a:t>Source Control</a:t>
                </a:r>
              </a:p>
            </p:txBody>
          </p:sp>
          <p:sp>
            <p:nvSpPr>
              <p:cNvPr id="122" name="Shape 122"/>
              <p:cNvSpPr/>
              <p:nvPr/>
            </p:nvSpPr>
            <p:spPr>
              <a:xfrm>
                <a:off x="6991800" y="3084700"/>
                <a:ext cx="18405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Task Runner</a:t>
                </a:r>
                <a:br>
                  <a:rPr lang="en"/>
                </a:br>
                <a:r>
                  <a:rPr lang="en"/>
                  <a:t>Grunt/Gulp, Yeoman</a:t>
                </a:r>
              </a:p>
            </p:txBody>
          </p:sp>
          <p:sp>
            <p:nvSpPr>
              <p:cNvPr id="123" name="Shape 123"/>
              <p:cNvSpPr/>
              <p:nvPr/>
            </p:nvSpPr>
            <p:spPr>
              <a:xfrm>
                <a:off x="4895400" y="3084700"/>
                <a:ext cx="20124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Front-End Tooling</a:t>
                </a:r>
                <a:br>
                  <a:rPr lang="en"/>
                </a:br>
                <a:r>
                  <a:rPr lang="en"/>
                  <a:t>Node + npm packages</a:t>
                </a:r>
              </a:p>
            </p:txBody>
          </p:sp>
        </p:grpSp>
      </p:grpSp>
      <p:sp>
        <p:nvSpPr>
          <p:cNvPr id="124" name="Shape 124"/>
          <p:cNvSpPr/>
          <p:nvPr/>
        </p:nvSpPr>
        <p:spPr>
          <a:xfrm>
            <a:off x="4891500" y="2388075"/>
            <a:ext cx="3940800" cy="572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434343"/>
                </a:solidFill>
              </a:rPr>
              <a:t>Alternative Editor</a:t>
            </a:r>
            <a:br>
              <a:rPr lang="en">
                <a:solidFill>
                  <a:srgbClr val="434343"/>
                </a:solidFill>
              </a:rPr>
            </a:br>
            <a:r>
              <a:rPr lang="en">
                <a:solidFill>
                  <a:srgbClr val="434343"/>
                </a:solidFill>
              </a:rPr>
              <a:t>SublimeText, Atom, VS Code, WebStorm IDE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