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1468-C44F-CBCB-FBBB-94DC2A0D25DC}"/>
              </a:ext>
            </a:extLst>
          </p:cNvPr>
          <p:cNvSpPr>
            <a:spLocks noGrp="1"/>
          </p:cNvSpPr>
          <p:nvPr>
            <p:ph type="ctrTitle"/>
          </p:nvPr>
        </p:nvSpPr>
        <p:spPr>
          <a:xfrm>
            <a:off x="2692398" y="1871132"/>
            <a:ext cx="6815669" cy="2554536"/>
          </a:xfrm>
        </p:spPr>
        <p:txBody>
          <a:bodyPr/>
          <a:lstStyle/>
          <a:p>
            <a:r>
              <a:rPr lang="en-US" dirty="0"/>
              <a:t>THE SELF FROM PSYCHOLOGICAL PERSPECTIVE </a:t>
            </a:r>
          </a:p>
        </p:txBody>
      </p:sp>
    </p:spTree>
    <p:extLst>
      <p:ext uri="{BB962C8B-B14F-4D97-AF65-F5344CB8AC3E}">
        <p14:creationId xmlns:p14="http://schemas.microsoft.com/office/powerpoint/2010/main" val="238726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7CBB-8856-473E-1AFA-ACC63BE8B9B2}"/>
              </a:ext>
            </a:extLst>
          </p:cNvPr>
          <p:cNvSpPr>
            <a:spLocks noGrp="1"/>
          </p:cNvSpPr>
          <p:nvPr>
            <p:ph type="title"/>
          </p:nvPr>
        </p:nvSpPr>
        <p:spPr/>
        <p:txBody>
          <a:bodyPr>
            <a:normAutofit fontScale="90000"/>
          </a:bodyPr>
          <a:lstStyle/>
          <a:p>
            <a:r>
              <a:rPr lang="en-US" dirty="0"/>
              <a:t>Personality Domains: Real Self VS Ideal Self</a:t>
            </a:r>
          </a:p>
        </p:txBody>
      </p:sp>
      <p:sp>
        <p:nvSpPr>
          <p:cNvPr id="13" name="Content Placeholder 3">
            <a:extLst>
              <a:ext uri="{FF2B5EF4-FFF2-40B4-BE49-F238E27FC236}">
                <a16:creationId xmlns:a16="http://schemas.microsoft.com/office/drawing/2014/main" id="{1C4B1BE0-DA47-22C4-C45A-3022F15A2B21}"/>
              </a:ext>
            </a:extLst>
          </p:cNvPr>
          <p:cNvSpPr>
            <a:spLocks noGrp="1"/>
          </p:cNvSpPr>
          <p:nvPr>
            <p:ph sz="half" idx="2"/>
          </p:nvPr>
        </p:nvSpPr>
        <p:spPr>
          <a:xfrm>
            <a:off x="7817148" y="2560320"/>
            <a:ext cx="2951946" cy="3310128"/>
          </a:xfrm>
        </p:spPr>
        <p:txBody>
          <a:bodyPr>
            <a:normAutofit/>
          </a:bodyPr>
          <a:lstStyle/>
          <a:p>
            <a:pPr marL="0" indent="0">
              <a:buNone/>
            </a:pPr>
            <a:r>
              <a:rPr lang="en-US" dirty="0"/>
              <a:t>Public Self</a:t>
            </a:r>
          </a:p>
          <a:p>
            <a:r>
              <a:rPr lang="en-US" dirty="0"/>
              <a:t>Loud 
Peculiar
Sens of fashion
Short hair</a:t>
            </a:r>
          </a:p>
          <a:p>
            <a:pPr marL="0" indent="0">
              <a:buNone/>
            </a:pPr>
            <a:endParaRPr lang="en-US" dirty="0"/>
          </a:p>
        </p:txBody>
      </p:sp>
      <p:sp>
        <p:nvSpPr>
          <p:cNvPr id="15" name="Content Placeholder 3">
            <a:extLst>
              <a:ext uri="{FF2B5EF4-FFF2-40B4-BE49-F238E27FC236}">
                <a16:creationId xmlns:a16="http://schemas.microsoft.com/office/drawing/2014/main" id="{E67DB64D-9978-88DE-2F23-5C40A8A35739}"/>
              </a:ext>
            </a:extLst>
          </p:cNvPr>
          <p:cNvSpPr>
            <a:spLocks noGrp="1"/>
          </p:cNvSpPr>
          <p:nvPr>
            <p:ph sz="half" idx="2"/>
          </p:nvPr>
        </p:nvSpPr>
        <p:spPr>
          <a:xfrm>
            <a:off x="4620027" y="2560320"/>
            <a:ext cx="2951946" cy="3310128"/>
          </a:xfrm>
        </p:spPr>
        <p:txBody>
          <a:bodyPr>
            <a:normAutofit/>
          </a:bodyPr>
          <a:lstStyle/>
          <a:p>
            <a:pPr marL="0" indent="0">
              <a:buNone/>
            </a:pPr>
            <a:r>
              <a:rPr lang="en-US" dirty="0"/>
              <a:t>Ideal Self</a:t>
            </a:r>
          </a:p>
          <a:p>
            <a:r>
              <a:rPr lang="en-US" dirty="0"/>
              <a:t>Approachable
Friendly
Talented</a:t>
            </a:r>
          </a:p>
          <a:p>
            <a:pPr marL="0" indent="0">
              <a:buNone/>
            </a:pPr>
            <a:endParaRPr lang="en-US" dirty="0"/>
          </a:p>
          <a:p>
            <a:pPr marL="0" indent="0">
              <a:buNone/>
            </a:pPr>
            <a:endParaRPr lang="en-US" dirty="0"/>
          </a:p>
          <a:p>
            <a:pPr marL="0" indent="0">
              <a:buNone/>
            </a:pPr>
            <a:endParaRPr lang="en-US" dirty="0"/>
          </a:p>
        </p:txBody>
      </p:sp>
      <p:sp>
        <p:nvSpPr>
          <p:cNvPr id="17" name="Content Placeholder 3">
            <a:extLst>
              <a:ext uri="{FF2B5EF4-FFF2-40B4-BE49-F238E27FC236}">
                <a16:creationId xmlns:a16="http://schemas.microsoft.com/office/drawing/2014/main" id="{08E4868F-A0C8-2925-E289-79F592686D26}"/>
              </a:ext>
            </a:extLst>
          </p:cNvPr>
          <p:cNvSpPr>
            <a:spLocks noGrp="1"/>
          </p:cNvSpPr>
          <p:nvPr>
            <p:ph sz="half" idx="2"/>
          </p:nvPr>
        </p:nvSpPr>
        <p:spPr>
          <a:xfrm>
            <a:off x="1545494" y="2670964"/>
            <a:ext cx="2951946" cy="3310128"/>
          </a:xfrm>
        </p:spPr>
        <p:txBody>
          <a:bodyPr>
            <a:normAutofit/>
          </a:bodyPr>
          <a:lstStyle/>
          <a:p>
            <a:pPr marL="0" indent="0">
              <a:buNone/>
            </a:pPr>
            <a:r>
              <a:rPr lang="en-US" dirty="0"/>
              <a:t>Real Self</a:t>
            </a:r>
          </a:p>
          <a:p>
            <a:r>
              <a:rPr lang="en-US" dirty="0"/>
              <a:t>Activist
Intelligent
Short hair</a:t>
            </a:r>
          </a:p>
          <a:p>
            <a:pPr marL="0" indent="0">
              <a:buNone/>
            </a:pP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6294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4D99-739A-7FAC-FBDA-094F3E9615F1}"/>
              </a:ext>
            </a:extLst>
          </p:cNvPr>
          <p:cNvSpPr>
            <a:spLocks noGrp="1"/>
          </p:cNvSpPr>
          <p:nvPr>
            <p:ph type="title"/>
          </p:nvPr>
        </p:nvSpPr>
        <p:spPr/>
        <p:txBody>
          <a:bodyPr>
            <a:normAutofit/>
          </a:bodyPr>
          <a:lstStyle/>
          <a:p>
            <a:r>
              <a:rPr lang="en-US" dirty="0"/>
              <a:t>Importance of Allignment</a:t>
            </a:r>
          </a:p>
        </p:txBody>
      </p:sp>
      <p:sp>
        <p:nvSpPr>
          <p:cNvPr id="3" name="Content Placeholder 2">
            <a:extLst>
              <a:ext uri="{FF2B5EF4-FFF2-40B4-BE49-F238E27FC236}">
                <a16:creationId xmlns:a16="http://schemas.microsoft.com/office/drawing/2014/main" id="{D5835B01-3A0B-C0B4-1972-29DB546C2547}"/>
              </a:ext>
            </a:extLst>
          </p:cNvPr>
          <p:cNvSpPr>
            <a:spLocks noGrp="1"/>
          </p:cNvSpPr>
          <p:nvPr>
            <p:ph idx="1"/>
          </p:nvPr>
        </p:nvSpPr>
        <p:spPr/>
        <p:txBody>
          <a:bodyPr>
            <a:normAutofit lnSpcReduction="10000"/>
          </a:bodyPr>
          <a:lstStyle/>
          <a:p>
            <a:r>
              <a:rPr lang="en-US" dirty="0"/>
              <a:t>If the way that I am( the real self) is </a:t>
            </a:r>
            <a:r>
              <a:rPr lang="en-US" dirty="0" err="1"/>
              <a:t>allgined</a:t>
            </a:r>
            <a:r>
              <a:rPr lang="en-US" dirty="0"/>
              <a:t> with the way that I want to be (the ideal self), then I will feel a sense of mental well-being or peace of mind.
If the way that I am is not </a:t>
            </a:r>
            <a:r>
              <a:rPr lang="en-US" dirty="0" err="1"/>
              <a:t>alligned</a:t>
            </a:r>
            <a:r>
              <a:rPr lang="en-US" dirty="0"/>
              <a:t> with how I want to be, the incongruence, or lack of </a:t>
            </a:r>
            <a:r>
              <a:rPr lang="en-US" dirty="0" err="1"/>
              <a:t>allignment</a:t>
            </a:r>
            <a:r>
              <a:rPr lang="en-US" dirty="0"/>
              <a:t>, will result in mental distress or anxiety.</a:t>
            </a:r>
          </a:p>
          <a:p>
            <a:r>
              <a:rPr lang="en-US" dirty="0"/>
              <a:t>The greater the level of incongruence between the ideal self and the real self, the greater the level of resulting distress.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0301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CB52-1E5A-8922-DD93-EE2365186BE8}"/>
              </a:ext>
            </a:extLst>
          </p:cNvPr>
          <p:cNvSpPr>
            <a:spLocks noGrp="1"/>
          </p:cNvSpPr>
          <p:nvPr>
            <p:ph type="title"/>
          </p:nvPr>
        </p:nvSpPr>
        <p:spPr/>
        <p:txBody>
          <a:bodyPr/>
          <a:lstStyle/>
          <a:p>
            <a:r>
              <a:rPr lang="en-US" dirty="0"/>
              <a:t>Carl Roger’s Self-Actualization Theory</a:t>
            </a:r>
          </a:p>
        </p:txBody>
      </p:sp>
      <p:sp>
        <p:nvSpPr>
          <p:cNvPr id="3" name="Content Placeholder 2">
            <a:extLst>
              <a:ext uri="{FF2B5EF4-FFF2-40B4-BE49-F238E27FC236}">
                <a16:creationId xmlns:a16="http://schemas.microsoft.com/office/drawing/2014/main" id="{422ACBB7-BB74-E8C7-EF02-DFC4E4D59402}"/>
              </a:ext>
            </a:extLst>
          </p:cNvPr>
          <p:cNvSpPr>
            <a:spLocks noGrp="1"/>
          </p:cNvSpPr>
          <p:nvPr>
            <p:ph idx="1"/>
          </p:nvPr>
        </p:nvSpPr>
        <p:spPr/>
        <p:txBody>
          <a:bodyPr>
            <a:normAutofit/>
          </a:bodyPr>
          <a:lstStyle/>
          <a:p>
            <a:pPr marL="0" indent="0">
              <a:buNone/>
            </a:pPr>
            <a:r>
              <a:rPr lang="en-US" dirty="0"/>
              <a:t>Rogers believed people are motivated by an innate tendency to actualize, maintain, and enhance the self. 
Our environment depends on our perception of it, which may not always coincide with reality. 
Your own opinion of what you consider to be the acceptable behavior of college students will be different by the time you are 70.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1036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77CC-3FC6-2D65-0D5D-06AB65B918E0}"/>
              </a:ext>
            </a:extLst>
          </p:cNvPr>
          <p:cNvSpPr>
            <a:spLocks noGrp="1"/>
          </p:cNvSpPr>
          <p:nvPr>
            <p:ph type="title"/>
          </p:nvPr>
        </p:nvSpPr>
        <p:spPr/>
        <p:txBody>
          <a:bodyPr>
            <a:normAutofit fontScale="90000"/>
          </a:bodyPr>
          <a:lstStyle/>
          <a:p>
            <a:r>
              <a:rPr lang="en-US" dirty="0"/>
              <a:t>The Development of the Self in Childhood</a:t>
            </a:r>
          </a:p>
        </p:txBody>
      </p:sp>
      <p:sp>
        <p:nvSpPr>
          <p:cNvPr id="3" name="Content Placeholder 2">
            <a:extLst>
              <a:ext uri="{FF2B5EF4-FFF2-40B4-BE49-F238E27FC236}">
                <a16:creationId xmlns:a16="http://schemas.microsoft.com/office/drawing/2014/main" id="{A43534CA-3224-ED4F-E26B-56A5E0DE03ED}"/>
              </a:ext>
            </a:extLst>
          </p:cNvPr>
          <p:cNvSpPr>
            <a:spLocks noGrp="1"/>
          </p:cNvSpPr>
          <p:nvPr>
            <p:ph idx="1"/>
          </p:nvPr>
        </p:nvSpPr>
        <p:spPr/>
        <p:txBody>
          <a:bodyPr>
            <a:normAutofit fontScale="85000" lnSpcReduction="10000"/>
          </a:bodyPr>
          <a:lstStyle/>
          <a:p>
            <a:r>
              <a:rPr lang="en-US" dirty="0"/>
              <a:t>As infants gradually develop a more complex experiential field from widening social encounters, one part of their experience becomes differentiated from the rest. </a:t>
            </a:r>
          </a:p>
          <a:p>
            <a:r>
              <a:rPr lang="en-US" dirty="0"/>
              <a:t>This separate part, defined by the words I, me, and myself, is the self or self-concept.</a:t>
            </a:r>
          </a:p>
          <a:p>
            <a:r>
              <a:rPr lang="en-US" dirty="0"/>
              <a:t>The formation of the self-concept involves distinguishing what is directly and immediately a part of the self from the people, objects, and events that are external to the self. </a:t>
            </a:r>
          </a:p>
          <a:p>
            <a:r>
              <a:rPr lang="en-US" dirty="0"/>
              <a:t>The self concept is also our image of what we are, what we should be, and what we would like to be. </a:t>
            </a:r>
          </a:p>
          <a:p>
            <a:r>
              <a:rPr lang="en-US" dirty="0"/>
              <a:t>All aspects of the self strive for consistency. (E.g., aggressive behavior)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6060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37DB-020C-7B23-4E78-4CCE8CF53FEE}"/>
              </a:ext>
            </a:extLst>
          </p:cNvPr>
          <p:cNvSpPr>
            <a:spLocks noGrp="1"/>
          </p:cNvSpPr>
          <p:nvPr>
            <p:ph type="title"/>
          </p:nvPr>
        </p:nvSpPr>
        <p:spPr/>
        <p:txBody>
          <a:bodyPr/>
          <a:lstStyle/>
          <a:p>
            <a:r>
              <a:rPr lang="en-US" dirty="0"/>
              <a:t>Positive Regard</a:t>
            </a:r>
          </a:p>
        </p:txBody>
      </p:sp>
      <p:sp>
        <p:nvSpPr>
          <p:cNvPr id="3" name="Content Placeholder 2">
            <a:extLst>
              <a:ext uri="{FF2B5EF4-FFF2-40B4-BE49-F238E27FC236}">
                <a16:creationId xmlns:a16="http://schemas.microsoft.com/office/drawing/2014/main" id="{2FE4D1A5-7621-2C02-B853-8718F3FD3728}"/>
              </a:ext>
            </a:extLst>
          </p:cNvPr>
          <p:cNvSpPr>
            <a:spLocks noGrp="1"/>
          </p:cNvSpPr>
          <p:nvPr>
            <p:ph idx="1"/>
          </p:nvPr>
        </p:nvSpPr>
        <p:spPr/>
        <p:txBody>
          <a:bodyPr>
            <a:normAutofit/>
          </a:bodyPr>
          <a:lstStyle/>
          <a:p>
            <a:r>
              <a:rPr lang="en-US" dirty="0"/>
              <a:t>As the self emerges, infants develop a need for what Rogers called positive regard. </a:t>
            </a:r>
          </a:p>
          <a:p>
            <a:r>
              <a:rPr lang="en-US" dirty="0"/>
              <a:t>The need for positive regard is universal and persistent. It includes acceptance, love, and approval from other people, most notably from the mother during infancy. </a:t>
            </a:r>
          </a:p>
          <a:p>
            <a:r>
              <a:rPr lang="en-US" dirty="0"/>
              <a:t>Positive regard is crucial to personality development, infant behavior is guided by the amount of affection and love bestowed.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1885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E2F2-4D76-F87A-B6BD-2D6E50E9020D}"/>
              </a:ext>
            </a:extLst>
          </p:cNvPr>
          <p:cNvSpPr>
            <a:spLocks noGrp="1"/>
          </p:cNvSpPr>
          <p:nvPr>
            <p:ph type="title"/>
          </p:nvPr>
        </p:nvSpPr>
        <p:spPr/>
        <p:txBody>
          <a:bodyPr/>
          <a:lstStyle/>
          <a:p>
            <a:r>
              <a:rPr lang="en-US" dirty="0"/>
              <a:t>Incongruence</a:t>
            </a:r>
          </a:p>
        </p:txBody>
      </p:sp>
      <p:sp>
        <p:nvSpPr>
          <p:cNvPr id="3" name="Content Placeholder 2">
            <a:extLst>
              <a:ext uri="{FF2B5EF4-FFF2-40B4-BE49-F238E27FC236}">
                <a16:creationId xmlns:a16="http://schemas.microsoft.com/office/drawing/2014/main" id="{E1E03A20-8AAE-31DE-715A-746DF31C9549}"/>
              </a:ext>
            </a:extLst>
          </p:cNvPr>
          <p:cNvSpPr>
            <a:spLocks noGrp="1"/>
          </p:cNvSpPr>
          <p:nvPr>
            <p:ph idx="1"/>
          </p:nvPr>
        </p:nvSpPr>
        <p:spPr/>
        <p:txBody>
          <a:bodyPr>
            <a:normAutofit fontScale="77500" lnSpcReduction="20000"/>
          </a:bodyPr>
          <a:lstStyle/>
          <a:p>
            <a:r>
              <a:rPr lang="en-US" dirty="0"/>
              <a:t>We come to evaluate experiences, and accept or reject them, not in terms of how they contribute to the overall actualization tendency, but in terms of whether they bring positive regard from others. </a:t>
            </a:r>
          </a:p>
          <a:p>
            <a:r>
              <a:rPr lang="en-US" dirty="0"/>
              <a:t>This leads to incongruence between the self-concept and the experiential world, the environment as we perceive it.</a:t>
            </a:r>
          </a:p>
          <a:p>
            <a:r>
              <a:rPr lang="en-US" dirty="0"/>
              <a:t>Experiences that are incongruent or incompatible with our self-concept become threatening and are manifested as anxiety.</a:t>
            </a:r>
          </a:p>
          <a:p>
            <a:r>
              <a:rPr lang="en-US" dirty="0"/>
              <a:t>For example, if our self-concept includes the belief that we love all humanity, once we meet someone toward whom we feel hatred, we are likely to develop anxiety. 
Hating is not congruent with our image of us as loving persons. To maintain our self-concept, we must deny the hatred.</a:t>
            </a:r>
          </a:p>
        </p:txBody>
      </p:sp>
    </p:spTree>
    <p:extLst>
      <p:ext uri="{BB962C8B-B14F-4D97-AF65-F5344CB8AC3E}">
        <p14:creationId xmlns:p14="http://schemas.microsoft.com/office/powerpoint/2010/main" val="810666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712A-567C-B019-ED9E-BEFAE7A06DA8}"/>
              </a:ext>
            </a:extLst>
          </p:cNvPr>
          <p:cNvSpPr>
            <a:spLocks noGrp="1"/>
          </p:cNvSpPr>
          <p:nvPr>
            <p:ph type="title"/>
          </p:nvPr>
        </p:nvSpPr>
        <p:spPr/>
        <p:txBody>
          <a:bodyPr>
            <a:normAutofit fontScale="90000"/>
          </a:bodyPr>
          <a:lstStyle/>
          <a:p>
            <a:r>
              <a:rPr lang="en-US" dirty="0"/>
              <a:t>Characteristics of Fully Functioning Persons</a:t>
            </a:r>
          </a:p>
        </p:txBody>
      </p:sp>
      <p:sp>
        <p:nvSpPr>
          <p:cNvPr id="3" name="Content Placeholder 2">
            <a:extLst>
              <a:ext uri="{FF2B5EF4-FFF2-40B4-BE49-F238E27FC236}">
                <a16:creationId xmlns:a16="http://schemas.microsoft.com/office/drawing/2014/main" id="{EC0411E2-2DAA-B19F-EFB2-DED27E5E297E}"/>
              </a:ext>
            </a:extLst>
          </p:cNvPr>
          <p:cNvSpPr>
            <a:spLocks noGrp="1"/>
          </p:cNvSpPr>
          <p:nvPr>
            <p:ph idx="1"/>
          </p:nvPr>
        </p:nvSpPr>
        <p:spPr/>
        <p:txBody>
          <a:bodyPr>
            <a:normAutofit/>
          </a:bodyPr>
          <a:lstStyle/>
          <a:p>
            <a:r>
              <a:rPr lang="en-US" dirty="0"/>
              <a:t>Awareness of all experience; open to positive as well as negative feelings </a:t>
            </a:r>
          </a:p>
          <a:p>
            <a:r>
              <a:rPr lang="en-US" dirty="0"/>
              <a:t>Freshness of appreciation for all experiences </a:t>
            </a:r>
          </a:p>
          <a:p>
            <a:r>
              <a:rPr lang="en-US" dirty="0"/>
              <a:t>Trust in one’s own behavior and feelings </a:t>
            </a:r>
          </a:p>
          <a:p>
            <a:r>
              <a:rPr lang="en-US" dirty="0"/>
              <a:t>Freedom of choice, without inhibitions </a:t>
            </a:r>
          </a:p>
          <a:p>
            <a:r>
              <a:rPr lang="en-US" dirty="0"/>
              <a:t>Creativity and spontaneity</a:t>
            </a:r>
          </a:p>
          <a:p>
            <a:r>
              <a:rPr lang="en-US" dirty="0"/>
              <a:t>Continual need to grow, to strive to maximize one’s potential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5340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F63A-A4A0-DEF5-BD2C-0E04525ABF7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3763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7D5A-4C4F-836A-A70F-610C6518B41E}"/>
              </a:ext>
            </a:extLst>
          </p:cNvPr>
          <p:cNvSpPr>
            <a:spLocks noGrp="1"/>
          </p:cNvSpPr>
          <p:nvPr>
            <p:ph type="title"/>
          </p:nvPr>
        </p:nvSpPr>
        <p:spPr/>
        <p:txBody>
          <a:bodyPr/>
          <a:lstStyle/>
          <a:p>
            <a:r>
              <a:rPr lang="en-US" dirty="0"/>
              <a:t>True Self and False Self</a:t>
            </a:r>
          </a:p>
        </p:txBody>
      </p:sp>
      <p:sp>
        <p:nvSpPr>
          <p:cNvPr id="3" name="Content Placeholder 2">
            <a:extLst>
              <a:ext uri="{FF2B5EF4-FFF2-40B4-BE49-F238E27FC236}">
                <a16:creationId xmlns:a16="http://schemas.microsoft.com/office/drawing/2014/main" id="{8029248E-496D-281D-2896-421B61D0944C}"/>
              </a:ext>
            </a:extLst>
          </p:cNvPr>
          <p:cNvSpPr>
            <a:spLocks noGrp="1"/>
          </p:cNvSpPr>
          <p:nvPr>
            <p:ph idx="1"/>
          </p:nvPr>
        </p:nvSpPr>
        <p:spPr/>
        <p:txBody>
          <a:bodyPr/>
          <a:lstStyle/>
          <a:p>
            <a:pPr marL="0" indent="0">
              <a:buNone/>
            </a:pPr>
            <a:r>
              <a:rPr lang="en-US" dirty="0"/>
              <a:t>A person is in her/his true self if s/he has a sense of integrity and of connected wholeness. 
When the person has to comply with external rules, such as being polite or otherwise following social codes, then a false self is used. The false self constantly seeks to anticipate demand of others in order to maintain the relationship.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5040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384C2A-8031-F9D9-4EB9-60002B23DDCC}"/>
              </a:ext>
            </a:extLst>
          </p:cNvPr>
          <p:cNvSpPr txBox="1"/>
          <p:nvPr/>
        </p:nvSpPr>
        <p:spPr>
          <a:xfrm>
            <a:off x="5179815" y="2511923"/>
            <a:ext cx="1828800" cy="1828800"/>
          </a:xfrm>
          <a:prstGeom prst="rect">
            <a:avLst/>
          </a:prstGeom>
          <a:noFill/>
        </p:spPr>
        <p:txBody>
          <a:bodyPr wrap="square" rtlCol="0">
            <a:spAutoFit/>
          </a:bodyPr>
          <a:lstStyle/>
          <a:p>
            <a:pPr algn="l"/>
            <a:endParaRPr lang="en-US" dirty="0"/>
          </a:p>
        </p:txBody>
      </p:sp>
      <p:sp>
        <p:nvSpPr>
          <p:cNvPr id="5" name="Title 4">
            <a:extLst>
              <a:ext uri="{FF2B5EF4-FFF2-40B4-BE49-F238E27FC236}">
                <a16:creationId xmlns:a16="http://schemas.microsoft.com/office/drawing/2014/main" id="{3326C24B-C94E-B27B-8FE7-B8EE15B8C293}"/>
              </a:ext>
            </a:extLst>
          </p:cNvPr>
          <p:cNvSpPr>
            <a:spLocks noGrp="1"/>
          </p:cNvSpPr>
          <p:nvPr>
            <p:ph type="title"/>
          </p:nvPr>
        </p:nvSpPr>
        <p:spPr>
          <a:xfrm>
            <a:off x="581585" y="890321"/>
            <a:ext cx="9601196" cy="1303867"/>
          </a:xfrm>
        </p:spPr>
        <p:txBody>
          <a:bodyPr/>
          <a:lstStyle/>
          <a:p>
            <a:r>
              <a:rPr lang="en-US" dirty="0"/>
              <a:t>Characteristics </a:t>
            </a:r>
          </a:p>
        </p:txBody>
      </p:sp>
      <p:sp>
        <p:nvSpPr>
          <p:cNvPr id="6" name="Text Placeholder 5">
            <a:extLst>
              <a:ext uri="{FF2B5EF4-FFF2-40B4-BE49-F238E27FC236}">
                <a16:creationId xmlns:a16="http://schemas.microsoft.com/office/drawing/2014/main" id="{34077875-542D-8B99-023D-1DA9E9D5BF58}"/>
              </a:ext>
            </a:extLst>
          </p:cNvPr>
          <p:cNvSpPr>
            <a:spLocks noGrp="1"/>
          </p:cNvSpPr>
          <p:nvPr>
            <p:ph type="body" idx="1"/>
          </p:nvPr>
        </p:nvSpPr>
        <p:spPr>
          <a:xfrm>
            <a:off x="1462366" y="2370402"/>
            <a:ext cx="4718304" cy="576262"/>
          </a:xfrm>
        </p:spPr>
        <p:txBody>
          <a:bodyPr/>
          <a:lstStyle/>
          <a:p>
            <a:r>
              <a:rPr lang="en-US" dirty="0"/>
              <a:t>True self</a:t>
            </a:r>
          </a:p>
        </p:txBody>
      </p:sp>
      <p:sp>
        <p:nvSpPr>
          <p:cNvPr id="7" name="Content Placeholder 6">
            <a:extLst>
              <a:ext uri="{FF2B5EF4-FFF2-40B4-BE49-F238E27FC236}">
                <a16:creationId xmlns:a16="http://schemas.microsoft.com/office/drawing/2014/main" id="{7302C138-B009-7596-86D2-365AFD8546F4}"/>
              </a:ext>
            </a:extLst>
          </p:cNvPr>
          <p:cNvSpPr>
            <a:spLocks noGrp="1"/>
          </p:cNvSpPr>
          <p:nvPr>
            <p:ph sz="half" idx="2"/>
          </p:nvPr>
        </p:nvSpPr>
        <p:spPr>
          <a:xfrm>
            <a:off x="1375911" y="3031067"/>
            <a:ext cx="4718304" cy="2931258"/>
          </a:xfrm>
        </p:spPr>
        <p:txBody>
          <a:bodyPr>
            <a:normAutofit fontScale="25000" lnSpcReduction="20000"/>
          </a:bodyPr>
          <a:lstStyle/>
          <a:p>
            <a:r>
              <a:rPr lang="en-US" sz="4800" dirty="0"/>
              <a:t>•	Like their bodies
•	Appreciate their qualities
•	Do not compare yourself with others
•	Speak to yourself kindly
•	Proactive
•	Accept your emotions and know how to express them
•	Optimistic
•	Welcome the praise of others
•	Confident
•	Look for challenge and adventure
•Live the present moment</a:t>
            </a:r>
          </a:p>
          <a:p>
            <a:endParaRPr lang="en-US" sz="4800" dirty="0"/>
          </a:p>
          <a:p>
            <a:endParaRPr lang="en-US" dirty="0"/>
          </a:p>
        </p:txBody>
      </p:sp>
      <p:sp>
        <p:nvSpPr>
          <p:cNvPr id="8" name="Text Placeholder 7">
            <a:extLst>
              <a:ext uri="{FF2B5EF4-FFF2-40B4-BE49-F238E27FC236}">
                <a16:creationId xmlns:a16="http://schemas.microsoft.com/office/drawing/2014/main" id="{153A88DE-F19F-F507-E15F-6CAE797527E5}"/>
              </a:ext>
            </a:extLst>
          </p:cNvPr>
          <p:cNvSpPr>
            <a:spLocks noGrp="1"/>
          </p:cNvSpPr>
          <p:nvPr>
            <p:ph type="body" sz="quarter" idx="3"/>
          </p:nvPr>
        </p:nvSpPr>
        <p:spPr>
          <a:xfrm>
            <a:off x="6180670" y="2658533"/>
            <a:ext cx="4718304" cy="216561"/>
          </a:xfrm>
        </p:spPr>
        <p:txBody>
          <a:bodyPr/>
          <a:lstStyle/>
          <a:p>
            <a:r>
              <a:rPr lang="en-US" dirty="0"/>
              <a:t>False self</a:t>
            </a:r>
          </a:p>
        </p:txBody>
      </p:sp>
      <p:sp>
        <p:nvSpPr>
          <p:cNvPr id="11" name="Content Placeholder 10">
            <a:extLst>
              <a:ext uri="{FF2B5EF4-FFF2-40B4-BE49-F238E27FC236}">
                <a16:creationId xmlns:a16="http://schemas.microsoft.com/office/drawing/2014/main" id="{52178A34-979A-8925-4292-D9151EE5EF95}"/>
              </a:ext>
            </a:extLst>
          </p:cNvPr>
          <p:cNvSpPr>
            <a:spLocks noGrp="1"/>
          </p:cNvSpPr>
          <p:nvPr>
            <p:ph sz="quarter" idx="4"/>
          </p:nvPr>
        </p:nvSpPr>
        <p:spPr>
          <a:xfrm>
            <a:off x="6094215" y="2781050"/>
            <a:ext cx="4718304" cy="3412565"/>
          </a:xfrm>
        </p:spPr>
        <p:txBody>
          <a:bodyPr>
            <a:noAutofit/>
          </a:bodyPr>
          <a:lstStyle/>
          <a:p>
            <a:r>
              <a:rPr lang="en-US" sz="1200" dirty="0"/>
              <a:t>• Pessimistic
•	Take no risks
•	Focus on faults
•	Happy to imitate others
•	Critical of themselves </a:t>
            </a:r>
          </a:p>
          <a:p>
            <a:r>
              <a:rPr lang="en-US" sz="1200" dirty="0"/>
              <a:t>•	Look defeated and depressed
•	Repress their emotions
•	Suspicious of praises
•	Compare themselves with others
•	Narcissistic (feeling you exists only when you enjoy the attention of the other)
Think they are important because of their possessions</a:t>
            </a:r>
          </a:p>
          <a:p>
            <a:endParaRPr lang="en-US" sz="1200" dirty="0"/>
          </a:p>
          <a:p>
            <a:endParaRPr lang="en-US" sz="1200" dirty="0"/>
          </a:p>
        </p:txBody>
      </p:sp>
    </p:spTree>
    <p:extLst>
      <p:ext uri="{BB962C8B-B14F-4D97-AF65-F5344CB8AC3E}">
        <p14:creationId xmlns:p14="http://schemas.microsoft.com/office/powerpoint/2010/main" val="168519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BA3F-CAB7-9D41-607D-55CA8BDF8642}"/>
              </a:ext>
            </a:extLst>
          </p:cNvPr>
          <p:cNvSpPr>
            <a:spLocks noGrp="1"/>
          </p:cNvSpPr>
          <p:nvPr>
            <p:ph type="title"/>
          </p:nvPr>
        </p:nvSpPr>
        <p:spPr/>
        <p:txBody>
          <a:bodyPr/>
          <a:lstStyle/>
          <a:p>
            <a:r>
              <a:rPr lang="en-US" dirty="0">
                <a:solidFill>
                  <a:schemeClr val="tx2"/>
                </a:solidFill>
              </a:rPr>
              <a:t>Healthy False Self</a:t>
            </a:r>
          </a:p>
        </p:txBody>
      </p:sp>
      <p:sp>
        <p:nvSpPr>
          <p:cNvPr id="4" name="Content Placeholder 3">
            <a:extLst>
              <a:ext uri="{FF2B5EF4-FFF2-40B4-BE49-F238E27FC236}">
                <a16:creationId xmlns:a16="http://schemas.microsoft.com/office/drawing/2014/main" id="{15207472-8BA0-08B2-D955-6A5EA3B206D4}"/>
              </a:ext>
            </a:extLst>
          </p:cNvPr>
          <p:cNvSpPr>
            <a:spLocks noGrp="1"/>
          </p:cNvSpPr>
          <p:nvPr>
            <p:ph idx="1"/>
          </p:nvPr>
        </p:nvSpPr>
        <p:spPr/>
        <p:txBody>
          <a:bodyPr/>
          <a:lstStyle/>
          <a:p>
            <a:pPr marL="0" indent="0">
              <a:buNone/>
            </a:pPr>
            <a:r>
              <a:rPr lang="en-US" dirty="0"/>
              <a:t>When the false self is functional both for the person and for society then it is considered healthy. The healthy false self feels that it is still being true to the true self. </a:t>
            </a:r>
          </a:p>
        </p:txBody>
      </p:sp>
    </p:spTree>
    <p:extLst>
      <p:ext uri="{BB962C8B-B14F-4D97-AF65-F5344CB8AC3E}">
        <p14:creationId xmlns:p14="http://schemas.microsoft.com/office/powerpoint/2010/main" val="145366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1633-F977-F403-E58C-9B6B4ADAE203}"/>
              </a:ext>
            </a:extLst>
          </p:cNvPr>
          <p:cNvSpPr>
            <a:spLocks noGrp="1"/>
          </p:cNvSpPr>
          <p:nvPr>
            <p:ph type="title"/>
          </p:nvPr>
        </p:nvSpPr>
        <p:spPr/>
        <p:txBody>
          <a:bodyPr/>
          <a:lstStyle/>
          <a:p>
            <a:r>
              <a:rPr lang="en-US" dirty="0"/>
              <a:t>Unhealthy False  Self </a:t>
            </a:r>
          </a:p>
        </p:txBody>
      </p:sp>
      <p:sp>
        <p:nvSpPr>
          <p:cNvPr id="3" name="Content Placeholder 2">
            <a:extLst>
              <a:ext uri="{FF2B5EF4-FFF2-40B4-BE49-F238E27FC236}">
                <a16:creationId xmlns:a16="http://schemas.microsoft.com/office/drawing/2014/main" id="{809EC279-9F05-3E09-A960-F9194BD3106E}"/>
              </a:ext>
            </a:extLst>
          </p:cNvPr>
          <p:cNvSpPr>
            <a:spLocks noGrp="1"/>
          </p:cNvSpPr>
          <p:nvPr>
            <p:ph idx="1"/>
          </p:nvPr>
        </p:nvSpPr>
        <p:spPr/>
        <p:txBody>
          <a:bodyPr/>
          <a:lstStyle/>
          <a:p>
            <a:pPr marL="0" indent="0">
              <a:buNone/>
            </a:pPr>
            <a:r>
              <a:rPr lang="en-US" dirty="0"/>
              <a:t>A self that fits in but through a feeling of forced compliance rather than loving adaptation is unhealthy. 
When the false self wins debates against the true self, the person finds that they are unable to be guided by their true self and so has to adapt to the social situation rather than assert its self.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056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DEC2-B028-0DDB-0D95-9336C5DED618}"/>
              </a:ext>
            </a:extLst>
          </p:cNvPr>
          <p:cNvSpPr>
            <a:spLocks noGrp="1"/>
          </p:cNvSpPr>
          <p:nvPr>
            <p:ph type="title"/>
          </p:nvPr>
        </p:nvSpPr>
        <p:spPr/>
        <p:txBody>
          <a:bodyPr/>
          <a:lstStyle/>
          <a:p>
            <a:r>
              <a:rPr lang="en-US" dirty="0"/>
              <a:t>How to love and develop your true self?</a:t>
            </a:r>
          </a:p>
        </p:txBody>
      </p:sp>
      <p:sp>
        <p:nvSpPr>
          <p:cNvPr id="3" name="Content Placeholder 2">
            <a:extLst>
              <a:ext uri="{FF2B5EF4-FFF2-40B4-BE49-F238E27FC236}">
                <a16:creationId xmlns:a16="http://schemas.microsoft.com/office/drawing/2014/main" id="{4063314E-1DE4-39BA-3EE1-E70097ED9EC7}"/>
              </a:ext>
            </a:extLst>
          </p:cNvPr>
          <p:cNvSpPr>
            <a:spLocks noGrp="1"/>
          </p:cNvSpPr>
          <p:nvPr>
            <p:ph idx="1"/>
          </p:nvPr>
        </p:nvSpPr>
        <p:spPr/>
        <p:txBody>
          <a:bodyPr>
            <a:normAutofit/>
          </a:bodyPr>
          <a:lstStyle/>
          <a:p>
            <a:pPr marL="0" indent="0">
              <a:buNone/>
            </a:pPr>
            <a:r>
              <a:rPr lang="en-US" dirty="0"/>
              <a:t>1. God loves you.</a:t>
            </a:r>
          </a:p>
          <a:p>
            <a:r>
              <a:rPr lang="en-US" dirty="0"/>
              <a:t>God created you in a very special way.
He shaped you, fashioned you, and molded you.
God designed every part of your being.
You cannot love others if you don’t love your self
You can’t be successful and happy if you don’t love your self</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3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ABB5E-6572-E8AF-6088-738A6237B912}"/>
              </a:ext>
            </a:extLst>
          </p:cNvPr>
          <p:cNvSpPr>
            <a:spLocks noGrp="1"/>
          </p:cNvSpPr>
          <p:nvPr>
            <p:ph idx="4294967295"/>
          </p:nvPr>
        </p:nvSpPr>
        <p:spPr>
          <a:xfrm>
            <a:off x="1031875" y="1017587"/>
            <a:ext cx="10128250" cy="4822825"/>
          </a:xfrm>
        </p:spPr>
        <p:txBody>
          <a:bodyPr>
            <a:normAutofit/>
          </a:bodyPr>
          <a:lstStyle/>
          <a:p>
            <a:pPr marL="0" indent="0">
              <a:buNone/>
            </a:pPr>
            <a:r>
              <a:rPr lang="en-US" dirty="0"/>
              <a:t>2. Accept yourself as you are</a:t>
            </a:r>
          </a:p>
          <a:p>
            <a:r>
              <a:rPr lang="en-US" dirty="0"/>
              <a:t>In life, the most stressful thing for you to do is to be someone else. And the easiest thing to do in the world is to be yourself.
And there lies your greatest success.
And your greatest happiness.</a:t>
            </a:r>
          </a:p>
          <a:p>
            <a:r>
              <a:rPr lang="en-US" dirty="0"/>
              <a:t>When you become yourself, you discover that success and happiness becomes almost effortless.</a:t>
            </a:r>
          </a:p>
          <a:p>
            <a:pPr marL="0" indent="0">
              <a:buNone/>
            </a:pPr>
            <a:r>
              <a:rPr lang="en-US" dirty="0"/>
              <a:t>3.Forgive Yourself</a:t>
            </a:r>
          </a:p>
          <a:p>
            <a:r>
              <a:rPr lang="en-US" dirty="0"/>
              <a:t>Don’t be imprisoned by your own weaknesses or ugliness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2120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9EBB10-6103-D6CA-18CA-2F30DA82E556}"/>
              </a:ext>
            </a:extLst>
          </p:cNvPr>
          <p:cNvSpPr txBox="1"/>
          <p:nvPr/>
        </p:nvSpPr>
        <p:spPr>
          <a:xfrm>
            <a:off x="5179815" y="2511923"/>
            <a:ext cx="1828800" cy="1828800"/>
          </a:xfrm>
          <a:prstGeom prst="rect">
            <a:avLst/>
          </a:prstGeom>
          <a:noFill/>
        </p:spPr>
        <p:txBody>
          <a:bodyPr wrap="square" rtlCol="0">
            <a:spAutoFit/>
          </a:bodyPr>
          <a:lstStyle/>
          <a:p>
            <a:pPr algn="l"/>
            <a:endParaRPr lang="en-US" dirty="0"/>
          </a:p>
        </p:txBody>
      </p:sp>
      <p:sp>
        <p:nvSpPr>
          <p:cNvPr id="4" name="Content Placeholder 3">
            <a:extLst>
              <a:ext uri="{FF2B5EF4-FFF2-40B4-BE49-F238E27FC236}">
                <a16:creationId xmlns:a16="http://schemas.microsoft.com/office/drawing/2014/main" id="{20802766-AF54-CB30-19B9-B61687A952DE}"/>
              </a:ext>
            </a:extLst>
          </p:cNvPr>
          <p:cNvSpPr>
            <a:spLocks noGrp="1"/>
          </p:cNvSpPr>
          <p:nvPr>
            <p:ph idx="4294967295"/>
          </p:nvPr>
        </p:nvSpPr>
        <p:spPr>
          <a:xfrm>
            <a:off x="1052881" y="963653"/>
            <a:ext cx="9297472" cy="4889651"/>
          </a:xfrm>
        </p:spPr>
        <p:txBody>
          <a:bodyPr>
            <a:normAutofit fontScale="25000" lnSpcReduction="20000"/>
          </a:bodyPr>
          <a:lstStyle/>
          <a:p>
            <a:pPr marL="0" indent="0">
              <a:buNone/>
            </a:pPr>
            <a:r>
              <a:rPr lang="en-US" sz="7200" dirty="0"/>
              <a:t>4. Nurture  Yourself</a:t>
            </a:r>
          </a:p>
          <a:p>
            <a:pPr marL="0" indent="0">
              <a:buNone/>
            </a:pPr>
            <a:r>
              <a:rPr lang="en-US" sz="7200" dirty="0"/>
              <a:t>• Be sensitive to your need
• Feel good about yourself
• Think of your blessings
• Read the Scriptures
• Enjoy yourself, pamper yourself</a:t>
            </a:r>
          </a:p>
          <a:p>
            <a:pPr marL="0" indent="0">
              <a:buNone/>
            </a:pPr>
            <a:r>
              <a:rPr lang="en-US" sz="7200" dirty="0"/>
              <a:t>5..  Set Boundaries
• Avoid Emotional Vampires
6.Affirm Yourself
• I am a great person
• I am beautiful
• I am loved by God
• This will change your life!</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4973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0C17-7531-750B-12B7-0A76117814A5}"/>
              </a:ext>
            </a:extLst>
          </p:cNvPr>
          <p:cNvSpPr>
            <a:spLocks noGrp="1"/>
          </p:cNvSpPr>
          <p:nvPr>
            <p:ph type="title"/>
          </p:nvPr>
        </p:nvSpPr>
        <p:spPr/>
        <p:txBody>
          <a:bodyPr>
            <a:normAutofit fontScale="90000"/>
          </a:bodyPr>
          <a:lstStyle/>
          <a:p>
            <a:r>
              <a:rPr lang="en-US" dirty="0"/>
              <a:t>Personality Domains: Real Self VS Ideal Self</a:t>
            </a:r>
          </a:p>
        </p:txBody>
      </p:sp>
      <p:sp>
        <p:nvSpPr>
          <p:cNvPr id="3" name="Content Placeholder 2">
            <a:extLst>
              <a:ext uri="{FF2B5EF4-FFF2-40B4-BE49-F238E27FC236}">
                <a16:creationId xmlns:a16="http://schemas.microsoft.com/office/drawing/2014/main" id="{459FC90E-6429-A568-EB9B-624F8AF08666}"/>
              </a:ext>
            </a:extLst>
          </p:cNvPr>
          <p:cNvSpPr>
            <a:spLocks noGrp="1"/>
          </p:cNvSpPr>
          <p:nvPr>
            <p:ph idx="1"/>
          </p:nvPr>
        </p:nvSpPr>
        <p:spPr/>
        <p:txBody>
          <a:bodyPr>
            <a:normAutofit/>
          </a:bodyPr>
          <a:lstStyle/>
          <a:p>
            <a:r>
              <a:rPr lang="en-US" dirty="0"/>
              <a:t>The ideal self is how we want to be</a:t>
            </a:r>
          </a:p>
          <a:p>
            <a:r>
              <a:rPr lang="en-US" dirty="0"/>
              <a:t>It is an idealized image that we have developed over time, based on what we have learned and experienced.</a:t>
            </a:r>
          </a:p>
          <a:p>
            <a:r>
              <a:rPr lang="en-US" dirty="0"/>
              <a:t>It may include components of what our parents have taught us, what we admire in others, what our society promotes, and what we think is in our best interest.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156457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THE SELF FROM PSYCHOLOGICAL PERSPECTIVE </vt:lpstr>
      <vt:lpstr>True Self and False Self</vt:lpstr>
      <vt:lpstr>Characteristics </vt:lpstr>
      <vt:lpstr>Healthy False Self</vt:lpstr>
      <vt:lpstr>Unhealthy False  Self </vt:lpstr>
      <vt:lpstr>How to love and develop your true self?</vt:lpstr>
      <vt:lpstr>PowerPoint Presentation</vt:lpstr>
      <vt:lpstr>PowerPoint Presentation</vt:lpstr>
      <vt:lpstr>Personality Domains: Real Self VS Ideal Self</vt:lpstr>
      <vt:lpstr>Personality Domains: Real Self VS Ideal Self</vt:lpstr>
      <vt:lpstr>Importance of Allignment</vt:lpstr>
      <vt:lpstr>Carl Roger’s Self-Actualization Theory</vt:lpstr>
      <vt:lpstr>The Development of the Self in Childhood</vt:lpstr>
      <vt:lpstr>Positive Regard</vt:lpstr>
      <vt:lpstr>Incongruence</vt:lpstr>
      <vt:lpstr>Characteristics of Fully Functioning Persons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SELF FROM PSYCHOLOGICAL PERSPECTIVE </dc:title>
  <dc:creator>Unknown User</dc:creator>
  <cp:lastModifiedBy>Unknown User</cp:lastModifiedBy>
  <cp:revision>2</cp:revision>
  <dcterms:created xsi:type="dcterms:W3CDTF">2024-03-03T07:00:43Z</dcterms:created>
  <dcterms:modified xsi:type="dcterms:W3CDTF">2024-03-04T05:34:01Z</dcterms:modified>
</cp:coreProperties>
</file>