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7" r:id="rId2"/>
    <p:sldId id="256" r:id="rId3"/>
    <p:sldId id="258" r:id="rId4"/>
    <p:sldId id="261" r:id="rId5"/>
    <p:sldId id="260" r:id="rId6"/>
    <p:sldId id="259" r:id="rId7"/>
    <p:sldId id="264" r:id="rId8"/>
    <p:sldId id="263" r:id="rId9"/>
    <p:sldId id="262"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69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44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5824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54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42208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6523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0522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21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148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3/29/2024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943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3/29/2024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25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3/29/2024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25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3/29/2024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212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3/29/2024</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332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3/29/2024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432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3/29/2024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4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3/29/2024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97679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74254"/>
            <a:ext cx="5460642"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 Topic: The Sexual Self</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90163" y="347729"/>
            <a:ext cx="7340957" cy="707886"/>
          </a:xfrm>
          <a:prstGeom prst="rect">
            <a:avLst/>
          </a:prstGeom>
          <a:noFill/>
        </p:spPr>
        <p:txBody>
          <a:bodyPr wrap="square" rtlCol="0">
            <a:prstTxWarp prst="textInflateTop">
              <a:avLst/>
            </a:prstTxWarp>
            <a:spAutoFit/>
          </a:bodyPr>
          <a:lstStyle/>
          <a:p>
            <a:r>
              <a:rPr lang="en-US" sz="4000" b="1" dirty="0" smtClean="0">
                <a:latin typeface="Times New Roman" panose="02020603050405020304" pitchFamily="18" charset="0"/>
                <a:cs typeface="Times New Roman" panose="02020603050405020304" pitchFamily="18" charset="0"/>
              </a:rPr>
              <a:t>UNDERSTANDING THE SELF</a:t>
            </a:r>
            <a:endParaRPr lang="en-US" sz="4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073498" y="3464417"/>
            <a:ext cx="10118501" cy="3170099"/>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Prepared by:</a:t>
            </a:r>
          </a:p>
          <a:p>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Lemosnero</a:t>
            </a:r>
            <a:r>
              <a:rPr lang="en-US" sz="4000" b="1" dirty="0">
                <a:latin typeface="Times New Roman" panose="02020603050405020304" pitchFamily="18" charset="0"/>
                <a:cs typeface="Times New Roman" panose="02020603050405020304" pitchFamily="18" charset="0"/>
              </a:rPr>
              <a:t>,</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Jezz</a:t>
            </a:r>
            <a:r>
              <a:rPr lang="en-US" sz="4000" b="1" dirty="0" smtClean="0">
                <a:latin typeface="Times New Roman" panose="02020603050405020304" pitchFamily="18" charset="0"/>
                <a:cs typeface="Times New Roman" panose="02020603050405020304" pitchFamily="18" charset="0"/>
              </a:rPr>
              <a:t> G.</a:t>
            </a:r>
          </a:p>
          <a:p>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Ramos,   Rex</a:t>
            </a:r>
          </a:p>
          <a:p>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Basanes</a:t>
            </a:r>
            <a:r>
              <a:rPr lang="en-US" sz="4000" b="1" dirty="0" smtClean="0">
                <a:latin typeface="Times New Roman" panose="02020603050405020304" pitchFamily="18" charset="0"/>
                <a:cs typeface="Times New Roman" panose="02020603050405020304" pitchFamily="18" charset="0"/>
              </a:rPr>
              <a:t>,  Kym</a:t>
            </a:r>
          </a:p>
          <a:p>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Barol</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Welfrido</a:t>
            </a:r>
            <a:endParaRPr lang="en-US" sz="4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70698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40662" y="613675"/>
            <a:ext cx="5166351" cy="584775"/>
          </a:xfrm>
          <a:prstGeom prst="rect">
            <a:avLst/>
          </a:prstGeom>
        </p:spPr>
        <p:txBody>
          <a:bodyPr wrap="none">
            <a:spAutoFit/>
          </a:bodyPr>
          <a:lstStyle/>
          <a:p>
            <a:r>
              <a:rPr lang="en-US" sz="3200" b="1" u="sng" dirty="0">
                <a:latin typeface="Times New Roman" panose="02020603050405020304" pitchFamily="18" charset="0"/>
                <a:cs typeface="Times New Roman" panose="02020603050405020304" pitchFamily="18" charset="0"/>
              </a:rPr>
              <a:t>Erogenous </a:t>
            </a:r>
            <a:r>
              <a:rPr lang="en-US" sz="3200" b="1" u="sng" dirty="0" smtClean="0">
                <a:latin typeface="Times New Roman" panose="02020603050405020304" pitchFamily="18" charset="0"/>
                <a:cs typeface="Times New Roman" panose="02020603050405020304" pitchFamily="18" charset="0"/>
              </a:rPr>
              <a:t>Zones Erogenous</a:t>
            </a:r>
            <a:endParaRPr lang="en-US" sz="3200" b="1" u="sng" dirty="0">
              <a:latin typeface="Times New Roman" panose="02020603050405020304" pitchFamily="18" charset="0"/>
              <a:cs typeface="Times New Roman" panose="02020603050405020304" pitchFamily="18" charset="0"/>
            </a:endParaRPr>
          </a:p>
        </p:txBody>
      </p:sp>
      <p:sp>
        <p:nvSpPr>
          <p:cNvPr id="4" name="Rectangle 3"/>
          <p:cNvSpPr/>
          <p:nvPr/>
        </p:nvSpPr>
        <p:spPr>
          <a:xfrm>
            <a:off x="422031" y="1548848"/>
            <a:ext cx="11530818" cy="440120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Erogenous comes from the Greek words “</a:t>
            </a:r>
            <a:r>
              <a:rPr lang="en-US" sz="2000" dirty="0" err="1">
                <a:latin typeface="Times New Roman" panose="02020603050405020304" pitchFamily="18" charset="0"/>
                <a:cs typeface="Times New Roman" panose="02020603050405020304" pitchFamily="18" charset="0"/>
              </a:rPr>
              <a:t>eros</a:t>
            </a:r>
            <a:r>
              <a:rPr lang="en-US" sz="2000" dirty="0">
                <a:latin typeface="Times New Roman" panose="02020603050405020304" pitchFamily="18" charset="0"/>
                <a:cs typeface="Times New Roman" panose="02020603050405020304" pitchFamily="18" charset="0"/>
              </a:rPr>
              <a:t>” (love) and “</a:t>
            </a:r>
            <a:r>
              <a:rPr lang="en-US" sz="2000" dirty="0" err="1">
                <a:latin typeface="Times New Roman" panose="02020603050405020304" pitchFamily="18" charset="0"/>
                <a:cs typeface="Times New Roman" panose="02020603050405020304" pitchFamily="18" charset="0"/>
              </a:rPr>
              <a:t>genous</a:t>
            </a:r>
            <a:r>
              <a:rPr lang="en-US" sz="2000" dirty="0">
                <a:latin typeface="Times New Roman" panose="02020603050405020304" pitchFamily="18" charset="0"/>
                <a:cs typeface="Times New Roman" panose="02020603050405020304" pitchFamily="18" charset="0"/>
              </a:rPr>
              <a:t>” (producing). These are </a:t>
            </a:r>
            <a:r>
              <a:rPr lang="en-US" sz="2000" dirty="0" smtClean="0">
                <a:latin typeface="Times New Roman" panose="02020603050405020304" pitchFamily="18" charset="0"/>
                <a:cs typeface="Times New Roman" panose="02020603050405020304" pitchFamily="18" charset="0"/>
              </a:rPr>
              <a:t>part of </a:t>
            </a:r>
            <a:r>
              <a:rPr lang="en-US" sz="2000" dirty="0">
                <a:latin typeface="Times New Roman" panose="02020603050405020304" pitchFamily="18" charset="0"/>
                <a:cs typeface="Times New Roman" panose="02020603050405020304" pitchFamily="18" charset="0"/>
              </a:rPr>
              <a:t>the body that particularly sensitive to touch,  pressure and vibration  which contributes </a:t>
            </a:r>
            <a:r>
              <a:rPr lang="en-US" sz="2000" dirty="0" err="1">
                <a:latin typeface="Times New Roman" panose="02020603050405020304" pitchFamily="18" charset="0"/>
                <a:cs typeface="Times New Roman" panose="02020603050405020304" pitchFamily="18" charset="0"/>
              </a:rPr>
              <a:t>tosexual</a:t>
            </a:r>
            <a:r>
              <a:rPr lang="en-US" sz="2000" dirty="0">
                <a:latin typeface="Times New Roman" panose="02020603050405020304" pitchFamily="18" charset="0"/>
                <a:cs typeface="Times New Roman" panose="02020603050405020304" pitchFamily="18" charset="0"/>
              </a:rPr>
              <a:t> arousal</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Sex </a:t>
            </a:r>
            <a:r>
              <a:rPr lang="en-US" sz="2000" b="1" u="sng" dirty="0">
                <a:latin typeface="Times New Roman" panose="02020603050405020304" pitchFamily="18" charset="0"/>
                <a:cs typeface="Times New Roman" panose="02020603050405020304" pitchFamily="18" charset="0"/>
              </a:rPr>
              <a:t>and Relationship- </a:t>
            </a:r>
            <a:r>
              <a:rPr lang="en-US" sz="2000" dirty="0">
                <a:latin typeface="Times New Roman" panose="02020603050405020304" pitchFamily="18" charset="0"/>
                <a:cs typeface="Times New Roman" panose="02020603050405020304" pitchFamily="18" charset="0"/>
              </a:rPr>
              <a:t>Sex isn't always necessary, but it can be an important part of a healthy</a:t>
            </a:r>
            <a:r>
              <a:rPr lang="en-US" sz="2000" dirty="0" smtClean="0">
                <a:latin typeface="Times New Roman" panose="02020603050405020304" pitchFamily="18" charset="0"/>
                <a:cs typeface="Times New Roman" panose="02020603050405020304" pitchFamily="18" charset="0"/>
              </a:rPr>
              <a:t>, fulfilling </a:t>
            </a:r>
            <a:r>
              <a:rPr lang="en-US" sz="2000" dirty="0">
                <a:latin typeface="Times New Roman" panose="02020603050405020304" pitchFamily="18" charset="0"/>
                <a:cs typeface="Times New Roman" panose="02020603050405020304" pitchFamily="18" charset="0"/>
              </a:rPr>
              <a:t>relationship. How important it is can vary from one individual to the </a:t>
            </a:r>
            <a:r>
              <a:rPr lang="en-US" sz="2000" dirty="0" smtClean="0">
                <a:latin typeface="Times New Roman" panose="02020603050405020304" pitchFamily="18" charset="0"/>
                <a:cs typeface="Times New Roman" panose="02020603050405020304" pitchFamily="18" charset="0"/>
              </a:rPr>
              <a:t>next.</a:t>
            </a:r>
          </a:p>
          <a:p>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Partner </a:t>
            </a:r>
            <a:r>
              <a:rPr lang="en-US" sz="2000" b="1" u="sng" dirty="0">
                <a:latin typeface="Times New Roman" panose="02020603050405020304" pitchFamily="18" charset="0"/>
                <a:cs typeface="Times New Roman" panose="02020603050405020304" pitchFamily="18" charset="0"/>
              </a:rPr>
              <a:t>Swapping-  </a:t>
            </a:r>
            <a:r>
              <a:rPr lang="en-US" sz="2000" dirty="0">
                <a:latin typeface="Times New Roman" panose="02020603050405020304" pitchFamily="18" charset="0"/>
                <a:cs typeface="Times New Roman" panose="02020603050405020304" pitchFamily="18" charset="0"/>
              </a:rPr>
              <a:t>Which two or   more couples  agree   to swap  partners   or   spouses for  </a:t>
            </a:r>
            <a:r>
              <a:rPr lang="en-US" sz="2000" dirty="0" smtClean="0">
                <a:latin typeface="Times New Roman" panose="02020603050405020304" pitchFamily="18" charset="0"/>
                <a:cs typeface="Times New Roman" panose="02020603050405020304" pitchFamily="18" charset="0"/>
              </a:rPr>
              <a:t>the purpose </a:t>
            </a:r>
            <a:r>
              <a:rPr lang="en-US" sz="2000" dirty="0">
                <a:latin typeface="Times New Roman" panose="02020603050405020304" pitchFamily="18" charset="0"/>
                <a:cs typeface="Times New Roman" panose="02020603050405020304" pitchFamily="18" charset="0"/>
              </a:rPr>
              <a:t>of sexual intercourse in this type of group sex</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Orgies-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contemporary usage, an orgy is a sex party with at least five individuals where </a:t>
            </a:r>
            <a:r>
              <a:rPr lang="en-US" sz="2000" dirty="0" err="1">
                <a:latin typeface="Times New Roman" panose="02020603050405020304" pitchFamily="18" charset="0"/>
                <a:cs typeface="Times New Roman" panose="02020603050405020304" pitchFamily="18" charset="0"/>
              </a:rPr>
              <a:t>guestsare</a:t>
            </a:r>
            <a:r>
              <a:rPr lang="en-US" sz="2000" dirty="0">
                <a:latin typeface="Times New Roman" panose="02020603050405020304" pitchFamily="18" charset="0"/>
                <a:cs typeface="Times New Roman" panose="02020603050405020304" pitchFamily="18" charset="0"/>
              </a:rPr>
              <a:t> free to engage in unrestricted sexual activities or group </a:t>
            </a:r>
            <a:r>
              <a:rPr lang="en-US" sz="2000" dirty="0" smtClean="0">
                <a:latin typeface="Times New Roman" panose="02020603050405020304" pitchFamily="18" charset="0"/>
                <a:cs typeface="Times New Roman" panose="02020603050405020304" pitchFamily="18" charset="0"/>
              </a:rPr>
              <a:t>sex</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Online chat rooms- </a:t>
            </a:r>
            <a:r>
              <a:rPr lang="en-US" sz="2000" dirty="0">
                <a:latin typeface="Times New Roman" panose="02020603050405020304" pitchFamily="18" charset="0"/>
                <a:cs typeface="Times New Roman" panose="02020603050405020304" pitchFamily="18" charset="0"/>
              </a:rPr>
              <a:t>With technology came all sorts of things made easier. Among them is </a:t>
            </a:r>
            <a:r>
              <a:rPr lang="en-US" sz="2000" dirty="0" err="1">
                <a:latin typeface="Times New Roman" panose="02020603050405020304" pitchFamily="18" charset="0"/>
                <a:cs typeface="Times New Roman" panose="02020603050405020304" pitchFamily="18" charset="0"/>
              </a:rPr>
              <a:t>theability</a:t>
            </a:r>
            <a:r>
              <a:rPr lang="en-US" sz="2000" dirty="0">
                <a:latin typeface="Times New Roman" panose="02020603050405020304" pitchFamily="18" charset="0"/>
                <a:cs typeface="Times New Roman" panose="02020603050405020304" pitchFamily="18" charset="0"/>
              </a:rPr>
              <a:t> of having sexual conversations with people across the world without knowing them</a:t>
            </a:r>
          </a:p>
        </p:txBody>
      </p:sp>
    </p:spTree>
    <p:extLst>
      <p:ext uri="{BB962C8B-B14F-4D97-AF65-F5344CB8AC3E}">
        <p14:creationId xmlns:p14="http://schemas.microsoft.com/office/powerpoint/2010/main" val="70098059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3972" y="444863"/>
            <a:ext cx="6099747" cy="707886"/>
          </a:xfrm>
          <a:prstGeom prst="rect">
            <a:avLst/>
          </a:prstGeom>
        </p:spPr>
        <p:txBody>
          <a:bodyPr wrap="none">
            <a:spAutoFit/>
          </a:bodyPr>
          <a:lstStyle/>
          <a:p>
            <a:r>
              <a:rPr lang="en-US" sz="4000" b="1" u="sng" dirty="0">
                <a:latin typeface="Times New Roman" panose="02020603050405020304" pitchFamily="18" charset="0"/>
                <a:cs typeface="Times New Roman" panose="02020603050405020304" pitchFamily="18" charset="0"/>
              </a:rPr>
              <a:t>Psychosexual Development</a:t>
            </a:r>
          </a:p>
        </p:txBody>
      </p:sp>
      <p:sp>
        <p:nvSpPr>
          <p:cNvPr id="3" name="Rectangle 2"/>
          <p:cNvSpPr/>
          <p:nvPr/>
        </p:nvSpPr>
        <p:spPr>
          <a:xfrm>
            <a:off x="492369" y="1977240"/>
            <a:ext cx="11530818" cy="3539430"/>
          </a:xfrm>
          <a:prstGeom prst="rect">
            <a:avLst/>
          </a:prstGeom>
        </p:spPr>
        <p:txBody>
          <a:bodyPr wrap="square">
            <a:spAutoFit/>
          </a:bodyPr>
          <a:lstStyle/>
          <a:p>
            <a:r>
              <a:rPr lang="en-US" sz="2800" b="1" u="sng" dirty="0">
                <a:latin typeface="Times New Roman" panose="02020603050405020304" pitchFamily="18" charset="0"/>
                <a:cs typeface="Times New Roman" panose="02020603050405020304" pitchFamily="18" charset="0"/>
              </a:rPr>
              <a:t>What are fixations? </a:t>
            </a:r>
            <a:r>
              <a:rPr lang="en-US" sz="2800" dirty="0">
                <a:latin typeface="Times New Roman" panose="02020603050405020304" pitchFamily="18" charset="0"/>
                <a:cs typeface="Times New Roman" panose="02020603050405020304" pitchFamily="18" charset="0"/>
              </a:rPr>
              <a:t>Fixations are attachment to people or things that persist from childhood to adulthood</a:t>
            </a:r>
            <a:r>
              <a:rPr lang="en-US" sz="2800"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r>
              <a:rPr lang="en-US" sz="2800" b="1" u="sng" dirty="0" smtClean="0">
                <a:latin typeface="Times New Roman" panose="02020603050405020304" pitchFamily="18" charset="0"/>
                <a:cs typeface="Times New Roman" panose="02020603050405020304" pitchFamily="18" charset="0"/>
              </a:rPr>
              <a:t>Sigmund </a:t>
            </a:r>
            <a:r>
              <a:rPr lang="en-US" sz="2800" b="1" u="sng" dirty="0">
                <a:latin typeface="Times New Roman" panose="02020603050405020304" pitchFamily="18" charset="0"/>
                <a:cs typeface="Times New Roman" panose="02020603050405020304" pitchFamily="18" charset="0"/>
              </a:rPr>
              <a:t>Freud- </a:t>
            </a:r>
            <a:r>
              <a:rPr lang="en-US" sz="2800" dirty="0">
                <a:latin typeface="Times New Roman" panose="02020603050405020304" pitchFamily="18" charset="0"/>
                <a:cs typeface="Times New Roman" panose="02020603050405020304" pitchFamily="18" charset="0"/>
              </a:rPr>
              <a:t>The most well-known and controversial psychologist who studied personality development.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For each phase, he found specific "erogenous zones or pleasure zones</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Fixations can occur if certain issues in these zones are not resolved.</a:t>
            </a:r>
          </a:p>
        </p:txBody>
      </p:sp>
    </p:spTree>
    <p:extLst>
      <p:ext uri="{BB962C8B-B14F-4D97-AF65-F5344CB8AC3E}">
        <p14:creationId xmlns:p14="http://schemas.microsoft.com/office/powerpoint/2010/main" val="235799412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9405" y="149440"/>
            <a:ext cx="5780750" cy="523220"/>
          </a:xfrm>
          <a:prstGeom prst="rect">
            <a:avLst/>
          </a:prstGeom>
        </p:spPr>
        <p:txBody>
          <a:bodyPr wrap="none">
            <a:spAutoFit/>
          </a:bodyPr>
          <a:lstStyle/>
          <a:p>
            <a:r>
              <a:rPr lang="en-US" sz="2800" b="1" u="sng" dirty="0">
                <a:latin typeface="Times New Roman" panose="02020603050405020304" pitchFamily="18" charset="0"/>
                <a:cs typeface="Times New Roman" panose="02020603050405020304" pitchFamily="18" charset="0"/>
              </a:rPr>
              <a:t>Stages of Psychosexual Development</a:t>
            </a:r>
          </a:p>
        </p:txBody>
      </p:sp>
      <p:sp>
        <p:nvSpPr>
          <p:cNvPr id="3" name="Rectangle 2"/>
          <p:cNvSpPr/>
          <p:nvPr/>
        </p:nvSpPr>
        <p:spPr>
          <a:xfrm>
            <a:off x="643306" y="831794"/>
            <a:ext cx="11713697" cy="5632311"/>
          </a:xfrm>
          <a:prstGeom prst="rect">
            <a:avLst/>
          </a:prstGeom>
        </p:spPr>
        <p:txBody>
          <a:bodyPr wrap="square">
            <a:spAutoFit/>
          </a:bodyPr>
          <a:lstStyle/>
          <a:p>
            <a:pPr marL="342900" indent="-342900">
              <a:buAutoNum type="arabicPeriod"/>
            </a:pPr>
            <a:r>
              <a:rPr lang="en-US" sz="2000" b="1" u="sng" dirty="0" smtClean="0">
                <a:latin typeface="Times New Roman" panose="02020603050405020304" pitchFamily="18" charset="0"/>
                <a:cs typeface="Times New Roman" panose="02020603050405020304" pitchFamily="18" charset="0"/>
              </a:rPr>
              <a:t>ORAL </a:t>
            </a:r>
            <a:r>
              <a:rPr lang="en-US" sz="2000" b="1" u="sng" dirty="0">
                <a:latin typeface="Times New Roman" panose="02020603050405020304" pitchFamily="18" charset="0"/>
                <a:cs typeface="Times New Roman" panose="02020603050405020304" pitchFamily="18" charset="0"/>
              </a:rPr>
              <a:t>STAGE-( BIRTH TO 18 MONTHS</a:t>
            </a:r>
            <a:r>
              <a:rPr lang="en-US" sz="2000" b="1" u="sng"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O The </a:t>
            </a:r>
            <a:r>
              <a:rPr lang="en-US" sz="2000" dirty="0">
                <a:latin typeface="Times New Roman" panose="02020603050405020304" pitchFamily="18" charset="0"/>
                <a:cs typeface="Times New Roman" panose="02020603050405020304" pitchFamily="18" charset="0"/>
              </a:rPr>
              <a:t>mouth is the erogenous zone at this particular stage. The child is just interested in oral pleasure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O They </a:t>
            </a:r>
            <a:r>
              <a:rPr lang="en-US" sz="2000" dirty="0">
                <a:latin typeface="Times New Roman" panose="02020603050405020304" pitchFamily="18" charset="0"/>
                <a:cs typeface="Times New Roman" panose="02020603050405020304" pitchFamily="18" charset="0"/>
              </a:rPr>
              <a:t>may get fixated in the oral stage if they are unable to satisfy this demand or have over </a:t>
            </a:r>
            <a:r>
              <a:rPr lang="en-US" sz="2000" dirty="0" smtClean="0">
                <a:latin typeface="Times New Roman" panose="02020603050405020304" pitchFamily="18" charset="0"/>
                <a:cs typeface="Times New Roman" panose="02020603050405020304" pitchFamily="18" charset="0"/>
              </a:rPr>
              <a:t>indulged.</a:t>
            </a:r>
          </a:p>
          <a:p>
            <a:r>
              <a:rPr lang="en-US" sz="2000" dirty="0" smtClean="0">
                <a:latin typeface="Times New Roman" panose="02020603050405020304" pitchFamily="18" charset="0"/>
                <a:cs typeface="Times New Roman" panose="02020603050405020304" pitchFamily="18" charset="0"/>
              </a:rPr>
              <a:t>O Manifest </a:t>
            </a:r>
            <a:r>
              <a:rPr lang="en-US" sz="2000" dirty="0">
                <a:latin typeface="Times New Roman" panose="02020603050405020304" pitchFamily="18" charset="0"/>
                <a:cs typeface="Times New Roman" panose="02020603050405020304" pitchFamily="18" charset="0"/>
              </a:rPr>
              <a:t>habits like smoking, overeating, alcohol abuse, nail biting, too much talking when they are stressed, anxious and </a:t>
            </a:r>
            <a:r>
              <a:rPr lang="en-US" sz="2000" dirty="0" smtClean="0">
                <a:latin typeface="Times New Roman" panose="02020603050405020304" pitchFamily="18" charset="0"/>
                <a:cs typeface="Times New Roman" panose="02020603050405020304" pitchFamily="18" charset="0"/>
              </a:rPr>
              <a:t>tensed</a:t>
            </a:r>
          </a:p>
          <a:p>
            <a:r>
              <a:rPr lang="en-US" sz="2000" b="1" u="sng" dirty="0" smtClean="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ANAL STAGE (18 MONTHS-3 YEARS</a:t>
            </a:r>
            <a:r>
              <a:rPr lang="en-US" sz="2000" b="1" u="sng"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child's focus of pleasure is the anus. The child finds satisfaction in eliminating and retaining feces. According to Freud, success at this age is dependent on the toilet training</a:t>
            </a:r>
            <a:r>
              <a:rPr lang="en-US" sz="2000" dirty="0" smtClean="0">
                <a:latin typeface="Times New Roman" panose="02020603050405020304" pitchFamily="18" charset="0"/>
                <a:cs typeface="Times New Roman" panose="02020603050405020304" pitchFamily="18" charset="0"/>
              </a:rPr>
              <a:t>.</a:t>
            </a:r>
          </a:p>
          <a:p>
            <a:r>
              <a:rPr lang="en-US" sz="2000" b="1" u="sng" dirty="0" smtClean="0">
                <a:latin typeface="Times New Roman" panose="02020603050405020304" pitchFamily="18" charset="0"/>
                <a:cs typeface="Times New Roman" panose="02020603050405020304" pitchFamily="18" charset="0"/>
              </a:rPr>
              <a:t>Anal- </a:t>
            </a:r>
            <a:r>
              <a:rPr lang="en-US" sz="2000" b="1" u="sng" dirty="0">
                <a:latin typeface="Times New Roman" panose="02020603050405020304" pitchFamily="18" charset="0"/>
                <a:cs typeface="Times New Roman" panose="02020603050405020304" pitchFamily="18" charset="0"/>
              </a:rPr>
              <a:t>Expulsive </a:t>
            </a:r>
            <a:r>
              <a:rPr lang="en-US" sz="2000" dirty="0">
                <a:latin typeface="Times New Roman" panose="02020603050405020304" pitchFamily="18" charset="0"/>
                <a:cs typeface="Times New Roman" panose="02020603050405020304" pitchFamily="18" charset="0"/>
              </a:rPr>
              <a:t>- Where a person becomes disorganized and </a:t>
            </a:r>
            <a:r>
              <a:rPr lang="en-US" sz="2000" dirty="0" smtClean="0">
                <a:latin typeface="Times New Roman" panose="02020603050405020304" pitchFamily="18" charset="0"/>
                <a:cs typeface="Times New Roman" panose="02020603050405020304" pitchFamily="18" charset="0"/>
              </a:rPr>
              <a:t>messy</a:t>
            </a:r>
          </a:p>
          <a:p>
            <a:r>
              <a:rPr lang="en-US" sz="2000" b="1" u="sng" dirty="0" smtClean="0">
                <a:latin typeface="Times New Roman" panose="02020603050405020304" pitchFamily="18" charset="0"/>
                <a:cs typeface="Times New Roman" panose="02020603050405020304" pitchFamily="18" charset="0"/>
              </a:rPr>
              <a:t>Anal </a:t>
            </a:r>
            <a:r>
              <a:rPr lang="en-US" sz="2000" b="1" u="sng" dirty="0">
                <a:latin typeface="Times New Roman" panose="02020603050405020304" pitchFamily="18" charset="0"/>
                <a:cs typeface="Times New Roman" panose="02020603050405020304" pitchFamily="18" charset="0"/>
              </a:rPr>
              <a:t>Retentive - </a:t>
            </a:r>
            <a:r>
              <a:rPr lang="en-US" sz="2000" dirty="0">
                <a:latin typeface="Times New Roman" panose="02020603050405020304" pitchFamily="18" charset="0"/>
                <a:cs typeface="Times New Roman" panose="02020603050405020304" pitchFamily="18" charset="0"/>
              </a:rPr>
              <a:t>Where a person obsession with cleanliness, perfection, and </a:t>
            </a:r>
            <a:r>
              <a:rPr lang="en-US" sz="2000" dirty="0" err="1">
                <a:latin typeface="Times New Roman" panose="02020603050405020304" pitchFamily="18" charset="0"/>
                <a:cs typeface="Times New Roman" panose="02020603050405020304" pitchFamily="18" charset="0"/>
              </a:rPr>
              <a:t>control.These</a:t>
            </a:r>
            <a:r>
              <a:rPr lang="en-US" sz="2000" dirty="0">
                <a:latin typeface="Times New Roman" panose="02020603050405020304" pitchFamily="18" charset="0"/>
                <a:cs typeface="Times New Roman" panose="02020603050405020304" pitchFamily="18" charset="0"/>
              </a:rPr>
              <a:t> two-personality adopted by a child based on how this child is toilet trained</a:t>
            </a:r>
            <a:r>
              <a:rPr lang="en-US" sz="2000" dirty="0" smtClean="0">
                <a:latin typeface="Times New Roman" panose="02020603050405020304" pitchFamily="18" charset="0"/>
                <a:cs typeface="Times New Roman" panose="02020603050405020304" pitchFamily="18" charset="0"/>
              </a:rPr>
              <a:t>.</a:t>
            </a:r>
          </a:p>
          <a:p>
            <a:r>
              <a:rPr lang="en-US" sz="2000" b="1" u="sng" dirty="0" smtClean="0">
                <a:latin typeface="Times New Roman" panose="02020603050405020304" pitchFamily="18" charset="0"/>
                <a:cs typeface="Times New Roman" panose="02020603050405020304" pitchFamily="18" charset="0"/>
              </a:rPr>
              <a:t>3</a:t>
            </a:r>
            <a:r>
              <a:rPr lang="en-US" sz="2000" b="1" u="sng" dirty="0">
                <a:latin typeface="Times New Roman" panose="02020603050405020304" pitchFamily="18" charset="0"/>
                <a:cs typeface="Times New Roman" panose="02020603050405020304" pitchFamily="18" charset="0"/>
              </a:rPr>
              <a:t>. PHALLIC STAGE (3-6 YEARS </a:t>
            </a:r>
            <a:r>
              <a:rPr lang="en-US" sz="2000" b="1" u="sng" dirty="0" smtClean="0">
                <a:latin typeface="Times New Roman" panose="02020603050405020304" pitchFamily="18" charset="0"/>
                <a:cs typeface="Times New Roman" panose="02020603050405020304" pitchFamily="18" charset="0"/>
              </a:rPr>
              <a:t>OLD)</a:t>
            </a:r>
          </a:p>
          <a:p>
            <a:r>
              <a:rPr lang="en-US" sz="2000" dirty="0" smtClean="0">
                <a:latin typeface="Times New Roman" panose="02020603050405020304" pitchFamily="18" charset="0"/>
                <a:cs typeface="Times New Roman" panose="02020603050405020304" pitchFamily="18" charset="0"/>
              </a:rPr>
              <a:t>O The </a:t>
            </a:r>
            <a:r>
              <a:rPr lang="en-US" sz="2000" dirty="0">
                <a:latin typeface="Times New Roman" panose="02020603050405020304" pitchFamily="18" charset="0"/>
                <a:cs typeface="Times New Roman" panose="02020603050405020304" pitchFamily="18" charset="0"/>
              </a:rPr>
              <a:t>pleasure zone are the genitals and the child become interested in the differences between boys and </a:t>
            </a:r>
            <a:r>
              <a:rPr lang="en-US" sz="2000" dirty="0" smtClean="0">
                <a:latin typeface="Times New Roman" panose="02020603050405020304" pitchFamily="18" charset="0"/>
                <a:cs typeface="Times New Roman" panose="02020603050405020304" pitchFamily="18" charset="0"/>
              </a:rPr>
              <a:t>girls</a:t>
            </a:r>
          </a:p>
          <a:p>
            <a:r>
              <a:rPr lang="en-US" sz="2000" dirty="0" smtClean="0">
                <a:latin typeface="Times New Roman" panose="02020603050405020304" pitchFamily="18" charset="0"/>
                <a:cs typeface="Times New Roman" panose="02020603050405020304" pitchFamily="18" charset="0"/>
              </a:rPr>
              <a:t>O Freud </a:t>
            </a:r>
            <a:r>
              <a:rPr lang="en-US" sz="2000" dirty="0">
                <a:latin typeface="Times New Roman" panose="02020603050405020304" pitchFamily="18" charset="0"/>
                <a:cs typeface="Times New Roman" panose="02020603050405020304" pitchFamily="18" charset="0"/>
              </a:rPr>
              <a:t>believed that during these ages, Boys developed an unconscious sexual desire for their moms, and they regard their father as a competitor for their mothers' affection. This is what Fraud referred to as the Oedipus complex</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O However</a:t>
            </a:r>
            <a:r>
              <a:rPr lang="en-US" sz="2000" dirty="0">
                <a:latin typeface="Times New Roman" panose="02020603050405020304" pitchFamily="18" charset="0"/>
                <a:cs typeface="Times New Roman" panose="02020603050405020304" pitchFamily="18" charset="0"/>
              </a:rPr>
              <a:t>, the child also fears that he will be punished by the father for these feelings, a fear Freud termed castration anxiety.</a:t>
            </a:r>
          </a:p>
        </p:txBody>
      </p:sp>
    </p:spTree>
    <p:extLst>
      <p:ext uri="{BB962C8B-B14F-4D97-AF65-F5344CB8AC3E}">
        <p14:creationId xmlns:p14="http://schemas.microsoft.com/office/powerpoint/2010/main" val="145447976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234" y="371517"/>
            <a:ext cx="11727766" cy="6001643"/>
          </a:xfrm>
          <a:prstGeom prst="rect">
            <a:avLst/>
          </a:prstGeom>
        </p:spPr>
        <p:txBody>
          <a:bodyPr wrap="square">
            <a:spAutoFit/>
          </a:bodyPr>
          <a:lstStyle/>
          <a:p>
            <a:r>
              <a:rPr lang="en-US" sz="2400" dirty="0" smtClean="0"/>
              <a:t>O While </a:t>
            </a:r>
            <a:r>
              <a:rPr lang="en-US" sz="2400" dirty="0"/>
              <a:t>the term Electra complex used to describe a similar feeling experienced by young girls. Develop unconscious attraction towards their </a:t>
            </a:r>
            <a:r>
              <a:rPr lang="en-US" sz="2400" dirty="0" smtClean="0"/>
              <a:t>father</a:t>
            </a:r>
          </a:p>
          <a:p>
            <a:r>
              <a:rPr lang="en-US" sz="2400" dirty="0" smtClean="0"/>
              <a:t>O If </a:t>
            </a:r>
            <a:r>
              <a:rPr lang="en-US" sz="2400" dirty="0"/>
              <a:t>the male experience castration anxiety, the females according to Freud experience Penis </a:t>
            </a:r>
            <a:r>
              <a:rPr lang="en-US" sz="2400" dirty="0" smtClean="0"/>
              <a:t>Envy</a:t>
            </a:r>
          </a:p>
          <a:p>
            <a:r>
              <a:rPr lang="en-US" sz="2400" dirty="0" smtClean="0"/>
              <a:t>O Fixation </a:t>
            </a:r>
            <a:r>
              <a:rPr lang="en-US" sz="2400" dirty="0"/>
              <a:t>in this stage: Sexual deviances and weak and confuse sexual identity</a:t>
            </a:r>
            <a:r>
              <a:rPr lang="en-US" sz="2400" dirty="0" smtClean="0"/>
              <a:t>.</a:t>
            </a:r>
          </a:p>
          <a:p>
            <a:r>
              <a:rPr lang="en-US" sz="2400" b="1" u="sng" dirty="0" smtClean="0">
                <a:latin typeface="Times New Roman" panose="02020603050405020304" pitchFamily="18" charset="0"/>
                <a:cs typeface="Times New Roman" panose="02020603050405020304" pitchFamily="18" charset="0"/>
              </a:rPr>
              <a:t>4</a:t>
            </a:r>
            <a:r>
              <a:rPr lang="en-US" sz="2400" b="1" u="sng" dirty="0">
                <a:latin typeface="Times New Roman" panose="02020603050405020304" pitchFamily="18" charset="0"/>
                <a:cs typeface="Times New Roman" panose="02020603050405020304" pitchFamily="18" charset="0"/>
              </a:rPr>
              <a:t>. LATENCY STAGE (6 TO PUBERTY</a:t>
            </a:r>
            <a:r>
              <a:rPr lang="en-US" sz="2400" b="1" u="sng" dirty="0" smtClean="0">
                <a:latin typeface="Times New Roman" panose="02020603050405020304" pitchFamily="18" charset="0"/>
                <a:cs typeface="Times New Roman" panose="02020603050405020304" pitchFamily="18" charset="0"/>
              </a:rPr>
              <a:t>)</a:t>
            </a:r>
          </a:p>
          <a:p>
            <a:r>
              <a:rPr lang="en-US" sz="2400" dirty="0" smtClean="0"/>
              <a:t>O Sexual </a:t>
            </a:r>
            <a:r>
              <a:rPr lang="en-US" sz="2400" dirty="0"/>
              <a:t>desires are suppressed. The children concentrate on their physical and academic development. This period is important for the formation of social, communication, and confidence skills</a:t>
            </a:r>
            <a:r>
              <a:rPr lang="en-US" sz="2400" dirty="0" smtClean="0"/>
              <a:t>. </a:t>
            </a:r>
          </a:p>
          <a:p>
            <a:r>
              <a:rPr lang="en-US" sz="2400" dirty="0" smtClean="0"/>
              <a:t>O fixation</a:t>
            </a:r>
            <a:r>
              <a:rPr lang="en-US" sz="2400" dirty="0"/>
              <a:t>: at this stage can result in immaturity and inability to form fulfilling relationships</a:t>
            </a:r>
            <a:r>
              <a:rPr lang="en-US" sz="2400" dirty="0" smtClean="0"/>
              <a:t>.</a:t>
            </a:r>
          </a:p>
          <a:p>
            <a:r>
              <a:rPr lang="en-US" sz="2400" b="1" u="sng" dirty="0" smtClean="0">
                <a:latin typeface="Times New Roman" panose="02020603050405020304" pitchFamily="18" charset="0"/>
                <a:cs typeface="Times New Roman" panose="02020603050405020304" pitchFamily="18" charset="0"/>
              </a:rPr>
              <a:t>5</a:t>
            </a:r>
            <a:r>
              <a:rPr lang="en-US" sz="2400" b="1" u="sng" dirty="0">
                <a:latin typeface="Times New Roman" panose="02020603050405020304" pitchFamily="18" charset="0"/>
                <a:cs typeface="Times New Roman" panose="02020603050405020304" pitchFamily="18" charset="0"/>
              </a:rPr>
              <a:t>. GENITAL STAGE (PUBERTY ONWARDS</a:t>
            </a:r>
            <a:r>
              <a:rPr lang="en-US" sz="2400" b="1" u="sng" dirty="0" smtClean="0">
                <a:latin typeface="Times New Roman" panose="02020603050405020304" pitchFamily="18" charset="0"/>
                <a:cs typeface="Times New Roman" panose="02020603050405020304" pitchFamily="18" charset="0"/>
              </a:rPr>
              <a:t>)</a:t>
            </a:r>
          </a:p>
          <a:p>
            <a:r>
              <a:rPr lang="en-US" sz="2400" dirty="0" smtClean="0"/>
              <a:t>O Adolescents </a:t>
            </a:r>
            <a:r>
              <a:rPr lang="en-US" sz="2400" dirty="0"/>
              <a:t>concentrate their sexual desires toward their opposite sex peers, with a concentration on genital pleasure. Whereas earlier stages focused entirely on human needs, this stage saw an interest in the welfare of others</a:t>
            </a:r>
            <a:r>
              <a:rPr lang="en-US" sz="2400" dirty="0" smtClean="0"/>
              <a:t>.</a:t>
            </a:r>
          </a:p>
          <a:p>
            <a:r>
              <a:rPr lang="en-US" sz="2400" dirty="0" smtClean="0"/>
              <a:t>O The </a:t>
            </a:r>
            <a:r>
              <a:rPr lang="en-US" sz="2400" dirty="0"/>
              <a:t>goal of this stage is to establish a balance in the various life areas</a:t>
            </a:r>
          </a:p>
        </p:txBody>
      </p:sp>
    </p:spTree>
    <p:extLst>
      <p:ext uri="{BB962C8B-B14F-4D97-AF65-F5344CB8AC3E}">
        <p14:creationId xmlns:p14="http://schemas.microsoft.com/office/powerpoint/2010/main" val="92096260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112" y="332322"/>
            <a:ext cx="5003293" cy="707886"/>
          </a:xfrm>
          <a:prstGeom prst="rect">
            <a:avLst/>
          </a:prstGeom>
        </p:spPr>
        <p:txBody>
          <a:bodyPr wrap="none">
            <a:spAutoFit/>
          </a:bodyPr>
          <a:lstStyle/>
          <a:p>
            <a:r>
              <a:rPr lang="en-US" sz="4000" b="1" u="sng" dirty="0">
                <a:latin typeface="Times New Roman" panose="02020603050405020304" pitchFamily="18" charset="0"/>
                <a:cs typeface="Times New Roman" panose="02020603050405020304" pitchFamily="18" charset="0"/>
              </a:rPr>
              <a:t>Risky sexual behavior</a:t>
            </a:r>
          </a:p>
        </p:txBody>
      </p:sp>
      <p:sp>
        <p:nvSpPr>
          <p:cNvPr id="3" name="Rectangle 2"/>
          <p:cNvSpPr/>
          <p:nvPr/>
        </p:nvSpPr>
        <p:spPr>
          <a:xfrm>
            <a:off x="492370" y="1391900"/>
            <a:ext cx="11699630" cy="532453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some of the risky sexual behavior that we should stop ourselves from doing</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342900" indent="-342900">
              <a:buAutoNum type="arabicPeriod"/>
            </a:pPr>
            <a:r>
              <a:rPr lang="en-US" sz="2000" dirty="0" smtClean="0">
                <a:latin typeface="Times New Roman" panose="02020603050405020304" pitchFamily="18" charset="0"/>
                <a:cs typeface="Times New Roman" panose="02020603050405020304" pitchFamily="18" charset="0"/>
              </a:rPr>
              <a:t>Having </a:t>
            </a:r>
            <a:r>
              <a:rPr lang="en-US" sz="2000" dirty="0">
                <a:latin typeface="Times New Roman" panose="02020603050405020304" pitchFamily="18" charset="0"/>
                <a:cs typeface="Times New Roman" panose="02020603050405020304" pitchFamily="18" charset="0"/>
              </a:rPr>
              <a:t>more than 1 sexual partner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Changing sexual partners frequently</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Having, oral, vaginal, or anal sexual contact without condom</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Using unreliable methods of birth control or using birth control inconsistently.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Effects </a:t>
            </a:r>
            <a:r>
              <a:rPr lang="en-US" sz="2000" b="1" u="sng" dirty="0">
                <a:latin typeface="Times New Roman" panose="02020603050405020304" pitchFamily="18" charset="0"/>
                <a:cs typeface="Times New Roman" panose="02020603050405020304" pitchFamily="18" charset="0"/>
              </a:rPr>
              <a:t>of risky sexual </a:t>
            </a:r>
            <a:r>
              <a:rPr lang="en-US" sz="2000" b="1" u="sng" dirty="0" smtClean="0">
                <a:latin typeface="Times New Roman" panose="02020603050405020304" pitchFamily="18" charset="0"/>
                <a:cs typeface="Times New Roman" panose="02020603050405020304" pitchFamily="18" charset="0"/>
              </a:rPr>
              <a:t>behavior</a:t>
            </a:r>
          </a:p>
          <a:p>
            <a:r>
              <a:rPr lang="en-US" sz="2000" b="1" u="sng" dirty="0" smtClean="0">
                <a:latin typeface="Times New Roman" panose="02020603050405020304" pitchFamily="18" charset="0"/>
                <a:cs typeface="Times New Roman" panose="02020603050405020304" pitchFamily="18" charset="0"/>
              </a:rPr>
              <a:t>Teen-age </a:t>
            </a:r>
            <a:r>
              <a:rPr lang="en-US" sz="2000" b="1" u="sng" dirty="0">
                <a:latin typeface="Times New Roman" panose="02020603050405020304" pitchFamily="18" charset="0"/>
                <a:cs typeface="Times New Roman" panose="02020603050405020304" pitchFamily="18" charset="0"/>
              </a:rPr>
              <a:t>pregnancy- </a:t>
            </a:r>
            <a:r>
              <a:rPr lang="en-US" sz="2000" dirty="0">
                <a:latin typeface="Times New Roman" panose="02020603050405020304" pitchFamily="18" charset="0"/>
                <a:cs typeface="Times New Roman" panose="02020603050405020304" pitchFamily="18" charset="0"/>
              </a:rPr>
              <a:t>According to a survey conducted in Southeast Asia in 2018, the Philippines has the most teenage pregnancy cases</a:t>
            </a:r>
            <a:r>
              <a:rPr lang="en-US" sz="2000" dirty="0" smtClean="0">
                <a:latin typeface="Times New Roman" panose="02020603050405020304" pitchFamily="18" charset="0"/>
                <a:cs typeface="Times New Roman" panose="02020603050405020304" pitchFamily="18" charset="0"/>
              </a:rPr>
              <a:t>.</a:t>
            </a:r>
          </a:p>
          <a:p>
            <a:r>
              <a:rPr lang="en-US" sz="2000" b="1" u="sng" dirty="0" smtClean="0">
                <a:latin typeface="Times New Roman" panose="02020603050405020304" pitchFamily="18" charset="0"/>
                <a:cs typeface="Times New Roman" panose="02020603050405020304" pitchFamily="18" charset="0"/>
              </a:rPr>
              <a:t>The </a:t>
            </a:r>
            <a:r>
              <a:rPr lang="en-US" sz="2000" b="1" u="sng" dirty="0">
                <a:latin typeface="Times New Roman" panose="02020603050405020304" pitchFamily="18" charset="0"/>
                <a:cs typeface="Times New Roman" panose="02020603050405020304" pitchFamily="18" charset="0"/>
              </a:rPr>
              <a:t>sexual transmitted infection or venereal disease- </a:t>
            </a:r>
            <a:r>
              <a:rPr lang="en-US" sz="2000" dirty="0">
                <a:latin typeface="Times New Roman" panose="02020603050405020304" pitchFamily="18" charset="0"/>
                <a:cs typeface="Times New Roman" panose="02020603050405020304" pitchFamily="18" charset="0"/>
              </a:rPr>
              <a:t>threaten everyone who is sexually </a:t>
            </a:r>
            <a:r>
              <a:rPr lang="en-US" sz="2000" dirty="0" err="1">
                <a:latin typeface="Times New Roman" panose="02020603050405020304" pitchFamily="18" charset="0"/>
                <a:cs typeface="Times New Roman" panose="02020603050405020304" pitchFamily="18" charset="0"/>
              </a:rPr>
              <a:t>activesuch</a:t>
            </a:r>
            <a:r>
              <a:rPr lang="en-US" sz="2000" dirty="0">
                <a:latin typeface="Times New Roman" panose="02020603050405020304" pitchFamily="18" charset="0"/>
                <a:cs typeface="Times New Roman" panose="02020603050405020304" pitchFamily="18" charset="0"/>
              </a:rPr>
              <a:t> as prostitutes, drug users and promiscuous individuals are at high risk than others</a:t>
            </a:r>
            <a:r>
              <a:rPr lang="en-US" sz="2000" dirty="0" smtClean="0">
                <a:latin typeface="Times New Roman" panose="02020603050405020304" pitchFamily="18" charset="0"/>
                <a:cs typeface="Times New Roman" panose="02020603050405020304" pitchFamily="18" charset="0"/>
              </a:rPr>
              <a:t>.</a:t>
            </a:r>
          </a:p>
          <a:p>
            <a:r>
              <a:rPr lang="en-US" sz="2000" b="1" u="sng" dirty="0" smtClean="0">
                <a:latin typeface="Times New Roman" panose="02020603050405020304" pitchFamily="18" charset="0"/>
                <a:cs typeface="Times New Roman" panose="02020603050405020304" pitchFamily="18" charset="0"/>
              </a:rPr>
              <a:t>Sign </a:t>
            </a:r>
            <a:r>
              <a:rPr lang="en-US" sz="2000" b="1" u="sng" dirty="0">
                <a:latin typeface="Times New Roman" panose="02020603050405020304" pitchFamily="18" charset="0"/>
                <a:cs typeface="Times New Roman" panose="02020603050405020304" pitchFamily="18" charset="0"/>
              </a:rPr>
              <a:t>and symptoms</a:t>
            </a:r>
            <a:r>
              <a:rPr lang="en-US" sz="2000" b="1" u="sng"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*Sexual </a:t>
            </a:r>
            <a:r>
              <a:rPr lang="en-US" sz="2000" dirty="0">
                <a:latin typeface="Times New Roman" panose="02020603050405020304" pitchFamily="18" charset="0"/>
                <a:cs typeface="Times New Roman" panose="02020603050405020304" pitchFamily="18" charset="0"/>
              </a:rPr>
              <a:t>intercourse, whether vaginal, oral, or anal, can give a temporary intense pleasure while also exposing you to more than 30 germs, viruses, and parasites, which can lead to a lifetime of sexually transmitted infections.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*STDs </a:t>
            </a:r>
            <a:r>
              <a:rPr lang="en-US" sz="2000" dirty="0">
                <a:latin typeface="Times New Roman" panose="02020603050405020304" pitchFamily="18" charset="0"/>
                <a:cs typeface="Times New Roman" panose="02020603050405020304" pitchFamily="18" charset="0"/>
              </a:rPr>
              <a:t>are easily transmitted from one person to another by the transfer of bodily fluids such as sperm, vaginal secretions, or blood</a:t>
            </a:r>
          </a:p>
        </p:txBody>
      </p:sp>
    </p:spTree>
    <p:extLst>
      <p:ext uri="{BB962C8B-B14F-4D97-AF65-F5344CB8AC3E}">
        <p14:creationId xmlns:p14="http://schemas.microsoft.com/office/powerpoint/2010/main" val="303383111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8966" y="2799471"/>
            <a:ext cx="6822831" cy="1569660"/>
          </a:xfrm>
          <a:prstGeom prst="rect">
            <a:avLst/>
          </a:prstGeom>
          <a:noFill/>
        </p:spPr>
        <p:txBody>
          <a:bodyPr wrap="square" rtlCol="0">
            <a:spAutoFit/>
          </a:bodyPr>
          <a:lstStyle/>
          <a:p>
            <a:r>
              <a:rPr lang="en-US" sz="9600" b="1" u="sng" dirty="0" smtClean="0">
                <a:latin typeface="Algerian" panose="04020705040A02060702" pitchFamily="82" charset="0"/>
                <a:cs typeface="Times New Roman" panose="02020603050405020304" pitchFamily="18" charset="0"/>
              </a:rPr>
              <a:t>Thank you</a:t>
            </a:r>
            <a:endParaRPr lang="en-US" sz="9600" b="1" u="sng"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6059288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40913" y="463639"/>
            <a:ext cx="2137893"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Sexual self</a:t>
            </a:r>
            <a:endParaRPr lang="en-US" sz="3200" b="1" dirty="0">
              <a:latin typeface="Times New Roman" panose="02020603050405020304" pitchFamily="18" charset="0"/>
              <a:cs typeface="Times New Roman" panose="02020603050405020304" pitchFamily="18" charset="0"/>
            </a:endParaRPr>
          </a:p>
        </p:txBody>
      </p:sp>
      <p:sp>
        <p:nvSpPr>
          <p:cNvPr id="36" name="Rectangle 35"/>
          <p:cNvSpPr/>
          <p:nvPr/>
        </p:nvSpPr>
        <p:spPr>
          <a:xfrm>
            <a:off x="3385825" y="1048414"/>
            <a:ext cx="4127861" cy="584775"/>
          </a:xfrm>
          <a:prstGeom prst="rect">
            <a:avLst/>
          </a:prstGeom>
        </p:spPr>
        <p:txBody>
          <a:bodyPr wrap="none">
            <a:spAutoFit/>
          </a:bodyPr>
          <a:lstStyle/>
          <a:p>
            <a:r>
              <a:rPr lang="en-US" sz="3200" b="1" u="sng" dirty="0">
                <a:latin typeface="Times New Roman" panose="02020603050405020304" pitchFamily="18" charset="0"/>
                <a:cs typeface="Times New Roman" panose="02020603050405020304" pitchFamily="18" charset="0"/>
              </a:rPr>
              <a:t>Sex, Sexuality, Gender</a:t>
            </a:r>
          </a:p>
        </p:txBody>
      </p:sp>
      <p:sp>
        <p:nvSpPr>
          <p:cNvPr id="37" name="Rectangle 36"/>
          <p:cNvSpPr/>
          <p:nvPr/>
        </p:nvSpPr>
        <p:spPr>
          <a:xfrm>
            <a:off x="540913" y="2134149"/>
            <a:ext cx="10689465" cy="4154984"/>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Sex</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refers to the physical differences between people who are male, female, or intersex. A person typically has their sex assigned at birth based on physiological characteristics, including their genitalia and chromosome composition</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 </a:t>
            </a:r>
          </a:p>
          <a:p>
            <a:r>
              <a:rPr lang="en-US" sz="2400" b="1" dirty="0" smtClean="0">
                <a:latin typeface="Times New Roman" panose="02020603050405020304" pitchFamily="18" charset="0"/>
                <a:cs typeface="Times New Roman" panose="02020603050405020304" pitchFamily="18" charset="0"/>
              </a:rPr>
              <a:t>Gender </a:t>
            </a:r>
            <a:r>
              <a:rPr lang="en-US" sz="2400" dirty="0">
                <a:latin typeface="Times New Roman" panose="02020603050405020304" pitchFamily="18" charset="0"/>
                <a:cs typeface="Times New Roman" panose="02020603050405020304" pitchFamily="18" charset="0"/>
              </a:rPr>
              <a:t>- Gender, on the other hand, involves how a person identifies. Unlike natal sex, gender </a:t>
            </a:r>
            <a:r>
              <a:rPr lang="en-US" sz="2400" dirty="0" smtClean="0">
                <a:latin typeface="Times New Roman" panose="02020603050405020304" pitchFamily="18" charset="0"/>
                <a:cs typeface="Times New Roman" panose="02020603050405020304" pitchFamily="18" charset="0"/>
              </a:rPr>
              <a:t>is not </a:t>
            </a:r>
            <a:r>
              <a:rPr lang="en-US" sz="2400" dirty="0">
                <a:latin typeface="Times New Roman" panose="02020603050405020304" pitchFamily="18" charset="0"/>
                <a:cs typeface="Times New Roman" panose="02020603050405020304" pitchFamily="18" charset="0"/>
              </a:rPr>
              <a:t>made up of binary forms. Instead, gender is a broad spectrum. A person may identify at any point within this spectrum or outside of it entirely</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Sexuality</a:t>
            </a:r>
            <a:r>
              <a:rPr lang="en-US" sz="2400" dirty="0">
                <a:latin typeface="Times New Roman" panose="02020603050405020304" pitchFamily="18" charset="0"/>
                <a:cs typeface="Times New Roman" panose="02020603050405020304" pitchFamily="18" charset="0"/>
              </a:rPr>
              <a:t> - Sexuality is about your sexual feelings, thoughts, attractions, and behaviors towards other people. You can find other people physically, sexually, or emotionally attractive, and all those things are a part of your </a:t>
            </a:r>
            <a:r>
              <a:rPr lang="en-US" sz="2400" dirty="0" smtClean="0">
                <a:latin typeface="Times New Roman" panose="02020603050405020304" pitchFamily="18" charset="0"/>
                <a:cs typeface="Times New Roman" panose="02020603050405020304" pitchFamily="18" charset="0"/>
              </a:rPr>
              <a:t>sexuality.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1780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p:cNvSpPr/>
          <p:nvPr/>
        </p:nvSpPr>
        <p:spPr>
          <a:xfrm>
            <a:off x="2544734" y="487067"/>
            <a:ext cx="5819542" cy="707886"/>
          </a:xfrm>
          <a:prstGeom prst="rect">
            <a:avLst/>
          </a:prstGeom>
          <a:ln>
            <a:noFill/>
          </a:ln>
        </p:spPr>
        <p:txBody>
          <a:bodyPr wrap="none">
            <a:spAutoFit/>
          </a:bodyPr>
          <a:lstStyle/>
          <a:p>
            <a:r>
              <a:rPr lang="en-US" sz="4000" b="1" u="sng" dirty="0">
                <a:latin typeface="Times New Roman" panose="02020603050405020304" pitchFamily="18" charset="0"/>
                <a:cs typeface="Times New Roman" panose="02020603050405020304" pitchFamily="18" charset="0"/>
              </a:rPr>
              <a:t>The Reproductive System</a:t>
            </a:r>
          </a:p>
        </p:txBody>
      </p:sp>
      <p:sp>
        <p:nvSpPr>
          <p:cNvPr id="3" name="Rectangle 2"/>
          <p:cNvSpPr/>
          <p:nvPr/>
        </p:nvSpPr>
        <p:spPr>
          <a:xfrm>
            <a:off x="937846" y="1398286"/>
            <a:ext cx="8600049" cy="353943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The reproductive system of an organism, also known as the genital system, is the biological system made up of all the anatomical organs involved in sexual reproduction. Many non-living substances such as fluids, hormones, and pheromones are also important accessories to the reproductive system.</a:t>
            </a:r>
          </a:p>
        </p:txBody>
      </p:sp>
    </p:spTree>
    <p:extLst>
      <p:ext uri="{BB962C8B-B14F-4D97-AF65-F5344CB8AC3E}">
        <p14:creationId xmlns:p14="http://schemas.microsoft.com/office/powerpoint/2010/main" val="333165319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5312" y="360457"/>
            <a:ext cx="5921493" cy="646331"/>
          </a:xfrm>
          <a:prstGeom prst="rect">
            <a:avLst/>
          </a:prstGeom>
        </p:spPr>
        <p:txBody>
          <a:bodyPr wrap="none">
            <a:spAutoFit/>
          </a:bodyPr>
          <a:lstStyle/>
          <a:p>
            <a:r>
              <a:rPr lang="en-US" sz="3600" b="1" u="sng" dirty="0">
                <a:latin typeface="Times New Roman" panose="02020603050405020304" pitchFamily="18" charset="0"/>
                <a:cs typeface="Times New Roman" panose="02020603050405020304" pitchFamily="18" charset="0"/>
              </a:rPr>
              <a:t>Female Reproductive System</a:t>
            </a:r>
          </a:p>
        </p:txBody>
      </p:sp>
      <p:sp>
        <p:nvSpPr>
          <p:cNvPr id="3" name="Rectangle 2"/>
          <p:cNvSpPr/>
          <p:nvPr/>
        </p:nvSpPr>
        <p:spPr>
          <a:xfrm>
            <a:off x="365761" y="1288142"/>
            <a:ext cx="11826239" cy="535531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female reproductive system is a group of organs that work together to enable reproduction, pregnancy, and childbirth. It also produces female sex hormones, including estrogen and </a:t>
            </a:r>
            <a:r>
              <a:rPr lang="en-US" dirty="0" smtClean="0">
                <a:latin typeface="Times New Roman" panose="02020603050405020304" pitchFamily="18" charset="0"/>
                <a:cs typeface="Times New Roman" panose="02020603050405020304" pitchFamily="18" charset="0"/>
              </a:rPr>
              <a:t>Progesterone.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consists of organs and tissues inside the body and some that are visible outside the body. The internal organs include: </a:t>
            </a:r>
          </a:p>
          <a:p>
            <a:r>
              <a:rPr lang="en-US" b="1" u="sng" dirty="0">
                <a:latin typeface="Times New Roman" panose="02020603050405020304" pitchFamily="18" charset="0"/>
                <a:cs typeface="Times New Roman" panose="02020603050405020304" pitchFamily="18" charset="0"/>
              </a:rPr>
              <a:t>Ovaries</a:t>
            </a:r>
            <a:r>
              <a:rPr lang="en-US" dirty="0">
                <a:latin typeface="Times New Roman" panose="02020603050405020304" pitchFamily="18" charset="0"/>
                <a:cs typeface="Times New Roman" panose="02020603050405020304" pitchFamily="18" charset="0"/>
              </a:rPr>
              <a:t>- Most females have two ovaries, one on each side of the uterus. They are about the shape and size of an almond and have two key functions: producing hormones and releasing </a:t>
            </a:r>
            <a:r>
              <a:rPr lang="en-US" dirty="0" smtClean="0">
                <a:latin typeface="Times New Roman" panose="02020603050405020304" pitchFamily="18" charset="0"/>
                <a:cs typeface="Times New Roman" panose="02020603050405020304" pitchFamily="18" charset="0"/>
              </a:rPr>
              <a:t>Eggs.</a:t>
            </a:r>
          </a:p>
          <a:p>
            <a:r>
              <a:rPr lang="en-US" b="1" u="sng" dirty="0" smtClean="0">
                <a:latin typeface="Times New Roman" panose="02020603050405020304" pitchFamily="18" charset="0"/>
                <a:cs typeface="Times New Roman" panose="02020603050405020304" pitchFamily="18" charset="0"/>
              </a:rPr>
              <a:t>The </a:t>
            </a:r>
            <a:r>
              <a:rPr lang="en-US" b="1" u="sng" dirty="0">
                <a:latin typeface="Times New Roman" panose="02020603050405020304" pitchFamily="18" charset="0"/>
                <a:cs typeface="Times New Roman" panose="02020603050405020304" pitchFamily="18" charset="0"/>
              </a:rPr>
              <a:t>hormones the ovaries produce regulate the menstrual cycle. They are also</a:t>
            </a:r>
            <a:r>
              <a:rPr lang="en-US" b="1" u="sng"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Influence the development of female sex </a:t>
            </a:r>
            <a:r>
              <a:rPr lang="en-US" dirty="0" smtClean="0">
                <a:latin typeface="Times New Roman" panose="02020603050405020304" pitchFamily="18" charset="0"/>
                <a:cs typeface="Times New Roman" panose="02020603050405020304" pitchFamily="18" charset="0"/>
              </a:rPr>
              <a:t>traits</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Facilitate pregnancy, childbirth, and breast milk </a:t>
            </a:r>
            <a:r>
              <a:rPr lang="en-US" dirty="0" smtClean="0">
                <a:latin typeface="Times New Roman" panose="02020603050405020304" pitchFamily="18" charset="0"/>
                <a:cs typeface="Times New Roman" panose="02020603050405020304" pitchFamily="18" charset="0"/>
              </a:rPr>
              <a:t>production</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Contribute to the health of the bones, heart, liver, brain, and other </a:t>
            </a:r>
            <a:r>
              <a:rPr lang="en-US" dirty="0" smtClean="0">
                <a:latin typeface="Times New Roman" panose="02020603050405020304" pitchFamily="18" charset="0"/>
                <a:cs typeface="Times New Roman" panose="02020603050405020304" pitchFamily="18" charset="0"/>
              </a:rPr>
              <a:t>tissues</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Influence mood, sleep, and sex </a:t>
            </a:r>
            <a:r>
              <a:rPr lang="en-US" dirty="0" smtClean="0">
                <a:latin typeface="Times New Roman" panose="02020603050405020304" pitchFamily="18" charset="0"/>
                <a:cs typeface="Times New Roman" panose="02020603050405020304" pitchFamily="18" charset="0"/>
              </a:rPr>
              <a:t>drive</a:t>
            </a:r>
          </a:p>
          <a:p>
            <a:r>
              <a:rPr lang="en-US"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Fallopian </a:t>
            </a:r>
            <a:r>
              <a:rPr lang="en-US" b="1" u="sng" dirty="0">
                <a:latin typeface="Times New Roman" panose="02020603050405020304" pitchFamily="18" charset="0"/>
                <a:cs typeface="Times New Roman" panose="02020603050405020304" pitchFamily="18" charset="0"/>
              </a:rPr>
              <a:t>tubes- </a:t>
            </a:r>
            <a:r>
              <a:rPr lang="en-US" dirty="0">
                <a:latin typeface="Times New Roman" panose="02020603050405020304" pitchFamily="18" charset="0"/>
                <a:cs typeface="Times New Roman" panose="02020603050405020304" pitchFamily="18" charset="0"/>
              </a:rPr>
              <a:t>Also known as oviducts or fallopian tubes, are the female structures that transport the ova from the ovary to the uterus each month. In the presence of sperm and fertilization, the uterine tubes transport the fertilized egg to the uterus for </a:t>
            </a:r>
            <a:r>
              <a:rPr lang="en-US" dirty="0" smtClean="0">
                <a:latin typeface="Times New Roman" panose="02020603050405020304" pitchFamily="18" charset="0"/>
                <a:cs typeface="Times New Roman" panose="02020603050405020304" pitchFamily="18" charset="0"/>
              </a:rPr>
              <a:t>Implantation. </a:t>
            </a:r>
          </a:p>
          <a:p>
            <a:r>
              <a:rPr lang="en-US" b="1" u="sng" dirty="0" smtClean="0">
                <a:latin typeface="Times New Roman" panose="02020603050405020304" pitchFamily="18" charset="0"/>
                <a:cs typeface="Times New Roman" panose="02020603050405020304" pitchFamily="18" charset="0"/>
              </a:rPr>
              <a:t>Uterus</a:t>
            </a:r>
            <a:r>
              <a:rPr lang="en-US" u="sng"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uterus is an organ that is about the shape and size of a pear. It is also known as the womb. It consists of muscular walls and a lining (endometrium) that grows and diminishes with each menstrual cycle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Cervix </a:t>
            </a:r>
            <a:r>
              <a:rPr lang="en-US" b="1" u="sng" dirty="0">
                <a:latin typeface="Times New Roman" panose="02020603050405020304" pitchFamily="18" charset="0"/>
                <a:cs typeface="Times New Roman" panose="02020603050405020304" pitchFamily="18" charset="0"/>
              </a:rPr>
              <a:t>and Vagina- </a:t>
            </a:r>
            <a:r>
              <a:rPr lang="en-US" dirty="0">
                <a:latin typeface="Times New Roman" panose="02020603050405020304" pitchFamily="18" charset="0"/>
                <a:cs typeface="Times New Roman" panose="02020603050405020304" pitchFamily="18" charset="0"/>
              </a:rPr>
              <a:t>Below the cervix is the vagina, which is a flexible, tubular structure that connects the internal and external reproductive organs. It sits behind the bladder and in front of the digestive tract. The vagina allows fluids, such as menstrual blood and discharge, to leave the body. It also allows semen, which contains sperm, to enter the body.</a:t>
            </a:r>
          </a:p>
        </p:txBody>
      </p:sp>
    </p:spTree>
    <p:extLst>
      <p:ext uri="{BB962C8B-B14F-4D97-AF65-F5344CB8AC3E}">
        <p14:creationId xmlns:p14="http://schemas.microsoft.com/office/powerpoint/2010/main" val="310905655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2949" y="515201"/>
            <a:ext cx="5485476" cy="646331"/>
          </a:xfrm>
          <a:prstGeom prst="rect">
            <a:avLst/>
          </a:prstGeom>
        </p:spPr>
        <p:txBody>
          <a:bodyPr wrap="none">
            <a:spAutoFit/>
          </a:bodyPr>
          <a:lstStyle/>
          <a:p>
            <a:r>
              <a:rPr lang="en-US" sz="3600" b="1" u="sng" dirty="0">
                <a:latin typeface="Times New Roman" panose="02020603050405020304" pitchFamily="18" charset="0"/>
                <a:cs typeface="Times New Roman" panose="02020603050405020304" pitchFamily="18" charset="0"/>
              </a:rPr>
              <a:t>Male Reproductive System</a:t>
            </a:r>
          </a:p>
        </p:txBody>
      </p:sp>
      <p:sp>
        <p:nvSpPr>
          <p:cNvPr id="3" name="Rectangle 2"/>
          <p:cNvSpPr/>
          <p:nvPr/>
        </p:nvSpPr>
        <p:spPr>
          <a:xfrm>
            <a:off x="484561" y="1478509"/>
            <a:ext cx="11707439" cy="440120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male reproductive system consists of a number of sex organs that play a role in the process of human reproduction. These organs are located on the outside of the body and within the pelvis.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Testes </a:t>
            </a:r>
            <a:r>
              <a:rPr lang="en-US" sz="2000" b="1" u="sng" dirty="0">
                <a:latin typeface="Times New Roman" panose="02020603050405020304" pitchFamily="18" charset="0"/>
                <a:cs typeface="Times New Roman" panose="02020603050405020304" pitchFamily="18" charset="0"/>
              </a:rPr>
              <a:t>(testicles)- </a:t>
            </a:r>
            <a:r>
              <a:rPr lang="en-US" sz="2000" dirty="0">
                <a:latin typeface="Times New Roman" panose="02020603050405020304" pitchFamily="18" charset="0"/>
                <a:cs typeface="Times New Roman" panose="02020603050405020304" pitchFamily="18" charset="0"/>
              </a:rPr>
              <a:t>The testes are 2 small organs that are found inside the scrotum. The testes are responsible for making sperm and are also involved in producing a hormone called testosterone</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Scrotum-</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bag of skin that holds and helps to protect the testicles. The testicles make sperm and, to do this, the temperature of the testicles needs to be cooler than the inside of the body</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Prostate </a:t>
            </a:r>
            <a:r>
              <a:rPr lang="en-US" sz="2000" b="1" u="sng" dirty="0">
                <a:latin typeface="Times New Roman" panose="02020603050405020304" pitchFamily="18" charset="0"/>
                <a:cs typeface="Times New Roman" panose="02020603050405020304" pitchFamily="18" charset="0"/>
              </a:rPr>
              <a:t>Gland- </a:t>
            </a:r>
            <a:r>
              <a:rPr lang="en-US" sz="2000" dirty="0">
                <a:latin typeface="Times New Roman" panose="02020603050405020304" pitchFamily="18" charset="0"/>
                <a:cs typeface="Times New Roman" panose="02020603050405020304" pitchFamily="18" charset="0"/>
              </a:rPr>
              <a:t>The prostate gland is located just below the bladder in men and surrounds the top portion of the tube that drains urine from the bladder (urethra</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Penis</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where the ejaculation occurs by sending sperm cell form testis and secrete ours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Sperm- </a:t>
            </a:r>
            <a:r>
              <a:rPr lang="en-US" sz="2000" dirty="0">
                <a:latin typeface="Times New Roman" panose="02020603050405020304" pitchFamily="18" charset="0"/>
                <a:cs typeface="Times New Roman" panose="02020603050405020304" pitchFamily="18" charset="0"/>
              </a:rPr>
              <a:t>It is a male gamete, one that is necessary for the egg to develop and become a baby.</a:t>
            </a:r>
          </a:p>
        </p:txBody>
      </p:sp>
    </p:spTree>
    <p:extLst>
      <p:ext uri="{BB962C8B-B14F-4D97-AF65-F5344CB8AC3E}">
        <p14:creationId xmlns:p14="http://schemas.microsoft.com/office/powerpoint/2010/main" val="271475689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8107" y="304186"/>
            <a:ext cx="2305439" cy="830997"/>
          </a:xfrm>
          <a:prstGeom prst="rect">
            <a:avLst/>
          </a:prstGeom>
        </p:spPr>
        <p:txBody>
          <a:bodyPr wrap="none">
            <a:spAutoFit/>
          </a:bodyPr>
          <a:lstStyle/>
          <a:p>
            <a:r>
              <a:rPr lang="en-US" sz="4800" b="1" u="sng" dirty="0">
                <a:latin typeface="Times New Roman" panose="02020603050405020304" pitchFamily="18" charset="0"/>
                <a:cs typeface="Times New Roman" panose="02020603050405020304" pitchFamily="18" charset="0"/>
              </a:rPr>
              <a:t>Puberty</a:t>
            </a:r>
          </a:p>
        </p:txBody>
      </p:sp>
      <p:sp>
        <p:nvSpPr>
          <p:cNvPr id="3" name="Rectangle 2"/>
          <p:cNvSpPr/>
          <p:nvPr/>
        </p:nvSpPr>
        <p:spPr>
          <a:xfrm>
            <a:off x="492369" y="1166843"/>
            <a:ext cx="11699631" cy="4708981"/>
          </a:xfrm>
          <a:prstGeom prst="rect">
            <a:avLst/>
          </a:prstGeom>
        </p:spPr>
        <p:txBody>
          <a:bodyPr wrap="square">
            <a:spAutoFit/>
          </a:bodyPr>
          <a:lstStyle/>
          <a:p>
            <a:r>
              <a:rPr lang="en-US" sz="2000" dirty="0"/>
              <a:t>Puberty is the time in life when a boy or girl becomes sexually mature. It is a process that </a:t>
            </a:r>
            <a:r>
              <a:rPr lang="en-US" sz="2000" dirty="0" smtClean="0"/>
              <a:t>usually happens </a:t>
            </a:r>
            <a:r>
              <a:rPr lang="en-US" sz="2000" dirty="0"/>
              <a:t>between ages 10 and 14 for girls and ages 12 and 16 for boys. It causes physical changes and affects boys and girls differently</a:t>
            </a:r>
            <a:r>
              <a:rPr lang="en-US" sz="2000" dirty="0" smtClean="0"/>
              <a:t>.</a:t>
            </a:r>
          </a:p>
          <a:p>
            <a:r>
              <a:rPr lang="en-US" sz="2000" b="1" u="sng" dirty="0" smtClean="0">
                <a:latin typeface="Times New Roman" panose="02020603050405020304" pitchFamily="18" charset="0"/>
                <a:cs typeface="Times New Roman" panose="02020603050405020304" pitchFamily="18" charset="0"/>
              </a:rPr>
              <a:t>In </a:t>
            </a:r>
            <a:r>
              <a:rPr lang="en-US" sz="2000" b="1" u="sng" dirty="0">
                <a:latin typeface="Times New Roman" panose="02020603050405020304" pitchFamily="18" charset="0"/>
                <a:cs typeface="Times New Roman" panose="02020603050405020304" pitchFamily="18" charset="0"/>
              </a:rPr>
              <a:t>girls</a:t>
            </a:r>
            <a:r>
              <a:rPr lang="en-US" sz="2000" b="1" u="sng"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a:t>
            </a:r>
            <a:r>
              <a:rPr lang="en-US" sz="2000" dirty="0"/>
              <a:t>The first sign of puberty is usually breast development</a:t>
            </a:r>
            <a:r>
              <a:rPr lang="en-US" sz="2000" dirty="0" smtClean="0"/>
              <a:t>.</a:t>
            </a:r>
          </a:p>
          <a:p>
            <a:r>
              <a:rPr lang="en-US" sz="2000" dirty="0" smtClean="0"/>
              <a:t> </a:t>
            </a:r>
            <a:r>
              <a:rPr lang="en-US" sz="2000" dirty="0"/>
              <a:t>Then hair grows in the pubic area and armpits</a:t>
            </a:r>
            <a:r>
              <a:rPr lang="en-US" sz="2000" dirty="0" smtClean="0"/>
              <a:t>.</a:t>
            </a:r>
          </a:p>
          <a:p>
            <a:r>
              <a:rPr lang="en-US" sz="2000" dirty="0" smtClean="0"/>
              <a:t></a:t>
            </a:r>
            <a:r>
              <a:rPr lang="en-US" sz="2000" dirty="0"/>
              <a:t>Menstruation (or a period) usually happens last. </a:t>
            </a:r>
            <a:endParaRPr lang="en-US" sz="2000" dirty="0" smtClean="0"/>
          </a:p>
          <a:p>
            <a:r>
              <a:rPr lang="en-US" sz="2000" b="1" u="sng" dirty="0" smtClean="0">
                <a:latin typeface="Times New Roman" panose="02020603050405020304" pitchFamily="18" charset="0"/>
                <a:cs typeface="Times New Roman" panose="02020603050405020304" pitchFamily="18" charset="0"/>
              </a:rPr>
              <a:t>In </a:t>
            </a:r>
            <a:r>
              <a:rPr lang="en-US" sz="2000" b="1" u="sng" dirty="0">
                <a:latin typeface="Times New Roman" panose="02020603050405020304" pitchFamily="18" charset="0"/>
                <a:cs typeface="Times New Roman" panose="02020603050405020304" pitchFamily="18" charset="0"/>
              </a:rPr>
              <a:t>boys</a:t>
            </a:r>
            <a:r>
              <a:rPr lang="en-US" sz="2000" b="1" u="sng" dirty="0" smtClean="0">
                <a:latin typeface="Times New Roman" panose="02020603050405020304" pitchFamily="18" charset="0"/>
                <a:cs typeface="Times New Roman" panose="02020603050405020304" pitchFamily="18" charset="0"/>
              </a:rPr>
              <a:t>:</a:t>
            </a:r>
          </a:p>
          <a:p>
            <a:r>
              <a:rPr lang="en-US" sz="2000" b="1" u="sng" dirty="0" smtClean="0">
                <a:latin typeface="Times New Roman" panose="02020603050405020304" pitchFamily="18" charset="0"/>
                <a:cs typeface="Times New Roman" panose="02020603050405020304" pitchFamily="18" charset="0"/>
              </a:rPr>
              <a:t> </a:t>
            </a:r>
            <a:r>
              <a:rPr lang="en-US" sz="2000" dirty="0"/>
              <a:t>Puberty usually begins with the testicles and penis getting bigger</a:t>
            </a:r>
            <a:r>
              <a:rPr lang="en-US" sz="2000" dirty="0" smtClean="0"/>
              <a:t>.</a:t>
            </a:r>
          </a:p>
          <a:p>
            <a:r>
              <a:rPr lang="en-US" sz="2000" dirty="0" smtClean="0"/>
              <a:t> </a:t>
            </a:r>
            <a:r>
              <a:rPr lang="en-US" sz="2000" dirty="0"/>
              <a:t>Then hair grows in the pubic area and armpits</a:t>
            </a:r>
            <a:r>
              <a:rPr lang="en-US" sz="2000" dirty="0" smtClean="0"/>
              <a:t>.</a:t>
            </a:r>
          </a:p>
          <a:p>
            <a:r>
              <a:rPr lang="en-US" sz="2000" dirty="0" smtClean="0"/>
              <a:t></a:t>
            </a:r>
            <a:r>
              <a:rPr lang="en-US" sz="2000" dirty="0"/>
              <a:t>Muscles grow, the voice deepens, and facial hair develops as puberty continues</a:t>
            </a:r>
            <a:r>
              <a:rPr lang="en-US" sz="2000" dirty="0" smtClean="0"/>
              <a:t>.</a:t>
            </a:r>
          </a:p>
          <a:p>
            <a:r>
              <a:rPr lang="en-US" sz="2000" dirty="0" smtClean="0"/>
              <a:t> </a:t>
            </a:r>
            <a:r>
              <a:rPr lang="en-US" sz="2000" b="1" u="sng" dirty="0">
                <a:latin typeface="Times New Roman" panose="02020603050405020304" pitchFamily="18" charset="0"/>
                <a:cs typeface="Times New Roman" panose="02020603050405020304" pitchFamily="18" charset="0"/>
              </a:rPr>
              <a:t>Both girls and boys</a:t>
            </a:r>
            <a:r>
              <a:rPr lang="en-US" sz="2000" b="1" u="sng" dirty="0" smtClean="0">
                <a:latin typeface="Times New Roman" panose="02020603050405020304" pitchFamily="18" charset="0"/>
                <a:cs typeface="Times New Roman" panose="02020603050405020304" pitchFamily="18" charset="0"/>
              </a:rPr>
              <a:t>:</a:t>
            </a:r>
          </a:p>
          <a:p>
            <a:r>
              <a:rPr lang="en-US" sz="2000" dirty="0" smtClean="0"/>
              <a:t></a:t>
            </a:r>
            <a:r>
              <a:rPr lang="en-US" sz="2000" dirty="0"/>
              <a:t>Both boys and girls may get acne</a:t>
            </a:r>
            <a:r>
              <a:rPr lang="en-US" sz="2000" dirty="0" smtClean="0"/>
              <a:t>.</a:t>
            </a:r>
          </a:p>
          <a:p>
            <a:r>
              <a:rPr lang="en-US" sz="2000" dirty="0" smtClean="0"/>
              <a:t></a:t>
            </a:r>
            <a:r>
              <a:rPr lang="en-US" sz="2000" dirty="0"/>
              <a:t>They also usually have a growth spurt (a rapid increase in height) that lasts for about 2 or 3 years. This brings them closer to their adult height, which they reach after puberty.</a:t>
            </a:r>
          </a:p>
        </p:txBody>
      </p:sp>
    </p:spTree>
    <p:extLst>
      <p:ext uri="{BB962C8B-B14F-4D97-AF65-F5344CB8AC3E}">
        <p14:creationId xmlns:p14="http://schemas.microsoft.com/office/powerpoint/2010/main" val="30918127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9320" y="121307"/>
            <a:ext cx="5557932" cy="707886"/>
          </a:xfrm>
          <a:prstGeom prst="rect">
            <a:avLst/>
          </a:prstGeom>
        </p:spPr>
        <p:txBody>
          <a:bodyPr wrap="none">
            <a:spAutoFit/>
          </a:bodyPr>
          <a:lstStyle/>
          <a:p>
            <a:r>
              <a:rPr lang="en-US" sz="4000" b="1" u="sng" dirty="0">
                <a:latin typeface="Times New Roman" panose="02020603050405020304" pitchFamily="18" charset="0"/>
                <a:cs typeface="Times New Roman" panose="02020603050405020304" pitchFamily="18" charset="0"/>
              </a:rPr>
              <a:t>Beginning of </a:t>
            </a:r>
            <a:r>
              <a:rPr lang="en-US" sz="4000" b="1" u="sng" dirty="0" smtClean="0">
                <a:latin typeface="Times New Roman" panose="02020603050405020304" pitchFamily="18" charset="0"/>
                <a:cs typeface="Times New Roman" panose="02020603050405020304" pitchFamily="18" charset="0"/>
              </a:rPr>
              <a:t>Life Sexual</a:t>
            </a:r>
            <a:endParaRPr lang="en-US" sz="40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492368" y="884663"/>
            <a:ext cx="11479238" cy="5632311"/>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Sexual self-concept- </a:t>
            </a:r>
            <a:r>
              <a:rPr lang="en-US" sz="2000" dirty="0"/>
              <a:t>Individual’s evaluation of his or her own sexual feelings and actions is proposed as an important predictor of contraceptive behavior among teenagers, and a scale measuring the concept is </a:t>
            </a:r>
            <a:r>
              <a:rPr lang="en-US" sz="2000" dirty="0" smtClean="0"/>
              <a:t>described.</a:t>
            </a:r>
          </a:p>
          <a:p>
            <a:endParaRPr lang="en-US" sz="2000" dirty="0" smtClean="0"/>
          </a:p>
          <a:p>
            <a:r>
              <a:rPr lang="en-US" sz="2000" b="1" u="sng" dirty="0" smtClean="0">
                <a:latin typeface="Times New Roman" panose="02020603050405020304" pitchFamily="18" charset="0"/>
                <a:cs typeface="Times New Roman" panose="02020603050405020304" pitchFamily="18" charset="0"/>
              </a:rPr>
              <a:t>Sexual </a:t>
            </a:r>
            <a:r>
              <a:rPr lang="en-US" sz="2000" b="1" u="sng" dirty="0">
                <a:latin typeface="Times New Roman" panose="02020603050405020304" pitchFamily="18" charset="0"/>
                <a:cs typeface="Times New Roman" panose="02020603050405020304" pitchFamily="18" charset="0"/>
              </a:rPr>
              <a:t>self-esteem- </a:t>
            </a:r>
            <a:r>
              <a:rPr lang="en-US" sz="2000" dirty="0"/>
              <a:t>define as the feelings you have about your body and your confidence level in how you relate intimately to someone else</a:t>
            </a:r>
            <a:r>
              <a:rPr lang="en-US" sz="2000" dirty="0" smtClean="0"/>
              <a:t>.</a:t>
            </a:r>
          </a:p>
          <a:p>
            <a:endParaRPr lang="en-US" sz="2000" dirty="0" smtClean="0"/>
          </a:p>
          <a:p>
            <a:r>
              <a:rPr lang="en-US" sz="2000" b="1" u="sng" dirty="0" smtClean="0">
                <a:latin typeface="Times New Roman" panose="02020603050405020304" pitchFamily="18" charset="0"/>
                <a:cs typeface="Times New Roman" panose="02020603050405020304" pitchFamily="18" charset="0"/>
              </a:rPr>
              <a:t>Sexual </a:t>
            </a:r>
            <a:r>
              <a:rPr lang="en-US" sz="2000" b="1" u="sng" dirty="0">
                <a:latin typeface="Times New Roman" panose="02020603050405020304" pitchFamily="18" charset="0"/>
                <a:cs typeface="Times New Roman" panose="02020603050405020304" pitchFamily="18" charset="0"/>
              </a:rPr>
              <a:t>Anxiety- </a:t>
            </a:r>
            <a:r>
              <a:rPr lang="en-US" sz="2000" dirty="0"/>
              <a:t>is something that affects men and women of all ages, regardless of how much experience they have with intercourse. For some, this type of anxiety is short-lived and may appear briefly in the wake of a new sexual </a:t>
            </a:r>
            <a:r>
              <a:rPr lang="en-US" sz="2000" dirty="0" smtClean="0"/>
              <a:t>intercourse.</a:t>
            </a:r>
          </a:p>
          <a:p>
            <a:endParaRPr lang="en-US" sz="2000" dirty="0" smtClean="0"/>
          </a:p>
          <a:p>
            <a:r>
              <a:rPr lang="en-US" sz="2000" b="1" u="sng" dirty="0" smtClean="0">
                <a:latin typeface="Times New Roman" panose="02020603050405020304" pitchFamily="18" charset="0"/>
                <a:cs typeface="Times New Roman" panose="02020603050405020304" pitchFamily="18" charset="0"/>
              </a:rPr>
              <a:t>Sexual </a:t>
            </a:r>
            <a:r>
              <a:rPr lang="en-US" sz="2000" b="1" u="sng" dirty="0">
                <a:latin typeface="Times New Roman" panose="02020603050405020304" pitchFamily="18" charset="0"/>
                <a:cs typeface="Times New Roman" panose="02020603050405020304" pitchFamily="18" charset="0"/>
              </a:rPr>
              <a:t>Exploration- </a:t>
            </a:r>
            <a:r>
              <a:rPr lang="en-US" sz="2000" dirty="0"/>
              <a:t>Exploring your sexuality doesn’t just mean trying things with same sex partners. Exploring your sexuality has to do with figuring out what works for you, including the kind of people you want to have sex with but also how you have sex or the kinds of things you like doing during sex</a:t>
            </a:r>
            <a:r>
              <a:rPr lang="en-US" sz="2000" dirty="0" smtClean="0"/>
              <a:t>.</a:t>
            </a:r>
          </a:p>
          <a:p>
            <a:endParaRPr lang="en-US" sz="2000" dirty="0" smtClean="0"/>
          </a:p>
          <a:p>
            <a:r>
              <a:rPr lang="en-US" sz="2000" b="1" u="sng" dirty="0" smtClean="0">
                <a:latin typeface="Times New Roman" panose="02020603050405020304" pitchFamily="18" charset="0"/>
                <a:cs typeface="Times New Roman" panose="02020603050405020304" pitchFamily="18" charset="0"/>
              </a:rPr>
              <a:t>Erotic </a:t>
            </a:r>
            <a:r>
              <a:rPr lang="en-US" sz="2000" b="1" u="sng" dirty="0">
                <a:latin typeface="Times New Roman" panose="02020603050405020304" pitchFamily="18" charset="0"/>
                <a:cs typeface="Times New Roman" panose="02020603050405020304" pitchFamily="18" charset="0"/>
              </a:rPr>
              <a:t>Sex Exploration- </a:t>
            </a:r>
            <a:r>
              <a:rPr lang="en-US" sz="2000" dirty="0"/>
              <a:t>Tending to arouse sexual desire or excitement on how you have sex or the kinds of things you like doing sex</a:t>
            </a:r>
          </a:p>
        </p:txBody>
      </p:sp>
    </p:spTree>
    <p:extLst>
      <p:ext uri="{BB962C8B-B14F-4D97-AF65-F5344CB8AC3E}">
        <p14:creationId xmlns:p14="http://schemas.microsoft.com/office/powerpoint/2010/main" val="360316373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0382" y="332321"/>
            <a:ext cx="5711820" cy="646331"/>
          </a:xfrm>
          <a:prstGeom prst="rect">
            <a:avLst/>
          </a:prstGeom>
        </p:spPr>
        <p:txBody>
          <a:bodyPr wrap="none">
            <a:spAutoFit/>
          </a:bodyPr>
          <a:lstStyle/>
          <a:p>
            <a:r>
              <a:rPr lang="en-US" sz="3600" b="1" u="sng" dirty="0">
                <a:latin typeface="Times New Roman" panose="02020603050405020304" pitchFamily="18" charset="0"/>
                <a:cs typeface="Times New Roman" panose="02020603050405020304" pitchFamily="18" charset="0"/>
              </a:rPr>
              <a:t>Kinds of Sexual Orientation</a:t>
            </a:r>
          </a:p>
        </p:txBody>
      </p:sp>
      <p:sp>
        <p:nvSpPr>
          <p:cNvPr id="3" name="Rectangle 2"/>
          <p:cNvSpPr/>
          <p:nvPr/>
        </p:nvSpPr>
        <p:spPr>
          <a:xfrm>
            <a:off x="562708" y="1219762"/>
            <a:ext cx="11769969" cy="4524315"/>
          </a:xfrm>
          <a:prstGeom prst="rect">
            <a:avLst/>
          </a:prstGeom>
        </p:spPr>
        <p:txBody>
          <a:bodyPr wrap="square">
            <a:spAutoFit/>
          </a:bodyPr>
          <a:lstStyle/>
          <a:p>
            <a:r>
              <a:rPr lang="en-US" sz="2400" b="1" u="sng" dirty="0">
                <a:latin typeface="Times New Roman" panose="02020603050405020304" pitchFamily="18" charset="0"/>
                <a:cs typeface="Times New Roman" panose="02020603050405020304" pitchFamily="18" charset="0"/>
              </a:rPr>
              <a:t>Heterosexual- </a:t>
            </a:r>
            <a:r>
              <a:rPr lang="en-US" sz="2400" dirty="0"/>
              <a:t>means you're sexually attracted to the opposite sex only</a:t>
            </a:r>
            <a:r>
              <a:rPr lang="en-US" sz="2400" dirty="0" smtClean="0"/>
              <a:t>.</a:t>
            </a:r>
          </a:p>
          <a:p>
            <a:endParaRPr lang="en-US" sz="2400" dirty="0" smtClean="0"/>
          </a:p>
          <a:p>
            <a:r>
              <a:rPr lang="en-US" sz="2400" b="1" u="sng" dirty="0" smtClean="0">
                <a:latin typeface="Times New Roman" panose="02020603050405020304" pitchFamily="18" charset="0"/>
                <a:cs typeface="Times New Roman" panose="02020603050405020304" pitchFamily="18" charset="0"/>
              </a:rPr>
              <a:t>Homosexual-</a:t>
            </a:r>
            <a:r>
              <a:rPr lang="en-US" sz="2400" dirty="0" smtClean="0"/>
              <a:t> </a:t>
            </a:r>
            <a:r>
              <a:rPr lang="en-US" sz="2400" dirty="0"/>
              <a:t>a person who is sexually attracted to people of their own sex</a:t>
            </a:r>
            <a:r>
              <a:rPr lang="en-US" sz="2400" dirty="0" smtClean="0"/>
              <a:t>.</a:t>
            </a:r>
          </a:p>
          <a:p>
            <a:endParaRPr lang="en-US" sz="2400" dirty="0" smtClean="0"/>
          </a:p>
          <a:p>
            <a:r>
              <a:rPr lang="en-US" sz="2400" b="1" u="sng" dirty="0" smtClean="0">
                <a:latin typeface="Times New Roman" panose="02020603050405020304" pitchFamily="18" charset="0"/>
                <a:cs typeface="Times New Roman" panose="02020603050405020304" pitchFamily="18" charset="0"/>
              </a:rPr>
              <a:t>Bisexual-</a:t>
            </a:r>
            <a:r>
              <a:rPr lang="en-US" sz="2400" dirty="0" smtClean="0"/>
              <a:t> </a:t>
            </a:r>
            <a:r>
              <a:rPr lang="en-US" sz="2400" dirty="0"/>
              <a:t>sexually attracted not exclusively to people of one gender; attracted to both men and women</a:t>
            </a:r>
            <a:r>
              <a:rPr lang="en-US" sz="2400" dirty="0" smtClean="0"/>
              <a:t>.</a:t>
            </a:r>
          </a:p>
          <a:p>
            <a:endParaRPr lang="en-US" sz="2400" dirty="0" smtClean="0"/>
          </a:p>
          <a:p>
            <a:r>
              <a:rPr lang="en-US" sz="2400" b="1" u="sng" dirty="0" smtClean="0">
                <a:latin typeface="Times New Roman" panose="02020603050405020304" pitchFamily="18" charset="0"/>
                <a:cs typeface="Times New Roman" panose="02020603050405020304" pitchFamily="18" charset="0"/>
              </a:rPr>
              <a:t>Asexual-</a:t>
            </a:r>
            <a:r>
              <a:rPr lang="en-US" sz="2400" dirty="0" smtClean="0"/>
              <a:t> </a:t>
            </a:r>
            <a:r>
              <a:rPr lang="en-US" sz="2400" dirty="0"/>
              <a:t>a person who has no sexual feelings or desires, or who is not sexually attracted to anyone</a:t>
            </a:r>
            <a:r>
              <a:rPr lang="en-US" sz="2400" dirty="0" smtClean="0"/>
              <a:t>.</a:t>
            </a:r>
          </a:p>
          <a:p>
            <a:endParaRPr lang="en-US" sz="2400" dirty="0" smtClean="0"/>
          </a:p>
          <a:p>
            <a:r>
              <a:rPr lang="en-US" sz="2400" b="1" u="sng" dirty="0" smtClean="0">
                <a:latin typeface="Times New Roman" panose="02020603050405020304" pitchFamily="18" charset="0"/>
                <a:cs typeface="Times New Roman" panose="02020603050405020304" pitchFamily="18" charset="0"/>
              </a:rPr>
              <a:t>Pansexual</a:t>
            </a:r>
            <a:r>
              <a:rPr lang="en-US" sz="2400" dirty="0" smtClean="0"/>
              <a:t>- </a:t>
            </a:r>
            <a:r>
              <a:rPr lang="en-US" sz="2400" dirty="0"/>
              <a:t>not limited in sexual choice about biological sex, gender, or gender identity</a:t>
            </a:r>
            <a:r>
              <a:rPr lang="en-US" dirty="0"/>
              <a:t>.</a:t>
            </a:r>
          </a:p>
        </p:txBody>
      </p:sp>
    </p:spTree>
    <p:extLst>
      <p:ext uri="{BB962C8B-B14F-4D97-AF65-F5344CB8AC3E}">
        <p14:creationId xmlns:p14="http://schemas.microsoft.com/office/powerpoint/2010/main" val="56187406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1909" y="290120"/>
            <a:ext cx="5987537" cy="707886"/>
          </a:xfrm>
          <a:prstGeom prst="rect">
            <a:avLst/>
          </a:prstGeom>
        </p:spPr>
        <p:txBody>
          <a:bodyPr wrap="none">
            <a:spAutoFit/>
          </a:bodyPr>
          <a:lstStyle/>
          <a:p>
            <a:r>
              <a:rPr lang="en-US" sz="4000" b="1" u="sng" dirty="0">
                <a:latin typeface="Times New Roman" panose="02020603050405020304" pitchFamily="18" charset="0"/>
                <a:cs typeface="Times New Roman" panose="02020603050405020304" pitchFamily="18" charset="0"/>
              </a:rPr>
              <a:t>Phases of Sexual Response</a:t>
            </a:r>
          </a:p>
        </p:txBody>
      </p:sp>
      <p:sp>
        <p:nvSpPr>
          <p:cNvPr id="3" name="Rectangle 2"/>
          <p:cNvSpPr/>
          <p:nvPr/>
        </p:nvSpPr>
        <p:spPr>
          <a:xfrm>
            <a:off x="562708" y="1096480"/>
            <a:ext cx="11629292"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sexual response cycle describes the physical and emotional changes that occur when a person is sexually aroused and engages in sexually stimulating activities such as intercourse and masturbation</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u="sng" dirty="0" smtClean="0">
                <a:latin typeface="Times New Roman" panose="02020603050405020304" pitchFamily="18" charset="0"/>
                <a:cs typeface="Times New Roman" panose="02020603050405020304" pitchFamily="18" charset="0"/>
              </a:rPr>
              <a:t>4 </a:t>
            </a:r>
            <a:r>
              <a:rPr lang="en-US" sz="2400" b="1" u="sng" dirty="0">
                <a:latin typeface="Times New Roman" panose="02020603050405020304" pitchFamily="18" charset="0"/>
                <a:cs typeface="Times New Roman" panose="02020603050405020304" pitchFamily="18" charset="0"/>
              </a:rPr>
              <a:t>different </a:t>
            </a:r>
            <a:r>
              <a:rPr lang="en-US" sz="2400" b="1" u="sng" dirty="0" smtClean="0">
                <a:latin typeface="Times New Roman" panose="02020603050405020304" pitchFamily="18" charset="0"/>
                <a:cs typeface="Times New Roman" panose="02020603050405020304" pitchFamily="18" charset="0"/>
              </a:rPr>
              <a:t>stages</a:t>
            </a:r>
          </a:p>
          <a:p>
            <a:endParaRPr lang="en-US" sz="2400" b="1" u="sng" dirty="0" smtClean="0">
              <a:latin typeface="Times New Roman" panose="02020603050405020304" pitchFamily="18" charset="0"/>
              <a:cs typeface="Times New Roman" panose="02020603050405020304" pitchFamily="18" charset="0"/>
            </a:endParaRPr>
          </a:p>
          <a:p>
            <a:r>
              <a:rPr lang="en-US" sz="2400" b="1" u="sng" dirty="0" smtClean="0">
                <a:latin typeface="Times New Roman" panose="02020603050405020304" pitchFamily="18" charset="0"/>
                <a:cs typeface="Times New Roman" panose="02020603050405020304" pitchFamily="18" charset="0"/>
              </a:rPr>
              <a:t>Excitement- </a:t>
            </a:r>
            <a:r>
              <a:rPr lang="en-US" sz="2400" dirty="0">
                <a:latin typeface="Times New Roman" panose="02020603050405020304" pitchFamily="18" charset="0"/>
                <a:cs typeface="Times New Roman" panose="02020603050405020304" pitchFamily="18" charset="0"/>
              </a:rPr>
              <a:t>The body prepares for sexual activity by tensing muscles and boosting heartrate and blood </a:t>
            </a:r>
            <a:r>
              <a:rPr lang="en-US" sz="2400" dirty="0" smtClean="0">
                <a:latin typeface="Times New Roman" panose="02020603050405020304" pitchFamily="18" charset="0"/>
                <a:cs typeface="Times New Roman" panose="02020603050405020304" pitchFamily="18" charset="0"/>
              </a:rPr>
              <a:t>pressure</a:t>
            </a:r>
          </a:p>
          <a:p>
            <a:endParaRPr lang="en-US" sz="2400" b="1" u="sng" dirty="0">
              <a:latin typeface="Times New Roman" panose="02020603050405020304" pitchFamily="18" charset="0"/>
              <a:cs typeface="Times New Roman" panose="02020603050405020304" pitchFamily="18" charset="0"/>
            </a:endParaRPr>
          </a:p>
          <a:p>
            <a:r>
              <a:rPr lang="en-US" sz="2400" b="1" u="sng" dirty="0" smtClean="0">
                <a:latin typeface="Times New Roman" panose="02020603050405020304" pitchFamily="18" charset="0"/>
                <a:cs typeface="Times New Roman" panose="02020603050405020304" pitchFamily="18" charset="0"/>
              </a:rPr>
              <a:t>Plateau- </a:t>
            </a:r>
            <a:r>
              <a:rPr lang="en-US" sz="2400" dirty="0">
                <a:latin typeface="Times New Roman" panose="02020603050405020304" pitchFamily="18" charset="0"/>
                <a:cs typeface="Times New Roman" panose="02020603050405020304" pitchFamily="18" charset="0"/>
              </a:rPr>
              <a:t>A brief period of time before the orgasm. It is the body’s preparation for </a:t>
            </a:r>
            <a:r>
              <a:rPr lang="en-US" sz="2400" dirty="0" smtClean="0">
                <a:latin typeface="Times New Roman" panose="02020603050405020304" pitchFamily="18" charset="0"/>
                <a:cs typeface="Times New Roman" panose="02020603050405020304" pitchFamily="18" charset="0"/>
              </a:rPr>
              <a:t>orgasm</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b="1" u="sng" dirty="0" smtClean="0">
                <a:latin typeface="Times New Roman" panose="02020603050405020304" pitchFamily="18" charset="0"/>
                <a:cs typeface="Times New Roman" panose="02020603050405020304" pitchFamily="18" charset="0"/>
              </a:rPr>
              <a:t>Orgasm-</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the peak of sexual arousal and is also called the climax</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u="sng" dirty="0" smtClean="0">
                <a:latin typeface="Times New Roman" panose="02020603050405020304" pitchFamily="18" charset="0"/>
                <a:cs typeface="Times New Roman" panose="02020603050405020304" pitchFamily="18" charset="0"/>
              </a:rPr>
              <a:t>Resolution-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Body functions slowly return to a normal level of functioning. Swelled and erected body parts return to their previous state, size, and color.</a:t>
            </a:r>
          </a:p>
        </p:txBody>
      </p:sp>
    </p:spTree>
    <p:extLst>
      <p:ext uri="{BB962C8B-B14F-4D97-AF65-F5344CB8AC3E}">
        <p14:creationId xmlns:p14="http://schemas.microsoft.com/office/powerpoint/2010/main" val="395768473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TotalTime>
  <Words>2146</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KYM</dc:creator>
  <cp:lastModifiedBy>KYM</cp:lastModifiedBy>
  <cp:revision>19</cp:revision>
  <dcterms:created xsi:type="dcterms:W3CDTF">2024-03-29T01:13:22Z</dcterms:created>
  <dcterms:modified xsi:type="dcterms:W3CDTF">2024-03-29T03:08:04Z</dcterms:modified>
</cp:coreProperties>
</file>