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7" r:id="rId3"/>
    <p:sldId id="259" r:id="rId4"/>
    <p:sldId id="260" r:id="rId5"/>
    <p:sldId id="262"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52" autoAdjust="0"/>
    <p:restoredTop sz="94660"/>
  </p:normalViewPr>
  <p:slideViewPr>
    <p:cSldViewPr snapToGrid="0">
      <p:cViewPr>
        <p:scale>
          <a:sx n="33" d="100"/>
          <a:sy n="33" d="100"/>
        </p:scale>
        <p:origin x="1742" y="14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15344B4-A97C-466E-8520-61C702DDB704}" type="datetimeFigureOut">
              <a:rPr lang="en-PH" smtClean="0"/>
              <a:t>14/03/2024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7537282-028C-413E-99DF-9DECE83C6643}" type="slidenum">
              <a:rPr lang="en-PH" smtClean="0"/>
              <a:t>‹#›</a:t>
            </a:fld>
            <a:endParaRPr lang="en-PH"/>
          </a:p>
        </p:txBody>
      </p:sp>
    </p:spTree>
    <p:extLst>
      <p:ext uri="{BB962C8B-B14F-4D97-AF65-F5344CB8AC3E}">
        <p14:creationId xmlns:p14="http://schemas.microsoft.com/office/powerpoint/2010/main" val="1897108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5344B4-A97C-466E-8520-61C702DDB704}" type="datetimeFigureOut">
              <a:rPr lang="en-PH" smtClean="0"/>
              <a:t>14/03/2024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7537282-028C-413E-99DF-9DECE83C6643}" type="slidenum">
              <a:rPr lang="en-PH" smtClean="0"/>
              <a:t>‹#›</a:t>
            </a:fld>
            <a:endParaRPr lang="en-PH"/>
          </a:p>
        </p:txBody>
      </p:sp>
    </p:spTree>
    <p:extLst>
      <p:ext uri="{BB962C8B-B14F-4D97-AF65-F5344CB8AC3E}">
        <p14:creationId xmlns:p14="http://schemas.microsoft.com/office/powerpoint/2010/main" val="2391119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5344B4-A97C-466E-8520-61C702DDB704}" type="datetimeFigureOut">
              <a:rPr lang="en-PH" smtClean="0"/>
              <a:t>14/03/2024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7537282-028C-413E-99DF-9DECE83C6643}" type="slidenum">
              <a:rPr lang="en-PH" smtClean="0"/>
              <a:t>‹#›</a:t>
            </a:fld>
            <a:endParaRPr lang="en-PH"/>
          </a:p>
        </p:txBody>
      </p:sp>
    </p:spTree>
    <p:extLst>
      <p:ext uri="{BB962C8B-B14F-4D97-AF65-F5344CB8AC3E}">
        <p14:creationId xmlns:p14="http://schemas.microsoft.com/office/powerpoint/2010/main" val="2796300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5344B4-A97C-466E-8520-61C702DDB704}" type="datetimeFigureOut">
              <a:rPr lang="en-PH" smtClean="0"/>
              <a:t>14/03/2024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7537282-028C-413E-99DF-9DECE83C6643}" type="slidenum">
              <a:rPr lang="en-PH" smtClean="0"/>
              <a:t>‹#›</a:t>
            </a:fld>
            <a:endParaRPr lang="en-PH"/>
          </a:p>
        </p:txBody>
      </p:sp>
    </p:spTree>
    <p:extLst>
      <p:ext uri="{BB962C8B-B14F-4D97-AF65-F5344CB8AC3E}">
        <p14:creationId xmlns:p14="http://schemas.microsoft.com/office/powerpoint/2010/main" val="4063226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5344B4-A97C-466E-8520-61C702DDB704}" type="datetimeFigureOut">
              <a:rPr lang="en-PH" smtClean="0"/>
              <a:t>14/03/2024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F7537282-028C-413E-99DF-9DECE83C6643}" type="slidenum">
              <a:rPr lang="en-PH" smtClean="0"/>
              <a:t>‹#›</a:t>
            </a:fld>
            <a:endParaRPr lang="en-PH"/>
          </a:p>
        </p:txBody>
      </p:sp>
    </p:spTree>
    <p:extLst>
      <p:ext uri="{BB962C8B-B14F-4D97-AF65-F5344CB8AC3E}">
        <p14:creationId xmlns:p14="http://schemas.microsoft.com/office/powerpoint/2010/main" val="2324575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15344B4-A97C-466E-8520-61C702DDB704}" type="datetimeFigureOut">
              <a:rPr lang="en-PH" smtClean="0"/>
              <a:t>14/03/2024</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F7537282-028C-413E-99DF-9DECE83C6643}" type="slidenum">
              <a:rPr lang="en-PH" smtClean="0"/>
              <a:t>‹#›</a:t>
            </a:fld>
            <a:endParaRPr lang="en-PH"/>
          </a:p>
        </p:txBody>
      </p:sp>
    </p:spTree>
    <p:extLst>
      <p:ext uri="{BB962C8B-B14F-4D97-AF65-F5344CB8AC3E}">
        <p14:creationId xmlns:p14="http://schemas.microsoft.com/office/powerpoint/2010/main" val="1864118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15344B4-A97C-466E-8520-61C702DDB704}" type="datetimeFigureOut">
              <a:rPr lang="en-PH" smtClean="0"/>
              <a:t>14/03/2024</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F7537282-028C-413E-99DF-9DECE83C6643}" type="slidenum">
              <a:rPr lang="en-PH" smtClean="0"/>
              <a:t>‹#›</a:t>
            </a:fld>
            <a:endParaRPr lang="en-PH"/>
          </a:p>
        </p:txBody>
      </p:sp>
    </p:spTree>
    <p:extLst>
      <p:ext uri="{BB962C8B-B14F-4D97-AF65-F5344CB8AC3E}">
        <p14:creationId xmlns:p14="http://schemas.microsoft.com/office/powerpoint/2010/main" val="1781508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15344B4-A97C-466E-8520-61C702DDB704}" type="datetimeFigureOut">
              <a:rPr lang="en-PH" smtClean="0"/>
              <a:t>14/03/2024</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F7537282-028C-413E-99DF-9DECE83C6643}" type="slidenum">
              <a:rPr lang="en-PH" smtClean="0"/>
              <a:t>‹#›</a:t>
            </a:fld>
            <a:endParaRPr lang="en-PH"/>
          </a:p>
        </p:txBody>
      </p:sp>
    </p:spTree>
    <p:extLst>
      <p:ext uri="{BB962C8B-B14F-4D97-AF65-F5344CB8AC3E}">
        <p14:creationId xmlns:p14="http://schemas.microsoft.com/office/powerpoint/2010/main" val="3108123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5344B4-A97C-466E-8520-61C702DDB704}" type="datetimeFigureOut">
              <a:rPr lang="en-PH" smtClean="0"/>
              <a:t>14/03/2024</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F7537282-028C-413E-99DF-9DECE83C6643}" type="slidenum">
              <a:rPr lang="en-PH" smtClean="0"/>
              <a:t>‹#›</a:t>
            </a:fld>
            <a:endParaRPr lang="en-PH"/>
          </a:p>
        </p:txBody>
      </p:sp>
    </p:spTree>
    <p:extLst>
      <p:ext uri="{BB962C8B-B14F-4D97-AF65-F5344CB8AC3E}">
        <p14:creationId xmlns:p14="http://schemas.microsoft.com/office/powerpoint/2010/main" val="1939686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5344B4-A97C-466E-8520-61C702DDB704}" type="datetimeFigureOut">
              <a:rPr lang="en-PH" smtClean="0"/>
              <a:t>14/03/2024</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F7537282-028C-413E-99DF-9DECE83C6643}" type="slidenum">
              <a:rPr lang="en-PH" smtClean="0"/>
              <a:t>‹#›</a:t>
            </a:fld>
            <a:endParaRPr lang="en-PH"/>
          </a:p>
        </p:txBody>
      </p:sp>
    </p:spTree>
    <p:extLst>
      <p:ext uri="{BB962C8B-B14F-4D97-AF65-F5344CB8AC3E}">
        <p14:creationId xmlns:p14="http://schemas.microsoft.com/office/powerpoint/2010/main" val="1658376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5344B4-A97C-466E-8520-61C702DDB704}" type="datetimeFigureOut">
              <a:rPr lang="en-PH" smtClean="0"/>
              <a:t>14/03/2024</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F7537282-028C-413E-99DF-9DECE83C6643}" type="slidenum">
              <a:rPr lang="en-PH" smtClean="0"/>
              <a:t>‹#›</a:t>
            </a:fld>
            <a:endParaRPr lang="en-PH"/>
          </a:p>
        </p:txBody>
      </p:sp>
    </p:spTree>
    <p:extLst>
      <p:ext uri="{BB962C8B-B14F-4D97-AF65-F5344CB8AC3E}">
        <p14:creationId xmlns:p14="http://schemas.microsoft.com/office/powerpoint/2010/main" val="1723809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5344B4-A97C-466E-8520-61C702DDB704}" type="datetimeFigureOut">
              <a:rPr lang="en-PH" smtClean="0"/>
              <a:t>14/03/2024</a:t>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537282-028C-413E-99DF-9DECE83C6643}" type="slidenum">
              <a:rPr lang="en-PH" smtClean="0"/>
              <a:t>‹#›</a:t>
            </a:fld>
            <a:endParaRPr lang="en-PH"/>
          </a:p>
        </p:txBody>
      </p:sp>
    </p:spTree>
    <p:extLst>
      <p:ext uri="{BB962C8B-B14F-4D97-AF65-F5344CB8AC3E}">
        <p14:creationId xmlns:p14="http://schemas.microsoft.com/office/powerpoint/2010/main" val="36827018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49661" y="2951543"/>
            <a:ext cx="7384648" cy="2123658"/>
          </a:xfrm>
          <a:prstGeom prst="rect">
            <a:avLst/>
          </a:prstGeom>
          <a:noFill/>
        </p:spPr>
        <p:txBody>
          <a:bodyPr wrap="square" rtlCol="0">
            <a:spAutoFit/>
          </a:bodyPr>
          <a:lstStyle/>
          <a:p>
            <a:pPr algn="ctr"/>
            <a:r>
              <a:rPr lang="en-PH" sz="4400" b="1" dirty="0" smtClean="0">
                <a:latin typeface="Arial Black" panose="020B0A04020102020204" pitchFamily="34" charset="0"/>
              </a:rPr>
              <a:t>THE SELF WESTERN AND EASTERN THOUGHTS</a:t>
            </a:r>
            <a:endParaRPr lang="en-PH" sz="4400" b="1" dirty="0">
              <a:latin typeface="Arial Black" panose="020B0A04020102020204" pitchFamily="34" charset="0"/>
            </a:endParaRPr>
          </a:p>
        </p:txBody>
      </p:sp>
      <p:sp>
        <p:nvSpPr>
          <p:cNvPr id="2" name="TextBox 1"/>
          <p:cNvSpPr txBox="1"/>
          <p:nvPr/>
        </p:nvSpPr>
        <p:spPr>
          <a:xfrm>
            <a:off x="2615879" y="266218"/>
            <a:ext cx="6852212" cy="1569660"/>
          </a:xfrm>
          <a:prstGeom prst="rect">
            <a:avLst/>
          </a:prstGeom>
          <a:noFill/>
        </p:spPr>
        <p:txBody>
          <a:bodyPr wrap="square" rtlCol="0">
            <a:spAutoFit/>
          </a:bodyPr>
          <a:lstStyle/>
          <a:p>
            <a:r>
              <a:rPr lang="en-PH" sz="9600" dirty="0" smtClean="0">
                <a:latin typeface="Arial Black" panose="020B0A04020102020204" pitchFamily="34" charset="0"/>
              </a:rPr>
              <a:t>GROUP 2</a:t>
            </a:r>
            <a:endParaRPr lang="en-PH" sz="9600" dirty="0">
              <a:latin typeface="Arial Black" panose="020B0A04020102020204" pitchFamily="34" charset="0"/>
            </a:endParaRPr>
          </a:p>
        </p:txBody>
      </p:sp>
    </p:spTree>
    <p:extLst>
      <p:ext uri="{BB962C8B-B14F-4D97-AF65-F5344CB8AC3E}">
        <p14:creationId xmlns:p14="http://schemas.microsoft.com/office/powerpoint/2010/main" val="2774518481"/>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0943" y="407060"/>
            <a:ext cx="5791199" cy="3231654"/>
          </a:xfrm>
          <a:prstGeom prst="rect">
            <a:avLst/>
          </a:prstGeom>
        </p:spPr>
        <p:txBody>
          <a:bodyPr wrap="square">
            <a:spAutoFit/>
          </a:bodyPr>
          <a:lstStyle/>
          <a:p>
            <a:r>
              <a:rPr lang="en-PH" sz="1200" b="1" dirty="0" smtClean="0">
                <a:latin typeface="Bodoni MT Black" panose="02070A03080606020203" pitchFamily="18" charset="0"/>
              </a:rPr>
              <a:t>Individualism - </a:t>
            </a:r>
            <a:r>
              <a:rPr lang="en-PH" sz="1200" dirty="0" smtClean="0"/>
              <a:t>quality of Western thinking where self-expression and self-actualization are more important to satisfy oneself Jobmen, 1985).</a:t>
            </a:r>
          </a:p>
          <a:p>
            <a:r>
              <a:rPr lang="en-PH" sz="1200" b="1" dirty="0" smtClean="0">
                <a:latin typeface="Bodoni MT Black" panose="02070A03080606020203" pitchFamily="18" charset="0"/>
              </a:rPr>
              <a:t>Individualistic cultures - </a:t>
            </a:r>
            <a:r>
              <a:rPr lang="en-PH" sz="1200" dirty="0" smtClean="0"/>
              <a:t>are those that give high regard on the needs of an individual person over the group's needs (Kendra a 2000) 2020) In these cultures, people use considered independent, self-reliant, and autonomous (Kendra &amp; Morin, 2020)</a:t>
            </a:r>
          </a:p>
          <a:p>
            <a:r>
              <a:rPr lang="en-PH" sz="1200" b="1" dirty="0" smtClean="0">
                <a:latin typeface="Bodoni MT Black" panose="02070A03080606020203" pitchFamily="18" charset="0"/>
              </a:rPr>
              <a:t>Individualistic self</a:t>
            </a:r>
            <a:r>
              <a:rPr lang="en-PH" sz="1200" dirty="0" smtClean="0">
                <a:latin typeface="Bodoni MT Black" panose="02070A03080606020203" pitchFamily="18" charset="0"/>
              </a:rPr>
              <a:t> </a:t>
            </a:r>
            <a:r>
              <a:rPr lang="en-PH" sz="1200" b="1" dirty="0" smtClean="0">
                <a:latin typeface="Bodoni MT Black" panose="02070A03080606020203" pitchFamily="18" charset="0"/>
              </a:rPr>
              <a:t>-</a:t>
            </a:r>
            <a:r>
              <a:rPr lang="en-PH" sz="1200" dirty="0" smtClean="0">
                <a:latin typeface="Bodoni MT Black" panose="02070A03080606020203" pitchFamily="18" charset="0"/>
              </a:rPr>
              <a:t> </a:t>
            </a:r>
            <a:r>
              <a:rPr lang="en-PH" sz="1200" dirty="0" smtClean="0"/>
              <a:t>tends to alienate himself herself both socially and psychologically from the others in order to take care of himself herself (Estoque,2018)</a:t>
            </a:r>
          </a:p>
          <a:p>
            <a:r>
              <a:rPr lang="en-PH" sz="1200" b="1" dirty="0" smtClean="0">
                <a:latin typeface="Bodoni MT Black" panose="02070A03080606020203" pitchFamily="18" charset="0"/>
              </a:rPr>
              <a:t>Individualistic </a:t>
            </a:r>
            <a:r>
              <a:rPr lang="en-PH" sz="1200" b="1" dirty="0" smtClean="0">
                <a:latin typeface="Bodoni MT Black" panose="02070A03080606020203" pitchFamily="18" charset="0"/>
              </a:rPr>
              <a:t>people - </a:t>
            </a:r>
            <a:r>
              <a:rPr lang="en-PH" sz="1200" dirty="0" smtClean="0"/>
              <a:t>can make decisions for the self regardless of its impact to the community.</a:t>
            </a:r>
          </a:p>
          <a:p>
            <a:r>
              <a:rPr lang="en-PH" sz="1200" b="1" dirty="0" smtClean="0">
                <a:latin typeface="Bodoni MT Black" panose="02070A03080606020203" pitchFamily="18" charset="0"/>
              </a:rPr>
              <a:t>Collective </a:t>
            </a:r>
            <a:r>
              <a:rPr lang="en-PH" sz="1200" b="1" dirty="0" smtClean="0">
                <a:latin typeface="Bodoni MT Black" panose="02070A03080606020203" pitchFamily="18" charset="0"/>
              </a:rPr>
              <a:t>cultures - </a:t>
            </a:r>
            <a:r>
              <a:rPr lang="en-PH" sz="1200" dirty="0" smtClean="0"/>
              <a:t>are those that prefer to work with others as a team rather than being alone.</a:t>
            </a:r>
          </a:p>
          <a:p>
            <a:r>
              <a:rPr lang="en-PH" sz="1200" b="1" dirty="0" smtClean="0">
                <a:latin typeface="Bodoni MT Black" panose="02070A03080606020203" pitchFamily="18" charset="0"/>
              </a:rPr>
              <a:t>Collectivism </a:t>
            </a:r>
            <a:r>
              <a:rPr lang="en-PH" sz="1200" b="1" dirty="0" smtClean="0">
                <a:latin typeface="Bodoni MT Black" panose="02070A03080606020203" pitchFamily="18" charset="0"/>
              </a:rPr>
              <a:t>views - </a:t>
            </a:r>
            <a:r>
              <a:rPr lang="en-PH" sz="1200" dirty="0" smtClean="0"/>
              <a:t>the group as the primary element and individuals are considered as interdependent (Estoque, 2018)</a:t>
            </a:r>
          </a:p>
          <a:p>
            <a:r>
              <a:rPr lang="en-PH" sz="1200" dirty="0" smtClean="0"/>
              <a:t>         The </a:t>
            </a:r>
            <a:r>
              <a:rPr lang="en-PH" sz="1200" dirty="0" smtClean="0"/>
              <a:t>survival and success of the group ensures the well-being of the individual, so that by considering the needs and feelings of others, one protects oneself (Estoque, 2018)</a:t>
            </a:r>
          </a:p>
          <a:p>
            <a:r>
              <a:rPr lang="en-PH" sz="1200" b="1" dirty="0" smtClean="0">
                <a:latin typeface="Bodoni MT Black" panose="02070A03080606020203" pitchFamily="18" charset="0"/>
              </a:rPr>
              <a:t>Collective cultures - </a:t>
            </a:r>
            <a:r>
              <a:rPr lang="en-PH" sz="1200" dirty="0" smtClean="0"/>
              <a:t>stress the importance of the group and social cooperation as the keys to success (Kendra &amp; Morin, 2020).</a:t>
            </a:r>
          </a:p>
        </p:txBody>
      </p:sp>
      <p:sp>
        <p:nvSpPr>
          <p:cNvPr id="7" name="Rectangle 6"/>
          <p:cNvSpPr/>
          <p:nvPr/>
        </p:nvSpPr>
        <p:spPr>
          <a:xfrm>
            <a:off x="5669666" y="3157058"/>
            <a:ext cx="6369934" cy="3293209"/>
          </a:xfrm>
          <a:prstGeom prst="rect">
            <a:avLst/>
          </a:prstGeom>
        </p:spPr>
        <p:txBody>
          <a:bodyPr wrap="square">
            <a:spAutoFit/>
          </a:bodyPr>
          <a:lstStyle/>
          <a:p>
            <a:pPr algn="ctr"/>
            <a:r>
              <a:rPr lang="en-PH" sz="1600" b="1" dirty="0" smtClean="0"/>
              <a:t>Eastern (Asian) Philosophy</a:t>
            </a:r>
          </a:p>
          <a:p>
            <a:pPr marL="342900" indent="-342900">
              <a:buAutoNum type="alphaUcPeriod"/>
            </a:pPr>
            <a:endParaRPr lang="en-PH" sz="1200" b="1" dirty="0" smtClean="0"/>
          </a:p>
          <a:p>
            <a:r>
              <a:rPr lang="en-PH" sz="1200" dirty="0"/>
              <a:t> </a:t>
            </a:r>
            <a:r>
              <a:rPr lang="en-PH" sz="1200" dirty="0" smtClean="0"/>
              <a:t>It is a system of beliefs devised by Confucius, a Chinese scholar also known as </a:t>
            </a:r>
            <a:r>
              <a:rPr lang="en-PH" sz="1200" b="1" dirty="0" smtClean="0"/>
              <a:t>“ Kung Fu-Tzu”</a:t>
            </a:r>
            <a:r>
              <a:rPr lang="en-PH" sz="1200" dirty="0" smtClean="0"/>
              <a:t> in china during the 6</a:t>
            </a:r>
            <a:r>
              <a:rPr lang="en-PH" sz="1200" baseline="30000" dirty="0" smtClean="0"/>
              <a:t>th</a:t>
            </a:r>
            <a:r>
              <a:rPr lang="en-PH" sz="1200" dirty="0" smtClean="0"/>
              <a:t> B.C.E.</a:t>
            </a:r>
            <a:endParaRPr lang="en-PH" sz="1200" b="1" dirty="0" smtClean="0"/>
          </a:p>
          <a:p>
            <a:endParaRPr lang="en-PH" sz="1200" b="1" dirty="0"/>
          </a:p>
          <a:p>
            <a:pPr marL="342900" indent="-342900">
              <a:buAutoNum type="alphaUcPeriod"/>
            </a:pPr>
            <a:r>
              <a:rPr lang="en-PH" sz="1200" b="1" dirty="0" smtClean="0">
                <a:latin typeface="Bodoni MT Black" panose="02070A03080606020203" pitchFamily="18" charset="0"/>
              </a:rPr>
              <a:t>Confucianism:</a:t>
            </a:r>
          </a:p>
          <a:p>
            <a:r>
              <a:rPr lang="en-PH" sz="1200" dirty="0" smtClean="0"/>
              <a:t>    </a:t>
            </a:r>
            <a:r>
              <a:rPr lang="en-PH" sz="1200" dirty="0" smtClean="0"/>
              <a:t>  It </a:t>
            </a:r>
            <a:r>
              <a:rPr lang="en-PH" sz="1200" dirty="0" smtClean="0"/>
              <a:t>is a system of beliefs devised by Confucius, a Chinese scholar also known as "</a:t>
            </a:r>
            <a:r>
              <a:rPr lang="en-PH" sz="1200" b="1" dirty="0" smtClean="0"/>
              <a:t>Kung Fu-Tzu</a:t>
            </a:r>
            <a:r>
              <a:rPr lang="en-PH" sz="1200" dirty="0" smtClean="0"/>
              <a:t>" in China during the 6</a:t>
            </a:r>
            <a:r>
              <a:rPr lang="en-PH" sz="1200" baseline="30000" dirty="0" smtClean="0"/>
              <a:t>th</a:t>
            </a:r>
            <a:r>
              <a:rPr lang="en-PH" sz="1200" dirty="0" smtClean="0"/>
              <a:t> B.C.E.</a:t>
            </a:r>
          </a:p>
          <a:p>
            <a:r>
              <a:rPr lang="en-PH" sz="1200" dirty="0" smtClean="0"/>
              <a:t>   </a:t>
            </a:r>
            <a:r>
              <a:rPr lang="en-PH" sz="1200" dirty="0" smtClean="0"/>
              <a:t>    </a:t>
            </a:r>
            <a:r>
              <a:rPr lang="en-PH" sz="1200" dirty="0" smtClean="0"/>
              <a:t>The identity and self-concept of an individual is interwoven with the identity and status of his/her community culture, sharing its prides as well as failures (Magoanbayan, 2018).</a:t>
            </a:r>
          </a:p>
          <a:p>
            <a:r>
              <a:rPr lang="en-PH" sz="1200" dirty="0" smtClean="0"/>
              <a:t>     </a:t>
            </a:r>
            <a:r>
              <a:rPr lang="en-PH" sz="1200" dirty="0" smtClean="0"/>
              <a:t>  Self-cultivation </a:t>
            </a:r>
            <a:r>
              <a:rPr lang="en-PH" sz="1200" dirty="0" smtClean="0"/>
              <a:t>or Self-realization is the ultimate purpose of life.</a:t>
            </a:r>
          </a:p>
          <a:p>
            <a:endParaRPr lang="en-PH" sz="1200" dirty="0" smtClean="0"/>
          </a:p>
          <a:p>
            <a:r>
              <a:rPr lang="en-PH" sz="1200" dirty="0" smtClean="0"/>
              <a:t> </a:t>
            </a:r>
            <a:r>
              <a:rPr lang="en-PH" sz="1200" b="1" dirty="0" smtClean="0">
                <a:latin typeface="Comic Sans MS" panose="030F0702030302020204" pitchFamily="66" charset="0"/>
              </a:rPr>
              <a:t>Concept of Jen as loving relationship</a:t>
            </a:r>
            <a:r>
              <a:rPr lang="en-PH" sz="1200" dirty="0" smtClean="0">
                <a:latin typeface="Comic Sans MS" panose="030F0702030302020204" pitchFamily="66" charset="0"/>
              </a:rPr>
              <a:t>.</a:t>
            </a:r>
          </a:p>
          <a:p>
            <a:r>
              <a:rPr lang="en-PH" sz="1200" dirty="0" smtClean="0"/>
              <a:t>              </a:t>
            </a:r>
            <a:r>
              <a:rPr lang="en-PH" sz="1200" dirty="0" smtClean="0"/>
              <a:t>  </a:t>
            </a:r>
            <a:r>
              <a:rPr lang="en-PH" sz="1200" dirty="0" smtClean="0"/>
              <a:t>Jen is a proper relationship between two parties, a loving and caring relationship to reach humanity Meditation strengthens spiritual development. It is considered a cornerstone to search for self, find truth, and achieve individual and collective goals.</a:t>
            </a:r>
          </a:p>
          <a:p>
            <a:r>
              <a:rPr lang="en-PH" sz="1200" dirty="0" smtClean="0"/>
              <a:t>               </a:t>
            </a:r>
            <a:r>
              <a:rPr lang="en-PH" sz="1200" dirty="0" smtClean="0"/>
              <a:t> </a:t>
            </a:r>
            <a:r>
              <a:rPr lang="en-PH" sz="1200" dirty="0" smtClean="0"/>
              <a:t>I am serious in taking care of the environment because consider it as an integral part of me</a:t>
            </a:r>
            <a:endParaRPr lang="en-PH" dirty="0"/>
          </a:p>
        </p:txBody>
      </p:sp>
    </p:spTree>
    <p:extLst>
      <p:ext uri="{BB962C8B-B14F-4D97-AF65-F5344CB8AC3E}">
        <p14:creationId xmlns:p14="http://schemas.microsoft.com/office/powerpoint/2010/main" val="36237003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487" y="313452"/>
            <a:ext cx="6805914" cy="3447098"/>
          </a:xfrm>
          <a:prstGeom prst="rect">
            <a:avLst/>
          </a:prstGeom>
        </p:spPr>
        <p:txBody>
          <a:bodyPr wrap="square">
            <a:spAutoFit/>
          </a:bodyPr>
          <a:lstStyle/>
          <a:p>
            <a:r>
              <a:rPr lang="en-PH" dirty="0"/>
              <a:t> </a:t>
            </a:r>
            <a:r>
              <a:rPr lang="en-PH" dirty="0" smtClean="0"/>
              <a:t> </a:t>
            </a:r>
            <a:r>
              <a:rPr lang="en-PH" sz="1200" b="1" dirty="0" smtClean="0">
                <a:latin typeface="Bodoni MT Black" panose="02070A03080606020203" pitchFamily="18" charset="0"/>
              </a:rPr>
              <a:t>Concept of harmony.</a:t>
            </a:r>
          </a:p>
          <a:p>
            <a:r>
              <a:rPr lang="en-PH" sz="1200" dirty="0" smtClean="0"/>
              <a:t>A central feature of Confucianism is harmony between people and then environment, Nature, or Tao. The Tao Chi (Yin-Yang diagram) is an example of the value of harmony with the environment. It is also applied to the concept of health for energy (qi/chi), balance fir disease prevention, healing, and the development of human potential.</a:t>
            </a:r>
          </a:p>
          <a:p>
            <a:r>
              <a:rPr lang="en-PH" sz="1200" dirty="0" smtClean="0"/>
              <a:t>Family problems are resolved through silence. Only Ume can heal.</a:t>
            </a:r>
          </a:p>
          <a:p>
            <a:endParaRPr lang="en-PH" sz="1200" dirty="0" smtClean="0"/>
          </a:p>
          <a:p>
            <a:r>
              <a:rPr lang="en-PH" sz="1200" dirty="0" smtClean="0"/>
              <a:t>  </a:t>
            </a:r>
            <a:r>
              <a:rPr lang="en-PH" sz="1200" dirty="0" smtClean="0">
                <a:latin typeface="Bodoni MT Black" panose="02070A03080606020203" pitchFamily="18" charset="0"/>
              </a:rPr>
              <a:t>Family conflict resolution.</a:t>
            </a:r>
            <a:endParaRPr lang="en-PH" sz="1200" dirty="0" smtClean="0"/>
          </a:p>
          <a:p>
            <a:r>
              <a:rPr lang="en-PH" sz="1200" dirty="0" smtClean="0"/>
              <a:t>In the model, any systems' solutions to conflict resolutions and goals for development aim to integrate love (Jen), justice, freedom, and fidelity (the image of Tao) in the dynamics.</a:t>
            </a:r>
          </a:p>
          <a:p>
            <a:endParaRPr lang="en-PH" sz="1200" dirty="0" smtClean="0"/>
          </a:p>
          <a:p>
            <a:r>
              <a:rPr lang="en-PH" sz="1200" dirty="0" smtClean="0"/>
              <a:t>The approach aim to fulfill human needs (love), </a:t>
            </a:r>
            <a:r>
              <a:rPr lang="en-PH" sz="1200" dirty="0"/>
              <a:t>j</a:t>
            </a:r>
            <a:r>
              <a:rPr lang="en-PH" sz="1200" dirty="0" smtClean="0"/>
              <a:t>ustice is seen by the end of the cycle under perfectly equal treatment. Freedom is practiced by volunteer choice and participation in negotiation and compromise the flexibility of mean line and possibility of forming new systems. Faithfulness is reached by the stability, repeatability, and accountability of leadership and/or revealed by the natural laws. Role equity and role change, therefore, are the core implication of the Yin-Yang Theory.</a:t>
            </a:r>
          </a:p>
          <a:p>
            <a:endParaRPr lang="en-PH" sz="1200" dirty="0"/>
          </a:p>
        </p:txBody>
      </p:sp>
      <p:sp>
        <p:nvSpPr>
          <p:cNvPr id="3" name="Rectangle 2"/>
          <p:cNvSpPr/>
          <p:nvPr/>
        </p:nvSpPr>
        <p:spPr>
          <a:xfrm>
            <a:off x="4749478" y="4007961"/>
            <a:ext cx="6967959" cy="2123658"/>
          </a:xfrm>
          <a:prstGeom prst="rect">
            <a:avLst/>
          </a:prstGeom>
        </p:spPr>
        <p:txBody>
          <a:bodyPr wrap="square">
            <a:spAutoFit/>
          </a:bodyPr>
          <a:lstStyle/>
          <a:p>
            <a:r>
              <a:rPr lang="en-PH" sz="1200" b="1" dirty="0" smtClean="0">
                <a:latin typeface="Bodoni MT Black" panose="02070A03080606020203" pitchFamily="18" charset="0"/>
              </a:rPr>
              <a:t>B. Taoism.</a:t>
            </a:r>
          </a:p>
          <a:p>
            <a:r>
              <a:rPr lang="en-PH" sz="1200" dirty="0" smtClean="0"/>
              <a:t>   Taoism a religious and philosophical tradition originated in China that emphasizes Living in harmony with the Tao or the Way.</a:t>
            </a:r>
          </a:p>
          <a:p>
            <a:r>
              <a:rPr lang="en-PH" sz="1200" dirty="0"/>
              <a:t> </a:t>
            </a:r>
            <a:r>
              <a:rPr lang="en-PH" sz="1200" dirty="0" smtClean="0"/>
              <a:t>  The self is not just an extension of the family or the community, it is part of the universe, one of the forms and manifestations of the Tao.</a:t>
            </a:r>
          </a:p>
          <a:p>
            <a:r>
              <a:rPr lang="en-PH" sz="1200" dirty="0" smtClean="0"/>
              <a:t>    Some Taoist thinking portrays the person as composed of the same five elements (fire, wood, metal, earth and water) that make up the rest of the cosmos.</a:t>
            </a:r>
          </a:p>
          <a:p>
            <a:r>
              <a:rPr lang="en-PH" sz="1200" dirty="0"/>
              <a:t> </a:t>
            </a:r>
            <a:r>
              <a:rPr lang="en-PH" sz="1200" dirty="0" smtClean="0"/>
              <a:t>   The perfect man has no self, the spiritual man has no achievement, the true sage has no name. The ideal is thus selflessness.</a:t>
            </a:r>
          </a:p>
          <a:p>
            <a:r>
              <a:rPr lang="en-PH" sz="1200" dirty="0"/>
              <a:t> </a:t>
            </a:r>
            <a:r>
              <a:rPr lang="en-PH" sz="1200" dirty="0" smtClean="0"/>
              <a:t>   The selfless person leads a balanced life, in harmony with both nature and society. When selflessness is attained, the distinction between "T" and "others" disappears.</a:t>
            </a:r>
          </a:p>
        </p:txBody>
      </p:sp>
    </p:spTree>
    <p:extLst>
      <p:ext uri="{BB962C8B-B14F-4D97-AF65-F5344CB8AC3E}">
        <p14:creationId xmlns:p14="http://schemas.microsoft.com/office/powerpoint/2010/main" val="41312021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0511" y="72806"/>
            <a:ext cx="5143499" cy="5632311"/>
          </a:xfrm>
          <a:prstGeom prst="rect">
            <a:avLst/>
          </a:prstGeom>
          <a:noFill/>
        </p:spPr>
        <p:txBody>
          <a:bodyPr wrap="square" rtlCol="0">
            <a:spAutoFit/>
          </a:bodyPr>
          <a:lstStyle/>
          <a:p>
            <a:r>
              <a:rPr lang="en-PH" sz="1200" b="1" dirty="0" smtClean="0">
                <a:latin typeface="Bodoni MT Black" panose="02070A03080606020203" pitchFamily="18" charset="0"/>
              </a:rPr>
              <a:t>C. Buddhism:</a:t>
            </a:r>
          </a:p>
          <a:p>
            <a:r>
              <a:rPr lang="en-PH" sz="1200" dirty="0" smtClean="0"/>
              <a:t>Buddha taught that an individual is a combination of live aggregates of existence, also called the Five Skandhas or the Five heaps.</a:t>
            </a:r>
          </a:p>
          <a:p>
            <a:r>
              <a:rPr lang="en-PH" sz="1200" dirty="0" smtClean="0"/>
              <a:t>         a.) Form – our physical form</a:t>
            </a:r>
          </a:p>
          <a:p>
            <a:r>
              <a:rPr lang="en-PH" sz="1200" dirty="0" smtClean="0"/>
              <a:t>         b.) Sensation – made up our feelings – both emotional and physical – and our senses; seeing, hearing tasting, touching and smelling.</a:t>
            </a:r>
          </a:p>
          <a:p>
            <a:r>
              <a:rPr lang="en-PH" sz="1200" dirty="0" smtClean="0"/>
              <a:t>         c.) Perception – means thinking – conceptualization, cognation, reasoning.</a:t>
            </a:r>
          </a:p>
          <a:p>
            <a:r>
              <a:rPr lang="en-PH" sz="1200" dirty="0" smtClean="0"/>
              <a:t>         d.) Mental Formation – includes habits, prejudices, and  </a:t>
            </a:r>
            <a:r>
              <a:rPr lang="en-US" sz="1200" dirty="0"/>
              <a:t>predispositions, </a:t>
            </a:r>
            <a:r>
              <a:rPr lang="en-US" sz="1200" dirty="0" smtClean="0"/>
              <a:t>and volition </a:t>
            </a:r>
            <a:r>
              <a:rPr lang="en-US" sz="1200" dirty="0"/>
              <a:t>or willfulness. </a:t>
            </a:r>
            <a:endParaRPr lang="en-US" sz="1200" dirty="0" smtClean="0"/>
          </a:p>
          <a:p>
            <a:r>
              <a:rPr lang="en-US" sz="1200" dirty="0" smtClean="0"/>
              <a:t>          e</a:t>
            </a:r>
            <a:r>
              <a:rPr lang="en-US" sz="1200" dirty="0"/>
              <a:t>) Consciousness awareness of or sensitivity of an object, but without conceptualization </a:t>
            </a:r>
            <a:r>
              <a:rPr lang="en-US" sz="1200" dirty="0" smtClean="0"/>
              <a:t>.</a:t>
            </a:r>
          </a:p>
          <a:p>
            <a:r>
              <a:rPr lang="en-US" sz="1200" dirty="0" smtClean="0"/>
              <a:t>        The </a:t>
            </a:r>
            <a:r>
              <a:rPr lang="en-US" sz="1200" dirty="0"/>
              <a:t>self is seen as an illusion, born out of ignorance, of trying to hold and control things, or human-centered needs, thus the self is also the source of all these sufferings</a:t>
            </a:r>
            <a:r>
              <a:rPr lang="en-US" sz="1200" dirty="0" smtClean="0"/>
              <a:t>.</a:t>
            </a:r>
          </a:p>
          <a:p>
            <a:r>
              <a:rPr lang="en-US" sz="1200" dirty="0" smtClean="0"/>
              <a:t>      Buddhist </a:t>
            </a:r>
            <a:r>
              <a:rPr lang="en-US" sz="1200" dirty="0"/>
              <a:t>doctrines propose the opposite of atman, </a:t>
            </a:r>
            <a:r>
              <a:rPr lang="en-US" sz="1200" dirty="0" smtClean="0"/>
              <a:t>i.e. </a:t>
            </a:r>
            <a:r>
              <a:rPr lang="en-US" sz="1200" dirty="0"/>
              <a:t>"anatman" to describe the nature of the human person: there is no permanent, separate </a:t>
            </a:r>
            <a:r>
              <a:rPr lang="en-US" sz="1200" dirty="0" smtClean="0"/>
              <a:t>self.</a:t>
            </a:r>
          </a:p>
          <a:p>
            <a:r>
              <a:rPr lang="en-US" sz="1200" dirty="0" smtClean="0"/>
              <a:t>     The </a:t>
            </a:r>
            <a:r>
              <a:rPr lang="en-US" sz="1200" dirty="0"/>
              <a:t>ultimate goal is Nirvana or enlightenment, which refers to heightened intellect and reason</a:t>
            </a:r>
            <a:r>
              <a:rPr lang="en-US" sz="1200" dirty="0" smtClean="0"/>
              <a:t>.</a:t>
            </a:r>
          </a:p>
          <a:p>
            <a:endParaRPr lang="en-US" sz="1200" dirty="0" smtClean="0"/>
          </a:p>
          <a:p>
            <a:r>
              <a:rPr lang="en-US" sz="1200" b="1" dirty="0" smtClean="0">
                <a:latin typeface="Bodoni MT Black" panose="02070A03080606020203" pitchFamily="18" charset="0"/>
              </a:rPr>
              <a:t>Traits </a:t>
            </a:r>
            <a:r>
              <a:rPr lang="en-US" sz="1200" b="1" dirty="0">
                <a:latin typeface="Bodoni MT Black" panose="02070A03080606020203" pitchFamily="18" charset="0"/>
              </a:rPr>
              <a:t>of </a:t>
            </a:r>
            <a:r>
              <a:rPr lang="en-US" sz="1200" b="1" dirty="0" smtClean="0">
                <a:latin typeface="Bodoni MT Black" panose="02070A03080606020203" pitchFamily="18" charset="0"/>
              </a:rPr>
              <a:t>Individualism</a:t>
            </a:r>
            <a:r>
              <a:rPr lang="en-US" sz="1200" b="1" dirty="0">
                <a:latin typeface="Bodoni MT Black" panose="02070A03080606020203" pitchFamily="18" charset="0"/>
              </a:rPr>
              <a:t>:</a:t>
            </a:r>
            <a:endParaRPr lang="en-US" sz="1200" b="1" dirty="0" smtClean="0">
              <a:latin typeface="Bodoni MT Black" panose="02070A03080606020203" pitchFamily="18" charset="0"/>
            </a:endParaRPr>
          </a:p>
          <a:p>
            <a:r>
              <a:rPr lang="en-US" sz="1200" dirty="0" smtClean="0"/>
              <a:t>a.) It </a:t>
            </a:r>
            <a:r>
              <a:rPr lang="en-US" sz="1200" dirty="0"/>
              <a:t>has an "I" identity</a:t>
            </a:r>
            <a:r>
              <a:rPr lang="en-US" sz="1200" dirty="0" smtClean="0"/>
              <a:t>.</a:t>
            </a:r>
          </a:p>
          <a:p>
            <a:r>
              <a:rPr lang="en-US" sz="1200" dirty="0" smtClean="0"/>
              <a:t>b.) </a:t>
            </a:r>
            <a:r>
              <a:rPr lang="en-US" sz="1200" dirty="0"/>
              <a:t>It promotes individual goals, initiative and achievement</a:t>
            </a:r>
            <a:r>
              <a:rPr lang="en-US" sz="1200" dirty="0" smtClean="0"/>
              <a:t>.</a:t>
            </a:r>
          </a:p>
          <a:p>
            <a:r>
              <a:rPr lang="en-US" sz="1200" dirty="0" smtClean="0"/>
              <a:t>c.) </a:t>
            </a:r>
            <a:r>
              <a:rPr lang="en-US" sz="1200" dirty="0"/>
              <a:t>Individual rights are seen as being the most important. Rules attempt to ensure self-importance and individualism. </a:t>
            </a:r>
            <a:endParaRPr lang="en-US" sz="1200" dirty="0" smtClean="0"/>
          </a:p>
          <a:p>
            <a:r>
              <a:rPr lang="en-US" sz="1200" dirty="0" smtClean="0"/>
              <a:t>d.) </a:t>
            </a:r>
            <a:r>
              <a:rPr lang="en-US" sz="1200" dirty="0"/>
              <a:t>Independence is valued, there is much less of a drive to help other citizens or communities than in collectivism</a:t>
            </a:r>
            <a:r>
              <a:rPr lang="en-US" sz="1200" dirty="0" smtClean="0"/>
              <a:t>.</a:t>
            </a:r>
          </a:p>
          <a:p>
            <a:r>
              <a:rPr lang="en-US" sz="1200" dirty="0" smtClean="0"/>
              <a:t>e.) Relying </a:t>
            </a:r>
            <a:r>
              <a:rPr lang="en-US" sz="1200" dirty="0"/>
              <a:t>or being dependent on others is frequently seen as shameful. </a:t>
            </a:r>
            <a:endParaRPr lang="en-US" sz="1200" dirty="0" smtClean="0"/>
          </a:p>
          <a:p>
            <a:r>
              <a:rPr lang="en-US" sz="1200" dirty="0" smtClean="0"/>
              <a:t>f.) People </a:t>
            </a:r>
            <a:r>
              <a:rPr lang="en-US" sz="1200" dirty="0"/>
              <a:t>are encouraged to do things on their own; to rely on themselves people strive for their own </a:t>
            </a:r>
            <a:r>
              <a:rPr lang="en-US" sz="1200" dirty="0" smtClean="0"/>
              <a:t>successes.</a:t>
            </a:r>
            <a:endParaRPr lang="en-PH" sz="1200" dirty="0"/>
          </a:p>
        </p:txBody>
      </p:sp>
      <p:sp>
        <p:nvSpPr>
          <p:cNvPr id="2" name="TextBox 1"/>
          <p:cNvSpPr txBox="1"/>
          <p:nvPr/>
        </p:nvSpPr>
        <p:spPr>
          <a:xfrm>
            <a:off x="5920196" y="1650147"/>
            <a:ext cx="6027964" cy="5262979"/>
          </a:xfrm>
          <a:prstGeom prst="rect">
            <a:avLst/>
          </a:prstGeom>
          <a:noFill/>
        </p:spPr>
        <p:txBody>
          <a:bodyPr wrap="square" rtlCol="0">
            <a:spAutoFit/>
          </a:bodyPr>
          <a:lstStyle/>
          <a:p>
            <a:r>
              <a:rPr lang="en-US" sz="1200" b="1" dirty="0">
                <a:latin typeface="Bodoni MT Black" panose="02070A03080606020203" pitchFamily="18" charset="0"/>
              </a:rPr>
              <a:t>Traits of </a:t>
            </a:r>
            <a:r>
              <a:rPr lang="en-US" sz="1200" b="1" dirty="0" smtClean="0">
                <a:latin typeface="Bodoni MT Black" panose="02070A03080606020203" pitchFamily="18" charset="0"/>
              </a:rPr>
              <a:t>Collectivism:</a:t>
            </a:r>
          </a:p>
          <a:p>
            <a:r>
              <a:rPr lang="en-US" sz="1200" dirty="0" smtClean="0"/>
              <a:t>a.) Each </a:t>
            </a:r>
            <a:r>
              <a:rPr lang="en-US" sz="1200" dirty="0"/>
              <a:t>person is encouraged to be an active player in society, to do what is best for society as a whole rather than themselves</a:t>
            </a:r>
            <a:r>
              <a:rPr lang="en-US" sz="1200" dirty="0" smtClean="0"/>
              <a:t>.</a:t>
            </a:r>
          </a:p>
          <a:p>
            <a:r>
              <a:rPr lang="en-US" sz="1200" dirty="0" smtClean="0"/>
              <a:t>b.) </a:t>
            </a:r>
            <a:r>
              <a:rPr lang="en-US" sz="1200" dirty="0"/>
              <a:t>The rights of families, communities, and the collective supersede those of the individual</a:t>
            </a:r>
            <a:r>
              <a:rPr lang="en-US" sz="1200" dirty="0" smtClean="0"/>
              <a:t>.</a:t>
            </a:r>
          </a:p>
          <a:p>
            <a:r>
              <a:rPr lang="en-US" sz="1200" dirty="0" smtClean="0"/>
              <a:t>c.) </a:t>
            </a:r>
            <a:r>
              <a:rPr lang="en-US" sz="1200" dirty="0"/>
              <a:t>Rules promote unity, brotherhood, and selflessness</a:t>
            </a:r>
            <a:r>
              <a:rPr lang="en-US" sz="1200" dirty="0" smtClean="0"/>
              <a:t>.</a:t>
            </a:r>
          </a:p>
          <a:p>
            <a:r>
              <a:rPr lang="en-US" sz="1200" dirty="0" smtClean="0"/>
              <a:t>d.) </a:t>
            </a:r>
            <a:r>
              <a:rPr lang="en-US" sz="1200" dirty="0"/>
              <a:t>Working with others and cooperating is the norm, everyone supports each other</a:t>
            </a:r>
            <a:r>
              <a:rPr lang="en-US" sz="1200" dirty="0" smtClean="0"/>
              <a:t>.</a:t>
            </a:r>
          </a:p>
          <a:p>
            <a:r>
              <a:rPr lang="en-US" sz="1200" dirty="0" smtClean="0"/>
              <a:t>e.) </a:t>
            </a:r>
            <a:r>
              <a:rPr lang="en-US" sz="1200" dirty="0"/>
              <a:t>As a community, family or nation more than as an </a:t>
            </a:r>
            <a:r>
              <a:rPr lang="en-US" sz="1200" dirty="0" smtClean="0"/>
              <a:t>individual</a:t>
            </a:r>
          </a:p>
          <a:p>
            <a:pPr marL="228600" indent="-228600">
              <a:buAutoNum type="alphaLcParenR"/>
            </a:pPr>
            <a:endParaRPr lang="en-US" sz="1200" dirty="0" smtClean="0"/>
          </a:p>
          <a:p>
            <a:r>
              <a:rPr lang="en-US" sz="1200" dirty="0" smtClean="0"/>
              <a:t>          Both </a:t>
            </a:r>
            <a:r>
              <a:rPr lang="en-US" sz="1200" dirty="0"/>
              <a:t>collectivist and individualistic cultures have their failings. People in </a:t>
            </a:r>
            <a:r>
              <a:rPr lang="en-US" sz="1200" dirty="0" smtClean="0"/>
              <a:t>individualist cultures </a:t>
            </a:r>
            <a:r>
              <a:rPr lang="en-US" sz="1200" dirty="0"/>
              <a:t>are susceptible to loneliness, and people in collectivist cultures can have a strong fear of rejection (Estoque, 2018</a:t>
            </a:r>
            <a:r>
              <a:rPr lang="en-US" sz="1200" dirty="0" smtClean="0"/>
              <a:t>).</a:t>
            </a:r>
          </a:p>
          <a:p>
            <a:pPr marL="228600" indent="-228600">
              <a:buAutoNum type="alphaLcParenR"/>
            </a:pPr>
            <a:endParaRPr lang="en-US" sz="1200" dirty="0" smtClean="0"/>
          </a:p>
          <a:p>
            <a:pPr algn="ctr"/>
            <a:r>
              <a:rPr lang="en-US" sz="1200" dirty="0" smtClean="0">
                <a:latin typeface="Bodoni MT Black" panose="02070A03080606020203" pitchFamily="18" charset="0"/>
              </a:rPr>
              <a:t>   Examples </a:t>
            </a:r>
            <a:r>
              <a:rPr lang="en-US" sz="1200" dirty="0">
                <a:latin typeface="Bodoni MT Black" panose="02070A03080606020203" pitchFamily="18" charset="0"/>
              </a:rPr>
              <a:t>of Countries with Generally Individualistic Cultures (Estoque, 2018</a:t>
            </a:r>
            <a:r>
              <a:rPr lang="en-US" sz="1200" dirty="0" smtClean="0">
                <a:latin typeface="Bodoni MT Black" panose="02070A03080606020203" pitchFamily="18" charset="0"/>
              </a:rPr>
              <a:t>) </a:t>
            </a:r>
          </a:p>
          <a:p>
            <a:pPr algn="ctr"/>
            <a:r>
              <a:rPr lang="en-US" sz="1200" b="1" dirty="0" smtClean="0"/>
              <a:t>United States, Canada, Australia, New Zealand, Netherland, Sweden, Ireland, </a:t>
            </a:r>
            <a:r>
              <a:rPr lang="en-US" sz="1200" b="1" dirty="0" smtClean="0"/>
              <a:t>Germany,</a:t>
            </a:r>
            <a:endParaRPr lang="en-US" sz="1200" b="1" dirty="0" smtClean="0"/>
          </a:p>
          <a:p>
            <a:pPr algn="ctr"/>
            <a:r>
              <a:rPr lang="en-US" sz="1200" b="1" dirty="0" smtClean="0"/>
              <a:t>Italy, United Kingdom, Belgium, Norway, Hungary (post-communist </a:t>
            </a:r>
            <a:r>
              <a:rPr lang="en-US" sz="1200" b="1" dirty="0"/>
              <a:t>generation</a:t>
            </a:r>
            <a:r>
              <a:rPr lang="en-US" sz="1200" b="1" dirty="0" smtClean="0"/>
              <a:t>), Switzerland</a:t>
            </a:r>
          </a:p>
          <a:p>
            <a:pPr marL="228600" indent="-228600" algn="ctr">
              <a:buAutoNum type="alphaLcParenR"/>
            </a:pPr>
            <a:endParaRPr lang="en-US" sz="1200" dirty="0"/>
          </a:p>
          <a:p>
            <a:pPr algn="ctr"/>
            <a:r>
              <a:rPr lang="en-US" sz="1200" dirty="0" smtClean="0">
                <a:latin typeface="Bodoni MT Black" panose="02070A03080606020203" pitchFamily="18" charset="0"/>
              </a:rPr>
              <a:t>  Examples </a:t>
            </a:r>
            <a:r>
              <a:rPr lang="en-US" sz="1200" dirty="0">
                <a:latin typeface="Bodoni MT Black" panose="02070A03080606020203" pitchFamily="18" charset="0"/>
              </a:rPr>
              <a:t>of Countries with Generally Collectivistic Cultures (Estoque, 2018</a:t>
            </a:r>
            <a:r>
              <a:rPr lang="en-US" sz="1200" dirty="0" smtClean="0">
                <a:latin typeface="Bodoni MT Black" panose="02070A03080606020203" pitchFamily="18" charset="0"/>
              </a:rPr>
              <a:t>)</a:t>
            </a:r>
            <a:endParaRPr lang="en-US" sz="1200" dirty="0">
              <a:latin typeface="Bodoni MT Black" panose="02070A03080606020203" pitchFamily="18" charset="0"/>
            </a:endParaRPr>
          </a:p>
          <a:p>
            <a:pPr algn="ctr"/>
            <a:r>
              <a:rPr lang="en-US" sz="1200" b="1" dirty="0" smtClean="0"/>
              <a:t>China, Pakistan, Taiwan, India, Indonesia, Afghanistan, Bangladesh, Malaysia, Cyprus, Ghana, Nepal, Egypt, Argentina, Armenia</a:t>
            </a:r>
          </a:p>
          <a:p>
            <a:pPr algn="ctr"/>
            <a:endParaRPr lang="en-US" sz="1200" dirty="0" smtClean="0"/>
          </a:p>
          <a:p>
            <a:r>
              <a:rPr lang="en-US" sz="1200" dirty="0" smtClean="0">
                <a:latin typeface="Bodoni MT Black" panose="02070A03080606020203" pitchFamily="18" charset="0"/>
              </a:rPr>
              <a:t>Filipino's </a:t>
            </a:r>
            <a:r>
              <a:rPr lang="en-US" sz="1200" dirty="0">
                <a:latin typeface="Bodoni MT Black" panose="02070A03080606020203" pitchFamily="18" charset="0"/>
              </a:rPr>
              <a:t>Concept of Self</a:t>
            </a:r>
            <a:r>
              <a:rPr lang="en-US" sz="1200" dirty="0" smtClean="0">
                <a:latin typeface="Bodoni MT Black" panose="02070A03080606020203" pitchFamily="18" charset="0"/>
              </a:rPr>
              <a:t>:</a:t>
            </a:r>
            <a:endParaRPr lang="en-US" sz="1200" dirty="0" smtClean="0"/>
          </a:p>
          <a:p>
            <a:r>
              <a:rPr lang="en-US" sz="1200" dirty="0" smtClean="0"/>
              <a:t>            The </a:t>
            </a:r>
            <a:r>
              <a:rPr lang="en-US" sz="1200" dirty="0"/>
              <a:t>Philippines is a collectivist society and individuals tend to understand themselves as part of a group. For Filipinos, the interests of the collective often override the interests of the individual. Filipinos generally feel a strong sense of pride towards their group and will celebrate their pride through sharing stories about their family, barangay, or town</a:t>
            </a:r>
            <a:r>
              <a:rPr lang="en-US" sz="1200" dirty="0" smtClean="0"/>
              <a:t>.</a:t>
            </a:r>
          </a:p>
        </p:txBody>
      </p:sp>
    </p:spTree>
    <p:extLst>
      <p:ext uri="{BB962C8B-B14F-4D97-AF65-F5344CB8AC3E}">
        <p14:creationId xmlns:p14="http://schemas.microsoft.com/office/powerpoint/2010/main" val="32332851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124" y="310787"/>
            <a:ext cx="10450285" cy="3970318"/>
          </a:xfrm>
          <a:prstGeom prst="rect">
            <a:avLst/>
          </a:prstGeom>
          <a:noFill/>
        </p:spPr>
        <p:txBody>
          <a:bodyPr wrap="square" rtlCol="0">
            <a:spAutoFit/>
          </a:bodyPr>
          <a:lstStyle/>
          <a:p>
            <a:r>
              <a:rPr lang="en-US" sz="1200" b="1" dirty="0">
                <a:latin typeface="Bodoni MT Black" panose="02070A03080606020203" pitchFamily="18" charset="0"/>
              </a:rPr>
              <a:t>How Filipino people's concept of self is influenced by these perspectives of the Self</a:t>
            </a:r>
            <a:r>
              <a:rPr lang="en-US" sz="1200" b="1" dirty="0" smtClean="0">
                <a:latin typeface="Bodoni MT Black" panose="02070A03080606020203" pitchFamily="18" charset="0"/>
              </a:rPr>
              <a:t>? </a:t>
            </a:r>
          </a:p>
          <a:p>
            <a:endParaRPr lang="en-US" sz="1200" b="1" dirty="0" smtClean="0">
              <a:latin typeface="Bodoni MT Black" panose="02070A03080606020203" pitchFamily="18" charset="0"/>
            </a:endParaRPr>
          </a:p>
          <a:p>
            <a:r>
              <a:rPr lang="en-US" sz="1200" b="1" dirty="0" smtClean="0"/>
              <a:t>- </a:t>
            </a:r>
            <a:r>
              <a:rPr lang="en-US" sz="1200" dirty="0" smtClean="0"/>
              <a:t>The </a:t>
            </a:r>
            <a:r>
              <a:rPr lang="en-US" sz="1200" dirty="0"/>
              <a:t>contrasting blend of Eastern and Western cultures has shaped the </a:t>
            </a:r>
            <a:r>
              <a:rPr lang="en-US" sz="1200" dirty="0" smtClean="0"/>
              <a:t>unique Filipino </a:t>
            </a:r>
            <a:r>
              <a:rPr lang="en-US" sz="1200" dirty="0"/>
              <a:t>concept of </a:t>
            </a:r>
            <a:r>
              <a:rPr lang="en-US" sz="1200" dirty="0" smtClean="0"/>
              <a:t>self. </a:t>
            </a:r>
            <a:endParaRPr lang="en-US" sz="1200" dirty="0"/>
          </a:p>
          <a:p>
            <a:r>
              <a:rPr lang="en-US" sz="1200" b="1" dirty="0" smtClean="0"/>
              <a:t>-</a:t>
            </a:r>
            <a:r>
              <a:rPr lang="en-US" sz="1200" dirty="0" smtClean="0"/>
              <a:t> Filipinos </a:t>
            </a:r>
            <a:r>
              <a:rPr lang="en-US" sz="1200" dirty="0"/>
              <a:t>are communal and love to share any food or </a:t>
            </a:r>
            <a:r>
              <a:rPr lang="en-US" sz="1200" dirty="0" smtClean="0"/>
              <a:t>materials they have.</a:t>
            </a:r>
          </a:p>
          <a:p>
            <a:r>
              <a:rPr lang="en-US" sz="1200" b="1" dirty="0" smtClean="0"/>
              <a:t>-</a:t>
            </a:r>
            <a:r>
              <a:rPr lang="en-US" sz="1200" dirty="0" smtClean="0"/>
              <a:t> Filipinos love fiestas and family gathering.</a:t>
            </a:r>
          </a:p>
          <a:p>
            <a:r>
              <a:rPr lang="en-US" sz="1200" b="1" dirty="0" smtClean="0"/>
              <a:t>- </a:t>
            </a:r>
            <a:r>
              <a:rPr lang="en-US" sz="1200" dirty="0" smtClean="0"/>
              <a:t>Under </a:t>
            </a:r>
            <a:r>
              <a:rPr lang="en-US" sz="1200" dirty="0"/>
              <a:t>the guidance of the parents, the family structure makes every individual dependent with each </a:t>
            </a:r>
            <a:r>
              <a:rPr lang="en-US" sz="1200" dirty="0" smtClean="0"/>
              <a:t>other.</a:t>
            </a:r>
          </a:p>
          <a:p>
            <a:r>
              <a:rPr lang="en-US" sz="1200" b="1" dirty="0" smtClean="0"/>
              <a:t>- </a:t>
            </a:r>
            <a:r>
              <a:rPr lang="en-US" sz="1200" dirty="0" smtClean="0"/>
              <a:t>Each </a:t>
            </a:r>
            <a:r>
              <a:rPr lang="en-US" sz="1200" dirty="0"/>
              <a:t>is expected to show respect, courtesy, and humility to the other</a:t>
            </a:r>
            <a:r>
              <a:rPr lang="en-US" sz="1200" dirty="0" smtClean="0"/>
              <a:t>.</a:t>
            </a:r>
          </a:p>
          <a:p>
            <a:r>
              <a:rPr lang="en-US" sz="1200" b="1" dirty="0" smtClean="0"/>
              <a:t>-</a:t>
            </a:r>
            <a:r>
              <a:rPr lang="en-US" sz="1200" dirty="0" smtClean="0"/>
              <a:t> Hospitality </a:t>
            </a:r>
            <a:r>
              <a:rPr lang="en-US" sz="1200" dirty="0"/>
              <a:t>and "hiya" are valued by an individual to maintain harmony with the </a:t>
            </a:r>
            <a:r>
              <a:rPr lang="en-US" sz="1200" dirty="0" smtClean="0"/>
              <a:t>others.</a:t>
            </a:r>
          </a:p>
          <a:p>
            <a:r>
              <a:rPr lang="en-US" sz="1200" b="1" dirty="0" smtClean="0"/>
              <a:t>-</a:t>
            </a:r>
            <a:r>
              <a:rPr lang="en-US" sz="1200" dirty="0" smtClean="0"/>
              <a:t> "Utang </a:t>
            </a:r>
            <a:r>
              <a:rPr lang="en-US" sz="1200" dirty="0"/>
              <a:t>na </a:t>
            </a:r>
            <a:r>
              <a:rPr lang="en-US" sz="1200" dirty="0" smtClean="0"/>
              <a:t>loob” </a:t>
            </a:r>
            <a:r>
              <a:rPr lang="en-US" sz="1200" dirty="0"/>
              <a:t>and Bayanihan System are their expressions of being collectivistic. </a:t>
            </a:r>
            <a:endParaRPr lang="en-US" sz="1200" dirty="0" smtClean="0"/>
          </a:p>
          <a:p>
            <a:r>
              <a:rPr lang="en-US" sz="1200" b="1" dirty="0" smtClean="0"/>
              <a:t>-</a:t>
            </a:r>
            <a:r>
              <a:rPr lang="en-US" sz="1200" dirty="0" smtClean="0"/>
              <a:t> Loob </a:t>
            </a:r>
            <a:r>
              <a:rPr lang="en-US" sz="1200" dirty="0"/>
              <a:t>and Kapwa: Filipino </a:t>
            </a:r>
            <a:r>
              <a:rPr lang="en-US" sz="1200" dirty="0" smtClean="0"/>
              <a:t>Philosophy </a:t>
            </a:r>
            <a:r>
              <a:rPr lang="en-US" sz="1200" dirty="0"/>
              <a:t>(Magante, 2016</a:t>
            </a:r>
            <a:r>
              <a:rPr lang="en-US" sz="1200" dirty="0" smtClean="0"/>
              <a:t>)</a:t>
            </a:r>
          </a:p>
          <a:p>
            <a:r>
              <a:rPr lang="en-US" sz="1200" b="1" dirty="0" smtClean="0"/>
              <a:t>- </a:t>
            </a:r>
            <a:r>
              <a:rPr lang="en-US" sz="1200" dirty="0" smtClean="0"/>
              <a:t>Non-individualistic</a:t>
            </a:r>
            <a:r>
              <a:rPr lang="en-US" sz="1200" dirty="0"/>
              <a:t>, tied with group called "</a:t>
            </a:r>
            <a:r>
              <a:rPr lang="en-US" sz="1200" dirty="0" smtClean="0"/>
              <a:t>Sakop“</a:t>
            </a:r>
          </a:p>
          <a:p>
            <a:r>
              <a:rPr lang="en-US" sz="1200" b="1" dirty="0" smtClean="0"/>
              <a:t>- </a:t>
            </a:r>
            <a:r>
              <a:rPr lang="en-US" sz="1200" dirty="0" smtClean="0"/>
              <a:t>Tavo-tayo </a:t>
            </a:r>
            <a:r>
              <a:rPr lang="en-US" sz="1200" dirty="0"/>
              <a:t>(ato-ato) is a place where fellowship </a:t>
            </a:r>
            <a:r>
              <a:rPr lang="en-US" sz="1200" dirty="0" smtClean="0"/>
              <a:t>prevails.</a:t>
            </a:r>
          </a:p>
          <a:p>
            <a:r>
              <a:rPr lang="en-US" sz="1200" b="1" dirty="0" smtClean="0"/>
              <a:t>-</a:t>
            </a:r>
            <a:r>
              <a:rPr lang="en-US" sz="1200" dirty="0" smtClean="0"/>
              <a:t> Sakop </a:t>
            </a:r>
            <a:r>
              <a:rPr lang="en-US" sz="1200" dirty="0"/>
              <a:t>can either be one's relatives (or clan), </a:t>
            </a:r>
            <a:r>
              <a:rPr lang="en-US" sz="1200" dirty="0" smtClean="0"/>
              <a:t>fraternity, </a:t>
            </a:r>
            <a:r>
              <a:rPr lang="en-US" sz="1200" dirty="0"/>
              <a:t>members, barkada, and the </a:t>
            </a:r>
            <a:r>
              <a:rPr lang="en-US" sz="1200" dirty="0" smtClean="0"/>
              <a:t>like.</a:t>
            </a:r>
          </a:p>
          <a:p>
            <a:r>
              <a:rPr lang="en-US" sz="1200" b="1" dirty="0" smtClean="0"/>
              <a:t>- </a:t>
            </a:r>
            <a:r>
              <a:rPr lang="en-US" sz="1200" dirty="0" smtClean="0"/>
              <a:t>For </a:t>
            </a:r>
            <a:r>
              <a:rPr lang="en-US" sz="1200" dirty="0"/>
              <a:t>indigenous Filipinos, their concept of Sakop is tribe (katribo</a:t>
            </a:r>
            <a:r>
              <a:rPr lang="en-US" sz="1200" dirty="0" smtClean="0"/>
              <a:t>)</a:t>
            </a:r>
          </a:p>
          <a:p>
            <a:r>
              <a:rPr lang="en-US" sz="1200" b="1" dirty="0" smtClean="0"/>
              <a:t>-</a:t>
            </a:r>
            <a:r>
              <a:rPr lang="en-US" sz="1200" dirty="0" smtClean="0"/>
              <a:t> Kapwa </a:t>
            </a:r>
            <a:r>
              <a:rPr lang="en-US" sz="1200" dirty="0"/>
              <a:t>is "a recognition of shared identity, an inner self shared with </a:t>
            </a:r>
            <a:r>
              <a:rPr lang="en-US" sz="1200" dirty="0" smtClean="0"/>
              <a:t>others (Virgilio </a:t>
            </a:r>
            <a:r>
              <a:rPr lang="en-US" sz="1200" dirty="0"/>
              <a:t>Enriquez, 1992). </a:t>
            </a:r>
            <a:endParaRPr lang="en-US" sz="1200" dirty="0" smtClean="0"/>
          </a:p>
          <a:p>
            <a:r>
              <a:rPr lang="en-US" sz="1200" b="1" dirty="0" smtClean="0"/>
              <a:t>-</a:t>
            </a:r>
            <a:r>
              <a:rPr lang="en-US" sz="1200" dirty="0" smtClean="0"/>
              <a:t> Kapwa </a:t>
            </a:r>
            <a:r>
              <a:rPr lang="en-US" sz="1200" dirty="0"/>
              <a:t>the unity of the one-of-us-and-the-other </a:t>
            </a:r>
            <a:r>
              <a:rPr lang="en-US" sz="1200" dirty="0" smtClean="0"/>
              <a:t>- the </a:t>
            </a:r>
            <a:r>
              <a:rPr lang="en-US" sz="1200" dirty="0"/>
              <a:t>Filipino Core </a:t>
            </a:r>
            <a:r>
              <a:rPr lang="en-US" sz="1200" dirty="0" smtClean="0"/>
              <a:t>value </a:t>
            </a:r>
            <a:r>
              <a:rPr lang="en-US" sz="1200" dirty="0"/>
              <a:t>(Enriquez, 1992</a:t>
            </a:r>
            <a:r>
              <a:rPr lang="en-US" sz="1200" dirty="0" smtClean="0"/>
              <a:t>).</a:t>
            </a:r>
          </a:p>
          <a:p>
            <a:r>
              <a:rPr lang="en-US" sz="1200" b="1" dirty="0" smtClean="0"/>
              <a:t>-</a:t>
            </a:r>
            <a:r>
              <a:rPr lang="en-US" sz="1200" dirty="0" smtClean="0"/>
              <a:t> Kapwa</a:t>
            </a:r>
            <a:r>
              <a:rPr lang="en-US" sz="1200" dirty="0"/>
              <a:t>, meaning "togetherness", is the core construct of Filipino </a:t>
            </a:r>
            <a:r>
              <a:rPr lang="en-US" sz="1200" dirty="0" smtClean="0"/>
              <a:t>Psychology</a:t>
            </a:r>
          </a:p>
          <a:p>
            <a:r>
              <a:rPr lang="en-US" sz="1200" b="1" dirty="0" smtClean="0"/>
              <a:t>-</a:t>
            </a:r>
            <a:r>
              <a:rPr lang="en-US" sz="1200" dirty="0" smtClean="0"/>
              <a:t> Loob </a:t>
            </a:r>
            <a:r>
              <a:rPr lang="en-US" sz="1200" dirty="0"/>
              <a:t>is defined as an inner being which is associated with the ideas of leadership, power, nationalism, and revolution</a:t>
            </a:r>
            <a:r>
              <a:rPr lang="en-US" sz="1200" dirty="0" smtClean="0"/>
              <a:t>.</a:t>
            </a:r>
          </a:p>
          <a:p>
            <a:r>
              <a:rPr lang="en-US" sz="1200" b="1" dirty="0" smtClean="0"/>
              <a:t>- </a:t>
            </a:r>
            <a:r>
              <a:rPr lang="en-US" sz="1200" dirty="0" smtClean="0"/>
              <a:t>A </a:t>
            </a:r>
            <a:r>
              <a:rPr lang="en-US" sz="1200" dirty="0"/>
              <a:t>purified kalooban requires a special knowledge which was given more to the leaders and less to the members</a:t>
            </a:r>
            <a:r>
              <a:rPr lang="en-US" sz="1200" dirty="0" smtClean="0"/>
              <a:t>.</a:t>
            </a:r>
          </a:p>
          <a:p>
            <a:r>
              <a:rPr lang="en-US" sz="1200" b="1" dirty="0" smtClean="0"/>
              <a:t>-</a:t>
            </a:r>
            <a:r>
              <a:rPr lang="en-US" sz="1200" dirty="0" smtClean="0"/>
              <a:t> Loob </a:t>
            </a:r>
            <a:r>
              <a:rPr lang="en-US" sz="1200" dirty="0"/>
              <a:t>must be continually purified and strengthened through sacrifice: prayer and abstinence</a:t>
            </a:r>
            <a:r>
              <a:rPr lang="en-US" sz="1200" dirty="0" smtClean="0"/>
              <a:t>.</a:t>
            </a:r>
          </a:p>
          <a:p>
            <a:r>
              <a:rPr lang="en-US" sz="1200" b="1" dirty="0" smtClean="0"/>
              <a:t>-</a:t>
            </a:r>
            <a:r>
              <a:rPr lang="en-US" sz="1200" dirty="0" smtClean="0"/>
              <a:t> Through </a:t>
            </a:r>
            <a:r>
              <a:rPr lang="en-US" sz="1200" dirty="0"/>
              <a:t>sacrifice a </a:t>
            </a:r>
            <a:r>
              <a:rPr lang="en-US" sz="1200" dirty="0" smtClean="0"/>
              <a:t>“new </a:t>
            </a:r>
            <a:r>
              <a:rPr lang="en-US" sz="1200" dirty="0"/>
              <a:t>man will </a:t>
            </a:r>
            <a:r>
              <a:rPr lang="en-US" sz="1200" dirty="0" smtClean="0"/>
              <a:t>emerge”.</a:t>
            </a:r>
            <a:endParaRPr lang="en-PH" sz="1200" dirty="0"/>
          </a:p>
        </p:txBody>
      </p:sp>
      <p:sp>
        <p:nvSpPr>
          <p:cNvPr id="2" name="TextBox 1"/>
          <p:cNvSpPr txBox="1"/>
          <p:nvPr/>
        </p:nvSpPr>
        <p:spPr>
          <a:xfrm>
            <a:off x="9550401" y="5232400"/>
            <a:ext cx="2773679" cy="1200329"/>
          </a:xfrm>
          <a:prstGeom prst="rect">
            <a:avLst/>
          </a:prstGeom>
          <a:noFill/>
        </p:spPr>
        <p:txBody>
          <a:bodyPr wrap="square" rtlCol="0">
            <a:spAutoFit/>
          </a:bodyPr>
          <a:lstStyle/>
          <a:p>
            <a:r>
              <a:rPr lang="en-PH" dirty="0" smtClean="0"/>
              <a:t>VERL JIMS ALCALA,</a:t>
            </a:r>
          </a:p>
          <a:p>
            <a:r>
              <a:rPr lang="en-PH" dirty="0" smtClean="0"/>
              <a:t>KENT CYKES MARIANO,</a:t>
            </a:r>
          </a:p>
          <a:p>
            <a:r>
              <a:rPr lang="en-PH" dirty="0" smtClean="0"/>
              <a:t>KEVIN AMBAYEC,</a:t>
            </a:r>
          </a:p>
          <a:p>
            <a:r>
              <a:rPr lang="en-PH" dirty="0" smtClean="0"/>
              <a:t>RICHEL MAE DAVIS,</a:t>
            </a:r>
            <a:endParaRPr lang="en-PH" dirty="0"/>
          </a:p>
        </p:txBody>
      </p:sp>
    </p:spTree>
    <p:extLst>
      <p:ext uri="{BB962C8B-B14F-4D97-AF65-F5344CB8AC3E}">
        <p14:creationId xmlns:p14="http://schemas.microsoft.com/office/powerpoint/2010/main" val="22654432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Oval 51"/>
          <p:cNvSpPr/>
          <p:nvPr/>
        </p:nvSpPr>
        <p:spPr>
          <a:xfrm>
            <a:off x="-14751321" y="-9678725"/>
            <a:ext cx="41818560" cy="25389840"/>
          </a:xfrm>
          <a:prstGeom prst="ellipse">
            <a:avLst/>
          </a:prstGeom>
          <a:solidFill>
            <a:schemeClr val="tx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TextBox 1"/>
          <p:cNvSpPr txBox="1"/>
          <p:nvPr/>
        </p:nvSpPr>
        <p:spPr>
          <a:xfrm rot="18764473">
            <a:off x="-1125844" y="1476734"/>
            <a:ext cx="7548880" cy="830997"/>
          </a:xfrm>
          <a:prstGeom prst="rect">
            <a:avLst/>
          </a:prstGeom>
          <a:noFill/>
        </p:spPr>
        <p:txBody>
          <a:bodyPr wrap="square" rtlCol="0">
            <a:spAutoFit/>
          </a:bodyPr>
          <a:lstStyle/>
          <a:p>
            <a:r>
              <a:rPr lang="en-PH" sz="4800" dirty="0" smtClean="0">
                <a:latin typeface="Bodoni MT Black" panose="02070A03080606020203" pitchFamily="18" charset="0"/>
              </a:rPr>
              <a:t>THANK YUO</a:t>
            </a:r>
            <a:endParaRPr lang="en-PH" sz="4800" dirty="0">
              <a:latin typeface="Bodoni MT Black" panose="02070A03080606020203" pitchFamily="18" charset="0"/>
            </a:endParaRPr>
          </a:p>
        </p:txBody>
      </p:sp>
      <p:sp>
        <p:nvSpPr>
          <p:cNvPr id="5" name="TextBox 4"/>
          <p:cNvSpPr txBox="1"/>
          <p:nvPr/>
        </p:nvSpPr>
        <p:spPr>
          <a:xfrm rot="1730321">
            <a:off x="6327993" y="624691"/>
            <a:ext cx="7548880" cy="830997"/>
          </a:xfrm>
          <a:prstGeom prst="rect">
            <a:avLst/>
          </a:prstGeom>
          <a:noFill/>
        </p:spPr>
        <p:txBody>
          <a:bodyPr wrap="square" rtlCol="0">
            <a:spAutoFit/>
          </a:bodyPr>
          <a:lstStyle/>
          <a:p>
            <a:r>
              <a:rPr lang="en-PH" sz="4800" dirty="0" smtClean="0">
                <a:latin typeface="Bodoni MT Black" panose="02070A03080606020203" pitchFamily="18" charset="0"/>
              </a:rPr>
              <a:t>THANK YUO</a:t>
            </a:r>
            <a:endParaRPr lang="en-PH" sz="4800" dirty="0">
              <a:latin typeface="Bodoni MT Black" panose="02070A03080606020203" pitchFamily="18" charset="0"/>
            </a:endParaRPr>
          </a:p>
        </p:txBody>
      </p:sp>
      <p:sp>
        <p:nvSpPr>
          <p:cNvPr id="9" name="TextBox 8"/>
          <p:cNvSpPr txBox="1"/>
          <p:nvPr/>
        </p:nvSpPr>
        <p:spPr>
          <a:xfrm rot="12441504">
            <a:off x="-2773971" y="4662421"/>
            <a:ext cx="7014449" cy="830997"/>
          </a:xfrm>
          <a:prstGeom prst="rect">
            <a:avLst/>
          </a:prstGeom>
          <a:noFill/>
        </p:spPr>
        <p:txBody>
          <a:bodyPr wrap="square" rtlCol="0">
            <a:spAutoFit/>
          </a:bodyPr>
          <a:lstStyle/>
          <a:p>
            <a:r>
              <a:rPr lang="en-PH" sz="4800" dirty="0" smtClean="0">
                <a:latin typeface="Bodoni MT Black" panose="02070A03080606020203" pitchFamily="18" charset="0"/>
              </a:rPr>
              <a:t>THANK YUO</a:t>
            </a:r>
            <a:endParaRPr lang="en-PH" sz="4800" dirty="0">
              <a:latin typeface="Bodoni MT Black" panose="02070A03080606020203" pitchFamily="18" charset="0"/>
            </a:endParaRPr>
          </a:p>
        </p:txBody>
      </p:sp>
      <p:sp>
        <p:nvSpPr>
          <p:cNvPr id="10" name="TextBox 9"/>
          <p:cNvSpPr txBox="1"/>
          <p:nvPr/>
        </p:nvSpPr>
        <p:spPr>
          <a:xfrm rot="18764473">
            <a:off x="2503166" y="-1468646"/>
            <a:ext cx="7548880" cy="830997"/>
          </a:xfrm>
          <a:prstGeom prst="rect">
            <a:avLst/>
          </a:prstGeom>
          <a:noFill/>
        </p:spPr>
        <p:txBody>
          <a:bodyPr wrap="square" rtlCol="0">
            <a:spAutoFit/>
          </a:bodyPr>
          <a:lstStyle/>
          <a:p>
            <a:r>
              <a:rPr lang="en-PH" sz="4800" dirty="0" smtClean="0">
                <a:latin typeface="Bodoni MT Black" panose="02070A03080606020203" pitchFamily="18" charset="0"/>
              </a:rPr>
              <a:t>THANK YUO</a:t>
            </a:r>
            <a:endParaRPr lang="en-PH" sz="4800" dirty="0">
              <a:latin typeface="Bodoni MT Black" panose="02070A03080606020203" pitchFamily="18" charset="0"/>
            </a:endParaRPr>
          </a:p>
        </p:txBody>
      </p:sp>
      <p:sp>
        <p:nvSpPr>
          <p:cNvPr id="11" name="TextBox 10"/>
          <p:cNvSpPr txBox="1"/>
          <p:nvPr/>
        </p:nvSpPr>
        <p:spPr>
          <a:xfrm rot="18764473">
            <a:off x="-2160438" y="-1306197"/>
            <a:ext cx="7548880" cy="830997"/>
          </a:xfrm>
          <a:prstGeom prst="rect">
            <a:avLst/>
          </a:prstGeom>
          <a:noFill/>
        </p:spPr>
        <p:txBody>
          <a:bodyPr wrap="square" rtlCol="0">
            <a:spAutoFit/>
          </a:bodyPr>
          <a:lstStyle/>
          <a:p>
            <a:r>
              <a:rPr lang="en-PH" sz="4800" dirty="0" smtClean="0">
                <a:latin typeface="Bodoni MT Black" panose="02070A03080606020203" pitchFamily="18" charset="0"/>
              </a:rPr>
              <a:t>THANK YUO</a:t>
            </a:r>
            <a:endParaRPr lang="en-PH" sz="4800" dirty="0">
              <a:latin typeface="Bodoni MT Black" panose="02070A03080606020203" pitchFamily="18" charset="0"/>
            </a:endParaRPr>
          </a:p>
        </p:txBody>
      </p:sp>
      <p:sp>
        <p:nvSpPr>
          <p:cNvPr id="12" name="TextBox 11"/>
          <p:cNvSpPr txBox="1"/>
          <p:nvPr/>
        </p:nvSpPr>
        <p:spPr>
          <a:xfrm rot="18764473">
            <a:off x="-387565" y="1655247"/>
            <a:ext cx="7548880" cy="830997"/>
          </a:xfrm>
          <a:prstGeom prst="rect">
            <a:avLst/>
          </a:prstGeom>
          <a:noFill/>
        </p:spPr>
        <p:txBody>
          <a:bodyPr wrap="square" rtlCol="0">
            <a:spAutoFit/>
          </a:bodyPr>
          <a:lstStyle/>
          <a:p>
            <a:r>
              <a:rPr lang="en-PH" sz="4800" dirty="0" smtClean="0">
                <a:latin typeface="Bodoni MT Black" panose="02070A03080606020203" pitchFamily="18" charset="0"/>
              </a:rPr>
              <a:t>THANK YUO</a:t>
            </a:r>
            <a:endParaRPr lang="en-PH" sz="4800" dirty="0">
              <a:latin typeface="Bodoni MT Black" panose="02070A03080606020203" pitchFamily="18" charset="0"/>
            </a:endParaRPr>
          </a:p>
        </p:txBody>
      </p:sp>
      <p:sp>
        <p:nvSpPr>
          <p:cNvPr id="13" name="TextBox 12"/>
          <p:cNvSpPr txBox="1"/>
          <p:nvPr/>
        </p:nvSpPr>
        <p:spPr>
          <a:xfrm rot="1730321">
            <a:off x="10025182" y="2662878"/>
            <a:ext cx="7548880" cy="830997"/>
          </a:xfrm>
          <a:prstGeom prst="rect">
            <a:avLst/>
          </a:prstGeom>
          <a:noFill/>
        </p:spPr>
        <p:txBody>
          <a:bodyPr wrap="square" rtlCol="0">
            <a:spAutoFit/>
          </a:bodyPr>
          <a:lstStyle/>
          <a:p>
            <a:r>
              <a:rPr lang="en-PH" sz="4800" dirty="0" smtClean="0">
                <a:latin typeface="Bodoni MT Black" panose="02070A03080606020203" pitchFamily="18" charset="0"/>
              </a:rPr>
              <a:t>THANK YUO</a:t>
            </a:r>
            <a:endParaRPr lang="en-PH" sz="4800" dirty="0">
              <a:latin typeface="Bodoni MT Black" panose="02070A03080606020203" pitchFamily="18" charset="0"/>
            </a:endParaRPr>
          </a:p>
        </p:txBody>
      </p:sp>
      <p:sp>
        <p:nvSpPr>
          <p:cNvPr id="14" name="TextBox 13"/>
          <p:cNvSpPr txBox="1"/>
          <p:nvPr/>
        </p:nvSpPr>
        <p:spPr>
          <a:xfrm rot="1730321">
            <a:off x="4284147" y="279459"/>
            <a:ext cx="7548880" cy="830997"/>
          </a:xfrm>
          <a:prstGeom prst="rect">
            <a:avLst/>
          </a:prstGeom>
          <a:noFill/>
        </p:spPr>
        <p:txBody>
          <a:bodyPr wrap="square" rtlCol="0">
            <a:spAutoFit/>
          </a:bodyPr>
          <a:lstStyle/>
          <a:p>
            <a:r>
              <a:rPr lang="en-PH" sz="4800" dirty="0" smtClean="0">
                <a:latin typeface="Bodoni MT Black" panose="02070A03080606020203" pitchFamily="18" charset="0"/>
              </a:rPr>
              <a:t>THANK YUO</a:t>
            </a:r>
            <a:endParaRPr lang="en-PH" sz="4800" dirty="0">
              <a:latin typeface="Bodoni MT Black" panose="02070A03080606020203" pitchFamily="18" charset="0"/>
            </a:endParaRPr>
          </a:p>
        </p:txBody>
      </p:sp>
      <p:sp>
        <p:nvSpPr>
          <p:cNvPr id="15" name="TextBox 14"/>
          <p:cNvSpPr txBox="1"/>
          <p:nvPr/>
        </p:nvSpPr>
        <p:spPr>
          <a:xfrm rot="1730321">
            <a:off x="7934293" y="2293953"/>
            <a:ext cx="7548880" cy="830997"/>
          </a:xfrm>
          <a:prstGeom prst="rect">
            <a:avLst/>
          </a:prstGeom>
          <a:noFill/>
        </p:spPr>
        <p:txBody>
          <a:bodyPr wrap="square" rtlCol="0">
            <a:spAutoFit/>
          </a:bodyPr>
          <a:lstStyle/>
          <a:p>
            <a:r>
              <a:rPr lang="en-PH" sz="4800" dirty="0" smtClean="0">
                <a:latin typeface="Bodoni MT Black" panose="02070A03080606020203" pitchFamily="18" charset="0"/>
              </a:rPr>
              <a:t>THANK YUO</a:t>
            </a:r>
            <a:endParaRPr lang="en-PH" sz="4800" dirty="0">
              <a:latin typeface="Bodoni MT Black" panose="02070A03080606020203" pitchFamily="18" charset="0"/>
            </a:endParaRPr>
          </a:p>
        </p:txBody>
      </p:sp>
      <p:sp>
        <p:nvSpPr>
          <p:cNvPr id="16" name="TextBox 15"/>
          <p:cNvSpPr txBox="1"/>
          <p:nvPr/>
        </p:nvSpPr>
        <p:spPr>
          <a:xfrm rot="1730321">
            <a:off x="9020775" y="1476733"/>
            <a:ext cx="7548880" cy="830997"/>
          </a:xfrm>
          <a:prstGeom prst="rect">
            <a:avLst/>
          </a:prstGeom>
          <a:noFill/>
        </p:spPr>
        <p:txBody>
          <a:bodyPr wrap="square" rtlCol="0">
            <a:spAutoFit/>
          </a:bodyPr>
          <a:lstStyle/>
          <a:p>
            <a:r>
              <a:rPr lang="en-PH" sz="4800" dirty="0" smtClean="0">
                <a:latin typeface="Bodoni MT Black" panose="02070A03080606020203" pitchFamily="18" charset="0"/>
              </a:rPr>
              <a:t>THANK YUO</a:t>
            </a:r>
            <a:endParaRPr lang="en-PH" sz="4800" dirty="0">
              <a:latin typeface="Bodoni MT Black" panose="02070A03080606020203" pitchFamily="18" charset="0"/>
            </a:endParaRPr>
          </a:p>
        </p:txBody>
      </p:sp>
      <p:sp>
        <p:nvSpPr>
          <p:cNvPr id="17" name="TextBox 16"/>
          <p:cNvSpPr txBox="1"/>
          <p:nvPr/>
        </p:nvSpPr>
        <p:spPr>
          <a:xfrm rot="1730321">
            <a:off x="8043936" y="162370"/>
            <a:ext cx="7548880" cy="830997"/>
          </a:xfrm>
          <a:prstGeom prst="rect">
            <a:avLst/>
          </a:prstGeom>
          <a:noFill/>
        </p:spPr>
        <p:txBody>
          <a:bodyPr wrap="square" rtlCol="0">
            <a:spAutoFit/>
          </a:bodyPr>
          <a:lstStyle/>
          <a:p>
            <a:r>
              <a:rPr lang="en-PH" sz="4800" dirty="0" smtClean="0">
                <a:latin typeface="Bodoni MT Black" panose="02070A03080606020203" pitchFamily="18" charset="0"/>
              </a:rPr>
              <a:t>THANK YUO</a:t>
            </a:r>
            <a:endParaRPr lang="en-PH" sz="4800" dirty="0">
              <a:latin typeface="Bodoni MT Black" panose="02070A03080606020203" pitchFamily="18" charset="0"/>
            </a:endParaRPr>
          </a:p>
        </p:txBody>
      </p:sp>
      <p:sp>
        <p:nvSpPr>
          <p:cNvPr id="18" name="TextBox 17"/>
          <p:cNvSpPr txBox="1"/>
          <p:nvPr/>
        </p:nvSpPr>
        <p:spPr>
          <a:xfrm rot="18764473">
            <a:off x="170500" y="-934097"/>
            <a:ext cx="7548880" cy="830997"/>
          </a:xfrm>
          <a:prstGeom prst="rect">
            <a:avLst/>
          </a:prstGeom>
          <a:noFill/>
        </p:spPr>
        <p:txBody>
          <a:bodyPr wrap="square" rtlCol="0">
            <a:spAutoFit/>
          </a:bodyPr>
          <a:lstStyle/>
          <a:p>
            <a:r>
              <a:rPr lang="en-PH" sz="4800" dirty="0" smtClean="0">
                <a:latin typeface="Bodoni MT Black" panose="02070A03080606020203" pitchFamily="18" charset="0"/>
              </a:rPr>
              <a:t>THANK YUO</a:t>
            </a:r>
            <a:endParaRPr lang="en-PH" sz="4800" dirty="0">
              <a:latin typeface="Bodoni MT Black" panose="02070A03080606020203" pitchFamily="18" charset="0"/>
            </a:endParaRPr>
          </a:p>
        </p:txBody>
      </p:sp>
      <p:sp>
        <p:nvSpPr>
          <p:cNvPr id="19" name="TextBox 18"/>
          <p:cNvSpPr txBox="1"/>
          <p:nvPr/>
        </p:nvSpPr>
        <p:spPr>
          <a:xfrm rot="18764473">
            <a:off x="-1545443" y="-62589"/>
            <a:ext cx="7548880" cy="830997"/>
          </a:xfrm>
          <a:prstGeom prst="rect">
            <a:avLst/>
          </a:prstGeom>
          <a:noFill/>
        </p:spPr>
        <p:txBody>
          <a:bodyPr wrap="square" rtlCol="0">
            <a:spAutoFit/>
          </a:bodyPr>
          <a:lstStyle/>
          <a:p>
            <a:r>
              <a:rPr lang="en-PH" sz="4800" dirty="0" smtClean="0">
                <a:latin typeface="Bodoni MT Black" panose="02070A03080606020203" pitchFamily="18" charset="0"/>
              </a:rPr>
              <a:t>THANK YUO</a:t>
            </a:r>
            <a:endParaRPr lang="en-PH" sz="4800" dirty="0">
              <a:latin typeface="Bodoni MT Black" panose="02070A03080606020203" pitchFamily="18" charset="0"/>
            </a:endParaRPr>
          </a:p>
        </p:txBody>
      </p:sp>
      <p:sp>
        <p:nvSpPr>
          <p:cNvPr id="20" name="TextBox 19"/>
          <p:cNvSpPr txBox="1"/>
          <p:nvPr/>
        </p:nvSpPr>
        <p:spPr>
          <a:xfrm rot="18764473">
            <a:off x="1755263" y="-1641861"/>
            <a:ext cx="7548880" cy="830997"/>
          </a:xfrm>
          <a:prstGeom prst="rect">
            <a:avLst/>
          </a:prstGeom>
          <a:noFill/>
        </p:spPr>
        <p:txBody>
          <a:bodyPr wrap="square" rtlCol="0">
            <a:spAutoFit/>
          </a:bodyPr>
          <a:lstStyle/>
          <a:p>
            <a:r>
              <a:rPr lang="en-PH" sz="4800" dirty="0" smtClean="0">
                <a:latin typeface="Bodoni MT Black" panose="02070A03080606020203" pitchFamily="18" charset="0"/>
              </a:rPr>
              <a:t>THANK YUO</a:t>
            </a:r>
            <a:endParaRPr lang="en-PH" sz="4800" dirty="0">
              <a:latin typeface="Bodoni MT Black" panose="02070A03080606020203" pitchFamily="18" charset="0"/>
            </a:endParaRPr>
          </a:p>
        </p:txBody>
      </p:sp>
      <p:sp>
        <p:nvSpPr>
          <p:cNvPr id="21" name="TextBox 20"/>
          <p:cNvSpPr txBox="1"/>
          <p:nvPr/>
        </p:nvSpPr>
        <p:spPr>
          <a:xfrm rot="18764473">
            <a:off x="-2647491" y="2143298"/>
            <a:ext cx="7548880" cy="830997"/>
          </a:xfrm>
          <a:prstGeom prst="rect">
            <a:avLst/>
          </a:prstGeom>
          <a:noFill/>
        </p:spPr>
        <p:txBody>
          <a:bodyPr wrap="square" rtlCol="0">
            <a:spAutoFit/>
          </a:bodyPr>
          <a:lstStyle/>
          <a:p>
            <a:r>
              <a:rPr lang="en-PH" sz="4800" dirty="0" smtClean="0">
                <a:latin typeface="Bodoni MT Black" panose="02070A03080606020203" pitchFamily="18" charset="0"/>
              </a:rPr>
              <a:t>THANK YUO</a:t>
            </a:r>
            <a:endParaRPr lang="en-PH" sz="4800" dirty="0">
              <a:latin typeface="Bodoni MT Black" panose="02070A03080606020203" pitchFamily="18" charset="0"/>
            </a:endParaRPr>
          </a:p>
        </p:txBody>
      </p:sp>
      <p:sp>
        <p:nvSpPr>
          <p:cNvPr id="22" name="TextBox 21"/>
          <p:cNvSpPr txBox="1"/>
          <p:nvPr/>
        </p:nvSpPr>
        <p:spPr>
          <a:xfrm rot="18764473">
            <a:off x="-1156037" y="-1388353"/>
            <a:ext cx="7548880" cy="830997"/>
          </a:xfrm>
          <a:prstGeom prst="rect">
            <a:avLst/>
          </a:prstGeom>
          <a:noFill/>
        </p:spPr>
        <p:txBody>
          <a:bodyPr wrap="square" rtlCol="0">
            <a:spAutoFit/>
          </a:bodyPr>
          <a:lstStyle/>
          <a:p>
            <a:r>
              <a:rPr lang="en-PH" sz="4800" dirty="0" smtClean="0">
                <a:latin typeface="Bodoni MT Black" panose="02070A03080606020203" pitchFamily="18" charset="0"/>
              </a:rPr>
              <a:t>THANK YUO</a:t>
            </a:r>
            <a:endParaRPr lang="en-PH" sz="4800" dirty="0">
              <a:latin typeface="Bodoni MT Black" panose="02070A03080606020203" pitchFamily="18" charset="0"/>
            </a:endParaRPr>
          </a:p>
        </p:txBody>
      </p:sp>
      <p:sp>
        <p:nvSpPr>
          <p:cNvPr id="23" name="TextBox 22"/>
          <p:cNvSpPr txBox="1"/>
          <p:nvPr/>
        </p:nvSpPr>
        <p:spPr>
          <a:xfrm rot="12441504">
            <a:off x="-2772976" y="6163556"/>
            <a:ext cx="7014449" cy="830997"/>
          </a:xfrm>
          <a:prstGeom prst="rect">
            <a:avLst/>
          </a:prstGeom>
          <a:noFill/>
        </p:spPr>
        <p:txBody>
          <a:bodyPr wrap="square" rtlCol="0">
            <a:spAutoFit/>
          </a:bodyPr>
          <a:lstStyle/>
          <a:p>
            <a:r>
              <a:rPr lang="en-PH" sz="4800" dirty="0" smtClean="0">
                <a:latin typeface="Bodoni MT Black" panose="02070A03080606020203" pitchFamily="18" charset="0"/>
              </a:rPr>
              <a:t>THANK YUO</a:t>
            </a:r>
            <a:endParaRPr lang="en-PH" sz="4800" dirty="0">
              <a:latin typeface="Bodoni MT Black" panose="02070A03080606020203" pitchFamily="18" charset="0"/>
            </a:endParaRPr>
          </a:p>
        </p:txBody>
      </p:sp>
      <p:sp>
        <p:nvSpPr>
          <p:cNvPr id="24" name="TextBox 23"/>
          <p:cNvSpPr txBox="1"/>
          <p:nvPr/>
        </p:nvSpPr>
        <p:spPr>
          <a:xfrm rot="12441504">
            <a:off x="-4230577" y="4664863"/>
            <a:ext cx="7014449" cy="830997"/>
          </a:xfrm>
          <a:prstGeom prst="rect">
            <a:avLst/>
          </a:prstGeom>
          <a:noFill/>
        </p:spPr>
        <p:txBody>
          <a:bodyPr wrap="square" rtlCol="0">
            <a:spAutoFit/>
          </a:bodyPr>
          <a:lstStyle/>
          <a:p>
            <a:r>
              <a:rPr lang="en-PH" sz="4800" dirty="0" smtClean="0">
                <a:latin typeface="Bodoni MT Black" panose="02070A03080606020203" pitchFamily="18" charset="0"/>
              </a:rPr>
              <a:t>THANK YUO</a:t>
            </a:r>
            <a:endParaRPr lang="en-PH" sz="4800" dirty="0">
              <a:latin typeface="Bodoni MT Black" panose="02070A03080606020203" pitchFamily="18" charset="0"/>
            </a:endParaRPr>
          </a:p>
        </p:txBody>
      </p:sp>
      <p:sp>
        <p:nvSpPr>
          <p:cNvPr id="25" name="TextBox 24"/>
          <p:cNvSpPr txBox="1"/>
          <p:nvPr/>
        </p:nvSpPr>
        <p:spPr>
          <a:xfrm rot="12441504">
            <a:off x="-1297691" y="4607247"/>
            <a:ext cx="7014449" cy="830997"/>
          </a:xfrm>
          <a:prstGeom prst="rect">
            <a:avLst/>
          </a:prstGeom>
          <a:noFill/>
        </p:spPr>
        <p:txBody>
          <a:bodyPr wrap="square" rtlCol="0">
            <a:spAutoFit/>
          </a:bodyPr>
          <a:lstStyle/>
          <a:p>
            <a:r>
              <a:rPr lang="en-PH" sz="4800" dirty="0" smtClean="0">
                <a:latin typeface="Bodoni MT Black" panose="02070A03080606020203" pitchFamily="18" charset="0"/>
              </a:rPr>
              <a:t>THANK YUO</a:t>
            </a:r>
            <a:endParaRPr lang="en-PH" sz="4800" dirty="0">
              <a:latin typeface="Bodoni MT Black" panose="02070A03080606020203" pitchFamily="18" charset="0"/>
            </a:endParaRPr>
          </a:p>
        </p:txBody>
      </p:sp>
      <p:sp>
        <p:nvSpPr>
          <p:cNvPr id="26" name="TextBox 25"/>
          <p:cNvSpPr txBox="1"/>
          <p:nvPr/>
        </p:nvSpPr>
        <p:spPr>
          <a:xfrm rot="7578949">
            <a:off x="2834848" y="8843123"/>
            <a:ext cx="7548880" cy="830997"/>
          </a:xfrm>
          <a:prstGeom prst="rect">
            <a:avLst/>
          </a:prstGeom>
          <a:noFill/>
        </p:spPr>
        <p:txBody>
          <a:bodyPr wrap="square" rtlCol="0">
            <a:spAutoFit/>
          </a:bodyPr>
          <a:lstStyle/>
          <a:p>
            <a:r>
              <a:rPr lang="en-PH" sz="4800" dirty="0" smtClean="0">
                <a:latin typeface="Bodoni MT Black" panose="02070A03080606020203" pitchFamily="18" charset="0"/>
              </a:rPr>
              <a:t>THANK YUO</a:t>
            </a:r>
            <a:endParaRPr lang="en-PH" sz="4800" dirty="0">
              <a:latin typeface="Bodoni MT Black" panose="02070A03080606020203" pitchFamily="18" charset="0"/>
            </a:endParaRPr>
          </a:p>
        </p:txBody>
      </p:sp>
      <p:sp>
        <p:nvSpPr>
          <p:cNvPr id="27" name="TextBox 26"/>
          <p:cNvSpPr txBox="1"/>
          <p:nvPr/>
        </p:nvSpPr>
        <p:spPr>
          <a:xfrm rot="7578949">
            <a:off x="5275855" y="5453105"/>
            <a:ext cx="7548880" cy="830997"/>
          </a:xfrm>
          <a:prstGeom prst="rect">
            <a:avLst/>
          </a:prstGeom>
          <a:noFill/>
        </p:spPr>
        <p:txBody>
          <a:bodyPr wrap="square" rtlCol="0">
            <a:spAutoFit/>
          </a:bodyPr>
          <a:lstStyle/>
          <a:p>
            <a:r>
              <a:rPr lang="en-PH" sz="4800" dirty="0" smtClean="0">
                <a:latin typeface="Bodoni MT Black" panose="02070A03080606020203" pitchFamily="18" charset="0"/>
              </a:rPr>
              <a:t>THANK YUO</a:t>
            </a:r>
            <a:endParaRPr lang="en-PH" sz="4800" dirty="0">
              <a:latin typeface="Bodoni MT Black" panose="02070A03080606020203" pitchFamily="18" charset="0"/>
            </a:endParaRPr>
          </a:p>
        </p:txBody>
      </p:sp>
      <p:sp>
        <p:nvSpPr>
          <p:cNvPr id="28" name="TextBox 27"/>
          <p:cNvSpPr txBox="1"/>
          <p:nvPr/>
        </p:nvSpPr>
        <p:spPr>
          <a:xfrm rot="7578949">
            <a:off x="4466680" y="7627495"/>
            <a:ext cx="7548880" cy="830997"/>
          </a:xfrm>
          <a:prstGeom prst="rect">
            <a:avLst/>
          </a:prstGeom>
          <a:noFill/>
        </p:spPr>
        <p:txBody>
          <a:bodyPr wrap="square" rtlCol="0">
            <a:spAutoFit/>
          </a:bodyPr>
          <a:lstStyle/>
          <a:p>
            <a:r>
              <a:rPr lang="en-PH" sz="4800" dirty="0" smtClean="0">
                <a:latin typeface="Bodoni MT Black" panose="02070A03080606020203" pitchFamily="18" charset="0"/>
              </a:rPr>
              <a:t>THANK YUO</a:t>
            </a:r>
            <a:endParaRPr lang="en-PH" sz="4800" dirty="0">
              <a:latin typeface="Bodoni MT Black" panose="02070A03080606020203" pitchFamily="18" charset="0"/>
            </a:endParaRPr>
          </a:p>
        </p:txBody>
      </p:sp>
      <p:sp>
        <p:nvSpPr>
          <p:cNvPr id="29" name="TextBox 28"/>
          <p:cNvSpPr txBox="1"/>
          <p:nvPr/>
        </p:nvSpPr>
        <p:spPr>
          <a:xfrm rot="7578949">
            <a:off x="6935400" y="4295553"/>
            <a:ext cx="7548880" cy="830997"/>
          </a:xfrm>
          <a:prstGeom prst="rect">
            <a:avLst/>
          </a:prstGeom>
          <a:noFill/>
        </p:spPr>
        <p:txBody>
          <a:bodyPr wrap="square" rtlCol="0">
            <a:spAutoFit/>
          </a:bodyPr>
          <a:lstStyle/>
          <a:p>
            <a:r>
              <a:rPr lang="en-PH" sz="4800" dirty="0" smtClean="0">
                <a:latin typeface="Bodoni MT Black" panose="02070A03080606020203" pitchFamily="18" charset="0"/>
              </a:rPr>
              <a:t>THANK YUO</a:t>
            </a:r>
            <a:endParaRPr lang="en-PH" sz="4800" dirty="0">
              <a:latin typeface="Bodoni MT Black" panose="02070A03080606020203" pitchFamily="18" charset="0"/>
            </a:endParaRPr>
          </a:p>
        </p:txBody>
      </p:sp>
      <p:sp>
        <p:nvSpPr>
          <p:cNvPr id="30" name="TextBox 29"/>
          <p:cNvSpPr txBox="1"/>
          <p:nvPr/>
        </p:nvSpPr>
        <p:spPr>
          <a:xfrm rot="7578949">
            <a:off x="6116015" y="6404680"/>
            <a:ext cx="7548880" cy="830997"/>
          </a:xfrm>
          <a:prstGeom prst="rect">
            <a:avLst/>
          </a:prstGeom>
          <a:noFill/>
        </p:spPr>
        <p:txBody>
          <a:bodyPr wrap="square" rtlCol="0">
            <a:spAutoFit/>
          </a:bodyPr>
          <a:lstStyle/>
          <a:p>
            <a:r>
              <a:rPr lang="en-PH" sz="4800" dirty="0" smtClean="0">
                <a:latin typeface="Bodoni MT Black" panose="02070A03080606020203" pitchFamily="18" charset="0"/>
              </a:rPr>
              <a:t>THANK YUO</a:t>
            </a:r>
            <a:endParaRPr lang="en-PH" sz="4800" dirty="0">
              <a:latin typeface="Bodoni MT Black" panose="02070A03080606020203" pitchFamily="18" charset="0"/>
            </a:endParaRPr>
          </a:p>
        </p:txBody>
      </p:sp>
      <p:sp>
        <p:nvSpPr>
          <p:cNvPr id="31" name="TextBox 30"/>
          <p:cNvSpPr txBox="1"/>
          <p:nvPr/>
        </p:nvSpPr>
        <p:spPr>
          <a:xfrm rot="7578949">
            <a:off x="7227201" y="6034585"/>
            <a:ext cx="7548880" cy="830997"/>
          </a:xfrm>
          <a:prstGeom prst="rect">
            <a:avLst/>
          </a:prstGeom>
          <a:noFill/>
        </p:spPr>
        <p:txBody>
          <a:bodyPr wrap="square" rtlCol="0">
            <a:spAutoFit/>
          </a:bodyPr>
          <a:lstStyle/>
          <a:p>
            <a:r>
              <a:rPr lang="en-PH" sz="4800" dirty="0" smtClean="0">
                <a:latin typeface="Bodoni MT Black" panose="02070A03080606020203" pitchFamily="18" charset="0"/>
              </a:rPr>
              <a:t>THANK YUO</a:t>
            </a:r>
            <a:endParaRPr lang="en-PH" sz="4800" dirty="0">
              <a:latin typeface="Bodoni MT Black" panose="02070A03080606020203" pitchFamily="18" charset="0"/>
            </a:endParaRPr>
          </a:p>
        </p:txBody>
      </p:sp>
      <p:sp>
        <p:nvSpPr>
          <p:cNvPr id="32" name="TextBox 31"/>
          <p:cNvSpPr txBox="1"/>
          <p:nvPr/>
        </p:nvSpPr>
        <p:spPr>
          <a:xfrm rot="7578949">
            <a:off x="6791365" y="7706432"/>
            <a:ext cx="7548880" cy="830997"/>
          </a:xfrm>
          <a:prstGeom prst="rect">
            <a:avLst/>
          </a:prstGeom>
          <a:noFill/>
        </p:spPr>
        <p:txBody>
          <a:bodyPr wrap="square" rtlCol="0">
            <a:spAutoFit/>
          </a:bodyPr>
          <a:lstStyle/>
          <a:p>
            <a:r>
              <a:rPr lang="en-PH" sz="4800" dirty="0" smtClean="0">
                <a:latin typeface="Bodoni MT Black" panose="02070A03080606020203" pitchFamily="18" charset="0"/>
              </a:rPr>
              <a:t>THANK YUO</a:t>
            </a:r>
            <a:endParaRPr lang="en-PH" sz="4800" dirty="0">
              <a:latin typeface="Bodoni MT Black" panose="02070A03080606020203" pitchFamily="18" charset="0"/>
            </a:endParaRPr>
          </a:p>
        </p:txBody>
      </p:sp>
      <p:sp>
        <p:nvSpPr>
          <p:cNvPr id="33" name="TextBox 32"/>
          <p:cNvSpPr txBox="1"/>
          <p:nvPr/>
        </p:nvSpPr>
        <p:spPr>
          <a:xfrm rot="7578949">
            <a:off x="4073447" y="6024764"/>
            <a:ext cx="7548880" cy="830997"/>
          </a:xfrm>
          <a:prstGeom prst="rect">
            <a:avLst/>
          </a:prstGeom>
          <a:noFill/>
        </p:spPr>
        <p:txBody>
          <a:bodyPr wrap="square" rtlCol="0">
            <a:spAutoFit/>
          </a:bodyPr>
          <a:lstStyle/>
          <a:p>
            <a:r>
              <a:rPr lang="en-PH" sz="4800" dirty="0" smtClean="0">
                <a:latin typeface="Bodoni MT Black" panose="02070A03080606020203" pitchFamily="18" charset="0"/>
              </a:rPr>
              <a:t>THANK YUO</a:t>
            </a:r>
            <a:endParaRPr lang="en-PH" sz="4800" dirty="0">
              <a:latin typeface="Bodoni MT Black" panose="02070A03080606020203" pitchFamily="18" charset="0"/>
            </a:endParaRPr>
          </a:p>
        </p:txBody>
      </p:sp>
      <p:sp>
        <p:nvSpPr>
          <p:cNvPr id="34" name="TextBox 33"/>
          <p:cNvSpPr txBox="1"/>
          <p:nvPr/>
        </p:nvSpPr>
        <p:spPr>
          <a:xfrm rot="7578949">
            <a:off x="2078652" y="4579980"/>
            <a:ext cx="7548880" cy="830997"/>
          </a:xfrm>
          <a:prstGeom prst="rect">
            <a:avLst/>
          </a:prstGeom>
          <a:noFill/>
        </p:spPr>
        <p:txBody>
          <a:bodyPr wrap="square" rtlCol="0">
            <a:spAutoFit/>
          </a:bodyPr>
          <a:lstStyle/>
          <a:p>
            <a:r>
              <a:rPr lang="en-PH" sz="4800" dirty="0" smtClean="0">
                <a:latin typeface="Bodoni MT Black" panose="02070A03080606020203" pitchFamily="18" charset="0"/>
              </a:rPr>
              <a:t>THANK YUO</a:t>
            </a:r>
            <a:endParaRPr lang="en-PH" sz="4800" dirty="0">
              <a:latin typeface="Bodoni MT Black" panose="02070A03080606020203" pitchFamily="18" charset="0"/>
            </a:endParaRPr>
          </a:p>
        </p:txBody>
      </p:sp>
      <p:sp>
        <p:nvSpPr>
          <p:cNvPr id="36" name="TextBox 35"/>
          <p:cNvSpPr txBox="1"/>
          <p:nvPr/>
        </p:nvSpPr>
        <p:spPr>
          <a:xfrm rot="1730321">
            <a:off x="6608628" y="2293953"/>
            <a:ext cx="7548880" cy="830997"/>
          </a:xfrm>
          <a:prstGeom prst="rect">
            <a:avLst/>
          </a:prstGeom>
          <a:noFill/>
        </p:spPr>
        <p:txBody>
          <a:bodyPr wrap="square" rtlCol="0">
            <a:spAutoFit/>
          </a:bodyPr>
          <a:lstStyle/>
          <a:p>
            <a:r>
              <a:rPr lang="en-PH" sz="4800" dirty="0" smtClean="0">
                <a:latin typeface="Bodoni MT Black" panose="02070A03080606020203" pitchFamily="18" charset="0"/>
              </a:rPr>
              <a:t>THANK YUO</a:t>
            </a:r>
            <a:endParaRPr lang="en-PH" sz="4800" dirty="0">
              <a:latin typeface="Bodoni MT Black" panose="02070A03080606020203" pitchFamily="18" charset="0"/>
            </a:endParaRPr>
          </a:p>
        </p:txBody>
      </p:sp>
      <p:sp>
        <p:nvSpPr>
          <p:cNvPr id="37" name="TextBox 36"/>
          <p:cNvSpPr txBox="1"/>
          <p:nvPr/>
        </p:nvSpPr>
        <p:spPr>
          <a:xfrm rot="1730321">
            <a:off x="2898453" y="221329"/>
            <a:ext cx="7548880" cy="830997"/>
          </a:xfrm>
          <a:prstGeom prst="rect">
            <a:avLst/>
          </a:prstGeom>
          <a:noFill/>
        </p:spPr>
        <p:txBody>
          <a:bodyPr wrap="square" rtlCol="0">
            <a:spAutoFit/>
          </a:bodyPr>
          <a:lstStyle/>
          <a:p>
            <a:r>
              <a:rPr lang="en-PH" sz="4800" dirty="0" smtClean="0">
                <a:latin typeface="Bodoni MT Black" panose="02070A03080606020203" pitchFamily="18" charset="0"/>
              </a:rPr>
              <a:t>THANK YUO</a:t>
            </a:r>
            <a:endParaRPr lang="en-PH" sz="4800" dirty="0">
              <a:latin typeface="Bodoni MT Black" panose="02070A03080606020203" pitchFamily="18" charset="0"/>
            </a:endParaRPr>
          </a:p>
        </p:txBody>
      </p:sp>
      <p:sp>
        <p:nvSpPr>
          <p:cNvPr id="38" name="TextBox 37"/>
          <p:cNvSpPr txBox="1"/>
          <p:nvPr/>
        </p:nvSpPr>
        <p:spPr>
          <a:xfrm rot="7578949">
            <a:off x="1590358" y="4276790"/>
            <a:ext cx="7548880" cy="830997"/>
          </a:xfrm>
          <a:prstGeom prst="rect">
            <a:avLst/>
          </a:prstGeom>
          <a:noFill/>
        </p:spPr>
        <p:txBody>
          <a:bodyPr wrap="square" rtlCol="0">
            <a:spAutoFit/>
          </a:bodyPr>
          <a:lstStyle/>
          <a:p>
            <a:r>
              <a:rPr lang="en-PH" sz="4800" dirty="0" smtClean="0">
                <a:latin typeface="Bodoni MT Black" panose="02070A03080606020203" pitchFamily="18" charset="0"/>
              </a:rPr>
              <a:t>THANK YUO</a:t>
            </a:r>
            <a:endParaRPr lang="en-PH" sz="4800" dirty="0">
              <a:latin typeface="Bodoni MT Black" panose="02070A03080606020203" pitchFamily="18" charset="0"/>
            </a:endParaRPr>
          </a:p>
        </p:txBody>
      </p:sp>
      <p:sp>
        <p:nvSpPr>
          <p:cNvPr id="39" name="TextBox 38"/>
          <p:cNvSpPr txBox="1"/>
          <p:nvPr/>
        </p:nvSpPr>
        <p:spPr>
          <a:xfrm rot="7578949">
            <a:off x="2473308" y="5066152"/>
            <a:ext cx="7548880" cy="830997"/>
          </a:xfrm>
          <a:prstGeom prst="rect">
            <a:avLst/>
          </a:prstGeom>
          <a:noFill/>
        </p:spPr>
        <p:txBody>
          <a:bodyPr wrap="square" rtlCol="0">
            <a:spAutoFit/>
          </a:bodyPr>
          <a:lstStyle/>
          <a:p>
            <a:r>
              <a:rPr lang="en-PH" sz="4800" dirty="0" smtClean="0">
                <a:latin typeface="Bodoni MT Black" panose="02070A03080606020203" pitchFamily="18" charset="0"/>
              </a:rPr>
              <a:t>THANK YUO</a:t>
            </a:r>
            <a:endParaRPr lang="en-PH" sz="4800" dirty="0">
              <a:latin typeface="Bodoni MT Black" panose="02070A03080606020203" pitchFamily="18" charset="0"/>
            </a:endParaRPr>
          </a:p>
        </p:txBody>
      </p:sp>
      <p:sp>
        <p:nvSpPr>
          <p:cNvPr id="40" name="TextBox 39"/>
          <p:cNvSpPr txBox="1"/>
          <p:nvPr/>
        </p:nvSpPr>
        <p:spPr>
          <a:xfrm rot="7578949">
            <a:off x="2851773" y="5446069"/>
            <a:ext cx="7548880" cy="830997"/>
          </a:xfrm>
          <a:prstGeom prst="rect">
            <a:avLst/>
          </a:prstGeom>
          <a:noFill/>
        </p:spPr>
        <p:txBody>
          <a:bodyPr wrap="square" rtlCol="0">
            <a:spAutoFit/>
          </a:bodyPr>
          <a:lstStyle/>
          <a:p>
            <a:r>
              <a:rPr lang="en-PH" sz="4800" dirty="0" smtClean="0">
                <a:latin typeface="Bodoni MT Black" panose="02070A03080606020203" pitchFamily="18" charset="0"/>
              </a:rPr>
              <a:t>THANK YUO</a:t>
            </a:r>
            <a:endParaRPr lang="en-PH" sz="4800" dirty="0">
              <a:latin typeface="Bodoni MT Black" panose="02070A03080606020203" pitchFamily="18" charset="0"/>
            </a:endParaRPr>
          </a:p>
        </p:txBody>
      </p:sp>
      <p:sp>
        <p:nvSpPr>
          <p:cNvPr id="41" name="TextBox 40"/>
          <p:cNvSpPr txBox="1"/>
          <p:nvPr/>
        </p:nvSpPr>
        <p:spPr>
          <a:xfrm rot="7578949">
            <a:off x="3372810" y="5857992"/>
            <a:ext cx="7548880" cy="830997"/>
          </a:xfrm>
          <a:prstGeom prst="rect">
            <a:avLst/>
          </a:prstGeom>
          <a:noFill/>
        </p:spPr>
        <p:txBody>
          <a:bodyPr wrap="square" rtlCol="0">
            <a:spAutoFit/>
          </a:bodyPr>
          <a:lstStyle/>
          <a:p>
            <a:r>
              <a:rPr lang="en-PH" sz="4800" dirty="0" smtClean="0">
                <a:latin typeface="Bodoni MT Black" panose="02070A03080606020203" pitchFamily="18" charset="0"/>
              </a:rPr>
              <a:t>THANK YUO</a:t>
            </a:r>
            <a:endParaRPr lang="en-PH" sz="4800" dirty="0">
              <a:latin typeface="Bodoni MT Black" panose="02070A03080606020203" pitchFamily="18" charset="0"/>
            </a:endParaRPr>
          </a:p>
        </p:txBody>
      </p:sp>
      <p:sp>
        <p:nvSpPr>
          <p:cNvPr id="42" name="TextBox 41"/>
          <p:cNvSpPr txBox="1"/>
          <p:nvPr/>
        </p:nvSpPr>
        <p:spPr>
          <a:xfrm rot="1730321">
            <a:off x="6288144" y="2749841"/>
            <a:ext cx="7548880" cy="830997"/>
          </a:xfrm>
          <a:prstGeom prst="rect">
            <a:avLst/>
          </a:prstGeom>
          <a:noFill/>
        </p:spPr>
        <p:txBody>
          <a:bodyPr wrap="square" rtlCol="0">
            <a:spAutoFit/>
          </a:bodyPr>
          <a:lstStyle/>
          <a:p>
            <a:r>
              <a:rPr lang="en-PH" sz="4800" dirty="0" smtClean="0">
                <a:latin typeface="Bodoni MT Black" panose="02070A03080606020203" pitchFamily="18" charset="0"/>
              </a:rPr>
              <a:t>THANK YUO</a:t>
            </a:r>
            <a:endParaRPr lang="en-PH" sz="4800" dirty="0">
              <a:latin typeface="Bodoni MT Black" panose="02070A03080606020203" pitchFamily="18" charset="0"/>
            </a:endParaRPr>
          </a:p>
        </p:txBody>
      </p:sp>
      <p:sp>
        <p:nvSpPr>
          <p:cNvPr id="43" name="TextBox 42"/>
          <p:cNvSpPr txBox="1"/>
          <p:nvPr/>
        </p:nvSpPr>
        <p:spPr>
          <a:xfrm rot="1730321">
            <a:off x="2630324" y="754231"/>
            <a:ext cx="7548880" cy="830997"/>
          </a:xfrm>
          <a:prstGeom prst="rect">
            <a:avLst/>
          </a:prstGeom>
          <a:noFill/>
        </p:spPr>
        <p:txBody>
          <a:bodyPr wrap="square" rtlCol="0">
            <a:spAutoFit/>
          </a:bodyPr>
          <a:lstStyle/>
          <a:p>
            <a:r>
              <a:rPr lang="en-PH" sz="4800" dirty="0" smtClean="0">
                <a:latin typeface="Bodoni MT Black" panose="02070A03080606020203" pitchFamily="18" charset="0"/>
              </a:rPr>
              <a:t>THANK YUO</a:t>
            </a:r>
            <a:endParaRPr lang="en-PH" sz="4800" dirty="0">
              <a:latin typeface="Bodoni MT Black" panose="02070A03080606020203" pitchFamily="18" charset="0"/>
            </a:endParaRPr>
          </a:p>
        </p:txBody>
      </p:sp>
      <p:sp>
        <p:nvSpPr>
          <p:cNvPr id="44" name="TextBox 43"/>
          <p:cNvSpPr txBox="1"/>
          <p:nvPr/>
        </p:nvSpPr>
        <p:spPr>
          <a:xfrm rot="12441504">
            <a:off x="-595553" y="3646477"/>
            <a:ext cx="7014449" cy="830997"/>
          </a:xfrm>
          <a:prstGeom prst="rect">
            <a:avLst/>
          </a:prstGeom>
          <a:noFill/>
        </p:spPr>
        <p:txBody>
          <a:bodyPr wrap="square" rtlCol="0">
            <a:spAutoFit/>
          </a:bodyPr>
          <a:lstStyle/>
          <a:p>
            <a:r>
              <a:rPr lang="en-PH" sz="4800" dirty="0" smtClean="0">
                <a:latin typeface="Bodoni MT Black" panose="02070A03080606020203" pitchFamily="18" charset="0"/>
              </a:rPr>
              <a:t>THANK YUO</a:t>
            </a:r>
            <a:endParaRPr lang="en-PH" sz="4800" dirty="0">
              <a:latin typeface="Bodoni MT Black" panose="02070A03080606020203" pitchFamily="18" charset="0"/>
            </a:endParaRPr>
          </a:p>
        </p:txBody>
      </p:sp>
      <p:sp>
        <p:nvSpPr>
          <p:cNvPr id="45" name="TextBox 44"/>
          <p:cNvSpPr txBox="1"/>
          <p:nvPr/>
        </p:nvSpPr>
        <p:spPr>
          <a:xfrm rot="12441504">
            <a:off x="-964604" y="4103832"/>
            <a:ext cx="7014449" cy="830997"/>
          </a:xfrm>
          <a:prstGeom prst="rect">
            <a:avLst/>
          </a:prstGeom>
          <a:noFill/>
        </p:spPr>
        <p:txBody>
          <a:bodyPr wrap="square" rtlCol="0">
            <a:spAutoFit/>
          </a:bodyPr>
          <a:lstStyle/>
          <a:p>
            <a:r>
              <a:rPr lang="en-PH" sz="4800" dirty="0" smtClean="0">
                <a:latin typeface="Bodoni MT Black" panose="02070A03080606020203" pitchFamily="18" charset="0"/>
              </a:rPr>
              <a:t>THANK YUO</a:t>
            </a:r>
            <a:endParaRPr lang="en-PH" sz="4800" dirty="0">
              <a:latin typeface="Bodoni MT Black" panose="02070A03080606020203" pitchFamily="18" charset="0"/>
            </a:endParaRPr>
          </a:p>
        </p:txBody>
      </p:sp>
      <p:sp>
        <p:nvSpPr>
          <p:cNvPr id="46" name="TextBox 45"/>
          <p:cNvSpPr txBox="1"/>
          <p:nvPr/>
        </p:nvSpPr>
        <p:spPr>
          <a:xfrm rot="12441504">
            <a:off x="2650735" y="6086454"/>
            <a:ext cx="7014449" cy="830997"/>
          </a:xfrm>
          <a:prstGeom prst="rect">
            <a:avLst/>
          </a:prstGeom>
          <a:noFill/>
        </p:spPr>
        <p:txBody>
          <a:bodyPr wrap="square" rtlCol="0">
            <a:spAutoFit/>
          </a:bodyPr>
          <a:lstStyle/>
          <a:p>
            <a:r>
              <a:rPr lang="en-PH" sz="4800" dirty="0" smtClean="0">
                <a:latin typeface="Bodoni MT Black" panose="02070A03080606020203" pitchFamily="18" charset="0"/>
              </a:rPr>
              <a:t>THANK YUO</a:t>
            </a:r>
            <a:endParaRPr lang="en-PH" sz="4800" dirty="0">
              <a:latin typeface="Bodoni MT Black" panose="02070A03080606020203" pitchFamily="18" charset="0"/>
            </a:endParaRPr>
          </a:p>
        </p:txBody>
      </p:sp>
      <p:sp>
        <p:nvSpPr>
          <p:cNvPr id="47" name="TextBox 46"/>
          <p:cNvSpPr txBox="1"/>
          <p:nvPr/>
        </p:nvSpPr>
        <p:spPr>
          <a:xfrm rot="18764473">
            <a:off x="1423088" y="557645"/>
            <a:ext cx="7548880" cy="830997"/>
          </a:xfrm>
          <a:prstGeom prst="rect">
            <a:avLst/>
          </a:prstGeom>
          <a:noFill/>
        </p:spPr>
        <p:txBody>
          <a:bodyPr wrap="square" rtlCol="0">
            <a:spAutoFit/>
          </a:bodyPr>
          <a:lstStyle/>
          <a:p>
            <a:r>
              <a:rPr lang="en-PH" sz="4800" dirty="0" smtClean="0">
                <a:latin typeface="Bodoni MT Black" panose="02070A03080606020203" pitchFamily="18" charset="0"/>
              </a:rPr>
              <a:t>THANK YUO</a:t>
            </a:r>
            <a:endParaRPr lang="en-PH" sz="4800" dirty="0">
              <a:latin typeface="Bodoni MT Black" panose="02070A03080606020203" pitchFamily="18" charset="0"/>
            </a:endParaRPr>
          </a:p>
        </p:txBody>
      </p:sp>
      <p:sp>
        <p:nvSpPr>
          <p:cNvPr id="48" name="TextBox 47"/>
          <p:cNvSpPr txBox="1"/>
          <p:nvPr/>
        </p:nvSpPr>
        <p:spPr>
          <a:xfrm rot="18764473">
            <a:off x="1927116" y="850834"/>
            <a:ext cx="7548880" cy="830997"/>
          </a:xfrm>
          <a:prstGeom prst="rect">
            <a:avLst/>
          </a:prstGeom>
          <a:noFill/>
        </p:spPr>
        <p:txBody>
          <a:bodyPr wrap="square" rtlCol="0">
            <a:spAutoFit/>
          </a:bodyPr>
          <a:lstStyle/>
          <a:p>
            <a:r>
              <a:rPr lang="en-PH" sz="4800" dirty="0" smtClean="0">
                <a:latin typeface="Bodoni MT Black" panose="02070A03080606020203" pitchFamily="18" charset="0"/>
              </a:rPr>
              <a:t>THANK YUO</a:t>
            </a:r>
            <a:endParaRPr lang="en-PH" sz="4800" dirty="0">
              <a:latin typeface="Bodoni MT Black" panose="02070A03080606020203" pitchFamily="18" charset="0"/>
            </a:endParaRPr>
          </a:p>
        </p:txBody>
      </p:sp>
      <p:sp>
        <p:nvSpPr>
          <p:cNvPr id="49" name="TextBox 48"/>
          <p:cNvSpPr txBox="1"/>
          <p:nvPr/>
        </p:nvSpPr>
        <p:spPr>
          <a:xfrm rot="18764473">
            <a:off x="2492727" y="1153040"/>
            <a:ext cx="7548880" cy="830997"/>
          </a:xfrm>
          <a:prstGeom prst="rect">
            <a:avLst/>
          </a:prstGeom>
          <a:noFill/>
        </p:spPr>
        <p:txBody>
          <a:bodyPr wrap="square" rtlCol="0">
            <a:spAutoFit/>
          </a:bodyPr>
          <a:lstStyle/>
          <a:p>
            <a:r>
              <a:rPr lang="en-PH" sz="4800" dirty="0" smtClean="0">
                <a:latin typeface="Bodoni MT Black" panose="02070A03080606020203" pitchFamily="18" charset="0"/>
              </a:rPr>
              <a:t>THANK YUO</a:t>
            </a:r>
            <a:endParaRPr lang="en-PH" sz="4800" dirty="0">
              <a:latin typeface="Bodoni MT Black" panose="02070A03080606020203" pitchFamily="18" charset="0"/>
            </a:endParaRPr>
          </a:p>
        </p:txBody>
      </p:sp>
      <p:sp>
        <p:nvSpPr>
          <p:cNvPr id="50" name="TextBox 49"/>
          <p:cNvSpPr txBox="1"/>
          <p:nvPr/>
        </p:nvSpPr>
        <p:spPr>
          <a:xfrm rot="7860153">
            <a:off x="569649" y="4290792"/>
            <a:ext cx="7548880" cy="830997"/>
          </a:xfrm>
          <a:prstGeom prst="rect">
            <a:avLst/>
          </a:prstGeom>
          <a:noFill/>
        </p:spPr>
        <p:txBody>
          <a:bodyPr wrap="square" rtlCol="0">
            <a:spAutoFit/>
          </a:bodyPr>
          <a:lstStyle/>
          <a:p>
            <a:r>
              <a:rPr lang="en-PH" sz="4800" dirty="0" smtClean="0">
                <a:latin typeface="Bodoni MT Black" panose="02070A03080606020203" pitchFamily="18" charset="0"/>
              </a:rPr>
              <a:t>THANK YUO</a:t>
            </a:r>
            <a:endParaRPr lang="en-PH" sz="4800" dirty="0">
              <a:latin typeface="Bodoni MT Black" panose="02070A03080606020203" pitchFamily="18" charset="0"/>
            </a:endParaRPr>
          </a:p>
        </p:txBody>
      </p:sp>
      <p:sp>
        <p:nvSpPr>
          <p:cNvPr id="54" name="TextBox 53"/>
          <p:cNvSpPr txBox="1"/>
          <p:nvPr/>
        </p:nvSpPr>
        <p:spPr>
          <a:xfrm rot="12441504">
            <a:off x="654076" y="5647641"/>
            <a:ext cx="7014449" cy="830997"/>
          </a:xfrm>
          <a:prstGeom prst="rect">
            <a:avLst/>
          </a:prstGeom>
          <a:noFill/>
        </p:spPr>
        <p:txBody>
          <a:bodyPr wrap="square" rtlCol="0">
            <a:spAutoFit/>
          </a:bodyPr>
          <a:lstStyle/>
          <a:p>
            <a:r>
              <a:rPr lang="en-PH" sz="4800" dirty="0" smtClean="0">
                <a:latin typeface="Bodoni MT Black" panose="02070A03080606020203" pitchFamily="18" charset="0"/>
              </a:rPr>
              <a:t>THANK YUO</a:t>
            </a:r>
            <a:endParaRPr lang="en-PH" sz="4800" dirty="0">
              <a:latin typeface="Bodoni MT Black" panose="02070A03080606020203" pitchFamily="18" charset="0"/>
            </a:endParaRPr>
          </a:p>
        </p:txBody>
      </p:sp>
      <p:sp>
        <p:nvSpPr>
          <p:cNvPr id="55" name="TextBox 54"/>
          <p:cNvSpPr txBox="1"/>
          <p:nvPr/>
        </p:nvSpPr>
        <p:spPr>
          <a:xfrm rot="12441504">
            <a:off x="414064" y="6214816"/>
            <a:ext cx="7014449" cy="830997"/>
          </a:xfrm>
          <a:prstGeom prst="rect">
            <a:avLst/>
          </a:prstGeom>
          <a:noFill/>
        </p:spPr>
        <p:txBody>
          <a:bodyPr wrap="square" rtlCol="0">
            <a:spAutoFit/>
          </a:bodyPr>
          <a:lstStyle/>
          <a:p>
            <a:r>
              <a:rPr lang="en-PH" sz="4800" dirty="0" smtClean="0">
                <a:latin typeface="Bodoni MT Black" panose="02070A03080606020203" pitchFamily="18" charset="0"/>
              </a:rPr>
              <a:t>THANK YUO</a:t>
            </a:r>
            <a:endParaRPr lang="en-PH" sz="4800" dirty="0">
              <a:latin typeface="Bodoni MT Black" panose="02070A03080606020203" pitchFamily="18" charset="0"/>
            </a:endParaRPr>
          </a:p>
        </p:txBody>
      </p:sp>
      <p:sp>
        <p:nvSpPr>
          <p:cNvPr id="56" name="TextBox 55"/>
          <p:cNvSpPr txBox="1"/>
          <p:nvPr/>
        </p:nvSpPr>
        <p:spPr>
          <a:xfrm rot="1730321">
            <a:off x="9857189" y="416144"/>
            <a:ext cx="7548880" cy="830997"/>
          </a:xfrm>
          <a:prstGeom prst="rect">
            <a:avLst/>
          </a:prstGeom>
          <a:noFill/>
        </p:spPr>
        <p:txBody>
          <a:bodyPr wrap="square" rtlCol="0">
            <a:spAutoFit/>
          </a:bodyPr>
          <a:lstStyle/>
          <a:p>
            <a:r>
              <a:rPr lang="en-PH" sz="4800" dirty="0" smtClean="0">
                <a:latin typeface="Bodoni MT Black" panose="02070A03080606020203" pitchFamily="18" charset="0"/>
              </a:rPr>
              <a:t>THANK YUO</a:t>
            </a:r>
            <a:endParaRPr lang="en-PH" sz="4800" dirty="0">
              <a:latin typeface="Bodoni MT Black" panose="02070A03080606020203" pitchFamily="18" charset="0"/>
            </a:endParaRPr>
          </a:p>
        </p:txBody>
      </p:sp>
      <p:sp>
        <p:nvSpPr>
          <p:cNvPr id="57" name="TextBox 56"/>
          <p:cNvSpPr txBox="1"/>
          <p:nvPr/>
        </p:nvSpPr>
        <p:spPr>
          <a:xfrm rot="18764473">
            <a:off x="-1421806" y="-2864456"/>
            <a:ext cx="7548880" cy="830997"/>
          </a:xfrm>
          <a:prstGeom prst="rect">
            <a:avLst/>
          </a:prstGeom>
          <a:noFill/>
        </p:spPr>
        <p:txBody>
          <a:bodyPr wrap="square" rtlCol="0">
            <a:spAutoFit/>
          </a:bodyPr>
          <a:lstStyle/>
          <a:p>
            <a:r>
              <a:rPr lang="en-PH" sz="4800" dirty="0" smtClean="0">
                <a:latin typeface="Bodoni MT Black" panose="02070A03080606020203" pitchFamily="18" charset="0"/>
              </a:rPr>
              <a:t>THANK YUO</a:t>
            </a:r>
            <a:endParaRPr lang="en-PH" sz="4800" dirty="0">
              <a:latin typeface="Bodoni MT Black" panose="02070A03080606020203" pitchFamily="18" charset="0"/>
            </a:endParaRPr>
          </a:p>
        </p:txBody>
      </p:sp>
      <p:sp>
        <p:nvSpPr>
          <p:cNvPr id="58" name="TextBox 57"/>
          <p:cNvSpPr txBox="1"/>
          <p:nvPr/>
        </p:nvSpPr>
        <p:spPr>
          <a:xfrm rot="12441504">
            <a:off x="-3367481" y="6621869"/>
            <a:ext cx="7014449" cy="830997"/>
          </a:xfrm>
          <a:prstGeom prst="rect">
            <a:avLst/>
          </a:prstGeom>
          <a:noFill/>
        </p:spPr>
        <p:txBody>
          <a:bodyPr wrap="square" rtlCol="0">
            <a:spAutoFit/>
          </a:bodyPr>
          <a:lstStyle/>
          <a:p>
            <a:r>
              <a:rPr lang="en-PH" sz="4800" dirty="0" smtClean="0">
                <a:latin typeface="Bodoni MT Black" panose="02070A03080606020203" pitchFamily="18" charset="0"/>
              </a:rPr>
              <a:t>THANK YUO</a:t>
            </a:r>
            <a:endParaRPr lang="en-PH" sz="4800" dirty="0">
              <a:latin typeface="Bodoni MT Black" panose="02070A03080606020203" pitchFamily="18" charset="0"/>
            </a:endParaRPr>
          </a:p>
        </p:txBody>
      </p:sp>
      <p:sp>
        <p:nvSpPr>
          <p:cNvPr id="59" name="TextBox 58"/>
          <p:cNvSpPr txBox="1"/>
          <p:nvPr/>
        </p:nvSpPr>
        <p:spPr>
          <a:xfrm rot="7578949">
            <a:off x="6943645" y="8608783"/>
            <a:ext cx="7548880" cy="830997"/>
          </a:xfrm>
          <a:prstGeom prst="rect">
            <a:avLst/>
          </a:prstGeom>
          <a:noFill/>
        </p:spPr>
        <p:txBody>
          <a:bodyPr wrap="square" rtlCol="0">
            <a:spAutoFit/>
          </a:bodyPr>
          <a:lstStyle/>
          <a:p>
            <a:r>
              <a:rPr lang="en-PH" sz="4800" dirty="0" smtClean="0">
                <a:latin typeface="Bodoni MT Black" panose="02070A03080606020203" pitchFamily="18" charset="0"/>
              </a:rPr>
              <a:t>THANK YUO</a:t>
            </a:r>
            <a:endParaRPr lang="en-PH" sz="4800" dirty="0">
              <a:latin typeface="Bodoni MT Black" panose="02070A03080606020203" pitchFamily="18" charset="0"/>
            </a:endParaRPr>
          </a:p>
        </p:txBody>
      </p:sp>
    </p:spTree>
    <p:extLst>
      <p:ext uri="{BB962C8B-B14F-4D97-AF65-F5344CB8AC3E}">
        <p14:creationId xmlns:p14="http://schemas.microsoft.com/office/powerpoint/2010/main" val="2401718363"/>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243</TotalTime>
  <Words>1770</Words>
  <Application>Microsoft Office PowerPoint</Application>
  <PresentationFormat>Widescreen</PresentationFormat>
  <Paragraphs>146</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Arial Black</vt:lpstr>
      <vt:lpstr>Bodoni MT Black</vt:lpstr>
      <vt:lpstr>Calibri</vt:lpstr>
      <vt:lpstr>Calibri Light</vt:lpstr>
      <vt:lpstr>Comic Sans MS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 louise jimenez</dc:creator>
  <cp:lastModifiedBy>marc louise jimenez</cp:lastModifiedBy>
  <cp:revision>28</cp:revision>
  <dcterms:created xsi:type="dcterms:W3CDTF">2024-03-13T13:48:18Z</dcterms:created>
  <dcterms:modified xsi:type="dcterms:W3CDTF">2024-03-14T15:57:36Z</dcterms:modified>
</cp:coreProperties>
</file>