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F7F8992-80BF-44E7-ABEF-5E2EEA793B7B}">
          <p14:sldIdLst>
            <p14:sldId id="256"/>
            <p14:sldId id="259"/>
            <p14:sldId id="258"/>
            <p14:sldId id="257"/>
            <p14:sldId id="260"/>
            <p14:sldId id="261"/>
            <p14:sldId id="262"/>
            <p14:sldId id="263"/>
            <p14:sldId id="266"/>
            <p14:sldId id="264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5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3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1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#pwm1_start"/><Relationship Id="rId7" Type="http://schemas.openxmlformats.org/officeDocument/2006/relationships/image" Target="../media/image8.png"/><Relationship Id="rId2" Type="http://schemas.openxmlformats.org/officeDocument/2006/relationships/hyperlink" Target="#pwm1_set_duty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#pwm1_sto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err="1" smtClean="0"/>
              <a:t>Mobot</a:t>
            </a:r>
            <a:r>
              <a:rPr lang="en-PH" dirty="0" smtClean="0"/>
              <a:t> Software Design Specification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2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Motor Manager State Table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2094"/>
              </p:ext>
            </p:extLst>
          </p:nvPr>
        </p:nvGraphicFramePr>
        <p:xfrm>
          <a:off x="484097" y="1846263"/>
          <a:ext cx="11295531" cy="46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59"/>
                <a:gridCol w="1780915"/>
                <a:gridCol w="729203"/>
                <a:gridCol w="1255059"/>
                <a:gridCol w="1255059"/>
                <a:gridCol w="1255059"/>
                <a:gridCol w="1255059"/>
                <a:gridCol w="1255059"/>
                <a:gridCol w="125505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SLOW_RIGHT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FAST_FORWARD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BACKWARD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direction_a=A_CW , direction b = B_CCW, pwm_a =0, pwm_b =0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LEFT_SIGHT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 and [input]state = LEFT_SIGHT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SLOW_LEFT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A_CCW , direction_b = B_CCW, pwm_a =20, pwm_b =20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 and [input]state = LEFT_SIGHT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SLOW_RIGHT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A_CCW , direction_b = B_CCW, pwm_a =20, pwm_b =20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RIGHT_SIGHT and [input]state = LEFT_SIGHT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BACKWARD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A_CCW , direction_b = B_CW, pwm_a =50, pwm_b =50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direction_a=A_CW , direction b = B_CCW, pwm_a =0, pwm_b =0, delay = 1sec ,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FAST_FORWARD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direction_a = A_CW , direction_b = B_CCW, pwm_a =100, pwm_b =100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[input]state = NO_SIGHT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Motor Manager </a:t>
            </a:r>
            <a:r>
              <a:rPr lang="en-PH" smtClean="0"/>
              <a:t>State Machine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05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666" y="192474"/>
            <a:ext cx="3760193" cy="1450757"/>
          </a:xfrm>
        </p:spPr>
        <p:txBody>
          <a:bodyPr/>
          <a:lstStyle/>
          <a:p>
            <a:r>
              <a:rPr lang="en-PH" dirty="0" smtClean="0"/>
              <a:t>Class Diagram</a:t>
            </a:r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71" y="1643231"/>
            <a:ext cx="9074983" cy="51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491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mtClean="0"/>
              <a:t>Block Diagram</a:t>
            </a:r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4381501" y="2272553"/>
            <a:ext cx="2541494" cy="348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PIC16F877A MCU</a:t>
            </a:r>
            <a:endParaRPr lang="en-PH" dirty="0"/>
          </a:p>
        </p:txBody>
      </p:sp>
      <p:sp>
        <p:nvSpPr>
          <p:cNvPr id="5" name="Rectangle 4"/>
          <p:cNvSpPr/>
          <p:nvPr/>
        </p:nvSpPr>
        <p:spPr>
          <a:xfrm>
            <a:off x="340660" y="3665666"/>
            <a:ext cx="1317812" cy="102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LEFT PROXIMITY SENSOR</a:t>
            </a: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340660" y="2272553"/>
            <a:ext cx="1317812" cy="102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LEFT PROXIMITY SENSOR</a:t>
            </a:r>
            <a:endParaRPr lang="en-PH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1658472" y="2783541"/>
            <a:ext cx="2723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658472" y="4176654"/>
            <a:ext cx="2723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225" y="2414209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PORTB.B4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2607225" y="3807321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PORTB.B5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8896573" y="2783541"/>
            <a:ext cx="2393577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MOTOR DRIVE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22995" y="3012142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1062" y="3400312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31062" y="3843618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31062" y="4286924"/>
            <a:ext cx="1965511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31062" y="2656256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PORTB.B3 / DIR_A</a:t>
            </a:r>
            <a:endParaRPr lang="en-PH" dirty="0"/>
          </a:p>
        </p:txBody>
      </p:sp>
      <p:sp>
        <p:nvSpPr>
          <p:cNvPr id="24" name="TextBox 23"/>
          <p:cNvSpPr txBox="1"/>
          <p:nvPr/>
        </p:nvSpPr>
        <p:spPr>
          <a:xfrm>
            <a:off x="6922995" y="3064614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PORTB.B2 / DIR_B</a:t>
            </a:r>
            <a:endParaRPr lang="en-PH" dirty="0"/>
          </a:p>
        </p:txBody>
      </p:sp>
      <p:sp>
        <p:nvSpPr>
          <p:cNvPr id="25" name="TextBox 24"/>
          <p:cNvSpPr txBox="1"/>
          <p:nvPr/>
        </p:nvSpPr>
        <p:spPr>
          <a:xfrm>
            <a:off x="6918988" y="351956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CCP1 / PWM_A</a:t>
            </a:r>
            <a:endParaRPr lang="en-PH" dirty="0"/>
          </a:p>
        </p:txBody>
      </p:sp>
      <p:sp>
        <p:nvSpPr>
          <p:cNvPr id="26" name="TextBox 25"/>
          <p:cNvSpPr txBox="1"/>
          <p:nvPr/>
        </p:nvSpPr>
        <p:spPr>
          <a:xfrm>
            <a:off x="6914980" y="391242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CCP2 / PWM_B</a:t>
            </a:r>
            <a:endParaRPr lang="en-PH" dirty="0"/>
          </a:p>
        </p:txBody>
      </p:sp>
      <p:sp>
        <p:nvSpPr>
          <p:cNvPr id="27" name="Can 26"/>
          <p:cNvSpPr/>
          <p:nvPr/>
        </p:nvSpPr>
        <p:spPr>
          <a:xfrm rot="16200000">
            <a:off x="9316571" y="5591287"/>
            <a:ext cx="658906" cy="591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Can 27"/>
          <p:cNvSpPr/>
          <p:nvPr/>
        </p:nvSpPr>
        <p:spPr>
          <a:xfrm rot="16200000">
            <a:off x="10316136" y="5591287"/>
            <a:ext cx="658906" cy="5916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0" name="Straight Arrow Connector 29"/>
          <p:cNvCxnSpPr>
            <a:endCxn id="27" idx="4"/>
          </p:cNvCxnSpPr>
          <p:nvPr/>
        </p:nvCxnSpPr>
        <p:spPr>
          <a:xfrm>
            <a:off x="9646024" y="4840941"/>
            <a:ext cx="0" cy="71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8" idx="4"/>
          </p:cNvCxnSpPr>
          <p:nvPr/>
        </p:nvCxnSpPr>
        <p:spPr>
          <a:xfrm>
            <a:off x="10645589" y="4840941"/>
            <a:ext cx="0" cy="71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23047" y="5084799"/>
            <a:ext cx="131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MOTOR A/C</a:t>
            </a:r>
            <a:endParaRPr lang="en-PH" dirty="0"/>
          </a:p>
        </p:txBody>
      </p:sp>
      <p:sp>
        <p:nvSpPr>
          <p:cNvPr id="34" name="TextBox 33"/>
          <p:cNvSpPr txBox="1"/>
          <p:nvPr/>
        </p:nvSpPr>
        <p:spPr>
          <a:xfrm>
            <a:off x="10694300" y="5083005"/>
            <a:ext cx="132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MOTOR B/D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071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Microcontroller Unit</a:t>
            </a:r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59" y="1992271"/>
            <a:ext cx="4487205" cy="391098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66947"/>
              </p:ext>
            </p:extLst>
          </p:nvPr>
        </p:nvGraphicFramePr>
        <p:xfrm>
          <a:off x="578223" y="2098644"/>
          <a:ext cx="648895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4477"/>
                <a:gridCol w="3244477"/>
              </a:tblGrid>
              <a:tr h="0">
                <a:tc>
                  <a:txBody>
                    <a:bodyPr/>
                    <a:lstStyle/>
                    <a:p>
                      <a:r>
                        <a:rPr lang="en-PH" dirty="0" smtClean="0"/>
                        <a:t>Device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PIC16F877A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Clock</a:t>
                      </a:r>
                      <a:r>
                        <a:rPr lang="en-PH" baseline="0" dirty="0" smtClean="0"/>
                        <a:t> Speed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20MHz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CPU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RISC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PWM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2, 10 bits resolution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ROM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8192</a:t>
                      </a:r>
                      <a:r>
                        <a:rPr lang="en-PH" baseline="0" dirty="0" smtClean="0"/>
                        <a:t> Words, 14.3KB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RAM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368 bytes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I/O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33, Ports A, B, C,</a:t>
                      </a:r>
                      <a:r>
                        <a:rPr lang="en-PH" baseline="0" dirty="0" smtClean="0"/>
                        <a:t> D, E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No</a:t>
                      </a:r>
                      <a:r>
                        <a:rPr lang="en-PH" baseline="0" dirty="0" smtClean="0"/>
                        <a:t> of pins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40 Pin PDIP</a:t>
                      </a:r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# instructions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35</a:t>
                      </a:r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I/O Ports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79101"/>
          </a:xfrm>
        </p:spPr>
        <p:txBody>
          <a:bodyPr>
            <a:normAutofit/>
          </a:bodyPr>
          <a:lstStyle/>
          <a:p>
            <a:pPr algn="just"/>
            <a:r>
              <a:rPr lang="en-PH" dirty="0"/>
              <a:t>PORTB is an 8-bit wide, bidirectional port. The corresponding data direction register is TRISB. Setting </a:t>
            </a:r>
            <a:r>
              <a:rPr lang="en-PH" dirty="0" smtClean="0"/>
              <a:t>a TRISB </a:t>
            </a:r>
            <a:r>
              <a:rPr lang="en-PH" dirty="0"/>
              <a:t>bit (= 1) will make the corresponding PORTB pin an input (i.e., put the corresponding output driver </a:t>
            </a:r>
            <a:r>
              <a:rPr lang="en-PH" dirty="0" smtClean="0"/>
              <a:t>in a </a:t>
            </a:r>
            <a:r>
              <a:rPr lang="en-PH" dirty="0"/>
              <a:t>High-Impedance mode). Clearing a TRISB bit (= 0) will make the corresponding PORTB pin an output (i.e</a:t>
            </a:r>
            <a:r>
              <a:rPr lang="en-PH" dirty="0" smtClean="0"/>
              <a:t>.,  put </a:t>
            </a:r>
            <a:r>
              <a:rPr lang="en-PH" dirty="0"/>
              <a:t>the contents of the output latch on the selected pin).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33209"/>
            <a:ext cx="9701201" cy="1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Setting and Clearing an Output Pin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15478"/>
          </a:xfrm>
        </p:spPr>
        <p:txBody>
          <a:bodyPr/>
          <a:lstStyle/>
          <a:p>
            <a:r>
              <a:rPr lang="en-PH" dirty="0" smtClean="0"/>
              <a:t>We Set and Clear a Pin using </a:t>
            </a:r>
            <a:r>
              <a:rPr lang="en-PH" dirty="0" err="1" smtClean="0"/>
              <a:t>PORTx</a:t>
            </a:r>
            <a:r>
              <a:rPr lang="en-PH" dirty="0" smtClean="0"/>
              <a:t> by Masking.</a:t>
            </a:r>
          </a:p>
          <a:p>
            <a:endParaRPr lang="en-PH" dirty="0"/>
          </a:p>
          <a:p>
            <a:r>
              <a:rPr lang="en-PH" dirty="0" smtClean="0"/>
              <a:t>Setting a Pin to High</a:t>
            </a:r>
          </a:p>
          <a:p>
            <a:endParaRPr lang="en-PH" dirty="0"/>
          </a:p>
          <a:p>
            <a:endParaRPr lang="en-PH" dirty="0" smtClean="0"/>
          </a:p>
          <a:p>
            <a:r>
              <a:rPr lang="en-PH" dirty="0" smtClean="0"/>
              <a:t>Clearing a Pin to Low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18" y="3181069"/>
            <a:ext cx="8536724" cy="409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25699"/>
            <a:ext cx="9335758" cy="5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Pulse Width Modulator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smtClean="0"/>
              <a:t>PWM is a part of the CCP module. PWM1 is under CCP1 (RC2 Pin 17) and PWM2 is under (RC1 Pin 16</a:t>
            </a:r>
            <a:r>
              <a:rPr lang="en-PH" dirty="0" smtClean="0"/>
              <a:t>) . PWM sets the Pulse width duration or Duty Cycle of a Square Wave.</a:t>
            </a:r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r>
              <a:rPr lang="en-PH" dirty="0" smtClean="0"/>
              <a:t>Methods:</a:t>
            </a:r>
          </a:p>
          <a:p>
            <a:r>
              <a:rPr lang="en-PH" dirty="0" smtClean="0"/>
              <a:t>PWM1_Init(</a:t>
            </a:r>
            <a:r>
              <a:rPr lang="en-PH" dirty="0" err="1" smtClean="0"/>
              <a:t>freq</a:t>
            </a:r>
            <a:r>
              <a:rPr lang="en-PH" dirty="0" smtClean="0"/>
              <a:t>) </a:t>
            </a:r>
            <a:endParaRPr lang="en-PH" dirty="0"/>
          </a:p>
          <a:p>
            <a:r>
              <a:rPr lang="en-PH" sz="2100" dirty="0" smtClean="0">
                <a:solidFill>
                  <a:schemeClr val="tx1"/>
                </a:solidFill>
                <a:hlinkClick r:id="rId2" action="ppaction://hlinkfile"/>
              </a:rPr>
              <a:t>PWM1_Set_Duty</a:t>
            </a:r>
            <a:r>
              <a:rPr lang="en-PH" sz="2100" dirty="0" smtClean="0">
                <a:solidFill>
                  <a:schemeClr val="tx1"/>
                </a:solidFill>
              </a:rPr>
              <a:t>(duty</a:t>
            </a:r>
            <a:r>
              <a:rPr lang="en-PH" sz="2100" dirty="0">
                <a:solidFill>
                  <a:schemeClr val="tx1"/>
                </a:solidFill>
              </a:rPr>
              <a:t>) </a:t>
            </a:r>
            <a:endParaRPr lang="en-PH" sz="2100" dirty="0">
              <a:solidFill>
                <a:schemeClr val="tx1"/>
              </a:solidFill>
            </a:endParaRPr>
          </a:p>
          <a:p>
            <a:r>
              <a:rPr lang="en-PH" sz="2100" dirty="0">
                <a:solidFill>
                  <a:schemeClr val="tx1"/>
                </a:solidFill>
                <a:hlinkClick r:id="rId3" action="ppaction://hlinkfile"/>
              </a:rPr>
              <a:t>PWM1_Start</a:t>
            </a:r>
            <a:r>
              <a:rPr lang="en-PH" sz="2100" dirty="0">
                <a:solidFill>
                  <a:schemeClr val="tx1"/>
                </a:solidFill>
              </a:rPr>
              <a:t>() </a:t>
            </a:r>
            <a:endParaRPr lang="en-PH" sz="2100" dirty="0">
              <a:solidFill>
                <a:schemeClr val="tx1"/>
              </a:solidFill>
            </a:endParaRPr>
          </a:p>
          <a:p>
            <a:r>
              <a:rPr lang="en-PH" sz="2100" dirty="0">
                <a:solidFill>
                  <a:schemeClr val="tx1"/>
                </a:solidFill>
                <a:hlinkClick r:id="rId4" action="ppaction://hlinkfile"/>
              </a:rPr>
              <a:t>PWM1_Stop</a:t>
            </a:r>
            <a:r>
              <a:rPr lang="en-PH" sz="2100" dirty="0">
                <a:solidFill>
                  <a:schemeClr val="tx1"/>
                </a:solidFill>
              </a:rPr>
              <a:t>()</a:t>
            </a:r>
            <a:endParaRPr lang="en-PH" sz="2100" dirty="0">
              <a:solidFill>
                <a:schemeClr val="tx1"/>
              </a:solidFill>
            </a:endParaRPr>
          </a:p>
          <a:p>
            <a:endParaRPr lang="en-PH" dirty="0" smtClean="0"/>
          </a:p>
          <a:p>
            <a:endParaRPr lang="en-PH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77471" y="3079376"/>
            <a:ext cx="100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299447" y="2581835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22494" y="2581834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12894" y="2581834"/>
            <a:ext cx="623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29217" y="3079376"/>
            <a:ext cx="1333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280648" y="2581834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90247" y="2581834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80647" y="2581834"/>
            <a:ext cx="623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90247" y="3092823"/>
            <a:ext cx="1333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64024" y="3802030"/>
            <a:ext cx="100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86000" y="3304489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447828" y="3277595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9447" y="3304488"/>
            <a:ext cx="1148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61275" y="3802030"/>
            <a:ext cx="787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267201" y="3304488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530103" y="3304488"/>
            <a:ext cx="134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67200" y="3304488"/>
            <a:ext cx="127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40188" y="3815477"/>
            <a:ext cx="6701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823" y="2736476"/>
            <a:ext cx="2776948" cy="5680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581" y="3412862"/>
            <a:ext cx="2062289" cy="64558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586" y="4382422"/>
            <a:ext cx="7280889" cy="8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4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Modules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1619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The </a:t>
            </a:r>
            <a:r>
              <a:rPr lang="en-PH" dirty="0" err="1" smtClean="0"/>
              <a:t>Mobot</a:t>
            </a:r>
            <a:r>
              <a:rPr lang="en-PH" dirty="0" smtClean="0"/>
              <a:t> is implemented in Finite State Machine. </a:t>
            </a:r>
          </a:p>
          <a:p>
            <a:r>
              <a:rPr lang="en-PH" dirty="0" smtClean="0"/>
              <a:t>Two Managers will be Implemented to modularize the </a:t>
            </a:r>
            <a:r>
              <a:rPr lang="en-PH" dirty="0" err="1" smtClean="0"/>
              <a:t>Mobot</a:t>
            </a:r>
            <a:r>
              <a:rPr lang="en-PH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 smtClean="0"/>
              <a:t> Input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Manages the input sensor to set </a:t>
            </a:r>
            <a:r>
              <a:rPr lang="en-PH" dirty="0" err="1" smtClean="0"/>
              <a:t>Mobot</a:t>
            </a:r>
            <a:r>
              <a:rPr lang="en-PH" dirty="0" smtClean="0"/>
              <a:t> Input Sensing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Input: Sensor1 and Sensor2 Logic. (High - Object Detected, Low – No Object Detected).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Output: Input Sensing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 smtClean="0"/>
              <a:t> Motor Manager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Manages the control of Motor Drive.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Set and Clear Motor A and Motor B Direction(CW/CCW)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Set PWM control for Motor Speed. (DC= 0%- OFF, DC = 20% - SLOW Movement, DC – 50% -Backward Movement, and 100% - Fast movement for Forward)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Input: Input Manager Sensing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PH" dirty="0" smtClean="0"/>
              <a:t>Output: Motor A and Motor B Direction and PWM control for Motor Speed.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6088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Input Manager State Table</a:t>
            </a:r>
            <a:endParaRPr lang="en-P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154432"/>
              </p:ext>
            </p:extLst>
          </p:nvPr>
        </p:nvGraphicFramePr>
        <p:xfrm>
          <a:off x="1096963" y="1846264"/>
          <a:ext cx="10494400" cy="351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00"/>
                <a:gridCol w="891834"/>
                <a:gridCol w="1529264"/>
                <a:gridCol w="2076502"/>
                <a:gridCol w="1499200"/>
                <a:gridCol w="1499200"/>
                <a:gridCol w="1499200"/>
              </a:tblGrid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States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u="none" strike="noStrike" dirty="0">
                          <a:effectLst/>
                        </a:rPr>
                        <a:t>TASK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INIT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NO_SIGHT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LEFT_SIGHT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RIGHT_SIGHT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 BOTH_SIGHT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INIT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NONE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>
                          <a:effectLst/>
                        </a:rPr>
                        <a:t>NO_SIGHT</a:t>
                      </a:r>
                      <a:endParaRPr lang="en-PH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sensor1 and !sensor2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>
                          <a:effectLst/>
                        </a:rPr>
                        <a:t>LEFT_SIGHT</a:t>
                      </a:r>
                      <a:endParaRPr lang="en-PH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!sensor1 and sensor2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sensor1 and 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>
                          <a:effectLst/>
                        </a:rPr>
                        <a:t>RIGHT_SIGHT</a:t>
                      </a:r>
                      <a:endParaRPr lang="en-PH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sensor1 and sensor2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273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400" b="1" u="none" strike="noStrike" dirty="0">
                          <a:effectLst/>
                        </a:rPr>
                        <a:t> BOTH_SIGHT</a:t>
                      </a:r>
                      <a:endParaRPr lang="en-PH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 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sensor1 and !sensor2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>
                          <a:effectLst/>
                        </a:rPr>
                        <a:t>!sensor1 and sensor2</a:t>
                      </a:r>
                      <a:endParaRPr lang="en-P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1400" u="none" strike="noStrike" dirty="0">
                          <a:effectLst/>
                        </a:rPr>
                        <a:t> </a:t>
                      </a:r>
                      <a:endParaRPr lang="en-P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02730"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Input Manager State Machine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9509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111</TotalTime>
  <Words>614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Mobot Software Design Specification</vt:lpstr>
      <vt:lpstr>Block Diagram</vt:lpstr>
      <vt:lpstr>Microcontroller Unit</vt:lpstr>
      <vt:lpstr>I/O Ports</vt:lpstr>
      <vt:lpstr>Setting and Clearing an Output Pin</vt:lpstr>
      <vt:lpstr>Pulse Width Modulator</vt:lpstr>
      <vt:lpstr>Modules</vt:lpstr>
      <vt:lpstr>Input Manager State Table</vt:lpstr>
      <vt:lpstr>Input Manager State Machine</vt:lpstr>
      <vt:lpstr>Motor Manager State Table</vt:lpstr>
      <vt:lpstr>Motor Manager State Machine</vt:lpstr>
      <vt:lpstr>Class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Mobot Software Design Specification</dc:title>
  <dc:creator>Ranil</dc:creator>
  <cp:lastModifiedBy>Ranil</cp:lastModifiedBy>
  <cp:revision>24</cp:revision>
  <dcterms:created xsi:type="dcterms:W3CDTF">2018-03-05T15:29:56Z</dcterms:created>
  <dcterms:modified xsi:type="dcterms:W3CDTF">2018-03-06T08:16:19Z</dcterms:modified>
</cp:coreProperties>
</file>