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0"/>
  </p:notesMasterIdLst>
  <p:sldIdLst>
    <p:sldId id="262" r:id="rId2"/>
    <p:sldId id="257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1" r:id="rId21"/>
    <p:sldId id="282" r:id="rId22"/>
    <p:sldId id="283" r:id="rId23"/>
    <p:sldId id="280" r:id="rId24"/>
    <p:sldId id="284" r:id="rId25"/>
    <p:sldId id="285" r:id="rId26"/>
    <p:sldId id="286" r:id="rId27"/>
    <p:sldId id="287" r:id="rId28"/>
    <p:sldId id="288" r:id="rId2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461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502" autoAdjust="0"/>
    <p:restoredTop sz="94660"/>
  </p:normalViewPr>
  <p:slideViewPr>
    <p:cSldViewPr snapToGrid="0">
      <p:cViewPr varScale="1">
        <p:scale>
          <a:sx n="214" d="100"/>
          <a:sy n="214" d="100"/>
        </p:scale>
        <p:origin x="260" y="145"/>
      </p:cViewPr>
      <p:guideLst>
        <p:guide orient="horz" pos="2160"/>
        <p:guide pos="461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0E34C7-4545-4819-B6F1-CF77C1715777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7B98C0-BF93-4057-A93F-E2D8FAE85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4070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992A5E-B753-4DFC-B704-C6071EF8B0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B211174-E5A2-4F2C-808A-1D7A52EBA8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D6910B9-7E9D-4DEC-80BF-6B0D5ADB0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045F4-BE36-48E6-B51E-F0CDBCA30422}" type="datetime1">
              <a:rPr lang="pt-BR" smtClean="0"/>
              <a:t>14/05/2022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77C5A33-B656-4873-AF90-9F061671A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82C5A96-B312-4B93-8210-4A4B7B2D1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84933" y="6356349"/>
            <a:ext cx="2743200" cy="365125"/>
          </a:xfrm>
        </p:spPr>
        <p:txBody>
          <a:bodyPr/>
          <a:lstStyle/>
          <a:p>
            <a:fld id="{929D0152-B1C2-4768-99DC-8BD453F0261F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5269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D868B8-EF04-4724-B523-6BC203E20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1AB6451-BB36-44A3-8DBB-15912FC248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D950B9D-A312-4906-B13E-419192606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672FF-6C96-4D7E-A272-79D45A69DB06}" type="datetime1">
              <a:rPr lang="pt-BR" smtClean="0"/>
              <a:t>14/05/2022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99438FA-0F87-4369-BE91-32F248BCC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EED3FC7-7AF0-4D71-BE57-6178E616B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D0152-B1C2-4768-99DC-8BD453F0261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817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BACDD81-CF58-49FB-809D-4BDF523BAB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49E74FC-2B90-4E3C-BE39-AD3A322980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8950125-F916-416A-960B-0E14E0AA5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59C9F-DF69-4E1C-8BB1-F85813F9ABC3}" type="datetime1">
              <a:rPr lang="pt-BR" smtClean="0"/>
              <a:t>14/05/2022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D6BD7DD-8C42-47B7-B12A-AE60B0F94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597588C-D120-4EA9-8520-164BEC8AE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D0152-B1C2-4768-99DC-8BD453F0261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820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72B3CD-9878-4E6F-928B-0FBAD9670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7B151F2-506E-48D6-8673-2CEEC2B2C4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A05D29E-04C4-4089-9BDF-DA9E0AC25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D78EA-6B99-498B-A54D-20AAA50664DF}" type="datetime1">
              <a:rPr lang="pt-BR" smtClean="0"/>
              <a:t>14/05/2022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A0588E7-6C65-4C98-ABBB-B324AFB93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C8AD5EF-5392-4FE3-BC3A-88EE24451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D0152-B1C2-4768-99DC-8BD453F0261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724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0B2FEA-2F15-4B07-87DB-7B5340301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0F5DB50-AF02-4264-8E48-63F804AE7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C5BA31E-DCF5-4988-A49D-564256AD2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F66A7-AB9D-427A-8D44-1FB2E864DD85}" type="datetime1">
              <a:rPr lang="pt-BR" smtClean="0"/>
              <a:t>14/05/2022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014189C-EE72-4541-A24C-0191226C4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59813E0-D4A2-4B93-8E5C-E8C232FEF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D0152-B1C2-4768-99DC-8BD453F0261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533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D9E8D0-0AE6-443C-99A0-E518F1585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B2393A4-3C25-4872-8C66-3370F43DA7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D4F3088-CBB0-491B-87CF-200F3E4E6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26B186D-F612-439C-92F0-6A6ABF786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C5490-6F84-47A2-A123-DD2204C70986}" type="datetime1">
              <a:rPr lang="pt-BR" smtClean="0"/>
              <a:t>14/05/2022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B6CA58F-A389-4BD2-88A7-3B7445224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489761F-DE41-4C19-B807-96E4B2C06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D0152-B1C2-4768-99DC-8BD453F0261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7512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44FFEF-6C3F-445C-A5CB-5D4829F1A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97E58D8-C266-4B01-9C5F-2F75CF7EF7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3E82114-B6D6-4186-8BCA-FEB89F6C5E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24AAA71-53E8-41E2-9B18-060414ABDB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8360FAD-F61C-417C-9206-BD0DEE86A1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CC05D98-0E49-4DF1-933B-7EB2D70BE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2EA78-A83D-48D5-B14A-144A62E3342D}" type="datetime1">
              <a:rPr lang="pt-BR" smtClean="0"/>
              <a:t>14/05/2022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C8AEAE8-F296-4F20-B8EB-652B50056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4EB0EA1-9978-4B33-87FF-D859D0D96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D0152-B1C2-4768-99DC-8BD453F0261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4472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A790F4-B027-4999-97D9-07545613A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5C5F635-7DEE-4C23-B685-80466347D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87C37-9142-49BF-A053-4166C92BBC55}" type="datetime1">
              <a:rPr lang="pt-BR" smtClean="0"/>
              <a:t>14/05/2022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DAF239B-5144-41DF-B502-6B7F4FAAE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24663D7-7CBA-4243-BE80-1AB82743C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D0152-B1C2-4768-99DC-8BD453F0261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9362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A864CFC-4EFC-4EBF-91B4-2D1DDC213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00D11-7E81-450D-9A23-9E9D9BD3D64A}" type="datetime1">
              <a:rPr lang="pt-BR" smtClean="0"/>
              <a:t>14/05/2022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B5FECB0-75AA-49BF-9899-9FC1CCB3B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CEE33DF-00CD-466F-B798-02542747A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D0152-B1C2-4768-99DC-8BD453F0261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6481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AD1C82-2AB0-4BD7-8395-D0493CFA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C4FD0D2-C3CD-4653-8843-902A17058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E2A36C5-DEA2-4FF3-9AA5-061587A7AD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6F59D8C-1557-4CDB-871B-16E2CDB6E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5EBA2-060B-401D-AD4E-6E0D3B7AEF6E}" type="datetime1">
              <a:rPr lang="pt-BR" smtClean="0"/>
              <a:t>14/05/2022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3D34953-4BFF-4535-8A12-007AA9532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3D5A616-7A3A-4FF2-9A31-D4C7B45F3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D0152-B1C2-4768-99DC-8BD453F0261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3873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DC307D-77BD-4AC9-98AC-FB10BF0B5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D7512C3-50A0-42B1-9F9F-1CBB91286A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38C0C6E-0A4E-497B-B63A-B766FB95ED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69232B2-41BE-4692-B401-66AA24073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3DCAC-3280-4DEE-91D4-95C9AE093F7C}" type="datetime1">
              <a:rPr lang="pt-BR" smtClean="0"/>
              <a:t>14/05/2022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3C04E92-1355-4C55-9621-3071A5612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A60F7BE-23CE-4705-ABE7-EAD74BB55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D0152-B1C2-4768-99DC-8BD453F0261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1367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AA47009-B1E5-4097-BD34-8DC334E16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498A4C3-AA09-40A5-8BF4-CFECB1CD68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D07F70E-9986-4344-BE08-1FD6641111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83A90B-3B1E-40C2-9A19-B7602F6263F0}" type="datetime1">
              <a:rPr lang="pt-BR" smtClean="0"/>
              <a:t>14/05/2022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2DBDEFD-A7C3-4BC1-83FF-4233832A1D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879EF93-1A71-4FD2-A423-2CC8FDBF7F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29D0152-B1C2-4768-99DC-8BD453F0261F}" type="slidenum">
              <a:rPr lang="pt-BR" smtClean="0"/>
              <a:pPr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00612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A955844E-5C3E-491B-8774-C1712C1061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75" b="7875"/>
          <a:stretch/>
        </p:blipFill>
        <p:spPr>
          <a:xfrm>
            <a:off x="-7499" y="7557"/>
            <a:ext cx="12199499" cy="6840414"/>
          </a:xfrm>
          <a:prstGeom prst="rect">
            <a:avLst/>
          </a:prstGeom>
        </p:spPr>
      </p:pic>
      <p:sp>
        <p:nvSpPr>
          <p:cNvPr id="3" name="CaixaDeTexto 9">
            <a:extLst>
              <a:ext uri="{FF2B5EF4-FFF2-40B4-BE49-F238E27FC236}">
                <a16:creationId xmlns:a16="http://schemas.microsoft.com/office/drawing/2014/main" id="{3B104089-5AD0-4FE6-BECA-2F20A747A4C7}"/>
              </a:ext>
            </a:extLst>
          </p:cNvPr>
          <p:cNvSpPr txBox="1"/>
          <p:nvPr/>
        </p:nvSpPr>
        <p:spPr>
          <a:xfrm>
            <a:off x="448613" y="512767"/>
            <a:ext cx="97944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TERA – Data Science &amp; Machine Learning 2022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CaixaDeTexto 9">
            <a:extLst>
              <a:ext uri="{FF2B5EF4-FFF2-40B4-BE49-F238E27FC236}">
                <a16:creationId xmlns:a16="http://schemas.microsoft.com/office/drawing/2014/main" id="{3B104089-5AD0-4FE6-BECA-2F20A747A4C7}"/>
              </a:ext>
            </a:extLst>
          </p:cNvPr>
          <p:cNvSpPr txBox="1"/>
          <p:nvPr/>
        </p:nvSpPr>
        <p:spPr>
          <a:xfrm>
            <a:off x="448613" y="948064"/>
            <a:ext cx="46567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>
                <a:solidFill>
                  <a:schemeClr val="bg1"/>
                </a:solidFill>
              </a:rPr>
              <a:t>Projeto Final 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6" name="CaixaDeTexto 9">
            <a:extLst>
              <a:ext uri="{FF2B5EF4-FFF2-40B4-BE49-F238E27FC236}">
                <a16:creationId xmlns:a16="http://schemas.microsoft.com/office/drawing/2014/main" id="{3B104089-5AD0-4FE6-BECA-2F20A747A4C7}"/>
              </a:ext>
            </a:extLst>
          </p:cNvPr>
          <p:cNvSpPr txBox="1"/>
          <p:nvPr/>
        </p:nvSpPr>
        <p:spPr>
          <a:xfrm>
            <a:off x="448614" y="1753851"/>
            <a:ext cx="551257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b="1" dirty="0" smtClean="0">
                <a:solidFill>
                  <a:schemeClr val="bg1"/>
                </a:solidFill>
              </a:rPr>
              <a:t>Análise de taxa de </a:t>
            </a:r>
            <a:r>
              <a:rPr lang="pt-BR" sz="6000" b="1" dirty="0" err="1" smtClean="0">
                <a:solidFill>
                  <a:schemeClr val="bg1"/>
                </a:solidFill>
              </a:rPr>
              <a:t>churn</a:t>
            </a:r>
            <a:r>
              <a:rPr lang="pt-BR" sz="6000" b="1" dirty="0" smtClean="0">
                <a:solidFill>
                  <a:schemeClr val="bg1"/>
                </a:solidFill>
              </a:rPr>
              <a:t> de XXXX</a:t>
            </a:r>
            <a:endParaRPr lang="pt-BR" sz="4400" b="1" dirty="0">
              <a:solidFill>
                <a:schemeClr val="bg1"/>
              </a:solidFill>
            </a:endParaRPr>
          </a:p>
        </p:txBody>
      </p:sp>
      <p:sp>
        <p:nvSpPr>
          <p:cNvPr id="7" name="CaixaDeTexto 9">
            <a:extLst>
              <a:ext uri="{FF2B5EF4-FFF2-40B4-BE49-F238E27FC236}">
                <a16:creationId xmlns:a16="http://schemas.microsoft.com/office/drawing/2014/main" id="{3B104089-5AD0-4FE6-BECA-2F20A747A4C7}"/>
              </a:ext>
            </a:extLst>
          </p:cNvPr>
          <p:cNvSpPr txBox="1"/>
          <p:nvPr/>
        </p:nvSpPr>
        <p:spPr>
          <a:xfrm>
            <a:off x="448613" y="4898740"/>
            <a:ext cx="465678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solidFill>
                  <a:schemeClr val="bg1"/>
                </a:solidFill>
              </a:rPr>
              <a:t>Isabel</a:t>
            </a:r>
          </a:p>
          <a:p>
            <a:r>
              <a:rPr lang="pt-BR" sz="2000" b="1" dirty="0" smtClean="0">
                <a:solidFill>
                  <a:schemeClr val="bg1"/>
                </a:solidFill>
              </a:rPr>
              <a:t>Jefferson Tadeu Felix</a:t>
            </a:r>
          </a:p>
          <a:p>
            <a:r>
              <a:rPr lang="pt-BR" sz="2000" b="1" dirty="0" smtClean="0">
                <a:solidFill>
                  <a:schemeClr val="bg1"/>
                </a:solidFill>
              </a:rPr>
              <a:t>Tales Adriano Ferreira</a:t>
            </a:r>
          </a:p>
          <a:p>
            <a:r>
              <a:rPr lang="pt-BR" sz="2000" b="1" dirty="0" smtClean="0">
                <a:solidFill>
                  <a:schemeClr val="bg1"/>
                </a:solidFill>
              </a:rPr>
              <a:t>Vitória Rabelo</a:t>
            </a:r>
          </a:p>
          <a:p>
            <a:r>
              <a:rPr lang="pt-BR" sz="2000" b="1" dirty="0" smtClean="0">
                <a:solidFill>
                  <a:schemeClr val="bg1"/>
                </a:solidFill>
              </a:rPr>
              <a:t>+55 12 98148-9660</a:t>
            </a:r>
            <a:endParaRPr lang="pt-BR" sz="1400" b="1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 rot="1505956">
            <a:off x="9730728" y="384635"/>
            <a:ext cx="2396810" cy="8374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  <a:spcAft>
                <a:spcPts val="600"/>
              </a:spcAft>
            </a:pPr>
            <a:r>
              <a:rPr lang="pt-BR" sz="3600" b="1" dirty="0" smtClean="0">
                <a:solidFill>
                  <a:srgbClr val="FF0000"/>
                </a:solidFill>
              </a:rPr>
              <a:t>RASCUNHO</a:t>
            </a:r>
            <a:endParaRPr lang="pt-BR" sz="3600" baseline="30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6330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12192000" cy="71217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pt-BR" sz="3200" b="1" dirty="0" err="1" smtClean="0"/>
              <a:t>Churn</a:t>
            </a:r>
            <a:r>
              <a:rPr lang="pt-BR" sz="3200" b="1" dirty="0" smtClean="0"/>
              <a:t> </a:t>
            </a:r>
            <a:r>
              <a:rPr lang="pt-BR" sz="3200" b="1" dirty="0" smtClean="0"/>
              <a:t>– Impacto</a:t>
            </a:r>
            <a:endParaRPr lang="en-US" sz="20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D0152-B1C2-4768-99DC-8BD453F0261F}" type="slidenum">
              <a:rPr lang="pt-BR" smtClean="0"/>
              <a:t>10</a:t>
            </a:fld>
            <a:endParaRPr lang="pt-BR" dirty="0"/>
          </a:p>
        </p:txBody>
      </p:sp>
      <p:sp>
        <p:nvSpPr>
          <p:cNvPr id="13" name="Rectangle 12"/>
          <p:cNvSpPr/>
          <p:nvPr/>
        </p:nvSpPr>
        <p:spPr>
          <a:xfrm rot="1505956">
            <a:off x="9730728" y="384635"/>
            <a:ext cx="2396810" cy="8374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  <a:spcAft>
                <a:spcPts val="600"/>
              </a:spcAft>
            </a:pPr>
            <a:r>
              <a:rPr lang="pt-BR" sz="3600" b="1" dirty="0" smtClean="0">
                <a:solidFill>
                  <a:srgbClr val="FF0000"/>
                </a:solidFill>
              </a:rPr>
              <a:t>RASCUNHO</a:t>
            </a:r>
            <a:endParaRPr lang="pt-BR" sz="3600" baseline="30000" dirty="0">
              <a:solidFill>
                <a:srgbClr val="FF0000"/>
              </a:solidFill>
            </a:endParaRPr>
          </a:p>
        </p:txBody>
      </p:sp>
      <p:sp>
        <p:nvSpPr>
          <p:cNvPr id="14" name="CaixaDeTexto 2">
            <a:extLst>
              <a:ext uri="{FF2B5EF4-FFF2-40B4-BE49-F238E27FC236}">
                <a16:creationId xmlns:a16="http://schemas.microsoft.com/office/drawing/2014/main" id="{07F22709-5B1D-475E-B53E-672017515A3B}"/>
              </a:ext>
            </a:extLst>
          </p:cNvPr>
          <p:cNvSpPr txBox="1"/>
          <p:nvPr/>
        </p:nvSpPr>
        <p:spPr>
          <a:xfrm>
            <a:off x="550403" y="2623069"/>
            <a:ext cx="11641598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pt-BR" sz="2400" dirty="0" smtClean="0"/>
              <a:t>Com as ações identificadas implementadas, espera-se um aumento da taxa de retenção dos atuais </a:t>
            </a:r>
            <a:r>
              <a:rPr lang="pt-BR" sz="2400" dirty="0" err="1" smtClean="0"/>
              <a:t>xxxxx</a:t>
            </a:r>
            <a:r>
              <a:rPr lang="pt-BR" sz="2400" dirty="0" smtClean="0"/>
              <a:t> para </a:t>
            </a:r>
            <a:r>
              <a:rPr lang="pt-BR" sz="2400" dirty="0" err="1" smtClean="0"/>
              <a:t>yyyy</a:t>
            </a:r>
            <a:r>
              <a:rPr lang="pt-BR" sz="2400" dirty="0" smtClean="0"/>
              <a:t>.</a:t>
            </a: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pt-BR" sz="2400" dirty="0" smtClean="0"/>
              <a:t>Implicando um aumento anual de receita de </a:t>
            </a:r>
            <a:r>
              <a:rPr lang="pt-BR" sz="2400" dirty="0" err="1" smtClean="0"/>
              <a:t>zzzzz</a:t>
            </a:r>
            <a:r>
              <a:rPr lang="pt-BR" sz="2400" dirty="0" smtClean="0"/>
              <a:t>.</a:t>
            </a:r>
            <a:endParaRPr lang="pt-BR" sz="2400" dirty="0" smtClean="0"/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pt-BR" sz="2400" dirty="0" smtClean="0"/>
          </a:p>
        </p:txBody>
      </p:sp>
      <p:sp>
        <p:nvSpPr>
          <p:cNvPr id="15" name="Rectangle 14"/>
          <p:cNvSpPr/>
          <p:nvPr/>
        </p:nvSpPr>
        <p:spPr>
          <a:xfrm>
            <a:off x="161591" y="1627748"/>
            <a:ext cx="3633302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  <a:spcAft>
                <a:spcPts val="600"/>
              </a:spcAft>
            </a:pPr>
            <a:r>
              <a:rPr lang="pt-BR" sz="2800" b="1" dirty="0" smtClean="0">
                <a:solidFill>
                  <a:prstClr val="black"/>
                </a:solidFill>
              </a:rPr>
              <a:t>Importância do Projeto</a:t>
            </a:r>
            <a:endParaRPr lang="pt-BR" sz="2800" baseline="30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0313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12192000" cy="71217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pt-BR" sz="3200" b="1" dirty="0" err="1" smtClean="0"/>
              <a:t>Churn</a:t>
            </a:r>
            <a:r>
              <a:rPr lang="pt-BR" sz="3200" b="1" dirty="0" smtClean="0"/>
              <a:t> - Agenda</a:t>
            </a:r>
            <a:endParaRPr lang="en-US" sz="2000" b="1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7F22709-5B1D-475E-B53E-672017515A3B}"/>
              </a:ext>
            </a:extLst>
          </p:cNvPr>
          <p:cNvSpPr txBox="1"/>
          <p:nvPr/>
        </p:nvSpPr>
        <p:spPr>
          <a:xfrm>
            <a:off x="267972" y="1912361"/>
            <a:ext cx="413021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/>
              <a:t>Parte I:</a:t>
            </a:r>
          </a:p>
          <a:p>
            <a:r>
              <a:rPr lang="pt-BR" sz="2400" b="1" dirty="0" smtClean="0"/>
              <a:t>Estrutura do Projeto</a:t>
            </a:r>
          </a:p>
          <a:p>
            <a:endParaRPr lang="pt-BR" sz="2400" dirty="0" smtClean="0">
              <a:solidFill>
                <a:schemeClr val="bg2">
                  <a:lumMod val="90000"/>
                </a:schemeClr>
              </a:solidFill>
            </a:endParaRPr>
          </a:p>
          <a:p>
            <a:pPr marL="971550" lvl="1" indent="-514350">
              <a:buFont typeface="Wingdings" panose="05000000000000000000" pitchFamily="2" charset="2"/>
              <a:buChar char="Ø"/>
            </a:pPr>
            <a:r>
              <a:rPr lang="pt-BR" sz="2400" dirty="0" smtClean="0">
                <a:solidFill>
                  <a:schemeClr val="bg2">
                    <a:lumMod val="90000"/>
                  </a:schemeClr>
                </a:solidFill>
              </a:rPr>
              <a:t>Contexto</a:t>
            </a:r>
          </a:p>
          <a:p>
            <a:pPr marL="971550" lvl="1" indent="-514350">
              <a:buFont typeface="Wingdings" panose="05000000000000000000" pitchFamily="2" charset="2"/>
              <a:buChar char="Ø"/>
            </a:pPr>
            <a:r>
              <a:rPr lang="pt-BR" sz="2400" dirty="0" smtClean="0">
                <a:solidFill>
                  <a:schemeClr val="bg2">
                    <a:lumMod val="90000"/>
                  </a:schemeClr>
                </a:solidFill>
              </a:rPr>
              <a:t>Problema de Negócio</a:t>
            </a:r>
          </a:p>
          <a:p>
            <a:pPr marL="971550" lvl="1" indent="-514350">
              <a:buFont typeface="Wingdings" panose="05000000000000000000" pitchFamily="2" charset="2"/>
              <a:buChar char="Ø"/>
            </a:pPr>
            <a:r>
              <a:rPr lang="pt-BR" sz="2400" dirty="0" smtClean="0">
                <a:solidFill>
                  <a:schemeClr val="bg2">
                    <a:lumMod val="90000"/>
                  </a:schemeClr>
                </a:solidFill>
              </a:rPr>
              <a:t>Impacto</a:t>
            </a:r>
          </a:p>
          <a:p>
            <a:pPr marL="971550" lvl="1" indent="-514350">
              <a:buFont typeface="Wingdings" panose="05000000000000000000" pitchFamily="2" charset="2"/>
              <a:buChar char="Ø"/>
            </a:pPr>
            <a:r>
              <a:rPr lang="pt-BR" sz="2400" dirty="0" smtClean="0"/>
              <a:t>Desenho da Solução</a:t>
            </a:r>
          </a:p>
          <a:p>
            <a:pPr marL="514350" indent="-514350">
              <a:buAutoNum type="arabicPeriod"/>
            </a:pPr>
            <a:endParaRPr lang="pt-BR" sz="2400" dirty="0" smtClean="0">
              <a:solidFill>
                <a:schemeClr val="bg2">
                  <a:lumMod val="90000"/>
                </a:schemeClr>
              </a:solidFill>
            </a:endParaRPr>
          </a:p>
          <a:p>
            <a:pPr marL="514350" indent="-514350">
              <a:buAutoNum type="arabicPeriod"/>
            </a:pPr>
            <a:endParaRPr lang="pt-BR" sz="24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9" name="CaixaDeTexto 2">
            <a:extLst>
              <a:ext uri="{FF2B5EF4-FFF2-40B4-BE49-F238E27FC236}">
                <a16:creationId xmlns:a16="http://schemas.microsoft.com/office/drawing/2014/main" id="{07F22709-5B1D-475E-B53E-672017515A3B}"/>
              </a:ext>
            </a:extLst>
          </p:cNvPr>
          <p:cNvSpPr txBox="1"/>
          <p:nvPr/>
        </p:nvSpPr>
        <p:spPr>
          <a:xfrm>
            <a:off x="7866864" y="1912361"/>
            <a:ext cx="418659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solidFill>
                  <a:schemeClr val="bg2">
                    <a:lumMod val="90000"/>
                  </a:schemeClr>
                </a:solidFill>
              </a:rPr>
              <a:t>Parte III: </a:t>
            </a:r>
          </a:p>
          <a:p>
            <a:r>
              <a:rPr lang="pt-BR" sz="2400" b="1" dirty="0" smtClean="0">
                <a:solidFill>
                  <a:schemeClr val="bg2">
                    <a:lumMod val="90000"/>
                  </a:schemeClr>
                </a:solidFill>
              </a:rPr>
              <a:t>Colocando a solução à prova</a:t>
            </a:r>
          </a:p>
          <a:p>
            <a:endParaRPr lang="pt-BR" sz="2400" dirty="0" smtClean="0">
              <a:solidFill>
                <a:schemeClr val="bg2">
                  <a:lumMod val="90000"/>
                </a:schemeClr>
              </a:solidFill>
            </a:endParaRPr>
          </a:p>
          <a:p>
            <a:pPr marL="971550" lvl="1" indent="-514350">
              <a:buFont typeface="Wingdings" panose="05000000000000000000" pitchFamily="2" charset="2"/>
              <a:buChar char="Ø"/>
            </a:pPr>
            <a:r>
              <a:rPr lang="pt-BR" sz="2400" dirty="0" smtClean="0">
                <a:solidFill>
                  <a:schemeClr val="bg2">
                    <a:lumMod val="90000"/>
                  </a:schemeClr>
                </a:solidFill>
              </a:rPr>
              <a:t>Interface</a:t>
            </a:r>
          </a:p>
          <a:p>
            <a:pPr marL="971550" lvl="1" indent="-514350">
              <a:buFont typeface="Wingdings" panose="05000000000000000000" pitchFamily="2" charset="2"/>
              <a:buChar char="Ø"/>
            </a:pPr>
            <a:r>
              <a:rPr lang="pt-BR" sz="2400" dirty="0" smtClean="0">
                <a:solidFill>
                  <a:schemeClr val="bg2">
                    <a:lumMod val="90000"/>
                  </a:schemeClr>
                </a:solidFill>
              </a:rPr>
              <a:t>Implicações e próximos </a:t>
            </a:r>
            <a:r>
              <a:rPr lang="pt-BR" sz="2400" dirty="0" smtClean="0">
                <a:solidFill>
                  <a:schemeClr val="bg2">
                    <a:lumMod val="90000"/>
                  </a:schemeClr>
                </a:solidFill>
              </a:rPr>
              <a:t>passos</a:t>
            </a:r>
          </a:p>
          <a:p>
            <a:pPr marL="971550" lvl="1" indent="-514350">
              <a:buFont typeface="Wingdings" panose="05000000000000000000" pitchFamily="2" charset="2"/>
              <a:buChar char="Ø"/>
            </a:pPr>
            <a:r>
              <a:rPr lang="pt-BR" sz="2400" dirty="0" smtClean="0">
                <a:solidFill>
                  <a:schemeClr val="bg2">
                    <a:lumMod val="90000"/>
                  </a:schemeClr>
                </a:solidFill>
              </a:rPr>
              <a:t>Conclusão</a:t>
            </a:r>
            <a:endParaRPr lang="pt-BR" sz="2400" dirty="0" smtClean="0">
              <a:solidFill>
                <a:schemeClr val="bg2">
                  <a:lumMod val="90000"/>
                </a:schemeClr>
              </a:solidFill>
            </a:endParaRPr>
          </a:p>
          <a:p>
            <a:pPr marL="971550" lvl="1" indent="-514350">
              <a:buFont typeface="Wingdings" panose="05000000000000000000" pitchFamily="2" charset="2"/>
              <a:buChar char="Ø"/>
            </a:pPr>
            <a:endParaRPr lang="pt-BR" sz="2400" dirty="0" smtClean="0">
              <a:solidFill>
                <a:schemeClr val="bg2">
                  <a:lumMod val="90000"/>
                </a:schemeClr>
              </a:solidFill>
            </a:endParaRPr>
          </a:p>
          <a:p>
            <a:pPr marL="971550" lvl="1" indent="-514350">
              <a:buFont typeface="Wingdings" panose="05000000000000000000" pitchFamily="2" charset="2"/>
              <a:buChar char="Ø"/>
            </a:pPr>
            <a:endParaRPr lang="pt-BR" sz="2400" dirty="0" smtClean="0">
              <a:solidFill>
                <a:schemeClr val="bg2">
                  <a:lumMod val="90000"/>
                </a:schemeClr>
              </a:solidFill>
            </a:endParaRPr>
          </a:p>
          <a:p>
            <a:pPr marL="514350" indent="-514350">
              <a:buAutoNum type="arabicPeriod"/>
            </a:pPr>
            <a:endParaRPr lang="pt-BR" sz="2400" dirty="0" smtClean="0">
              <a:solidFill>
                <a:schemeClr val="bg2">
                  <a:lumMod val="90000"/>
                </a:schemeClr>
              </a:solidFill>
            </a:endParaRPr>
          </a:p>
          <a:p>
            <a:pPr marL="514350" indent="-514350">
              <a:buAutoNum type="arabicPeriod"/>
            </a:pPr>
            <a:endParaRPr lang="pt-BR" sz="24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D0152-B1C2-4768-99DC-8BD453F0261F}" type="slidenum">
              <a:rPr lang="pt-BR" smtClean="0"/>
              <a:t>11</a:t>
            </a:fld>
            <a:endParaRPr lang="pt-BR" dirty="0"/>
          </a:p>
        </p:txBody>
      </p:sp>
      <p:sp>
        <p:nvSpPr>
          <p:cNvPr id="8" name="Rectangle 7"/>
          <p:cNvSpPr/>
          <p:nvPr/>
        </p:nvSpPr>
        <p:spPr>
          <a:xfrm rot="1505956">
            <a:off x="9730728" y="384635"/>
            <a:ext cx="2396810" cy="8374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  <a:spcAft>
                <a:spcPts val="600"/>
              </a:spcAft>
            </a:pPr>
            <a:r>
              <a:rPr lang="pt-BR" sz="3600" b="1" dirty="0" smtClean="0">
                <a:solidFill>
                  <a:srgbClr val="FF0000"/>
                </a:solidFill>
              </a:rPr>
              <a:t>RASCUNHO</a:t>
            </a:r>
            <a:endParaRPr lang="pt-BR" sz="3600" baseline="30000" dirty="0">
              <a:solidFill>
                <a:srgbClr val="FF0000"/>
              </a:solidFill>
            </a:endParaRPr>
          </a:p>
        </p:txBody>
      </p:sp>
      <p:sp>
        <p:nvSpPr>
          <p:cNvPr id="10" name="CaixaDeTexto 2">
            <a:extLst>
              <a:ext uri="{FF2B5EF4-FFF2-40B4-BE49-F238E27FC236}">
                <a16:creationId xmlns:a16="http://schemas.microsoft.com/office/drawing/2014/main" id="{07F22709-5B1D-475E-B53E-672017515A3B}"/>
              </a:ext>
            </a:extLst>
          </p:cNvPr>
          <p:cNvSpPr txBox="1"/>
          <p:nvPr/>
        </p:nvSpPr>
        <p:spPr>
          <a:xfrm>
            <a:off x="4398189" y="1912361"/>
            <a:ext cx="413021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solidFill>
                  <a:schemeClr val="bg2">
                    <a:lumMod val="90000"/>
                  </a:schemeClr>
                </a:solidFill>
              </a:rPr>
              <a:t>Parte II: </a:t>
            </a:r>
          </a:p>
          <a:p>
            <a:r>
              <a:rPr lang="pt-BR" sz="2400" b="1" dirty="0" smtClean="0">
                <a:solidFill>
                  <a:schemeClr val="bg2">
                    <a:lumMod val="90000"/>
                  </a:schemeClr>
                </a:solidFill>
              </a:rPr>
              <a:t>Dados e Solução</a:t>
            </a:r>
          </a:p>
          <a:p>
            <a:endParaRPr lang="pt-BR" sz="2400" dirty="0" smtClean="0">
              <a:solidFill>
                <a:schemeClr val="bg2">
                  <a:lumMod val="90000"/>
                </a:schemeClr>
              </a:solidFill>
            </a:endParaRPr>
          </a:p>
          <a:p>
            <a:pPr marL="971550" lvl="1" indent="-514350">
              <a:buFont typeface="Wingdings" panose="05000000000000000000" pitchFamily="2" charset="2"/>
              <a:buChar char="Ø"/>
            </a:pPr>
            <a:r>
              <a:rPr lang="pt-BR" sz="2400" dirty="0" smtClean="0">
                <a:solidFill>
                  <a:schemeClr val="bg2">
                    <a:lumMod val="90000"/>
                  </a:schemeClr>
                </a:solidFill>
              </a:rPr>
              <a:t>Dados</a:t>
            </a:r>
          </a:p>
          <a:p>
            <a:pPr marL="971550" lvl="1" indent="-514350">
              <a:buFont typeface="Wingdings" panose="05000000000000000000" pitchFamily="2" charset="2"/>
              <a:buChar char="Ø"/>
            </a:pPr>
            <a:r>
              <a:rPr lang="pt-BR" sz="2400" dirty="0" smtClean="0">
                <a:solidFill>
                  <a:schemeClr val="bg2">
                    <a:lumMod val="90000"/>
                  </a:schemeClr>
                </a:solidFill>
              </a:rPr>
              <a:t>EAD</a:t>
            </a:r>
          </a:p>
          <a:p>
            <a:pPr marL="971550" lvl="1" indent="-514350">
              <a:buFont typeface="Wingdings" panose="05000000000000000000" pitchFamily="2" charset="2"/>
              <a:buChar char="Ø"/>
            </a:pPr>
            <a:r>
              <a:rPr lang="pt-BR" sz="2400" dirty="0" smtClean="0">
                <a:solidFill>
                  <a:schemeClr val="bg2">
                    <a:lumMod val="90000"/>
                  </a:schemeClr>
                </a:solidFill>
              </a:rPr>
              <a:t>Solução</a:t>
            </a:r>
            <a:endParaRPr lang="pt-BR" sz="2400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0683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12192000" cy="71217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pt-BR" sz="3200" b="1" dirty="0" err="1" smtClean="0"/>
              <a:t>Churn</a:t>
            </a:r>
            <a:r>
              <a:rPr lang="pt-BR" sz="3200" b="1" dirty="0" smtClean="0"/>
              <a:t> </a:t>
            </a:r>
            <a:r>
              <a:rPr lang="pt-BR" sz="3200" b="1" dirty="0" smtClean="0"/>
              <a:t>– Desenho da Solução</a:t>
            </a:r>
            <a:endParaRPr lang="en-US" sz="20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D0152-B1C2-4768-99DC-8BD453F0261F}" type="slidenum">
              <a:rPr lang="pt-BR" smtClean="0"/>
              <a:t>12</a:t>
            </a:fld>
            <a:endParaRPr lang="pt-BR" dirty="0"/>
          </a:p>
        </p:txBody>
      </p:sp>
      <p:sp>
        <p:nvSpPr>
          <p:cNvPr id="13" name="Rectangle 12"/>
          <p:cNvSpPr/>
          <p:nvPr/>
        </p:nvSpPr>
        <p:spPr>
          <a:xfrm rot="1505956">
            <a:off x="9730728" y="384635"/>
            <a:ext cx="2396810" cy="8374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  <a:spcAft>
                <a:spcPts val="600"/>
              </a:spcAft>
            </a:pPr>
            <a:r>
              <a:rPr lang="pt-BR" sz="3600" b="1" dirty="0" smtClean="0">
                <a:solidFill>
                  <a:srgbClr val="FF0000"/>
                </a:solidFill>
              </a:rPr>
              <a:t>RASCUNHO</a:t>
            </a:r>
            <a:endParaRPr lang="pt-BR" sz="3600" baseline="30000" dirty="0">
              <a:solidFill>
                <a:srgbClr val="FF0000"/>
              </a:solidFill>
            </a:endParaRPr>
          </a:p>
        </p:txBody>
      </p:sp>
      <p:sp>
        <p:nvSpPr>
          <p:cNvPr id="14" name="CaixaDeTexto 2">
            <a:extLst>
              <a:ext uri="{FF2B5EF4-FFF2-40B4-BE49-F238E27FC236}">
                <a16:creationId xmlns:a16="http://schemas.microsoft.com/office/drawing/2014/main" id="{07F22709-5B1D-475E-B53E-672017515A3B}"/>
              </a:ext>
            </a:extLst>
          </p:cNvPr>
          <p:cNvSpPr txBox="1"/>
          <p:nvPr/>
        </p:nvSpPr>
        <p:spPr>
          <a:xfrm>
            <a:off x="353921" y="2146977"/>
            <a:ext cx="5827726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pt-BR" sz="2400" dirty="0" smtClean="0"/>
              <a:t>Tratamento de dados: </a:t>
            </a:r>
          </a:p>
          <a:p>
            <a:pPr marL="800100" lvl="1" indent="-3429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pt-BR" sz="2400" dirty="0" smtClean="0"/>
              <a:t>Decisão sobre dados faltantes</a:t>
            </a:r>
          </a:p>
          <a:p>
            <a:pPr marL="800100" lvl="1" indent="-3429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pt-BR" sz="2400" dirty="0" smtClean="0"/>
              <a:t>Agrupamento e criação de variáveis de interesse</a:t>
            </a:r>
          </a:p>
          <a:p>
            <a:pPr marL="800100" lvl="1" indent="-3429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pt-BR" sz="2400" dirty="0" err="1" smtClean="0"/>
              <a:t>xxxxx</a:t>
            </a:r>
            <a:endParaRPr lang="pt-BR" sz="2400" dirty="0" smtClean="0"/>
          </a:p>
        </p:txBody>
      </p:sp>
      <p:sp>
        <p:nvSpPr>
          <p:cNvPr id="15" name="Rectangle 14"/>
          <p:cNvSpPr/>
          <p:nvPr/>
        </p:nvSpPr>
        <p:spPr>
          <a:xfrm>
            <a:off x="161590" y="1159213"/>
            <a:ext cx="2829621" cy="6718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  <a:spcAft>
                <a:spcPts val="600"/>
              </a:spcAft>
            </a:pPr>
            <a:r>
              <a:rPr lang="pt-BR" sz="2800" b="1" dirty="0" smtClean="0">
                <a:solidFill>
                  <a:prstClr val="black"/>
                </a:solidFill>
              </a:rPr>
              <a:t>Técnicas previstas</a:t>
            </a:r>
            <a:endParaRPr lang="pt-BR" sz="2800" baseline="30000" dirty="0">
              <a:solidFill>
                <a:prstClr val="black"/>
              </a:solidFill>
            </a:endParaRPr>
          </a:p>
        </p:txBody>
      </p:sp>
      <p:sp>
        <p:nvSpPr>
          <p:cNvPr id="7" name="CaixaDeTexto 2">
            <a:extLst>
              <a:ext uri="{FF2B5EF4-FFF2-40B4-BE49-F238E27FC236}">
                <a16:creationId xmlns:a16="http://schemas.microsoft.com/office/drawing/2014/main" id="{07F22709-5B1D-475E-B53E-672017515A3B}"/>
              </a:ext>
            </a:extLst>
          </p:cNvPr>
          <p:cNvSpPr txBox="1"/>
          <p:nvPr/>
        </p:nvSpPr>
        <p:spPr>
          <a:xfrm>
            <a:off x="6096000" y="2125088"/>
            <a:ext cx="582772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pt-BR" sz="2400" dirty="0" smtClean="0"/>
              <a:t>EDA (</a:t>
            </a:r>
            <a:r>
              <a:rPr lang="pt-BR" sz="2400" dirty="0" err="1" smtClean="0"/>
              <a:t>Exploratory</a:t>
            </a:r>
            <a:r>
              <a:rPr lang="pt-BR" sz="2400" dirty="0" smtClean="0"/>
              <a:t> Data </a:t>
            </a:r>
            <a:r>
              <a:rPr lang="pt-BR" sz="2400" dirty="0" err="1" smtClean="0"/>
              <a:t>Analysis</a:t>
            </a:r>
            <a:r>
              <a:rPr lang="pt-BR" sz="2400" dirty="0" smtClean="0"/>
              <a:t>) </a:t>
            </a:r>
          </a:p>
          <a:p>
            <a:pPr marL="800100" lvl="1" indent="-3429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pt-BR" sz="2400" dirty="0" smtClean="0"/>
              <a:t>“</a:t>
            </a:r>
            <a:r>
              <a:rPr lang="pt-BR" sz="2400" dirty="0" err="1" smtClean="0"/>
              <a:t>Plausibilização</a:t>
            </a:r>
            <a:r>
              <a:rPr lang="pt-BR" sz="2400" dirty="0" smtClean="0"/>
              <a:t>” dos dados</a:t>
            </a:r>
          </a:p>
          <a:p>
            <a:pPr marL="800100" lvl="1" indent="-3429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pt-BR" sz="2400" dirty="0" smtClean="0"/>
              <a:t>Análises multivariadas</a:t>
            </a:r>
          </a:p>
          <a:p>
            <a:pPr marL="800100" lvl="1" indent="-3429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pt-BR" sz="2400" dirty="0" smtClean="0"/>
              <a:t>Testes de hipóteses</a:t>
            </a:r>
          </a:p>
          <a:p>
            <a:pPr marL="800100" lvl="1" indent="-3429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pt-BR" sz="2400" dirty="0" err="1" smtClean="0"/>
              <a:t>xxxx</a:t>
            </a:r>
            <a:endParaRPr lang="pt-BR" sz="2400" dirty="0" smtClean="0"/>
          </a:p>
        </p:txBody>
      </p:sp>
    </p:spTree>
    <p:extLst>
      <p:ext uri="{BB962C8B-B14F-4D97-AF65-F5344CB8AC3E}">
        <p14:creationId xmlns:p14="http://schemas.microsoft.com/office/powerpoint/2010/main" val="1116278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12192000" cy="71217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pt-BR" sz="3200" b="1" dirty="0" err="1" smtClean="0"/>
              <a:t>Churn</a:t>
            </a:r>
            <a:r>
              <a:rPr lang="pt-BR" sz="3200" b="1" dirty="0" smtClean="0"/>
              <a:t> - Agenda</a:t>
            </a:r>
            <a:endParaRPr lang="en-US" sz="2000" b="1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7F22709-5B1D-475E-B53E-672017515A3B}"/>
              </a:ext>
            </a:extLst>
          </p:cNvPr>
          <p:cNvSpPr txBox="1"/>
          <p:nvPr/>
        </p:nvSpPr>
        <p:spPr>
          <a:xfrm>
            <a:off x="267972" y="1912361"/>
            <a:ext cx="413021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solidFill>
                  <a:schemeClr val="bg2">
                    <a:lumMod val="90000"/>
                  </a:schemeClr>
                </a:solidFill>
              </a:rPr>
              <a:t>Parte I:</a:t>
            </a:r>
          </a:p>
          <a:p>
            <a:r>
              <a:rPr lang="pt-BR" sz="2400" b="1" dirty="0" smtClean="0">
                <a:solidFill>
                  <a:schemeClr val="bg2">
                    <a:lumMod val="90000"/>
                  </a:schemeClr>
                </a:solidFill>
              </a:rPr>
              <a:t>Estrutura do Projeto</a:t>
            </a:r>
          </a:p>
          <a:p>
            <a:endParaRPr lang="pt-BR" sz="2400" dirty="0" smtClean="0">
              <a:solidFill>
                <a:schemeClr val="bg2">
                  <a:lumMod val="90000"/>
                </a:schemeClr>
              </a:solidFill>
            </a:endParaRPr>
          </a:p>
          <a:p>
            <a:pPr marL="971550" lvl="1" indent="-514350">
              <a:buFont typeface="Wingdings" panose="05000000000000000000" pitchFamily="2" charset="2"/>
              <a:buChar char="Ø"/>
            </a:pPr>
            <a:r>
              <a:rPr lang="pt-BR" sz="2400" dirty="0" smtClean="0">
                <a:solidFill>
                  <a:schemeClr val="bg2">
                    <a:lumMod val="90000"/>
                  </a:schemeClr>
                </a:solidFill>
              </a:rPr>
              <a:t>Contexto</a:t>
            </a:r>
          </a:p>
          <a:p>
            <a:pPr marL="971550" lvl="1" indent="-514350">
              <a:buFont typeface="Wingdings" panose="05000000000000000000" pitchFamily="2" charset="2"/>
              <a:buChar char="Ø"/>
            </a:pPr>
            <a:r>
              <a:rPr lang="pt-BR" sz="2400" dirty="0" smtClean="0">
                <a:solidFill>
                  <a:schemeClr val="bg2">
                    <a:lumMod val="90000"/>
                  </a:schemeClr>
                </a:solidFill>
              </a:rPr>
              <a:t>Problema de Negócio</a:t>
            </a:r>
          </a:p>
          <a:p>
            <a:pPr marL="971550" lvl="1" indent="-514350">
              <a:buFont typeface="Wingdings" panose="05000000000000000000" pitchFamily="2" charset="2"/>
              <a:buChar char="Ø"/>
            </a:pPr>
            <a:r>
              <a:rPr lang="pt-BR" sz="2400" dirty="0" smtClean="0">
                <a:solidFill>
                  <a:schemeClr val="bg2">
                    <a:lumMod val="90000"/>
                  </a:schemeClr>
                </a:solidFill>
              </a:rPr>
              <a:t>Impacto</a:t>
            </a:r>
          </a:p>
          <a:p>
            <a:pPr marL="971550" lvl="1" indent="-514350">
              <a:buFont typeface="Wingdings" panose="05000000000000000000" pitchFamily="2" charset="2"/>
              <a:buChar char="Ø"/>
            </a:pPr>
            <a:r>
              <a:rPr lang="pt-BR" sz="2400" dirty="0" smtClean="0">
                <a:solidFill>
                  <a:schemeClr val="bg2">
                    <a:lumMod val="90000"/>
                  </a:schemeClr>
                </a:solidFill>
              </a:rPr>
              <a:t>Desenho da Solução</a:t>
            </a:r>
          </a:p>
          <a:p>
            <a:pPr marL="514350" indent="-514350">
              <a:buAutoNum type="arabicPeriod"/>
            </a:pPr>
            <a:endParaRPr lang="pt-BR" sz="2400" dirty="0" smtClean="0">
              <a:solidFill>
                <a:schemeClr val="bg2">
                  <a:lumMod val="90000"/>
                </a:schemeClr>
              </a:solidFill>
            </a:endParaRPr>
          </a:p>
          <a:p>
            <a:pPr marL="514350" indent="-514350">
              <a:buAutoNum type="arabicPeriod"/>
            </a:pPr>
            <a:endParaRPr lang="pt-BR" sz="24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7" name="CaixaDeTexto 2">
            <a:extLst>
              <a:ext uri="{FF2B5EF4-FFF2-40B4-BE49-F238E27FC236}">
                <a16:creationId xmlns:a16="http://schemas.microsoft.com/office/drawing/2014/main" id="{07F22709-5B1D-475E-B53E-672017515A3B}"/>
              </a:ext>
            </a:extLst>
          </p:cNvPr>
          <p:cNvSpPr txBox="1"/>
          <p:nvPr/>
        </p:nvSpPr>
        <p:spPr>
          <a:xfrm>
            <a:off x="4398189" y="1912361"/>
            <a:ext cx="413021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/>
              <a:t>Parte II: </a:t>
            </a:r>
          </a:p>
          <a:p>
            <a:r>
              <a:rPr lang="pt-BR" sz="2400" b="1" dirty="0" smtClean="0"/>
              <a:t>Dados e Solução</a:t>
            </a:r>
          </a:p>
          <a:p>
            <a:endParaRPr lang="pt-BR" sz="2400" dirty="0" smtClean="0">
              <a:solidFill>
                <a:schemeClr val="bg2">
                  <a:lumMod val="90000"/>
                </a:schemeClr>
              </a:solidFill>
            </a:endParaRPr>
          </a:p>
          <a:p>
            <a:pPr marL="971550" lvl="1" indent="-514350">
              <a:buFont typeface="Wingdings" panose="05000000000000000000" pitchFamily="2" charset="2"/>
              <a:buChar char="Ø"/>
            </a:pPr>
            <a:r>
              <a:rPr lang="pt-BR" sz="2400" dirty="0" smtClean="0"/>
              <a:t>Dados</a:t>
            </a:r>
          </a:p>
          <a:p>
            <a:pPr marL="971550" lvl="1" indent="-514350">
              <a:buFont typeface="Wingdings" panose="05000000000000000000" pitchFamily="2" charset="2"/>
              <a:buChar char="Ø"/>
            </a:pPr>
            <a:r>
              <a:rPr lang="pt-BR" sz="2400" dirty="0" smtClean="0">
                <a:solidFill>
                  <a:schemeClr val="bg2">
                    <a:lumMod val="90000"/>
                  </a:schemeClr>
                </a:solidFill>
              </a:rPr>
              <a:t>EAD</a:t>
            </a:r>
          </a:p>
          <a:p>
            <a:pPr marL="971550" lvl="1" indent="-514350">
              <a:buFont typeface="Wingdings" panose="05000000000000000000" pitchFamily="2" charset="2"/>
              <a:buChar char="Ø"/>
            </a:pPr>
            <a:r>
              <a:rPr lang="pt-BR" sz="2400" dirty="0" smtClean="0">
                <a:solidFill>
                  <a:schemeClr val="bg2">
                    <a:lumMod val="90000"/>
                  </a:schemeClr>
                </a:solidFill>
              </a:rPr>
              <a:t>Solução</a:t>
            </a:r>
            <a:endParaRPr lang="pt-BR" sz="24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9" name="CaixaDeTexto 2">
            <a:extLst>
              <a:ext uri="{FF2B5EF4-FFF2-40B4-BE49-F238E27FC236}">
                <a16:creationId xmlns:a16="http://schemas.microsoft.com/office/drawing/2014/main" id="{07F22709-5B1D-475E-B53E-672017515A3B}"/>
              </a:ext>
            </a:extLst>
          </p:cNvPr>
          <p:cNvSpPr txBox="1"/>
          <p:nvPr/>
        </p:nvSpPr>
        <p:spPr>
          <a:xfrm>
            <a:off x="7866864" y="1912361"/>
            <a:ext cx="418659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solidFill>
                  <a:schemeClr val="bg2">
                    <a:lumMod val="90000"/>
                  </a:schemeClr>
                </a:solidFill>
              </a:rPr>
              <a:t>Parte III: </a:t>
            </a:r>
          </a:p>
          <a:p>
            <a:r>
              <a:rPr lang="pt-BR" sz="2400" b="1" dirty="0" smtClean="0">
                <a:solidFill>
                  <a:schemeClr val="bg2">
                    <a:lumMod val="90000"/>
                  </a:schemeClr>
                </a:solidFill>
              </a:rPr>
              <a:t>Colocando a solução à prova</a:t>
            </a:r>
          </a:p>
          <a:p>
            <a:endParaRPr lang="pt-BR" sz="2400" dirty="0" smtClean="0">
              <a:solidFill>
                <a:schemeClr val="bg2">
                  <a:lumMod val="90000"/>
                </a:schemeClr>
              </a:solidFill>
            </a:endParaRPr>
          </a:p>
          <a:p>
            <a:pPr marL="971550" lvl="1" indent="-514350">
              <a:buFont typeface="Wingdings" panose="05000000000000000000" pitchFamily="2" charset="2"/>
              <a:buChar char="Ø"/>
            </a:pPr>
            <a:r>
              <a:rPr lang="pt-BR" sz="2400" dirty="0" smtClean="0">
                <a:solidFill>
                  <a:schemeClr val="bg2">
                    <a:lumMod val="90000"/>
                  </a:schemeClr>
                </a:solidFill>
              </a:rPr>
              <a:t>Interface</a:t>
            </a:r>
          </a:p>
          <a:p>
            <a:pPr marL="971550" lvl="1" indent="-514350">
              <a:buFont typeface="Wingdings" panose="05000000000000000000" pitchFamily="2" charset="2"/>
              <a:buChar char="Ø"/>
            </a:pPr>
            <a:r>
              <a:rPr lang="pt-BR" sz="2400" dirty="0" smtClean="0">
                <a:solidFill>
                  <a:schemeClr val="bg2">
                    <a:lumMod val="90000"/>
                  </a:schemeClr>
                </a:solidFill>
              </a:rPr>
              <a:t>Implicações e próximos </a:t>
            </a:r>
            <a:r>
              <a:rPr lang="pt-BR" sz="2400" dirty="0" smtClean="0">
                <a:solidFill>
                  <a:schemeClr val="bg2">
                    <a:lumMod val="90000"/>
                  </a:schemeClr>
                </a:solidFill>
              </a:rPr>
              <a:t>passos</a:t>
            </a:r>
          </a:p>
          <a:p>
            <a:pPr marL="971550" lvl="1" indent="-514350">
              <a:buFont typeface="Wingdings" panose="05000000000000000000" pitchFamily="2" charset="2"/>
              <a:buChar char="Ø"/>
            </a:pPr>
            <a:r>
              <a:rPr lang="pt-BR" sz="2400" dirty="0">
                <a:solidFill>
                  <a:schemeClr val="bg2">
                    <a:lumMod val="90000"/>
                  </a:schemeClr>
                </a:solidFill>
              </a:rPr>
              <a:t>Conclusão</a:t>
            </a:r>
            <a:endParaRPr lang="pt-BR" sz="2400" dirty="0" smtClean="0">
              <a:solidFill>
                <a:schemeClr val="bg2">
                  <a:lumMod val="90000"/>
                </a:schemeClr>
              </a:solidFill>
            </a:endParaRPr>
          </a:p>
          <a:p>
            <a:pPr marL="971550" lvl="1" indent="-514350">
              <a:buFont typeface="Wingdings" panose="05000000000000000000" pitchFamily="2" charset="2"/>
              <a:buChar char="Ø"/>
            </a:pPr>
            <a:endParaRPr lang="pt-BR" sz="2400" dirty="0" smtClean="0">
              <a:solidFill>
                <a:schemeClr val="bg2">
                  <a:lumMod val="90000"/>
                </a:schemeClr>
              </a:solidFill>
            </a:endParaRPr>
          </a:p>
          <a:p>
            <a:pPr marL="971550" lvl="1" indent="-514350">
              <a:buFont typeface="Wingdings" panose="05000000000000000000" pitchFamily="2" charset="2"/>
              <a:buChar char="Ø"/>
            </a:pPr>
            <a:endParaRPr lang="pt-BR" sz="2400" dirty="0" smtClean="0">
              <a:solidFill>
                <a:schemeClr val="bg2">
                  <a:lumMod val="90000"/>
                </a:schemeClr>
              </a:solidFill>
            </a:endParaRPr>
          </a:p>
          <a:p>
            <a:pPr marL="514350" indent="-514350">
              <a:buAutoNum type="arabicPeriod"/>
            </a:pPr>
            <a:endParaRPr lang="pt-BR" sz="2400" dirty="0" smtClean="0">
              <a:solidFill>
                <a:schemeClr val="bg2">
                  <a:lumMod val="90000"/>
                </a:schemeClr>
              </a:solidFill>
            </a:endParaRPr>
          </a:p>
          <a:p>
            <a:pPr marL="514350" indent="-514350">
              <a:buAutoNum type="arabicPeriod"/>
            </a:pPr>
            <a:endParaRPr lang="pt-BR" sz="24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D0152-B1C2-4768-99DC-8BD453F0261F}" type="slidenum">
              <a:rPr lang="pt-BR" smtClean="0"/>
              <a:t>13</a:t>
            </a:fld>
            <a:endParaRPr lang="pt-BR" dirty="0"/>
          </a:p>
        </p:txBody>
      </p:sp>
      <p:sp>
        <p:nvSpPr>
          <p:cNvPr id="8" name="Rectangle 7"/>
          <p:cNvSpPr/>
          <p:nvPr/>
        </p:nvSpPr>
        <p:spPr>
          <a:xfrm rot="1505956">
            <a:off x="9730728" y="384635"/>
            <a:ext cx="2396810" cy="8374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  <a:spcAft>
                <a:spcPts val="600"/>
              </a:spcAft>
            </a:pPr>
            <a:r>
              <a:rPr lang="pt-BR" sz="3600" b="1" dirty="0" smtClean="0">
                <a:solidFill>
                  <a:srgbClr val="FF0000"/>
                </a:solidFill>
              </a:rPr>
              <a:t>RASCUNHO</a:t>
            </a:r>
            <a:endParaRPr lang="pt-BR" sz="3600" baseline="30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1502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12192000" cy="71217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pt-BR" sz="3200" b="1" dirty="0" err="1" smtClean="0"/>
              <a:t>Churn</a:t>
            </a:r>
            <a:r>
              <a:rPr lang="pt-BR" sz="3200" b="1" dirty="0" smtClean="0"/>
              <a:t> </a:t>
            </a:r>
            <a:r>
              <a:rPr lang="pt-BR" sz="3200" b="1" dirty="0" smtClean="0"/>
              <a:t>– Dados</a:t>
            </a:r>
            <a:endParaRPr lang="en-US" sz="20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D0152-B1C2-4768-99DC-8BD453F0261F}" type="slidenum">
              <a:rPr lang="pt-BR" smtClean="0"/>
              <a:t>14</a:t>
            </a:fld>
            <a:endParaRPr lang="pt-BR" dirty="0"/>
          </a:p>
        </p:txBody>
      </p:sp>
      <p:sp>
        <p:nvSpPr>
          <p:cNvPr id="13" name="Rectangle 12"/>
          <p:cNvSpPr/>
          <p:nvPr/>
        </p:nvSpPr>
        <p:spPr>
          <a:xfrm rot="1505956">
            <a:off x="9730728" y="384635"/>
            <a:ext cx="2396810" cy="8374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  <a:spcAft>
                <a:spcPts val="600"/>
              </a:spcAft>
            </a:pPr>
            <a:r>
              <a:rPr lang="pt-BR" sz="3600" b="1" dirty="0" smtClean="0">
                <a:solidFill>
                  <a:srgbClr val="FF0000"/>
                </a:solidFill>
              </a:rPr>
              <a:t>RASCUNHO</a:t>
            </a:r>
            <a:endParaRPr lang="pt-BR" sz="3600" baseline="30000" dirty="0">
              <a:solidFill>
                <a:srgbClr val="FF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61590" y="1159213"/>
            <a:ext cx="3127459" cy="6718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  <a:spcAft>
                <a:spcPts val="600"/>
              </a:spcAft>
            </a:pPr>
            <a:r>
              <a:rPr lang="en-US" sz="2800" b="1" dirty="0" smtClean="0">
                <a:solidFill>
                  <a:prstClr val="black"/>
                </a:solidFill>
              </a:rPr>
              <a:t>Data Tracking Sheet</a:t>
            </a:r>
            <a:endParaRPr lang="en-US" sz="2800" baseline="30000" dirty="0">
              <a:solidFill>
                <a:prstClr val="black"/>
              </a:solidFill>
            </a:endParaRPr>
          </a:p>
        </p:txBody>
      </p:sp>
      <p:pic>
        <p:nvPicPr>
          <p:cNvPr id="1026" name="Picture 2" descr="https://lh5.googleusercontent.com/dcpK-KCJdFf2y9IB1NPVqKb_94MPeHiHCdpvT-xfNd_huDWt75tyO3wvHXf7sauYII9ZHOIl6a9eP1e-4Z5IvtAfg5UlAY93zqkuljjFodTA3bblkZp4NbPnUWCE8Iwo5evJ4_rgCD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9756" y="2415569"/>
            <a:ext cx="9287226" cy="2962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 rot="1505956">
            <a:off x="4945663" y="3477851"/>
            <a:ext cx="1827936" cy="8374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  <a:spcAft>
                <a:spcPts val="600"/>
              </a:spcAft>
            </a:pPr>
            <a:r>
              <a:rPr lang="pt-BR" sz="3600" b="1" dirty="0" smtClean="0">
                <a:solidFill>
                  <a:srgbClr val="FF0000"/>
                </a:solidFill>
              </a:rPr>
              <a:t>Exemplo</a:t>
            </a:r>
            <a:endParaRPr lang="pt-BR" sz="3600" baseline="30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6431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12192000" cy="71217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pt-BR" sz="3200" b="1" dirty="0" err="1" smtClean="0"/>
              <a:t>Churn</a:t>
            </a:r>
            <a:r>
              <a:rPr lang="pt-BR" sz="3200" b="1" dirty="0" smtClean="0"/>
              <a:t> </a:t>
            </a:r>
            <a:r>
              <a:rPr lang="pt-BR" sz="3200" b="1" dirty="0" smtClean="0"/>
              <a:t>– Dados</a:t>
            </a:r>
            <a:endParaRPr lang="en-US" sz="20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D0152-B1C2-4768-99DC-8BD453F0261F}" type="slidenum">
              <a:rPr lang="pt-BR" smtClean="0"/>
              <a:t>15</a:t>
            </a:fld>
            <a:endParaRPr lang="pt-BR" dirty="0"/>
          </a:p>
        </p:txBody>
      </p:sp>
      <p:sp>
        <p:nvSpPr>
          <p:cNvPr id="13" name="Rectangle 12"/>
          <p:cNvSpPr/>
          <p:nvPr/>
        </p:nvSpPr>
        <p:spPr>
          <a:xfrm rot="1505956">
            <a:off x="9730728" y="384635"/>
            <a:ext cx="2396810" cy="8374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  <a:spcAft>
                <a:spcPts val="600"/>
              </a:spcAft>
            </a:pPr>
            <a:r>
              <a:rPr lang="pt-BR" sz="3600" b="1" dirty="0" smtClean="0">
                <a:solidFill>
                  <a:srgbClr val="FF0000"/>
                </a:solidFill>
              </a:rPr>
              <a:t>RASCUNHO</a:t>
            </a:r>
            <a:endParaRPr lang="pt-BR" sz="3600" baseline="30000" dirty="0">
              <a:solidFill>
                <a:srgbClr val="FF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61590" y="1159213"/>
            <a:ext cx="1028615" cy="6718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  <a:spcAft>
                <a:spcPts val="600"/>
              </a:spcAft>
            </a:pPr>
            <a:r>
              <a:rPr lang="en-US" sz="2800" b="1" dirty="0" smtClean="0">
                <a:solidFill>
                  <a:prstClr val="black"/>
                </a:solidFill>
              </a:rPr>
              <a:t>Fonte</a:t>
            </a:r>
            <a:endParaRPr lang="en-US" sz="2800" baseline="30000" dirty="0">
              <a:solidFill>
                <a:prstClr val="black"/>
              </a:solidFill>
            </a:endParaRPr>
          </a:p>
        </p:txBody>
      </p:sp>
      <p:sp>
        <p:nvSpPr>
          <p:cNvPr id="8" name="CaixaDeTexto 2">
            <a:extLst>
              <a:ext uri="{FF2B5EF4-FFF2-40B4-BE49-F238E27FC236}">
                <a16:creationId xmlns:a16="http://schemas.microsoft.com/office/drawing/2014/main" id="{07F22709-5B1D-475E-B53E-672017515A3B}"/>
              </a:ext>
            </a:extLst>
          </p:cNvPr>
          <p:cNvSpPr txBox="1"/>
          <p:nvPr/>
        </p:nvSpPr>
        <p:spPr>
          <a:xfrm>
            <a:off x="353921" y="2146977"/>
            <a:ext cx="58277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pt-BR" sz="2400" dirty="0" smtClean="0"/>
              <a:t>Dados obtidos em XXXXXX</a:t>
            </a:r>
          </a:p>
        </p:txBody>
      </p:sp>
    </p:spTree>
    <p:extLst>
      <p:ext uri="{BB962C8B-B14F-4D97-AF65-F5344CB8AC3E}">
        <p14:creationId xmlns:p14="http://schemas.microsoft.com/office/powerpoint/2010/main" val="3735996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12192000" cy="71217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pt-BR" sz="3200" b="1" dirty="0" err="1" smtClean="0"/>
              <a:t>Churn</a:t>
            </a:r>
            <a:r>
              <a:rPr lang="pt-BR" sz="3200" b="1" dirty="0" smtClean="0"/>
              <a:t> </a:t>
            </a:r>
            <a:r>
              <a:rPr lang="pt-BR" sz="3200" b="1" dirty="0" smtClean="0"/>
              <a:t>– Dados</a:t>
            </a:r>
            <a:endParaRPr lang="en-US" sz="20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D0152-B1C2-4768-99DC-8BD453F0261F}" type="slidenum">
              <a:rPr lang="pt-BR" smtClean="0"/>
              <a:t>16</a:t>
            </a:fld>
            <a:endParaRPr lang="pt-BR" dirty="0"/>
          </a:p>
        </p:txBody>
      </p:sp>
      <p:sp>
        <p:nvSpPr>
          <p:cNvPr id="13" name="Rectangle 12"/>
          <p:cNvSpPr/>
          <p:nvPr/>
        </p:nvSpPr>
        <p:spPr>
          <a:xfrm rot="1505956">
            <a:off x="9730728" y="384635"/>
            <a:ext cx="2396810" cy="8374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  <a:spcAft>
                <a:spcPts val="600"/>
              </a:spcAft>
            </a:pPr>
            <a:r>
              <a:rPr lang="pt-BR" sz="3600" b="1" dirty="0" smtClean="0">
                <a:solidFill>
                  <a:srgbClr val="FF0000"/>
                </a:solidFill>
              </a:rPr>
              <a:t>RASCUNHO</a:t>
            </a:r>
            <a:endParaRPr lang="pt-BR" sz="3600" baseline="30000" dirty="0">
              <a:solidFill>
                <a:srgbClr val="FF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61590" y="1159213"/>
            <a:ext cx="3315138" cy="6718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  <a:spcAft>
                <a:spcPts val="600"/>
              </a:spcAft>
            </a:pPr>
            <a:r>
              <a:rPr lang="pt-BR" sz="2800" b="1" dirty="0" smtClean="0">
                <a:solidFill>
                  <a:prstClr val="black"/>
                </a:solidFill>
              </a:rPr>
              <a:t>Descrição do </a:t>
            </a:r>
            <a:r>
              <a:rPr lang="pt-BR" sz="2800" b="1" dirty="0" err="1" smtClean="0">
                <a:solidFill>
                  <a:prstClr val="black"/>
                </a:solidFill>
              </a:rPr>
              <a:t>Dataset</a:t>
            </a:r>
            <a:endParaRPr lang="en-US" sz="2800" baseline="30000" dirty="0">
              <a:solidFill>
                <a:prstClr val="black"/>
              </a:solidFill>
            </a:endParaRPr>
          </a:p>
        </p:txBody>
      </p:sp>
      <p:sp>
        <p:nvSpPr>
          <p:cNvPr id="8" name="CaixaDeTexto 2">
            <a:extLst>
              <a:ext uri="{FF2B5EF4-FFF2-40B4-BE49-F238E27FC236}">
                <a16:creationId xmlns:a16="http://schemas.microsoft.com/office/drawing/2014/main" id="{07F22709-5B1D-475E-B53E-672017515A3B}"/>
              </a:ext>
            </a:extLst>
          </p:cNvPr>
          <p:cNvSpPr txBox="1"/>
          <p:nvPr/>
        </p:nvSpPr>
        <p:spPr>
          <a:xfrm>
            <a:off x="353920" y="2146977"/>
            <a:ext cx="78907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pt-BR" sz="2400" dirty="0" smtClean="0"/>
              <a:t>Tamanho, detalhamento das colunas, tipos de dados, etc...</a:t>
            </a:r>
          </a:p>
        </p:txBody>
      </p:sp>
    </p:spTree>
    <p:extLst>
      <p:ext uri="{BB962C8B-B14F-4D97-AF65-F5344CB8AC3E}">
        <p14:creationId xmlns:p14="http://schemas.microsoft.com/office/powerpoint/2010/main" val="795244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12192000" cy="71217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pt-BR" sz="3200" b="1" dirty="0" err="1" smtClean="0"/>
              <a:t>Churn</a:t>
            </a:r>
            <a:r>
              <a:rPr lang="pt-BR" sz="3200" b="1" dirty="0" smtClean="0"/>
              <a:t> - Agenda</a:t>
            </a:r>
            <a:endParaRPr lang="en-US" sz="2000" b="1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7F22709-5B1D-475E-B53E-672017515A3B}"/>
              </a:ext>
            </a:extLst>
          </p:cNvPr>
          <p:cNvSpPr txBox="1"/>
          <p:nvPr/>
        </p:nvSpPr>
        <p:spPr>
          <a:xfrm>
            <a:off x="267972" y="1912361"/>
            <a:ext cx="413021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solidFill>
                  <a:schemeClr val="bg2">
                    <a:lumMod val="90000"/>
                  </a:schemeClr>
                </a:solidFill>
              </a:rPr>
              <a:t>Parte I:</a:t>
            </a:r>
          </a:p>
          <a:p>
            <a:r>
              <a:rPr lang="pt-BR" sz="2400" b="1" dirty="0" smtClean="0">
                <a:solidFill>
                  <a:schemeClr val="bg2">
                    <a:lumMod val="90000"/>
                  </a:schemeClr>
                </a:solidFill>
              </a:rPr>
              <a:t>Estrutura do Projeto</a:t>
            </a:r>
          </a:p>
          <a:p>
            <a:endParaRPr lang="pt-BR" sz="2400" dirty="0" smtClean="0">
              <a:solidFill>
                <a:schemeClr val="bg2">
                  <a:lumMod val="90000"/>
                </a:schemeClr>
              </a:solidFill>
            </a:endParaRPr>
          </a:p>
          <a:p>
            <a:pPr marL="971550" lvl="1" indent="-514350">
              <a:buFont typeface="Wingdings" panose="05000000000000000000" pitchFamily="2" charset="2"/>
              <a:buChar char="Ø"/>
            </a:pPr>
            <a:r>
              <a:rPr lang="pt-BR" sz="2400" dirty="0" smtClean="0">
                <a:solidFill>
                  <a:schemeClr val="bg2">
                    <a:lumMod val="90000"/>
                  </a:schemeClr>
                </a:solidFill>
              </a:rPr>
              <a:t>Contexto</a:t>
            </a:r>
          </a:p>
          <a:p>
            <a:pPr marL="971550" lvl="1" indent="-514350">
              <a:buFont typeface="Wingdings" panose="05000000000000000000" pitchFamily="2" charset="2"/>
              <a:buChar char="Ø"/>
            </a:pPr>
            <a:r>
              <a:rPr lang="pt-BR" sz="2400" dirty="0" smtClean="0">
                <a:solidFill>
                  <a:schemeClr val="bg2">
                    <a:lumMod val="90000"/>
                  </a:schemeClr>
                </a:solidFill>
              </a:rPr>
              <a:t>Problema de Negócio</a:t>
            </a:r>
          </a:p>
          <a:p>
            <a:pPr marL="971550" lvl="1" indent="-514350">
              <a:buFont typeface="Wingdings" panose="05000000000000000000" pitchFamily="2" charset="2"/>
              <a:buChar char="Ø"/>
            </a:pPr>
            <a:r>
              <a:rPr lang="pt-BR" sz="2400" dirty="0" smtClean="0">
                <a:solidFill>
                  <a:schemeClr val="bg2">
                    <a:lumMod val="90000"/>
                  </a:schemeClr>
                </a:solidFill>
              </a:rPr>
              <a:t>Impacto</a:t>
            </a:r>
          </a:p>
          <a:p>
            <a:pPr marL="971550" lvl="1" indent="-514350">
              <a:buFont typeface="Wingdings" panose="05000000000000000000" pitchFamily="2" charset="2"/>
              <a:buChar char="Ø"/>
            </a:pPr>
            <a:r>
              <a:rPr lang="pt-BR" sz="2400" dirty="0" smtClean="0">
                <a:solidFill>
                  <a:schemeClr val="bg2">
                    <a:lumMod val="90000"/>
                  </a:schemeClr>
                </a:solidFill>
              </a:rPr>
              <a:t>Desenho da Solução</a:t>
            </a:r>
          </a:p>
          <a:p>
            <a:pPr marL="514350" indent="-514350">
              <a:buAutoNum type="arabicPeriod"/>
            </a:pPr>
            <a:endParaRPr lang="pt-BR" sz="2400" dirty="0" smtClean="0">
              <a:solidFill>
                <a:schemeClr val="bg2">
                  <a:lumMod val="90000"/>
                </a:schemeClr>
              </a:solidFill>
            </a:endParaRPr>
          </a:p>
          <a:p>
            <a:pPr marL="514350" indent="-514350">
              <a:buAutoNum type="arabicPeriod"/>
            </a:pPr>
            <a:endParaRPr lang="pt-BR" sz="24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7" name="CaixaDeTexto 2">
            <a:extLst>
              <a:ext uri="{FF2B5EF4-FFF2-40B4-BE49-F238E27FC236}">
                <a16:creationId xmlns:a16="http://schemas.microsoft.com/office/drawing/2014/main" id="{07F22709-5B1D-475E-B53E-672017515A3B}"/>
              </a:ext>
            </a:extLst>
          </p:cNvPr>
          <p:cNvSpPr txBox="1"/>
          <p:nvPr/>
        </p:nvSpPr>
        <p:spPr>
          <a:xfrm>
            <a:off x="4398189" y="1912361"/>
            <a:ext cx="413021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/>
              <a:t>Parte II: </a:t>
            </a:r>
          </a:p>
          <a:p>
            <a:r>
              <a:rPr lang="pt-BR" sz="2400" b="1" dirty="0" smtClean="0"/>
              <a:t>Dados e Solução</a:t>
            </a:r>
          </a:p>
          <a:p>
            <a:endParaRPr lang="pt-BR" sz="2400" dirty="0" smtClean="0">
              <a:solidFill>
                <a:schemeClr val="bg2">
                  <a:lumMod val="90000"/>
                </a:schemeClr>
              </a:solidFill>
            </a:endParaRPr>
          </a:p>
          <a:p>
            <a:pPr marL="971550" lvl="1" indent="-514350">
              <a:buFont typeface="Wingdings" panose="05000000000000000000" pitchFamily="2" charset="2"/>
              <a:buChar char="Ø"/>
            </a:pPr>
            <a:r>
              <a:rPr lang="pt-BR" sz="2400" dirty="0" smtClean="0">
                <a:solidFill>
                  <a:schemeClr val="bg2">
                    <a:lumMod val="90000"/>
                  </a:schemeClr>
                </a:solidFill>
              </a:rPr>
              <a:t>Dados</a:t>
            </a:r>
          </a:p>
          <a:p>
            <a:pPr marL="971550" lvl="1" indent="-514350">
              <a:buFont typeface="Wingdings" panose="05000000000000000000" pitchFamily="2" charset="2"/>
              <a:buChar char="Ø"/>
            </a:pPr>
            <a:r>
              <a:rPr lang="pt-BR" sz="2400" dirty="0" smtClean="0"/>
              <a:t>EAD</a:t>
            </a:r>
          </a:p>
          <a:p>
            <a:pPr marL="971550" lvl="1" indent="-514350">
              <a:buFont typeface="Wingdings" panose="05000000000000000000" pitchFamily="2" charset="2"/>
              <a:buChar char="Ø"/>
            </a:pPr>
            <a:r>
              <a:rPr lang="pt-BR" sz="2400" dirty="0" smtClean="0">
                <a:solidFill>
                  <a:schemeClr val="bg2">
                    <a:lumMod val="90000"/>
                  </a:schemeClr>
                </a:solidFill>
              </a:rPr>
              <a:t>Solução</a:t>
            </a:r>
            <a:endParaRPr lang="pt-BR" sz="2400" dirty="0" smtClean="0">
              <a:solidFill>
                <a:schemeClr val="bg2">
                  <a:lumMod val="90000"/>
                </a:schemeClr>
              </a:solidFill>
            </a:endParaRPr>
          </a:p>
          <a:p>
            <a:pPr marL="971550" lvl="1" indent="-514350">
              <a:buFont typeface="Wingdings" panose="05000000000000000000" pitchFamily="2" charset="2"/>
              <a:buChar char="Ø"/>
            </a:pPr>
            <a:endParaRPr lang="pt-BR" sz="2400" dirty="0" smtClean="0">
              <a:solidFill>
                <a:schemeClr val="bg2">
                  <a:lumMod val="90000"/>
                </a:schemeClr>
              </a:solidFill>
            </a:endParaRPr>
          </a:p>
          <a:p>
            <a:pPr marL="971550" lvl="1" indent="-514350">
              <a:buFont typeface="Wingdings" panose="05000000000000000000" pitchFamily="2" charset="2"/>
              <a:buChar char="Ø"/>
            </a:pPr>
            <a:endParaRPr lang="pt-BR" sz="2400" dirty="0" smtClean="0">
              <a:solidFill>
                <a:schemeClr val="bg2">
                  <a:lumMod val="90000"/>
                </a:schemeClr>
              </a:solidFill>
            </a:endParaRPr>
          </a:p>
          <a:p>
            <a:pPr marL="514350" indent="-514350">
              <a:buAutoNum type="arabicPeriod"/>
            </a:pPr>
            <a:endParaRPr lang="pt-BR" sz="2400" dirty="0" smtClean="0">
              <a:solidFill>
                <a:schemeClr val="bg2">
                  <a:lumMod val="90000"/>
                </a:schemeClr>
              </a:solidFill>
            </a:endParaRPr>
          </a:p>
          <a:p>
            <a:pPr marL="514350" indent="-514350">
              <a:buAutoNum type="arabicPeriod"/>
            </a:pPr>
            <a:endParaRPr lang="pt-BR" sz="24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9" name="CaixaDeTexto 2">
            <a:extLst>
              <a:ext uri="{FF2B5EF4-FFF2-40B4-BE49-F238E27FC236}">
                <a16:creationId xmlns:a16="http://schemas.microsoft.com/office/drawing/2014/main" id="{07F22709-5B1D-475E-B53E-672017515A3B}"/>
              </a:ext>
            </a:extLst>
          </p:cNvPr>
          <p:cNvSpPr txBox="1"/>
          <p:nvPr/>
        </p:nvSpPr>
        <p:spPr>
          <a:xfrm>
            <a:off x="7866864" y="1912361"/>
            <a:ext cx="418659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solidFill>
                  <a:schemeClr val="bg2">
                    <a:lumMod val="90000"/>
                  </a:schemeClr>
                </a:solidFill>
              </a:rPr>
              <a:t>Parte III: </a:t>
            </a:r>
          </a:p>
          <a:p>
            <a:r>
              <a:rPr lang="pt-BR" sz="2400" b="1" dirty="0" smtClean="0">
                <a:solidFill>
                  <a:schemeClr val="bg2">
                    <a:lumMod val="90000"/>
                  </a:schemeClr>
                </a:solidFill>
              </a:rPr>
              <a:t>Colocando a solução à prova</a:t>
            </a:r>
          </a:p>
          <a:p>
            <a:endParaRPr lang="pt-BR" sz="2400" dirty="0" smtClean="0">
              <a:solidFill>
                <a:schemeClr val="bg2">
                  <a:lumMod val="90000"/>
                </a:schemeClr>
              </a:solidFill>
            </a:endParaRPr>
          </a:p>
          <a:p>
            <a:pPr marL="971550" lvl="1" indent="-514350">
              <a:buFont typeface="Wingdings" panose="05000000000000000000" pitchFamily="2" charset="2"/>
              <a:buChar char="Ø"/>
            </a:pPr>
            <a:r>
              <a:rPr lang="pt-BR" sz="2400" dirty="0" smtClean="0">
                <a:solidFill>
                  <a:schemeClr val="bg2">
                    <a:lumMod val="90000"/>
                  </a:schemeClr>
                </a:solidFill>
              </a:rPr>
              <a:t>Interface</a:t>
            </a:r>
          </a:p>
          <a:p>
            <a:pPr marL="971550" lvl="1" indent="-514350">
              <a:buFont typeface="Wingdings" panose="05000000000000000000" pitchFamily="2" charset="2"/>
              <a:buChar char="Ø"/>
            </a:pPr>
            <a:r>
              <a:rPr lang="pt-BR" sz="2400" dirty="0" smtClean="0">
                <a:solidFill>
                  <a:schemeClr val="bg2">
                    <a:lumMod val="90000"/>
                  </a:schemeClr>
                </a:solidFill>
              </a:rPr>
              <a:t>Implicações e próximos </a:t>
            </a:r>
            <a:r>
              <a:rPr lang="pt-BR" sz="2400" dirty="0" smtClean="0">
                <a:solidFill>
                  <a:schemeClr val="bg2">
                    <a:lumMod val="90000"/>
                  </a:schemeClr>
                </a:solidFill>
              </a:rPr>
              <a:t>passos</a:t>
            </a:r>
          </a:p>
          <a:p>
            <a:pPr marL="971550" lvl="1" indent="-514350">
              <a:buFont typeface="Wingdings" panose="05000000000000000000" pitchFamily="2" charset="2"/>
              <a:buChar char="Ø"/>
            </a:pPr>
            <a:r>
              <a:rPr lang="pt-BR" sz="2400" dirty="0">
                <a:solidFill>
                  <a:schemeClr val="bg2">
                    <a:lumMod val="90000"/>
                  </a:schemeClr>
                </a:solidFill>
              </a:rPr>
              <a:t>Conclusão</a:t>
            </a:r>
            <a:endParaRPr lang="pt-BR" sz="2400" dirty="0" smtClean="0">
              <a:solidFill>
                <a:schemeClr val="bg2">
                  <a:lumMod val="90000"/>
                </a:schemeClr>
              </a:solidFill>
            </a:endParaRPr>
          </a:p>
          <a:p>
            <a:pPr marL="971550" lvl="1" indent="-514350">
              <a:buFont typeface="Wingdings" panose="05000000000000000000" pitchFamily="2" charset="2"/>
              <a:buChar char="Ø"/>
            </a:pPr>
            <a:endParaRPr lang="pt-BR" sz="2400" dirty="0" smtClean="0">
              <a:solidFill>
                <a:schemeClr val="bg2">
                  <a:lumMod val="90000"/>
                </a:schemeClr>
              </a:solidFill>
            </a:endParaRPr>
          </a:p>
          <a:p>
            <a:pPr marL="971550" lvl="1" indent="-514350">
              <a:buFont typeface="Wingdings" panose="05000000000000000000" pitchFamily="2" charset="2"/>
              <a:buChar char="Ø"/>
            </a:pPr>
            <a:endParaRPr lang="pt-BR" sz="2400" dirty="0" smtClean="0">
              <a:solidFill>
                <a:schemeClr val="bg2">
                  <a:lumMod val="90000"/>
                </a:schemeClr>
              </a:solidFill>
            </a:endParaRPr>
          </a:p>
          <a:p>
            <a:pPr marL="514350" indent="-514350">
              <a:buAutoNum type="arabicPeriod"/>
            </a:pPr>
            <a:endParaRPr lang="pt-BR" sz="2400" dirty="0" smtClean="0">
              <a:solidFill>
                <a:schemeClr val="bg2">
                  <a:lumMod val="90000"/>
                </a:schemeClr>
              </a:solidFill>
            </a:endParaRPr>
          </a:p>
          <a:p>
            <a:pPr marL="514350" indent="-514350">
              <a:buAutoNum type="arabicPeriod"/>
            </a:pPr>
            <a:endParaRPr lang="pt-BR" sz="24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D0152-B1C2-4768-99DC-8BD453F0261F}" type="slidenum">
              <a:rPr lang="pt-BR" smtClean="0"/>
              <a:t>17</a:t>
            </a:fld>
            <a:endParaRPr lang="pt-BR" dirty="0"/>
          </a:p>
        </p:txBody>
      </p:sp>
      <p:sp>
        <p:nvSpPr>
          <p:cNvPr id="8" name="Rectangle 7"/>
          <p:cNvSpPr/>
          <p:nvPr/>
        </p:nvSpPr>
        <p:spPr>
          <a:xfrm rot="1505956">
            <a:off x="9730728" y="384635"/>
            <a:ext cx="2396810" cy="8374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  <a:spcAft>
                <a:spcPts val="600"/>
              </a:spcAft>
            </a:pPr>
            <a:r>
              <a:rPr lang="pt-BR" sz="3600" b="1" dirty="0" smtClean="0">
                <a:solidFill>
                  <a:srgbClr val="FF0000"/>
                </a:solidFill>
              </a:rPr>
              <a:t>RASCUNHO</a:t>
            </a:r>
            <a:endParaRPr lang="pt-BR" sz="3600" baseline="30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088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12192000" cy="71217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3200" b="1" dirty="0" smtClean="0"/>
              <a:t>Churn – EAD: Exploratory Data Analysis</a:t>
            </a:r>
            <a:endParaRPr lang="en-US" sz="20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D0152-B1C2-4768-99DC-8BD453F0261F}" type="slidenum">
              <a:rPr lang="pt-BR" smtClean="0"/>
              <a:t>18</a:t>
            </a:fld>
            <a:endParaRPr lang="pt-BR" dirty="0"/>
          </a:p>
        </p:txBody>
      </p:sp>
      <p:sp>
        <p:nvSpPr>
          <p:cNvPr id="13" name="Rectangle 12"/>
          <p:cNvSpPr/>
          <p:nvPr/>
        </p:nvSpPr>
        <p:spPr>
          <a:xfrm rot="1505956">
            <a:off x="9730728" y="384635"/>
            <a:ext cx="2396810" cy="8374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  <a:spcAft>
                <a:spcPts val="600"/>
              </a:spcAft>
            </a:pPr>
            <a:r>
              <a:rPr lang="pt-BR" sz="3600" b="1" dirty="0" smtClean="0">
                <a:solidFill>
                  <a:srgbClr val="FF0000"/>
                </a:solidFill>
              </a:rPr>
              <a:t>RASCUNHO</a:t>
            </a:r>
            <a:endParaRPr lang="pt-BR" sz="3600" baseline="30000" dirty="0">
              <a:solidFill>
                <a:srgbClr val="FF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61590" y="1159213"/>
            <a:ext cx="1920526" cy="6718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  <a:spcAft>
                <a:spcPts val="600"/>
              </a:spcAft>
            </a:pPr>
            <a:r>
              <a:rPr lang="pt-BR" sz="2800" b="1" dirty="0" smtClean="0">
                <a:solidFill>
                  <a:prstClr val="black"/>
                </a:solidFill>
              </a:rPr>
              <a:t>Abordagem</a:t>
            </a:r>
            <a:endParaRPr lang="en-US" sz="2800" baseline="30000" dirty="0">
              <a:solidFill>
                <a:prstClr val="black"/>
              </a:solidFill>
            </a:endParaRPr>
          </a:p>
        </p:txBody>
      </p:sp>
      <p:sp>
        <p:nvSpPr>
          <p:cNvPr id="8" name="CaixaDeTexto 2">
            <a:extLst>
              <a:ext uri="{FF2B5EF4-FFF2-40B4-BE49-F238E27FC236}">
                <a16:creationId xmlns:a16="http://schemas.microsoft.com/office/drawing/2014/main" id="{07F22709-5B1D-475E-B53E-672017515A3B}"/>
              </a:ext>
            </a:extLst>
          </p:cNvPr>
          <p:cNvSpPr txBox="1"/>
          <p:nvPr/>
        </p:nvSpPr>
        <p:spPr>
          <a:xfrm>
            <a:off x="353920" y="2146977"/>
            <a:ext cx="7890793" cy="2693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pt-BR" sz="2400" dirty="0" smtClean="0"/>
              <a:t>Tratamento de dados faltantes</a:t>
            </a: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pt-BR" sz="2400" dirty="0" smtClean="0"/>
              <a:t>Agrupamento e criação de variáveis</a:t>
            </a: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pt-BR" sz="2400" dirty="0"/>
              <a:t>“</a:t>
            </a:r>
            <a:r>
              <a:rPr lang="pt-BR" sz="2400" dirty="0" err="1"/>
              <a:t>Plausibilização</a:t>
            </a:r>
            <a:r>
              <a:rPr lang="pt-BR" sz="2400" dirty="0"/>
              <a:t>” dos </a:t>
            </a:r>
            <a:r>
              <a:rPr lang="pt-BR" sz="2400" dirty="0" smtClean="0"/>
              <a:t>dados</a:t>
            </a: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pt-BR" sz="2400" dirty="0"/>
              <a:t>Análises multivariadas</a:t>
            </a:r>
          </a:p>
          <a:p>
            <a:pPr marL="800100" lvl="1" indent="-3429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pt-BR" sz="2400" dirty="0" smtClean="0"/>
              <a:t>Relações entre variáveis</a:t>
            </a:r>
            <a:endParaRPr lang="pt-BR" sz="2400" dirty="0"/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Ø"/>
            </a:pPr>
            <a:endParaRPr lang="pt-BR" sz="2400" dirty="0" smtClean="0"/>
          </a:p>
        </p:txBody>
      </p:sp>
    </p:spTree>
    <p:extLst>
      <p:ext uri="{BB962C8B-B14F-4D97-AF65-F5344CB8AC3E}">
        <p14:creationId xmlns:p14="http://schemas.microsoft.com/office/powerpoint/2010/main" val="2714923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12192000" cy="71217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pt-BR" sz="3200" b="1" dirty="0" err="1" smtClean="0"/>
              <a:t>Churn</a:t>
            </a:r>
            <a:r>
              <a:rPr lang="pt-BR" sz="3200" b="1" dirty="0" smtClean="0"/>
              <a:t> - Agenda</a:t>
            </a:r>
            <a:endParaRPr lang="en-US" sz="2000" b="1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7F22709-5B1D-475E-B53E-672017515A3B}"/>
              </a:ext>
            </a:extLst>
          </p:cNvPr>
          <p:cNvSpPr txBox="1"/>
          <p:nvPr/>
        </p:nvSpPr>
        <p:spPr>
          <a:xfrm>
            <a:off x="267972" y="1912361"/>
            <a:ext cx="413021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solidFill>
                  <a:schemeClr val="bg2">
                    <a:lumMod val="90000"/>
                  </a:schemeClr>
                </a:solidFill>
              </a:rPr>
              <a:t>Parte I:</a:t>
            </a:r>
          </a:p>
          <a:p>
            <a:r>
              <a:rPr lang="pt-BR" sz="2400" b="1" dirty="0" smtClean="0">
                <a:solidFill>
                  <a:schemeClr val="bg2">
                    <a:lumMod val="90000"/>
                  </a:schemeClr>
                </a:solidFill>
              </a:rPr>
              <a:t>Estrutura do Projeto</a:t>
            </a:r>
          </a:p>
          <a:p>
            <a:endParaRPr lang="pt-BR" sz="2400" dirty="0" smtClean="0">
              <a:solidFill>
                <a:schemeClr val="bg2">
                  <a:lumMod val="90000"/>
                </a:schemeClr>
              </a:solidFill>
            </a:endParaRPr>
          </a:p>
          <a:p>
            <a:pPr marL="971550" lvl="1" indent="-514350">
              <a:buFont typeface="Wingdings" panose="05000000000000000000" pitchFamily="2" charset="2"/>
              <a:buChar char="Ø"/>
            </a:pPr>
            <a:r>
              <a:rPr lang="pt-BR" sz="2400" dirty="0" smtClean="0">
                <a:solidFill>
                  <a:schemeClr val="bg2">
                    <a:lumMod val="90000"/>
                  </a:schemeClr>
                </a:solidFill>
              </a:rPr>
              <a:t>Contexto</a:t>
            </a:r>
          </a:p>
          <a:p>
            <a:pPr marL="971550" lvl="1" indent="-514350">
              <a:buFont typeface="Wingdings" panose="05000000000000000000" pitchFamily="2" charset="2"/>
              <a:buChar char="Ø"/>
            </a:pPr>
            <a:r>
              <a:rPr lang="pt-BR" sz="2400" dirty="0" smtClean="0">
                <a:solidFill>
                  <a:schemeClr val="bg2">
                    <a:lumMod val="90000"/>
                  </a:schemeClr>
                </a:solidFill>
              </a:rPr>
              <a:t>Problema de Negócio</a:t>
            </a:r>
          </a:p>
          <a:p>
            <a:pPr marL="971550" lvl="1" indent="-514350">
              <a:buFont typeface="Wingdings" panose="05000000000000000000" pitchFamily="2" charset="2"/>
              <a:buChar char="Ø"/>
            </a:pPr>
            <a:r>
              <a:rPr lang="pt-BR" sz="2400" dirty="0" smtClean="0">
                <a:solidFill>
                  <a:schemeClr val="bg2">
                    <a:lumMod val="90000"/>
                  </a:schemeClr>
                </a:solidFill>
              </a:rPr>
              <a:t>Impacto</a:t>
            </a:r>
          </a:p>
          <a:p>
            <a:pPr marL="971550" lvl="1" indent="-514350">
              <a:buFont typeface="Wingdings" panose="05000000000000000000" pitchFamily="2" charset="2"/>
              <a:buChar char="Ø"/>
            </a:pPr>
            <a:r>
              <a:rPr lang="pt-BR" sz="2400" dirty="0" smtClean="0">
                <a:solidFill>
                  <a:schemeClr val="bg2">
                    <a:lumMod val="90000"/>
                  </a:schemeClr>
                </a:solidFill>
              </a:rPr>
              <a:t>Desenho da Solução</a:t>
            </a:r>
          </a:p>
          <a:p>
            <a:pPr marL="514350" indent="-514350">
              <a:buAutoNum type="arabicPeriod"/>
            </a:pPr>
            <a:endParaRPr lang="pt-BR" sz="2400" dirty="0" smtClean="0">
              <a:solidFill>
                <a:schemeClr val="bg2">
                  <a:lumMod val="90000"/>
                </a:schemeClr>
              </a:solidFill>
            </a:endParaRPr>
          </a:p>
          <a:p>
            <a:pPr marL="514350" indent="-514350">
              <a:buAutoNum type="arabicPeriod"/>
            </a:pPr>
            <a:endParaRPr lang="pt-BR" sz="24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7" name="CaixaDeTexto 2">
            <a:extLst>
              <a:ext uri="{FF2B5EF4-FFF2-40B4-BE49-F238E27FC236}">
                <a16:creationId xmlns:a16="http://schemas.microsoft.com/office/drawing/2014/main" id="{07F22709-5B1D-475E-B53E-672017515A3B}"/>
              </a:ext>
            </a:extLst>
          </p:cNvPr>
          <p:cNvSpPr txBox="1"/>
          <p:nvPr/>
        </p:nvSpPr>
        <p:spPr>
          <a:xfrm>
            <a:off x="4398189" y="1912361"/>
            <a:ext cx="413021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solidFill>
                  <a:schemeClr val="bg2">
                    <a:lumMod val="90000"/>
                  </a:schemeClr>
                </a:solidFill>
              </a:rPr>
              <a:t>Parte II: </a:t>
            </a:r>
          </a:p>
          <a:p>
            <a:r>
              <a:rPr lang="pt-BR" sz="2400" b="1" dirty="0" smtClean="0">
                <a:solidFill>
                  <a:schemeClr val="bg2">
                    <a:lumMod val="90000"/>
                  </a:schemeClr>
                </a:solidFill>
              </a:rPr>
              <a:t>Dados e Solução</a:t>
            </a:r>
          </a:p>
          <a:p>
            <a:endParaRPr lang="pt-BR" sz="2400" dirty="0" smtClean="0">
              <a:solidFill>
                <a:schemeClr val="bg2">
                  <a:lumMod val="90000"/>
                </a:schemeClr>
              </a:solidFill>
            </a:endParaRPr>
          </a:p>
          <a:p>
            <a:pPr marL="971550" lvl="1" indent="-514350">
              <a:buFont typeface="Wingdings" panose="05000000000000000000" pitchFamily="2" charset="2"/>
              <a:buChar char="Ø"/>
            </a:pPr>
            <a:r>
              <a:rPr lang="pt-BR" sz="2400" dirty="0" smtClean="0">
                <a:solidFill>
                  <a:schemeClr val="bg2">
                    <a:lumMod val="90000"/>
                  </a:schemeClr>
                </a:solidFill>
              </a:rPr>
              <a:t>Dados</a:t>
            </a:r>
          </a:p>
          <a:p>
            <a:pPr marL="971550" lvl="1" indent="-514350">
              <a:buFont typeface="Wingdings" panose="05000000000000000000" pitchFamily="2" charset="2"/>
              <a:buChar char="Ø"/>
            </a:pPr>
            <a:r>
              <a:rPr lang="pt-BR" sz="2400" dirty="0" smtClean="0">
                <a:solidFill>
                  <a:schemeClr val="bg2">
                    <a:lumMod val="90000"/>
                  </a:schemeClr>
                </a:solidFill>
              </a:rPr>
              <a:t>EAD</a:t>
            </a:r>
          </a:p>
          <a:p>
            <a:pPr marL="971550" lvl="1" indent="-514350">
              <a:buFont typeface="Wingdings" panose="05000000000000000000" pitchFamily="2" charset="2"/>
              <a:buChar char="Ø"/>
            </a:pPr>
            <a:r>
              <a:rPr lang="pt-BR" sz="2400" dirty="0" smtClean="0"/>
              <a:t>Solução</a:t>
            </a:r>
            <a:endParaRPr lang="pt-BR" sz="2400" dirty="0" smtClean="0"/>
          </a:p>
          <a:p>
            <a:pPr marL="971550" lvl="1" indent="-514350">
              <a:buFont typeface="Wingdings" panose="05000000000000000000" pitchFamily="2" charset="2"/>
              <a:buChar char="Ø"/>
            </a:pPr>
            <a:endParaRPr lang="pt-BR" sz="2400" dirty="0" smtClean="0">
              <a:solidFill>
                <a:schemeClr val="bg2">
                  <a:lumMod val="90000"/>
                </a:schemeClr>
              </a:solidFill>
            </a:endParaRPr>
          </a:p>
          <a:p>
            <a:pPr marL="971550" lvl="1" indent="-514350">
              <a:buFont typeface="Wingdings" panose="05000000000000000000" pitchFamily="2" charset="2"/>
              <a:buChar char="Ø"/>
            </a:pPr>
            <a:endParaRPr lang="pt-BR" sz="2400" dirty="0" smtClean="0">
              <a:solidFill>
                <a:schemeClr val="bg2">
                  <a:lumMod val="90000"/>
                </a:schemeClr>
              </a:solidFill>
            </a:endParaRPr>
          </a:p>
          <a:p>
            <a:pPr marL="514350" indent="-514350">
              <a:buAutoNum type="arabicPeriod"/>
            </a:pPr>
            <a:endParaRPr lang="pt-BR" sz="2400" dirty="0" smtClean="0">
              <a:solidFill>
                <a:schemeClr val="bg2">
                  <a:lumMod val="90000"/>
                </a:schemeClr>
              </a:solidFill>
            </a:endParaRPr>
          </a:p>
          <a:p>
            <a:pPr marL="514350" indent="-514350">
              <a:buAutoNum type="arabicPeriod"/>
            </a:pPr>
            <a:endParaRPr lang="pt-BR" sz="24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9" name="CaixaDeTexto 2">
            <a:extLst>
              <a:ext uri="{FF2B5EF4-FFF2-40B4-BE49-F238E27FC236}">
                <a16:creationId xmlns:a16="http://schemas.microsoft.com/office/drawing/2014/main" id="{07F22709-5B1D-475E-B53E-672017515A3B}"/>
              </a:ext>
            </a:extLst>
          </p:cNvPr>
          <p:cNvSpPr txBox="1"/>
          <p:nvPr/>
        </p:nvSpPr>
        <p:spPr>
          <a:xfrm>
            <a:off x="7866864" y="1912361"/>
            <a:ext cx="418659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solidFill>
                  <a:schemeClr val="bg2"/>
                </a:solidFill>
              </a:rPr>
              <a:t>Parte III: </a:t>
            </a:r>
          </a:p>
          <a:p>
            <a:r>
              <a:rPr lang="pt-BR" sz="2400" b="1" dirty="0" smtClean="0">
                <a:solidFill>
                  <a:schemeClr val="bg2"/>
                </a:solidFill>
              </a:rPr>
              <a:t>Colocando a solução à prova</a:t>
            </a:r>
          </a:p>
          <a:p>
            <a:endParaRPr lang="pt-BR" sz="2400" dirty="0" smtClean="0">
              <a:solidFill>
                <a:schemeClr val="bg2"/>
              </a:solidFill>
            </a:endParaRPr>
          </a:p>
          <a:p>
            <a:pPr marL="971550" lvl="1" indent="-514350">
              <a:buFont typeface="Wingdings" panose="05000000000000000000" pitchFamily="2" charset="2"/>
              <a:buChar char="Ø"/>
            </a:pPr>
            <a:r>
              <a:rPr lang="pt-BR" sz="2400" dirty="0" smtClean="0">
                <a:solidFill>
                  <a:schemeClr val="bg2"/>
                </a:solidFill>
              </a:rPr>
              <a:t>Interface</a:t>
            </a:r>
          </a:p>
          <a:p>
            <a:pPr marL="971550" lvl="1" indent="-514350">
              <a:buFont typeface="Wingdings" panose="05000000000000000000" pitchFamily="2" charset="2"/>
              <a:buChar char="Ø"/>
            </a:pPr>
            <a:r>
              <a:rPr lang="pt-BR" sz="2400" dirty="0" smtClean="0">
                <a:solidFill>
                  <a:schemeClr val="bg2">
                    <a:lumMod val="90000"/>
                  </a:schemeClr>
                </a:solidFill>
              </a:rPr>
              <a:t>Implicações e próximos </a:t>
            </a:r>
            <a:r>
              <a:rPr lang="pt-BR" sz="2400" dirty="0" smtClean="0">
                <a:solidFill>
                  <a:schemeClr val="bg2">
                    <a:lumMod val="90000"/>
                  </a:schemeClr>
                </a:solidFill>
              </a:rPr>
              <a:t>passos</a:t>
            </a:r>
          </a:p>
          <a:p>
            <a:pPr marL="971550" lvl="1" indent="-514350">
              <a:buFont typeface="Wingdings" panose="05000000000000000000" pitchFamily="2" charset="2"/>
              <a:buChar char="Ø"/>
            </a:pPr>
            <a:r>
              <a:rPr lang="pt-BR" sz="2400" dirty="0">
                <a:solidFill>
                  <a:schemeClr val="bg2">
                    <a:lumMod val="90000"/>
                  </a:schemeClr>
                </a:solidFill>
              </a:rPr>
              <a:t>Conclusão</a:t>
            </a:r>
            <a:endParaRPr lang="pt-BR" sz="2400" dirty="0" smtClean="0">
              <a:solidFill>
                <a:schemeClr val="bg2">
                  <a:lumMod val="90000"/>
                </a:schemeClr>
              </a:solidFill>
            </a:endParaRPr>
          </a:p>
          <a:p>
            <a:pPr marL="971550" lvl="1" indent="-514350">
              <a:buFont typeface="Wingdings" panose="05000000000000000000" pitchFamily="2" charset="2"/>
              <a:buChar char="Ø"/>
            </a:pPr>
            <a:endParaRPr lang="pt-BR" sz="2400" dirty="0" smtClean="0">
              <a:solidFill>
                <a:schemeClr val="bg2">
                  <a:lumMod val="90000"/>
                </a:schemeClr>
              </a:solidFill>
            </a:endParaRPr>
          </a:p>
          <a:p>
            <a:pPr marL="971550" lvl="1" indent="-514350">
              <a:buFont typeface="Wingdings" panose="05000000000000000000" pitchFamily="2" charset="2"/>
              <a:buChar char="Ø"/>
            </a:pPr>
            <a:endParaRPr lang="pt-BR" sz="2400" dirty="0" smtClean="0">
              <a:solidFill>
                <a:schemeClr val="bg2">
                  <a:lumMod val="90000"/>
                </a:schemeClr>
              </a:solidFill>
            </a:endParaRPr>
          </a:p>
          <a:p>
            <a:pPr marL="514350" indent="-514350">
              <a:buAutoNum type="arabicPeriod"/>
            </a:pPr>
            <a:endParaRPr lang="pt-BR" sz="2400" dirty="0" smtClean="0">
              <a:solidFill>
                <a:schemeClr val="bg2">
                  <a:lumMod val="90000"/>
                </a:schemeClr>
              </a:solidFill>
            </a:endParaRPr>
          </a:p>
          <a:p>
            <a:pPr marL="514350" indent="-514350">
              <a:buAutoNum type="arabicPeriod"/>
            </a:pPr>
            <a:endParaRPr lang="pt-BR" sz="24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D0152-B1C2-4768-99DC-8BD453F0261F}" type="slidenum">
              <a:rPr lang="pt-BR" smtClean="0"/>
              <a:t>19</a:t>
            </a:fld>
            <a:endParaRPr lang="pt-BR" dirty="0"/>
          </a:p>
        </p:txBody>
      </p:sp>
      <p:sp>
        <p:nvSpPr>
          <p:cNvPr id="8" name="Rectangle 7"/>
          <p:cNvSpPr/>
          <p:nvPr/>
        </p:nvSpPr>
        <p:spPr>
          <a:xfrm rot="1505956">
            <a:off x="9730728" y="384635"/>
            <a:ext cx="2396810" cy="8374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  <a:spcAft>
                <a:spcPts val="600"/>
              </a:spcAft>
            </a:pPr>
            <a:r>
              <a:rPr lang="pt-BR" sz="3600" b="1" dirty="0" smtClean="0">
                <a:solidFill>
                  <a:srgbClr val="FF0000"/>
                </a:solidFill>
              </a:rPr>
              <a:t>RASCUNHO</a:t>
            </a:r>
            <a:endParaRPr lang="pt-BR" sz="3600" baseline="30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3476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12192000" cy="71217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pt-BR" sz="3200" b="1" dirty="0" err="1" smtClean="0"/>
              <a:t>Churn</a:t>
            </a:r>
            <a:r>
              <a:rPr lang="pt-BR" sz="3200" b="1" dirty="0" smtClean="0"/>
              <a:t> - Agenda</a:t>
            </a:r>
            <a:endParaRPr lang="en-US" sz="2000" b="1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7F22709-5B1D-475E-B53E-672017515A3B}"/>
              </a:ext>
            </a:extLst>
          </p:cNvPr>
          <p:cNvSpPr txBox="1"/>
          <p:nvPr/>
        </p:nvSpPr>
        <p:spPr>
          <a:xfrm>
            <a:off x="267972" y="1912361"/>
            <a:ext cx="413021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/>
              <a:t>Parte I:</a:t>
            </a:r>
          </a:p>
          <a:p>
            <a:r>
              <a:rPr lang="pt-BR" sz="2400" b="1" dirty="0" smtClean="0"/>
              <a:t>Estrutura do Projeto</a:t>
            </a:r>
          </a:p>
          <a:p>
            <a:endParaRPr lang="pt-BR" sz="2400" dirty="0" smtClean="0"/>
          </a:p>
          <a:p>
            <a:pPr marL="971550" lvl="1" indent="-514350">
              <a:buFont typeface="Wingdings" panose="05000000000000000000" pitchFamily="2" charset="2"/>
              <a:buChar char="Ø"/>
            </a:pPr>
            <a:r>
              <a:rPr lang="pt-BR" sz="2400" dirty="0" smtClean="0"/>
              <a:t>Contexto</a:t>
            </a:r>
          </a:p>
          <a:p>
            <a:pPr marL="971550" lvl="1" indent="-514350">
              <a:buFont typeface="Wingdings" panose="05000000000000000000" pitchFamily="2" charset="2"/>
              <a:buChar char="Ø"/>
            </a:pPr>
            <a:r>
              <a:rPr lang="pt-BR" sz="2400" dirty="0" smtClean="0"/>
              <a:t>Problema de Negócio</a:t>
            </a:r>
          </a:p>
          <a:p>
            <a:pPr marL="971550" lvl="1" indent="-514350">
              <a:buFont typeface="Wingdings" panose="05000000000000000000" pitchFamily="2" charset="2"/>
              <a:buChar char="Ø"/>
            </a:pPr>
            <a:r>
              <a:rPr lang="pt-BR" sz="2400" dirty="0" smtClean="0"/>
              <a:t>Impacto</a:t>
            </a:r>
          </a:p>
          <a:p>
            <a:pPr marL="971550" lvl="1" indent="-514350">
              <a:buFont typeface="Wingdings" panose="05000000000000000000" pitchFamily="2" charset="2"/>
              <a:buChar char="Ø"/>
            </a:pPr>
            <a:r>
              <a:rPr lang="pt-BR" sz="2400" dirty="0" smtClean="0"/>
              <a:t>Desenho da Solução</a:t>
            </a:r>
          </a:p>
          <a:p>
            <a:pPr marL="514350" indent="-514350">
              <a:buAutoNum type="arabicPeriod"/>
            </a:pPr>
            <a:endParaRPr lang="pt-BR" sz="2400" dirty="0" smtClean="0"/>
          </a:p>
          <a:p>
            <a:pPr marL="514350" indent="-514350">
              <a:buAutoNum type="arabicPeriod"/>
            </a:pPr>
            <a:endParaRPr lang="pt-BR" sz="2400" dirty="0"/>
          </a:p>
        </p:txBody>
      </p:sp>
      <p:sp>
        <p:nvSpPr>
          <p:cNvPr id="7" name="CaixaDeTexto 2">
            <a:extLst>
              <a:ext uri="{FF2B5EF4-FFF2-40B4-BE49-F238E27FC236}">
                <a16:creationId xmlns:a16="http://schemas.microsoft.com/office/drawing/2014/main" id="{07F22709-5B1D-475E-B53E-672017515A3B}"/>
              </a:ext>
            </a:extLst>
          </p:cNvPr>
          <p:cNvSpPr txBox="1"/>
          <p:nvPr/>
        </p:nvSpPr>
        <p:spPr>
          <a:xfrm>
            <a:off x="4398189" y="1912361"/>
            <a:ext cx="413021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/>
              <a:t>Parte II: </a:t>
            </a:r>
          </a:p>
          <a:p>
            <a:r>
              <a:rPr lang="pt-BR" sz="2400" b="1" dirty="0" smtClean="0"/>
              <a:t>Dados e Solução</a:t>
            </a:r>
          </a:p>
          <a:p>
            <a:endParaRPr lang="pt-BR" sz="2400" dirty="0" smtClean="0"/>
          </a:p>
          <a:p>
            <a:pPr marL="971550" lvl="1" indent="-514350">
              <a:buFont typeface="Wingdings" panose="05000000000000000000" pitchFamily="2" charset="2"/>
              <a:buChar char="Ø"/>
            </a:pPr>
            <a:r>
              <a:rPr lang="pt-BR" sz="2400" dirty="0" smtClean="0"/>
              <a:t>Dados</a:t>
            </a:r>
          </a:p>
          <a:p>
            <a:pPr marL="971550" lvl="1" indent="-514350">
              <a:buFont typeface="Wingdings" panose="05000000000000000000" pitchFamily="2" charset="2"/>
              <a:buChar char="Ø"/>
            </a:pPr>
            <a:r>
              <a:rPr lang="pt-BR" sz="2400" dirty="0" smtClean="0"/>
              <a:t>EAD</a:t>
            </a:r>
          </a:p>
          <a:p>
            <a:pPr marL="971550" lvl="1" indent="-514350">
              <a:buFont typeface="Wingdings" panose="05000000000000000000" pitchFamily="2" charset="2"/>
              <a:buChar char="Ø"/>
            </a:pPr>
            <a:r>
              <a:rPr lang="pt-BR" sz="2400" dirty="0" smtClean="0"/>
              <a:t>Solução</a:t>
            </a:r>
            <a:endParaRPr lang="pt-BR" sz="2400" dirty="0" smtClean="0"/>
          </a:p>
          <a:p>
            <a:pPr marL="514350" indent="-514350">
              <a:buAutoNum type="arabicPeriod"/>
            </a:pPr>
            <a:endParaRPr lang="pt-BR" sz="2400" dirty="0" smtClean="0"/>
          </a:p>
          <a:p>
            <a:pPr marL="514350" indent="-514350">
              <a:buAutoNum type="arabicPeriod"/>
            </a:pPr>
            <a:endParaRPr lang="pt-BR" sz="2400" dirty="0"/>
          </a:p>
        </p:txBody>
      </p:sp>
      <p:sp>
        <p:nvSpPr>
          <p:cNvPr id="9" name="CaixaDeTexto 2">
            <a:extLst>
              <a:ext uri="{FF2B5EF4-FFF2-40B4-BE49-F238E27FC236}">
                <a16:creationId xmlns:a16="http://schemas.microsoft.com/office/drawing/2014/main" id="{07F22709-5B1D-475E-B53E-672017515A3B}"/>
              </a:ext>
            </a:extLst>
          </p:cNvPr>
          <p:cNvSpPr txBox="1"/>
          <p:nvPr/>
        </p:nvSpPr>
        <p:spPr>
          <a:xfrm>
            <a:off x="7866864" y="1912795"/>
            <a:ext cx="418659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/>
              <a:t>Parte III: </a:t>
            </a:r>
          </a:p>
          <a:p>
            <a:r>
              <a:rPr lang="pt-BR" sz="2400" b="1" dirty="0" smtClean="0"/>
              <a:t>Colocando a solução à prova</a:t>
            </a:r>
          </a:p>
          <a:p>
            <a:endParaRPr lang="pt-BR" sz="2400" dirty="0" smtClean="0"/>
          </a:p>
          <a:p>
            <a:pPr marL="971550" lvl="1" indent="-514350">
              <a:buFont typeface="Wingdings" panose="05000000000000000000" pitchFamily="2" charset="2"/>
              <a:buChar char="Ø"/>
            </a:pPr>
            <a:r>
              <a:rPr lang="pt-BR" sz="2400" dirty="0" smtClean="0"/>
              <a:t>Interface</a:t>
            </a:r>
          </a:p>
          <a:p>
            <a:pPr marL="971550" lvl="1" indent="-514350">
              <a:buFont typeface="Wingdings" panose="05000000000000000000" pitchFamily="2" charset="2"/>
              <a:buChar char="Ø"/>
            </a:pPr>
            <a:r>
              <a:rPr lang="pt-BR" sz="2400" dirty="0" smtClean="0"/>
              <a:t>Implicações e próximos </a:t>
            </a:r>
            <a:r>
              <a:rPr lang="pt-BR" sz="2400" dirty="0" smtClean="0"/>
              <a:t>passos</a:t>
            </a:r>
          </a:p>
          <a:p>
            <a:pPr marL="971550" lvl="1" indent="-514350">
              <a:buFont typeface="Wingdings" panose="05000000000000000000" pitchFamily="2" charset="2"/>
              <a:buChar char="Ø"/>
            </a:pPr>
            <a:r>
              <a:rPr lang="pt-BR" sz="2400" dirty="0" smtClean="0"/>
              <a:t>Conclusão</a:t>
            </a:r>
            <a:endParaRPr lang="pt-BR" sz="2400" dirty="0" smtClean="0"/>
          </a:p>
          <a:p>
            <a:pPr marL="971550" lvl="1" indent="-514350">
              <a:buFont typeface="Wingdings" panose="05000000000000000000" pitchFamily="2" charset="2"/>
              <a:buChar char="Ø"/>
            </a:pPr>
            <a:endParaRPr lang="pt-BR" sz="2400" dirty="0" smtClean="0"/>
          </a:p>
          <a:p>
            <a:pPr marL="971550" lvl="1" indent="-514350">
              <a:buFont typeface="Wingdings" panose="05000000000000000000" pitchFamily="2" charset="2"/>
              <a:buChar char="Ø"/>
            </a:pPr>
            <a:endParaRPr lang="pt-BR" sz="2400" dirty="0" smtClean="0"/>
          </a:p>
          <a:p>
            <a:pPr marL="514350" indent="-514350">
              <a:buAutoNum type="arabicPeriod"/>
            </a:pPr>
            <a:endParaRPr lang="pt-BR" sz="2400" dirty="0" smtClean="0"/>
          </a:p>
          <a:p>
            <a:pPr marL="514350" indent="-514350">
              <a:buAutoNum type="arabicPeriod"/>
            </a:pPr>
            <a:endParaRPr lang="pt-BR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D0152-B1C2-4768-99DC-8BD453F0261F}" type="slidenum">
              <a:rPr lang="pt-BR" smtClean="0"/>
              <a:t>2</a:t>
            </a:fld>
            <a:endParaRPr lang="pt-BR" dirty="0"/>
          </a:p>
        </p:txBody>
      </p:sp>
      <p:sp>
        <p:nvSpPr>
          <p:cNvPr id="8" name="Rectangle 7"/>
          <p:cNvSpPr/>
          <p:nvPr/>
        </p:nvSpPr>
        <p:spPr>
          <a:xfrm rot="1505956">
            <a:off x="9730728" y="392192"/>
            <a:ext cx="2396810" cy="8374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  <a:spcAft>
                <a:spcPts val="600"/>
              </a:spcAft>
            </a:pPr>
            <a:r>
              <a:rPr lang="pt-BR" sz="3600" b="1" dirty="0" smtClean="0">
                <a:solidFill>
                  <a:srgbClr val="FF0000"/>
                </a:solidFill>
              </a:rPr>
              <a:t>RASCUNHO</a:t>
            </a:r>
            <a:endParaRPr lang="pt-BR" sz="3600" baseline="30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0419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12192000" cy="71217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pt-BR" sz="3200" b="1" dirty="0" err="1" smtClean="0"/>
              <a:t>Churn</a:t>
            </a:r>
            <a:r>
              <a:rPr lang="pt-BR" sz="3200" b="1" dirty="0" smtClean="0"/>
              <a:t> </a:t>
            </a:r>
            <a:r>
              <a:rPr lang="pt-BR" sz="3200" b="1" dirty="0" smtClean="0"/>
              <a:t>– Soluções</a:t>
            </a:r>
            <a:endParaRPr lang="en-US" sz="20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D0152-B1C2-4768-99DC-8BD453F0261F}" type="slidenum">
              <a:rPr lang="pt-BR" smtClean="0"/>
              <a:t>20</a:t>
            </a:fld>
            <a:endParaRPr lang="pt-BR" dirty="0"/>
          </a:p>
        </p:txBody>
      </p:sp>
      <p:sp>
        <p:nvSpPr>
          <p:cNvPr id="13" name="Rectangle 12"/>
          <p:cNvSpPr/>
          <p:nvPr/>
        </p:nvSpPr>
        <p:spPr>
          <a:xfrm rot="1505956">
            <a:off x="9730728" y="384635"/>
            <a:ext cx="2396810" cy="8374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  <a:spcAft>
                <a:spcPts val="600"/>
              </a:spcAft>
            </a:pPr>
            <a:r>
              <a:rPr lang="pt-BR" sz="3600" b="1" dirty="0" smtClean="0">
                <a:solidFill>
                  <a:srgbClr val="FF0000"/>
                </a:solidFill>
              </a:rPr>
              <a:t>RASCUNHO</a:t>
            </a:r>
            <a:endParaRPr lang="pt-BR" sz="3600" baseline="30000" dirty="0">
              <a:solidFill>
                <a:srgbClr val="FF0000"/>
              </a:solidFill>
            </a:endParaRPr>
          </a:p>
        </p:txBody>
      </p:sp>
      <p:sp>
        <p:nvSpPr>
          <p:cNvPr id="14" name="CaixaDeTexto 2">
            <a:extLst>
              <a:ext uri="{FF2B5EF4-FFF2-40B4-BE49-F238E27FC236}">
                <a16:creationId xmlns:a16="http://schemas.microsoft.com/office/drawing/2014/main" id="{07F22709-5B1D-475E-B53E-672017515A3B}"/>
              </a:ext>
            </a:extLst>
          </p:cNvPr>
          <p:cNvSpPr txBox="1"/>
          <p:nvPr/>
        </p:nvSpPr>
        <p:spPr>
          <a:xfrm>
            <a:off x="550402" y="2623069"/>
            <a:ext cx="1191994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pt-BR" sz="2400" dirty="0" smtClean="0"/>
              <a:t>A </a:t>
            </a:r>
            <a:r>
              <a:rPr lang="pt-BR" sz="2400" u="sng" dirty="0" smtClean="0"/>
              <a:t>taxa de </a:t>
            </a:r>
            <a:r>
              <a:rPr lang="pt-BR" sz="2400" u="sng" dirty="0" err="1" smtClean="0"/>
              <a:t>churn</a:t>
            </a:r>
            <a:r>
              <a:rPr lang="pt-BR" sz="2400" dirty="0"/>
              <a:t> </a:t>
            </a:r>
            <a:r>
              <a:rPr lang="pt-BR" sz="2400" dirty="0" smtClean="0"/>
              <a:t>é X</a:t>
            </a: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pt-BR" sz="2400" dirty="0" smtClean="0"/>
              <a:t>O perfil do cliente que </a:t>
            </a:r>
            <a:r>
              <a:rPr lang="pt-BR" sz="2400" u="sng" dirty="0" smtClean="0"/>
              <a:t>deixa mais rapidamente </a:t>
            </a:r>
            <a:r>
              <a:rPr lang="pt-BR" sz="2400" dirty="0" smtClean="0"/>
              <a:t>a empresa é....</a:t>
            </a: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pt-BR" sz="2400" dirty="0" smtClean="0"/>
              <a:t>O perfil do cliente que </a:t>
            </a:r>
            <a:r>
              <a:rPr lang="pt-BR" sz="2400" u="sng" dirty="0" smtClean="0"/>
              <a:t>se mant</a:t>
            </a:r>
            <a:r>
              <a:rPr lang="pt-BR" sz="2400" u="sng" dirty="0" smtClean="0"/>
              <a:t>êm </a:t>
            </a:r>
            <a:r>
              <a:rPr lang="pt-BR" sz="2400" dirty="0" smtClean="0"/>
              <a:t>por mais tempo na empresa é...</a:t>
            </a: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pt-BR" sz="2400" dirty="0" err="1" smtClean="0"/>
              <a:t>xxxxxx</a:t>
            </a:r>
            <a:endParaRPr lang="pt-BR" sz="2400" dirty="0" smtClean="0"/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pt-BR" sz="2400" dirty="0" smtClean="0"/>
          </a:p>
        </p:txBody>
      </p:sp>
      <p:sp>
        <p:nvSpPr>
          <p:cNvPr id="15" name="Rectangle 14"/>
          <p:cNvSpPr/>
          <p:nvPr/>
        </p:nvSpPr>
        <p:spPr>
          <a:xfrm>
            <a:off x="161591" y="1627748"/>
            <a:ext cx="4843121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  <a:spcAft>
                <a:spcPts val="600"/>
              </a:spcAft>
            </a:pPr>
            <a:r>
              <a:rPr lang="pt-BR" sz="2800" b="1" dirty="0" smtClean="0">
                <a:solidFill>
                  <a:prstClr val="black"/>
                </a:solidFill>
              </a:rPr>
              <a:t>Respostas às perguntas iniciais:</a:t>
            </a:r>
            <a:endParaRPr lang="pt-BR" sz="2800" baseline="30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7228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12192000" cy="71217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pt-BR" sz="3200" b="1" dirty="0" err="1" smtClean="0"/>
              <a:t>Churn</a:t>
            </a:r>
            <a:r>
              <a:rPr lang="pt-BR" sz="3200" b="1" dirty="0" smtClean="0"/>
              <a:t> </a:t>
            </a:r>
            <a:r>
              <a:rPr lang="pt-BR" sz="3200" b="1" dirty="0" smtClean="0"/>
              <a:t>– Soluções</a:t>
            </a:r>
            <a:endParaRPr lang="en-US" sz="20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D0152-B1C2-4768-99DC-8BD453F0261F}" type="slidenum">
              <a:rPr lang="pt-BR" smtClean="0"/>
              <a:t>21</a:t>
            </a:fld>
            <a:endParaRPr lang="pt-BR" dirty="0"/>
          </a:p>
        </p:txBody>
      </p:sp>
      <p:sp>
        <p:nvSpPr>
          <p:cNvPr id="13" name="Rectangle 12"/>
          <p:cNvSpPr/>
          <p:nvPr/>
        </p:nvSpPr>
        <p:spPr>
          <a:xfrm rot="1505956">
            <a:off x="9730728" y="384635"/>
            <a:ext cx="2396810" cy="8374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  <a:spcAft>
                <a:spcPts val="600"/>
              </a:spcAft>
            </a:pPr>
            <a:r>
              <a:rPr lang="pt-BR" sz="3600" b="1" dirty="0" smtClean="0">
                <a:solidFill>
                  <a:srgbClr val="FF0000"/>
                </a:solidFill>
              </a:rPr>
              <a:t>RASCUNHO</a:t>
            </a:r>
            <a:endParaRPr lang="pt-BR" sz="3600" baseline="30000" dirty="0">
              <a:solidFill>
                <a:srgbClr val="FF0000"/>
              </a:solidFill>
            </a:endParaRPr>
          </a:p>
        </p:txBody>
      </p:sp>
      <p:sp>
        <p:nvSpPr>
          <p:cNvPr id="14" name="CaixaDeTexto 2">
            <a:extLst>
              <a:ext uri="{FF2B5EF4-FFF2-40B4-BE49-F238E27FC236}">
                <a16:creationId xmlns:a16="http://schemas.microsoft.com/office/drawing/2014/main" id="{07F22709-5B1D-475E-B53E-672017515A3B}"/>
              </a:ext>
            </a:extLst>
          </p:cNvPr>
          <p:cNvSpPr txBox="1"/>
          <p:nvPr/>
        </p:nvSpPr>
        <p:spPr>
          <a:xfrm>
            <a:off x="550402" y="2623069"/>
            <a:ext cx="1191994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pt-BR" sz="2400" dirty="0" smtClean="0"/>
              <a:t>Dadas as respostas obtidas anteriormente propõe-se:</a:t>
            </a: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pt-BR" sz="2400" dirty="0" err="1" smtClean="0"/>
              <a:t>xxxxx</a:t>
            </a:r>
            <a:endParaRPr lang="pt-BR" sz="2400" dirty="0" smtClean="0"/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pt-BR" sz="2400" dirty="0" err="1" smtClean="0"/>
              <a:t>zzzzz</a:t>
            </a:r>
            <a:endParaRPr lang="pt-BR" sz="2400" dirty="0" smtClean="0"/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pt-BR" sz="2400" dirty="0" err="1" smtClean="0"/>
              <a:t>xxxxxx</a:t>
            </a:r>
            <a:endParaRPr lang="pt-BR" sz="2400" dirty="0" smtClean="0"/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pt-BR" sz="2400" dirty="0" smtClean="0"/>
          </a:p>
        </p:txBody>
      </p:sp>
      <p:sp>
        <p:nvSpPr>
          <p:cNvPr id="15" name="Rectangle 14"/>
          <p:cNvSpPr/>
          <p:nvPr/>
        </p:nvSpPr>
        <p:spPr>
          <a:xfrm>
            <a:off x="161591" y="1627748"/>
            <a:ext cx="3176639" cy="6718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  <a:spcAft>
                <a:spcPts val="600"/>
              </a:spcAft>
            </a:pPr>
            <a:r>
              <a:rPr lang="pt-BR" sz="2800" b="1" dirty="0" smtClean="0">
                <a:solidFill>
                  <a:prstClr val="black"/>
                </a:solidFill>
              </a:rPr>
              <a:t>Propostas de Ações:</a:t>
            </a:r>
            <a:endParaRPr lang="pt-BR" sz="2800" baseline="30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0434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12192000" cy="71217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pt-BR" sz="3200" b="1" dirty="0" err="1" smtClean="0"/>
              <a:t>Churn</a:t>
            </a:r>
            <a:r>
              <a:rPr lang="pt-BR" sz="3200" b="1" dirty="0" smtClean="0"/>
              <a:t> - Agenda</a:t>
            </a:r>
            <a:endParaRPr lang="en-US" sz="2000" b="1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7F22709-5B1D-475E-B53E-672017515A3B}"/>
              </a:ext>
            </a:extLst>
          </p:cNvPr>
          <p:cNvSpPr txBox="1"/>
          <p:nvPr/>
        </p:nvSpPr>
        <p:spPr>
          <a:xfrm>
            <a:off x="267972" y="1912361"/>
            <a:ext cx="413021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solidFill>
                  <a:schemeClr val="bg2">
                    <a:lumMod val="90000"/>
                  </a:schemeClr>
                </a:solidFill>
              </a:rPr>
              <a:t>Parte I:</a:t>
            </a:r>
          </a:p>
          <a:p>
            <a:r>
              <a:rPr lang="pt-BR" sz="2400" b="1" dirty="0" smtClean="0">
                <a:solidFill>
                  <a:schemeClr val="bg2">
                    <a:lumMod val="90000"/>
                  </a:schemeClr>
                </a:solidFill>
              </a:rPr>
              <a:t>Estrutura do Projeto</a:t>
            </a:r>
          </a:p>
          <a:p>
            <a:endParaRPr lang="pt-BR" sz="2400" dirty="0" smtClean="0">
              <a:solidFill>
                <a:schemeClr val="bg2">
                  <a:lumMod val="90000"/>
                </a:schemeClr>
              </a:solidFill>
            </a:endParaRPr>
          </a:p>
          <a:p>
            <a:pPr marL="971550" lvl="1" indent="-514350">
              <a:buFont typeface="Wingdings" panose="05000000000000000000" pitchFamily="2" charset="2"/>
              <a:buChar char="Ø"/>
            </a:pPr>
            <a:r>
              <a:rPr lang="pt-BR" sz="2400" dirty="0" smtClean="0">
                <a:solidFill>
                  <a:schemeClr val="bg2">
                    <a:lumMod val="90000"/>
                  </a:schemeClr>
                </a:solidFill>
              </a:rPr>
              <a:t>Contexto</a:t>
            </a:r>
          </a:p>
          <a:p>
            <a:pPr marL="971550" lvl="1" indent="-514350">
              <a:buFont typeface="Wingdings" panose="05000000000000000000" pitchFamily="2" charset="2"/>
              <a:buChar char="Ø"/>
            </a:pPr>
            <a:r>
              <a:rPr lang="pt-BR" sz="2400" dirty="0" smtClean="0">
                <a:solidFill>
                  <a:schemeClr val="bg2">
                    <a:lumMod val="90000"/>
                  </a:schemeClr>
                </a:solidFill>
              </a:rPr>
              <a:t>Problema de Negócio</a:t>
            </a:r>
          </a:p>
          <a:p>
            <a:pPr marL="971550" lvl="1" indent="-514350">
              <a:buFont typeface="Wingdings" panose="05000000000000000000" pitchFamily="2" charset="2"/>
              <a:buChar char="Ø"/>
            </a:pPr>
            <a:r>
              <a:rPr lang="pt-BR" sz="2400" dirty="0" smtClean="0">
                <a:solidFill>
                  <a:schemeClr val="bg2">
                    <a:lumMod val="90000"/>
                  </a:schemeClr>
                </a:solidFill>
              </a:rPr>
              <a:t>Impacto</a:t>
            </a:r>
          </a:p>
          <a:p>
            <a:pPr marL="971550" lvl="1" indent="-514350">
              <a:buFont typeface="Wingdings" panose="05000000000000000000" pitchFamily="2" charset="2"/>
              <a:buChar char="Ø"/>
            </a:pPr>
            <a:r>
              <a:rPr lang="pt-BR" sz="2400" dirty="0" smtClean="0">
                <a:solidFill>
                  <a:schemeClr val="bg2">
                    <a:lumMod val="90000"/>
                  </a:schemeClr>
                </a:solidFill>
              </a:rPr>
              <a:t>Desenho da Solução</a:t>
            </a:r>
          </a:p>
          <a:p>
            <a:pPr marL="514350" indent="-514350">
              <a:buAutoNum type="arabicPeriod"/>
            </a:pPr>
            <a:endParaRPr lang="pt-BR" sz="2400" dirty="0" smtClean="0">
              <a:solidFill>
                <a:schemeClr val="bg2">
                  <a:lumMod val="90000"/>
                </a:schemeClr>
              </a:solidFill>
            </a:endParaRPr>
          </a:p>
          <a:p>
            <a:pPr marL="514350" indent="-514350">
              <a:buAutoNum type="arabicPeriod"/>
            </a:pPr>
            <a:endParaRPr lang="pt-BR" sz="24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7" name="CaixaDeTexto 2">
            <a:extLst>
              <a:ext uri="{FF2B5EF4-FFF2-40B4-BE49-F238E27FC236}">
                <a16:creationId xmlns:a16="http://schemas.microsoft.com/office/drawing/2014/main" id="{07F22709-5B1D-475E-B53E-672017515A3B}"/>
              </a:ext>
            </a:extLst>
          </p:cNvPr>
          <p:cNvSpPr txBox="1"/>
          <p:nvPr/>
        </p:nvSpPr>
        <p:spPr>
          <a:xfrm>
            <a:off x="4398189" y="1912361"/>
            <a:ext cx="413021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solidFill>
                  <a:schemeClr val="bg2">
                    <a:lumMod val="90000"/>
                  </a:schemeClr>
                </a:solidFill>
              </a:rPr>
              <a:t>Parte II: </a:t>
            </a:r>
          </a:p>
          <a:p>
            <a:r>
              <a:rPr lang="pt-BR" sz="2400" b="1" dirty="0" smtClean="0">
                <a:solidFill>
                  <a:schemeClr val="bg2">
                    <a:lumMod val="90000"/>
                  </a:schemeClr>
                </a:solidFill>
              </a:rPr>
              <a:t>Dados e Solução</a:t>
            </a:r>
          </a:p>
          <a:p>
            <a:endParaRPr lang="pt-BR" sz="2400" dirty="0" smtClean="0">
              <a:solidFill>
                <a:schemeClr val="bg2">
                  <a:lumMod val="90000"/>
                </a:schemeClr>
              </a:solidFill>
            </a:endParaRPr>
          </a:p>
          <a:p>
            <a:pPr marL="971550" lvl="1" indent="-514350">
              <a:buFont typeface="Wingdings" panose="05000000000000000000" pitchFamily="2" charset="2"/>
              <a:buChar char="Ø"/>
            </a:pPr>
            <a:r>
              <a:rPr lang="pt-BR" sz="2400" dirty="0" smtClean="0">
                <a:solidFill>
                  <a:schemeClr val="bg2">
                    <a:lumMod val="90000"/>
                  </a:schemeClr>
                </a:solidFill>
              </a:rPr>
              <a:t>Dados</a:t>
            </a:r>
          </a:p>
          <a:p>
            <a:pPr marL="971550" lvl="1" indent="-514350">
              <a:buFont typeface="Wingdings" panose="05000000000000000000" pitchFamily="2" charset="2"/>
              <a:buChar char="Ø"/>
            </a:pPr>
            <a:r>
              <a:rPr lang="pt-BR" sz="2400" dirty="0" smtClean="0">
                <a:solidFill>
                  <a:schemeClr val="bg2">
                    <a:lumMod val="90000"/>
                  </a:schemeClr>
                </a:solidFill>
              </a:rPr>
              <a:t>EAD</a:t>
            </a:r>
          </a:p>
          <a:p>
            <a:pPr marL="971550" lvl="1" indent="-514350">
              <a:buFont typeface="Wingdings" panose="05000000000000000000" pitchFamily="2" charset="2"/>
              <a:buChar char="Ø"/>
            </a:pPr>
            <a:r>
              <a:rPr lang="pt-BR" sz="2400" dirty="0" smtClean="0">
                <a:solidFill>
                  <a:schemeClr val="bg2">
                    <a:lumMod val="90000"/>
                  </a:schemeClr>
                </a:solidFill>
              </a:rPr>
              <a:t>Solução</a:t>
            </a:r>
            <a:endParaRPr lang="pt-BR" sz="2400" dirty="0" smtClean="0">
              <a:solidFill>
                <a:schemeClr val="bg2">
                  <a:lumMod val="90000"/>
                </a:schemeClr>
              </a:solidFill>
            </a:endParaRPr>
          </a:p>
          <a:p>
            <a:pPr marL="971550" lvl="1" indent="-514350">
              <a:buFont typeface="Wingdings" panose="05000000000000000000" pitchFamily="2" charset="2"/>
              <a:buChar char="Ø"/>
            </a:pPr>
            <a:endParaRPr lang="pt-BR" sz="2400" dirty="0" smtClean="0">
              <a:solidFill>
                <a:schemeClr val="bg2">
                  <a:lumMod val="90000"/>
                </a:schemeClr>
              </a:solidFill>
            </a:endParaRPr>
          </a:p>
          <a:p>
            <a:pPr marL="971550" lvl="1" indent="-514350">
              <a:buFont typeface="Wingdings" panose="05000000000000000000" pitchFamily="2" charset="2"/>
              <a:buChar char="Ø"/>
            </a:pPr>
            <a:endParaRPr lang="pt-BR" sz="2400" dirty="0" smtClean="0">
              <a:solidFill>
                <a:schemeClr val="bg2">
                  <a:lumMod val="90000"/>
                </a:schemeClr>
              </a:solidFill>
            </a:endParaRPr>
          </a:p>
          <a:p>
            <a:pPr marL="514350" indent="-514350">
              <a:buAutoNum type="arabicPeriod"/>
            </a:pPr>
            <a:endParaRPr lang="pt-BR" sz="2400" dirty="0" smtClean="0">
              <a:solidFill>
                <a:schemeClr val="bg2">
                  <a:lumMod val="90000"/>
                </a:schemeClr>
              </a:solidFill>
            </a:endParaRPr>
          </a:p>
          <a:p>
            <a:pPr marL="514350" indent="-514350">
              <a:buAutoNum type="arabicPeriod"/>
            </a:pPr>
            <a:endParaRPr lang="pt-BR" sz="24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9" name="CaixaDeTexto 2">
            <a:extLst>
              <a:ext uri="{FF2B5EF4-FFF2-40B4-BE49-F238E27FC236}">
                <a16:creationId xmlns:a16="http://schemas.microsoft.com/office/drawing/2014/main" id="{07F22709-5B1D-475E-B53E-672017515A3B}"/>
              </a:ext>
            </a:extLst>
          </p:cNvPr>
          <p:cNvSpPr txBox="1"/>
          <p:nvPr/>
        </p:nvSpPr>
        <p:spPr>
          <a:xfrm>
            <a:off x="7866864" y="1912361"/>
            <a:ext cx="418659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/>
              <a:t>Parte III: </a:t>
            </a:r>
          </a:p>
          <a:p>
            <a:r>
              <a:rPr lang="pt-BR" sz="2400" b="1" dirty="0" smtClean="0"/>
              <a:t>Colocando a solução à prova</a:t>
            </a:r>
          </a:p>
          <a:p>
            <a:endParaRPr lang="pt-BR" sz="2400" dirty="0" smtClean="0"/>
          </a:p>
          <a:p>
            <a:pPr marL="971550" lvl="1" indent="-514350">
              <a:buFont typeface="Wingdings" panose="05000000000000000000" pitchFamily="2" charset="2"/>
              <a:buChar char="Ø"/>
            </a:pPr>
            <a:r>
              <a:rPr lang="pt-BR" sz="2400" dirty="0" smtClean="0"/>
              <a:t>Interface</a:t>
            </a:r>
          </a:p>
          <a:p>
            <a:pPr marL="971550" lvl="1" indent="-514350">
              <a:buFont typeface="Wingdings" panose="05000000000000000000" pitchFamily="2" charset="2"/>
              <a:buChar char="Ø"/>
            </a:pPr>
            <a:r>
              <a:rPr lang="pt-BR" sz="2400" dirty="0" smtClean="0">
                <a:solidFill>
                  <a:schemeClr val="bg2">
                    <a:lumMod val="90000"/>
                  </a:schemeClr>
                </a:solidFill>
              </a:rPr>
              <a:t>Implicações e próximos </a:t>
            </a:r>
            <a:r>
              <a:rPr lang="pt-BR" sz="2400" dirty="0" smtClean="0">
                <a:solidFill>
                  <a:schemeClr val="bg2">
                    <a:lumMod val="90000"/>
                  </a:schemeClr>
                </a:solidFill>
              </a:rPr>
              <a:t>passos</a:t>
            </a:r>
          </a:p>
          <a:p>
            <a:pPr marL="971550" lvl="1" indent="-514350">
              <a:buFont typeface="Wingdings" panose="05000000000000000000" pitchFamily="2" charset="2"/>
              <a:buChar char="Ø"/>
            </a:pPr>
            <a:r>
              <a:rPr lang="pt-BR" sz="2400" dirty="0">
                <a:solidFill>
                  <a:schemeClr val="bg2">
                    <a:lumMod val="90000"/>
                  </a:schemeClr>
                </a:solidFill>
              </a:rPr>
              <a:t>Conclusão</a:t>
            </a:r>
            <a:endParaRPr lang="pt-BR" sz="2400" dirty="0" smtClean="0">
              <a:solidFill>
                <a:schemeClr val="bg2">
                  <a:lumMod val="90000"/>
                </a:schemeClr>
              </a:solidFill>
            </a:endParaRPr>
          </a:p>
          <a:p>
            <a:pPr marL="971550" lvl="1" indent="-514350">
              <a:buFont typeface="Wingdings" panose="05000000000000000000" pitchFamily="2" charset="2"/>
              <a:buChar char="Ø"/>
            </a:pPr>
            <a:endParaRPr lang="pt-BR" sz="2400" dirty="0" smtClean="0">
              <a:solidFill>
                <a:schemeClr val="bg2">
                  <a:lumMod val="90000"/>
                </a:schemeClr>
              </a:solidFill>
            </a:endParaRPr>
          </a:p>
          <a:p>
            <a:pPr marL="971550" lvl="1" indent="-514350">
              <a:buFont typeface="Wingdings" panose="05000000000000000000" pitchFamily="2" charset="2"/>
              <a:buChar char="Ø"/>
            </a:pPr>
            <a:endParaRPr lang="pt-BR" sz="2400" dirty="0" smtClean="0">
              <a:solidFill>
                <a:schemeClr val="bg2">
                  <a:lumMod val="90000"/>
                </a:schemeClr>
              </a:solidFill>
            </a:endParaRPr>
          </a:p>
          <a:p>
            <a:pPr marL="514350" indent="-514350">
              <a:buAutoNum type="arabicPeriod"/>
            </a:pPr>
            <a:endParaRPr lang="pt-BR" sz="2400" dirty="0" smtClean="0">
              <a:solidFill>
                <a:schemeClr val="bg2">
                  <a:lumMod val="90000"/>
                </a:schemeClr>
              </a:solidFill>
            </a:endParaRPr>
          </a:p>
          <a:p>
            <a:pPr marL="514350" indent="-514350">
              <a:buAutoNum type="arabicPeriod"/>
            </a:pPr>
            <a:endParaRPr lang="pt-BR" sz="24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D0152-B1C2-4768-99DC-8BD453F0261F}" type="slidenum">
              <a:rPr lang="pt-BR" smtClean="0"/>
              <a:t>22</a:t>
            </a:fld>
            <a:endParaRPr lang="pt-BR" dirty="0"/>
          </a:p>
        </p:txBody>
      </p:sp>
      <p:sp>
        <p:nvSpPr>
          <p:cNvPr id="8" name="Rectangle 7"/>
          <p:cNvSpPr/>
          <p:nvPr/>
        </p:nvSpPr>
        <p:spPr>
          <a:xfrm rot="1505956">
            <a:off x="9730728" y="384635"/>
            <a:ext cx="2396810" cy="8374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  <a:spcAft>
                <a:spcPts val="600"/>
              </a:spcAft>
            </a:pPr>
            <a:r>
              <a:rPr lang="pt-BR" sz="3600" b="1" dirty="0" smtClean="0">
                <a:solidFill>
                  <a:srgbClr val="FF0000"/>
                </a:solidFill>
              </a:rPr>
              <a:t>RASCUNHO</a:t>
            </a:r>
            <a:endParaRPr lang="pt-BR" sz="3600" baseline="30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9894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12192000" cy="71217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3200" b="1" dirty="0" smtClean="0"/>
              <a:t>Churn – Interface</a:t>
            </a:r>
            <a:endParaRPr lang="en-US" sz="20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D0152-B1C2-4768-99DC-8BD453F0261F}" type="slidenum">
              <a:rPr lang="pt-BR" smtClean="0"/>
              <a:t>23</a:t>
            </a:fld>
            <a:endParaRPr lang="pt-BR" dirty="0"/>
          </a:p>
        </p:txBody>
      </p:sp>
      <p:sp>
        <p:nvSpPr>
          <p:cNvPr id="13" name="Rectangle 12"/>
          <p:cNvSpPr/>
          <p:nvPr/>
        </p:nvSpPr>
        <p:spPr>
          <a:xfrm rot="1505956">
            <a:off x="9730728" y="384635"/>
            <a:ext cx="2396810" cy="8374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  <a:spcAft>
                <a:spcPts val="600"/>
              </a:spcAft>
            </a:pPr>
            <a:r>
              <a:rPr lang="pt-BR" sz="3600" b="1" dirty="0" smtClean="0">
                <a:solidFill>
                  <a:srgbClr val="FF0000"/>
                </a:solidFill>
              </a:rPr>
              <a:t>RASCUNHO</a:t>
            </a:r>
            <a:endParaRPr lang="pt-BR" sz="3600" baseline="30000" dirty="0">
              <a:solidFill>
                <a:srgbClr val="FF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61590" y="1159213"/>
            <a:ext cx="1517723" cy="6718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  <a:spcAft>
                <a:spcPts val="600"/>
              </a:spcAft>
            </a:pPr>
            <a:r>
              <a:rPr lang="pt-BR" sz="2800" b="1" dirty="0" smtClean="0">
                <a:solidFill>
                  <a:prstClr val="black"/>
                </a:solidFill>
              </a:rPr>
              <a:t>Interface</a:t>
            </a:r>
            <a:endParaRPr lang="en-US" sz="2800" baseline="30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1664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12192000" cy="71217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pt-BR" sz="3200" b="1" dirty="0" err="1" smtClean="0"/>
              <a:t>Churn</a:t>
            </a:r>
            <a:r>
              <a:rPr lang="pt-BR" sz="3200" b="1" dirty="0" smtClean="0"/>
              <a:t> - Agenda</a:t>
            </a:r>
            <a:endParaRPr lang="en-US" sz="2000" b="1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7F22709-5B1D-475E-B53E-672017515A3B}"/>
              </a:ext>
            </a:extLst>
          </p:cNvPr>
          <p:cNvSpPr txBox="1"/>
          <p:nvPr/>
        </p:nvSpPr>
        <p:spPr>
          <a:xfrm>
            <a:off x="267972" y="1912361"/>
            <a:ext cx="413021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solidFill>
                  <a:schemeClr val="bg2">
                    <a:lumMod val="90000"/>
                  </a:schemeClr>
                </a:solidFill>
              </a:rPr>
              <a:t>Parte I:</a:t>
            </a:r>
          </a:p>
          <a:p>
            <a:r>
              <a:rPr lang="pt-BR" sz="2400" b="1" dirty="0" smtClean="0">
                <a:solidFill>
                  <a:schemeClr val="bg2">
                    <a:lumMod val="90000"/>
                  </a:schemeClr>
                </a:solidFill>
              </a:rPr>
              <a:t>Estrutura do Projeto</a:t>
            </a:r>
          </a:p>
          <a:p>
            <a:endParaRPr lang="pt-BR" sz="2400" dirty="0" smtClean="0">
              <a:solidFill>
                <a:schemeClr val="bg2">
                  <a:lumMod val="90000"/>
                </a:schemeClr>
              </a:solidFill>
            </a:endParaRPr>
          </a:p>
          <a:p>
            <a:pPr marL="971550" lvl="1" indent="-514350">
              <a:buFont typeface="Wingdings" panose="05000000000000000000" pitchFamily="2" charset="2"/>
              <a:buChar char="Ø"/>
            </a:pPr>
            <a:r>
              <a:rPr lang="pt-BR" sz="2400" dirty="0" smtClean="0">
                <a:solidFill>
                  <a:schemeClr val="bg2">
                    <a:lumMod val="90000"/>
                  </a:schemeClr>
                </a:solidFill>
              </a:rPr>
              <a:t>Contexto</a:t>
            </a:r>
          </a:p>
          <a:p>
            <a:pPr marL="971550" lvl="1" indent="-514350">
              <a:buFont typeface="Wingdings" panose="05000000000000000000" pitchFamily="2" charset="2"/>
              <a:buChar char="Ø"/>
            </a:pPr>
            <a:r>
              <a:rPr lang="pt-BR" sz="2400" dirty="0" smtClean="0">
                <a:solidFill>
                  <a:schemeClr val="bg2">
                    <a:lumMod val="90000"/>
                  </a:schemeClr>
                </a:solidFill>
              </a:rPr>
              <a:t>Problema de Negócio</a:t>
            </a:r>
          </a:p>
          <a:p>
            <a:pPr marL="971550" lvl="1" indent="-514350">
              <a:buFont typeface="Wingdings" panose="05000000000000000000" pitchFamily="2" charset="2"/>
              <a:buChar char="Ø"/>
            </a:pPr>
            <a:r>
              <a:rPr lang="pt-BR" sz="2400" dirty="0" smtClean="0">
                <a:solidFill>
                  <a:schemeClr val="bg2">
                    <a:lumMod val="90000"/>
                  </a:schemeClr>
                </a:solidFill>
              </a:rPr>
              <a:t>Impacto</a:t>
            </a:r>
          </a:p>
          <a:p>
            <a:pPr marL="971550" lvl="1" indent="-514350">
              <a:buFont typeface="Wingdings" panose="05000000000000000000" pitchFamily="2" charset="2"/>
              <a:buChar char="Ø"/>
            </a:pPr>
            <a:r>
              <a:rPr lang="pt-BR" sz="2400" dirty="0" smtClean="0">
                <a:solidFill>
                  <a:schemeClr val="bg2">
                    <a:lumMod val="90000"/>
                  </a:schemeClr>
                </a:solidFill>
              </a:rPr>
              <a:t>Desenho da Solução</a:t>
            </a:r>
          </a:p>
          <a:p>
            <a:pPr marL="514350" indent="-514350">
              <a:buAutoNum type="arabicPeriod"/>
            </a:pPr>
            <a:endParaRPr lang="pt-BR" sz="2400" dirty="0" smtClean="0">
              <a:solidFill>
                <a:schemeClr val="bg2">
                  <a:lumMod val="90000"/>
                </a:schemeClr>
              </a:solidFill>
            </a:endParaRPr>
          </a:p>
          <a:p>
            <a:pPr marL="514350" indent="-514350">
              <a:buAutoNum type="arabicPeriod"/>
            </a:pPr>
            <a:endParaRPr lang="pt-BR" sz="24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7" name="CaixaDeTexto 2">
            <a:extLst>
              <a:ext uri="{FF2B5EF4-FFF2-40B4-BE49-F238E27FC236}">
                <a16:creationId xmlns:a16="http://schemas.microsoft.com/office/drawing/2014/main" id="{07F22709-5B1D-475E-B53E-672017515A3B}"/>
              </a:ext>
            </a:extLst>
          </p:cNvPr>
          <p:cNvSpPr txBox="1"/>
          <p:nvPr/>
        </p:nvSpPr>
        <p:spPr>
          <a:xfrm>
            <a:off x="4398189" y="1912361"/>
            <a:ext cx="413021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solidFill>
                  <a:schemeClr val="bg2">
                    <a:lumMod val="90000"/>
                  </a:schemeClr>
                </a:solidFill>
              </a:rPr>
              <a:t>Parte II: </a:t>
            </a:r>
          </a:p>
          <a:p>
            <a:r>
              <a:rPr lang="pt-BR" sz="2400" b="1" dirty="0" smtClean="0">
                <a:solidFill>
                  <a:schemeClr val="bg2">
                    <a:lumMod val="90000"/>
                  </a:schemeClr>
                </a:solidFill>
              </a:rPr>
              <a:t>Dados e Solução</a:t>
            </a:r>
          </a:p>
          <a:p>
            <a:endParaRPr lang="pt-BR" sz="2400" dirty="0" smtClean="0">
              <a:solidFill>
                <a:schemeClr val="bg2">
                  <a:lumMod val="90000"/>
                </a:schemeClr>
              </a:solidFill>
            </a:endParaRPr>
          </a:p>
          <a:p>
            <a:pPr marL="971550" lvl="1" indent="-514350">
              <a:buFont typeface="Wingdings" panose="05000000000000000000" pitchFamily="2" charset="2"/>
              <a:buChar char="Ø"/>
            </a:pPr>
            <a:r>
              <a:rPr lang="pt-BR" sz="2400" dirty="0" smtClean="0">
                <a:solidFill>
                  <a:schemeClr val="bg2">
                    <a:lumMod val="90000"/>
                  </a:schemeClr>
                </a:solidFill>
              </a:rPr>
              <a:t>Dados</a:t>
            </a:r>
          </a:p>
          <a:p>
            <a:pPr marL="971550" lvl="1" indent="-514350">
              <a:buFont typeface="Wingdings" panose="05000000000000000000" pitchFamily="2" charset="2"/>
              <a:buChar char="Ø"/>
            </a:pPr>
            <a:r>
              <a:rPr lang="pt-BR" sz="2400" dirty="0" smtClean="0">
                <a:solidFill>
                  <a:schemeClr val="bg2">
                    <a:lumMod val="90000"/>
                  </a:schemeClr>
                </a:solidFill>
              </a:rPr>
              <a:t>EAD</a:t>
            </a:r>
          </a:p>
          <a:p>
            <a:pPr marL="971550" lvl="1" indent="-514350">
              <a:buFont typeface="Wingdings" panose="05000000000000000000" pitchFamily="2" charset="2"/>
              <a:buChar char="Ø"/>
            </a:pPr>
            <a:r>
              <a:rPr lang="pt-BR" sz="2400" dirty="0" smtClean="0">
                <a:solidFill>
                  <a:schemeClr val="bg2">
                    <a:lumMod val="90000"/>
                  </a:schemeClr>
                </a:solidFill>
              </a:rPr>
              <a:t>Solução</a:t>
            </a:r>
            <a:endParaRPr lang="pt-BR" sz="2400" dirty="0" smtClean="0">
              <a:solidFill>
                <a:schemeClr val="bg2">
                  <a:lumMod val="90000"/>
                </a:schemeClr>
              </a:solidFill>
            </a:endParaRPr>
          </a:p>
          <a:p>
            <a:pPr marL="971550" lvl="1" indent="-514350">
              <a:buFont typeface="Wingdings" panose="05000000000000000000" pitchFamily="2" charset="2"/>
              <a:buChar char="Ø"/>
            </a:pPr>
            <a:endParaRPr lang="pt-BR" sz="2400" dirty="0" smtClean="0">
              <a:solidFill>
                <a:schemeClr val="bg2">
                  <a:lumMod val="90000"/>
                </a:schemeClr>
              </a:solidFill>
            </a:endParaRPr>
          </a:p>
          <a:p>
            <a:pPr marL="971550" lvl="1" indent="-514350">
              <a:buFont typeface="Wingdings" panose="05000000000000000000" pitchFamily="2" charset="2"/>
              <a:buChar char="Ø"/>
            </a:pPr>
            <a:endParaRPr lang="pt-BR" sz="2400" dirty="0" smtClean="0">
              <a:solidFill>
                <a:schemeClr val="bg2">
                  <a:lumMod val="90000"/>
                </a:schemeClr>
              </a:solidFill>
            </a:endParaRPr>
          </a:p>
          <a:p>
            <a:pPr marL="514350" indent="-514350">
              <a:buAutoNum type="arabicPeriod"/>
            </a:pPr>
            <a:endParaRPr lang="pt-BR" sz="2400" dirty="0" smtClean="0">
              <a:solidFill>
                <a:schemeClr val="bg2">
                  <a:lumMod val="90000"/>
                </a:schemeClr>
              </a:solidFill>
            </a:endParaRPr>
          </a:p>
          <a:p>
            <a:pPr marL="514350" indent="-514350">
              <a:buAutoNum type="arabicPeriod"/>
            </a:pPr>
            <a:endParaRPr lang="pt-BR" sz="24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9" name="CaixaDeTexto 2">
            <a:extLst>
              <a:ext uri="{FF2B5EF4-FFF2-40B4-BE49-F238E27FC236}">
                <a16:creationId xmlns:a16="http://schemas.microsoft.com/office/drawing/2014/main" id="{07F22709-5B1D-475E-B53E-672017515A3B}"/>
              </a:ext>
            </a:extLst>
          </p:cNvPr>
          <p:cNvSpPr txBox="1"/>
          <p:nvPr/>
        </p:nvSpPr>
        <p:spPr>
          <a:xfrm>
            <a:off x="7866864" y="1912361"/>
            <a:ext cx="418659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/>
              <a:t>Parte III: </a:t>
            </a:r>
          </a:p>
          <a:p>
            <a:r>
              <a:rPr lang="pt-BR" sz="2400" b="1" dirty="0" smtClean="0"/>
              <a:t>Colocando a solução à prova</a:t>
            </a:r>
          </a:p>
          <a:p>
            <a:endParaRPr lang="pt-BR" sz="2400" dirty="0" smtClean="0"/>
          </a:p>
          <a:p>
            <a:pPr marL="971550" lvl="1" indent="-514350">
              <a:buFont typeface="Wingdings" panose="05000000000000000000" pitchFamily="2" charset="2"/>
              <a:buChar char="Ø"/>
            </a:pPr>
            <a:r>
              <a:rPr lang="pt-BR" sz="2400" dirty="0" smtClean="0">
                <a:solidFill>
                  <a:schemeClr val="bg2">
                    <a:lumMod val="90000"/>
                  </a:schemeClr>
                </a:solidFill>
              </a:rPr>
              <a:t>Interface</a:t>
            </a:r>
          </a:p>
          <a:p>
            <a:pPr marL="971550" lvl="1" indent="-514350">
              <a:buFont typeface="Wingdings" panose="05000000000000000000" pitchFamily="2" charset="2"/>
              <a:buChar char="Ø"/>
            </a:pPr>
            <a:r>
              <a:rPr lang="pt-BR" sz="2400" dirty="0" smtClean="0"/>
              <a:t>Implicações e próximos </a:t>
            </a:r>
            <a:r>
              <a:rPr lang="pt-BR" sz="2400" dirty="0" smtClean="0"/>
              <a:t>passos</a:t>
            </a:r>
          </a:p>
          <a:p>
            <a:pPr marL="971550" lvl="1" indent="-514350">
              <a:buFont typeface="Wingdings" panose="05000000000000000000" pitchFamily="2" charset="2"/>
              <a:buChar char="Ø"/>
            </a:pPr>
            <a:r>
              <a:rPr lang="pt-BR" sz="2400" dirty="0">
                <a:solidFill>
                  <a:schemeClr val="bg2">
                    <a:lumMod val="90000"/>
                  </a:schemeClr>
                </a:solidFill>
              </a:rPr>
              <a:t>Conclusão</a:t>
            </a:r>
            <a:endParaRPr lang="pt-BR" sz="2400" dirty="0" smtClean="0">
              <a:solidFill>
                <a:schemeClr val="bg2">
                  <a:lumMod val="90000"/>
                </a:schemeClr>
              </a:solidFill>
            </a:endParaRPr>
          </a:p>
          <a:p>
            <a:pPr marL="971550" lvl="1" indent="-514350">
              <a:buFont typeface="Wingdings" panose="05000000000000000000" pitchFamily="2" charset="2"/>
              <a:buChar char="Ø"/>
            </a:pPr>
            <a:endParaRPr lang="pt-BR" sz="2400" dirty="0" smtClean="0">
              <a:solidFill>
                <a:schemeClr val="bg2">
                  <a:lumMod val="90000"/>
                </a:schemeClr>
              </a:solidFill>
            </a:endParaRPr>
          </a:p>
          <a:p>
            <a:pPr marL="971550" lvl="1" indent="-514350">
              <a:buFont typeface="Wingdings" panose="05000000000000000000" pitchFamily="2" charset="2"/>
              <a:buChar char="Ø"/>
            </a:pPr>
            <a:endParaRPr lang="pt-BR" sz="2400" dirty="0" smtClean="0">
              <a:solidFill>
                <a:schemeClr val="bg2">
                  <a:lumMod val="90000"/>
                </a:schemeClr>
              </a:solidFill>
            </a:endParaRPr>
          </a:p>
          <a:p>
            <a:pPr marL="514350" indent="-514350">
              <a:buAutoNum type="arabicPeriod"/>
            </a:pPr>
            <a:endParaRPr lang="pt-BR" sz="2400" dirty="0" smtClean="0">
              <a:solidFill>
                <a:schemeClr val="bg2">
                  <a:lumMod val="90000"/>
                </a:schemeClr>
              </a:solidFill>
            </a:endParaRPr>
          </a:p>
          <a:p>
            <a:pPr marL="514350" indent="-514350">
              <a:buAutoNum type="arabicPeriod"/>
            </a:pPr>
            <a:endParaRPr lang="pt-BR" sz="24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D0152-B1C2-4768-99DC-8BD453F0261F}" type="slidenum">
              <a:rPr lang="pt-BR" smtClean="0"/>
              <a:t>24</a:t>
            </a:fld>
            <a:endParaRPr lang="pt-BR" dirty="0"/>
          </a:p>
        </p:txBody>
      </p:sp>
      <p:sp>
        <p:nvSpPr>
          <p:cNvPr id="8" name="Rectangle 7"/>
          <p:cNvSpPr/>
          <p:nvPr/>
        </p:nvSpPr>
        <p:spPr>
          <a:xfrm rot="1505956">
            <a:off x="9730728" y="384635"/>
            <a:ext cx="2396810" cy="8374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  <a:spcAft>
                <a:spcPts val="600"/>
              </a:spcAft>
            </a:pPr>
            <a:r>
              <a:rPr lang="pt-BR" sz="3600" b="1" dirty="0" smtClean="0">
                <a:solidFill>
                  <a:srgbClr val="FF0000"/>
                </a:solidFill>
              </a:rPr>
              <a:t>RASCUNHO</a:t>
            </a:r>
            <a:endParaRPr lang="pt-BR" sz="3600" baseline="30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3293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12192000" cy="71217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pt-BR" sz="3200" b="1" dirty="0" err="1" smtClean="0"/>
              <a:t>Churn</a:t>
            </a:r>
            <a:r>
              <a:rPr lang="pt-BR" sz="3200" b="1" dirty="0" smtClean="0"/>
              <a:t> – Implicações e Próximos Passos</a:t>
            </a:r>
            <a:endParaRPr lang="pt-BR" sz="20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D0152-B1C2-4768-99DC-8BD453F0261F}" type="slidenum">
              <a:rPr lang="pt-BR" smtClean="0"/>
              <a:t>25</a:t>
            </a:fld>
            <a:endParaRPr lang="pt-BR" dirty="0"/>
          </a:p>
        </p:txBody>
      </p:sp>
      <p:sp>
        <p:nvSpPr>
          <p:cNvPr id="13" name="Rectangle 12"/>
          <p:cNvSpPr/>
          <p:nvPr/>
        </p:nvSpPr>
        <p:spPr>
          <a:xfrm rot="1505956">
            <a:off x="9730728" y="384635"/>
            <a:ext cx="2396810" cy="8374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  <a:spcAft>
                <a:spcPts val="600"/>
              </a:spcAft>
            </a:pPr>
            <a:r>
              <a:rPr lang="pt-BR" sz="3600" b="1" dirty="0" smtClean="0">
                <a:solidFill>
                  <a:srgbClr val="FF0000"/>
                </a:solidFill>
              </a:rPr>
              <a:t>RASCUNHO</a:t>
            </a:r>
            <a:endParaRPr lang="pt-BR" sz="3600" baseline="30000" dirty="0">
              <a:solidFill>
                <a:srgbClr val="FF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61590" y="1159213"/>
            <a:ext cx="1932901" cy="6718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  <a:spcAft>
                <a:spcPts val="600"/>
              </a:spcAft>
            </a:pPr>
            <a:r>
              <a:rPr lang="pt-BR" sz="2800" b="1" dirty="0" smtClean="0">
                <a:solidFill>
                  <a:prstClr val="black"/>
                </a:solidFill>
              </a:rPr>
              <a:t>Implicações</a:t>
            </a:r>
            <a:endParaRPr lang="en-US" sz="2800" baseline="30000" dirty="0">
              <a:solidFill>
                <a:prstClr val="black"/>
              </a:solidFill>
            </a:endParaRPr>
          </a:p>
        </p:txBody>
      </p:sp>
      <p:sp>
        <p:nvSpPr>
          <p:cNvPr id="7" name="CaixaDeTexto 2">
            <a:extLst>
              <a:ext uri="{FF2B5EF4-FFF2-40B4-BE49-F238E27FC236}">
                <a16:creationId xmlns:a16="http://schemas.microsoft.com/office/drawing/2014/main" id="{07F22709-5B1D-475E-B53E-672017515A3B}"/>
              </a:ext>
            </a:extLst>
          </p:cNvPr>
          <p:cNvSpPr txBox="1"/>
          <p:nvPr/>
        </p:nvSpPr>
        <p:spPr>
          <a:xfrm>
            <a:off x="550403" y="2623069"/>
            <a:ext cx="11641598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pt-BR" sz="2400" dirty="0" smtClean="0"/>
              <a:t>Externalidades da solução </a:t>
            </a: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pt-BR" sz="2400" dirty="0" smtClean="0"/>
              <a:t>Distorções, vieses e interferências na solução</a:t>
            </a: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pt-BR" sz="2400" dirty="0" smtClean="0"/>
              <a:t>Cuidados de médio e longo prazo</a:t>
            </a:r>
            <a:endParaRPr lang="pt-BR" sz="2400" dirty="0" smtClean="0"/>
          </a:p>
        </p:txBody>
      </p:sp>
    </p:spTree>
    <p:extLst>
      <p:ext uri="{BB962C8B-B14F-4D97-AF65-F5344CB8AC3E}">
        <p14:creationId xmlns:p14="http://schemas.microsoft.com/office/powerpoint/2010/main" val="2730952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12192000" cy="71217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pt-BR" sz="3200" b="1" dirty="0" err="1" smtClean="0"/>
              <a:t>Churn</a:t>
            </a:r>
            <a:r>
              <a:rPr lang="pt-BR" sz="3200" b="1" dirty="0" smtClean="0"/>
              <a:t> – Implicações e Próximos Passos</a:t>
            </a:r>
            <a:endParaRPr lang="pt-BR" sz="20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D0152-B1C2-4768-99DC-8BD453F0261F}" type="slidenum">
              <a:rPr lang="pt-BR" smtClean="0"/>
              <a:t>26</a:t>
            </a:fld>
            <a:endParaRPr lang="pt-BR" dirty="0"/>
          </a:p>
        </p:txBody>
      </p:sp>
      <p:sp>
        <p:nvSpPr>
          <p:cNvPr id="13" name="Rectangle 12"/>
          <p:cNvSpPr/>
          <p:nvPr/>
        </p:nvSpPr>
        <p:spPr>
          <a:xfrm rot="1505956">
            <a:off x="9730728" y="384635"/>
            <a:ext cx="2396810" cy="8374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  <a:spcAft>
                <a:spcPts val="600"/>
              </a:spcAft>
            </a:pPr>
            <a:r>
              <a:rPr lang="pt-BR" sz="3600" b="1" dirty="0" smtClean="0">
                <a:solidFill>
                  <a:srgbClr val="FF0000"/>
                </a:solidFill>
              </a:rPr>
              <a:t>RASCUNHO</a:t>
            </a:r>
            <a:endParaRPr lang="pt-BR" sz="3600" baseline="30000" dirty="0">
              <a:solidFill>
                <a:srgbClr val="FF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61590" y="1159213"/>
            <a:ext cx="2628348" cy="6718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  <a:spcAft>
                <a:spcPts val="600"/>
              </a:spcAft>
            </a:pPr>
            <a:r>
              <a:rPr lang="pt-BR" sz="2800" b="1" dirty="0" smtClean="0">
                <a:solidFill>
                  <a:prstClr val="black"/>
                </a:solidFill>
              </a:rPr>
              <a:t>Próximos Passos</a:t>
            </a:r>
            <a:endParaRPr lang="en-US" sz="2800" baseline="30000" dirty="0">
              <a:solidFill>
                <a:prstClr val="black"/>
              </a:solidFill>
            </a:endParaRPr>
          </a:p>
        </p:txBody>
      </p:sp>
      <p:sp>
        <p:nvSpPr>
          <p:cNvPr id="7" name="CaixaDeTexto 2">
            <a:extLst>
              <a:ext uri="{FF2B5EF4-FFF2-40B4-BE49-F238E27FC236}">
                <a16:creationId xmlns:a16="http://schemas.microsoft.com/office/drawing/2014/main" id="{07F22709-5B1D-475E-B53E-672017515A3B}"/>
              </a:ext>
            </a:extLst>
          </p:cNvPr>
          <p:cNvSpPr txBox="1"/>
          <p:nvPr/>
        </p:nvSpPr>
        <p:spPr>
          <a:xfrm>
            <a:off x="550403" y="2623069"/>
            <a:ext cx="11641598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pt-BR" sz="2400" dirty="0" smtClean="0"/>
              <a:t>Sugestões de estudos complementares</a:t>
            </a:r>
          </a:p>
        </p:txBody>
      </p:sp>
    </p:spTree>
    <p:extLst>
      <p:ext uri="{BB962C8B-B14F-4D97-AF65-F5344CB8AC3E}">
        <p14:creationId xmlns:p14="http://schemas.microsoft.com/office/powerpoint/2010/main" val="1782594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12192000" cy="71217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pt-BR" sz="3200" b="1" dirty="0" err="1" smtClean="0"/>
              <a:t>Churn</a:t>
            </a:r>
            <a:r>
              <a:rPr lang="pt-BR" sz="3200" b="1" dirty="0" smtClean="0"/>
              <a:t> - Agenda</a:t>
            </a:r>
            <a:endParaRPr lang="en-US" sz="2000" b="1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7F22709-5B1D-475E-B53E-672017515A3B}"/>
              </a:ext>
            </a:extLst>
          </p:cNvPr>
          <p:cNvSpPr txBox="1"/>
          <p:nvPr/>
        </p:nvSpPr>
        <p:spPr>
          <a:xfrm>
            <a:off x="267972" y="1912361"/>
            <a:ext cx="413021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solidFill>
                  <a:schemeClr val="bg2">
                    <a:lumMod val="90000"/>
                  </a:schemeClr>
                </a:solidFill>
              </a:rPr>
              <a:t>Parte I:</a:t>
            </a:r>
          </a:p>
          <a:p>
            <a:r>
              <a:rPr lang="pt-BR" sz="2400" b="1" dirty="0" smtClean="0">
                <a:solidFill>
                  <a:schemeClr val="bg2">
                    <a:lumMod val="90000"/>
                  </a:schemeClr>
                </a:solidFill>
              </a:rPr>
              <a:t>Estrutura do Projeto</a:t>
            </a:r>
          </a:p>
          <a:p>
            <a:endParaRPr lang="pt-BR" sz="2400" dirty="0" smtClean="0">
              <a:solidFill>
                <a:schemeClr val="bg2">
                  <a:lumMod val="90000"/>
                </a:schemeClr>
              </a:solidFill>
            </a:endParaRPr>
          </a:p>
          <a:p>
            <a:pPr marL="971550" lvl="1" indent="-514350">
              <a:buFont typeface="Wingdings" panose="05000000000000000000" pitchFamily="2" charset="2"/>
              <a:buChar char="Ø"/>
            </a:pPr>
            <a:r>
              <a:rPr lang="pt-BR" sz="2400" dirty="0" smtClean="0">
                <a:solidFill>
                  <a:schemeClr val="bg2">
                    <a:lumMod val="90000"/>
                  </a:schemeClr>
                </a:solidFill>
              </a:rPr>
              <a:t>Contexto</a:t>
            </a:r>
          </a:p>
          <a:p>
            <a:pPr marL="971550" lvl="1" indent="-514350">
              <a:buFont typeface="Wingdings" panose="05000000000000000000" pitchFamily="2" charset="2"/>
              <a:buChar char="Ø"/>
            </a:pPr>
            <a:r>
              <a:rPr lang="pt-BR" sz="2400" dirty="0" smtClean="0">
                <a:solidFill>
                  <a:schemeClr val="bg2">
                    <a:lumMod val="90000"/>
                  </a:schemeClr>
                </a:solidFill>
              </a:rPr>
              <a:t>Problema de Negócio</a:t>
            </a:r>
          </a:p>
          <a:p>
            <a:pPr marL="971550" lvl="1" indent="-514350">
              <a:buFont typeface="Wingdings" panose="05000000000000000000" pitchFamily="2" charset="2"/>
              <a:buChar char="Ø"/>
            </a:pPr>
            <a:r>
              <a:rPr lang="pt-BR" sz="2400" dirty="0" smtClean="0">
                <a:solidFill>
                  <a:schemeClr val="bg2">
                    <a:lumMod val="90000"/>
                  </a:schemeClr>
                </a:solidFill>
              </a:rPr>
              <a:t>Impacto</a:t>
            </a:r>
          </a:p>
          <a:p>
            <a:pPr marL="971550" lvl="1" indent="-514350">
              <a:buFont typeface="Wingdings" panose="05000000000000000000" pitchFamily="2" charset="2"/>
              <a:buChar char="Ø"/>
            </a:pPr>
            <a:r>
              <a:rPr lang="pt-BR" sz="2400" dirty="0" smtClean="0">
                <a:solidFill>
                  <a:schemeClr val="bg2">
                    <a:lumMod val="90000"/>
                  </a:schemeClr>
                </a:solidFill>
              </a:rPr>
              <a:t>Desenho da Solução</a:t>
            </a:r>
          </a:p>
          <a:p>
            <a:pPr marL="514350" indent="-514350">
              <a:buAutoNum type="arabicPeriod"/>
            </a:pPr>
            <a:endParaRPr lang="pt-BR" sz="2400" dirty="0" smtClean="0">
              <a:solidFill>
                <a:schemeClr val="bg2">
                  <a:lumMod val="90000"/>
                </a:schemeClr>
              </a:solidFill>
            </a:endParaRPr>
          </a:p>
          <a:p>
            <a:pPr marL="514350" indent="-514350">
              <a:buAutoNum type="arabicPeriod"/>
            </a:pPr>
            <a:endParaRPr lang="pt-BR" sz="24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7" name="CaixaDeTexto 2">
            <a:extLst>
              <a:ext uri="{FF2B5EF4-FFF2-40B4-BE49-F238E27FC236}">
                <a16:creationId xmlns:a16="http://schemas.microsoft.com/office/drawing/2014/main" id="{07F22709-5B1D-475E-B53E-672017515A3B}"/>
              </a:ext>
            </a:extLst>
          </p:cNvPr>
          <p:cNvSpPr txBox="1"/>
          <p:nvPr/>
        </p:nvSpPr>
        <p:spPr>
          <a:xfrm>
            <a:off x="4398189" y="1912361"/>
            <a:ext cx="413021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solidFill>
                  <a:schemeClr val="bg2">
                    <a:lumMod val="90000"/>
                  </a:schemeClr>
                </a:solidFill>
              </a:rPr>
              <a:t>Parte II: </a:t>
            </a:r>
          </a:p>
          <a:p>
            <a:r>
              <a:rPr lang="pt-BR" sz="2400" b="1" dirty="0" smtClean="0">
                <a:solidFill>
                  <a:schemeClr val="bg2">
                    <a:lumMod val="90000"/>
                  </a:schemeClr>
                </a:solidFill>
              </a:rPr>
              <a:t>Dados e Solução</a:t>
            </a:r>
          </a:p>
          <a:p>
            <a:endParaRPr lang="pt-BR" sz="2400" dirty="0" smtClean="0">
              <a:solidFill>
                <a:schemeClr val="bg2">
                  <a:lumMod val="90000"/>
                </a:schemeClr>
              </a:solidFill>
            </a:endParaRPr>
          </a:p>
          <a:p>
            <a:pPr marL="971550" lvl="1" indent="-514350">
              <a:buFont typeface="Wingdings" panose="05000000000000000000" pitchFamily="2" charset="2"/>
              <a:buChar char="Ø"/>
            </a:pPr>
            <a:r>
              <a:rPr lang="pt-BR" sz="2400" dirty="0" smtClean="0">
                <a:solidFill>
                  <a:schemeClr val="bg2">
                    <a:lumMod val="90000"/>
                  </a:schemeClr>
                </a:solidFill>
              </a:rPr>
              <a:t>Dados</a:t>
            </a:r>
          </a:p>
          <a:p>
            <a:pPr marL="971550" lvl="1" indent="-514350">
              <a:buFont typeface="Wingdings" panose="05000000000000000000" pitchFamily="2" charset="2"/>
              <a:buChar char="Ø"/>
            </a:pPr>
            <a:r>
              <a:rPr lang="pt-BR" sz="2400" dirty="0" smtClean="0">
                <a:solidFill>
                  <a:schemeClr val="bg2">
                    <a:lumMod val="90000"/>
                  </a:schemeClr>
                </a:solidFill>
              </a:rPr>
              <a:t>EAD</a:t>
            </a:r>
          </a:p>
          <a:p>
            <a:pPr marL="971550" lvl="1" indent="-514350">
              <a:buFont typeface="Wingdings" panose="05000000000000000000" pitchFamily="2" charset="2"/>
              <a:buChar char="Ø"/>
            </a:pPr>
            <a:r>
              <a:rPr lang="pt-BR" sz="2400" dirty="0" smtClean="0">
                <a:solidFill>
                  <a:schemeClr val="bg2">
                    <a:lumMod val="90000"/>
                  </a:schemeClr>
                </a:solidFill>
              </a:rPr>
              <a:t>Solução</a:t>
            </a:r>
            <a:endParaRPr lang="pt-BR" sz="2400" dirty="0" smtClean="0">
              <a:solidFill>
                <a:schemeClr val="bg2">
                  <a:lumMod val="90000"/>
                </a:schemeClr>
              </a:solidFill>
            </a:endParaRPr>
          </a:p>
          <a:p>
            <a:pPr marL="971550" lvl="1" indent="-514350">
              <a:buFont typeface="Wingdings" panose="05000000000000000000" pitchFamily="2" charset="2"/>
              <a:buChar char="Ø"/>
            </a:pPr>
            <a:endParaRPr lang="pt-BR" sz="2400" dirty="0" smtClean="0">
              <a:solidFill>
                <a:schemeClr val="bg2">
                  <a:lumMod val="90000"/>
                </a:schemeClr>
              </a:solidFill>
            </a:endParaRPr>
          </a:p>
          <a:p>
            <a:pPr marL="971550" lvl="1" indent="-514350">
              <a:buFont typeface="Wingdings" panose="05000000000000000000" pitchFamily="2" charset="2"/>
              <a:buChar char="Ø"/>
            </a:pPr>
            <a:endParaRPr lang="pt-BR" sz="2400" dirty="0" smtClean="0">
              <a:solidFill>
                <a:schemeClr val="bg2">
                  <a:lumMod val="90000"/>
                </a:schemeClr>
              </a:solidFill>
            </a:endParaRPr>
          </a:p>
          <a:p>
            <a:pPr marL="514350" indent="-514350">
              <a:buAutoNum type="arabicPeriod"/>
            </a:pPr>
            <a:endParaRPr lang="pt-BR" sz="2400" dirty="0" smtClean="0">
              <a:solidFill>
                <a:schemeClr val="bg2">
                  <a:lumMod val="90000"/>
                </a:schemeClr>
              </a:solidFill>
            </a:endParaRPr>
          </a:p>
          <a:p>
            <a:pPr marL="514350" indent="-514350">
              <a:buAutoNum type="arabicPeriod"/>
            </a:pPr>
            <a:endParaRPr lang="pt-BR" sz="24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9" name="CaixaDeTexto 2">
            <a:extLst>
              <a:ext uri="{FF2B5EF4-FFF2-40B4-BE49-F238E27FC236}">
                <a16:creationId xmlns:a16="http://schemas.microsoft.com/office/drawing/2014/main" id="{07F22709-5B1D-475E-B53E-672017515A3B}"/>
              </a:ext>
            </a:extLst>
          </p:cNvPr>
          <p:cNvSpPr txBox="1"/>
          <p:nvPr/>
        </p:nvSpPr>
        <p:spPr>
          <a:xfrm>
            <a:off x="7866864" y="1912361"/>
            <a:ext cx="418659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/>
              <a:t>Parte III: </a:t>
            </a:r>
          </a:p>
          <a:p>
            <a:r>
              <a:rPr lang="pt-BR" sz="2400" b="1" dirty="0" smtClean="0"/>
              <a:t>Colocando a solução à prova</a:t>
            </a:r>
          </a:p>
          <a:p>
            <a:endParaRPr lang="pt-BR" sz="2400" dirty="0" smtClean="0"/>
          </a:p>
          <a:p>
            <a:pPr marL="971550" lvl="1" indent="-514350">
              <a:buFont typeface="Wingdings" panose="05000000000000000000" pitchFamily="2" charset="2"/>
              <a:buChar char="Ø"/>
            </a:pPr>
            <a:r>
              <a:rPr lang="pt-BR" sz="2400" dirty="0" smtClean="0">
                <a:solidFill>
                  <a:schemeClr val="bg2">
                    <a:lumMod val="90000"/>
                  </a:schemeClr>
                </a:solidFill>
              </a:rPr>
              <a:t>Interface</a:t>
            </a:r>
          </a:p>
          <a:p>
            <a:pPr marL="971550" lvl="1" indent="-514350">
              <a:buFont typeface="Wingdings" panose="05000000000000000000" pitchFamily="2" charset="2"/>
              <a:buChar char="Ø"/>
            </a:pPr>
            <a:r>
              <a:rPr lang="pt-BR" sz="2400" dirty="0" smtClean="0">
                <a:solidFill>
                  <a:schemeClr val="bg2">
                    <a:lumMod val="90000"/>
                  </a:schemeClr>
                </a:solidFill>
              </a:rPr>
              <a:t>Implicações e próximos </a:t>
            </a:r>
            <a:r>
              <a:rPr lang="pt-BR" sz="2400" dirty="0" smtClean="0">
                <a:solidFill>
                  <a:schemeClr val="bg2">
                    <a:lumMod val="90000"/>
                  </a:schemeClr>
                </a:solidFill>
              </a:rPr>
              <a:t>passos</a:t>
            </a:r>
          </a:p>
          <a:p>
            <a:pPr marL="971550" lvl="1" indent="-514350">
              <a:buFont typeface="Wingdings" panose="05000000000000000000" pitchFamily="2" charset="2"/>
              <a:buChar char="Ø"/>
            </a:pPr>
            <a:r>
              <a:rPr lang="pt-BR" sz="2400" dirty="0"/>
              <a:t>Conclusão</a:t>
            </a:r>
            <a:endParaRPr lang="pt-BR" sz="2400" dirty="0" smtClean="0"/>
          </a:p>
          <a:p>
            <a:pPr marL="971550" lvl="1" indent="-514350">
              <a:buFont typeface="Wingdings" panose="05000000000000000000" pitchFamily="2" charset="2"/>
              <a:buChar char="Ø"/>
            </a:pPr>
            <a:endParaRPr lang="pt-BR" sz="2400" dirty="0" smtClean="0">
              <a:solidFill>
                <a:schemeClr val="bg2">
                  <a:lumMod val="90000"/>
                </a:schemeClr>
              </a:solidFill>
            </a:endParaRPr>
          </a:p>
          <a:p>
            <a:pPr marL="971550" lvl="1" indent="-514350">
              <a:buFont typeface="Wingdings" panose="05000000000000000000" pitchFamily="2" charset="2"/>
              <a:buChar char="Ø"/>
            </a:pPr>
            <a:endParaRPr lang="pt-BR" sz="2400" dirty="0" smtClean="0">
              <a:solidFill>
                <a:schemeClr val="bg2">
                  <a:lumMod val="90000"/>
                </a:schemeClr>
              </a:solidFill>
            </a:endParaRPr>
          </a:p>
          <a:p>
            <a:pPr marL="514350" indent="-514350">
              <a:buAutoNum type="arabicPeriod"/>
            </a:pPr>
            <a:endParaRPr lang="pt-BR" sz="2400" dirty="0" smtClean="0">
              <a:solidFill>
                <a:schemeClr val="bg2">
                  <a:lumMod val="90000"/>
                </a:schemeClr>
              </a:solidFill>
            </a:endParaRPr>
          </a:p>
          <a:p>
            <a:pPr marL="514350" indent="-514350">
              <a:buAutoNum type="arabicPeriod"/>
            </a:pPr>
            <a:endParaRPr lang="pt-BR" sz="24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D0152-B1C2-4768-99DC-8BD453F0261F}" type="slidenum">
              <a:rPr lang="pt-BR" smtClean="0"/>
              <a:t>27</a:t>
            </a:fld>
            <a:endParaRPr lang="pt-BR" dirty="0"/>
          </a:p>
        </p:txBody>
      </p:sp>
      <p:sp>
        <p:nvSpPr>
          <p:cNvPr id="8" name="Rectangle 7"/>
          <p:cNvSpPr/>
          <p:nvPr/>
        </p:nvSpPr>
        <p:spPr>
          <a:xfrm rot="1505956">
            <a:off x="9730728" y="384635"/>
            <a:ext cx="2396810" cy="8374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  <a:spcAft>
                <a:spcPts val="600"/>
              </a:spcAft>
            </a:pPr>
            <a:r>
              <a:rPr lang="pt-BR" sz="3600" b="1" dirty="0" smtClean="0">
                <a:solidFill>
                  <a:srgbClr val="FF0000"/>
                </a:solidFill>
              </a:rPr>
              <a:t>RASCUNHO</a:t>
            </a:r>
            <a:endParaRPr lang="pt-BR" sz="3600" baseline="30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9327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12192000" cy="71217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pt-BR" sz="3200" b="1" dirty="0" err="1" smtClean="0"/>
              <a:t>Churn</a:t>
            </a:r>
            <a:r>
              <a:rPr lang="pt-BR" sz="3200" b="1" dirty="0" smtClean="0"/>
              <a:t> – Conclusão</a:t>
            </a:r>
            <a:endParaRPr lang="pt-BR" sz="20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D0152-B1C2-4768-99DC-8BD453F0261F}" type="slidenum">
              <a:rPr lang="pt-BR" smtClean="0"/>
              <a:t>28</a:t>
            </a:fld>
            <a:endParaRPr lang="pt-BR" dirty="0"/>
          </a:p>
        </p:txBody>
      </p:sp>
      <p:sp>
        <p:nvSpPr>
          <p:cNvPr id="13" name="Rectangle 12"/>
          <p:cNvSpPr/>
          <p:nvPr/>
        </p:nvSpPr>
        <p:spPr>
          <a:xfrm rot="1505956">
            <a:off x="9730728" y="384635"/>
            <a:ext cx="2396810" cy="8374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  <a:spcAft>
                <a:spcPts val="600"/>
              </a:spcAft>
            </a:pPr>
            <a:r>
              <a:rPr lang="pt-BR" sz="3600" b="1" dirty="0" smtClean="0">
                <a:solidFill>
                  <a:srgbClr val="FF0000"/>
                </a:solidFill>
              </a:rPr>
              <a:t>RASCUNHO</a:t>
            </a:r>
            <a:endParaRPr lang="pt-BR" sz="3600" baseline="30000" dirty="0">
              <a:solidFill>
                <a:srgbClr val="FF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61590" y="1159213"/>
            <a:ext cx="1704313" cy="6718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  <a:spcAft>
                <a:spcPts val="600"/>
              </a:spcAft>
            </a:pPr>
            <a:r>
              <a:rPr lang="pt-BR" sz="2800" b="1" dirty="0" smtClean="0">
                <a:solidFill>
                  <a:prstClr val="black"/>
                </a:solidFill>
              </a:rPr>
              <a:t>Conclusão</a:t>
            </a:r>
            <a:endParaRPr lang="en-US" sz="2800" baseline="30000" dirty="0">
              <a:solidFill>
                <a:prstClr val="black"/>
              </a:solidFill>
            </a:endParaRPr>
          </a:p>
        </p:txBody>
      </p:sp>
      <p:sp>
        <p:nvSpPr>
          <p:cNvPr id="7" name="CaixaDeTexto 2">
            <a:extLst>
              <a:ext uri="{FF2B5EF4-FFF2-40B4-BE49-F238E27FC236}">
                <a16:creationId xmlns:a16="http://schemas.microsoft.com/office/drawing/2014/main" id="{07F22709-5B1D-475E-B53E-672017515A3B}"/>
              </a:ext>
            </a:extLst>
          </p:cNvPr>
          <p:cNvSpPr txBox="1"/>
          <p:nvPr/>
        </p:nvSpPr>
        <p:spPr>
          <a:xfrm>
            <a:off x="550403" y="2623069"/>
            <a:ext cx="11641598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pt-BR" sz="2400" dirty="0" smtClean="0"/>
              <a:t>Aprendizados sobre o problema</a:t>
            </a: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pt-BR" sz="2400" dirty="0" smtClean="0"/>
              <a:t>Desafios encontrados durante o projeto</a:t>
            </a: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pt-BR" sz="2400" dirty="0" smtClean="0"/>
              <a:t>Próximos passos</a:t>
            </a:r>
          </a:p>
        </p:txBody>
      </p:sp>
    </p:spTree>
    <p:extLst>
      <p:ext uri="{BB962C8B-B14F-4D97-AF65-F5344CB8AC3E}">
        <p14:creationId xmlns:p14="http://schemas.microsoft.com/office/powerpoint/2010/main" val="128257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0980" y="3844816"/>
            <a:ext cx="2352637" cy="2502350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07F22709-5B1D-475E-B53E-672017515A3B}"/>
              </a:ext>
            </a:extLst>
          </p:cNvPr>
          <p:cNvSpPr txBox="1"/>
          <p:nvPr/>
        </p:nvSpPr>
        <p:spPr>
          <a:xfrm>
            <a:off x="550402" y="2623069"/>
            <a:ext cx="11919947" cy="25391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pt-BR" sz="2400" dirty="0" smtClean="0"/>
              <a:t>É a taxa de saída de indivíduos ou itens de um grupo em um período específico </a:t>
            </a:r>
            <a:r>
              <a:rPr lang="pt-BR" sz="2400" dirty="0"/>
              <a:t>de tempo </a:t>
            </a:r>
            <a:endParaRPr lang="pt-BR" sz="2400" dirty="0" smtClean="0"/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pt-BR" sz="2400" dirty="0" smtClean="0"/>
              <a:t>O termo é derivado de “</a:t>
            </a:r>
            <a:r>
              <a:rPr lang="pt-BR" sz="2400" dirty="0" err="1" smtClean="0"/>
              <a:t>Butter</a:t>
            </a:r>
            <a:r>
              <a:rPr lang="pt-BR" sz="2400" dirty="0" smtClean="0"/>
              <a:t> </a:t>
            </a:r>
            <a:r>
              <a:rPr lang="pt-BR" sz="2400" dirty="0" err="1" smtClean="0"/>
              <a:t>Churn</a:t>
            </a:r>
            <a:r>
              <a:rPr lang="pt-BR" sz="2400" dirty="0" smtClean="0"/>
              <a:t>” (equipamento para fazer Manteiga)</a:t>
            </a: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pt-BR" sz="2400" dirty="0" smtClean="0"/>
              <a:t>Comumente aplicado como uma taxa de perda de clientes</a:t>
            </a:r>
          </a:p>
          <a:p>
            <a:pPr marL="800100" lvl="1" indent="-34290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pt-BR" sz="2400" dirty="0" smtClean="0"/>
              <a:t>Relacionado ao tempo de permanência do cliente</a:t>
            </a:r>
          </a:p>
        </p:txBody>
      </p:sp>
      <p:sp>
        <p:nvSpPr>
          <p:cNvPr id="8" name="CaixaDeTexto 2">
            <a:extLst>
              <a:ext uri="{FF2B5EF4-FFF2-40B4-BE49-F238E27FC236}">
                <a16:creationId xmlns:a16="http://schemas.microsoft.com/office/drawing/2014/main" id="{07F22709-5B1D-475E-B53E-672017515A3B}"/>
              </a:ext>
            </a:extLst>
          </p:cNvPr>
          <p:cNvSpPr txBox="1"/>
          <p:nvPr/>
        </p:nvSpPr>
        <p:spPr>
          <a:xfrm>
            <a:off x="9965197" y="6177889"/>
            <a:ext cx="12645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pt-BR" sz="1600" dirty="0" err="1" smtClean="0"/>
              <a:t>Butter</a:t>
            </a:r>
            <a:r>
              <a:rPr lang="pt-BR" sz="1600" dirty="0" smtClean="0"/>
              <a:t> </a:t>
            </a:r>
            <a:r>
              <a:rPr lang="pt-BR" sz="1600" dirty="0" err="1" smtClean="0"/>
              <a:t>Churn</a:t>
            </a:r>
            <a:endParaRPr lang="pt-BR" sz="1600" dirty="0"/>
          </a:p>
        </p:txBody>
      </p:sp>
      <p:sp>
        <p:nvSpPr>
          <p:cNvPr id="11" name="CaixaDeTexto 2">
            <a:extLst>
              <a:ext uri="{FF2B5EF4-FFF2-40B4-BE49-F238E27FC236}">
                <a16:creationId xmlns:a16="http://schemas.microsoft.com/office/drawing/2014/main" id="{07F22709-5B1D-475E-B53E-672017515A3B}"/>
              </a:ext>
            </a:extLst>
          </p:cNvPr>
          <p:cNvSpPr txBox="1"/>
          <p:nvPr/>
        </p:nvSpPr>
        <p:spPr>
          <a:xfrm>
            <a:off x="550402" y="6338874"/>
            <a:ext cx="43767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pt-BR" sz="1600" dirty="0"/>
              <a:t>[1] https://en.wikipedia.org/wiki/Churn_rate</a:t>
            </a:r>
          </a:p>
        </p:txBody>
      </p:sp>
      <p:sp>
        <p:nvSpPr>
          <p:cNvPr id="6" name="Rectangle 5"/>
          <p:cNvSpPr/>
          <p:nvPr/>
        </p:nvSpPr>
        <p:spPr>
          <a:xfrm>
            <a:off x="161591" y="1627748"/>
            <a:ext cx="2751074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  <a:spcAft>
                <a:spcPts val="600"/>
              </a:spcAft>
            </a:pPr>
            <a:r>
              <a:rPr lang="pt-BR" sz="2800" b="1" dirty="0">
                <a:solidFill>
                  <a:prstClr val="black"/>
                </a:solidFill>
              </a:rPr>
              <a:t>O que é </a:t>
            </a:r>
            <a:r>
              <a:rPr lang="pt-BR" sz="2800" b="1" dirty="0" err="1">
                <a:solidFill>
                  <a:prstClr val="black"/>
                </a:solidFill>
              </a:rPr>
              <a:t>Churn</a:t>
            </a:r>
            <a:r>
              <a:rPr lang="pt-BR" sz="2800" b="1" dirty="0">
                <a:solidFill>
                  <a:prstClr val="black"/>
                </a:solidFill>
              </a:rPr>
              <a:t>?</a:t>
            </a:r>
            <a:r>
              <a:rPr lang="pt-BR" sz="2000" baseline="30000" dirty="0">
                <a:solidFill>
                  <a:prstClr val="black"/>
                </a:solidFill>
              </a:rPr>
              <a:t>[1]</a:t>
            </a:r>
            <a:endParaRPr lang="pt-BR" sz="2800" baseline="30000" dirty="0">
              <a:solidFill>
                <a:prstClr val="black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12192000" cy="71217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pt-BR" sz="3200" b="1" dirty="0" err="1" smtClean="0"/>
              <a:t>Churn</a:t>
            </a:r>
            <a:r>
              <a:rPr lang="pt-BR" sz="3200" b="1" dirty="0" smtClean="0"/>
              <a:t> </a:t>
            </a:r>
            <a:r>
              <a:rPr lang="pt-BR" sz="3200" b="1" dirty="0" smtClean="0"/>
              <a:t>- </a:t>
            </a:r>
            <a:r>
              <a:rPr lang="pt-BR" sz="3200" b="1" dirty="0" smtClean="0"/>
              <a:t>Contexto</a:t>
            </a:r>
            <a:endParaRPr lang="en-US" sz="2000" b="1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D0152-B1C2-4768-99DC-8BD453F0261F}" type="slidenum">
              <a:rPr lang="pt-BR" smtClean="0"/>
              <a:t>3</a:t>
            </a:fld>
            <a:endParaRPr lang="pt-BR" dirty="0"/>
          </a:p>
        </p:txBody>
      </p:sp>
      <p:sp>
        <p:nvSpPr>
          <p:cNvPr id="9" name="Rectangle 8"/>
          <p:cNvSpPr/>
          <p:nvPr/>
        </p:nvSpPr>
        <p:spPr>
          <a:xfrm rot="1505956">
            <a:off x="9730728" y="384635"/>
            <a:ext cx="2396810" cy="8374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  <a:spcAft>
                <a:spcPts val="600"/>
              </a:spcAft>
            </a:pPr>
            <a:r>
              <a:rPr lang="pt-BR" sz="3600" b="1" dirty="0" smtClean="0">
                <a:solidFill>
                  <a:srgbClr val="FF0000"/>
                </a:solidFill>
              </a:rPr>
              <a:t>RASCUNHO</a:t>
            </a:r>
            <a:endParaRPr lang="pt-BR" sz="3600" baseline="30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4616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07F22709-5B1D-475E-B53E-672017515A3B}"/>
              </a:ext>
            </a:extLst>
          </p:cNvPr>
          <p:cNvSpPr txBox="1"/>
          <p:nvPr/>
        </p:nvSpPr>
        <p:spPr>
          <a:xfrm>
            <a:off x="550403" y="2623069"/>
            <a:ext cx="1164159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pt-BR" sz="2400" dirty="0" smtClean="0"/>
              <a:t>A taxa de </a:t>
            </a:r>
            <a:r>
              <a:rPr lang="pt-BR" sz="2400" dirty="0" err="1" smtClean="0"/>
              <a:t>churn</a:t>
            </a:r>
            <a:r>
              <a:rPr lang="pt-BR" sz="2400" dirty="0" smtClean="0"/>
              <a:t> fornece informações sobre:</a:t>
            </a: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pt-BR" sz="2400" dirty="0" smtClean="0"/>
              <a:t>Se a base de clientes está crescendo ou encolhendo</a:t>
            </a: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pt-BR" sz="2400" dirty="0" smtClean="0"/>
              <a:t>Nível de fidelização dos clientes</a:t>
            </a: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pt-BR" sz="2400" dirty="0" err="1" smtClean="0"/>
              <a:t>xxxxxxxxxxxxxxxxxxxxxxxx</a:t>
            </a:r>
            <a:endParaRPr lang="pt-BR" sz="2400" dirty="0" smtClean="0"/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pt-BR" sz="2400" dirty="0" smtClean="0"/>
          </a:p>
        </p:txBody>
      </p:sp>
      <p:sp>
        <p:nvSpPr>
          <p:cNvPr id="11" name="CaixaDeTexto 2">
            <a:extLst>
              <a:ext uri="{FF2B5EF4-FFF2-40B4-BE49-F238E27FC236}">
                <a16:creationId xmlns:a16="http://schemas.microsoft.com/office/drawing/2014/main" id="{07F22709-5B1D-475E-B53E-672017515A3B}"/>
              </a:ext>
            </a:extLst>
          </p:cNvPr>
          <p:cNvSpPr txBox="1"/>
          <p:nvPr/>
        </p:nvSpPr>
        <p:spPr>
          <a:xfrm>
            <a:off x="550402" y="6338874"/>
            <a:ext cx="43767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pt-BR" sz="1600" dirty="0" smtClean="0"/>
              <a:t>[2] </a:t>
            </a:r>
            <a:r>
              <a:rPr lang="pt-BR" sz="1600" dirty="0" err="1" smtClean="0"/>
              <a:t>xxxxxx</a:t>
            </a:r>
            <a:endParaRPr lang="pt-BR" sz="1600" dirty="0"/>
          </a:p>
        </p:txBody>
      </p:sp>
      <p:sp>
        <p:nvSpPr>
          <p:cNvPr id="6" name="Rectangle 5"/>
          <p:cNvSpPr/>
          <p:nvPr/>
        </p:nvSpPr>
        <p:spPr>
          <a:xfrm>
            <a:off x="161591" y="1627748"/>
            <a:ext cx="6255239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  <a:spcAft>
                <a:spcPts val="600"/>
              </a:spcAft>
            </a:pPr>
            <a:r>
              <a:rPr lang="pt-BR" sz="2800" b="1" dirty="0" smtClean="0">
                <a:solidFill>
                  <a:prstClr val="black"/>
                </a:solidFill>
              </a:rPr>
              <a:t>Qual é a importância da taxa de </a:t>
            </a:r>
            <a:r>
              <a:rPr lang="pt-BR" sz="2800" b="1" dirty="0" err="1" smtClean="0">
                <a:solidFill>
                  <a:prstClr val="black"/>
                </a:solidFill>
              </a:rPr>
              <a:t>Churn</a:t>
            </a:r>
            <a:r>
              <a:rPr lang="pt-BR" sz="2800" b="1" dirty="0" smtClean="0">
                <a:solidFill>
                  <a:prstClr val="black"/>
                </a:solidFill>
              </a:rPr>
              <a:t>?</a:t>
            </a:r>
            <a:r>
              <a:rPr lang="pt-BR" sz="2000" baseline="30000" dirty="0" smtClean="0">
                <a:solidFill>
                  <a:prstClr val="black"/>
                </a:solidFill>
              </a:rPr>
              <a:t>[2]</a:t>
            </a:r>
            <a:endParaRPr lang="pt-BR" sz="2800" baseline="30000" dirty="0">
              <a:solidFill>
                <a:prstClr val="black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12192000" cy="71217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pt-BR" sz="3200" b="1" dirty="0" err="1" smtClean="0"/>
              <a:t>Churn</a:t>
            </a:r>
            <a:r>
              <a:rPr lang="pt-BR" sz="3200" b="1" dirty="0" smtClean="0"/>
              <a:t> - Contexto</a:t>
            </a:r>
            <a:endParaRPr lang="en-US" sz="20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1629" y="3018848"/>
            <a:ext cx="4286027" cy="2150157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D0152-B1C2-4768-99DC-8BD453F0261F}" type="slidenum">
              <a:rPr lang="pt-BR" smtClean="0"/>
              <a:t>4</a:t>
            </a:fld>
            <a:endParaRPr lang="pt-BR" dirty="0"/>
          </a:p>
        </p:txBody>
      </p:sp>
      <p:sp>
        <p:nvSpPr>
          <p:cNvPr id="8" name="Rectangle 7"/>
          <p:cNvSpPr/>
          <p:nvPr/>
        </p:nvSpPr>
        <p:spPr>
          <a:xfrm rot="1505956">
            <a:off x="9730728" y="384635"/>
            <a:ext cx="2396810" cy="8374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  <a:spcAft>
                <a:spcPts val="600"/>
              </a:spcAft>
            </a:pPr>
            <a:r>
              <a:rPr lang="pt-BR" sz="3600" b="1" dirty="0" smtClean="0">
                <a:solidFill>
                  <a:srgbClr val="FF0000"/>
                </a:solidFill>
              </a:rPr>
              <a:t>RASCUNHO</a:t>
            </a:r>
            <a:endParaRPr lang="pt-BR" sz="3600" baseline="30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3957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70906" y="864333"/>
            <a:ext cx="6839308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  <a:spcAft>
                <a:spcPts val="600"/>
              </a:spcAft>
            </a:pPr>
            <a:r>
              <a:rPr lang="pt-BR" sz="2800" b="1" dirty="0" smtClean="0">
                <a:solidFill>
                  <a:prstClr val="black"/>
                </a:solidFill>
              </a:rPr>
              <a:t>Situação do Mercado, Tendências  e Desafios</a:t>
            </a:r>
            <a:endParaRPr lang="pt-BR" sz="2800" baseline="30000" dirty="0">
              <a:solidFill>
                <a:prstClr val="black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12192000" cy="71217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pt-BR" sz="3200" b="1" dirty="0" err="1" smtClean="0"/>
              <a:t>Churn</a:t>
            </a:r>
            <a:r>
              <a:rPr lang="pt-BR" sz="3200" b="1" dirty="0" smtClean="0"/>
              <a:t> - Contexto</a:t>
            </a:r>
            <a:endParaRPr lang="en-US" sz="20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D0152-B1C2-4768-99DC-8BD453F0261F}" type="slidenum">
              <a:rPr lang="pt-BR" smtClean="0"/>
              <a:t>5</a:t>
            </a:fld>
            <a:endParaRPr lang="pt-BR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12184" t="26308" r="11617" b="4948"/>
          <a:stretch/>
        </p:blipFill>
        <p:spPr>
          <a:xfrm>
            <a:off x="259932" y="1755154"/>
            <a:ext cx="5364719" cy="237098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9351" r="10825"/>
          <a:stretch/>
        </p:blipFill>
        <p:spPr>
          <a:xfrm>
            <a:off x="6158975" y="1711734"/>
            <a:ext cx="4519101" cy="103975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/>
          <a:srcRect l="7102" t="22370" r="5262" b="813"/>
          <a:stretch/>
        </p:blipFill>
        <p:spPr>
          <a:xfrm>
            <a:off x="7579696" y="2931892"/>
            <a:ext cx="3861640" cy="3424457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3188" y="4524089"/>
            <a:ext cx="4779543" cy="1637826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Rectangle 8"/>
          <p:cNvSpPr/>
          <p:nvPr/>
        </p:nvSpPr>
        <p:spPr>
          <a:xfrm rot="1505956">
            <a:off x="9730728" y="384635"/>
            <a:ext cx="2396810" cy="8374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  <a:spcAft>
                <a:spcPts val="600"/>
              </a:spcAft>
            </a:pPr>
            <a:r>
              <a:rPr lang="pt-BR" sz="3600" b="1" dirty="0" smtClean="0">
                <a:solidFill>
                  <a:srgbClr val="FF0000"/>
                </a:solidFill>
              </a:rPr>
              <a:t>RASCUNHO</a:t>
            </a:r>
            <a:endParaRPr lang="pt-BR" sz="3600" baseline="30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0174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12192000" cy="71217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pt-BR" sz="3200" b="1" dirty="0" err="1" smtClean="0"/>
              <a:t>Churn</a:t>
            </a:r>
            <a:r>
              <a:rPr lang="pt-BR" sz="3200" b="1" dirty="0" smtClean="0"/>
              <a:t> - Agenda</a:t>
            </a:r>
            <a:endParaRPr lang="en-US" sz="2000" b="1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7F22709-5B1D-475E-B53E-672017515A3B}"/>
              </a:ext>
            </a:extLst>
          </p:cNvPr>
          <p:cNvSpPr txBox="1"/>
          <p:nvPr/>
        </p:nvSpPr>
        <p:spPr>
          <a:xfrm>
            <a:off x="267972" y="1912361"/>
            <a:ext cx="413021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/>
              <a:t>Parte I:</a:t>
            </a:r>
          </a:p>
          <a:p>
            <a:r>
              <a:rPr lang="pt-BR" sz="2400" b="1" dirty="0" smtClean="0"/>
              <a:t>Estrutura do Projeto</a:t>
            </a:r>
          </a:p>
          <a:p>
            <a:endParaRPr lang="pt-BR" sz="2400" dirty="0" smtClean="0">
              <a:solidFill>
                <a:schemeClr val="bg2">
                  <a:lumMod val="90000"/>
                </a:schemeClr>
              </a:solidFill>
            </a:endParaRPr>
          </a:p>
          <a:p>
            <a:pPr marL="971550" lvl="1" indent="-514350">
              <a:buFont typeface="Wingdings" panose="05000000000000000000" pitchFamily="2" charset="2"/>
              <a:buChar char="Ø"/>
            </a:pPr>
            <a:r>
              <a:rPr lang="pt-BR" sz="2400" dirty="0" smtClean="0">
                <a:solidFill>
                  <a:schemeClr val="bg2">
                    <a:lumMod val="90000"/>
                  </a:schemeClr>
                </a:solidFill>
              </a:rPr>
              <a:t>Contexto</a:t>
            </a:r>
          </a:p>
          <a:p>
            <a:pPr marL="971550" lvl="1" indent="-514350">
              <a:buFont typeface="Wingdings" panose="05000000000000000000" pitchFamily="2" charset="2"/>
              <a:buChar char="Ø"/>
            </a:pPr>
            <a:r>
              <a:rPr lang="pt-BR" sz="2400" dirty="0" smtClean="0"/>
              <a:t>Problema de Negócio</a:t>
            </a:r>
          </a:p>
          <a:p>
            <a:pPr marL="971550" lvl="1" indent="-514350">
              <a:buFont typeface="Wingdings" panose="05000000000000000000" pitchFamily="2" charset="2"/>
              <a:buChar char="Ø"/>
            </a:pPr>
            <a:r>
              <a:rPr lang="pt-BR" sz="2400" dirty="0" smtClean="0">
                <a:solidFill>
                  <a:schemeClr val="bg2">
                    <a:lumMod val="90000"/>
                  </a:schemeClr>
                </a:solidFill>
              </a:rPr>
              <a:t>Impacto</a:t>
            </a:r>
          </a:p>
          <a:p>
            <a:pPr marL="971550" lvl="1" indent="-514350">
              <a:buFont typeface="Wingdings" panose="05000000000000000000" pitchFamily="2" charset="2"/>
              <a:buChar char="Ø"/>
            </a:pPr>
            <a:r>
              <a:rPr lang="pt-BR" sz="2400" dirty="0" smtClean="0">
                <a:solidFill>
                  <a:schemeClr val="bg2">
                    <a:lumMod val="90000"/>
                  </a:schemeClr>
                </a:solidFill>
              </a:rPr>
              <a:t>Desenho da Solução</a:t>
            </a:r>
          </a:p>
          <a:p>
            <a:pPr marL="514350" indent="-514350">
              <a:buAutoNum type="arabicPeriod"/>
            </a:pPr>
            <a:endParaRPr lang="pt-BR" sz="2400" dirty="0" smtClean="0">
              <a:solidFill>
                <a:schemeClr val="bg2">
                  <a:lumMod val="90000"/>
                </a:schemeClr>
              </a:solidFill>
            </a:endParaRPr>
          </a:p>
          <a:p>
            <a:pPr marL="514350" indent="-514350">
              <a:buAutoNum type="arabicPeriod"/>
            </a:pPr>
            <a:endParaRPr lang="pt-BR" sz="24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7" name="CaixaDeTexto 2">
            <a:extLst>
              <a:ext uri="{FF2B5EF4-FFF2-40B4-BE49-F238E27FC236}">
                <a16:creationId xmlns:a16="http://schemas.microsoft.com/office/drawing/2014/main" id="{07F22709-5B1D-475E-B53E-672017515A3B}"/>
              </a:ext>
            </a:extLst>
          </p:cNvPr>
          <p:cNvSpPr txBox="1"/>
          <p:nvPr/>
        </p:nvSpPr>
        <p:spPr>
          <a:xfrm>
            <a:off x="4398189" y="1912361"/>
            <a:ext cx="413021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solidFill>
                  <a:schemeClr val="bg2">
                    <a:lumMod val="90000"/>
                  </a:schemeClr>
                </a:solidFill>
              </a:rPr>
              <a:t>Parte II: </a:t>
            </a:r>
          </a:p>
          <a:p>
            <a:r>
              <a:rPr lang="pt-BR" sz="2400" b="1" dirty="0" smtClean="0">
                <a:solidFill>
                  <a:schemeClr val="bg2">
                    <a:lumMod val="90000"/>
                  </a:schemeClr>
                </a:solidFill>
              </a:rPr>
              <a:t>Dados e Solução</a:t>
            </a:r>
          </a:p>
          <a:p>
            <a:endParaRPr lang="pt-BR" sz="2400" dirty="0" smtClean="0">
              <a:solidFill>
                <a:schemeClr val="bg2">
                  <a:lumMod val="90000"/>
                </a:schemeClr>
              </a:solidFill>
            </a:endParaRPr>
          </a:p>
          <a:p>
            <a:pPr marL="971550" lvl="1" indent="-514350">
              <a:buFont typeface="Wingdings" panose="05000000000000000000" pitchFamily="2" charset="2"/>
              <a:buChar char="Ø"/>
            </a:pPr>
            <a:r>
              <a:rPr lang="pt-BR" sz="2400" dirty="0" smtClean="0">
                <a:solidFill>
                  <a:schemeClr val="bg2">
                    <a:lumMod val="90000"/>
                  </a:schemeClr>
                </a:solidFill>
              </a:rPr>
              <a:t>Dados</a:t>
            </a:r>
          </a:p>
          <a:p>
            <a:pPr marL="971550" lvl="1" indent="-514350">
              <a:buFont typeface="Wingdings" panose="05000000000000000000" pitchFamily="2" charset="2"/>
              <a:buChar char="Ø"/>
            </a:pPr>
            <a:r>
              <a:rPr lang="pt-BR" sz="2400" dirty="0" smtClean="0">
                <a:solidFill>
                  <a:schemeClr val="bg2">
                    <a:lumMod val="90000"/>
                  </a:schemeClr>
                </a:solidFill>
              </a:rPr>
              <a:t>EAD</a:t>
            </a:r>
          </a:p>
          <a:p>
            <a:pPr marL="971550" lvl="1" indent="-514350">
              <a:buFont typeface="Wingdings" panose="05000000000000000000" pitchFamily="2" charset="2"/>
              <a:buChar char="Ø"/>
            </a:pPr>
            <a:r>
              <a:rPr lang="pt-BR" sz="2400" dirty="0" smtClean="0">
                <a:solidFill>
                  <a:schemeClr val="bg2">
                    <a:lumMod val="90000"/>
                  </a:schemeClr>
                </a:solidFill>
              </a:rPr>
              <a:t>Solução</a:t>
            </a:r>
            <a:endParaRPr lang="pt-BR" sz="24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9" name="CaixaDeTexto 2">
            <a:extLst>
              <a:ext uri="{FF2B5EF4-FFF2-40B4-BE49-F238E27FC236}">
                <a16:creationId xmlns:a16="http://schemas.microsoft.com/office/drawing/2014/main" id="{07F22709-5B1D-475E-B53E-672017515A3B}"/>
              </a:ext>
            </a:extLst>
          </p:cNvPr>
          <p:cNvSpPr txBox="1"/>
          <p:nvPr/>
        </p:nvSpPr>
        <p:spPr>
          <a:xfrm>
            <a:off x="7866864" y="1912361"/>
            <a:ext cx="418659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solidFill>
                  <a:schemeClr val="bg2">
                    <a:lumMod val="90000"/>
                  </a:schemeClr>
                </a:solidFill>
              </a:rPr>
              <a:t>Parte III: </a:t>
            </a:r>
          </a:p>
          <a:p>
            <a:r>
              <a:rPr lang="pt-BR" sz="2400" b="1" dirty="0" smtClean="0">
                <a:solidFill>
                  <a:schemeClr val="bg2">
                    <a:lumMod val="90000"/>
                  </a:schemeClr>
                </a:solidFill>
              </a:rPr>
              <a:t>Colocando a solução à prova</a:t>
            </a:r>
          </a:p>
          <a:p>
            <a:endParaRPr lang="pt-BR" sz="2400" dirty="0" smtClean="0">
              <a:solidFill>
                <a:schemeClr val="bg2">
                  <a:lumMod val="90000"/>
                </a:schemeClr>
              </a:solidFill>
            </a:endParaRPr>
          </a:p>
          <a:p>
            <a:pPr marL="971550" lvl="1" indent="-514350">
              <a:buFont typeface="Wingdings" panose="05000000000000000000" pitchFamily="2" charset="2"/>
              <a:buChar char="Ø"/>
            </a:pPr>
            <a:r>
              <a:rPr lang="pt-BR" sz="2400" dirty="0" smtClean="0">
                <a:solidFill>
                  <a:schemeClr val="bg2">
                    <a:lumMod val="90000"/>
                  </a:schemeClr>
                </a:solidFill>
              </a:rPr>
              <a:t>Interface</a:t>
            </a:r>
          </a:p>
          <a:p>
            <a:pPr marL="971550" lvl="1" indent="-514350">
              <a:buFont typeface="Wingdings" panose="05000000000000000000" pitchFamily="2" charset="2"/>
              <a:buChar char="Ø"/>
            </a:pPr>
            <a:r>
              <a:rPr lang="pt-BR" sz="2400" dirty="0" smtClean="0">
                <a:solidFill>
                  <a:schemeClr val="bg2">
                    <a:lumMod val="90000"/>
                  </a:schemeClr>
                </a:solidFill>
              </a:rPr>
              <a:t>Implicações e próximos </a:t>
            </a:r>
            <a:r>
              <a:rPr lang="pt-BR" sz="2400" dirty="0" smtClean="0">
                <a:solidFill>
                  <a:schemeClr val="bg2">
                    <a:lumMod val="90000"/>
                  </a:schemeClr>
                </a:solidFill>
              </a:rPr>
              <a:t>passos</a:t>
            </a:r>
          </a:p>
          <a:p>
            <a:pPr marL="971550" lvl="1" indent="-514350">
              <a:buFont typeface="Wingdings" panose="05000000000000000000" pitchFamily="2" charset="2"/>
              <a:buChar char="Ø"/>
            </a:pPr>
            <a:r>
              <a:rPr lang="pt-BR" sz="2400" dirty="0" smtClean="0">
                <a:solidFill>
                  <a:schemeClr val="bg2">
                    <a:lumMod val="90000"/>
                  </a:schemeClr>
                </a:solidFill>
              </a:rPr>
              <a:t>Conclusão</a:t>
            </a:r>
            <a:endParaRPr lang="pt-BR" sz="2400" dirty="0" smtClean="0">
              <a:solidFill>
                <a:schemeClr val="bg2">
                  <a:lumMod val="90000"/>
                </a:schemeClr>
              </a:solidFill>
            </a:endParaRPr>
          </a:p>
          <a:p>
            <a:pPr marL="971550" lvl="1" indent="-514350">
              <a:buFont typeface="Wingdings" panose="05000000000000000000" pitchFamily="2" charset="2"/>
              <a:buChar char="Ø"/>
            </a:pPr>
            <a:endParaRPr lang="pt-BR" sz="2400" dirty="0" smtClean="0">
              <a:solidFill>
                <a:schemeClr val="bg2">
                  <a:lumMod val="90000"/>
                </a:schemeClr>
              </a:solidFill>
            </a:endParaRPr>
          </a:p>
          <a:p>
            <a:pPr marL="971550" lvl="1" indent="-514350">
              <a:buFont typeface="Wingdings" panose="05000000000000000000" pitchFamily="2" charset="2"/>
              <a:buChar char="Ø"/>
            </a:pPr>
            <a:endParaRPr lang="pt-BR" sz="2400" dirty="0" smtClean="0">
              <a:solidFill>
                <a:schemeClr val="bg2">
                  <a:lumMod val="90000"/>
                </a:schemeClr>
              </a:solidFill>
            </a:endParaRPr>
          </a:p>
          <a:p>
            <a:pPr marL="514350" indent="-514350">
              <a:buAutoNum type="arabicPeriod"/>
            </a:pPr>
            <a:endParaRPr lang="pt-BR" sz="2400" dirty="0" smtClean="0">
              <a:solidFill>
                <a:schemeClr val="bg2">
                  <a:lumMod val="90000"/>
                </a:schemeClr>
              </a:solidFill>
            </a:endParaRPr>
          </a:p>
          <a:p>
            <a:pPr marL="514350" indent="-514350">
              <a:buAutoNum type="arabicPeriod"/>
            </a:pPr>
            <a:endParaRPr lang="pt-BR" sz="24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D0152-B1C2-4768-99DC-8BD453F0261F}" type="slidenum">
              <a:rPr lang="pt-BR" smtClean="0"/>
              <a:t>6</a:t>
            </a:fld>
            <a:endParaRPr lang="pt-BR" dirty="0"/>
          </a:p>
        </p:txBody>
      </p:sp>
      <p:sp>
        <p:nvSpPr>
          <p:cNvPr id="8" name="Rectangle 7"/>
          <p:cNvSpPr/>
          <p:nvPr/>
        </p:nvSpPr>
        <p:spPr>
          <a:xfrm rot="1505956">
            <a:off x="9730728" y="384635"/>
            <a:ext cx="2396810" cy="8374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  <a:spcAft>
                <a:spcPts val="600"/>
              </a:spcAft>
            </a:pPr>
            <a:r>
              <a:rPr lang="pt-BR" sz="3600" b="1" dirty="0" smtClean="0">
                <a:solidFill>
                  <a:srgbClr val="FF0000"/>
                </a:solidFill>
              </a:rPr>
              <a:t>RASCUNHO</a:t>
            </a:r>
            <a:endParaRPr lang="pt-BR" sz="3600" baseline="30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4907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12192000" cy="71217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pt-BR" sz="3200" b="1" dirty="0" err="1" smtClean="0"/>
              <a:t>Churn</a:t>
            </a:r>
            <a:r>
              <a:rPr lang="pt-BR" sz="3200" b="1" dirty="0" smtClean="0"/>
              <a:t> </a:t>
            </a:r>
            <a:r>
              <a:rPr lang="pt-BR" sz="3200" b="1" dirty="0" smtClean="0"/>
              <a:t>– Problema de Negócio</a:t>
            </a:r>
            <a:endParaRPr lang="en-US" sz="20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D0152-B1C2-4768-99DC-8BD453F0261F}" type="slidenum">
              <a:rPr lang="pt-BR" smtClean="0"/>
              <a:t>7</a:t>
            </a:fld>
            <a:endParaRPr lang="pt-BR" dirty="0"/>
          </a:p>
        </p:txBody>
      </p:sp>
      <p:sp>
        <p:nvSpPr>
          <p:cNvPr id="13" name="Rectangle 12"/>
          <p:cNvSpPr/>
          <p:nvPr/>
        </p:nvSpPr>
        <p:spPr>
          <a:xfrm rot="1505956">
            <a:off x="9730728" y="384635"/>
            <a:ext cx="2396810" cy="8374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  <a:spcAft>
                <a:spcPts val="600"/>
              </a:spcAft>
            </a:pPr>
            <a:r>
              <a:rPr lang="pt-BR" sz="3600" b="1" dirty="0" smtClean="0">
                <a:solidFill>
                  <a:srgbClr val="FF0000"/>
                </a:solidFill>
              </a:rPr>
              <a:t>RASCUNHO</a:t>
            </a:r>
            <a:endParaRPr lang="pt-BR" sz="3600" baseline="30000" dirty="0">
              <a:solidFill>
                <a:srgbClr val="FF0000"/>
              </a:solidFill>
            </a:endParaRPr>
          </a:p>
        </p:txBody>
      </p:sp>
      <p:sp>
        <p:nvSpPr>
          <p:cNvPr id="14" name="CaixaDeTexto 2">
            <a:extLst>
              <a:ext uri="{FF2B5EF4-FFF2-40B4-BE49-F238E27FC236}">
                <a16:creationId xmlns:a16="http://schemas.microsoft.com/office/drawing/2014/main" id="{07F22709-5B1D-475E-B53E-672017515A3B}"/>
              </a:ext>
            </a:extLst>
          </p:cNvPr>
          <p:cNvSpPr txBox="1"/>
          <p:nvPr/>
        </p:nvSpPr>
        <p:spPr>
          <a:xfrm>
            <a:off x="550402" y="2623069"/>
            <a:ext cx="11919947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pt-BR" sz="2400" dirty="0" smtClean="0"/>
              <a:t>Identificar possíveis ações que elevem a taxa de retenção de clientes</a:t>
            </a: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pt-BR" sz="2400" dirty="0" err="1" smtClean="0"/>
              <a:t>xxxxxxx</a:t>
            </a:r>
            <a:endParaRPr lang="pt-BR" sz="2400" dirty="0" smtClean="0"/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pt-BR" sz="2400" dirty="0" smtClean="0"/>
          </a:p>
        </p:txBody>
      </p:sp>
      <p:sp>
        <p:nvSpPr>
          <p:cNvPr id="15" name="Rectangle 14"/>
          <p:cNvSpPr/>
          <p:nvPr/>
        </p:nvSpPr>
        <p:spPr>
          <a:xfrm>
            <a:off x="161591" y="1627748"/>
            <a:ext cx="3077317" cy="6718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  <a:spcAft>
                <a:spcPts val="600"/>
              </a:spcAft>
            </a:pPr>
            <a:r>
              <a:rPr lang="pt-BR" sz="2800" b="1" dirty="0" smtClean="0">
                <a:solidFill>
                  <a:prstClr val="black"/>
                </a:solidFill>
              </a:rPr>
              <a:t>Escopo do Trabalho</a:t>
            </a:r>
            <a:endParaRPr lang="pt-BR" sz="2800" baseline="30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5915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12192000" cy="71217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pt-BR" sz="3200" b="1" dirty="0" err="1" smtClean="0"/>
              <a:t>Churn</a:t>
            </a:r>
            <a:r>
              <a:rPr lang="pt-BR" sz="3200" b="1" dirty="0" smtClean="0"/>
              <a:t> </a:t>
            </a:r>
            <a:r>
              <a:rPr lang="pt-BR" sz="3200" b="1" dirty="0" smtClean="0"/>
              <a:t>– Problema de Negócio</a:t>
            </a:r>
            <a:endParaRPr lang="en-US" sz="20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D0152-B1C2-4768-99DC-8BD453F0261F}" type="slidenum">
              <a:rPr lang="pt-BR" smtClean="0"/>
              <a:t>8</a:t>
            </a:fld>
            <a:endParaRPr lang="pt-BR" dirty="0"/>
          </a:p>
        </p:txBody>
      </p:sp>
      <p:sp>
        <p:nvSpPr>
          <p:cNvPr id="13" name="Rectangle 12"/>
          <p:cNvSpPr/>
          <p:nvPr/>
        </p:nvSpPr>
        <p:spPr>
          <a:xfrm rot="1505956">
            <a:off x="9730728" y="384635"/>
            <a:ext cx="2396810" cy="8374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  <a:spcAft>
                <a:spcPts val="600"/>
              </a:spcAft>
            </a:pPr>
            <a:r>
              <a:rPr lang="pt-BR" sz="3600" b="1" dirty="0" smtClean="0">
                <a:solidFill>
                  <a:srgbClr val="FF0000"/>
                </a:solidFill>
              </a:rPr>
              <a:t>RASCUNHO</a:t>
            </a:r>
            <a:endParaRPr lang="pt-BR" sz="3600" baseline="30000" dirty="0">
              <a:solidFill>
                <a:srgbClr val="FF0000"/>
              </a:solidFill>
            </a:endParaRPr>
          </a:p>
        </p:txBody>
      </p:sp>
      <p:sp>
        <p:nvSpPr>
          <p:cNvPr id="14" name="CaixaDeTexto 2">
            <a:extLst>
              <a:ext uri="{FF2B5EF4-FFF2-40B4-BE49-F238E27FC236}">
                <a16:creationId xmlns:a16="http://schemas.microsoft.com/office/drawing/2014/main" id="{07F22709-5B1D-475E-B53E-672017515A3B}"/>
              </a:ext>
            </a:extLst>
          </p:cNvPr>
          <p:cNvSpPr txBox="1"/>
          <p:nvPr/>
        </p:nvSpPr>
        <p:spPr>
          <a:xfrm>
            <a:off x="550402" y="2623069"/>
            <a:ext cx="1191994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pt-BR" sz="2400" dirty="0" smtClean="0"/>
              <a:t>Qual é a </a:t>
            </a:r>
            <a:r>
              <a:rPr lang="pt-BR" sz="2400" u="sng" dirty="0" smtClean="0"/>
              <a:t>taxa de </a:t>
            </a:r>
            <a:r>
              <a:rPr lang="pt-BR" sz="2400" u="sng" dirty="0" err="1" smtClean="0"/>
              <a:t>churn</a:t>
            </a:r>
            <a:r>
              <a:rPr lang="pt-BR" sz="2400" dirty="0" smtClean="0"/>
              <a:t>?</a:t>
            </a: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pt-BR" sz="2400" dirty="0" smtClean="0"/>
              <a:t>Qual é o perfil do cliente que </a:t>
            </a:r>
            <a:r>
              <a:rPr lang="pt-BR" sz="2400" u="sng" dirty="0" smtClean="0"/>
              <a:t>deixa mais rapidamente </a:t>
            </a:r>
            <a:r>
              <a:rPr lang="pt-BR" sz="2400" dirty="0" smtClean="0"/>
              <a:t>a empresa?</a:t>
            </a: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pt-BR" sz="2400" dirty="0" smtClean="0"/>
              <a:t>Qual é o perfil do cliente que </a:t>
            </a:r>
            <a:r>
              <a:rPr lang="pt-BR" sz="2400" u="sng" dirty="0" smtClean="0"/>
              <a:t>se mant</a:t>
            </a:r>
            <a:r>
              <a:rPr lang="pt-BR" sz="2400" u="sng" dirty="0" smtClean="0"/>
              <a:t>êm </a:t>
            </a:r>
            <a:r>
              <a:rPr lang="pt-BR" sz="2400" dirty="0" smtClean="0"/>
              <a:t>por mais tempo na empresa?</a:t>
            </a: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pt-BR" sz="2400" dirty="0" err="1" smtClean="0"/>
              <a:t>xxxxxx</a:t>
            </a:r>
            <a:endParaRPr lang="pt-BR" sz="2400" dirty="0" smtClean="0"/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pt-BR" sz="2400" dirty="0" smtClean="0"/>
          </a:p>
        </p:txBody>
      </p:sp>
      <p:sp>
        <p:nvSpPr>
          <p:cNvPr id="15" name="Rectangle 14"/>
          <p:cNvSpPr/>
          <p:nvPr/>
        </p:nvSpPr>
        <p:spPr>
          <a:xfrm>
            <a:off x="161591" y="1627748"/>
            <a:ext cx="4743991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  <a:spcAft>
                <a:spcPts val="600"/>
              </a:spcAft>
            </a:pPr>
            <a:r>
              <a:rPr lang="pt-BR" sz="2800" b="1" dirty="0" smtClean="0">
                <a:solidFill>
                  <a:prstClr val="black"/>
                </a:solidFill>
              </a:rPr>
              <a:t>Questões a serem respondidas</a:t>
            </a:r>
            <a:endParaRPr lang="pt-BR" sz="2800" baseline="30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2365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12192000" cy="71217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pt-BR" sz="3200" b="1" dirty="0" err="1" smtClean="0"/>
              <a:t>Churn</a:t>
            </a:r>
            <a:r>
              <a:rPr lang="pt-BR" sz="3200" b="1" dirty="0" smtClean="0"/>
              <a:t> - Agenda</a:t>
            </a:r>
            <a:endParaRPr lang="en-US" sz="2000" b="1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7F22709-5B1D-475E-B53E-672017515A3B}"/>
              </a:ext>
            </a:extLst>
          </p:cNvPr>
          <p:cNvSpPr txBox="1"/>
          <p:nvPr/>
        </p:nvSpPr>
        <p:spPr>
          <a:xfrm>
            <a:off x="267972" y="1912361"/>
            <a:ext cx="413021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/>
              <a:t>Parte I:</a:t>
            </a:r>
          </a:p>
          <a:p>
            <a:r>
              <a:rPr lang="pt-BR" sz="2400" b="1" dirty="0" smtClean="0"/>
              <a:t>Estrutura do Projeto</a:t>
            </a:r>
          </a:p>
          <a:p>
            <a:endParaRPr lang="pt-BR" sz="2400" dirty="0" smtClean="0">
              <a:solidFill>
                <a:schemeClr val="bg2">
                  <a:lumMod val="90000"/>
                </a:schemeClr>
              </a:solidFill>
            </a:endParaRPr>
          </a:p>
          <a:p>
            <a:pPr marL="971550" lvl="1" indent="-514350">
              <a:buFont typeface="Wingdings" panose="05000000000000000000" pitchFamily="2" charset="2"/>
              <a:buChar char="Ø"/>
            </a:pPr>
            <a:r>
              <a:rPr lang="pt-BR" sz="2400" dirty="0" smtClean="0">
                <a:solidFill>
                  <a:schemeClr val="bg2">
                    <a:lumMod val="90000"/>
                  </a:schemeClr>
                </a:solidFill>
              </a:rPr>
              <a:t>Contexto</a:t>
            </a:r>
          </a:p>
          <a:p>
            <a:pPr marL="971550" lvl="1" indent="-514350">
              <a:buFont typeface="Wingdings" panose="05000000000000000000" pitchFamily="2" charset="2"/>
              <a:buChar char="Ø"/>
            </a:pPr>
            <a:r>
              <a:rPr lang="pt-BR" sz="2400" dirty="0" smtClean="0">
                <a:solidFill>
                  <a:schemeClr val="bg2">
                    <a:lumMod val="90000"/>
                  </a:schemeClr>
                </a:solidFill>
              </a:rPr>
              <a:t>Problema de Negócio</a:t>
            </a:r>
          </a:p>
          <a:p>
            <a:pPr marL="971550" lvl="1" indent="-514350">
              <a:buFont typeface="Wingdings" panose="05000000000000000000" pitchFamily="2" charset="2"/>
              <a:buChar char="Ø"/>
            </a:pPr>
            <a:r>
              <a:rPr lang="pt-BR" sz="2400" dirty="0" smtClean="0"/>
              <a:t>Impacto</a:t>
            </a:r>
          </a:p>
          <a:p>
            <a:pPr marL="971550" lvl="1" indent="-514350">
              <a:buFont typeface="Wingdings" panose="05000000000000000000" pitchFamily="2" charset="2"/>
              <a:buChar char="Ø"/>
            </a:pPr>
            <a:r>
              <a:rPr lang="pt-BR" sz="2400" dirty="0" smtClean="0">
                <a:solidFill>
                  <a:schemeClr val="bg2">
                    <a:lumMod val="90000"/>
                  </a:schemeClr>
                </a:solidFill>
              </a:rPr>
              <a:t>Desenho da Solução</a:t>
            </a:r>
          </a:p>
          <a:p>
            <a:pPr marL="514350" indent="-514350">
              <a:buAutoNum type="arabicPeriod"/>
            </a:pPr>
            <a:endParaRPr lang="pt-BR" sz="2400" dirty="0" smtClean="0">
              <a:solidFill>
                <a:schemeClr val="bg2">
                  <a:lumMod val="90000"/>
                </a:schemeClr>
              </a:solidFill>
            </a:endParaRPr>
          </a:p>
          <a:p>
            <a:pPr marL="514350" indent="-514350">
              <a:buAutoNum type="arabicPeriod"/>
            </a:pPr>
            <a:endParaRPr lang="pt-BR" sz="24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7" name="CaixaDeTexto 2">
            <a:extLst>
              <a:ext uri="{FF2B5EF4-FFF2-40B4-BE49-F238E27FC236}">
                <a16:creationId xmlns:a16="http://schemas.microsoft.com/office/drawing/2014/main" id="{07F22709-5B1D-475E-B53E-672017515A3B}"/>
              </a:ext>
            </a:extLst>
          </p:cNvPr>
          <p:cNvSpPr txBox="1"/>
          <p:nvPr/>
        </p:nvSpPr>
        <p:spPr>
          <a:xfrm>
            <a:off x="4398189" y="1912361"/>
            <a:ext cx="413021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solidFill>
                  <a:schemeClr val="bg2">
                    <a:lumMod val="90000"/>
                  </a:schemeClr>
                </a:solidFill>
              </a:rPr>
              <a:t>Parte II: </a:t>
            </a:r>
          </a:p>
          <a:p>
            <a:r>
              <a:rPr lang="pt-BR" sz="2400" b="1" dirty="0" smtClean="0">
                <a:solidFill>
                  <a:schemeClr val="bg2">
                    <a:lumMod val="90000"/>
                  </a:schemeClr>
                </a:solidFill>
              </a:rPr>
              <a:t>Dados e Solução</a:t>
            </a:r>
          </a:p>
          <a:p>
            <a:endParaRPr lang="pt-BR" sz="2400" dirty="0" smtClean="0">
              <a:solidFill>
                <a:schemeClr val="bg2">
                  <a:lumMod val="90000"/>
                </a:schemeClr>
              </a:solidFill>
            </a:endParaRPr>
          </a:p>
          <a:p>
            <a:pPr marL="971550" lvl="1" indent="-514350">
              <a:buFont typeface="Wingdings" panose="05000000000000000000" pitchFamily="2" charset="2"/>
              <a:buChar char="Ø"/>
            </a:pPr>
            <a:r>
              <a:rPr lang="pt-BR" sz="2400" dirty="0" smtClean="0">
                <a:solidFill>
                  <a:schemeClr val="bg2">
                    <a:lumMod val="90000"/>
                  </a:schemeClr>
                </a:solidFill>
              </a:rPr>
              <a:t>Dados</a:t>
            </a:r>
          </a:p>
          <a:p>
            <a:pPr marL="971550" lvl="1" indent="-514350">
              <a:buFont typeface="Wingdings" panose="05000000000000000000" pitchFamily="2" charset="2"/>
              <a:buChar char="Ø"/>
            </a:pPr>
            <a:r>
              <a:rPr lang="pt-BR" sz="2400" dirty="0" smtClean="0">
                <a:solidFill>
                  <a:schemeClr val="bg2">
                    <a:lumMod val="90000"/>
                  </a:schemeClr>
                </a:solidFill>
              </a:rPr>
              <a:t>EAD</a:t>
            </a:r>
          </a:p>
          <a:p>
            <a:pPr marL="971550" lvl="1" indent="-514350">
              <a:buFont typeface="Wingdings" panose="05000000000000000000" pitchFamily="2" charset="2"/>
              <a:buChar char="Ø"/>
            </a:pPr>
            <a:r>
              <a:rPr lang="pt-BR" sz="2400" dirty="0" smtClean="0">
                <a:solidFill>
                  <a:schemeClr val="bg2">
                    <a:lumMod val="90000"/>
                  </a:schemeClr>
                </a:solidFill>
              </a:rPr>
              <a:t>Solução</a:t>
            </a:r>
            <a:endParaRPr lang="pt-BR" sz="24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9" name="CaixaDeTexto 2">
            <a:extLst>
              <a:ext uri="{FF2B5EF4-FFF2-40B4-BE49-F238E27FC236}">
                <a16:creationId xmlns:a16="http://schemas.microsoft.com/office/drawing/2014/main" id="{07F22709-5B1D-475E-B53E-672017515A3B}"/>
              </a:ext>
            </a:extLst>
          </p:cNvPr>
          <p:cNvSpPr txBox="1"/>
          <p:nvPr/>
        </p:nvSpPr>
        <p:spPr>
          <a:xfrm>
            <a:off x="7866864" y="1912361"/>
            <a:ext cx="418659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solidFill>
                  <a:schemeClr val="bg2">
                    <a:lumMod val="90000"/>
                  </a:schemeClr>
                </a:solidFill>
              </a:rPr>
              <a:t>Parte III: </a:t>
            </a:r>
          </a:p>
          <a:p>
            <a:r>
              <a:rPr lang="pt-BR" sz="2400" b="1" dirty="0" smtClean="0">
                <a:solidFill>
                  <a:schemeClr val="bg2">
                    <a:lumMod val="90000"/>
                  </a:schemeClr>
                </a:solidFill>
              </a:rPr>
              <a:t>Colocando a solução à prova</a:t>
            </a:r>
          </a:p>
          <a:p>
            <a:endParaRPr lang="pt-BR" sz="2400" dirty="0" smtClean="0">
              <a:solidFill>
                <a:schemeClr val="bg2">
                  <a:lumMod val="90000"/>
                </a:schemeClr>
              </a:solidFill>
            </a:endParaRPr>
          </a:p>
          <a:p>
            <a:pPr marL="971550" lvl="1" indent="-514350">
              <a:buFont typeface="Wingdings" panose="05000000000000000000" pitchFamily="2" charset="2"/>
              <a:buChar char="Ø"/>
            </a:pPr>
            <a:r>
              <a:rPr lang="pt-BR" sz="2400" dirty="0" smtClean="0">
                <a:solidFill>
                  <a:schemeClr val="bg2">
                    <a:lumMod val="90000"/>
                  </a:schemeClr>
                </a:solidFill>
              </a:rPr>
              <a:t>Interface</a:t>
            </a:r>
          </a:p>
          <a:p>
            <a:pPr marL="971550" lvl="1" indent="-514350">
              <a:buFont typeface="Wingdings" panose="05000000000000000000" pitchFamily="2" charset="2"/>
              <a:buChar char="Ø"/>
            </a:pPr>
            <a:r>
              <a:rPr lang="pt-BR" sz="2400" dirty="0" smtClean="0">
                <a:solidFill>
                  <a:schemeClr val="bg2">
                    <a:lumMod val="90000"/>
                  </a:schemeClr>
                </a:solidFill>
              </a:rPr>
              <a:t>Implicações e próximos </a:t>
            </a:r>
            <a:r>
              <a:rPr lang="pt-BR" sz="2400" dirty="0" smtClean="0">
                <a:solidFill>
                  <a:schemeClr val="bg2">
                    <a:lumMod val="90000"/>
                  </a:schemeClr>
                </a:solidFill>
              </a:rPr>
              <a:t>passos</a:t>
            </a:r>
          </a:p>
          <a:p>
            <a:pPr marL="971550" lvl="1" indent="-514350">
              <a:buFont typeface="Wingdings" panose="05000000000000000000" pitchFamily="2" charset="2"/>
              <a:buChar char="Ø"/>
            </a:pPr>
            <a:r>
              <a:rPr lang="pt-BR" sz="2400" dirty="0" smtClean="0">
                <a:solidFill>
                  <a:schemeClr val="bg2">
                    <a:lumMod val="90000"/>
                  </a:schemeClr>
                </a:solidFill>
              </a:rPr>
              <a:t>Conclusão</a:t>
            </a:r>
          </a:p>
          <a:p>
            <a:pPr marL="971550" lvl="1" indent="-514350">
              <a:buFont typeface="Wingdings" panose="05000000000000000000" pitchFamily="2" charset="2"/>
              <a:buChar char="Ø"/>
            </a:pPr>
            <a:endParaRPr lang="pt-BR" sz="2400" dirty="0" smtClean="0">
              <a:solidFill>
                <a:schemeClr val="bg2">
                  <a:lumMod val="90000"/>
                </a:schemeClr>
              </a:solidFill>
            </a:endParaRPr>
          </a:p>
          <a:p>
            <a:pPr marL="971550" lvl="1" indent="-514350">
              <a:buFont typeface="Wingdings" panose="05000000000000000000" pitchFamily="2" charset="2"/>
              <a:buChar char="Ø"/>
            </a:pPr>
            <a:endParaRPr lang="pt-BR" sz="2400" dirty="0" smtClean="0">
              <a:solidFill>
                <a:schemeClr val="bg2">
                  <a:lumMod val="90000"/>
                </a:schemeClr>
              </a:solidFill>
            </a:endParaRPr>
          </a:p>
          <a:p>
            <a:pPr marL="514350" indent="-514350">
              <a:buAutoNum type="arabicPeriod"/>
            </a:pPr>
            <a:endParaRPr lang="pt-BR" sz="2400" dirty="0" smtClean="0">
              <a:solidFill>
                <a:schemeClr val="bg2">
                  <a:lumMod val="90000"/>
                </a:schemeClr>
              </a:solidFill>
            </a:endParaRPr>
          </a:p>
          <a:p>
            <a:pPr marL="514350" indent="-514350">
              <a:buAutoNum type="arabicPeriod"/>
            </a:pPr>
            <a:endParaRPr lang="pt-BR" sz="24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D0152-B1C2-4768-99DC-8BD453F0261F}" type="slidenum">
              <a:rPr lang="pt-BR" smtClean="0"/>
              <a:t>9</a:t>
            </a:fld>
            <a:endParaRPr lang="pt-BR" dirty="0"/>
          </a:p>
        </p:txBody>
      </p:sp>
      <p:sp>
        <p:nvSpPr>
          <p:cNvPr id="8" name="Rectangle 7"/>
          <p:cNvSpPr/>
          <p:nvPr/>
        </p:nvSpPr>
        <p:spPr>
          <a:xfrm rot="1505956">
            <a:off x="9730728" y="384635"/>
            <a:ext cx="2396810" cy="8374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  <a:spcAft>
                <a:spcPts val="600"/>
              </a:spcAft>
            </a:pPr>
            <a:r>
              <a:rPr lang="pt-BR" sz="3600" b="1" dirty="0" smtClean="0">
                <a:solidFill>
                  <a:srgbClr val="FF0000"/>
                </a:solidFill>
              </a:rPr>
              <a:t>RASCUNHO</a:t>
            </a:r>
            <a:endParaRPr lang="pt-BR" sz="3600" baseline="30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7682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914</Words>
  <Application>Microsoft Office PowerPoint</Application>
  <PresentationFormat>Widescreen</PresentationFormat>
  <Paragraphs>378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Wingdings</vt:lpstr>
      <vt:lpstr>Tema do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Clau-Tal</dc:creator>
  <cp:lastModifiedBy>Ferreira, Tales Adriano (B-TAP-2)</cp:lastModifiedBy>
  <cp:revision>55</cp:revision>
  <dcterms:created xsi:type="dcterms:W3CDTF">2019-10-30T20:15:16Z</dcterms:created>
  <dcterms:modified xsi:type="dcterms:W3CDTF">2022-05-14T22:21:56Z</dcterms:modified>
</cp:coreProperties>
</file>