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Public Sans" panose="020B0604020202020204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pxLOOcukDKM3XfJv7tc0f1B4m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930AF0-3DEC-4E52-80BE-CF40D73B574B}">
  <a:tblStyle styleId="{65930AF0-3DEC-4E52-80BE-CF40D73B57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0308" autoAdjust="0"/>
  </p:normalViewPr>
  <p:slideViewPr>
    <p:cSldViewPr snapToGrid="0">
      <p:cViewPr varScale="1">
        <p:scale>
          <a:sx n="46" d="100"/>
          <a:sy n="46" d="100"/>
        </p:scale>
        <p:origin x="215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dirty="0"/>
              <a:t>Bom dia Professor Ricardo Rios e colegas de turma 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dirty="0"/>
              <a:t>Primeiramente, gostaria de agradecer a oportunidade em apresentar esse trabalho.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 dirty="0"/>
              <a:t>Esse trabalho é o trabalho final da disciplina MATE33 - Tópicos em Inteligência Artificial II (Aprendizado Não Supervisionado) do 2º semestre de 2022 do PGCOMP/UFBA.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 dirty="0"/>
              <a:t>Ele foi elaborado por mim, Anderson Boa Morte e pelo meu colega Edmilson Jesus que irá apresentar m sequência.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 b="1" dirty="0"/>
              <a:t>O título do nosso trabalho é: Um abordagem baseada em AM para o agrupamento dos dados de candidatos e vagas de trabalho disponíveis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  <a:endParaRPr dirty="0"/>
          </a:p>
        </p:txBody>
      </p:sp>
      <p:sp>
        <p:nvSpPr>
          <p:cNvPr id="86" name="Google Shape;8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a994f47e6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a994f47e6d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1a994f47e6d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994f47e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1a994f47e6d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1a994f47e6d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a994f47e6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a994f47e6d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1a994f47e6d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a994f47e6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a994f47e6d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1a994f47e6d_0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a44e5d3d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a44e5d3d6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1a44e5d3d6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nossa agenda é composta de 06 tópicos</a:t>
            </a: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SINE – Sistema Nacional de Emprego, 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vinculado ao Ministério do Trabalho, é um grande sistema público, responsável pela execução das políticas públicas de emprego no país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BR" dirty="0"/>
              <a:t>Essa informação foi obtida através do Portal Emprega Brasil, um dos serviços ofertados pelo MTE. A relação das referências utilizadas neste trabalho está disponível mais adiante nessa apresentação.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seguir alguns números para ilustrar o cenário de contratações efetuadas via SINE.</a:t>
            </a:r>
            <a:br>
              <a:rPr lang="pt-BR" dirty="0"/>
            </a:br>
            <a:br>
              <a:rPr lang="pt-BR" dirty="0"/>
            </a:br>
            <a:endParaRPr dirty="0"/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994f47e6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a994f47e6d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Essa informação foi obtida através do Portal Emprega Brasil, um dos serviços ofertados pelo MTE. A relação das referências utilizadas neste trabalho está disponível mais adiante nessa apresentação.</a:t>
            </a:r>
            <a:br>
              <a:rPr lang="pt-BR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br>
              <a:rPr lang="pt-BR"/>
            </a:br>
            <a:endParaRPr/>
          </a:p>
        </p:txBody>
      </p:sp>
      <p:sp>
        <p:nvSpPr>
          <p:cNvPr id="119" name="Google Shape;119;g1a994f47e6d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994f47e6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a994f47e6d_0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... Compartilhar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dirty="0"/>
            </a:br>
            <a:br>
              <a:rPr lang="pt-BR" dirty="0"/>
            </a:br>
            <a:endParaRPr dirty="0"/>
          </a:p>
        </p:txBody>
      </p:sp>
      <p:sp>
        <p:nvSpPr>
          <p:cNvPr id="130" name="Google Shape;130;g1a994f47e6d_0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Então, diante de um cenário de poucas contratações realizadas via rede SINE </a:t>
            </a:r>
            <a:br>
              <a:rPr lang="pt-BR"/>
            </a:br>
            <a:br>
              <a:rPr lang="pt-BR"/>
            </a:br>
            <a:r>
              <a:rPr lang="pt-BR"/>
              <a:t>e as dificuldades quanto ao cruzamento de informações governamentais que poderiam melhorar o matching entre candidatos e vagas de trabalho propomos agrupar …</a:t>
            </a:r>
            <a:endParaRPr/>
          </a:p>
        </p:txBody>
      </p:sp>
      <p:sp>
        <p:nvSpPr>
          <p:cNvPr id="142" name="Google Shape;14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994f47e6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a994f47e6d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a994f47e6d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objetivo principal dessa etapa é a avaliação dos algoritmos de agrupamento. Qual o algoritmo que apresentou as melhores métricas!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Utilizar algoritmos de agrupamento particional (</a:t>
            </a:r>
            <a:r>
              <a:rPr lang="pt-BR" dirty="0" err="1"/>
              <a:t>KMeans</a:t>
            </a:r>
            <a:r>
              <a:rPr lang="pt-BR" dirty="0"/>
              <a:t>) e hierárquico sob os dados de candidatos e vagas para: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dirty="0"/>
              <a:t>Avaliar as medidas de similaridade/distância (coseno, manhattan, euclidiana)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dirty="0"/>
              <a:t>Avaliar os índices de validação de agrupamento (silhueta, DBI, GAP)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dirty="0"/>
              <a:t>Avaliar métricas de integração (single, </a:t>
            </a:r>
            <a:r>
              <a:rPr lang="pt-BR" dirty="0" err="1"/>
              <a:t>average</a:t>
            </a:r>
            <a:r>
              <a:rPr lang="pt-BR" dirty="0"/>
              <a:t> e complete-link)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dirty="0"/>
              <a:t>Qual o número de ótimo de clusters para os algoritmos avaliados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15163800" y="95631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3200" b="1" i="0" u="none" strike="noStrike" cap="none">
                <a:solidFill>
                  <a:srgbClr val="273C5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3200" b="1" i="0" u="none" strike="noStrike" cap="none">
                <a:solidFill>
                  <a:srgbClr val="273C5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3200" b="1" i="0" u="none" strike="noStrike" cap="none">
                <a:solidFill>
                  <a:srgbClr val="273C5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3200" b="1" i="0" u="none" strike="noStrike" cap="none">
                <a:solidFill>
                  <a:srgbClr val="273C5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3200" b="1" i="0" u="none" strike="noStrike" cap="none">
                <a:solidFill>
                  <a:srgbClr val="273C5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3200" b="1" i="0" u="none" strike="noStrike" cap="none">
                <a:solidFill>
                  <a:srgbClr val="273C5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3200" b="1" i="0" u="none" strike="noStrike" cap="none">
                <a:solidFill>
                  <a:srgbClr val="273C5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3200" b="1" i="0" u="none" strike="noStrike" cap="none">
                <a:solidFill>
                  <a:srgbClr val="273C5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3200" b="1" i="0" u="none" strike="noStrike" cap="none">
                <a:solidFill>
                  <a:srgbClr val="273C5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7" name="Google Shape;17;p15"/>
          <p:cNvSpPr txBox="1"/>
          <p:nvPr/>
        </p:nvSpPr>
        <p:spPr>
          <a:xfrm rot="-5400000">
            <a:off x="14897101" y="6629399"/>
            <a:ext cx="6232525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Anderson Boa Morte/Edmilson Jesus  – PGCOMP/UFBA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edmilsondejesus/match-emprego/blob/main/pre-processamento.ipynb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bmorte/match-emprego/blob/main/avaliacao-hiperparametros.ipynb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edmilsondejesus/match-emprego" TargetMode="External"/><Relationship Id="rId5" Type="http://schemas.openxmlformats.org/officeDocument/2006/relationships/hyperlink" Target="https://github.com/abmorte/match-emprego" TargetMode="Externa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446480" y="291538"/>
            <a:ext cx="17841600" cy="26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430" b="1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MATE33</a:t>
            </a:r>
            <a:br>
              <a:rPr lang="pt-BR" sz="13430" b="1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</a:br>
            <a:r>
              <a:rPr lang="pt-BR" sz="4000" b="1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Tópicos em Inteligência Artificial III (Aprendizado Não Supervisionado)</a:t>
            </a:r>
            <a:endParaRPr sz="4400" b="1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84228" y="8706419"/>
            <a:ext cx="9526572" cy="164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40" b="0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Alunos: Anderson Boa Morte/Edmilson Jesus</a:t>
            </a:r>
            <a:br>
              <a:rPr lang="pt-BR" sz="3240" b="0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</a:br>
            <a:r>
              <a:rPr lang="pt-BR" sz="3240" b="0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Professor: Ricardo Rios</a:t>
            </a:r>
            <a:endParaRPr/>
          </a:p>
          <a:p>
            <a:pPr marL="0" marR="0" lvl="0" indent="0" algn="l" rtl="0">
              <a:lnSpc>
                <a:spcPct val="11867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40" b="0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24734" y="4566771"/>
            <a:ext cx="16851000" cy="12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48" b="1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Trabalho final – Uma abordagem  baseada em AM para o agrupamento dos dados de candidatos e vagas de trabalho disponíveis no site do MTE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3463455" y="5803671"/>
            <a:ext cx="36122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Dezembro, 2022</a:t>
            </a:r>
            <a:endParaRPr dirty="0"/>
          </a:p>
        </p:txBody>
      </p:sp>
      <p:pic>
        <p:nvPicPr>
          <p:cNvPr id="92" name="Google Shape;92;p1" descr="Uma imagem contendo 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000" y="8191500"/>
            <a:ext cx="4121869" cy="1453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65485" y="8046086"/>
            <a:ext cx="1922184" cy="1922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994f47e6d_0_85"/>
          <p:cNvSpPr txBox="1"/>
          <p:nvPr/>
        </p:nvSpPr>
        <p:spPr>
          <a:xfrm>
            <a:off x="587550" y="2390100"/>
            <a:ext cx="171129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>
                <a:solidFill>
                  <a:srgbClr val="FF0000"/>
                </a:solidFill>
                <a:latin typeface="Public Sans"/>
                <a:ea typeface="Public Sans"/>
                <a:cs typeface="Public Sans"/>
                <a:sym typeface="Public Sans"/>
              </a:rPr>
              <a:t>Etapa 2:</a:t>
            </a:r>
            <a:endParaRPr sz="4400" b="1" dirty="0">
              <a:solidFill>
                <a:srgbClr val="FF000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 dirty="0">
              <a:solidFill>
                <a:srgbClr val="FF000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3400"/>
              <a:buFont typeface="Public Sans"/>
              <a:buChar char="●"/>
            </a:pPr>
            <a:r>
              <a:rPr lang="pt-BR" sz="3400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Efetuar a junção (⨝) dos </a:t>
            </a:r>
            <a:r>
              <a:rPr lang="pt-BR" sz="3400" i="1" dirty="0" err="1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datasets</a:t>
            </a:r>
            <a:r>
              <a:rPr lang="pt-BR" sz="3400" i="1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pt-BR" sz="3400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de candidatos e vagas através de alguns campos Ex.: </a:t>
            </a:r>
            <a:r>
              <a:rPr lang="pt-BR" sz="3400" dirty="0" err="1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CBOs</a:t>
            </a:r>
            <a:r>
              <a:rPr lang="pt-BR" sz="3400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 pretendidos e localidade.</a:t>
            </a:r>
            <a:endParaRPr sz="3400" dirty="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3400"/>
              <a:buFont typeface="Public Sans"/>
              <a:buChar char="●"/>
            </a:pPr>
            <a:r>
              <a:rPr lang="pt-BR" sz="3400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Submeter esse </a:t>
            </a:r>
            <a:r>
              <a:rPr lang="pt-BR" sz="3400" i="1" dirty="0" err="1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dataset</a:t>
            </a:r>
            <a:r>
              <a:rPr lang="pt-BR" sz="3400" i="1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pt-BR" sz="3400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único ao algoritmo de </a:t>
            </a:r>
            <a:r>
              <a:rPr lang="pt-BR" sz="3400" b="1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agrupamento </a:t>
            </a:r>
            <a:r>
              <a:rPr lang="pt-BR" sz="3400" b="1" i="1" dirty="0" err="1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fuzzy</a:t>
            </a:r>
            <a:r>
              <a:rPr lang="pt-BR" sz="3400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 no intuito de determinar o grau de pertencimento do candidato a cada um dos </a:t>
            </a:r>
            <a:r>
              <a:rPr lang="pt-BR" sz="3400" i="1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clusters </a:t>
            </a:r>
            <a:r>
              <a:rPr lang="pt-BR" sz="3400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de vagas obtidos.</a:t>
            </a:r>
            <a:endParaRPr sz="3400" dirty="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00" dirty="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1" dirty="0">
              <a:solidFill>
                <a:srgbClr val="FF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92" name="Google Shape;192;g1a994f47e6d_0_85"/>
          <p:cNvSpPr txBox="1"/>
          <p:nvPr/>
        </p:nvSpPr>
        <p:spPr>
          <a:xfrm>
            <a:off x="528458" y="342900"/>
            <a:ext cx="1448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 b="1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Visão Geral da Proposta </a:t>
            </a:r>
            <a:r>
              <a:rPr lang="pt-BR" sz="4400" b="1">
                <a:solidFill>
                  <a:srgbClr val="FF0000"/>
                </a:solidFill>
                <a:latin typeface="Public Sans"/>
                <a:ea typeface="Public Sans"/>
                <a:cs typeface="Public Sans"/>
                <a:sym typeface="Public Sans"/>
              </a:rPr>
              <a:t>etapa 2</a:t>
            </a:r>
            <a:endParaRPr/>
          </a:p>
        </p:txBody>
      </p:sp>
      <p:cxnSp>
        <p:nvCxnSpPr>
          <p:cNvPr id="193" name="Google Shape;193;g1a994f47e6d_0_85"/>
          <p:cNvCxnSpPr/>
          <p:nvPr/>
        </p:nvCxnSpPr>
        <p:spPr>
          <a:xfrm>
            <a:off x="685800" y="1620994"/>
            <a:ext cx="14673000" cy="0"/>
          </a:xfrm>
          <a:prstGeom prst="straightConnector1">
            <a:avLst/>
          </a:prstGeom>
          <a:noFill/>
          <a:ln w="9525" cap="flat" cmpd="sng">
            <a:solidFill>
              <a:srgbClr val="3FA5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g1a994f47e6d_0_85"/>
          <p:cNvSpPr txBox="1">
            <a:spLocks noGrp="1"/>
          </p:cNvSpPr>
          <p:nvPr>
            <p:ph type="sldNum" idx="12"/>
          </p:nvPr>
        </p:nvSpPr>
        <p:spPr>
          <a:xfrm>
            <a:off x="15163800" y="95631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pic>
        <p:nvPicPr>
          <p:cNvPr id="195" name="Google Shape;195;g1a994f47e6d_0_85" descr="Uma imagem contendo 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30600" y="542544"/>
            <a:ext cx="1892430" cy="66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a994f47e6d_0_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63800" y="304800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994f47e6d_0_30"/>
          <p:cNvSpPr txBox="1"/>
          <p:nvPr/>
        </p:nvSpPr>
        <p:spPr>
          <a:xfrm>
            <a:off x="496800" y="1810800"/>
            <a:ext cx="17231100" cy="7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just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43" b="1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3444"/>
              <a:buFont typeface="Public Sans"/>
              <a:buAutoNum type="arabicPeriod"/>
            </a:pPr>
            <a:r>
              <a:rPr lang="pt-BR" sz="3443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Contextualização do problema</a:t>
            </a:r>
            <a:endParaRPr sz="3443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44"/>
              <a:buFont typeface="Public Sans"/>
              <a:buAutoNum type="arabicPeriod"/>
            </a:pPr>
            <a:r>
              <a:rPr lang="pt-BR" sz="3443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Visão Geral da Proposta</a:t>
            </a:r>
            <a:endParaRPr sz="3443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44"/>
              <a:buFont typeface="Public Sans"/>
              <a:buAutoNum type="arabicPeriod"/>
            </a:pPr>
            <a:r>
              <a:rPr lang="pt-BR" sz="3443" b="1">
                <a:solidFill>
                  <a:schemeClr val="accent6"/>
                </a:solidFill>
                <a:latin typeface="Public Sans"/>
                <a:ea typeface="Public Sans"/>
                <a:cs typeface="Public Sans"/>
                <a:sym typeface="Public Sans"/>
              </a:rPr>
              <a:t>Pré-processamento</a:t>
            </a:r>
            <a:endParaRPr sz="3443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3444"/>
              <a:buFont typeface="Public Sans"/>
              <a:buAutoNum type="arabicPeriod"/>
            </a:pPr>
            <a:r>
              <a:rPr lang="pt-BR" sz="3443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Aplicação dos modelos de AM</a:t>
            </a:r>
            <a:endParaRPr sz="3443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3444"/>
              <a:buFont typeface="Public Sans"/>
              <a:buAutoNum type="arabicPeriod"/>
            </a:pPr>
            <a:r>
              <a:rPr lang="pt-BR" sz="3443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Validação dos Resultados</a:t>
            </a:r>
            <a:endParaRPr sz="3443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3444"/>
              <a:buFont typeface="Public Sans"/>
              <a:buAutoNum type="arabicPeriod"/>
            </a:pPr>
            <a:r>
              <a:rPr lang="pt-BR" sz="3443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Considerações e trabalhos futuros</a:t>
            </a:r>
            <a:endParaRPr sz="3443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829052" marR="0" lvl="1" indent="-3937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886202" marR="0" lvl="1" indent="-295656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44"/>
              <a:buFont typeface="Arial"/>
              <a:buNone/>
            </a:pPr>
            <a:endParaRPr sz="3443" b="0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3" name="Google Shape;203;g1a994f47e6d_0_30"/>
          <p:cNvSpPr txBox="1"/>
          <p:nvPr/>
        </p:nvSpPr>
        <p:spPr>
          <a:xfrm>
            <a:off x="528458" y="342900"/>
            <a:ext cx="1448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 b="1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Agenda</a:t>
            </a:r>
            <a:endParaRPr/>
          </a:p>
        </p:txBody>
      </p:sp>
      <p:cxnSp>
        <p:nvCxnSpPr>
          <p:cNvPr id="204" name="Google Shape;204;g1a994f47e6d_0_30"/>
          <p:cNvCxnSpPr/>
          <p:nvPr/>
        </p:nvCxnSpPr>
        <p:spPr>
          <a:xfrm>
            <a:off x="685800" y="1620994"/>
            <a:ext cx="14673000" cy="0"/>
          </a:xfrm>
          <a:prstGeom prst="straightConnector1">
            <a:avLst/>
          </a:prstGeom>
          <a:noFill/>
          <a:ln w="9525" cap="flat" cmpd="sng">
            <a:solidFill>
              <a:srgbClr val="3FA5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g1a994f47e6d_0_30"/>
          <p:cNvSpPr txBox="1">
            <a:spLocks noGrp="1"/>
          </p:cNvSpPr>
          <p:nvPr>
            <p:ph type="sldNum" idx="12"/>
          </p:nvPr>
        </p:nvSpPr>
        <p:spPr>
          <a:xfrm>
            <a:off x="15163800" y="95631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pic>
        <p:nvPicPr>
          <p:cNvPr id="206" name="Google Shape;206;g1a994f47e6d_0_30" descr="Uma imagem contendo 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30600" y="542544"/>
            <a:ext cx="1892430" cy="66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1a994f47e6d_0_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63800" y="304800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/>
          <p:nvPr/>
        </p:nvSpPr>
        <p:spPr>
          <a:xfrm>
            <a:off x="495801" y="1809565"/>
            <a:ext cx="17231084" cy="716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86202" marR="0" lvl="1" indent="-234950" algn="just" rtl="0">
              <a:lnSpc>
                <a:spcPct val="1095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1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71852" marR="0" lvl="1" indent="0" algn="just" rtl="0">
              <a:lnSpc>
                <a:spcPct val="10959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1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886202" marR="0" lvl="1" indent="-295656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44"/>
              <a:buFont typeface="Arial"/>
              <a:buNone/>
            </a:pPr>
            <a:endParaRPr sz="3443" b="0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742950" marR="0" lvl="1" indent="-295656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44"/>
              <a:buFont typeface="Arial"/>
              <a:buNone/>
            </a:pPr>
            <a:endParaRPr sz="3443" b="1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 b="1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Pré-processamento</a:t>
            </a:r>
            <a:endParaRPr/>
          </a:p>
        </p:txBody>
      </p:sp>
      <p:cxnSp>
        <p:nvCxnSpPr>
          <p:cNvPr id="215" name="Google Shape;215;p7"/>
          <p:cNvCxnSpPr/>
          <p:nvPr/>
        </p:nvCxnSpPr>
        <p:spPr>
          <a:xfrm>
            <a:off x="685800" y="1620994"/>
            <a:ext cx="14672916" cy="0"/>
          </a:xfrm>
          <a:prstGeom prst="straightConnector1">
            <a:avLst/>
          </a:prstGeom>
          <a:noFill/>
          <a:ln w="9525" cap="flat" cmpd="sng">
            <a:solidFill>
              <a:srgbClr val="3FA5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6" name="Google Shape;216;p7"/>
          <p:cNvSpPr txBox="1">
            <a:spLocks noGrp="1"/>
          </p:cNvSpPr>
          <p:nvPr>
            <p:ph type="sldNum" idx="12"/>
          </p:nvPr>
        </p:nvSpPr>
        <p:spPr>
          <a:xfrm>
            <a:off x="15163800" y="95631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pic>
        <p:nvPicPr>
          <p:cNvPr id="217" name="Google Shape;217;p7" descr="Uma imagem contendo 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30600" y="542544"/>
            <a:ext cx="1892430" cy="66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63800" y="30480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7" descr="Uma imagem contendo Tabela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340" y="1756088"/>
            <a:ext cx="14433174" cy="8302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7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19200" y="9526052"/>
            <a:ext cx="2445575" cy="418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a994f47e6d_0_40"/>
          <p:cNvSpPr txBox="1"/>
          <p:nvPr/>
        </p:nvSpPr>
        <p:spPr>
          <a:xfrm>
            <a:off x="496800" y="1810800"/>
            <a:ext cx="17231100" cy="7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just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43" b="1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3444"/>
              <a:buFont typeface="Public Sans"/>
              <a:buAutoNum type="arabicPeriod"/>
            </a:pPr>
            <a:r>
              <a:rPr lang="pt-BR" sz="3443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Contextualização do problema</a:t>
            </a:r>
            <a:endParaRPr sz="3443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44"/>
              <a:buFont typeface="Public Sans"/>
              <a:buAutoNum type="arabicPeriod"/>
            </a:pPr>
            <a:r>
              <a:rPr lang="pt-BR" sz="3443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Visão Geral da Proposta</a:t>
            </a:r>
            <a:endParaRPr sz="3443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44"/>
              <a:buFont typeface="Public Sans"/>
              <a:buAutoNum type="arabicPeriod"/>
            </a:pPr>
            <a:r>
              <a:rPr lang="pt-BR" sz="3443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Pré-processamento</a:t>
            </a:r>
            <a:endParaRPr sz="3443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44"/>
              <a:buFont typeface="Public Sans"/>
              <a:buAutoNum type="arabicPeriod"/>
            </a:pPr>
            <a:r>
              <a:rPr lang="pt-BR" sz="3443" b="1">
                <a:solidFill>
                  <a:schemeClr val="accent6"/>
                </a:solidFill>
                <a:latin typeface="Public Sans"/>
                <a:ea typeface="Public Sans"/>
                <a:cs typeface="Public Sans"/>
                <a:sym typeface="Public Sans"/>
              </a:rPr>
              <a:t>Aplicação dos modelos de AM</a:t>
            </a:r>
            <a:endParaRPr sz="3443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3444"/>
              <a:buFont typeface="Public Sans"/>
              <a:buAutoNum type="arabicPeriod"/>
            </a:pPr>
            <a:r>
              <a:rPr lang="pt-BR" sz="3443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Validação dos Resultados</a:t>
            </a:r>
            <a:endParaRPr sz="3443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3444"/>
              <a:buFont typeface="Public Sans"/>
              <a:buAutoNum type="arabicPeriod"/>
            </a:pPr>
            <a:r>
              <a:rPr lang="pt-BR" sz="3443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Considerações e trabalhos futuros</a:t>
            </a:r>
            <a:endParaRPr sz="3443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43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829052" marR="0" lvl="1" indent="-3937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886202" marR="0" lvl="1" indent="-295656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44"/>
              <a:buFont typeface="Arial"/>
              <a:buNone/>
            </a:pPr>
            <a:endParaRPr sz="3443" b="0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7" name="Google Shape;227;g1a994f47e6d_0_40"/>
          <p:cNvSpPr txBox="1"/>
          <p:nvPr/>
        </p:nvSpPr>
        <p:spPr>
          <a:xfrm>
            <a:off x="528458" y="342900"/>
            <a:ext cx="1448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 b="1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Agenda</a:t>
            </a:r>
            <a:endParaRPr/>
          </a:p>
        </p:txBody>
      </p:sp>
      <p:cxnSp>
        <p:nvCxnSpPr>
          <p:cNvPr id="228" name="Google Shape;228;g1a994f47e6d_0_40"/>
          <p:cNvCxnSpPr/>
          <p:nvPr/>
        </p:nvCxnSpPr>
        <p:spPr>
          <a:xfrm>
            <a:off x="685800" y="1620994"/>
            <a:ext cx="14673000" cy="0"/>
          </a:xfrm>
          <a:prstGeom prst="straightConnector1">
            <a:avLst/>
          </a:prstGeom>
          <a:noFill/>
          <a:ln w="9525" cap="flat" cmpd="sng">
            <a:solidFill>
              <a:srgbClr val="3FA5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9" name="Google Shape;229;g1a994f47e6d_0_40"/>
          <p:cNvSpPr txBox="1">
            <a:spLocks noGrp="1"/>
          </p:cNvSpPr>
          <p:nvPr>
            <p:ph type="sldNum" idx="12"/>
          </p:nvPr>
        </p:nvSpPr>
        <p:spPr>
          <a:xfrm>
            <a:off x="15163800" y="95631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pic>
        <p:nvPicPr>
          <p:cNvPr id="230" name="Google Shape;230;g1a994f47e6d_0_40" descr="Uma imagem contendo 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30600" y="542544"/>
            <a:ext cx="1892430" cy="66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1a994f47e6d_0_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63800" y="304800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"/>
          <p:cNvSpPr txBox="1"/>
          <p:nvPr/>
        </p:nvSpPr>
        <p:spPr>
          <a:xfrm>
            <a:off x="495801" y="1809565"/>
            <a:ext cx="17231084" cy="716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86202" marR="0" lvl="1" indent="-234950" algn="just" rtl="0">
              <a:lnSpc>
                <a:spcPct val="1095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1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71852" marR="0" lvl="1" indent="0" algn="just" rtl="0">
              <a:lnSpc>
                <a:spcPct val="10959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1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886202" marR="0" lvl="1" indent="-295656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44"/>
              <a:buFont typeface="Arial"/>
              <a:buNone/>
            </a:pPr>
            <a:endParaRPr sz="3443" b="0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742950" marR="0" lvl="1" indent="-295656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44"/>
              <a:buFont typeface="Arial"/>
              <a:buNone/>
            </a:pPr>
            <a:endParaRPr sz="3443" b="1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8" name="Google Shape;238;p8"/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 b="1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Aplicação dos modelos de AM</a:t>
            </a:r>
            <a:endParaRPr/>
          </a:p>
        </p:txBody>
      </p:sp>
      <p:cxnSp>
        <p:nvCxnSpPr>
          <p:cNvPr id="239" name="Google Shape;239;p8"/>
          <p:cNvCxnSpPr/>
          <p:nvPr/>
        </p:nvCxnSpPr>
        <p:spPr>
          <a:xfrm>
            <a:off x="685800" y="1620994"/>
            <a:ext cx="14672916" cy="0"/>
          </a:xfrm>
          <a:prstGeom prst="straightConnector1">
            <a:avLst/>
          </a:prstGeom>
          <a:noFill/>
          <a:ln w="9525" cap="flat" cmpd="sng">
            <a:solidFill>
              <a:srgbClr val="3FA5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>
            <a:spLocks noGrp="1"/>
          </p:cNvSpPr>
          <p:nvPr>
            <p:ph type="sldNum" idx="12"/>
          </p:nvPr>
        </p:nvSpPr>
        <p:spPr>
          <a:xfrm>
            <a:off x="15163800" y="95631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pic>
        <p:nvPicPr>
          <p:cNvPr id="241" name="Google Shape;241;p8" descr="Uma imagem contendo 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30600" y="542544"/>
            <a:ext cx="1892430" cy="66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63800" y="30480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8" descr="Tabela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800" y="1659093"/>
            <a:ext cx="14304342" cy="8046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8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9550" y="9805976"/>
            <a:ext cx="2135966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a994f47e6d_0_50"/>
          <p:cNvSpPr txBox="1"/>
          <p:nvPr/>
        </p:nvSpPr>
        <p:spPr>
          <a:xfrm>
            <a:off x="496800" y="1810800"/>
            <a:ext cx="17231100" cy="7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just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43" b="1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3444"/>
              <a:buFont typeface="Public Sans"/>
              <a:buAutoNum type="arabicPeriod"/>
            </a:pPr>
            <a:r>
              <a:rPr lang="pt-BR" sz="3443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Contextualização do problema</a:t>
            </a:r>
            <a:endParaRPr sz="3443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44"/>
              <a:buFont typeface="Public Sans"/>
              <a:buAutoNum type="arabicPeriod"/>
            </a:pPr>
            <a:r>
              <a:rPr lang="pt-BR" sz="3443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Visão Geral da Proposta</a:t>
            </a:r>
            <a:endParaRPr sz="3443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44"/>
              <a:buFont typeface="Public Sans"/>
              <a:buAutoNum type="arabicPeriod"/>
            </a:pPr>
            <a:r>
              <a:rPr lang="pt-BR" sz="3443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Pré-processamento</a:t>
            </a:r>
            <a:endParaRPr sz="3443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3444"/>
              <a:buFont typeface="Public Sans"/>
              <a:buAutoNum type="arabicPeriod"/>
            </a:pPr>
            <a:r>
              <a:rPr lang="pt-BR" sz="3443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Aplicação dos modelos de AM</a:t>
            </a:r>
            <a:endParaRPr sz="3443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44"/>
              <a:buFont typeface="Public Sans"/>
              <a:buAutoNum type="arabicPeriod"/>
            </a:pPr>
            <a:r>
              <a:rPr lang="pt-BR" sz="3443" b="1">
                <a:solidFill>
                  <a:schemeClr val="accent6"/>
                </a:solidFill>
                <a:latin typeface="Public Sans"/>
                <a:ea typeface="Public Sans"/>
                <a:cs typeface="Public Sans"/>
                <a:sym typeface="Public Sans"/>
              </a:rPr>
              <a:t>Validação dos Resultados</a:t>
            </a:r>
            <a:endParaRPr sz="3443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3444"/>
              <a:buFont typeface="Public Sans"/>
              <a:buAutoNum type="arabicPeriod"/>
            </a:pPr>
            <a:r>
              <a:rPr lang="pt-BR" sz="3443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Considerações e trabalhos futuros</a:t>
            </a:r>
            <a:endParaRPr sz="3443" b="1">
              <a:solidFill>
                <a:schemeClr val="accent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829052" marR="0" lvl="1" indent="-3937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886202" marR="0" lvl="1" indent="-295656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44"/>
              <a:buFont typeface="Arial"/>
              <a:buNone/>
            </a:pPr>
            <a:endParaRPr sz="3443" b="0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" name="Google Shape;251;g1a994f47e6d_0_50"/>
          <p:cNvSpPr txBox="1"/>
          <p:nvPr/>
        </p:nvSpPr>
        <p:spPr>
          <a:xfrm>
            <a:off x="528458" y="342900"/>
            <a:ext cx="1448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 b="1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Agenda</a:t>
            </a:r>
            <a:endParaRPr/>
          </a:p>
        </p:txBody>
      </p:sp>
      <p:cxnSp>
        <p:nvCxnSpPr>
          <p:cNvPr id="252" name="Google Shape;252;g1a994f47e6d_0_50"/>
          <p:cNvCxnSpPr/>
          <p:nvPr/>
        </p:nvCxnSpPr>
        <p:spPr>
          <a:xfrm>
            <a:off x="685800" y="1620994"/>
            <a:ext cx="14673000" cy="0"/>
          </a:xfrm>
          <a:prstGeom prst="straightConnector1">
            <a:avLst/>
          </a:prstGeom>
          <a:noFill/>
          <a:ln w="9525" cap="flat" cmpd="sng">
            <a:solidFill>
              <a:srgbClr val="3FA5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3" name="Google Shape;253;g1a994f47e6d_0_50"/>
          <p:cNvSpPr txBox="1">
            <a:spLocks noGrp="1"/>
          </p:cNvSpPr>
          <p:nvPr>
            <p:ph type="sldNum" idx="12"/>
          </p:nvPr>
        </p:nvSpPr>
        <p:spPr>
          <a:xfrm>
            <a:off x="15163800" y="95631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pic>
        <p:nvPicPr>
          <p:cNvPr id="254" name="Google Shape;254;g1a994f47e6d_0_50" descr="Uma imagem contendo 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30600" y="542544"/>
            <a:ext cx="1892430" cy="66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1a994f47e6d_0_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63800" y="304800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"/>
          <p:cNvSpPr txBox="1"/>
          <p:nvPr/>
        </p:nvSpPr>
        <p:spPr>
          <a:xfrm>
            <a:off x="495801" y="1809565"/>
            <a:ext cx="17231084" cy="716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86202" marR="0" lvl="1" indent="-234950" algn="just" rtl="0">
              <a:lnSpc>
                <a:spcPct val="1095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1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886202" marR="0" lvl="1" indent="-295656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44"/>
              <a:buFont typeface="Arial"/>
              <a:buNone/>
            </a:pPr>
            <a:endParaRPr sz="3443" b="0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886202" marR="0" lvl="1" indent="-295656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44"/>
              <a:buFont typeface="Arial"/>
              <a:buNone/>
            </a:pPr>
            <a:endParaRPr sz="3443" b="0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742950" marR="0" lvl="1" indent="-295656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44"/>
              <a:buFont typeface="Arial"/>
              <a:buNone/>
            </a:pPr>
            <a:endParaRPr sz="3443" b="1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2" name="Google Shape;262;p9"/>
          <p:cNvSpPr txBox="1"/>
          <p:nvPr/>
        </p:nvSpPr>
        <p:spPr>
          <a:xfrm>
            <a:off x="528458" y="342900"/>
            <a:ext cx="15016342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 b="1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Validação dos Resultados</a:t>
            </a:r>
            <a:endParaRPr/>
          </a:p>
        </p:txBody>
      </p:sp>
      <p:cxnSp>
        <p:nvCxnSpPr>
          <p:cNvPr id="263" name="Google Shape;263;p9"/>
          <p:cNvCxnSpPr/>
          <p:nvPr/>
        </p:nvCxnSpPr>
        <p:spPr>
          <a:xfrm>
            <a:off x="685800" y="1620994"/>
            <a:ext cx="14672916" cy="0"/>
          </a:xfrm>
          <a:prstGeom prst="straightConnector1">
            <a:avLst/>
          </a:prstGeom>
          <a:noFill/>
          <a:ln w="9525" cap="flat" cmpd="sng">
            <a:solidFill>
              <a:srgbClr val="3FA5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4" name="Google Shape;264;p9"/>
          <p:cNvSpPr txBox="1">
            <a:spLocks noGrp="1"/>
          </p:cNvSpPr>
          <p:nvPr>
            <p:ph type="sldNum" idx="12"/>
          </p:nvPr>
        </p:nvSpPr>
        <p:spPr>
          <a:xfrm>
            <a:off x="15163800" y="95631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pic>
        <p:nvPicPr>
          <p:cNvPr id="265" name="Google Shape;265;p9" descr="Uma imagem contendo 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30600" y="542544"/>
            <a:ext cx="1892430" cy="66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63800" y="30480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9"/>
          <p:cNvSpPr txBox="1"/>
          <p:nvPr/>
        </p:nvSpPr>
        <p:spPr>
          <a:xfrm>
            <a:off x="0" y="8637738"/>
            <a:ext cx="17612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3556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2000"/>
              <a:buChar char="•"/>
            </a:pPr>
            <a:r>
              <a:rPr lang="pt-BR" sz="2000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Scripts disponíveis em:</a:t>
            </a:r>
            <a:endParaRPr sz="2000" dirty="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1371600" lvl="2" indent="-3556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2000"/>
              <a:buFont typeface="Public Sans"/>
              <a:buChar char="■"/>
            </a:pPr>
            <a:r>
              <a:rPr lang="pt-BR" sz="2000" u="sng" dirty="0">
                <a:solidFill>
                  <a:schemeClr val="hlink"/>
                </a:solidFill>
                <a:latin typeface="Public Sans"/>
                <a:ea typeface="Public Sans"/>
                <a:cs typeface="Public Sans"/>
                <a:sym typeface="Public Sans"/>
                <a:hlinkClick r:id="rId5"/>
              </a:rPr>
              <a:t>https://github.com/abmorte/match-emprego</a:t>
            </a:r>
            <a:endParaRPr sz="2000" dirty="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1371600" lvl="2" indent="-3556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2000"/>
              <a:buFont typeface="Public Sans"/>
              <a:buChar char="■"/>
            </a:pPr>
            <a:r>
              <a:rPr lang="pt-BR" sz="2000" u="sng" dirty="0">
                <a:solidFill>
                  <a:schemeClr val="hlink"/>
                </a:solidFill>
                <a:latin typeface="Public Sans"/>
                <a:ea typeface="Public Sans"/>
                <a:cs typeface="Public Sans"/>
                <a:sym typeface="Public Sans"/>
                <a:hlinkClick r:id="rId6"/>
              </a:rPr>
              <a:t>https://github.com/edmilsondejesus/match-emprego</a:t>
            </a:r>
            <a:r>
              <a:rPr lang="pt-BR" sz="2000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endParaRPr sz="2000" dirty="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aphicFrame>
        <p:nvGraphicFramePr>
          <p:cNvPr id="268" name="Google Shape;268;p9"/>
          <p:cNvGraphicFramePr/>
          <p:nvPr>
            <p:extLst>
              <p:ext uri="{D42A27DB-BD31-4B8C-83A1-F6EECF244321}">
                <p14:modId xmlns:p14="http://schemas.microsoft.com/office/powerpoint/2010/main" val="991969933"/>
              </p:ext>
            </p:extLst>
          </p:nvPr>
        </p:nvGraphicFramePr>
        <p:xfrm>
          <a:off x="685800" y="1913799"/>
          <a:ext cx="16765375" cy="6459401"/>
        </p:xfrm>
        <a:graphic>
          <a:graphicData uri="http://schemas.openxmlformats.org/drawingml/2006/table">
            <a:tbl>
              <a:tblPr>
                <a:noFill/>
                <a:tableStyleId>{65930AF0-3DEC-4E52-80BE-CF40D73B574B}</a:tableStyleId>
              </a:tblPr>
              <a:tblGrid>
                <a:gridCol w="287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51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</a:t>
                      </a:r>
                      <a:r>
                        <a:rPr lang="pt-BR" sz="2000" b="1" dirty="0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Objetivo</a:t>
                      </a:r>
                      <a:endParaRPr sz="2000" b="1" dirty="0"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L="95250" marR="95250" marT="95250" marB="95250" anchor="ctr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1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Script</a:t>
                      </a:r>
                      <a:endParaRPr sz="2000" b="1"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L="95250" marR="95250" marT="95250" marB="95250" anchor="ctr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1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Algoritmo / Agrupamento</a:t>
                      </a:r>
                      <a:endParaRPr sz="2000" b="1"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L="95250" marR="95250" marT="95250" marB="95250" anchor="ctr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1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Validação</a:t>
                      </a:r>
                      <a:endParaRPr sz="2000" b="1"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L="9525" marR="9525" marT="9525" marB="9525" anchor="ctr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1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Resultado em</a:t>
                      </a:r>
                      <a:endParaRPr sz="2000" b="1"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1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Nº de Grupos</a:t>
                      </a:r>
                      <a:endParaRPr sz="2000" b="1"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L="95250" marR="95250" marT="95250" marB="95250" anchor="ctr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Limpeza dos dados </a:t>
                      </a:r>
                      <a:endParaRPr sz="2000"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L="95250" marR="95250" marT="95250" marB="9525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pre-processamento.ipynb</a:t>
                      </a:r>
                      <a:endParaRPr sz="2000"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L="95250" marR="95250" marT="95250" marB="9525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-</a:t>
                      </a:r>
                      <a:endParaRPr sz="2000"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L="95250" marR="95250" marT="95250" marB="9525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-</a:t>
                      </a:r>
                      <a:endParaRPr sz="2000"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L="9525" marR="9525" marT="9525" marB="95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-</a:t>
                      </a:r>
                      <a:endParaRPr sz="2000"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L="95250" marR="95250" marT="95250" marB="9525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350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Agrupamento das Vagas</a:t>
                      </a:r>
                      <a:endParaRPr sz="2000" dirty="0"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L="95250" marR="95250" marT="95250" marB="9525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avaliacao-hiper-vagas.ipynb</a:t>
                      </a:r>
                      <a:endParaRPr sz="2000"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L="95250" marR="95250" marT="95250" marB="9525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Particional </a:t>
                      </a:r>
                      <a:r>
                        <a:rPr lang="pt-BR" sz="2000" dirty="0" err="1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KMeans</a:t>
                      </a:r>
                      <a:endParaRPr sz="2000" dirty="0"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L="95250" marR="95250" marT="95250" marB="9525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Silhuetta, DBI e GAP</a:t>
                      </a:r>
                      <a:endParaRPr sz="2000"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L="9525" marR="9525" marT="9525" marB="95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9, 74, 74</a:t>
                      </a:r>
                      <a:endParaRPr sz="2000"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L="95250" marR="95250" marT="95250" marB="9525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27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Hierárquico Aglomerativo</a:t>
                      </a:r>
                      <a:endParaRPr sz="2000"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L="95250" marR="95250" marT="95250" marB="9525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Silhuetta, DBI</a:t>
                      </a:r>
                      <a:endParaRPr sz="2000"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L="9525" marR="9525" marT="9525" marB="95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10, 74</a:t>
                      </a:r>
                      <a:endParaRPr sz="2000"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L="95250" marR="95250" marT="95250" marB="9525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6350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Agrupamento dos Candidatos</a:t>
                      </a:r>
                      <a:endParaRPr sz="2000"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L="95250" marR="95250" marT="95250" marB="9525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avaliacao-hiper-candidatos.ipynb</a:t>
                      </a:r>
                      <a:endParaRPr sz="2000"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L="95250" marR="95250" marT="95250" marB="9525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Particional </a:t>
                      </a:r>
                      <a:r>
                        <a:rPr lang="pt-BR" sz="2000" dirty="0" err="1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KMeans</a:t>
                      </a:r>
                      <a:endParaRPr sz="2000" dirty="0"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L="95250" marR="95250" marT="95250" marB="9525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Silhuetta, DBI e GAP</a:t>
                      </a:r>
                      <a:endParaRPr sz="2000"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L="9525" marR="9525" marT="9525" marB="95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10, 36, 49</a:t>
                      </a:r>
                      <a:endParaRPr sz="2000"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L="95250" marR="95250" marT="95250" marB="9525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04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Hierárquico Aglomerativo</a:t>
                      </a:r>
                      <a:endParaRPr sz="2000"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L="95250" marR="95250" marT="95250" marB="9525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Silhuetta e DBI</a:t>
                      </a:r>
                      <a:endParaRPr sz="2000"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L="9525" marR="9525" marT="9525" marB="95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10, 74</a:t>
                      </a:r>
                      <a:endParaRPr sz="2000"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L="95250" marR="95250" marT="95250" marB="9525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Agrupamento de Vagas x Candidatos</a:t>
                      </a:r>
                      <a:endParaRPr sz="2000"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L="95250" marR="95250" marT="95250" marB="9525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avaliacao-hiper-fuzzy-c-means.ipynb</a:t>
                      </a:r>
                      <a:endParaRPr sz="2000"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L="95250" marR="95250" marT="95250" marB="9525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Fuzzy C Means</a:t>
                      </a:r>
                      <a:endParaRPr sz="2000"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L="95250" marR="95250" marT="95250" marB="9525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Coeficiente de Partição</a:t>
                      </a:r>
                      <a:endParaRPr sz="2000"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L="9525" marR="9525" marT="9525" marB="95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14</a:t>
                      </a:r>
                      <a:endParaRPr sz="2000" dirty="0"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L="95250" marR="95250" marT="95250" marB="9525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a44e5d3d64_0_0"/>
          <p:cNvSpPr txBox="1"/>
          <p:nvPr/>
        </p:nvSpPr>
        <p:spPr>
          <a:xfrm>
            <a:off x="496800" y="1810800"/>
            <a:ext cx="17231100" cy="7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just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43" b="1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3444"/>
              <a:buFont typeface="Public Sans"/>
              <a:buAutoNum type="arabicPeriod"/>
            </a:pPr>
            <a:r>
              <a:rPr lang="pt-BR" sz="3443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Contextualização do problema</a:t>
            </a:r>
            <a:endParaRPr sz="3443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44"/>
              <a:buFont typeface="Public Sans"/>
              <a:buAutoNum type="arabicPeriod"/>
            </a:pPr>
            <a:r>
              <a:rPr lang="pt-BR" sz="3443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Visão Geral da Proposta</a:t>
            </a:r>
            <a:endParaRPr sz="3443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44"/>
              <a:buFont typeface="Public Sans"/>
              <a:buAutoNum type="arabicPeriod"/>
            </a:pPr>
            <a:r>
              <a:rPr lang="pt-BR" sz="3443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Pré-processamento</a:t>
            </a:r>
            <a:endParaRPr sz="3443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3444"/>
              <a:buFont typeface="Public Sans"/>
              <a:buAutoNum type="arabicPeriod"/>
            </a:pPr>
            <a:r>
              <a:rPr lang="pt-BR" sz="3443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Aplicação dos modelos de AM</a:t>
            </a:r>
            <a:endParaRPr sz="3443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44"/>
              <a:buFont typeface="Public Sans"/>
              <a:buAutoNum type="arabicPeriod"/>
            </a:pPr>
            <a:r>
              <a:rPr lang="pt-BR" sz="3443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Validação dos Resultados</a:t>
            </a:r>
            <a:endParaRPr sz="3443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44"/>
              <a:buFont typeface="Public Sans"/>
              <a:buAutoNum type="arabicPeriod"/>
            </a:pPr>
            <a:r>
              <a:rPr lang="pt-BR" sz="3443" b="1">
                <a:solidFill>
                  <a:schemeClr val="accent6"/>
                </a:solidFill>
                <a:latin typeface="Public Sans"/>
                <a:ea typeface="Public Sans"/>
                <a:cs typeface="Public Sans"/>
                <a:sym typeface="Public Sans"/>
              </a:rPr>
              <a:t>Considerações e trabalhos futuros</a:t>
            </a:r>
            <a:endParaRPr sz="3443" b="1">
              <a:solidFill>
                <a:schemeClr val="accent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829052" marR="0" lvl="1" indent="-3937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886202" marR="0" lvl="1" indent="-295656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44"/>
              <a:buFont typeface="Arial"/>
              <a:buNone/>
            </a:pPr>
            <a:endParaRPr sz="3443" b="0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5" name="Google Shape;275;g1a44e5d3d64_0_0"/>
          <p:cNvSpPr txBox="1"/>
          <p:nvPr/>
        </p:nvSpPr>
        <p:spPr>
          <a:xfrm>
            <a:off x="528458" y="342900"/>
            <a:ext cx="1448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 b="1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Agenda</a:t>
            </a:r>
            <a:endParaRPr/>
          </a:p>
        </p:txBody>
      </p:sp>
      <p:cxnSp>
        <p:nvCxnSpPr>
          <p:cNvPr id="276" name="Google Shape;276;g1a44e5d3d64_0_0"/>
          <p:cNvCxnSpPr/>
          <p:nvPr/>
        </p:nvCxnSpPr>
        <p:spPr>
          <a:xfrm>
            <a:off x="685800" y="1620994"/>
            <a:ext cx="14673000" cy="0"/>
          </a:xfrm>
          <a:prstGeom prst="straightConnector1">
            <a:avLst/>
          </a:prstGeom>
          <a:noFill/>
          <a:ln w="9525" cap="flat" cmpd="sng">
            <a:solidFill>
              <a:srgbClr val="3FA5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7" name="Google Shape;277;g1a44e5d3d64_0_0"/>
          <p:cNvSpPr txBox="1">
            <a:spLocks noGrp="1"/>
          </p:cNvSpPr>
          <p:nvPr>
            <p:ph type="sldNum" idx="12"/>
          </p:nvPr>
        </p:nvSpPr>
        <p:spPr>
          <a:xfrm>
            <a:off x="15163800" y="95631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pic>
        <p:nvPicPr>
          <p:cNvPr id="278" name="Google Shape;278;g1a44e5d3d64_0_0" descr="Uma imagem contendo 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30600" y="542544"/>
            <a:ext cx="1892430" cy="66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1a44e5d3d64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63800" y="304800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"/>
          <p:cNvSpPr txBox="1"/>
          <p:nvPr/>
        </p:nvSpPr>
        <p:spPr>
          <a:xfrm>
            <a:off x="495801" y="1809565"/>
            <a:ext cx="17231084" cy="716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86202" marR="0" lvl="1" indent="-514350" algn="just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273C54"/>
              </a:buClr>
              <a:buSzPts val="4400"/>
              <a:buFont typeface="Arial"/>
              <a:buChar char="•"/>
            </a:pPr>
            <a:r>
              <a:rPr lang="pt-BR" sz="4400" b="0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A implementação demonstrou a possibilidade de outros cruzamentos e a classificação por graus de pertinência.</a:t>
            </a:r>
            <a:endParaRPr sz="4400" b="0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lvl="1" indent="-5080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4400"/>
              <a:buChar char="•"/>
            </a:pPr>
            <a:r>
              <a:rPr lang="pt-BR" sz="440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Será necessário refinar os modelos e aprimorar índices de validação.</a:t>
            </a:r>
            <a:endParaRPr>
              <a:solidFill>
                <a:schemeClr val="dk1"/>
              </a:solidFill>
            </a:endParaRPr>
          </a:p>
          <a:p>
            <a:pPr marL="914400" lvl="1" indent="-508000" algn="just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273C54"/>
              </a:buClr>
              <a:buSzPts val="4400"/>
              <a:buChar char="•"/>
            </a:pPr>
            <a:r>
              <a:rPr lang="pt-BR" sz="440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Implementar outras formas de agrupamento/classificação.</a:t>
            </a:r>
            <a:endParaRPr sz="440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lvl="1" indent="-508000" algn="just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273C54"/>
              </a:buClr>
              <a:buSzPts val="4400"/>
              <a:buFont typeface="Public Sans"/>
              <a:buChar char="•"/>
            </a:pPr>
            <a:r>
              <a:rPr lang="pt-BR" sz="440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É viável a melhoria dos níveis de match através dos modelos de  aprendizagem não supervisionada.</a:t>
            </a:r>
            <a:endParaRPr sz="440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0" algn="just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440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886202" marR="0" lvl="1" indent="-295656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44"/>
              <a:buFont typeface="Arial"/>
              <a:buNone/>
            </a:pPr>
            <a:endParaRPr sz="3443" b="0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742950" marR="0" lvl="1" indent="-295656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44"/>
              <a:buFont typeface="Arial"/>
              <a:buNone/>
            </a:pPr>
            <a:endParaRPr sz="3443" b="1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6" name="Google Shape;286;p10"/>
          <p:cNvSpPr txBox="1"/>
          <p:nvPr/>
        </p:nvSpPr>
        <p:spPr>
          <a:xfrm>
            <a:off x="528458" y="342900"/>
            <a:ext cx="15016342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 b="1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Considerações e trabalhos futuros</a:t>
            </a:r>
            <a:endParaRPr/>
          </a:p>
        </p:txBody>
      </p:sp>
      <p:cxnSp>
        <p:nvCxnSpPr>
          <p:cNvPr id="287" name="Google Shape;287;p10"/>
          <p:cNvCxnSpPr/>
          <p:nvPr/>
        </p:nvCxnSpPr>
        <p:spPr>
          <a:xfrm>
            <a:off x="685800" y="1620994"/>
            <a:ext cx="14672916" cy="0"/>
          </a:xfrm>
          <a:prstGeom prst="straightConnector1">
            <a:avLst/>
          </a:prstGeom>
          <a:noFill/>
          <a:ln w="9525" cap="flat" cmpd="sng">
            <a:solidFill>
              <a:srgbClr val="3FA5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8" name="Google Shape;288;p10"/>
          <p:cNvSpPr txBox="1">
            <a:spLocks noGrp="1"/>
          </p:cNvSpPr>
          <p:nvPr>
            <p:ph type="sldNum" idx="12"/>
          </p:nvPr>
        </p:nvSpPr>
        <p:spPr>
          <a:xfrm>
            <a:off x="15163800" y="95631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pic>
        <p:nvPicPr>
          <p:cNvPr id="289" name="Google Shape;289;p10" descr="Uma imagem contendo 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30600" y="542544"/>
            <a:ext cx="1892430" cy="66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63800" y="304800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"/>
          <p:cNvSpPr txBox="1"/>
          <p:nvPr/>
        </p:nvSpPr>
        <p:spPr>
          <a:xfrm>
            <a:off x="495800" y="1809576"/>
            <a:ext cx="17231100" cy="81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43352" marR="0" lvl="1" indent="-552450" algn="l" rtl="0">
              <a:lnSpc>
                <a:spcPct val="172214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2500"/>
              <a:buFont typeface="Arial"/>
              <a:buChar char="•"/>
            </a:pPr>
            <a:r>
              <a:rPr lang="pt-BR" sz="2500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EUSTÁQUIO, F. S. </a:t>
            </a:r>
            <a:r>
              <a:rPr lang="pt-BR" sz="2500" b="1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Um estudo sobre índices de validação de agrupamento fuzzy para dados de alta dimensionalidade</a:t>
            </a:r>
            <a:r>
              <a:rPr lang="pt-BR" sz="2500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.  Universidade Federal da Bahia, 2017.</a:t>
            </a:r>
            <a:endParaRPr sz="2500">
              <a:latin typeface="Public Sans"/>
              <a:ea typeface="Public Sans"/>
              <a:cs typeface="Public Sans"/>
              <a:sym typeface="Public Sans"/>
            </a:endParaRPr>
          </a:p>
          <a:p>
            <a:pPr marL="943352" marR="0" lvl="1" indent="-552450" algn="l" rtl="0">
              <a:lnSpc>
                <a:spcPct val="172214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2500"/>
              <a:buFont typeface="Arial"/>
              <a:buChar char="•"/>
            </a:pPr>
            <a:r>
              <a:rPr lang="pt-BR" sz="2500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IBGE. </a:t>
            </a:r>
            <a:r>
              <a:rPr lang="pt-BR" sz="2500" b="1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Desemprego</a:t>
            </a:r>
            <a:r>
              <a:rPr lang="pt-BR" sz="2500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. Disponível em: &lt;https://www.ibge.gov.br/explica/desemprego.php&gt;. Acesso em: 30 nov. 2022. </a:t>
            </a:r>
            <a:endParaRPr sz="2500">
              <a:latin typeface="Public Sans"/>
              <a:ea typeface="Public Sans"/>
              <a:cs typeface="Public Sans"/>
              <a:sym typeface="Public Sans"/>
            </a:endParaRPr>
          </a:p>
          <a:p>
            <a:pPr marL="943352" marR="0" lvl="1" indent="-552450" algn="l" rtl="0">
              <a:lnSpc>
                <a:spcPct val="172214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2500"/>
              <a:buFont typeface="Arial"/>
              <a:buChar char="•"/>
            </a:pPr>
            <a:r>
              <a:rPr lang="pt-BR" sz="250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J. C. B. Oliveira, R. A. Rios, E. S. de Almeida, C. N. Sant'Anna and T. N. Rios, </a:t>
            </a:r>
            <a:r>
              <a:rPr lang="pt-BR" sz="2500" b="1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Fuzzy Software Analyzer (FSA): A New Approach for Interpreting Source Code Versioning Repositories, </a:t>
            </a:r>
            <a:r>
              <a:rPr lang="pt-BR" sz="250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2021 IEEE International Conference on Fuzzy Systems (FUZZ-IEEE), 2021, pp. 1-6, doi: 10.1109/FUZZ45933.2021.9494513</a:t>
            </a:r>
            <a:endParaRPr sz="250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43352" marR="0" lvl="1" indent="-552450" algn="l" rtl="0">
              <a:lnSpc>
                <a:spcPct val="172214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2500"/>
              <a:buFont typeface="Arial"/>
              <a:buChar char="•"/>
            </a:pPr>
            <a:r>
              <a:rPr lang="pt-BR" sz="2500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PREVIDÊNCIA, M. DO T. E. </a:t>
            </a:r>
            <a:r>
              <a:rPr lang="pt-BR" sz="2500" b="1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Sine Aberto</a:t>
            </a:r>
            <a:r>
              <a:rPr lang="pt-BR" sz="2500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. Disponível em: &lt;https://sineaberto.economia.gov.br/&gt;. Acesso em: 30 nov. 2022. </a:t>
            </a:r>
            <a:endParaRPr sz="2500">
              <a:latin typeface="Public Sans"/>
              <a:ea typeface="Public Sans"/>
              <a:cs typeface="Public Sans"/>
              <a:sym typeface="Public Sans"/>
            </a:endParaRPr>
          </a:p>
          <a:p>
            <a:pPr marL="943352" marR="0" lvl="1" indent="-552450" algn="l" rtl="0">
              <a:lnSpc>
                <a:spcPct val="172214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2500"/>
              <a:buFont typeface="Arial"/>
              <a:buChar char="•"/>
            </a:pPr>
            <a:r>
              <a:rPr lang="pt-BR" sz="2500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PREVIDÊNCIA, M. DO T. E. </a:t>
            </a:r>
            <a:r>
              <a:rPr lang="pt-BR" sz="2500" b="1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Portal Emprega Brasil</a:t>
            </a:r>
            <a:r>
              <a:rPr lang="pt-BR" sz="2500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. Disponível em: &lt;https://servicos.mte.gov.br/spme-v2/#/login&gt;. Acesso em: 30 nov. 2022. </a:t>
            </a:r>
            <a:endParaRPr sz="2500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marR="0" lvl="0" indent="0" algn="just" rtl="0">
              <a:lnSpc>
                <a:spcPct val="1722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97" name="Google Shape;297;p12"/>
          <p:cNvSpPr txBox="1"/>
          <p:nvPr/>
        </p:nvSpPr>
        <p:spPr>
          <a:xfrm>
            <a:off x="528458" y="342900"/>
            <a:ext cx="15016342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 b="1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Referências</a:t>
            </a:r>
            <a:endParaRPr/>
          </a:p>
        </p:txBody>
      </p:sp>
      <p:cxnSp>
        <p:nvCxnSpPr>
          <p:cNvPr id="298" name="Google Shape;298;p12"/>
          <p:cNvCxnSpPr/>
          <p:nvPr/>
        </p:nvCxnSpPr>
        <p:spPr>
          <a:xfrm>
            <a:off x="685800" y="1620994"/>
            <a:ext cx="14672916" cy="0"/>
          </a:xfrm>
          <a:prstGeom prst="straightConnector1">
            <a:avLst/>
          </a:prstGeom>
          <a:noFill/>
          <a:ln w="9525" cap="flat" cmpd="sng">
            <a:solidFill>
              <a:srgbClr val="3FA5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9" name="Google Shape;299;p12"/>
          <p:cNvSpPr txBox="1">
            <a:spLocks noGrp="1"/>
          </p:cNvSpPr>
          <p:nvPr>
            <p:ph type="sldNum" idx="12"/>
          </p:nvPr>
        </p:nvSpPr>
        <p:spPr>
          <a:xfrm>
            <a:off x="15163800" y="95631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pic>
        <p:nvPicPr>
          <p:cNvPr id="300" name="Google Shape;300;p12" descr="Uma imagem contendo 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30600" y="542544"/>
            <a:ext cx="1892430" cy="66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63800" y="304800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496800" y="1810800"/>
            <a:ext cx="17231100" cy="7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just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43" b="1" i="0" u="none" strike="noStrike" cap="none" dirty="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44"/>
              <a:buFont typeface="Public Sans"/>
              <a:buAutoNum type="arabicPeriod"/>
            </a:pPr>
            <a:r>
              <a:rPr lang="pt-BR" sz="3443" b="1" i="0" u="none" strike="noStrike" cap="none" dirty="0">
                <a:solidFill>
                  <a:schemeClr val="accent6"/>
                </a:solidFill>
                <a:latin typeface="Public Sans"/>
                <a:ea typeface="Public Sans"/>
                <a:cs typeface="Public Sans"/>
                <a:sym typeface="Public Sans"/>
              </a:rPr>
              <a:t>Contextualização do problema</a:t>
            </a:r>
            <a:endParaRPr sz="3443" b="1" i="0" u="none" strike="noStrike" cap="none" dirty="0">
              <a:solidFill>
                <a:schemeClr val="accent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3444"/>
              <a:buFont typeface="Public Sans"/>
              <a:buAutoNum type="arabicPeriod"/>
            </a:pPr>
            <a:r>
              <a:rPr lang="pt-BR" sz="3443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Visão Geral da Proposta</a:t>
            </a:r>
            <a:endParaRPr sz="3443" dirty="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3444"/>
              <a:buFont typeface="Public Sans"/>
              <a:buAutoNum type="arabicPeriod"/>
            </a:pPr>
            <a:r>
              <a:rPr lang="pt-BR" sz="3443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Pré-processamento</a:t>
            </a:r>
            <a:endParaRPr sz="3443" dirty="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3444"/>
              <a:buFont typeface="Public Sans"/>
              <a:buAutoNum type="arabicPeriod"/>
            </a:pPr>
            <a:r>
              <a:rPr lang="pt-BR" sz="3443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Aplicação dos modelos de AM</a:t>
            </a:r>
            <a:endParaRPr sz="3443" dirty="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3444"/>
              <a:buFont typeface="Public Sans"/>
              <a:buAutoNum type="arabicPeriod"/>
            </a:pPr>
            <a:r>
              <a:rPr lang="pt-BR" sz="3443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Validação dos Resultados</a:t>
            </a:r>
            <a:endParaRPr sz="3443" dirty="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3444"/>
              <a:buFont typeface="Public Sans"/>
              <a:buAutoNum type="arabicPeriod"/>
            </a:pPr>
            <a:r>
              <a:rPr lang="pt-BR" sz="3443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Considerações e trabalhos futuros</a:t>
            </a:r>
            <a:endParaRPr sz="3443" dirty="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829052" marR="0" lvl="1" indent="-3937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886202" marR="0" lvl="1" indent="-295656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44"/>
              <a:buFont typeface="Arial"/>
              <a:buNone/>
            </a:pPr>
            <a:endParaRPr sz="3443" b="0" i="0" u="none" strike="noStrike" cap="none" dirty="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 b="1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Agenda</a:t>
            </a:r>
            <a:endParaRPr/>
          </a:p>
        </p:txBody>
      </p:sp>
      <p:cxnSp>
        <p:nvCxnSpPr>
          <p:cNvPr id="101" name="Google Shape;101;p2"/>
          <p:cNvCxnSpPr/>
          <p:nvPr/>
        </p:nvCxnSpPr>
        <p:spPr>
          <a:xfrm>
            <a:off x="685800" y="1620994"/>
            <a:ext cx="14672916" cy="0"/>
          </a:xfrm>
          <a:prstGeom prst="straightConnector1">
            <a:avLst/>
          </a:prstGeom>
          <a:noFill/>
          <a:ln w="9525" cap="flat" cmpd="sng">
            <a:solidFill>
              <a:srgbClr val="3FA5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15163800" y="95631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pic>
        <p:nvPicPr>
          <p:cNvPr id="103" name="Google Shape;103;p2" descr="Uma imagem contendo 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30600" y="542544"/>
            <a:ext cx="1892430" cy="66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63800" y="304800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"/>
          <p:cNvSpPr txBox="1"/>
          <p:nvPr/>
        </p:nvSpPr>
        <p:spPr>
          <a:xfrm>
            <a:off x="495801" y="1809565"/>
            <a:ext cx="17231084" cy="716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86202" marR="0" lvl="1" indent="-234950" algn="just" rtl="0">
              <a:lnSpc>
                <a:spcPct val="1095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1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71852" marR="0" lvl="1" indent="0" algn="just" rtl="0">
              <a:lnSpc>
                <a:spcPct val="10959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1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71852" marR="0" lvl="1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00" b="0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742950" marR="0" lvl="1" indent="-295656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44"/>
              <a:buFont typeface="Arial"/>
              <a:buNone/>
            </a:pPr>
            <a:endParaRPr sz="3443" b="1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13"/>
          <p:cNvSpPr txBox="1"/>
          <p:nvPr/>
        </p:nvSpPr>
        <p:spPr>
          <a:xfrm>
            <a:off x="528458" y="342900"/>
            <a:ext cx="15016342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0" b="1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309" name="Google Shape;309;p13"/>
          <p:cNvCxnSpPr/>
          <p:nvPr/>
        </p:nvCxnSpPr>
        <p:spPr>
          <a:xfrm>
            <a:off x="685800" y="1620994"/>
            <a:ext cx="14672916" cy="0"/>
          </a:xfrm>
          <a:prstGeom prst="straightConnector1">
            <a:avLst/>
          </a:prstGeom>
          <a:noFill/>
          <a:ln w="9525" cap="flat" cmpd="sng">
            <a:solidFill>
              <a:srgbClr val="3FA5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0" name="Google Shape;310;p13"/>
          <p:cNvSpPr txBox="1">
            <a:spLocks noGrp="1"/>
          </p:cNvSpPr>
          <p:nvPr>
            <p:ph type="sldNum" idx="12"/>
          </p:nvPr>
        </p:nvSpPr>
        <p:spPr>
          <a:xfrm>
            <a:off x="15163800" y="95631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  <p:pic>
        <p:nvPicPr>
          <p:cNvPr id="311" name="Google Shape;311;p13" descr="Uma imagem contendo 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30600" y="542544"/>
            <a:ext cx="1892430" cy="66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63800" y="30480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3"/>
          <p:cNvSpPr txBox="1"/>
          <p:nvPr/>
        </p:nvSpPr>
        <p:spPr>
          <a:xfrm>
            <a:off x="4844143" y="4791855"/>
            <a:ext cx="85344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1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Agradecimentos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495801" y="1809564"/>
            <a:ext cx="17231084" cy="811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86202" marR="0" lvl="1" indent="-51435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3443"/>
              <a:buFont typeface="Arial"/>
              <a:buChar char="•"/>
            </a:pPr>
            <a:r>
              <a:rPr lang="pt-BR" sz="3443" b="0" i="0" u="none" strike="noStrike" cap="none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A taxa de desemprego no Brasil está em </a:t>
            </a:r>
            <a:r>
              <a:rPr lang="pt-BR" sz="4000" b="1" i="0" u="none" strike="noStrike" cap="none" dirty="0">
                <a:solidFill>
                  <a:srgbClr val="FF0000"/>
                </a:solidFill>
                <a:latin typeface="Public Sans"/>
                <a:ea typeface="Public Sans"/>
                <a:cs typeface="Public Sans"/>
                <a:sym typeface="Public Sans"/>
              </a:rPr>
              <a:t>8.7%</a:t>
            </a:r>
            <a:r>
              <a:rPr lang="pt-BR" sz="3600" b="1" i="0" u="none" strike="noStrike" cap="none" dirty="0">
                <a:solidFill>
                  <a:srgbClr val="FF000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pt-BR" sz="3443" b="0" i="0" u="none" strike="noStrike" cap="none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e atinge </a:t>
            </a:r>
            <a:r>
              <a:rPr lang="pt-BR" sz="4400" b="1" i="0" u="none" strike="noStrike" cap="none" dirty="0">
                <a:solidFill>
                  <a:srgbClr val="FF0000"/>
                </a:solidFill>
                <a:latin typeface="Public Sans"/>
                <a:ea typeface="Public Sans"/>
                <a:cs typeface="Public Sans"/>
                <a:sym typeface="Public Sans"/>
              </a:rPr>
              <a:t>9.5 milhões</a:t>
            </a:r>
            <a:r>
              <a:rPr lang="pt-BR" sz="4000" b="0" i="0" u="none" strike="noStrike" cap="none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pt-BR" sz="3443" b="0" i="0" u="none" strike="noStrike" cap="none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de pessoas, no 3º trimestre de 2022 (IBGE, 2022).</a:t>
            </a:r>
          </a:p>
          <a:p>
            <a:pPr marL="371852" marR="0" lvl="1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3443"/>
            </a:pPr>
            <a:endParaRPr dirty="0"/>
          </a:p>
          <a:p>
            <a:pPr marL="886202" marR="0" lvl="1" indent="-51435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3443"/>
              <a:buFont typeface="Arial"/>
              <a:buChar char="•"/>
            </a:pPr>
            <a:r>
              <a:rPr lang="pt-BR" sz="3443" b="1" i="0" u="none" strike="noStrike" cap="none" dirty="0">
                <a:solidFill>
                  <a:schemeClr val="accent6"/>
                </a:solidFill>
                <a:latin typeface="Public Sans"/>
                <a:ea typeface="Public Sans"/>
                <a:cs typeface="Public Sans"/>
                <a:sym typeface="Public Sans"/>
              </a:rPr>
              <a:t>SINE – Sistema Nacional de Emprego</a:t>
            </a:r>
            <a:endParaRPr lang="pt-BR" sz="3443" b="1" dirty="0">
              <a:solidFill>
                <a:schemeClr val="accent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71852" lvl="7" algn="just">
              <a:lnSpc>
                <a:spcPct val="125000"/>
              </a:lnSpc>
              <a:buClr>
                <a:srgbClr val="273C54"/>
              </a:buClr>
              <a:buSzPts val="3443"/>
            </a:pPr>
            <a:r>
              <a:rPr lang="pt-BR" sz="3443" b="0" i="0" u="none" strike="noStrike" cap="none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	vinculado ao Ministério do Trabalho, é um grande sistema público, 	responsável pela execução das políticas públicas de emprego no país.</a:t>
            </a:r>
          </a:p>
          <a:p>
            <a:pPr marL="371852" lvl="7" algn="just">
              <a:lnSpc>
                <a:spcPct val="125000"/>
              </a:lnSpc>
              <a:buClr>
                <a:srgbClr val="273C54"/>
              </a:buClr>
              <a:buSzPts val="3443"/>
            </a:pPr>
            <a:endParaRPr lang="pt-BR" sz="3443" b="0" i="0" u="none" strike="noStrike" cap="none" dirty="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886202" marR="0" lvl="1" indent="-51435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3443"/>
              <a:buFont typeface="Arial"/>
              <a:buChar char="•"/>
            </a:pPr>
            <a:r>
              <a:rPr lang="pt-BR" sz="3443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No SINE, atualmente, a busca de vagas por candidatos está </a:t>
            </a:r>
            <a:r>
              <a:rPr lang="pt-BR" sz="3443" dirty="0">
                <a:solidFill>
                  <a:srgbClr val="FF0000"/>
                </a:solidFill>
                <a:latin typeface="Public Sans"/>
                <a:ea typeface="Public Sans"/>
                <a:cs typeface="Public Sans"/>
                <a:sym typeface="Public Sans"/>
              </a:rPr>
              <a:t>fortemente atrelada ao CBO</a:t>
            </a:r>
            <a:r>
              <a:rPr lang="pt-BR" sz="3443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 (Classificação Brasileira de Ocupações).</a:t>
            </a:r>
            <a:endParaRPr sz="3443" b="0" i="0" u="none" strike="noStrike" cap="none" dirty="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43" dirty="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marR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71852" marR="0" lvl="1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43" b="0" i="0" u="none" strike="noStrike" cap="none" dirty="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886202" marR="0" lvl="1" indent="-295656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44"/>
              <a:buFont typeface="Arial"/>
              <a:buNone/>
            </a:pPr>
            <a:endParaRPr sz="3443" b="0" i="0" u="none" strike="noStrike" cap="none" dirty="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742950" marR="0" lvl="1" indent="-295656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44"/>
              <a:buFont typeface="Arial"/>
              <a:buNone/>
            </a:pPr>
            <a:endParaRPr sz="3443" b="1" i="0" u="none" strike="noStrike" cap="none" dirty="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 b="1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Contextualização do problema</a:t>
            </a:r>
            <a:endParaRPr/>
          </a:p>
        </p:txBody>
      </p:sp>
      <p:cxnSp>
        <p:nvCxnSpPr>
          <p:cNvPr id="112" name="Google Shape;112;p3"/>
          <p:cNvCxnSpPr/>
          <p:nvPr/>
        </p:nvCxnSpPr>
        <p:spPr>
          <a:xfrm>
            <a:off x="685800" y="1620994"/>
            <a:ext cx="14672916" cy="0"/>
          </a:xfrm>
          <a:prstGeom prst="straightConnector1">
            <a:avLst/>
          </a:prstGeom>
          <a:noFill/>
          <a:ln w="9525" cap="flat" cmpd="sng">
            <a:solidFill>
              <a:srgbClr val="3FA5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15163800" y="95631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pic>
        <p:nvPicPr>
          <p:cNvPr id="114" name="Google Shape;114;p3" descr="Uma imagem contendo 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30600" y="542544"/>
            <a:ext cx="1892430" cy="66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63800" y="304800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994f47e6d_0_60"/>
          <p:cNvSpPr txBox="1"/>
          <p:nvPr/>
        </p:nvSpPr>
        <p:spPr>
          <a:xfrm>
            <a:off x="495801" y="1809564"/>
            <a:ext cx="17231100" cy="81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43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A seguir alguns números para ilustrar o cenário de contratações efetuadas via SINE:</a:t>
            </a:r>
            <a:endParaRPr sz="3443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43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886202" marR="0" lvl="1" indent="-51435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3443"/>
              <a:buFont typeface="Arial"/>
              <a:buChar char="•"/>
            </a:pPr>
            <a:r>
              <a:rPr lang="pt-BR" sz="3443" b="0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Somente </a:t>
            </a:r>
            <a:r>
              <a:rPr lang="pt-BR" sz="4800" b="1" i="0" u="none" strike="noStrike" cap="none">
                <a:solidFill>
                  <a:srgbClr val="FF0000"/>
                </a:solidFill>
                <a:latin typeface="Public Sans"/>
                <a:ea typeface="Public Sans"/>
                <a:cs typeface="Public Sans"/>
                <a:sym typeface="Public Sans"/>
              </a:rPr>
              <a:t>2.6%</a:t>
            </a:r>
            <a:r>
              <a:rPr lang="pt-BR" sz="4000" b="0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pt-BR" sz="3443" b="0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das contratações do mercado de trabalho se dão através de atendimentos realizados via SINE.</a:t>
            </a:r>
            <a:endParaRPr/>
          </a:p>
          <a:p>
            <a:pPr marL="886202" marR="0" lvl="1" indent="-51435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3443"/>
              <a:buFont typeface="Arial"/>
              <a:buChar char="•"/>
            </a:pPr>
            <a:r>
              <a:rPr lang="pt-BR" sz="3443" b="0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Em média são necessários </a:t>
            </a:r>
            <a:r>
              <a:rPr lang="pt-BR" sz="4000" b="1" i="0" u="none" strike="noStrike" cap="none">
                <a:solidFill>
                  <a:srgbClr val="FF0000"/>
                </a:solidFill>
                <a:latin typeface="Public Sans"/>
                <a:ea typeface="Public Sans"/>
                <a:cs typeface="Public Sans"/>
                <a:sym typeface="Public Sans"/>
              </a:rPr>
              <a:t>45 atendimentos </a:t>
            </a:r>
            <a:r>
              <a:rPr lang="pt-BR" sz="3443" b="0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para que se efetive uma contratação via SINE.</a:t>
            </a:r>
            <a:endParaRPr/>
          </a:p>
          <a:p>
            <a:pPr marL="914400" marR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71852" marR="0" lvl="1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43" b="0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886202" marR="0" lvl="1" indent="-295656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44"/>
              <a:buFont typeface="Arial"/>
              <a:buNone/>
            </a:pPr>
            <a:endParaRPr sz="3443" b="0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742950" marR="0" lvl="1" indent="-295656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44"/>
              <a:buFont typeface="Arial"/>
              <a:buNone/>
            </a:pPr>
            <a:endParaRPr sz="3443" b="1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22" name="Google Shape;122;g1a994f47e6d_0_60"/>
          <p:cNvSpPr txBox="1"/>
          <p:nvPr/>
        </p:nvSpPr>
        <p:spPr>
          <a:xfrm>
            <a:off x="528458" y="342900"/>
            <a:ext cx="1448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 b="1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Contextualização do problema</a:t>
            </a:r>
            <a:endParaRPr/>
          </a:p>
        </p:txBody>
      </p:sp>
      <p:cxnSp>
        <p:nvCxnSpPr>
          <p:cNvPr id="123" name="Google Shape;123;g1a994f47e6d_0_60"/>
          <p:cNvCxnSpPr/>
          <p:nvPr/>
        </p:nvCxnSpPr>
        <p:spPr>
          <a:xfrm>
            <a:off x="685800" y="1620994"/>
            <a:ext cx="14673000" cy="0"/>
          </a:xfrm>
          <a:prstGeom prst="straightConnector1">
            <a:avLst/>
          </a:prstGeom>
          <a:noFill/>
          <a:ln w="9525" cap="flat" cmpd="sng">
            <a:solidFill>
              <a:srgbClr val="3FA5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g1a994f47e6d_0_60"/>
          <p:cNvSpPr txBox="1">
            <a:spLocks noGrp="1"/>
          </p:cNvSpPr>
          <p:nvPr>
            <p:ph type="sldNum" idx="12"/>
          </p:nvPr>
        </p:nvSpPr>
        <p:spPr>
          <a:xfrm>
            <a:off x="15163800" y="95631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pic>
        <p:nvPicPr>
          <p:cNvPr id="125" name="Google Shape;125;g1a994f47e6d_0_60" descr="Uma imagem contendo 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30600" y="542544"/>
            <a:ext cx="1892430" cy="66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a994f47e6d_0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63800" y="304800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994f47e6d_0_70"/>
          <p:cNvSpPr txBox="1"/>
          <p:nvPr/>
        </p:nvSpPr>
        <p:spPr>
          <a:xfrm>
            <a:off x="495801" y="1809564"/>
            <a:ext cx="17231100" cy="81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443" b="1">
                <a:solidFill>
                  <a:srgbClr val="3FA54E"/>
                </a:solidFill>
                <a:latin typeface="Public Sans"/>
                <a:ea typeface="Public Sans"/>
                <a:cs typeface="Public Sans"/>
                <a:sym typeface="Public Sans"/>
              </a:rPr>
              <a:t>SINE aberto</a:t>
            </a:r>
            <a:r>
              <a:rPr lang="pt-BR" sz="3443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: Iniciativa do Governo Federal em compartilhar dados dos trabalhadores cadastrados no SINE no intuito de aumentar a efetividade de contratações</a:t>
            </a:r>
            <a:endParaRPr sz="3443" b="0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886202" marR="0" lvl="1" indent="-295656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44"/>
              <a:buFont typeface="Arial"/>
              <a:buNone/>
            </a:pPr>
            <a:endParaRPr sz="3443" b="0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742950" marR="0" lvl="1" indent="-295656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44"/>
              <a:buFont typeface="Arial"/>
              <a:buNone/>
            </a:pPr>
            <a:endParaRPr sz="3443" b="1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33" name="Google Shape;133;g1a994f47e6d_0_70"/>
          <p:cNvSpPr txBox="1"/>
          <p:nvPr/>
        </p:nvSpPr>
        <p:spPr>
          <a:xfrm>
            <a:off x="528458" y="342900"/>
            <a:ext cx="1448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 b="1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Contextualização do problema</a:t>
            </a:r>
            <a:endParaRPr/>
          </a:p>
        </p:txBody>
      </p:sp>
      <p:cxnSp>
        <p:nvCxnSpPr>
          <p:cNvPr id="134" name="Google Shape;134;g1a994f47e6d_0_70"/>
          <p:cNvCxnSpPr/>
          <p:nvPr/>
        </p:nvCxnSpPr>
        <p:spPr>
          <a:xfrm>
            <a:off x="685800" y="1620994"/>
            <a:ext cx="14673000" cy="0"/>
          </a:xfrm>
          <a:prstGeom prst="straightConnector1">
            <a:avLst/>
          </a:prstGeom>
          <a:noFill/>
          <a:ln w="9525" cap="flat" cmpd="sng">
            <a:solidFill>
              <a:srgbClr val="3FA5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1a994f47e6d_0_70"/>
          <p:cNvSpPr txBox="1">
            <a:spLocks noGrp="1"/>
          </p:cNvSpPr>
          <p:nvPr>
            <p:ph type="sldNum" idx="12"/>
          </p:nvPr>
        </p:nvSpPr>
        <p:spPr>
          <a:xfrm>
            <a:off x="15163800" y="95631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pic>
        <p:nvPicPr>
          <p:cNvPr id="136" name="Google Shape;136;g1a994f47e6d_0_70" descr="Uma imagem contendo 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30600" y="542544"/>
            <a:ext cx="1892430" cy="66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a994f47e6d_0_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63800" y="30480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1a994f47e6d_0_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6750" y="3505346"/>
            <a:ext cx="14334500" cy="6666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/>
          <p:nvPr/>
        </p:nvSpPr>
        <p:spPr>
          <a:xfrm>
            <a:off x="495801" y="1809565"/>
            <a:ext cx="17231084" cy="716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86202" marR="0" lvl="1" indent="-234950" algn="just" rtl="0">
              <a:lnSpc>
                <a:spcPct val="1095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1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71852" marR="0" lvl="1" indent="0" algn="just" rtl="0">
              <a:lnSpc>
                <a:spcPct val="10959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1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71852" marR="0" lvl="1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0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Encontrar uma maneira de </a:t>
            </a:r>
            <a:r>
              <a:rPr lang="pt-BR" sz="4400" b="1" i="0" u="none" strike="noStrike" cap="none">
                <a:solidFill>
                  <a:srgbClr val="FF0000"/>
                </a:solidFill>
                <a:latin typeface="Public Sans"/>
                <a:ea typeface="Public Sans"/>
                <a:cs typeface="Public Sans"/>
                <a:sym typeface="Public Sans"/>
              </a:rPr>
              <a:t>agrupar os dados </a:t>
            </a:r>
            <a:r>
              <a:rPr lang="pt-BR" sz="4400" b="0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sobre candidatos e vagas de forma a aumentar a taxa de sucesso no preenchimento das vagas de emprego.</a:t>
            </a:r>
            <a:endParaRPr/>
          </a:p>
          <a:p>
            <a:pPr marL="886202" marR="0" lvl="1" indent="-295656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44"/>
              <a:buFont typeface="Arial"/>
              <a:buNone/>
            </a:pPr>
            <a:endParaRPr sz="3443" b="0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742950" marR="0" lvl="1" indent="-295656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44"/>
              <a:buFont typeface="Arial"/>
              <a:buNone/>
            </a:pPr>
            <a:endParaRPr sz="3443" b="1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 b="1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Contextualização do problema</a:t>
            </a:r>
            <a:endParaRPr/>
          </a:p>
        </p:txBody>
      </p:sp>
      <p:cxnSp>
        <p:nvCxnSpPr>
          <p:cNvPr id="146" name="Google Shape;146;p4"/>
          <p:cNvCxnSpPr/>
          <p:nvPr/>
        </p:nvCxnSpPr>
        <p:spPr>
          <a:xfrm>
            <a:off x="685800" y="1620994"/>
            <a:ext cx="14672916" cy="0"/>
          </a:xfrm>
          <a:prstGeom prst="straightConnector1">
            <a:avLst/>
          </a:prstGeom>
          <a:noFill/>
          <a:ln w="9525" cap="flat" cmpd="sng">
            <a:solidFill>
              <a:srgbClr val="3FA5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4"/>
          <p:cNvSpPr txBox="1">
            <a:spLocks noGrp="1"/>
          </p:cNvSpPr>
          <p:nvPr>
            <p:ph type="sldNum" idx="12"/>
          </p:nvPr>
        </p:nvSpPr>
        <p:spPr>
          <a:xfrm>
            <a:off x="15163800" y="95631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pic>
        <p:nvPicPr>
          <p:cNvPr id="148" name="Google Shape;148;p4" descr="Uma imagem contendo 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30600" y="542544"/>
            <a:ext cx="1892430" cy="66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63800" y="304800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994f47e6d_0_20"/>
          <p:cNvSpPr txBox="1"/>
          <p:nvPr/>
        </p:nvSpPr>
        <p:spPr>
          <a:xfrm>
            <a:off x="496800" y="1810800"/>
            <a:ext cx="17231100" cy="7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just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43" b="1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3444"/>
              <a:buFont typeface="Public Sans"/>
              <a:buAutoNum type="arabicPeriod"/>
            </a:pPr>
            <a:r>
              <a:rPr lang="pt-BR" sz="3443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Contextualização do problema</a:t>
            </a:r>
            <a:endParaRPr sz="3443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44"/>
              <a:buFont typeface="Public Sans"/>
              <a:buAutoNum type="arabicPeriod"/>
            </a:pPr>
            <a:r>
              <a:rPr lang="pt-BR" sz="3443" b="1">
                <a:solidFill>
                  <a:schemeClr val="accent6"/>
                </a:solidFill>
                <a:latin typeface="Public Sans"/>
                <a:ea typeface="Public Sans"/>
                <a:cs typeface="Public Sans"/>
                <a:sym typeface="Public Sans"/>
              </a:rPr>
              <a:t>Visão Geral da Proposta</a:t>
            </a:r>
            <a:endParaRPr sz="3443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3444"/>
              <a:buFont typeface="Public Sans"/>
              <a:buAutoNum type="arabicPeriod"/>
            </a:pPr>
            <a:r>
              <a:rPr lang="pt-BR" sz="3443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Pré-processamento</a:t>
            </a:r>
            <a:endParaRPr sz="3443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3444"/>
              <a:buFont typeface="Public Sans"/>
              <a:buAutoNum type="arabicPeriod"/>
            </a:pPr>
            <a:r>
              <a:rPr lang="pt-BR" sz="3443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Aplicação dos modelos de AM</a:t>
            </a:r>
            <a:endParaRPr sz="3443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3444"/>
              <a:buFont typeface="Public Sans"/>
              <a:buAutoNum type="arabicPeriod"/>
            </a:pPr>
            <a:r>
              <a:rPr lang="pt-BR" sz="3443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Validação dos Resultados</a:t>
            </a:r>
            <a:endParaRPr sz="3443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lvl="0" indent="-447294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3444"/>
              <a:buFont typeface="Public Sans"/>
              <a:buAutoNum type="arabicPeriod"/>
            </a:pPr>
            <a:r>
              <a:rPr lang="pt-BR" sz="3443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Considerações e trabalhos futuros</a:t>
            </a:r>
            <a:endParaRPr sz="3443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14400" marR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829052" marR="0" lvl="1" indent="-3937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886202" marR="0" lvl="1" indent="-295656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44"/>
              <a:buFont typeface="Arial"/>
              <a:buNone/>
            </a:pPr>
            <a:endParaRPr sz="3443" b="0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6" name="Google Shape;156;g1a994f47e6d_0_20"/>
          <p:cNvSpPr txBox="1"/>
          <p:nvPr/>
        </p:nvSpPr>
        <p:spPr>
          <a:xfrm>
            <a:off x="528458" y="342900"/>
            <a:ext cx="1448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 b="1" i="0" u="none" strike="noStrike" cap="none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Agenda</a:t>
            </a:r>
            <a:endParaRPr/>
          </a:p>
        </p:txBody>
      </p:sp>
      <p:cxnSp>
        <p:nvCxnSpPr>
          <p:cNvPr id="157" name="Google Shape;157;g1a994f47e6d_0_20"/>
          <p:cNvCxnSpPr/>
          <p:nvPr/>
        </p:nvCxnSpPr>
        <p:spPr>
          <a:xfrm>
            <a:off x="685800" y="1620994"/>
            <a:ext cx="14673000" cy="0"/>
          </a:xfrm>
          <a:prstGeom prst="straightConnector1">
            <a:avLst/>
          </a:prstGeom>
          <a:noFill/>
          <a:ln w="9525" cap="flat" cmpd="sng">
            <a:solidFill>
              <a:srgbClr val="3FA5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8" name="Google Shape;158;g1a994f47e6d_0_20"/>
          <p:cNvSpPr txBox="1">
            <a:spLocks noGrp="1"/>
          </p:cNvSpPr>
          <p:nvPr>
            <p:ph type="sldNum" idx="12"/>
          </p:nvPr>
        </p:nvSpPr>
        <p:spPr>
          <a:xfrm>
            <a:off x="15163800" y="95631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pic>
        <p:nvPicPr>
          <p:cNvPr id="159" name="Google Shape;159;g1a994f47e6d_0_20" descr="Uma imagem contendo 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30600" y="542544"/>
            <a:ext cx="1892430" cy="66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a994f47e6d_0_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63800" y="304800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/>
        </p:nvSpPr>
        <p:spPr>
          <a:xfrm>
            <a:off x="528459" y="1788367"/>
            <a:ext cx="1676894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 dirty="0">
                <a:solidFill>
                  <a:srgbClr val="273C54"/>
                </a:solidFill>
                <a:latin typeface="Public Sans"/>
              </a:rPr>
              <a:t>Avaliar algoritmos de agrupamento. Qual o algoritmo apresentou as melhores métricas?</a:t>
            </a:r>
            <a:endParaRPr sz="2000" dirty="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 b="1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Visão Geral da Proposta </a:t>
            </a:r>
            <a:r>
              <a:rPr lang="pt-BR" sz="4400" b="1">
                <a:solidFill>
                  <a:srgbClr val="FF0000"/>
                </a:solidFill>
                <a:latin typeface="Public Sans"/>
                <a:ea typeface="Public Sans"/>
                <a:cs typeface="Public Sans"/>
                <a:sym typeface="Public Sans"/>
              </a:rPr>
              <a:t>etapa 1</a:t>
            </a:r>
            <a:endParaRPr/>
          </a:p>
        </p:txBody>
      </p:sp>
      <p:cxnSp>
        <p:nvCxnSpPr>
          <p:cNvPr id="168" name="Google Shape;168;p5"/>
          <p:cNvCxnSpPr/>
          <p:nvPr/>
        </p:nvCxnSpPr>
        <p:spPr>
          <a:xfrm>
            <a:off x="685800" y="1620994"/>
            <a:ext cx="14673000" cy="0"/>
          </a:xfrm>
          <a:prstGeom prst="straightConnector1">
            <a:avLst/>
          </a:prstGeom>
          <a:noFill/>
          <a:ln w="9525" cap="flat" cmpd="sng">
            <a:solidFill>
              <a:srgbClr val="3FA5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5163800" y="95631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pic>
        <p:nvPicPr>
          <p:cNvPr id="170" name="Google Shape;170;p5" descr="Uma imagem contendo 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30600" y="542544"/>
            <a:ext cx="1892430" cy="66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63800" y="30480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5" descr="Diagrama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92350" y="2931367"/>
            <a:ext cx="12135165" cy="716491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5"/>
          <p:cNvSpPr txBox="1"/>
          <p:nvPr/>
        </p:nvSpPr>
        <p:spPr>
          <a:xfrm>
            <a:off x="493835" y="2359867"/>
            <a:ext cx="7137000" cy="755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/>
          </a:p>
          <a:p>
            <a:pPr marL="31750">
              <a:buClr>
                <a:schemeClr val="dk1"/>
              </a:buClr>
              <a:buSzPts val="3100"/>
            </a:pPr>
            <a:r>
              <a:rPr lang="pt-BR" sz="3100" dirty="0">
                <a:solidFill>
                  <a:srgbClr val="273C54"/>
                </a:solidFill>
                <a:latin typeface="Public Sans"/>
              </a:rPr>
              <a:t>Utilizar agrupamento particional e hierárquico p/:</a:t>
            </a:r>
            <a:br>
              <a:rPr lang="pt-BR" sz="3100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</a:br>
            <a:endParaRPr lang="pt-BR" sz="3100" dirty="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ublic Sans"/>
              <a:buChar char="●"/>
            </a:pPr>
            <a:r>
              <a:rPr lang="pt-BR" sz="3100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Avaliar medidas de similaridade/distância (</a:t>
            </a:r>
            <a:r>
              <a:rPr lang="pt-BR" sz="3100" b="1" dirty="0">
                <a:solidFill>
                  <a:srgbClr val="3FA54E"/>
                </a:solidFill>
                <a:latin typeface="Public Sans"/>
                <a:sym typeface="Public Sans"/>
              </a:rPr>
              <a:t>coseno, manhattan, euclidiana</a:t>
            </a:r>
            <a:r>
              <a:rPr lang="pt-BR" sz="3100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)</a:t>
            </a: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ublic Sans"/>
              <a:buChar char="●"/>
            </a:pPr>
            <a:r>
              <a:rPr lang="pt-BR" sz="3100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Avaliar índices de validação de agrupamento (</a:t>
            </a:r>
            <a:r>
              <a:rPr lang="pt-BR" sz="3100" b="1" dirty="0">
                <a:solidFill>
                  <a:srgbClr val="3FA54E"/>
                </a:solidFill>
                <a:latin typeface="Public Sans"/>
                <a:ea typeface="Public Sans"/>
                <a:cs typeface="Public Sans"/>
                <a:sym typeface="Public Sans"/>
              </a:rPr>
              <a:t>silhueta, DBI, GAP</a:t>
            </a:r>
            <a:r>
              <a:rPr lang="pt-BR" sz="3100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)</a:t>
            </a:r>
            <a:endParaRPr sz="3100" dirty="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ublic Sans"/>
              <a:buChar char="●"/>
            </a:pPr>
            <a:r>
              <a:rPr lang="pt-BR" sz="3100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Avaliar métricas de integração (</a:t>
            </a:r>
            <a:r>
              <a:rPr lang="pt-BR" sz="3100" b="1" i="1" dirty="0">
                <a:solidFill>
                  <a:srgbClr val="3FA54E"/>
                </a:solidFill>
                <a:latin typeface="Public Sans"/>
                <a:ea typeface="Public Sans"/>
                <a:cs typeface="Public Sans"/>
                <a:sym typeface="Public Sans"/>
              </a:rPr>
              <a:t>single, </a:t>
            </a:r>
            <a:r>
              <a:rPr lang="pt-BR" sz="3100" b="1" i="1" dirty="0" err="1">
                <a:solidFill>
                  <a:srgbClr val="3FA54E"/>
                </a:solidFill>
                <a:latin typeface="Public Sans"/>
                <a:ea typeface="Public Sans"/>
                <a:cs typeface="Public Sans"/>
                <a:sym typeface="Public Sans"/>
              </a:rPr>
              <a:t>average</a:t>
            </a:r>
            <a:r>
              <a:rPr lang="pt-BR" sz="3100" b="1" i="1" dirty="0">
                <a:solidFill>
                  <a:srgbClr val="3FA54E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pt-BR" sz="3100" b="1" dirty="0">
                <a:solidFill>
                  <a:srgbClr val="3FA54E"/>
                </a:solidFill>
                <a:latin typeface="Public Sans"/>
                <a:ea typeface="Public Sans"/>
                <a:cs typeface="Public Sans"/>
                <a:sym typeface="Public Sans"/>
              </a:rPr>
              <a:t>e </a:t>
            </a:r>
            <a:r>
              <a:rPr lang="pt-BR" sz="3100" b="1" i="1" dirty="0">
                <a:solidFill>
                  <a:srgbClr val="3FA54E"/>
                </a:solidFill>
                <a:latin typeface="Public Sans"/>
                <a:ea typeface="Public Sans"/>
                <a:cs typeface="Public Sans"/>
                <a:sym typeface="Public Sans"/>
              </a:rPr>
              <a:t>complete-link</a:t>
            </a:r>
            <a:r>
              <a:rPr lang="pt-BR" sz="3100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).</a:t>
            </a:r>
            <a:endParaRPr sz="3100" dirty="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Clr>
                <a:srgbClr val="273C54"/>
              </a:buClr>
              <a:buSzPts val="3100"/>
              <a:buFont typeface="Public Sans"/>
              <a:buChar char="●"/>
            </a:pPr>
            <a:r>
              <a:rPr lang="pt-BR" sz="3100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Obter  </a:t>
            </a:r>
            <a:r>
              <a:rPr lang="pt-BR" sz="3400" b="1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número ótimo de </a:t>
            </a:r>
            <a:r>
              <a:rPr lang="pt-BR" sz="3400" b="1" i="1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clusters</a:t>
            </a:r>
            <a:r>
              <a:rPr lang="pt-BR" sz="3100" i="1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pt-BR" sz="3100" dirty="0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para os algoritmos avaliados.</a:t>
            </a:r>
            <a:endParaRPr sz="3100" dirty="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endParaRPr sz="2100" dirty="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/>
        </p:nvSpPr>
        <p:spPr>
          <a:xfrm>
            <a:off x="495801" y="1809565"/>
            <a:ext cx="17231084" cy="716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86202" marR="0" lvl="1" indent="-234950" algn="just" rtl="0">
              <a:lnSpc>
                <a:spcPct val="1095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1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71852" marR="0" lvl="1" indent="0" algn="just" rtl="0">
              <a:lnSpc>
                <a:spcPct val="10959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1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886202" marR="0" lvl="1" indent="-295656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44"/>
              <a:buFont typeface="Arial"/>
              <a:buNone/>
            </a:pPr>
            <a:endParaRPr sz="3443" b="0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742950" marR="0" lvl="1" indent="-295656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44"/>
              <a:buFont typeface="Arial"/>
              <a:buNone/>
            </a:pPr>
            <a:endParaRPr sz="3443" b="1" i="0" u="none" strike="noStrike" cap="none">
              <a:solidFill>
                <a:srgbClr val="273C54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 b="1">
                <a:solidFill>
                  <a:srgbClr val="273C54"/>
                </a:solidFill>
                <a:latin typeface="Public Sans"/>
                <a:ea typeface="Public Sans"/>
                <a:cs typeface="Public Sans"/>
                <a:sym typeface="Public Sans"/>
              </a:rPr>
              <a:t>Visão Geral da Proposta </a:t>
            </a:r>
            <a:r>
              <a:rPr lang="pt-BR" sz="4400" b="1">
                <a:solidFill>
                  <a:srgbClr val="FF0000"/>
                </a:solidFill>
                <a:latin typeface="Public Sans"/>
                <a:ea typeface="Public Sans"/>
                <a:cs typeface="Public Sans"/>
                <a:sym typeface="Public Sans"/>
              </a:rPr>
              <a:t>etapa 2</a:t>
            </a:r>
            <a:endParaRPr/>
          </a:p>
        </p:txBody>
      </p:sp>
      <p:cxnSp>
        <p:nvCxnSpPr>
          <p:cNvPr id="181" name="Google Shape;181;p6"/>
          <p:cNvCxnSpPr/>
          <p:nvPr/>
        </p:nvCxnSpPr>
        <p:spPr>
          <a:xfrm>
            <a:off x="685800" y="1620994"/>
            <a:ext cx="14672916" cy="0"/>
          </a:xfrm>
          <a:prstGeom prst="straightConnector1">
            <a:avLst/>
          </a:prstGeom>
          <a:noFill/>
          <a:ln w="9525" cap="flat" cmpd="sng">
            <a:solidFill>
              <a:srgbClr val="3FA5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2" name="Google Shape;182;p6"/>
          <p:cNvSpPr txBox="1">
            <a:spLocks noGrp="1"/>
          </p:cNvSpPr>
          <p:nvPr>
            <p:ph type="sldNum" idx="12"/>
          </p:nvPr>
        </p:nvSpPr>
        <p:spPr>
          <a:xfrm>
            <a:off x="15163800" y="95631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pic>
        <p:nvPicPr>
          <p:cNvPr id="183" name="Google Shape;183;p6" descr="Uma imagem contendo 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30600" y="542544"/>
            <a:ext cx="1892430" cy="66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63800" y="30480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50" y="1809577"/>
            <a:ext cx="16392300" cy="80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1281</Words>
  <Application>Microsoft Office PowerPoint</Application>
  <PresentationFormat>Personalizar</PresentationFormat>
  <Paragraphs>231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Public Sans</vt:lpstr>
      <vt:lpstr>arial</vt:lpstr>
      <vt:lpstr>Calibri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abmorte</dc:creator>
  <cp:lastModifiedBy>Anderson Fernando Vieira da Boa Morte</cp:lastModifiedBy>
  <cp:revision>6</cp:revision>
  <dcterms:created xsi:type="dcterms:W3CDTF">2006-08-16T00:00:00Z</dcterms:created>
  <dcterms:modified xsi:type="dcterms:W3CDTF">2022-12-03T18:04:01Z</dcterms:modified>
</cp:coreProperties>
</file>