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90" r:id="rId3"/>
    <p:sldId id="291" r:id="rId4"/>
    <p:sldId id="274" r:id="rId5"/>
    <p:sldId id="275" r:id="rId6"/>
    <p:sldId id="276" r:id="rId7"/>
    <p:sldId id="258" r:id="rId8"/>
    <p:sldId id="281" r:id="rId9"/>
    <p:sldId id="259" r:id="rId10"/>
    <p:sldId id="260" r:id="rId11"/>
    <p:sldId id="287" r:id="rId12"/>
    <p:sldId id="288" r:id="rId13"/>
    <p:sldId id="289" r:id="rId14"/>
    <p:sldId id="261" r:id="rId15"/>
    <p:sldId id="285" r:id="rId16"/>
    <p:sldId id="284" r:id="rId17"/>
    <p:sldId id="282" r:id="rId18"/>
    <p:sldId id="280" r:id="rId19"/>
    <p:sldId id="279" r:id="rId20"/>
    <p:sldId id="264" r:id="rId21"/>
    <p:sldId id="265" r:id="rId22"/>
    <p:sldId id="278" r:id="rId23"/>
    <p:sldId id="266" r:id="rId24"/>
    <p:sldId id="267" r:id="rId25"/>
    <p:sldId id="270" r:id="rId26"/>
    <p:sldId id="273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Trabalhos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 trabalho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proposto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é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comparado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outros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relevantes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Trabalhos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 trabalho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proposto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é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comparado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outros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relevantes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728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Trabalhos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 trabalho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proposto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é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comparado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outros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relevantes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106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Trabalhos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 trabalho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proposto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é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comparado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outros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relevantes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304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contribuições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esperadas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área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trabalho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claramente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apresentadas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metodologia adotada é discutida e justificada com clareza?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0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Estágio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Atual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estágio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atual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trabalho é apresentado 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perspectivas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sucesso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276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metodologia adotada é discutida e justificada com clareza?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760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avaliação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nível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relevância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alcançados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relatórios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técnicos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artigos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simulações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etc.) para o trabalho?</a:t>
            </a:r>
          </a:p>
        </p:txBody>
      </p:sp>
    </p:spTree>
    <p:extLst>
      <p:ext uri="{BB962C8B-B14F-4D97-AF65-F5344CB8AC3E}">
        <p14:creationId xmlns:p14="http://schemas.microsoft.com/office/powerpoint/2010/main" val="1270872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avaliação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nível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relevância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alcançados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relatórios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técnicos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artigos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simulações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etc.) para o trabalho?</a:t>
            </a:r>
          </a:p>
        </p:txBody>
      </p:sp>
    </p:spTree>
    <p:extLst>
      <p:ext uri="{BB962C8B-B14F-4D97-AF65-F5344CB8AC3E}">
        <p14:creationId xmlns:p14="http://schemas.microsoft.com/office/powerpoint/2010/main" val="327743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contexto teórico do trabalho é claramente apresentado?</a:t>
            </a:r>
          </a:p>
        </p:txBody>
      </p:sp>
    </p:spTree>
    <p:extLst>
      <p:ext uri="{BB962C8B-B14F-4D97-AF65-F5344CB8AC3E}">
        <p14:creationId xmlns:p14="http://schemas.microsoft.com/office/powerpoint/2010/main" val="215795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avaliação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nível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relevância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dos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alcançados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relatórios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técnicos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artigos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simulações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etc.) para o trabalho?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partir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apresentação e do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estágio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atual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possível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trabalho,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prever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claramente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de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partir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apresentação e do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estágio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atual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possível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trabalho,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prever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claramente a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sua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de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437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09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8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contexto teórico do trabalho é claramente apresentado?</a:t>
            </a:r>
          </a:p>
        </p:txBody>
      </p:sp>
    </p:spTree>
    <p:extLst>
      <p:ext uri="{BB962C8B-B14F-4D97-AF65-F5344CB8AC3E}">
        <p14:creationId xmlns:p14="http://schemas.microsoft.com/office/powerpoint/2010/main" val="29277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contexto teórico do trabalho é claramente apresentado?</a:t>
            </a:r>
          </a:p>
        </p:txBody>
      </p:sp>
    </p:spTree>
    <p:extLst>
      <p:ext uri="{BB962C8B-B14F-4D97-AF65-F5344CB8AC3E}">
        <p14:creationId xmlns:p14="http://schemas.microsoft.com/office/powerpoint/2010/main" val="17227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contexto teórico do trabalho é claramente apresentado?</a:t>
            </a:r>
          </a:p>
        </p:txBody>
      </p:sp>
    </p:spTree>
    <p:extLst>
      <p:ext uri="{BB962C8B-B14F-4D97-AF65-F5344CB8AC3E}">
        <p14:creationId xmlns:p14="http://schemas.microsoft.com/office/powerpoint/2010/main" val="172603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contexto teórico do trabalho é claramente apresentado?</a:t>
            </a:r>
          </a:p>
        </p:txBody>
      </p:sp>
    </p:spTree>
    <p:extLst>
      <p:ext uri="{BB962C8B-B14F-4D97-AF65-F5344CB8AC3E}">
        <p14:creationId xmlns:p14="http://schemas.microsoft.com/office/powerpoint/2010/main" val="354431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  <p:extLst>
      <p:ext uri="{BB962C8B-B14F-4D97-AF65-F5344CB8AC3E}">
        <p14:creationId xmlns:p14="http://schemas.microsoft.com/office/powerpoint/2010/main" val="119674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ser </a:t>
            </a:r>
            <a:r>
              <a:rPr lang="en-GB" sz="900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alcançado</a:t>
            </a:r>
            <a:r>
              <a:rPr lang="en-GB" sz="9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é claramente apresentado?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5"/>
            <a:ext cx="8229600" cy="378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3D85C6"/>
              </a:buClr>
              <a:buSzPct val="100000"/>
              <a:defRPr sz="4800">
                <a:solidFill>
                  <a:srgbClr val="3D85C6"/>
                </a:solidFill>
              </a:defRPr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6503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66666"/>
              </a:buClr>
              <a:buSzPct val="100000"/>
              <a:buNone/>
              <a:defRPr sz="3600">
                <a:solidFill>
                  <a:srgbClr val="666666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615910"/>
            <a:ext cx="8229600" cy="0"/>
          </a:xfrm>
          <a:prstGeom prst="straightConnector1">
            <a:avLst/>
          </a:prstGeom>
          <a:noFill/>
          <a:ln w="57150" cap="flat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>
              <a:spcBef>
                <a:spcPts val="0"/>
              </a:spcBef>
              <a:buClr>
                <a:srgbClr val="666666"/>
              </a:buClr>
              <a:buFont typeface="Helvetica Neue"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1pPr>
            <a:lvl2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2pPr>
            <a:lvl3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  <a:lvl6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6pPr>
            <a:lvl7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7pPr>
            <a:lvl8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8pPr>
            <a:lvl9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1pPr>
            <a:lvl2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2pPr>
            <a:lvl3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  <a:lvl6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6pPr>
            <a:lvl7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7pPr>
            <a:lvl8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8pPr>
            <a:lvl9pPr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D85C6"/>
              </a:buClr>
              <a:buSzPct val="100000"/>
              <a:buNone/>
              <a:defRPr sz="3600" b="1">
                <a:solidFill>
                  <a:srgbClr val="3D85C6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61/(ASCE)0733-9496(2008)134:2(138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69-014-0743-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69-014-0743-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soc.2014.05.02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milsonjesus@ufba.b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56849461400255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2166/hydro.2006.016" TargetMode="External"/><Relationship Id="rId4" Type="http://schemas.openxmlformats.org/officeDocument/2006/relationships/hyperlink" Target="https://www.sciencedirect.com/science/article/pii/S1877705814000149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apes-primo.ez10.periodicos.capes.gov.br/primo_library/libweb/action/search.do?vl(freeText0)=+Nawaz%2c+Rizwan&amp;vl(1045019533UI0)=creator&amp;vl(1045019534UI1)=all_items&amp;fn=search&amp;tab=default_tab&amp;mode=Basic&amp;vid=CAPES_V1&amp;scp.scps=scope%3a(CAPES)%2cprimo_central_multiple_fe&amp;ct=lateralLinking" TargetMode="External"/><Relationship Id="rId3" Type="http://schemas.openxmlformats.org/officeDocument/2006/relationships/hyperlink" Target="https://www.sciencedirect.com/science/article/pii/S1877705814000149" TargetMode="External"/><Relationship Id="rId7" Type="http://schemas.openxmlformats.org/officeDocument/2006/relationships/hyperlink" Target="https://capes-primo.ez10.periodicos.capes.gov.br/primo_library/libweb/action/search.do?vl(freeText0)=+Clark%2c+Stephen+&amp;vl(1045019533UI0)=creator&amp;vl(1045019534UI1)=all_items&amp;fn=search&amp;tab=default_tab&amp;mode=Basic&amp;vid=CAPES_V1&amp;scp.scps=scope%3a(CAPES)%2cprimo_central_multiple_fe&amp;ct=lateralLin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pes-primo.ez10.periodicos.capes.gov.br/primo_library/libweb/action/search.do?vl(freeText0)=Rees%2c+Philip+&amp;vl(1045019533UI0)=creator&amp;vl(1045019534UI1)=all_items&amp;fn=search&amp;tab=default_tab&amp;mode=Basic&amp;vid=CAPES_V1&amp;scp.scps=scope%3a(CAPES)%2cprimo_central_multiple_fe&amp;ct=lateralLinking" TargetMode="External"/><Relationship Id="rId5" Type="http://schemas.openxmlformats.org/officeDocument/2006/relationships/hyperlink" Target="http://dx.doi.org/10.1061/(ASCE)0733-9496(2008)134:2(138)" TargetMode="External"/><Relationship Id="rId4" Type="http://schemas.openxmlformats.org/officeDocument/2006/relationships/hyperlink" Target="https://search-ebscohost-com.ez10.periodicos.capes.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51/matecconf/201824601029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925231201007020" TargetMode="External"/><Relationship Id="rId4" Type="http://schemas.openxmlformats.org/officeDocument/2006/relationships/hyperlink" Target="https://doi.org/10.1002/sres.21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1650850"/>
            <a:ext cx="8289299" cy="2867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200" b="0" i="0" dirty="0">
                <a:effectLst/>
                <a:latin typeface="Arial" panose="020B0604020202020204" pitchFamily="34" charset="0"/>
              </a:rPr>
              <a:t>PREVISÃO DA DEMANDA DE ÁGUA PARA</a:t>
            </a:r>
            <a:br>
              <a:rPr lang="pt-BR" sz="3200" dirty="0"/>
            </a:br>
            <a:r>
              <a:rPr lang="pt-BR" sz="3200" b="0" i="0" dirty="0">
                <a:effectLst/>
                <a:latin typeface="Arial" panose="020B0604020202020204" pitchFamily="34" charset="0"/>
              </a:rPr>
              <a:t>A REGIÃO METROPOLITANA DE</a:t>
            </a:r>
            <a:br>
              <a:rPr lang="pt-BR" sz="3200" dirty="0"/>
            </a:br>
            <a:r>
              <a:rPr lang="pt-BR" sz="3200" b="0" i="0" dirty="0">
                <a:effectLst/>
                <a:latin typeface="Arial" panose="020B0604020202020204" pitchFamily="34" charset="0"/>
              </a:rPr>
              <a:t>SALVADOR UTILIZANDO MODELOS DE</a:t>
            </a:r>
            <a:br>
              <a:rPr lang="pt-BR" sz="3200" dirty="0"/>
            </a:br>
            <a:r>
              <a:rPr lang="pt-BR" sz="3200" b="0" i="0" dirty="0">
                <a:effectLst/>
                <a:latin typeface="Arial" panose="020B0604020202020204" pitchFamily="34" charset="0"/>
              </a:rPr>
              <a:t>APRENDIZAGEM DE MÁQUINA</a:t>
            </a:r>
            <a:endParaRPr lang="en-GB" sz="3200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57200" y="4631050"/>
            <a:ext cx="8229600" cy="14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/>
              <a:t>Edmilson dos Santos de Jesus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 dirty="0"/>
              <a:t>Prof. Dra. </a:t>
            </a:r>
            <a:r>
              <a:rPr lang="en" sz="2400" dirty="0"/>
              <a:t>Gecynalda Soares da Silva Gomes</a:t>
            </a:r>
            <a:endParaRPr lang="en-GB" sz="2400" dirty="0"/>
          </a:p>
        </p:txBody>
      </p:sp>
      <p:sp>
        <p:nvSpPr>
          <p:cNvPr id="33" name="Shape 33"/>
          <p:cNvSpPr txBox="1"/>
          <p:nvPr/>
        </p:nvSpPr>
        <p:spPr>
          <a:xfrm>
            <a:off x="0" y="-50525"/>
            <a:ext cx="9144000" cy="149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 de Pós-graduação em Ciência da Computação</a:t>
            </a:r>
          </a:p>
          <a:p>
            <a:pPr marL="457200" indent="0" algn="ctr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MATD75 - Exame de Qualificação de Mestrado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457200" y="6144625"/>
            <a:ext cx="8199899" cy="5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B5394"/>
                </a:solidFill>
              </a:rPr>
              <a:t>19 de </a:t>
            </a:r>
            <a:r>
              <a:rPr lang="en-GB" sz="1800" b="1" dirty="0" err="1">
                <a:solidFill>
                  <a:srgbClr val="0B5394"/>
                </a:solidFill>
              </a:rPr>
              <a:t>outubro</a:t>
            </a:r>
            <a:r>
              <a:rPr lang="en-GB" sz="1800" b="1" dirty="0">
                <a:solidFill>
                  <a:srgbClr val="0B5394"/>
                </a:solidFill>
              </a:rPr>
              <a:t> de 2022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350" y="4725174"/>
            <a:ext cx="1028575" cy="14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endParaRPr lang="en-GB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48575" y="1600200"/>
            <a:ext cx="8806648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Urban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Water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Forecasting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Dynamic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Artificial Neural Network Model. </a:t>
            </a:r>
            <a:r>
              <a:rPr lang="pt-BR" sz="24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M. Ghiassi 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2008 (DOI:</a:t>
            </a:r>
            <a:r>
              <a:rPr lang="pt-BR" sz="2400" u="sng" dirty="0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10.1061/(ASCE)0733-9496(2008)134:2(138)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Sistema de Abastecimento de San Jose, Califórnia, EUA.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Dataset: Dados históricos de 1995-2004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Modelos: DAN2, Rede Neural FFBP, ARIMA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Métrica de erro: MAPE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endParaRPr lang="en-GB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48575" y="1600200"/>
            <a:ext cx="8806648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Water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Forecasting Model for the Metropolitan Area of São Paulo,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Brazil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Dos Santos 2021 (DOI: </a:t>
            </a:r>
            <a:r>
              <a:rPr lang="pt-BR" sz="2400" u="sng" dirty="0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10.1007/s11269-014-0743-7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Sistema Cantareira que abastece 50% da MASP;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Dataset: Dados de 2005;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Modelos: Rede Neural MLP com LLSSIM (9 modelos) x MLR</a:t>
            </a:r>
            <a:endParaRPr lang="pt-BR"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Métrica de erro: ME, MAE, RMSE, R e R2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8900">
              <a:buClr>
                <a:srgbClr val="434343"/>
              </a:buClr>
              <a:buSzPts val="2200"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8900">
              <a:buClr>
                <a:srgbClr val="434343"/>
              </a:buClr>
              <a:buSzPts val="2200"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527489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endParaRPr lang="en-GB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48575" y="1600200"/>
            <a:ext cx="8806648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Water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Forecasting Model for the Metropolitan Area of São Paulo,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Brazil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Santos e Filho 2021 (DOI: </a:t>
            </a:r>
            <a:r>
              <a:rPr lang="pt-BR" sz="2400" u="sng" dirty="0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10.1007/s11269-014-0743-7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8900">
              <a:buClr>
                <a:srgbClr val="434343"/>
              </a:buClr>
              <a:buSzPts val="2200"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8900">
              <a:buClr>
                <a:srgbClr val="434343"/>
              </a:buClr>
              <a:buSzPts val="2200"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87110C-7C4C-4C68-6D1C-D59E8C921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28" y="2991774"/>
            <a:ext cx="6948647" cy="33009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CBA804-2FEE-F4B1-4E84-949047E189AF}"/>
              </a:ext>
            </a:extLst>
          </p:cNvPr>
          <p:cNvSpPr txBox="1"/>
          <p:nvPr/>
        </p:nvSpPr>
        <p:spPr>
          <a:xfrm>
            <a:off x="3322468" y="6321753"/>
            <a:ext cx="2499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en-US" sz="1100" dirty="0">
                <a:solidFill>
                  <a:srgbClr val="222222"/>
                </a:solidFill>
                <a:latin typeface="+mj-lt"/>
              </a:rPr>
              <a:t>Santos e Filho </a:t>
            </a:r>
            <a:r>
              <a:rPr lang="pt-BR" sz="1100" dirty="0"/>
              <a:t>(2022)</a:t>
            </a:r>
          </a:p>
        </p:txBody>
      </p:sp>
    </p:spTree>
    <p:extLst>
      <p:ext uri="{BB962C8B-B14F-4D97-AF65-F5344CB8AC3E}">
        <p14:creationId xmlns:p14="http://schemas.microsoft.com/office/powerpoint/2010/main" val="325090844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endParaRPr lang="en-GB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48575" y="1600200"/>
            <a:ext cx="8806648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400" dirty="0">
                <a:solidFill>
                  <a:srgbClr val="434343"/>
                </a:solidFill>
                <a:latin typeface="Roboto"/>
                <a:ea typeface="Roboto"/>
              </a:rPr>
              <a:t>A moving-average filter based hybrid ARIMA-ANN model for forecasting time series data. BABU, C. N.; REDDY, B. E. 2014 (DOI: </a:t>
            </a:r>
            <a:r>
              <a:rPr lang="en-US" sz="2400" dirty="0">
                <a:solidFill>
                  <a:srgbClr val="434343"/>
                </a:solidFill>
                <a:latin typeface="Roboto"/>
                <a:ea typeface="Roboto"/>
                <a:hlinkClick r:id="rId3"/>
              </a:rPr>
              <a:t>10.1016/j.asoc.2014.05.028</a:t>
            </a:r>
            <a:r>
              <a:rPr lang="en-US" sz="2400" dirty="0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 sz="2400" dirty="0">
              <a:solidFill>
                <a:srgbClr val="434343"/>
              </a:solidFill>
              <a:latin typeface="Roboto"/>
              <a:ea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E97D36-EB3D-0ECD-33C7-76B5AB2CD28C}"/>
              </a:ext>
            </a:extLst>
          </p:cNvPr>
          <p:cNvSpPr txBox="1"/>
          <p:nvPr/>
        </p:nvSpPr>
        <p:spPr>
          <a:xfrm>
            <a:off x="736847" y="3308670"/>
            <a:ext cx="8318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Datasets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Manchas Solares, dados do lince canadenses e dados temporais de taxa de câmbio.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Modelos: ANN-ARIMA, ANN, Híbridos (Zhang 2003; e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Khashei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2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Bijari</a:t>
            </a: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2010).</a:t>
            </a: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endParaRPr lang="pt-BR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68300"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Métrica de erro: MAE e MSE</a:t>
            </a:r>
          </a:p>
        </p:txBody>
      </p:sp>
    </p:spTree>
    <p:extLst>
      <p:ext uri="{BB962C8B-B14F-4D97-AF65-F5344CB8AC3E}">
        <p14:creationId xmlns:p14="http://schemas.microsoft.com/office/powerpoint/2010/main" val="137238442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Contribuições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0717" y="1600200"/>
            <a:ext cx="8584707" cy="13421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Efetuar a previsão da vazão água potável necessária para atender a demanda da Região Metropolitana de Salvador: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3BC37A-4C8D-FBDB-D9BE-A65DB9A4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12" y="2766892"/>
            <a:ext cx="3099829" cy="2634316"/>
          </a:xfrm>
          <a:prstGeom prst="rect">
            <a:avLst/>
          </a:prstGeom>
        </p:spPr>
      </p:pic>
      <p:sp>
        <p:nvSpPr>
          <p:cNvPr id="4" name="Shape 65">
            <a:extLst>
              <a:ext uri="{FF2B5EF4-FFF2-40B4-BE49-F238E27FC236}">
                <a16:creationId xmlns:a16="http://schemas.microsoft.com/office/drawing/2014/main" id="{CF2E5AC0-74CF-3DF5-4D9F-3AF635C02344}"/>
              </a:ext>
            </a:extLst>
          </p:cNvPr>
          <p:cNvSpPr txBox="1">
            <a:spLocks/>
          </p:cNvSpPr>
          <p:nvPr/>
        </p:nvSpPr>
        <p:spPr>
          <a:xfrm>
            <a:off x="538059" y="2766892"/>
            <a:ext cx="4968053" cy="3285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Implementar e testar a aplicação de modelos híbridos na predição da demanda de água para a RMS;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7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434343"/>
                </a:solidFill>
                <a:latin typeface="Roboto"/>
                <a:ea typeface="Roboto"/>
              </a:rPr>
              <a:t>Comparar o desempenho de diversos modelos na </a:t>
            </a:r>
            <a:r>
              <a:rPr lang="pt-BR" sz="22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predição para a demanda da RMS;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700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434343"/>
                </a:solidFill>
                <a:latin typeface="Roboto"/>
                <a:ea typeface="Roboto"/>
              </a:rPr>
              <a:t>Disponibilizar dashboard atualizado com as previsões para curto e médio prazo (hora, dias, semanas).</a:t>
            </a:r>
          </a:p>
          <a:p>
            <a:pPr algn="just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B068F-7150-20B3-BF72-66137AA19768}"/>
              </a:ext>
            </a:extLst>
          </p:cNvPr>
          <p:cNvSpPr txBox="1"/>
          <p:nvPr/>
        </p:nvSpPr>
        <p:spPr>
          <a:xfrm>
            <a:off x="5506112" y="5408266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publicdomainpictures.net (2022)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8C5987-8999-FC6B-7A45-75C02823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3063" y="1180066"/>
            <a:ext cx="5657873" cy="5239771"/>
          </a:xfrm>
          <a:prstGeom prst="rect">
            <a:avLst/>
          </a:prstGeom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Metodologia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9F2D19-C7C5-EAB4-EFE6-DDD73CEE4A03}"/>
              </a:ext>
            </a:extLst>
          </p:cNvPr>
          <p:cNvSpPr txBox="1"/>
          <p:nvPr/>
        </p:nvSpPr>
        <p:spPr>
          <a:xfrm>
            <a:off x="3933149" y="628903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Próprio autor.</a:t>
            </a:r>
          </a:p>
        </p:txBody>
      </p:sp>
    </p:spTree>
    <p:extLst>
      <p:ext uri="{BB962C8B-B14F-4D97-AF65-F5344CB8AC3E}">
        <p14:creationId xmlns:p14="http://schemas.microsoft.com/office/powerpoint/2010/main" val="122714897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AA0E107-1A12-D9B5-84B5-7DEF5AB8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113"/>
            <a:ext cx="9144000" cy="4901938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Cronograma</a:t>
            </a:r>
            <a:endParaRPr lang="en-GB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8168E9-1065-412A-34D4-9225F41670C7}"/>
              </a:ext>
            </a:extLst>
          </p:cNvPr>
          <p:cNvSpPr txBox="1"/>
          <p:nvPr/>
        </p:nvSpPr>
        <p:spPr>
          <a:xfrm>
            <a:off x="4314889" y="6452558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Próprio autor.</a:t>
            </a:r>
          </a:p>
        </p:txBody>
      </p:sp>
    </p:spTree>
    <p:extLst>
      <p:ext uri="{BB962C8B-B14F-4D97-AF65-F5344CB8AC3E}">
        <p14:creationId xmlns:p14="http://schemas.microsoft.com/office/powerpoint/2010/main" val="15687725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06B6DA4-E82A-8A96-7B0C-51C12BE7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06" y="4592956"/>
            <a:ext cx="2005794" cy="1696076"/>
          </a:xfrm>
          <a:prstGeom prst="rect">
            <a:avLst/>
          </a:prstGeom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Estágio</a:t>
            </a:r>
            <a:r>
              <a:rPr lang="en-GB" dirty="0"/>
              <a:t> </a:t>
            </a:r>
            <a:r>
              <a:rPr lang="en-GB" dirty="0" err="1"/>
              <a:t>Atual</a:t>
            </a:r>
            <a:endParaRPr lang="en-GB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9F2D19-C7C5-EAB4-EFE6-DDD73CEE4A03}"/>
              </a:ext>
            </a:extLst>
          </p:cNvPr>
          <p:cNvSpPr txBox="1"/>
          <p:nvPr/>
        </p:nvSpPr>
        <p:spPr>
          <a:xfrm>
            <a:off x="3933149" y="628903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Próprio autor.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0973E-0CD9-A5FF-659D-1B61725D2A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8332" y="1152309"/>
            <a:ext cx="5852809" cy="5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964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BC10C-A480-E008-6B28-0B7457AF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0515"/>
            <a:ext cx="4003829" cy="2441444"/>
          </a:xfrm>
          <a:prstGeom prst="rect">
            <a:avLst/>
          </a:prstGeom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Resultados</a:t>
            </a:r>
            <a:r>
              <a:rPr lang="en-GB" dirty="0"/>
              <a:t> – </a:t>
            </a:r>
            <a:r>
              <a:rPr lang="en-GB" dirty="0" err="1"/>
              <a:t>Pré</a:t>
            </a:r>
            <a:r>
              <a:rPr lang="en-GB" dirty="0"/>
              <a:t> </a:t>
            </a:r>
            <a:r>
              <a:rPr lang="en-GB" dirty="0" err="1"/>
              <a:t>processamento</a:t>
            </a:r>
            <a:endParaRPr lang="en-GB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8A96DB-8D3C-C6B5-C1BF-755753FFE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456"/>
          <a:stretch/>
        </p:blipFill>
        <p:spPr>
          <a:xfrm>
            <a:off x="265675" y="4939663"/>
            <a:ext cx="6081182" cy="14194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B87DFE-3B00-03AD-8473-0F07E58F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75" y="1567562"/>
            <a:ext cx="3249227" cy="2441443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63317E35-0414-F9DF-1DC2-467DB46DE910}"/>
              </a:ext>
            </a:extLst>
          </p:cNvPr>
          <p:cNvSpPr/>
          <p:nvPr/>
        </p:nvSpPr>
        <p:spPr>
          <a:xfrm rot="5400000">
            <a:off x="6829661" y="3997730"/>
            <a:ext cx="3268185" cy="1210153"/>
          </a:xfrm>
          <a:prstGeom prst="curvedDownArrow">
            <a:avLst>
              <a:gd name="adj1" fmla="val 20667"/>
              <a:gd name="adj2" fmla="val 86234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: Biselado 11">
            <a:extLst>
              <a:ext uri="{FF2B5EF4-FFF2-40B4-BE49-F238E27FC236}">
                <a16:creationId xmlns:a16="http://schemas.microsoft.com/office/drawing/2014/main" id="{526E95AA-9B29-8B66-F8FC-80CD49820947}"/>
              </a:ext>
            </a:extLst>
          </p:cNvPr>
          <p:cNvSpPr/>
          <p:nvPr/>
        </p:nvSpPr>
        <p:spPr>
          <a:xfrm>
            <a:off x="457200" y="4260816"/>
            <a:ext cx="8229600" cy="48596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PIPPE – MS SQL Server 2016 – Excel – SAP Data Services Designer – DB2 – Linguagem R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404F97B-ED9F-C10F-317A-01602A6CDD87}"/>
              </a:ext>
            </a:extLst>
          </p:cNvPr>
          <p:cNvSpPr/>
          <p:nvPr/>
        </p:nvSpPr>
        <p:spPr>
          <a:xfrm>
            <a:off x="3666478" y="2654423"/>
            <a:ext cx="763479" cy="6924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BE5AB9-BA6E-9C66-D14C-EDCC65BEAF86}"/>
              </a:ext>
            </a:extLst>
          </p:cNvPr>
          <p:cNvSpPr txBox="1"/>
          <p:nvPr/>
        </p:nvSpPr>
        <p:spPr>
          <a:xfrm>
            <a:off x="3219781" y="635908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Próprio autor.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91248A-04A8-13FA-7481-1267BD627DD9}"/>
              </a:ext>
            </a:extLst>
          </p:cNvPr>
          <p:cNvSpPr txBox="1"/>
          <p:nvPr/>
        </p:nvSpPr>
        <p:spPr>
          <a:xfrm>
            <a:off x="5849051" y="4021856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SAP DS Designer(2022).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BD5323-919B-CD89-5B63-76049BC55BB3}"/>
              </a:ext>
            </a:extLst>
          </p:cNvPr>
          <p:cNvSpPr txBox="1"/>
          <p:nvPr/>
        </p:nvSpPr>
        <p:spPr>
          <a:xfrm>
            <a:off x="1309128" y="39959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PIPPE(2022).</a:t>
            </a:r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1373F16D-4CFD-4C4F-1723-B0064715354F}"/>
              </a:ext>
            </a:extLst>
          </p:cNvPr>
          <p:cNvSpPr txBox="1">
            <a:spLocks/>
          </p:cNvSpPr>
          <p:nvPr/>
        </p:nvSpPr>
        <p:spPr>
          <a:xfrm>
            <a:off x="7006490" y="5554629"/>
            <a:ext cx="754748" cy="68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100000"/>
              <a:buNone/>
              <a:defRPr sz="3600" b="1" i="0" u="none" strike="noStrike" cap="none" baseline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3600" b="1" i="0" u="none" strike="noStrike" cap="none" baseline="0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r>
              <a:rPr lang="en-GB" sz="6000" dirty="0"/>
              <a:t>R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1721B10C-A34F-6652-93C4-067259C5CEAA}"/>
              </a:ext>
            </a:extLst>
          </p:cNvPr>
          <p:cNvSpPr/>
          <p:nvPr/>
        </p:nvSpPr>
        <p:spPr>
          <a:xfrm rot="10800000">
            <a:off x="6466041" y="5356656"/>
            <a:ext cx="443009" cy="6924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665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Resultados</a:t>
            </a:r>
            <a:r>
              <a:rPr lang="en-GB" dirty="0"/>
              <a:t> – </a:t>
            </a:r>
            <a:r>
              <a:rPr lang="en-GB" dirty="0" err="1"/>
              <a:t>Implementação</a:t>
            </a:r>
            <a:endParaRPr lang="en-GB" dirty="0"/>
          </a:p>
        </p:txBody>
      </p:sp>
      <p:sp>
        <p:nvSpPr>
          <p:cNvPr id="14" name="Retângulo: Biselado 13">
            <a:extLst>
              <a:ext uri="{FF2B5EF4-FFF2-40B4-BE49-F238E27FC236}">
                <a16:creationId xmlns:a16="http://schemas.microsoft.com/office/drawing/2014/main" id="{02010B9F-E050-FA27-85E0-A79F55EEFBC7}"/>
              </a:ext>
            </a:extLst>
          </p:cNvPr>
          <p:cNvSpPr/>
          <p:nvPr/>
        </p:nvSpPr>
        <p:spPr>
          <a:xfrm>
            <a:off x="248575" y="4106842"/>
            <a:ext cx="8438225" cy="8600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15" name="Retângulo: Biselado 14">
            <a:extLst>
              <a:ext uri="{FF2B5EF4-FFF2-40B4-BE49-F238E27FC236}">
                <a16:creationId xmlns:a16="http://schemas.microsoft.com/office/drawing/2014/main" id="{63AED08A-9CA9-9F94-D8DD-F7FDCE4D218F}"/>
              </a:ext>
            </a:extLst>
          </p:cNvPr>
          <p:cNvSpPr/>
          <p:nvPr/>
        </p:nvSpPr>
        <p:spPr>
          <a:xfrm>
            <a:off x="4270159" y="1546555"/>
            <a:ext cx="71022" cy="5120575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16" name="Shape 89">
            <a:extLst>
              <a:ext uri="{FF2B5EF4-FFF2-40B4-BE49-F238E27FC236}">
                <a16:creationId xmlns:a16="http://schemas.microsoft.com/office/drawing/2014/main" id="{D6AA774E-BC76-ABF4-3564-64D990211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575" y="1546554"/>
            <a:ext cx="3986074" cy="25602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SVR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TimeSeriesSplit</a:t>
            </a: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</a:rPr>
              <a:t> e 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GridSearchCV</a:t>
            </a:r>
            <a:endParaRPr lang="pt-BR" sz="1600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 Kernel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rbf</a:t>
            </a:r>
            <a:endParaRPr lang="pt-BR" sz="16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 Variáveis: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Gamma</a:t>
            </a: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 e C</a:t>
            </a:r>
            <a:endParaRPr lang="en" sz="16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457200" lvl="2"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en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89">
            <a:extLst>
              <a:ext uri="{FF2B5EF4-FFF2-40B4-BE49-F238E27FC236}">
                <a16:creationId xmlns:a16="http://schemas.microsoft.com/office/drawing/2014/main" id="{9005B68B-F15E-DFC6-B6F7-2E36CE309786}"/>
              </a:ext>
            </a:extLst>
          </p:cNvPr>
          <p:cNvSpPr txBox="1">
            <a:spLocks/>
          </p:cNvSpPr>
          <p:nvPr/>
        </p:nvSpPr>
        <p:spPr>
          <a:xfrm>
            <a:off x="4376690" y="1546555"/>
            <a:ext cx="4310109" cy="335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76200" algn="ctr">
              <a:spcBef>
                <a:spcPts val="1600"/>
              </a:spcBef>
              <a:buClr>
                <a:srgbClr val="434343"/>
              </a:buClr>
              <a:buSzPts val="2400"/>
            </a:pPr>
            <a:r>
              <a:rPr lang="en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MLP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TimeSeriesSplit</a:t>
            </a: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</a:rPr>
              <a:t> e 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GridSearchCV</a:t>
            </a:r>
            <a:endParaRPr lang="pt-BR" sz="1600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 Função ativação: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relu</a:t>
            </a: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 x identidade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Otimização do peso: algoritmo adam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 Variáveis: alpha e nº camadas ocultas</a:t>
            </a:r>
            <a:endParaRPr lang="en" sz="16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457200"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89">
            <a:extLst>
              <a:ext uri="{FF2B5EF4-FFF2-40B4-BE49-F238E27FC236}">
                <a16:creationId xmlns:a16="http://schemas.microsoft.com/office/drawing/2014/main" id="{2D3C7746-40D5-0464-E7F2-05FF37D7BC1C}"/>
              </a:ext>
            </a:extLst>
          </p:cNvPr>
          <p:cNvSpPr txBox="1">
            <a:spLocks/>
          </p:cNvSpPr>
          <p:nvPr/>
        </p:nvSpPr>
        <p:spPr>
          <a:xfrm>
            <a:off x="248575" y="4192851"/>
            <a:ext cx="3799642" cy="335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76200" algn="ctr">
              <a:spcBef>
                <a:spcPts val="1600"/>
              </a:spcBef>
              <a:buClr>
                <a:srgbClr val="434343"/>
              </a:buClr>
              <a:buSzPts val="2400"/>
            </a:pPr>
            <a:r>
              <a:rPr lang="en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ARIMA1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auto.arima</a:t>
            </a:r>
            <a:endParaRPr lang="pt-BR" sz="1600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AIC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ARIMA(1,1,1)</a:t>
            </a:r>
            <a:endParaRPr lang="en" sz="16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457200"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89">
            <a:extLst>
              <a:ext uri="{FF2B5EF4-FFF2-40B4-BE49-F238E27FC236}">
                <a16:creationId xmlns:a16="http://schemas.microsoft.com/office/drawing/2014/main" id="{2242A689-7406-82D4-637B-69FAA99CE555}"/>
              </a:ext>
            </a:extLst>
          </p:cNvPr>
          <p:cNvSpPr txBox="1">
            <a:spLocks/>
          </p:cNvSpPr>
          <p:nvPr/>
        </p:nvSpPr>
        <p:spPr>
          <a:xfrm>
            <a:off x="4270158" y="4192851"/>
            <a:ext cx="4452151" cy="335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76200" algn="ctr">
              <a:spcBef>
                <a:spcPts val="1600"/>
              </a:spcBef>
              <a:buClr>
                <a:srgbClr val="434343"/>
              </a:buClr>
              <a:buSzPts val="2400"/>
            </a:pPr>
            <a:r>
              <a:rPr lang="en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ARIMA2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auto.arima</a:t>
            </a:r>
            <a:endParaRPr lang="pt-BR" sz="1600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</a:rPr>
              <a:t>transformação </a:t>
            </a:r>
            <a:r>
              <a:rPr lang="pt-BR" sz="1600" dirty="0" err="1">
                <a:solidFill>
                  <a:srgbClr val="434343"/>
                </a:solidFill>
                <a:latin typeface="Roboto"/>
                <a:ea typeface="Roboto"/>
              </a:rPr>
              <a:t>BoxCox</a:t>
            </a: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</a:rPr>
              <a:t> 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AIC</a:t>
            </a:r>
          </a:p>
          <a:p>
            <a:pPr marL="247650" lvl="1" indent="-171450" algn="just">
              <a:spcBef>
                <a:spcPts val="1600"/>
              </a:spcBef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ARIMA(2,1,2) e lambda 0.1827694</a:t>
            </a:r>
            <a:endParaRPr lang="en" sz="16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1829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Motivação</a:t>
            </a:r>
            <a:r>
              <a:rPr lang="en-GB" dirty="0"/>
              <a:t> / </a:t>
            </a:r>
            <a:r>
              <a:rPr lang="en-GB" dirty="0" err="1"/>
              <a:t>Justificativa</a:t>
            </a:r>
            <a:endParaRPr lang="en-GB"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419068" cy="31049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Investimentos em infraestrutura de abastecimento de água é caro e leva tempo para implementação e para retorno do investimento (REES, 2020); </a:t>
            </a:r>
          </a:p>
        </p:txBody>
      </p:sp>
      <p:sp>
        <p:nvSpPr>
          <p:cNvPr id="5" name="Shape 41">
            <a:extLst>
              <a:ext uri="{FF2B5EF4-FFF2-40B4-BE49-F238E27FC236}">
                <a16:creationId xmlns:a16="http://schemas.microsoft.com/office/drawing/2014/main" id="{7F1927FB-7DA4-A95B-A05A-2300EE1185A1}"/>
              </a:ext>
            </a:extLst>
          </p:cNvPr>
          <p:cNvSpPr txBox="1">
            <a:spLocks/>
          </p:cNvSpPr>
          <p:nvPr/>
        </p:nvSpPr>
        <p:spPr>
          <a:xfrm>
            <a:off x="457200" y="5050751"/>
            <a:ext cx="8179293" cy="152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Aquecimento global e o crescimento da população mundial (DINIZ, 2019) são fortes motivadores para assertividade na previsão da demanda de água;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5C8217-2AE6-D0FE-3298-4562F5B53A9A}"/>
              </a:ext>
            </a:extLst>
          </p:cNvPr>
          <p:cNvSpPr txBox="1"/>
          <p:nvPr/>
        </p:nvSpPr>
        <p:spPr>
          <a:xfrm>
            <a:off x="5868482" y="452840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Embasa (2021)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512F9D-D0FA-8E7C-103D-4AC83843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68" y="1603144"/>
            <a:ext cx="3810532" cy="29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94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Resultados</a:t>
            </a:r>
            <a:r>
              <a:rPr lang="en-GB" dirty="0"/>
              <a:t> – </a:t>
            </a:r>
            <a:r>
              <a:rPr lang="en-GB" dirty="0" err="1"/>
              <a:t>Erros</a:t>
            </a:r>
            <a:r>
              <a:rPr lang="en-GB" dirty="0"/>
              <a:t> da </a:t>
            </a:r>
            <a:r>
              <a:rPr lang="en-GB" dirty="0" err="1"/>
              <a:t>previsão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594244-350B-3299-FC0F-652844E4FF53}"/>
              </a:ext>
            </a:extLst>
          </p:cNvPr>
          <p:cNvSpPr txBox="1"/>
          <p:nvPr/>
        </p:nvSpPr>
        <p:spPr>
          <a:xfrm>
            <a:off x="3373856" y="420220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Próprio autor.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7D045D-794E-0E7B-76BF-7DA11E7D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16" y="2335048"/>
            <a:ext cx="6935168" cy="18671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Conclusões</a:t>
            </a:r>
            <a:endParaRPr lang="en-GB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6178" y="1615663"/>
            <a:ext cx="5137355" cy="2539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previsão da demanda de água é vital para a sociedade;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Representa um campo viável para implementação e utilização de modelos de aprendizagem;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019072-B502-9EC4-8EAA-EF797808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33" y="1680534"/>
            <a:ext cx="3323064" cy="2183035"/>
          </a:xfrm>
          <a:prstGeom prst="rect">
            <a:avLst/>
          </a:prstGeom>
        </p:spPr>
      </p:pic>
      <p:sp>
        <p:nvSpPr>
          <p:cNvPr id="4" name="Shape 89">
            <a:extLst>
              <a:ext uri="{FF2B5EF4-FFF2-40B4-BE49-F238E27FC236}">
                <a16:creationId xmlns:a16="http://schemas.microsoft.com/office/drawing/2014/main" id="{E00FE6E0-ABD7-9F4E-27EA-2A3B10B85611}"/>
              </a:ext>
            </a:extLst>
          </p:cNvPr>
          <p:cNvSpPr txBox="1">
            <a:spLocks/>
          </p:cNvSpPr>
          <p:nvPr/>
        </p:nvSpPr>
        <p:spPr>
          <a:xfrm>
            <a:off x="273010" y="4696485"/>
            <a:ext cx="8229600" cy="13964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457200"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 desempenho da predição depende da qualidade dos dados (pré-processamento) e também de uma boa configuração dos hiperparâmetros (otimização).</a:t>
            </a:r>
          </a:p>
          <a:p>
            <a:pPr marL="457200"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en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B7AD8C-CDE3-4D45-FC7D-8DDABA903CA8}"/>
              </a:ext>
            </a:extLst>
          </p:cNvPr>
          <p:cNvSpPr txBox="1"/>
          <p:nvPr/>
        </p:nvSpPr>
        <p:spPr>
          <a:xfrm>
            <a:off x="6028279" y="3863569"/>
            <a:ext cx="3115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Picpedia.org (2022).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Próximos</a:t>
            </a:r>
            <a:r>
              <a:rPr lang="en-GB" dirty="0"/>
              <a:t> </a:t>
            </a:r>
            <a:r>
              <a:rPr lang="en-GB" dirty="0" err="1"/>
              <a:t>Passos</a:t>
            </a:r>
            <a:endParaRPr lang="en-GB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Segmentar os modelos de predição por reservatório, considerando as variáveis meteorológicas por região;</a:t>
            </a:r>
          </a:p>
          <a:p>
            <a:pPr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Implementar modelos híbridos de predição (em andamento);</a:t>
            </a:r>
          </a:p>
          <a:p>
            <a:pPr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Efetuar análise comparativa do desempenho dos modelos SVR, MLP, ARIMA e híbridos;</a:t>
            </a:r>
          </a:p>
          <a:p>
            <a:pPr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Submeter o artigo em andamento;</a:t>
            </a:r>
          </a:p>
          <a:p>
            <a:pPr indent="-381000" algn="just"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Melhorar e finalizar a escrita da dissertação.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83802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Questões?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6074FB-6A85-6AE5-E710-0767BB0B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13" y="1907493"/>
            <a:ext cx="3149503" cy="3043013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727664"/>
            <a:ext cx="8229600" cy="10631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/>
              <a:t>Edmilson dos Santos de Jesus</a:t>
            </a:r>
          </a:p>
          <a:p>
            <a:pPr>
              <a:spcBef>
                <a:spcPts val="0"/>
              </a:spcBef>
              <a:buNone/>
            </a:pPr>
            <a:r>
              <a:rPr lang="en-GB" sz="2400" dirty="0"/>
              <a:t>E-mail: </a:t>
            </a:r>
            <a:r>
              <a:rPr lang="en-GB" sz="2400" dirty="0">
                <a:hlinkClick r:id="rId4"/>
              </a:rPr>
              <a:t>edmilsonjesus@ufba.br</a:t>
            </a:r>
            <a:endParaRPr lang="en-GB" sz="2400" dirty="0"/>
          </a:p>
          <a:p>
            <a:pPr>
              <a:spcBef>
                <a:spcPts val="0"/>
              </a:spcBef>
              <a:buNone/>
            </a:pPr>
            <a:r>
              <a:rPr lang="en-GB" sz="2400" dirty="0"/>
              <a:t>WhatsApp: 71 99135-1177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CA95A9-6FE4-CE1C-A30E-EEEFBDEB1FBF}"/>
              </a:ext>
            </a:extLst>
          </p:cNvPr>
          <p:cNvSpPr txBox="1"/>
          <p:nvPr/>
        </p:nvSpPr>
        <p:spPr>
          <a:xfrm>
            <a:off x="6099301" y="4935252"/>
            <a:ext cx="3115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Freepick.com (2022).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Referências Bibliográficas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pt-BR" sz="1300" i="0" u="none" strike="noStrike" cap="none" dirty="0">
              <a:solidFill>
                <a:srgbClr val="434343"/>
              </a:solidFill>
              <a:uFill>
                <a:noFill/>
              </a:uFill>
              <a:ea typeface="Roboto"/>
              <a:cs typeface="Roboto"/>
              <a:sym typeface="Roboto"/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</a:rPr>
              <a:t>ADAMOWSKI, J.; KARAPATAKI, C. </a:t>
            </a:r>
            <a:r>
              <a:rPr lang="pt-BR" sz="1300" dirty="0" err="1">
                <a:solidFill>
                  <a:schemeClr val="tx1"/>
                </a:solidFill>
              </a:rPr>
              <a:t>Comparison</a:t>
            </a:r>
            <a:r>
              <a:rPr lang="pt-BR" sz="1300" dirty="0">
                <a:solidFill>
                  <a:schemeClr val="tx1"/>
                </a:solidFill>
              </a:rPr>
              <a:t> of </a:t>
            </a:r>
            <a:r>
              <a:rPr lang="pt-BR" sz="1300" dirty="0" err="1">
                <a:solidFill>
                  <a:schemeClr val="tx1"/>
                </a:solidFill>
              </a:rPr>
              <a:t>multivariative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regression</a:t>
            </a:r>
            <a:r>
              <a:rPr lang="pt-BR" sz="1300" dirty="0">
                <a:solidFill>
                  <a:schemeClr val="tx1"/>
                </a:solidFill>
              </a:rPr>
              <a:t> and artificial neural networks for </a:t>
            </a:r>
            <a:r>
              <a:rPr lang="pt-BR" sz="1300" dirty="0" err="1">
                <a:solidFill>
                  <a:schemeClr val="tx1"/>
                </a:solidFill>
              </a:rPr>
              <a:t>peak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urban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water-demand</a:t>
            </a:r>
            <a:r>
              <a:rPr lang="pt-BR" sz="1300" dirty="0">
                <a:solidFill>
                  <a:schemeClr val="tx1"/>
                </a:solidFill>
              </a:rPr>
              <a:t> forecasting: </a:t>
            </a:r>
            <a:r>
              <a:rPr lang="pt-BR" sz="1300" dirty="0" err="1">
                <a:solidFill>
                  <a:schemeClr val="tx1"/>
                </a:solidFill>
              </a:rPr>
              <a:t>evaluation</a:t>
            </a:r>
            <a:r>
              <a:rPr lang="pt-BR" sz="1300" dirty="0">
                <a:solidFill>
                  <a:schemeClr val="tx1"/>
                </a:solidFill>
              </a:rPr>
              <a:t> of diferente </a:t>
            </a:r>
            <a:r>
              <a:rPr lang="pt-BR" sz="1300" dirty="0" err="1">
                <a:solidFill>
                  <a:schemeClr val="tx1"/>
                </a:solidFill>
              </a:rPr>
              <a:t>ann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learning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algorithms</a:t>
            </a:r>
            <a:r>
              <a:rPr lang="pt-BR" sz="1300" b="1" dirty="0">
                <a:solidFill>
                  <a:schemeClr val="tx1"/>
                </a:solidFill>
              </a:rPr>
              <a:t>. J. </a:t>
            </a:r>
            <a:r>
              <a:rPr lang="pt-BR" sz="1300" b="1" dirty="0" err="1">
                <a:solidFill>
                  <a:schemeClr val="tx1"/>
                </a:solidFill>
              </a:rPr>
              <a:t>Hydrol</a:t>
            </a:r>
            <a:r>
              <a:rPr lang="pt-BR" sz="1300" b="1" dirty="0">
                <a:solidFill>
                  <a:schemeClr val="tx1"/>
                </a:solidFill>
              </a:rPr>
              <a:t>. Eng</a:t>
            </a:r>
            <a:r>
              <a:rPr lang="pt-BR" sz="1300" dirty="0">
                <a:solidFill>
                  <a:schemeClr val="tx1"/>
                </a:solidFill>
              </a:rPr>
              <a:t>., v. 15, p. 729–743, 2010.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</a:rPr>
              <a:t>BABU, C. N.; REDDY, B. E. A </a:t>
            </a:r>
            <a:r>
              <a:rPr lang="pt-BR" sz="1300" dirty="0" err="1">
                <a:solidFill>
                  <a:schemeClr val="tx1"/>
                </a:solidFill>
              </a:rPr>
              <a:t>moving-average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filter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based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hybrid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arima</a:t>
            </a:r>
            <a:r>
              <a:rPr lang="pt-BR" sz="1300" dirty="0">
                <a:solidFill>
                  <a:schemeClr val="tx1"/>
                </a:solidFill>
              </a:rPr>
              <a:t>–</a:t>
            </a:r>
            <a:r>
              <a:rPr lang="pt-BR" sz="1300" dirty="0" err="1">
                <a:solidFill>
                  <a:schemeClr val="tx1"/>
                </a:solidFill>
              </a:rPr>
              <a:t>ann</a:t>
            </a:r>
            <a:r>
              <a:rPr lang="pt-BR" sz="1300" dirty="0">
                <a:solidFill>
                  <a:schemeClr val="tx1"/>
                </a:solidFill>
              </a:rPr>
              <a:t> model for forecasting time series data. </a:t>
            </a:r>
            <a:r>
              <a:rPr lang="pt-BR" sz="1300" b="1" dirty="0">
                <a:solidFill>
                  <a:schemeClr val="tx1"/>
                </a:solidFill>
              </a:rPr>
              <a:t>Applied Soft </a:t>
            </a:r>
            <a:r>
              <a:rPr lang="pt-BR" sz="1300" b="1" dirty="0" err="1">
                <a:solidFill>
                  <a:schemeClr val="tx1"/>
                </a:solidFill>
              </a:rPr>
              <a:t>Computing</a:t>
            </a:r>
            <a:r>
              <a:rPr lang="pt-BR" sz="1300" dirty="0">
                <a:solidFill>
                  <a:schemeClr val="tx1"/>
                </a:solidFill>
              </a:rPr>
              <a:t>, v. 23, p. 27–38, 2014. ISSN 1568-4946. Disponível em: &lt;</a:t>
            </a:r>
            <a:r>
              <a:rPr lang="pt-BR" sz="1300" dirty="0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</a:t>
            </a:r>
            <a:r>
              <a:rPr lang="pt-BR" sz="1300" dirty="0" err="1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pt-BR" sz="1300" dirty="0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300" dirty="0" err="1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pt-BR" sz="1300" dirty="0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300" dirty="0" err="1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pii</a:t>
            </a:r>
            <a:r>
              <a:rPr lang="pt-BR" sz="13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/S1568494614002555</a:t>
            </a:r>
            <a:r>
              <a:rPr lang="pt-BR" sz="1300" dirty="0">
                <a:solidFill>
                  <a:schemeClr val="tx1"/>
                </a:solidFill>
              </a:rPr>
              <a:t>&gt;.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/>
            <a:r>
              <a:rPr lang="pt-BR" sz="1300" dirty="0">
                <a:solidFill>
                  <a:schemeClr val="tx1"/>
                </a:solidFill>
              </a:rPr>
              <a:t>BAKKER, M. et al. </a:t>
            </a:r>
            <a:r>
              <a:rPr lang="pt-BR" sz="1300" dirty="0" err="1">
                <a:solidFill>
                  <a:schemeClr val="tx1"/>
                </a:solidFill>
              </a:rPr>
              <a:t>Improving</a:t>
            </a:r>
            <a:r>
              <a:rPr lang="pt-BR" sz="1300" dirty="0">
                <a:solidFill>
                  <a:schemeClr val="tx1"/>
                </a:solidFill>
              </a:rPr>
              <a:t> the performance of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demand</a:t>
            </a:r>
            <a:r>
              <a:rPr lang="pt-BR" sz="1300" dirty="0">
                <a:solidFill>
                  <a:schemeClr val="tx1"/>
                </a:solidFill>
              </a:rPr>
              <a:t> forecasting models </a:t>
            </a:r>
            <a:r>
              <a:rPr lang="pt-BR" sz="1300" dirty="0" err="1">
                <a:solidFill>
                  <a:schemeClr val="tx1"/>
                </a:solidFill>
              </a:rPr>
              <a:t>by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using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weather</a:t>
            </a:r>
            <a:r>
              <a:rPr lang="pt-BR" sz="1300" dirty="0">
                <a:solidFill>
                  <a:schemeClr val="tx1"/>
                </a:solidFill>
              </a:rPr>
              <a:t> input. </a:t>
            </a:r>
            <a:r>
              <a:rPr lang="pt-BR" sz="1300" b="1" dirty="0">
                <a:solidFill>
                  <a:schemeClr val="tx1"/>
                </a:solidFill>
              </a:rPr>
              <a:t>Procedia </a:t>
            </a:r>
            <a:r>
              <a:rPr lang="pt-BR" sz="1300" b="1" dirty="0" err="1">
                <a:solidFill>
                  <a:schemeClr val="tx1"/>
                </a:solidFill>
              </a:rPr>
              <a:t>Engineering</a:t>
            </a:r>
            <a:r>
              <a:rPr lang="pt-BR" sz="1300" dirty="0">
                <a:solidFill>
                  <a:schemeClr val="tx1"/>
                </a:solidFill>
              </a:rPr>
              <a:t>, v. 70, p. 93–102, 2014. ISSN 1877-7058. 12th </a:t>
            </a:r>
            <a:r>
              <a:rPr lang="pt-BR" sz="1300" dirty="0" err="1">
                <a:solidFill>
                  <a:schemeClr val="tx1"/>
                </a:solidFill>
              </a:rPr>
              <a:t>International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Conference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on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Computing</a:t>
            </a:r>
            <a:r>
              <a:rPr lang="pt-BR" sz="1300" dirty="0">
                <a:solidFill>
                  <a:schemeClr val="tx1"/>
                </a:solidFill>
              </a:rPr>
              <a:t> and </a:t>
            </a:r>
            <a:r>
              <a:rPr lang="pt-BR" sz="1300" dirty="0" err="1">
                <a:solidFill>
                  <a:schemeClr val="tx1"/>
                </a:solidFill>
              </a:rPr>
              <a:t>Control</a:t>
            </a:r>
            <a:r>
              <a:rPr lang="pt-BR" sz="1300" dirty="0">
                <a:solidFill>
                  <a:schemeClr val="tx1"/>
                </a:solidFill>
              </a:rPr>
              <a:t> for the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Industry</a:t>
            </a:r>
            <a:r>
              <a:rPr lang="pt-BR" sz="1300" dirty="0">
                <a:solidFill>
                  <a:schemeClr val="tx1"/>
                </a:solidFill>
              </a:rPr>
              <a:t>, CCWI2013. Disponível em: &lt;</a:t>
            </a:r>
            <a:r>
              <a:rPr lang="pt-BR" sz="1300" dirty="0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</a:t>
            </a:r>
            <a:r>
              <a:rPr lang="pt-BR" sz="1300" dirty="0" err="1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pt-BR" sz="1300" dirty="0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300" dirty="0" err="1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pt-BR" sz="1300" dirty="0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300" dirty="0" err="1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pii</a:t>
            </a:r>
            <a:r>
              <a:rPr lang="pt-BR" sz="13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/S1877705814000149</a:t>
            </a:r>
            <a:r>
              <a:rPr lang="pt-BR" sz="1300" dirty="0">
                <a:solidFill>
                  <a:schemeClr val="tx1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</a:rPr>
              <a:t>ALVISI, S.; FRANCHINI, M.; MARINELLI, A. A short-</a:t>
            </a:r>
            <a:r>
              <a:rPr lang="pt-BR" sz="1300" dirty="0" err="1">
                <a:solidFill>
                  <a:schemeClr val="tx1"/>
                </a:solidFill>
              </a:rPr>
              <a:t>term</a:t>
            </a:r>
            <a:r>
              <a:rPr lang="pt-BR" sz="1300" dirty="0">
                <a:solidFill>
                  <a:schemeClr val="tx1"/>
                </a:solidFill>
              </a:rPr>
              <a:t>, </a:t>
            </a:r>
            <a:r>
              <a:rPr lang="pt-BR" sz="1300" dirty="0" err="1">
                <a:solidFill>
                  <a:schemeClr val="tx1"/>
                </a:solidFill>
              </a:rPr>
              <a:t>pattern-based</a:t>
            </a:r>
            <a:r>
              <a:rPr lang="pt-BR" sz="1300" dirty="0">
                <a:solidFill>
                  <a:schemeClr val="tx1"/>
                </a:solidFill>
              </a:rPr>
              <a:t> model for </a:t>
            </a:r>
            <a:r>
              <a:rPr lang="pt-BR" sz="1300" dirty="0" err="1">
                <a:solidFill>
                  <a:schemeClr val="tx1"/>
                </a:solidFill>
              </a:rPr>
              <a:t>water-demand</a:t>
            </a:r>
            <a:r>
              <a:rPr lang="pt-BR" sz="1300" dirty="0">
                <a:solidFill>
                  <a:schemeClr val="tx1"/>
                </a:solidFill>
              </a:rPr>
              <a:t> forecasting. </a:t>
            </a:r>
            <a:r>
              <a:rPr lang="pt-BR" sz="1300" b="1" dirty="0" err="1">
                <a:solidFill>
                  <a:schemeClr val="tx1"/>
                </a:solidFill>
              </a:rPr>
              <a:t>Journal</a:t>
            </a:r>
            <a:r>
              <a:rPr lang="pt-BR" sz="1300" b="1" dirty="0">
                <a:solidFill>
                  <a:schemeClr val="tx1"/>
                </a:solidFill>
              </a:rPr>
              <a:t> of </a:t>
            </a:r>
            <a:r>
              <a:rPr lang="pt-BR" sz="1300" b="1" dirty="0" err="1">
                <a:solidFill>
                  <a:schemeClr val="tx1"/>
                </a:solidFill>
              </a:rPr>
              <a:t>Hydroinformatics</a:t>
            </a:r>
            <a:r>
              <a:rPr lang="pt-BR" sz="1300" dirty="0">
                <a:solidFill>
                  <a:schemeClr val="tx1"/>
                </a:solidFill>
              </a:rPr>
              <a:t>, v. 9, n. 1, p. 39–50, 01 2007. ISSN 1464-7141. Disponível em: &lt;</a:t>
            </a:r>
            <a:r>
              <a:rPr lang="pt-BR" sz="13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https://doi.org/10.2166/hydro.2006.016</a:t>
            </a:r>
            <a:r>
              <a:rPr lang="pt-BR" sz="1300" dirty="0">
                <a:solidFill>
                  <a:schemeClr val="tx1"/>
                </a:solidFill>
              </a:rPr>
              <a:t>&gt;.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/>
            <a:endParaRPr lang="pt-BR" sz="13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</a:rPr>
              <a:t>BOUGADIS, J.; ADAMOWSKI, K.; DIDUCH, R. Short-</a:t>
            </a:r>
            <a:r>
              <a:rPr lang="pt-BR" sz="1300" dirty="0" err="1">
                <a:solidFill>
                  <a:schemeClr val="tx1"/>
                </a:solidFill>
              </a:rPr>
              <a:t>term</a:t>
            </a:r>
            <a:r>
              <a:rPr lang="pt-BR" sz="1300" dirty="0">
                <a:solidFill>
                  <a:schemeClr val="tx1"/>
                </a:solidFill>
              </a:rPr>
              <a:t> municipal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demand</a:t>
            </a:r>
            <a:r>
              <a:rPr lang="pt-BR" sz="1300" dirty="0">
                <a:solidFill>
                  <a:schemeClr val="tx1"/>
                </a:solidFill>
              </a:rPr>
              <a:t> forecasting. </a:t>
            </a:r>
            <a:r>
              <a:rPr lang="pt-BR" sz="1300" b="1" dirty="0" err="1">
                <a:solidFill>
                  <a:schemeClr val="tx1"/>
                </a:solidFill>
              </a:rPr>
              <a:t>Hydrological</a:t>
            </a:r>
            <a:r>
              <a:rPr lang="pt-BR" sz="1300" b="1" dirty="0">
                <a:solidFill>
                  <a:schemeClr val="tx1"/>
                </a:solidFill>
              </a:rPr>
              <a:t> Processes</a:t>
            </a:r>
            <a:r>
              <a:rPr lang="pt-BR" sz="1300" dirty="0">
                <a:solidFill>
                  <a:schemeClr val="tx1"/>
                </a:solidFill>
              </a:rPr>
              <a:t>, v. 19, n. 1, p. 137–148, 2005. Disponível em: &lt;https://onlinelibrary.wiley.com/</a:t>
            </a:r>
            <a:r>
              <a:rPr lang="pt-BR" sz="1300" dirty="0" err="1">
                <a:solidFill>
                  <a:schemeClr val="tx1"/>
                </a:solidFill>
              </a:rPr>
              <a:t>doi</a:t>
            </a:r>
            <a:r>
              <a:rPr lang="pt-BR" sz="1300" dirty="0">
                <a:solidFill>
                  <a:schemeClr val="tx1"/>
                </a:solidFill>
              </a:rPr>
              <a:t>/</a:t>
            </a:r>
            <a:r>
              <a:rPr lang="pt-BR" sz="1300" dirty="0" err="1">
                <a:solidFill>
                  <a:schemeClr val="tx1"/>
                </a:solidFill>
              </a:rPr>
              <a:t>abs</a:t>
            </a:r>
            <a:r>
              <a:rPr lang="pt-BR" sz="1300" dirty="0">
                <a:solidFill>
                  <a:schemeClr val="tx1"/>
                </a:solidFill>
              </a:rPr>
              <a:t>/10.1002/hyp.5763&gt;.</a:t>
            </a:r>
          </a:p>
          <a:p>
            <a:pPr algn="just">
              <a:spcBef>
                <a:spcPts val="0"/>
              </a:spcBef>
              <a:buNone/>
            </a:pPr>
            <a:endParaRPr lang="pt-BR" sz="1300" i="0" u="none" strike="noStrike" cap="none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  <a:p>
            <a:pPr algn="just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Referências Bibliográficas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</a:rPr>
              <a:t>CANDELIERI, A. </a:t>
            </a:r>
            <a:r>
              <a:rPr lang="pt-BR" sz="1300" dirty="0" err="1">
                <a:solidFill>
                  <a:schemeClr val="tx1"/>
                </a:solidFill>
              </a:rPr>
              <a:t>Clustering</a:t>
            </a:r>
            <a:r>
              <a:rPr lang="pt-BR" sz="1300" dirty="0">
                <a:solidFill>
                  <a:schemeClr val="tx1"/>
                </a:solidFill>
              </a:rPr>
              <a:t> and </a:t>
            </a:r>
            <a:r>
              <a:rPr lang="pt-BR" sz="1300" dirty="0" err="1">
                <a:solidFill>
                  <a:schemeClr val="tx1"/>
                </a:solidFill>
              </a:rPr>
              <a:t>support</a:t>
            </a:r>
            <a:r>
              <a:rPr lang="pt-BR" sz="1300" dirty="0">
                <a:solidFill>
                  <a:schemeClr val="tx1"/>
                </a:solidFill>
              </a:rPr>
              <a:t> vector </a:t>
            </a:r>
            <a:r>
              <a:rPr lang="pt-BR" sz="1300" dirty="0" err="1">
                <a:solidFill>
                  <a:schemeClr val="tx1"/>
                </a:solidFill>
              </a:rPr>
              <a:t>regression</a:t>
            </a:r>
            <a:r>
              <a:rPr lang="pt-BR" sz="1300" dirty="0">
                <a:solidFill>
                  <a:schemeClr val="tx1"/>
                </a:solidFill>
              </a:rPr>
              <a:t> for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demand</a:t>
            </a:r>
            <a:r>
              <a:rPr lang="pt-BR" sz="1300" dirty="0">
                <a:solidFill>
                  <a:schemeClr val="tx1"/>
                </a:solidFill>
              </a:rPr>
              <a:t> forecasting and </a:t>
            </a:r>
            <a:r>
              <a:rPr lang="pt-BR" sz="1300" dirty="0" err="1">
                <a:solidFill>
                  <a:schemeClr val="tx1"/>
                </a:solidFill>
              </a:rPr>
              <a:t>anomaly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detection</a:t>
            </a:r>
            <a:r>
              <a:rPr lang="pt-BR" sz="1300" dirty="0">
                <a:solidFill>
                  <a:schemeClr val="tx1"/>
                </a:solidFill>
              </a:rPr>
              <a:t>. </a:t>
            </a:r>
            <a:r>
              <a:rPr lang="pt-BR" sz="1300" b="1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, v. 9, n. 3, 2017. ISSN 2073-4441. Disponível em: &lt;</a:t>
            </a:r>
            <a:r>
              <a:rPr lang="pt-BR" sz="1300" dirty="0">
                <a:solidFill>
                  <a:srgbClr val="144C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</a:t>
            </a:r>
            <a:r>
              <a:rPr lang="pt-BR" sz="13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//www.mdpi.com/2073-4441/9/3/224</a:t>
            </a:r>
            <a:r>
              <a:rPr lang="pt-BR" sz="1300" dirty="0">
                <a:solidFill>
                  <a:schemeClr val="tx1"/>
                </a:solidFill>
              </a:rPr>
              <a:t>&gt;.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300" dirty="0">
                <a:solidFill>
                  <a:schemeClr val="tx1"/>
                </a:solidFill>
              </a:rPr>
              <a:t>DONKOR, E. A. et al. Urban water demand forecasting: Review of methods and models. </a:t>
            </a:r>
            <a:r>
              <a:rPr lang="en-US" sz="1300" b="1" dirty="0">
                <a:solidFill>
                  <a:schemeClr val="tx1"/>
                </a:solidFill>
              </a:rPr>
              <a:t>Journal of Water Resources Planning &amp; Management</a:t>
            </a:r>
            <a:r>
              <a:rPr lang="en-US" sz="1300" dirty="0">
                <a:solidFill>
                  <a:schemeClr val="tx1"/>
                </a:solidFill>
              </a:rPr>
              <a:t>, v. 140, n. 2, p. 146 – 159, 2014. ISSN 07339496. </a:t>
            </a:r>
            <a:r>
              <a:rPr lang="en-US" sz="1300" dirty="0" err="1">
                <a:solidFill>
                  <a:schemeClr val="tx1"/>
                </a:solidFill>
              </a:rPr>
              <a:t>Disponível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em</a:t>
            </a:r>
            <a:r>
              <a:rPr lang="en-US" sz="1300" dirty="0">
                <a:solidFill>
                  <a:schemeClr val="tx1"/>
                </a:solidFill>
              </a:rPr>
              <a:t>: &lt;</a:t>
            </a:r>
            <a:r>
              <a:rPr lang="en-US" sz="1300" dirty="0">
                <a:solidFill>
                  <a:srgbClr val="144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https://search-ebscohost-com.ez10.periodicos.capes.gov.br/login.aspx?direct=true&amp;db=aph&amp;AN=93677319&amp;lang=pt-br&amp;site=ehost</a:t>
            </a:r>
            <a:r>
              <a:rPr lang="en-US" sz="13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-live</a:t>
            </a:r>
            <a:r>
              <a:rPr lang="en-US" sz="1300" dirty="0">
                <a:solidFill>
                  <a:schemeClr val="tx1"/>
                </a:solidFill>
              </a:rPr>
              <a:t>&gt;.</a:t>
            </a: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M. Ghiassi, David Zimbra,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Hassine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Saidane.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Urban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Water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Demand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Forecasting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with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a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Dynamic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Artificial Neural Network Model. </a:t>
            </a:r>
            <a:r>
              <a:rPr lang="pt-BR" sz="1300" b="1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Journal</a:t>
            </a:r>
            <a:r>
              <a:rPr lang="pt-BR" sz="1300" b="1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of </a:t>
            </a:r>
            <a:r>
              <a:rPr lang="pt-BR" sz="1300" b="1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Water</a:t>
            </a:r>
            <a:r>
              <a:rPr lang="pt-BR" sz="1300" b="1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b="1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Resources</a:t>
            </a:r>
            <a:r>
              <a:rPr lang="pt-BR" sz="1300" b="1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Planning and Management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, v134 n.2, mar. 2008. Disponível em:&lt;</a:t>
            </a:r>
            <a:r>
              <a:rPr lang="pt-BR" sz="1300" dirty="0">
                <a:solidFill>
                  <a:schemeClr val="tx1"/>
                </a:solidFill>
                <a:uFill>
                  <a:noFill/>
                </a:uFill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http://dx.doi.org/10.1061/(ASCE)0733-9496(2008)134:2(138)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&gt;. Acesso em: 10 jun. 2022</a:t>
            </a:r>
            <a:r>
              <a:rPr lang="pt-BR" sz="1300" dirty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  <a:ea typeface="Roboto"/>
              </a:rPr>
              <a:t>PIPPE – Plataforma de Informações das Plantas de Processos da EMBASA 2022. </a:t>
            </a:r>
            <a:r>
              <a:rPr lang="pt-BR" sz="1300" dirty="0">
                <a:solidFill>
                  <a:schemeClr val="tx1"/>
                </a:solidFill>
                <a:uFill>
                  <a:noFill/>
                </a:uFill>
                <a:ea typeface="Roboto"/>
              </a:rPr>
              <a:t>Disponível em: &lt;http://pippe.embasanet.ba.gov.br/monitor/rmsgeral.aspx&gt;. Acesso em: 07 jun. 2022.</a:t>
            </a:r>
          </a:p>
          <a:p>
            <a:pPr algn="just"/>
            <a:endParaRPr lang="pt-BR" sz="1300" dirty="0">
              <a:solidFill>
                <a:schemeClr val="tx1"/>
              </a:solidFill>
            </a:endParaRPr>
          </a:p>
          <a:p>
            <a:pPr algn="just"/>
            <a:r>
              <a:rPr lang="pt-BR" sz="1300" dirty="0">
                <a:solidFill>
                  <a:schemeClr val="tx1"/>
                </a:solidFill>
                <a:uFill>
                  <a:noFill/>
                </a:uFill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Rees, Philip 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; </a:t>
            </a:r>
            <a:r>
              <a:rPr lang="pt-BR" sz="1300" dirty="0">
                <a:solidFill>
                  <a:schemeClr val="tx1"/>
                </a:solidFill>
                <a:uFill>
                  <a:noFill/>
                </a:uFill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Clark, Stephen 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; </a:t>
            </a:r>
            <a:r>
              <a:rPr lang="pt-BR" sz="1300" dirty="0">
                <a:solidFill>
                  <a:schemeClr val="tx1"/>
                </a:solidFill>
                <a:uFill>
                  <a:noFill/>
                </a:uFill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Nawaz, Rizwan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.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Household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Forecasts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for the Planning of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Long-Term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Domestic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Water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Demand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: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Application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to London and the Thames Valley. </a:t>
            </a:r>
            <a:r>
              <a:rPr lang="pt-BR" sz="1300" b="1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Population</a:t>
            </a:r>
            <a:r>
              <a:rPr lang="pt-BR" sz="1300" b="1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, Space and </a:t>
            </a:r>
            <a:r>
              <a:rPr lang="pt-BR" sz="1300" b="1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Place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. v. 26 e 2, </a:t>
            </a:r>
            <a:r>
              <a:rPr lang="pt-BR" sz="13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jan</a:t>
            </a:r>
            <a:r>
              <a:rPr lang="pt-BR" sz="13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2020. Disponível em: &lt; https://doi.org/10.1002/psp.2288 &gt;. </a:t>
            </a:r>
            <a:r>
              <a:rPr lang="pt-BR" sz="1300" dirty="0">
                <a:solidFill>
                  <a:schemeClr val="tx1"/>
                </a:solidFill>
                <a:uFill>
                  <a:noFill/>
                </a:uFill>
                <a:ea typeface="Roboto"/>
              </a:rPr>
              <a:t>Acesso em: 02 jun. 2022</a:t>
            </a:r>
            <a:r>
              <a:rPr lang="pt-BR" sz="13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300" dirty="0">
              <a:solidFill>
                <a:schemeClr val="tx1"/>
              </a:solidFill>
            </a:endParaRPr>
          </a:p>
          <a:p>
            <a:pPr algn="just"/>
            <a:r>
              <a:rPr lang="pt-BR" sz="1300" dirty="0">
                <a:solidFill>
                  <a:schemeClr val="tx1"/>
                </a:solidFill>
              </a:rPr>
              <a:t>SANTOS, C. C. dos; FILHO, A. J. P.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demand</a:t>
            </a:r>
            <a:r>
              <a:rPr lang="pt-BR" sz="1300" dirty="0">
                <a:solidFill>
                  <a:schemeClr val="tx1"/>
                </a:solidFill>
              </a:rPr>
              <a:t> forecasting model for the </a:t>
            </a:r>
            <a:r>
              <a:rPr lang="pt-BR" sz="1300" dirty="0" err="1">
                <a:solidFill>
                  <a:schemeClr val="tx1"/>
                </a:solidFill>
              </a:rPr>
              <a:t>metropolitan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area</a:t>
            </a:r>
            <a:r>
              <a:rPr lang="pt-BR" sz="1300" dirty="0">
                <a:solidFill>
                  <a:schemeClr val="tx1"/>
                </a:solidFill>
              </a:rPr>
              <a:t> of são </a:t>
            </a:r>
            <a:r>
              <a:rPr lang="pt-BR" sz="1300" dirty="0" err="1">
                <a:solidFill>
                  <a:schemeClr val="tx1"/>
                </a:solidFill>
              </a:rPr>
              <a:t>paulo</a:t>
            </a:r>
            <a:r>
              <a:rPr lang="pt-BR" sz="1300" dirty="0">
                <a:solidFill>
                  <a:schemeClr val="tx1"/>
                </a:solidFill>
              </a:rPr>
              <a:t>, </a:t>
            </a:r>
            <a:r>
              <a:rPr lang="pt-BR" sz="1300" dirty="0" err="1">
                <a:solidFill>
                  <a:schemeClr val="tx1"/>
                </a:solidFill>
              </a:rPr>
              <a:t>Brazil</a:t>
            </a:r>
            <a:r>
              <a:rPr lang="pt-BR" sz="1300" dirty="0">
                <a:solidFill>
                  <a:schemeClr val="tx1"/>
                </a:solidFill>
              </a:rPr>
              <a:t>.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Resources</a:t>
            </a:r>
            <a:r>
              <a:rPr lang="pt-BR" sz="1300" dirty="0">
                <a:solidFill>
                  <a:schemeClr val="tx1"/>
                </a:solidFill>
              </a:rPr>
              <a:t> Management, v. 28, p. 13, 2014. Disponível em: &lt; https://doi.org/10.1007/s11269-014-0743-7&gt;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  <a:uFill>
                <a:noFill/>
              </a:uFill>
              <a:ea typeface="Roboto"/>
              <a:cs typeface="Roboto"/>
              <a:sym typeface="Roboto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8235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Referências Bibliográficas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53805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pt-BR" sz="1300" dirty="0">
                <a:solidFill>
                  <a:schemeClr val="tx1"/>
                </a:solidFill>
              </a:rPr>
              <a:t>Yan, Kun; Yang, Min-Zhi. </a:t>
            </a:r>
            <a:r>
              <a:rPr lang="pt-BR" sz="1300" dirty="0" err="1">
                <a:solidFill>
                  <a:schemeClr val="tx1"/>
                </a:solidFill>
              </a:rPr>
              <a:t>Water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demand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forecast</a:t>
            </a:r>
            <a:r>
              <a:rPr lang="pt-BR" sz="1300" dirty="0">
                <a:solidFill>
                  <a:schemeClr val="tx1"/>
                </a:solidFill>
              </a:rPr>
              <a:t> model of </a:t>
            </a:r>
            <a:r>
              <a:rPr lang="pt-BR" sz="1300" dirty="0" err="1">
                <a:solidFill>
                  <a:schemeClr val="tx1"/>
                </a:solidFill>
              </a:rPr>
              <a:t>least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squares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support</a:t>
            </a:r>
            <a:r>
              <a:rPr lang="pt-BR" sz="1300" dirty="0">
                <a:solidFill>
                  <a:schemeClr val="tx1"/>
                </a:solidFill>
              </a:rPr>
              <a:t> vector </a:t>
            </a:r>
            <a:r>
              <a:rPr lang="pt-BR" sz="1300" dirty="0" err="1">
                <a:solidFill>
                  <a:schemeClr val="tx1"/>
                </a:solidFill>
              </a:rPr>
              <a:t>machine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based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on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particle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swarm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optimization</a:t>
            </a:r>
            <a:r>
              <a:rPr lang="pt-BR" sz="1300" dirty="0">
                <a:solidFill>
                  <a:schemeClr val="tx1"/>
                </a:solidFill>
              </a:rPr>
              <a:t>. </a:t>
            </a:r>
            <a:r>
              <a:rPr lang="pt-BR" sz="1300" b="1" dirty="0">
                <a:solidFill>
                  <a:schemeClr val="tx1"/>
                </a:solidFill>
              </a:rPr>
              <a:t>MATEC Web Conf</a:t>
            </a:r>
            <a:r>
              <a:rPr lang="pt-BR" sz="1300" dirty="0">
                <a:solidFill>
                  <a:schemeClr val="tx1"/>
                </a:solidFill>
              </a:rPr>
              <a:t>., v. 246, p. 01029, 2018. Disponível em: &lt;</a:t>
            </a:r>
            <a:r>
              <a:rPr lang="pt-BR" sz="13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https://doi.org/10.1051/matecconf/201824601029</a:t>
            </a:r>
            <a:r>
              <a:rPr lang="pt-BR" sz="1300" dirty="0">
                <a:solidFill>
                  <a:schemeClr val="tx1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300" dirty="0">
                <a:solidFill>
                  <a:schemeClr val="tx1"/>
                </a:solidFill>
              </a:rPr>
              <a:t>Wang, L., Zou, H., </a:t>
            </a:r>
            <a:r>
              <a:rPr lang="en-US" sz="1300" dirty="0" err="1">
                <a:solidFill>
                  <a:schemeClr val="tx1"/>
                </a:solidFill>
              </a:rPr>
              <a:t>Su</a:t>
            </a:r>
            <a:r>
              <a:rPr lang="en-US" sz="1300" dirty="0">
                <a:solidFill>
                  <a:schemeClr val="tx1"/>
                </a:solidFill>
              </a:rPr>
              <a:t>, J., Li, L. and Chaudhry, S. (2013), An ARIMA-ANN Hybrid Model for Time Series Forecasting. </a:t>
            </a:r>
            <a:r>
              <a:rPr lang="en-US" sz="1300" b="1" dirty="0">
                <a:solidFill>
                  <a:schemeClr val="tx1"/>
                </a:solidFill>
              </a:rPr>
              <a:t>Syst. Res</a:t>
            </a:r>
            <a:r>
              <a:rPr lang="en-US" sz="1300" dirty="0">
                <a:solidFill>
                  <a:schemeClr val="tx1"/>
                </a:solidFill>
              </a:rPr>
              <a:t>., 30: 244-259. </a:t>
            </a:r>
            <a:r>
              <a:rPr lang="pt-BR" sz="1300" dirty="0">
                <a:solidFill>
                  <a:schemeClr val="tx1"/>
                </a:solidFill>
              </a:rPr>
              <a:t>Disponível em: </a:t>
            </a:r>
            <a:r>
              <a:rPr lang="en-US" sz="1300" dirty="0">
                <a:solidFill>
                  <a:schemeClr val="tx1"/>
                </a:solidFill>
              </a:rPr>
              <a:t>&lt; </a:t>
            </a:r>
            <a:r>
              <a:rPr lang="en-US" sz="13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https://doi.org/10.1002/sres.2179 </a:t>
            </a:r>
            <a:r>
              <a:rPr lang="en-US" sz="1300" dirty="0">
                <a:solidFill>
                  <a:schemeClr val="tx1"/>
                </a:solidFill>
              </a:rPr>
              <a:t>&gt;.</a:t>
            </a:r>
          </a:p>
          <a:p>
            <a:pPr algn="just">
              <a:spcBef>
                <a:spcPts val="0"/>
              </a:spcBef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algn="just"/>
            <a:r>
              <a:rPr lang="pt-BR" sz="1300" dirty="0">
                <a:solidFill>
                  <a:schemeClr val="tx1"/>
                </a:solidFill>
              </a:rPr>
              <a:t>WU, B. </a:t>
            </a:r>
            <a:r>
              <a:rPr lang="pt-BR" sz="1300" dirty="0" err="1">
                <a:solidFill>
                  <a:schemeClr val="tx1"/>
                </a:solidFill>
              </a:rPr>
              <a:t>An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introduction</a:t>
            </a:r>
            <a:r>
              <a:rPr lang="pt-BR" sz="1300" dirty="0">
                <a:solidFill>
                  <a:schemeClr val="tx1"/>
                </a:solidFill>
              </a:rPr>
              <a:t> to neural networks and </a:t>
            </a:r>
            <a:r>
              <a:rPr lang="pt-BR" sz="1300" dirty="0" err="1">
                <a:solidFill>
                  <a:schemeClr val="tx1"/>
                </a:solidFill>
              </a:rPr>
              <a:t>their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applications</a:t>
            </a:r>
            <a:r>
              <a:rPr lang="pt-BR" sz="1300" dirty="0">
                <a:solidFill>
                  <a:schemeClr val="tx1"/>
                </a:solidFill>
              </a:rPr>
              <a:t> in </a:t>
            </a:r>
            <a:r>
              <a:rPr lang="pt-BR" sz="1300" dirty="0" err="1">
                <a:solidFill>
                  <a:schemeClr val="tx1"/>
                </a:solidFill>
              </a:rPr>
              <a:t>manufacturing</a:t>
            </a:r>
            <a:r>
              <a:rPr lang="pt-BR" sz="1300" dirty="0">
                <a:solidFill>
                  <a:schemeClr val="tx1"/>
                </a:solidFill>
              </a:rPr>
              <a:t>.</a:t>
            </a:r>
            <a:br>
              <a:rPr lang="pt-BR" sz="1300" dirty="0">
                <a:solidFill>
                  <a:schemeClr val="tx1"/>
                </a:solidFill>
              </a:rPr>
            </a:br>
            <a:r>
              <a:rPr lang="pt-BR" sz="1300" b="1" dirty="0" err="1">
                <a:solidFill>
                  <a:schemeClr val="tx1"/>
                </a:solidFill>
              </a:rPr>
              <a:t>Journal</a:t>
            </a:r>
            <a:r>
              <a:rPr lang="pt-BR" sz="1300" b="1" dirty="0">
                <a:solidFill>
                  <a:schemeClr val="tx1"/>
                </a:solidFill>
              </a:rPr>
              <a:t> of </a:t>
            </a:r>
            <a:r>
              <a:rPr lang="pt-BR" sz="1300" b="1" dirty="0" err="1">
                <a:solidFill>
                  <a:schemeClr val="tx1"/>
                </a:solidFill>
              </a:rPr>
              <a:t>Intelligent</a:t>
            </a:r>
            <a:r>
              <a:rPr lang="pt-BR" sz="1300" b="1" dirty="0">
                <a:solidFill>
                  <a:schemeClr val="tx1"/>
                </a:solidFill>
              </a:rPr>
              <a:t> Manufacturing</a:t>
            </a:r>
            <a:r>
              <a:rPr lang="pt-BR" sz="1300" dirty="0">
                <a:solidFill>
                  <a:schemeClr val="tx1"/>
                </a:solidFill>
              </a:rPr>
              <a:t>, Springer, v. 3, n. 6, p. 391–403, 1992.</a:t>
            </a:r>
            <a:br>
              <a:rPr lang="pt-BR" sz="1300" dirty="0">
                <a:solidFill>
                  <a:schemeClr val="tx1"/>
                </a:solidFill>
              </a:rPr>
            </a:br>
            <a:endParaRPr lang="pt-BR" sz="1300" dirty="0">
              <a:solidFill>
                <a:schemeClr val="tx1"/>
              </a:solidFill>
            </a:endParaRPr>
          </a:p>
          <a:p>
            <a:pPr algn="just"/>
            <a:r>
              <a:rPr lang="pt-BR" sz="1300" dirty="0">
                <a:solidFill>
                  <a:schemeClr val="tx1"/>
                </a:solidFill>
              </a:rPr>
              <a:t>ZHANG, G. Time series forecasting </a:t>
            </a:r>
            <a:r>
              <a:rPr lang="pt-BR" sz="1300" dirty="0" err="1">
                <a:solidFill>
                  <a:schemeClr val="tx1"/>
                </a:solidFill>
              </a:rPr>
              <a:t>using</a:t>
            </a:r>
            <a:r>
              <a:rPr lang="pt-BR" sz="1300" dirty="0">
                <a:solidFill>
                  <a:schemeClr val="tx1"/>
                </a:solidFill>
              </a:rPr>
              <a:t> a </a:t>
            </a:r>
            <a:r>
              <a:rPr lang="pt-BR" sz="1300" dirty="0" err="1">
                <a:solidFill>
                  <a:schemeClr val="tx1"/>
                </a:solidFill>
              </a:rPr>
              <a:t>hybrid</a:t>
            </a:r>
            <a:r>
              <a:rPr lang="pt-BR" sz="1300" dirty="0">
                <a:solidFill>
                  <a:schemeClr val="tx1"/>
                </a:solidFill>
              </a:rPr>
              <a:t> </a:t>
            </a:r>
            <a:r>
              <a:rPr lang="pt-BR" sz="1300" dirty="0" err="1">
                <a:solidFill>
                  <a:schemeClr val="tx1"/>
                </a:solidFill>
              </a:rPr>
              <a:t>arima</a:t>
            </a:r>
            <a:r>
              <a:rPr lang="pt-BR" sz="1300" dirty="0">
                <a:solidFill>
                  <a:schemeClr val="tx1"/>
                </a:solidFill>
              </a:rPr>
              <a:t> and neural network model. </a:t>
            </a:r>
            <a:r>
              <a:rPr lang="pt-BR" sz="1300" b="1" dirty="0" err="1">
                <a:solidFill>
                  <a:schemeClr val="tx1"/>
                </a:solidFill>
              </a:rPr>
              <a:t>Neurocomputing</a:t>
            </a:r>
            <a:r>
              <a:rPr lang="pt-BR" sz="1300" dirty="0">
                <a:solidFill>
                  <a:schemeClr val="tx1"/>
                </a:solidFill>
              </a:rPr>
              <a:t>, v. 50, p. 159–175, 2003. ISSN 0925-2312. Disponível em: &lt;</a:t>
            </a:r>
            <a:r>
              <a:rPr lang="pt-BR" sz="1300" dirty="0">
                <a:solidFill>
                  <a:srgbClr val="144C7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</a:t>
            </a:r>
            <a:r>
              <a:rPr lang="pt-BR" sz="1300" dirty="0" err="1">
                <a:solidFill>
                  <a:srgbClr val="144C7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pt-BR" sz="1300" dirty="0">
                <a:solidFill>
                  <a:srgbClr val="144C7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300" dirty="0" err="1">
                <a:solidFill>
                  <a:srgbClr val="144C7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pt-BR" sz="1300" dirty="0">
                <a:solidFill>
                  <a:srgbClr val="144C7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300" dirty="0" err="1">
                <a:solidFill>
                  <a:srgbClr val="144C7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pii</a:t>
            </a:r>
            <a:r>
              <a:rPr lang="pt-BR" sz="13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/S0925231201007020</a:t>
            </a:r>
            <a:r>
              <a:rPr lang="pt-BR" sz="1300" dirty="0">
                <a:solidFill>
                  <a:schemeClr val="tx1"/>
                </a:solidFill>
              </a:rPr>
              <a:t>&gt;.</a:t>
            </a:r>
          </a:p>
          <a:p>
            <a:pPr algn="just"/>
            <a:endParaRPr lang="pt-BR" sz="1300" dirty="0">
              <a:solidFill>
                <a:schemeClr val="tx1"/>
              </a:solidFill>
            </a:endParaRPr>
          </a:p>
          <a:p>
            <a:br>
              <a:rPr lang="pt-BR" sz="10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pt-B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5430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Motivação</a:t>
            </a:r>
            <a:r>
              <a:rPr lang="en-GB" dirty="0"/>
              <a:t> / </a:t>
            </a:r>
            <a:r>
              <a:rPr lang="en-GB" dirty="0" err="1"/>
              <a:t>Justificativa</a:t>
            </a: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5C8217-2AE6-D0FE-3298-4562F5B53A9A}"/>
              </a:ext>
            </a:extLst>
          </p:cNvPr>
          <p:cNvSpPr txBox="1"/>
          <p:nvPr/>
        </p:nvSpPr>
        <p:spPr>
          <a:xfrm>
            <a:off x="4741017" y="6452558"/>
            <a:ext cx="26984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Balanço Hídrico, Embasa (2021)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E5F682-4508-6DAC-060D-A0C41338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83" y="2219417"/>
            <a:ext cx="6174420" cy="4233141"/>
          </a:xfrm>
          <a:prstGeom prst="rect">
            <a:avLst/>
          </a:prstGeom>
        </p:spPr>
      </p:pic>
      <p:sp>
        <p:nvSpPr>
          <p:cNvPr id="11" name="Shape 41">
            <a:extLst>
              <a:ext uri="{FF2B5EF4-FFF2-40B4-BE49-F238E27FC236}">
                <a16:creationId xmlns:a16="http://schemas.microsoft.com/office/drawing/2014/main" id="{3D0AE9C8-1DED-7387-50D0-83AE849924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2963" y="1600200"/>
            <a:ext cx="8611340" cy="525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Perdas reais com extravasamentos e quebras na rede de </a:t>
            </a:r>
          </a:p>
          <a:p>
            <a:pPr marL="76200" lvl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distribuição em</a:t>
            </a:r>
          </a:p>
          <a:p>
            <a:pPr marL="76200" lvl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12/2021.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</a:rPr>
              <a:t>88,24 milhões</a:t>
            </a:r>
          </a:p>
          <a:p>
            <a:pPr marL="76200" lvl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investidos em </a:t>
            </a:r>
          </a:p>
          <a:p>
            <a:pPr marL="76200" lvl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Salvador entre </a:t>
            </a:r>
          </a:p>
          <a:p>
            <a:pPr marL="76200" lvl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2021 e 2022.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515CD2-BEE7-B1D6-5DBC-56EE0CB7F68E}"/>
              </a:ext>
            </a:extLst>
          </p:cNvPr>
          <p:cNvSpPr txBox="1"/>
          <p:nvPr/>
        </p:nvSpPr>
        <p:spPr>
          <a:xfrm>
            <a:off x="4225771" y="2107320"/>
            <a:ext cx="1236236" cy="22892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/>
              <a:t>Perda de água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0BF392-BC7C-BA2A-2AAD-8595FF146026}"/>
              </a:ext>
            </a:extLst>
          </p:cNvPr>
          <p:cNvSpPr txBox="1"/>
          <p:nvPr/>
        </p:nvSpPr>
        <p:spPr>
          <a:xfrm>
            <a:off x="5647678" y="2089564"/>
            <a:ext cx="12939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/>
              <a:t>Perda aparente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416A782-7D69-B9E0-EC09-59E75E277C6E}"/>
              </a:ext>
            </a:extLst>
          </p:cNvPr>
          <p:cNvSpPr/>
          <p:nvPr/>
        </p:nvSpPr>
        <p:spPr>
          <a:xfrm>
            <a:off x="5717219" y="4806541"/>
            <a:ext cx="3187084" cy="208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CBF378-9E9E-DA66-18A3-593E02CDB3B4}"/>
              </a:ext>
            </a:extLst>
          </p:cNvPr>
          <p:cNvSpPr txBox="1"/>
          <p:nvPr/>
        </p:nvSpPr>
        <p:spPr>
          <a:xfrm>
            <a:off x="5729056" y="4806542"/>
            <a:ext cx="926857" cy="2081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/>
              <a:t>Perda real</a:t>
            </a:r>
          </a:p>
        </p:txBody>
      </p:sp>
    </p:spTree>
    <p:extLst>
      <p:ext uri="{BB962C8B-B14F-4D97-AF65-F5344CB8AC3E}">
        <p14:creationId xmlns:p14="http://schemas.microsoft.com/office/powerpoint/2010/main" val="339677859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Contexto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Região Metropolitana de Salvador (RMS) é abastecida por um Sistema Integrado composto por: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05 Captações: Ipitanga I e II, Joanes I e II, Pedra do Cavalo;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04 Estações de tratamento de água (ETA Principal, ETA Suburbana, ETA Vieira de Mello e ETA Teodoro Sampaio);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 reservatórios que compõem o Sistema de Distribuição: (R1, R3, R5, R7, R10, R12, R14, R15, R17, R18, R19, R20, R21, R23A, R23B, R25):</a:t>
            </a:r>
          </a:p>
        </p:txBody>
      </p:sp>
    </p:spTree>
    <p:extLst>
      <p:ext uri="{BB962C8B-B14F-4D97-AF65-F5344CB8AC3E}">
        <p14:creationId xmlns:p14="http://schemas.microsoft.com/office/powerpoint/2010/main" val="105788662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0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Sistema Integrado de Abastecimento da Região Metropolitana de Salvador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98C3DA-A7DB-8C0A-472C-DA9173F39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9"/>
          <a:stretch/>
        </p:blipFill>
        <p:spPr>
          <a:xfrm>
            <a:off x="62144" y="1603716"/>
            <a:ext cx="9019712" cy="46951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7E52DB-3D1E-E66B-A76B-00DAC0EF2986}"/>
              </a:ext>
            </a:extLst>
          </p:cNvPr>
          <p:cNvSpPr txBox="1"/>
          <p:nvPr/>
        </p:nvSpPr>
        <p:spPr>
          <a:xfrm>
            <a:off x="3871006" y="632175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PIPPE (2022)</a:t>
            </a:r>
          </a:p>
        </p:txBody>
      </p:sp>
    </p:spTree>
    <p:extLst>
      <p:ext uri="{BB962C8B-B14F-4D97-AF65-F5344CB8AC3E}">
        <p14:creationId xmlns:p14="http://schemas.microsoft.com/office/powerpoint/2010/main" val="397056141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Contexto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7E5A8F-00C9-62B0-9D5B-742DAEE33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94707"/>
              </p:ext>
            </p:extLst>
          </p:nvPr>
        </p:nvGraphicFramePr>
        <p:xfrm>
          <a:off x="202019" y="1766425"/>
          <a:ext cx="8739962" cy="40157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1933">
                  <a:extLst>
                    <a:ext uri="{9D8B030D-6E8A-4147-A177-3AD203B41FA5}">
                      <a16:colId xmlns:a16="http://schemas.microsoft.com/office/drawing/2014/main" val="905356131"/>
                    </a:ext>
                  </a:extLst>
                </a:gridCol>
                <a:gridCol w="2360371">
                  <a:extLst>
                    <a:ext uri="{9D8B030D-6E8A-4147-A177-3AD203B41FA5}">
                      <a16:colId xmlns:a16="http://schemas.microsoft.com/office/drawing/2014/main" val="158452844"/>
                    </a:ext>
                  </a:extLst>
                </a:gridCol>
                <a:gridCol w="1364288">
                  <a:extLst>
                    <a:ext uri="{9D8B030D-6E8A-4147-A177-3AD203B41FA5}">
                      <a16:colId xmlns:a16="http://schemas.microsoft.com/office/drawing/2014/main" val="1827336238"/>
                    </a:ext>
                  </a:extLst>
                </a:gridCol>
                <a:gridCol w="1476685">
                  <a:extLst>
                    <a:ext uri="{9D8B030D-6E8A-4147-A177-3AD203B41FA5}">
                      <a16:colId xmlns:a16="http://schemas.microsoft.com/office/drawing/2014/main" val="40725873"/>
                    </a:ext>
                  </a:extLst>
                </a:gridCol>
                <a:gridCol w="1476685">
                  <a:extLst>
                    <a:ext uri="{9D8B030D-6E8A-4147-A177-3AD203B41FA5}">
                      <a16:colId xmlns:a16="http://schemas.microsoft.com/office/drawing/2014/main" val="2222209051"/>
                    </a:ext>
                  </a:extLst>
                </a:gridCol>
              </a:tblGrid>
              <a:tr h="3523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Estação de Tratamento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Reservatório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Vazão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Capacidade Armazenamento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Cobertura do Abastecimento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071668"/>
                  </a:ext>
                </a:extLst>
              </a:tr>
              <a:tr h="3523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Vieira de Melo + </a:t>
                      </a:r>
                      <a:b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Teodoro Sampaio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R1 - Dunas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 l/s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11.500 m³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604837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 +</a:t>
                      </a:r>
                      <a:b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Vieira de Melo + </a:t>
                      </a:r>
                      <a:b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Teodoro Sampaio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R7 - Cabula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1.620 l/s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36.000 m³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 e R3, R19, R15 e R5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527030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R25 - Goméia (São Caetano)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2333384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R14 - Águas Claras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539246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R20 - Fazenda Grande 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48791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R17 - Pirajá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7.616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43492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R10 - Ilha Amarela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52934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R18 - Valéria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 e R12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697516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R21 - Simões Filho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889935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R23B - CEASA linha nova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 e R23A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89718"/>
                  </a:ext>
                </a:extLst>
              </a:tr>
              <a:tr h="176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R23A - Caji linha antiga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 l/s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8.700 m³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33022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041F40B-CB21-D413-6A83-095600E4F17E}"/>
              </a:ext>
            </a:extLst>
          </p:cNvPr>
          <p:cNvSpPr txBox="1"/>
          <p:nvPr/>
        </p:nvSpPr>
        <p:spPr>
          <a:xfrm>
            <a:off x="3659731" y="5977064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Próprio autor.</a:t>
            </a:r>
          </a:p>
        </p:txBody>
      </p:sp>
    </p:spTree>
    <p:extLst>
      <p:ext uri="{BB962C8B-B14F-4D97-AF65-F5344CB8AC3E}">
        <p14:creationId xmlns:p14="http://schemas.microsoft.com/office/powerpoint/2010/main" val="59093271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Problema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11423"/>
            <a:ext cx="8429348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endParaRPr lang="pt-BR"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 condições climáticas e outros fatores, como descrito por Yassuda et al. (1976 apud SILVA et al., 2008), tendem a influenciar a demanda de água, levando o sistema ao desequilíbrio à medida em que acelera a vazão de saída dos reservatórios.</a:t>
            </a:r>
          </a:p>
        </p:txBody>
      </p:sp>
      <p:pic>
        <p:nvPicPr>
          <p:cNvPr id="1026" name="Picture 2" descr="Vector a ilustração do símbolo cor de previsão do tempo para sol e chuva |  Vectores de Domínio Público">
            <a:extLst>
              <a:ext uri="{FF2B5EF4-FFF2-40B4-BE49-F238E27FC236}">
                <a16:creationId xmlns:a16="http://schemas.microsoft.com/office/drawing/2014/main" id="{D82EC494-6D62-4A97-0966-818D05EC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" y="1740345"/>
            <a:ext cx="2423604" cy="193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HHH, O CALOR ... | Antonio Thomás Koenigkam Oliveira | Flickr">
            <a:extLst>
              <a:ext uri="{FF2B5EF4-FFF2-40B4-BE49-F238E27FC236}">
                <a16:creationId xmlns:a16="http://schemas.microsoft.com/office/drawing/2014/main" id="{B79EE950-1F69-128F-6112-92F915FA9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37" y="1824197"/>
            <a:ext cx="2242976" cy="16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5AF43E2-23D1-F125-C825-580C8145FAA8}"/>
              </a:ext>
            </a:extLst>
          </p:cNvPr>
          <p:cNvSpPr txBox="1"/>
          <p:nvPr/>
        </p:nvSpPr>
        <p:spPr>
          <a:xfrm>
            <a:off x="776796" y="3611944"/>
            <a:ext cx="3919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Google (2022)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D9BA00-4297-52D3-79C4-9664F79232BA}"/>
              </a:ext>
            </a:extLst>
          </p:cNvPr>
          <p:cNvSpPr txBox="1"/>
          <p:nvPr/>
        </p:nvSpPr>
        <p:spPr>
          <a:xfrm>
            <a:off x="5885710" y="3486388"/>
            <a:ext cx="20463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Google (2022)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Problema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44515"/>
            <a:ext cx="6094520" cy="2208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Segundo Santos (2014), erros na previsão da demanda aumentam os custos de operação dos sistemas e aumentam os riscos no abastecimento de água.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7B9B95-827F-120A-81D7-8DD89CED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3" y="1644515"/>
            <a:ext cx="2051047" cy="2714421"/>
          </a:xfrm>
          <a:prstGeom prst="rect">
            <a:avLst/>
          </a:prstGeom>
        </p:spPr>
      </p:pic>
      <p:sp>
        <p:nvSpPr>
          <p:cNvPr id="6" name="Shape 47">
            <a:extLst>
              <a:ext uri="{FF2B5EF4-FFF2-40B4-BE49-F238E27FC236}">
                <a16:creationId xmlns:a16="http://schemas.microsoft.com/office/drawing/2014/main" id="{E3869B47-E31B-DECA-1DF4-AAC340484A8A}"/>
              </a:ext>
            </a:extLst>
          </p:cNvPr>
          <p:cNvSpPr txBox="1">
            <a:spLocks/>
          </p:cNvSpPr>
          <p:nvPr/>
        </p:nvSpPr>
        <p:spPr>
          <a:xfrm>
            <a:off x="457200" y="4705164"/>
            <a:ext cx="8518124" cy="491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457200" indent="-381000" algn="just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imprecisão na previsão adequada da demanda de água ocasiona diversos problemas, como falta d'água, custos desnecessários de bombeamento, aumento de vazamentos e perdas em locais da rede.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2681F3-A989-E8C6-1400-68162A30A23C}"/>
              </a:ext>
            </a:extLst>
          </p:cNvPr>
          <p:cNvSpPr txBox="1"/>
          <p:nvPr/>
        </p:nvSpPr>
        <p:spPr>
          <a:xfrm>
            <a:off x="6808988" y="4397387"/>
            <a:ext cx="20463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Embasa (2021)</a:t>
            </a:r>
          </a:p>
        </p:txBody>
      </p:sp>
    </p:spTree>
    <p:extLst>
      <p:ext uri="{BB962C8B-B14F-4D97-AF65-F5344CB8AC3E}">
        <p14:creationId xmlns:p14="http://schemas.microsoft.com/office/powerpoint/2010/main" val="21461826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15336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pt-BR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Propor um modelo de aprendizagem de máquina para previsão de demanda de água da RMS, considerando variáveis climáticas, sazonalidade e o histórico de consumo:</a:t>
            </a:r>
          </a:p>
        </p:txBody>
      </p:sp>
      <p:sp>
        <p:nvSpPr>
          <p:cNvPr id="2" name="Shape 53">
            <a:extLst>
              <a:ext uri="{FF2B5EF4-FFF2-40B4-BE49-F238E27FC236}">
                <a16:creationId xmlns:a16="http://schemas.microsoft.com/office/drawing/2014/main" id="{800CC176-66D1-DDED-64DD-66FC4F9984C3}"/>
              </a:ext>
            </a:extLst>
          </p:cNvPr>
          <p:cNvSpPr txBox="1">
            <a:spLocks/>
          </p:cNvSpPr>
          <p:nvPr/>
        </p:nvSpPr>
        <p:spPr>
          <a:xfrm>
            <a:off x="0" y="3380174"/>
            <a:ext cx="6187736" cy="2525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30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24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None/>
              <a:defRPr sz="1800" b="0" i="0" u="none" strike="noStrike" cap="none" baseline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 marL="914400" lvl="1" indent="-381000" algn="just">
              <a:lnSpc>
                <a:spcPct val="150000"/>
              </a:lnSpc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Implementar e avaliar a precisão de modelos para previsão da demanda de água; </a:t>
            </a:r>
          </a:p>
          <a:p>
            <a:pPr marL="914400" lvl="1" indent="-381000" algn="just">
              <a:lnSpc>
                <a:spcPct val="150000"/>
              </a:lnSpc>
              <a:buClr>
                <a:srgbClr val="43434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Estabelecer um modelo que forneça a melhor precisão na previsão da demanda.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FDC7DA-24DA-6FB1-27A3-28B8C6E8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80"/>
          <a:stretch/>
        </p:blipFill>
        <p:spPr>
          <a:xfrm>
            <a:off x="6187736" y="3618750"/>
            <a:ext cx="2499064" cy="22864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30B6F2-B005-F54C-FEF4-AFEE1B066685}"/>
              </a:ext>
            </a:extLst>
          </p:cNvPr>
          <p:cNvSpPr txBox="1"/>
          <p:nvPr/>
        </p:nvSpPr>
        <p:spPr>
          <a:xfrm>
            <a:off x="6187737" y="5886033"/>
            <a:ext cx="24990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en-US" sz="1100" i="0" dirty="0">
                <a:solidFill>
                  <a:srgbClr val="222222"/>
                </a:solidFill>
                <a:effectLst/>
                <a:latin typeface="+mj-lt"/>
              </a:rPr>
              <a:t>Latest Applications Of Machine Learning </a:t>
            </a:r>
            <a:r>
              <a:rPr lang="pt-BR" sz="1100" dirty="0"/>
              <a:t>(2022)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2444</Words>
  <Application>Microsoft Office PowerPoint</Application>
  <PresentationFormat>Apresentação na tela (4:3)</PresentationFormat>
  <Paragraphs>261</Paragraphs>
  <Slides>26</Slides>
  <Notes>26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Helvetica Neue</vt:lpstr>
      <vt:lpstr>Lato</vt:lpstr>
      <vt:lpstr>Questrial</vt:lpstr>
      <vt:lpstr>Roboto</vt:lpstr>
      <vt:lpstr>Wingdings</vt:lpstr>
      <vt:lpstr>swiss</vt:lpstr>
      <vt:lpstr>PREVISÃO DA DEMANDA DE ÁGUA PARA A REGIÃO METROPOLITANA DE SALVADOR UTILIZANDO MODELOS DE APRENDIZAGEM DE MÁQUINA</vt:lpstr>
      <vt:lpstr>Motivação / Justificativa</vt:lpstr>
      <vt:lpstr>Motivação / Justificativa</vt:lpstr>
      <vt:lpstr>Contexto</vt:lpstr>
      <vt:lpstr>Sistema Integrado de Abastecimento da Região Metropolitana de Salvador</vt:lpstr>
      <vt:lpstr>Contexto</vt:lpstr>
      <vt:lpstr>Problema</vt:lpstr>
      <vt:lpstr>Problema</vt:lpstr>
      <vt:lpstr>Objetivos</vt:lpstr>
      <vt:lpstr>Trabalhos Relacionados</vt:lpstr>
      <vt:lpstr>Trabalhos Relacionados</vt:lpstr>
      <vt:lpstr>Trabalhos Relacionados</vt:lpstr>
      <vt:lpstr>Trabalhos Relacionados</vt:lpstr>
      <vt:lpstr>Contribuições</vt:lpstr>
      <vt:lpstr>Metodologia</vt:lpstr>
      <vt:lpstr>Cronograma</vt:lpstr>
      <vt:lpstr>Estágio Atual</vt:lpstr>
      <vt:lpstr>Resultados – Pré processamento</vt:lpstr>
      <vt:lpstr>Resultados – Implementação</vt:lpstr>
      <vt:lpstr>Resultados – Erros da previsão</vt:lpstr>
      <vt:lpstr>Conclusões</vt:lpstr>
      <vt:lpstr>Próximos Passos</vt:lpstr>
      <vt:lpstr>Questões?</vt:lpstr>
      <vt:lpstr>Referências Bibliográficas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DA DEMANDA DE ÁGUA PARA A REGIÃO METROPOLITANA DE SALVADOR UTILIZANDO MODELOS DE APRENDIZAGEM DE MÁQUINA</dc:title>
  <dc:creator>Edmilson</dc:creator>
  <cp:lastModifiedBy>Aiko Rafael</cp:lastModifiedBy>
  <cp:revision>104</cp:revision>
  <dcterms:modified xsi:type="dcterms:W3CDTF">2022-10-19T11:53:45Z</dcterms:modified>
</cp:coreProperties>
</file>