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32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2FF7FE4-1FFB-48F3-8859-E2E8D79F391C}"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3FE04-F37A-46EF-BC3D-06951BA2262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FF7FE4-1FFB-48F3-8859-E2E8D79F391C}"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3FE04-F37A-46EF-BC3D-06951BA2262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FF7FE4-1FFB-48F3-8859-E2E8D79F391C}"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3FE04-F37A-46EF-BC3D-06951BA2262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FF7FE4-1FFB-48F3-8859-E2E8D79F391C}"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3FE04-F37A-46EF-BC3D-06951BA2262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FF7FE4-1FFB-48F3-8859-E2E8D79F391C}"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3FE04-F37A-46EF-BC3D-06951BA2262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FF7FE4-1FFB-48F3-8859-E2E8D79F391C}"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3FE04-F37A-46EF-BC3D-06951BA2262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FF7FE4-1FFB-48F3-8859-E2E8D79F391C}"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73FE04-F37A-46EF-BC3D-06951BA2262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FF7FE4-1FFB-48F3-8859-E2E8D79F391C}"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73FE04-F37A-46EF-BC3D-06951BA2262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FF7FE4-1FFB-48F3-8859-E2E8D79F391C}"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73FE04-F37A-46EF-BC3D-06951BA2262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FF7FE4-1FFB-48F3-8859-E2E8D79F391C}"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3FE04-F37A-46EF-BC3D-06951BA2262A}"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2FF7FE4-1FFB-48F3-8859-E2E8D79F391C}" type="datetimeFigureOut">
              <a:rPr lang="en-US" smtClean="0"/>
              <a:t>1/24/2023</a:t>
            </a:fld>
            <a:endParaRPr lang="en-US"/>
          </a:p>
        </p:txBody>
      </p:sp>
      <p:sp>
        <p:nvSpPr>
          <p:cNvPr id="9" name="Slide Number Placeholder 8"/>
          <p:cNvSpPr>
            <a:spLocks noGrp="1"/>
          </p:cNvSpPr>
          <p:nvPr>
            <p:ph type="sldNum" sz="quarter" idx="11"/>
          </p:nvPr>
        </p:nvSpPr>
        <p:spPr/>
        <p:txBody>
          <a:bodyPr/>
          <a:lstStyle/>
          <a:p>
            <a:fld id="{2573FE04-F37A-46EF-BC3D-06951BA2262A}"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573FE04-F37A-46EF-BC3D-06951BA2262A}"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2FF7FE4-1FFB-48F3-8859-E2E8D79F391C}" type="datetimeFigureOut">
              <a:rPr lang="en-US" smtClean="0"/>
              <a:t>1/24/2023</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7543800" cy="3733800"/>
          </a:xfrm>
        </p:spPr>
        <p:txBody>
          <a:bodyPr/>
          <a:lstStyle/>
          <a:p>
            <a:r>
              <a:rPr lang="en-US" dirty="0" smtClean="0"/>
              <a:t>Stock Trading Indicators Research Report </a:t>
            </a:r>
            <a:r>
              <a:rPr lang="en-US" dirty="0" smtClean="0"/>
              <a:t>by Edmond</a:t>
            </a:r>
            <a:endParaRPr lang="en-US" dirty="0"/>
          </a:p>
        </p:txBody>
      </p:sp>
      <p:sp>
        <p:nvSpPr>
          <p:cNvPr id="3" name="Subtitle 2"/>
          <p:cNvSpPr>
            <a:spLocks noGrp="1"/>
          </p:cNvSpPr>
          <p:nvPr>
            <p:ph type="subTitle" idx="1"/>
          </p:nvPr>
        </p:nvSpPr>
        <p:spPr/>
        <p:txBody>
          <a:bodyPr/>
          <a:lstStyle/>
          <a:p>
            <a:r>
              <a:rPr lang="en-US" b="1" dirty="0"/>
              <a:t>Most Accurate Indicators for 6 Day Stock Price Predictions that Increase in Price</a:t>
            </a:r>
            <a:endParaRPr lang="en-US" dirty="0"/>
          </a:p>
        </p:txBody>
      </p:sp>
    </p:spTree>
    <p:extLst>
      <p:ext uri="{BB962C8B-B14F-4D97-AF65-F5344CB8AC3E}">
        <p14:creationId xmlns:p14="http://schemas.microsoft.com/office/powerpoint/2010/main" val="343444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err="1"/>
              <a:t>Aroon</a:t>
            </a:r>
            <a:r>
              <a:rPr lang="en-US" b="1" dirty="0"/>
              <a:t> (AR)</a:t>
            </a:r>
          </a:p>
          <a:p>
            <a:r>
              <a:rPr lang="en-US" dirty="0" err="1"/>
              <a:t>Aroon</a:t>
            </a:r>
            <a:r>
              <a:rPr lang="en-US" dirty="0"/>
              <a:t> is a technical indicator that measures the strength and direction of a trend in an asset's price. It consists of two lines, </a:t>
            </a:r>
            <a:r>
              <a:rPr lang="en-US" dirty="0" err="1"/>
              <a:t>Aroon</a:t>
            </a:r>
            <a:r>
              <a:rPr lang="en-US" dirty="0"/>
              <a:t> Up and </a:t>
            </a:r>
            <a:r>
              <a:rPr lang="en-US" dirty="0" err="1"/>
              <a:t>Aroon</a:t>
            </a:r>
            <a:r>
              <a:rPr lang="en-US" dirty="0"/>
              <a:t> Down, which measure the time elapsed since the asset's highest and lowest prices, respectively.</a:t>
            </a:r>
          </a:p>
          <a:p>
            <a:r>
              <a:rPr lang="en-US" dirty="0" err="1"/>
              <a:t>Aroon</a:t>
            </a:r>
            <a:r>
              <a:rPr lang="en-US" dirty="0"/>
              <a:t> Up measures the number of periods since the asset's most recent high, while </a:t>
            </a:r>
            <a:r>
              <a:rPr lang="en-US" dirty="0" err="1"/>
              <a:t>Aroon</a:t>
            </a:r>
            <a:r>
              <a:rPr lang="en-US" dirty="0"/>
              <a:t> Down measures the number of periods since the asset's most recent low.</a:t>
            </a:r>
          </a:p>
          <a:p>
            <a:r>
              <a:rPr lang="en-US" dirty="0"/>
              <a:t>When </a:t>
            </a:r>
            <a:r>
              <a:rPr lang="en-US" dirty="0" err="1"/>
              <a:t>Aroon</a:t>
            </a:r>
            <a:r>
              <a:rPr lang="en-US" dirty="0"/>
              <a:t> Up is above 50 and </a:t>
            </a:r>
            <a:r>
              <a:rPr lang="en-US" dirty="0" err="1"/>
              <a:t>Aroon</a:t>
            </a:r>
            <a:r>
              <a:rPr lang="en-US" dirty="0"/>
              <a:t> Down is below 50, it may indicate an uptrend, while when </a:t>
            </a:r>
            <a:r>
              <a:rPr lang="en-US" dirty="0" err="1"/>
              <a:t>Aroon</a:t>
            </a:r>
            <a:r>
              <a:rPr lang="en-US" dirty="0"/>
              <a:t> Down is above 50 and </a:t>
            </a:r>
            <a:r>
              <a:rPr lang="en-US" dirty="0" err="1"/>
              <a:t>Aroon</a:t>
            </a:r>
            <a:r>
              <a:rPr lang="en-US" dirty="0"/>
              <a:t> Up is below 50, it may indicate a downtrend. Traders may use </a:t>
            </a:r>
            <a:r>
              <a:rPr lang="en-US" dirty="0" err="1"/>
              <a:t>Aroon</a:t>
            </a:r>
            <a:r>
              <a:rPr lang="en-US" dirty="0"/>
              <a:t> to help identify trend changes and make buy or sell decisions.</a:t>
            </a:r>
          </a:p>
          <a:p>
            <a:r>
              <a:rPr lang="en-US" dirty="0"/>
              <a:t/>
            </a:r>
            <a:br>
              <a:rPr lang="en-US" dirty="0"/>
            </a:br>
            <a:endParaRPr lang="en-US" dirty="0"/>
          </a:p>
        </p:txBody>
      </p:sp>
    </p:spTree>
    <p:extLst>
      <p:ext uri="{BB962C8B-B14F-4D97-AF65-F5344CB8AC3E}">
        <p14:creationId xmlns:p14="http://schemas.microsoft.com/office/powerpoint/2010/main" val="2486818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err="1"/>
              <a:t>Aroon</a:t>
            </a:r>
            <a:r>
              <a:rPr lang="en-US" b="1" dirty="0"/>
              <a:t> Oscillator (ARO)</a:t>
            </a:r>
            <a:r>
              <a:rPr lang="en-US" dirty="0"/>
              <a:t>: The </a:t>
            </a:r>
            <a:r>
              <a:rPr lang="en-US" dirty="0" err="1"/>
              <a:t>Aroon</a:t>
            </a:r>
            <a:r>
              <a:rPr lang="en-US" dirty="0"/>
              <a:t> Oscillator is a technical indicator that is calculated by subtracting </a:t>
            </a:r>
            <a:r>
              <a:rPr lang="en-US" dirty="0" err="1"/>
              <a:t>Aroon</a:t>
            </a:r>
            <a:r>
              <a:rPr lang="en-US" dirty="0"/>
              <a:t> Down from </a:t>
            </a:r>
            <a:r>
              <a:rPr lang="en-US" dirty="0" err="1"/>
              <a:t>Aroon</a:t>
            </a:r>
            <a:r>
              <a:rPr lang="en-US" dirty="0"/>
              <a:t> Up. It helps to identify trend strength and changes by oscillating between positive and negative values. A positive value indicates an uptrend, while a negative value indicates a downtrend. Traders may use this indicator to help identify trend changes and make buy or sell decisions.</a:t>
            </a:r>
          </a:p>
          <a:p>
            <a:endParaRPr lang="en-US" dirty="0"/>
          </a:p>
        </p:txBody>
      </p:sp>
    </p:spTree>
    <p:extLst>
      <p:ext uri="{BB962C8B-B14F-4D97-AF65-F5344CB8AC3E}">
        <p14:creationId xmlns:p14="http://schemas.microsoft.com/office/powerpoint/2010/main" val="608397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Average Directional Index (ADX)</a:t>
            </a:r>
            <a:r>
              <a:rPr lang="en-US" dirty="0"/>
              <a:t>: The Average Directional Index (ADX) is a technical indicator that helps to measure the strength of a trend, rather than its direction. It is calculated by measuring the difference between two other indicators, called the +DI and -DI. A reading above 25 is considered a strong trend, while a reading below 20 is considered a weak trend. Traders may use this indicator to help identify trend strength and make buy or sell decisions.</a:t>
            </a:r>
          </a:p>
          <a:p>
            <a:endParaRPr lang="en-US" dirty="0"/>
          </a:p>
        </p:txBody>
      </p:sp>
    </p:spTree>
    <p:extLst>
      <p:ext uri="{BB962C8B-B14F-4D97-AF65-F5344CB8AC3E}">
        <p14:creationId xmlns:p14="http://schemas.microsoft.com/office/powerpoint/2010/main" val="28651187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Average True Range (ATR)</a:t>
            </a:r>
            <a:r>
              <a:rPr lang="en-US" dirty="0"/>
              <a:t>: The Average True Range (ATR) is a technical indicator that helps to measure the volatility of an asset's price. It is calculated by taking the average of the asset's true range, which is the difference between the highest and lowest prices, over a specified period of time. A high ATR value indicates a high level of volatility, while a low ATR value indicates a low level of volatility. Traders may use this indicator to help measure volatility and make buy or sell decisions.</a:t>
            </a:r>
          </a:p>
          <a:p>
            <a:endParaRPr lang="en-US" dirty="0"/>
          </a:p>
        </p:txBody>
      </p:sp>
    </p:spTree>
    <p:extLst>
      <p:ext uri="{BB962C8B-B14F-4D97-AF65-F5344CB8AC3E}">
        <p14:creationId xmlns:p14="http://schemas.microsoft.com/office/powerpoint/2010/main" val="1708585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Beta Score</a:t>
            </a:r>
            <a:r>
              <a:rPr lang="en-US" dirty="0"/>
              <a:t>: Beta is a measure of a stock's volatility in relation to the overall market. A beta of 1 indicates that the stock's price will move with the market, while a beta less than 1 means it is less volatile than the market, and a beta greater than 1 indicates higher volatility than the market. It's used to gauge the systematic risk of an investment portfolio.</a:t>
            </a:r>
          </a:p>
        </p:txBody>
      </p:sp>
    </p:spTree>
    <p:extLst>
      <p:ext uri="{BB962C8B-B14F-4D97-AF65-F5344CB8AC3E}">
        <p14:creationId xmlns:p14="http://schemas.microsoft.com/office/powerpoint/2010/main" val="35354375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Block Trade Volume</a:t>
            </a:r>
            <a:r>
              <a:rPr lang="en-US" dirty="0"/>
              <a:t>: Block trade volume is the number of shares of a stock that were traded in a single transaction. It's used to gauge the level of institutional buying or selling in a stock. Large block trades can indicate that a big institution is buying or selling a large position in a stock, which can influence the stock's price in the short term. Traders can use this information to make a buy/sell decision.</a:t>
            </a:r>
          </a:p>
          <a:p>
            <a:endParaRPr lang="en-US" dirty="0"/>
          </a:p>
        </p:txBody>
      </p:sp>
    </p:spTree>
    <p:extLst>
      <p:ext uri="{BB962C8B-B14F-4D97-AF65-F5344CB8AC3E}">
        <p14:creationId xmlns:p14="http://schemas.microsoft.com/office/powerpoint/2010/main" val="3818695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Bollinger Band® Bandwidth</a:t>
            </a:r>
            <a:r>
              <a:rPr lang="en-US" dirty="0"/>
              <a:t>: Bollinger Bands are a technical indicator that consists of a moving average and two standard deviation lines that are plotted above and below the moving average. The Bollinger Band® Bandwidth is calculated by subtracting the lower Bollinger Band from the upper Bollinger Band and then dividing the result by the middle Bollinger Band. It is used to measure the volatility of a stock and to indicate when a stock is overbought or oversold. When the bandwidth is narrow, it indicates low volatility and when it is wide, it indicates high volatility. Traders may use this indicator to help identify overbought and oversold conditions and make buy or sell decisions.</a:t>
            </a:r>
          </a:p>
          <a:p>
            <a:endParaRPr lang="en-US" dirty="0"/>
          </a:p>
        </p:txBody>
      </p:sp>
    </p:spTree>
    <p:extLst>
      <p:ext uri="{BB962C8B-B14F-4D97-AF65-F5344CB8AC3E}">
        <p14:creationId xmlns:p14="http://schemas.microsoft.com/office/powerpoint/2010/main" val="17713361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Bollinger Bands®</a:t>
            </a:r>
            <a:r>
              <a:rPr lang="en-US" dirty="0"/>
              <a:t>: Bollinger Bands are a technical indicator that consists of a moving average and two standard deviation lines that are plotted above and below the moving average. The upper band is typically two standard deviations above the moving average and the lower band is typically two standard deviations below the moving average. Bollinger Bands are used to measure volatility and identify overbought and oversold conditions in the market. When the price of a stock is touching or moving beyond the upper band, it is considered overbought and when it is touching or moving beyond the lower band, it is considered oversold. Traders may use this indicator to help identify overbought and oversold conditions and make buy or sell decisions.</a:t>
            </a:r>
          </a:p>
          <a:p>
            <a:endParaRPr lang="en-US" dirty="0"/>
          </a:p>
        </p:txBody>
      </p:sp>
    </p:spTree>
    <p:extLst>
      <p:ext uri="{BB962C8B-B14F-4D97-AF65-F5344CB8AC3E}">
        <p14:creationId xmlns:p14="http://schemas.microsoft.com/office/powerpoint/2010/main" val="2650072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Buy/Sell Ratio</a:t>
            </a:r>
            <a:r>
              <a:rPr lang="en-US" dirty="0"/>
              <a:t>: Buy/Sell Ratio is a technical indicator that compares the number of shares that were bought to the number of shares that were sold in a given period of time. A ratio above 1 indicates that more shares were bought than sold, while a ratio below 1 indicates that more shares were sold than bought. Traders may use this indicator to help identify buying and selling pressure and make buy or sell decisions.</a:t>
            </a:r>
          </a:p>
          <a:p>
            <a:endParaRPr lang="en-US" dirty="0"/>
          </a:p>
        </p:txBody>
      </p:sp>
    </p:spTree>
    <p:extLst>
      <p:ext uri="{BB962C8B-B14F-4D97-AF65-F5344CB8AC3E}">
        <p14:creationId xmlns:p14="http://schemas.microsoft.com/office/powerpoint/2010/main" val="8006810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a:t>Chalkins</a:t>
            </a:r>
            <a:r>
              <a:rPr lang="en-US" b="1" dirty="0"/>
              <a:t> Volatility</a:t>
            </a:r>
            <a:r>
              <a:rPr lang="en-US" dirty="0"/>
              <a:t>: </a:t>
            </a:r>
            <a:r>
              <a:rPr lang="en-US" dirty="0" err="1"/>
              <a:t>Chalkins</a:t>
            </a:r>
            <a:r>
              <a:rPr lang="en-US" dirty="0"/>
              <a:t> Volatility is a volatility indicator which is based on the concept of "</a:t>
            </a:r>
            <a:r>
              <a:rPr lang="en-US" dirty="0" err="1"/>
              <a:t>Chalkin's</a:t>
            </a:r>
            <a:r>
              <a:rPr lang="en-US" dirty="0"/>
              <a:t> Money Flow" which is a measure of the volatility of the stock's price. It compares the current closing price to the historical high and low prices, and then calculates the volatility based on that comparison. </a:t>
            </a:r>
            <a:r>
              <a:rPr lang="en-US" dirty="0" err="1"/>
              <a:t>Chalkins</a:t>
            </a:r>
            <a:r>
              <a:rPr lang="en-US" dirty="0"/>
              <a:t> volatility is typically used as a tool to identify potential volatility in a stock and also to help identify overbought and oversold conditions.</a:t>
            </a:r>
          </a:p>
          <a:p>
            <a:endParaRPr lang="en-US" dirty="0"/>
          </a:p>
        </p:txBody>
      </p:sp>
    </p:spTree>
    <p:extLst>
      <p:ext uri="{BB962C8B-B14F-4D97-AF65-F5344CB8AC3E}">
        <p14:creationId xmlns:p14="http://schemas.microsoft.com/office/powerpoint/2010/main" val="22669588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Activities conducted:</a:t>
            </a:r>
          </a:p>
          <a:p>
            <a:r>
              <a:rPr lang="en-US" dirty="0" smtClean="0"/>
              <a:t>For this research I opened a paper stock trading account with IQ Option to:</a:t>
            </a:r>
          </a:p>
          <a:p>
            <a:r>
              <a:rPr lang="en-US" dirty="0" smtClean="0"/>
              <a:t>Trade stocks with practice funds.</a:t>
            </a:r>
            <a:endParaRPr lang="en-US" dirty="0"/>
          </a:p>
          <a:p>
            <a:r>
              <a:rPr lang="en-US" dirty="0" smtClean="0"/>
              <a:t>Learn about the different terms involved in stock trading.</a:t>
            </a:r>
          </a:p>
          <a:p>
            <a:r>
              <a:rPr lang="en-US" dirty="0" smtClean="0"/>
              <a:t>Learn about the different charts.</a:t>
            </a:r>
          </a:p>
          <a:p>
            <a:r>
              <a:rPr lang="en-US" dirty="0" smtClean="0"/>
              <a:t>Test out trading indicators.</a:t>
            </a:r>
          </a:p>
          <a:p>
            <a:endParaRPr lang="en-US" dirty="0"/>
          </a:p>
          <a:p>
            <a:r>
              <a:rPr lang="en-US" dirty="0" smtClean="0"/>
              <a:t>I conducted research on the given list of indicators which helped in understanding the strategies, terms and indicators used by traders to make buy and sell decisions. </a:t>
            </a:r>
          </a:p>
          <a:p>
            <a:endParaRPr lang="en-US" dirty="0"/>
          </a:p>
          <a:p>
            <a:endParaRPr lang="en-US" dirty="0"/>
          </a:p>
        </p:txBody>
      </p:sp>
    </p:spTree>
    <p:extLst>
      <p:ext uri="{BB962C8B-B14F-4D97-AF65-F5344CB8AC3E}">
        <p14:creationId xmlns:p14="http://schemas.microsoft.com/office/powerpoint/2010/main" val="2199420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a:t>Chande</a:t>
            </a:r>
            <a:r>
              <a:rPr lang="en-US" b="1" dirty="0"/>
              <a:t> Momentum Oscillator (CMO)</a:t>
            </a:r>
            <a:r>
              <a:rPr lang="en-US" dirty="0"/>
              <a:t>: The </a:t>
            </a:r>
            <a:r>
              <a:rPr lang="en-US" dirty="0" err="1"/>
              <a:t>Chande</a:t>
            </a:r>
            <a:r>
              <a:rPr lang="en-US" dirty="0"/>
              <a:t> Momentum Oscillator (CMO) is a technical indicator that is calculated by subtracting the sum of the losing days from the sum of the gaining days and then dividing the result by the sum of the absolute changes. CMO oscillates between -100 and 100, it can help identify bullish or bearish momentum in the stock. When CMO is above 50, it suggests bullish momentum, when it's below -50 it suggests bearish momentum. Traders may use this indicator to help identify momentum and make buy or sell decisions.</a:t>
            </a:r>
          </a:p>
          <a:p>
            <a:endParaRPr lang="en-US" dirty="0"/>
          </a:p>
        </p:txBody>
      </p:sp>
    </p:spTree>
    <p:extLst>
      <p:ext uri="{BB962C8B-B14F-4D97-AF65-F5344CB8AC3E}">
        <p14:creationId xmlns:p14="http://schemas.microsoft.com/office/powerpoint/2010/main" val="5972475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Directional Movement Index (DMI)</a:t>
            </a:r>
            <a:r>
              <a:rPr lang="en-US" dirty="0"/>
              <a:t>: The Directional Movement Index (DMI) is a technical indicator that helps to measure the strength of a trend, as well as its direction. It consists of two lines, the +DI and -DI, which measure the strength of the uptrend and downtrend, respectively. A reading above 25 is considered a strong trend, while a reading below 20 is considered a weak trend. Traders may use this indicator to help identify trend strength and direction and make buy or sell decisions.</a:t>
            </a:r>
          </a:p>
          <a:p>
            <a:endParaRPr lang="en-US" dirty="0"/>
          </a:p>
        </p:txBody>
      </p:sp>
    </p:spTree>
    <p:extLst>
      <p:ext uri="{BB962C8B-B14F-4D97-AF65-F5344CB8AC3E}">
        <p14:creationId xmlns:p14="http://schemas.microsoft.com/office/powerpoint/2010/main" val="40729464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Directional Movement Indicator (DMI)</a:t>
            </a:r>
            <a:r>
              <a:rPr lang="en-US" dirty="0"/>
              <a:t>: The Directional Movement Indicator (DMI) is a technical indicator that helps to measure the strength of a trend, as well as its direction. It is made up of two lines, the +DI and -DI, which measure the strength of the uptrend and downtrend, respectively. A reading above 25 is considered a strong trend, while a reading below 20 is considered a weak trend. Traders may use this indicator to help identify trend strength and direction and make buy or sell decisions.</a:t>
            </a:r>
          </a:p>
          <a:p>
            <a:endParaRPr lang="en-US" dirty="0"/>
          </a:p>
        </p:txBody>
      </p:sp>
    </p:spTree>
    <p:extLst>
      <p:ext uri="{BB962C8B-B14F-4D97-AF65-F5344CB8AC3E}">
        <p14:creationId xmlns:p14="http://schemas.microsoft.com/office/powerpoint/2010/main" val="36207603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Exponential Moving Average (EMA)</a:t>
            </a:r>
            <a:r>
              <a:rPr lang="en-US" dirty="0"/>
              <a:t>: An Exponential Moving Average (EMA) is a type of moving average that gives more weight to recent prices, making it more responsive to new information. It is used to smooth out price data and to help identify trends. Traders may use this indicator to help identify trend direction and make buy or sell decisions.</a:t>
            </a:r>
          </a:p>
          <a:p>
            <a:endParaRPr lang="en-US" dirty="0"/>
          </a:p>
        </p:txBody>
      </p:sp>
    </p:spTree>
    <p:extLst>
      <p:ext uri="{BB962C8B-B14F-4D97-AF65-F5344CB8AC3E}">
        <p14:creationId xmlns:p14="http://schemas.microsoft.com/office/powerpoint/2010/main" val="2616569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Fast Stochastic</a:t>
            </a:r>
            <a:r>
              <a:rPr lang="en-US" dirty="0"/>
              <a:t>: The Fast Stochastic is a technical indicator that is used to measure the current price level of a stock in relation to its high and low range over a specified period of time. It consists of two lines, %K and %D, which are used to indicate overbought and oversold conditions. When %K is above 80, it suggests overbought conditions, when it is below 20 it suggests oversold conditions. Traders may use this indicator to help identify overbought and oversold conditions and make buy or sell decisions.</a:t>
            </a:r>
          </a:p>
          <a:p>
            <a:endParaRPr lang="en-US" dirty="0"/>
          </a:p>
        </p:txBody>
      </p:sp>
    </p:spTree>
    <p:extLst>
      <p:ext uri="{BB962C8B-B14F-4D97-AF65-F5344CB8AC3E}">
        <p14:creationId xmlns:p14="http://schemas.microsoft.com/office/powerpoint/2010/main" val="284874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Gap Up/Gap Down</a:t>
            </a:r>
            <a:r>
              <a:rPr lang="en-US" dirty="0"/>
              <a:t>: A Gap Up or Gap Down refers to a situation where the price of a stock jumps up or down significantly between the close of one day and the open of the next day without any trading activity in between. It's a phenomenon that can be caused by various factors such as unexpected news, earnings reports or merger/acquisition announcements. A Gap Up can indicate bullish sentiment and a Gap Down can indicate bearish sentiment. Traders may use this information to make buy or sell decisions.</a:t>
            </a:r>
          </a:p>
          <a:p>
            <a:endParaRPr lang="en-US" dirty="0"/>
          </a:p>
        </p:txBody>
      </p:sp>
    </p:spTree>
    <p:extLst>
      <p:ext uri="{BB962C8B-B14F-4D97-AF65-F5344CB8AC3E}">
        <p14:creationId xmlns:p14="http://schemas.microsoft.com/office/powerpoint/2010/main" val="42497841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Linear Regression (LR)</a:t>
            </a:r>
            <a:r>
              <a:rPr lang="en-US" dirty="0"/>
              <a:t>: Linear Regression is a statistical technique that is used to analyze the relationship between two variables. In stock trading, it is used to identify trends and predict future prices. Linear Regression is a line of best fit that is calculated by finding the slope and y-intercept that best represents the data. Traders may use this indicator to help identify trend direction and make buy or sell decisions.</a:t>
            </a:r>
          </a:p>
          <a:p>
            <a:endParaRPr lang="en-US" dirty="0"/>
          </a:p>
        </p:txBody>
      </p:sp>
    </p:spTree>
    <p:extLst>
      <p:ext uri="{BB962C8B-B14F-4D97-AF65-F5344CB8AC3E}">
        <p14:creationId xmlns:p14="http://schemas.microsoft.com/office/powerpoint/2010/main" val="17854372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Linear Regression Angle (LRA)</a:t>
            </a:r>
            <a:r>
              <a:rPr lang="en-US" dirty="0"/>
              <a:t>: Linear Regression Angle is a technical indicator that is calculated by measuring the angle of the Linear Regression line. It is used to measure the slope of the Linear Regression line and to identify trends. A steep angle indicates a strong trend, while a shallow angle indicates a weak trend. Traders may use this indicator to help identify trend direction and make buy or sell decisions.</a:t>
            </a:r>
          </a:p>
          <a:p>
            <a:endParaRPr lang="en-US" dirty="0"/>
          </a:p>
        </p:txBody>
      </p:sp>
    </p:spTree>
    <p:extLst>
      <p:ext uri="{BB962C8B-B14F-4D97-AF65-F5344CB8AC3E}">
        <p14:creationId xmlns:p14="http://schemas.microsoft.com/office/powerpoint/2010/main" val="26893050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Linear Regression Intercept (LRI)</a:t>
            </a:r>
            <a:r>
              <a:rPr lang="en-US" dirty="0"/>
              <a:t>: Linear Regression Intercept is a technical indicator that is calculated by measuring the point at which the Linear Regression line crosses the y-axis. It is used to identify changes in trend and to predict future prices. Traders may use this indicator to help identify trend direction and make buy or sell decisions.</a:t>
            </a:r>
          </a:p>
          <a:p>
            <a:endParaRPr lang="en-US" dirty="0"/>
          </a:p>
        </p:txBody>
      </p:sp>
    </p:spTree>
    <p:extLst>
      <p:ext uri="{BB962C8B-B14F-4D97-AF65-F5344CB8AC3E}">
        <p14:creationId xmlns:p14="http://schemas.microsoft.com/office/powerpoint/2010/main" val="2535449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Linear Regression Slope (LRM)</a:t>
            </a:r>
            <a:r>
              <a:rPr lang="en-US" dirty="0"/>
              <a:t>: Linear Regression Slope is a technical indicator that is calculated by measuring the slope of the Linear Regression line. It is used to identify trends and to predict future prices. A positive slope indicates an uptrend, while a negative slope indicates a downtrend. Traders may use this indicator to help identify trend direction and make buy or sell decisions.</a:t>
            </a:r>
          </a:p>
          <a:p>
            <a:endParaRPr lang="en-US" dirty="0"/>
          </a:p>
        </p:txBody>
      </p:sp>
    </p:spTree>
    <p:extLst>
      <p:ext uri="{BB962C8B-B14F-4D97-AF65-F5344CB8AC3E}">
        <p14:creationId xmlns:p14="http://schemas.microsoft.com/office/powerpoint/2010/main" val="15616951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Absolute Price Oscillator (APO)</a:t>
            </a:r>
            <a:r>
              <a:rPr lang="en-US" dirty="0"/>
              <a:t> - </a:t>
            </a:r>
          </a:p>
          <a:p>
            <a:r>
              <a:rPr lang="en-US" dirty="0"/>
              <a:t>The Absolute Price Oscillator (APO) is a technical indicator that compares a short-term moving average (such as a 12-day moving average) to a long-term moving average (such as a 26-day moving average) to help identify momentum changes in the price of a stock. The difference between these two moving averages is then plotted as a line, which oscillates above and below zero.</a:t>
            </a:r>
          </a:p>
          <a:p>
            <a:r>
              <a:rPr lang="en-US" dirty="0"/>
              <a:t/>
            </a:r>
            <a:br>
              <a:rPr lang="en-US" dirty="0"/>
            </a:br>
            <a:r>
              <a:rPr lang="en-US" dirty="0"/>
              <a:t>APO is used to help traders identify trends in the stock market, and to help them make buy or sell decisions. When the APO line is above zero, it indicates that the short-term moving average is higher than the long-term moving average, which can be a bullish sign and a signal to buy. When the APO line is below zero, it indicates that the short-term moving average is lower than the long-term moving average, which can be a bearish sign and a signal to sell.</a:t>
            </a:r>
          </a:p>
          <a:p>
            <a:pPr marL="114300" indent="0">
              <a:buNone/>
            </a:pPr>
            <a:r>
              <a:rPr lang="en-US" dirty="0"/>
              <a:t/>
            </a:r>
            <a:br>
              <a:rPr lang="en-US" dirty="0"/>
            </a:br>
            <a:endParaRPr lang="en-US" dirty="0"/>
          </a:p>
        </p:txBody>
      </p:sp>
    </p:spTree>
    <p:extLst>
      <p:ext uri="{BB962C8B-B14F-4D97-AF65-F5344CB8AC3E}">
        <p14:creationId xmlns:p14="http://schemas.microsoft.com/office/powerpoint/2010/main" val="32305677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MA Envelope</a:t>
            </a:r>
            <a:r>
              <a:rPr lang="en-US" dirty="0"/>
              <a:t>: MA Envelope is a technical indicator that is used to identify trends and to predict future prices. It is calculated by adding and subtracting a certain percentage to a moving average. The upper band represents an overbought condition, while the lower band represents an oversold condition. Traders may use this indicator to help identify overbought and oversold conditions and make buy or sell decisions.</a:t>
            </a:r>
            <a:br>
              <a:rPr lang="en-US" dirty="0"/>
            </a:br>
            <a:endParaRPr lang="en-US" dirty="0"/>
          </a:p>
        </p:txBody>
      </p:sp>
    </p:spTree>
    <p:extLst>
      <p:ext uri="{BB962C8B-B14F-4D97-AF65-F5344CB8AC3E}">
        <p14:creationId xmlns:p14="http://schemas.microsoft.com/office/powerpoint/2010/main" val="42667939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MACD Histogram</a:t>
            </a:r>
            <a:r>
              <a:rPr lang="en-US" dirty="0"/>
              <a:t>: The Moving Average Convergence Divergence (MACD) Histogram is a technical indicator that is used to identify trend changes and momentum. It is calculated by subtracting the 26-day exponential moving average from the 12-day exponential moving average. The result is then plotted as a histogram, where positive values indicate bullish momentum and negative values indicate bearish momentum. Traders may use this indicator to help identify trend changes and momentum and make buy or sell decisions.</a:t>
            </a:r>
          </a:p>
          <a:p>
            <a:endParaRPr lang="en-US" dirty="0"/>
          </a:p>
        </p:txBody>
      </p:sp>
    </p:spTree>
    <p:extLst>
      <p:ext uri="{BB962C8B-B14F-4D97-AF65-F5344CB8AC3E}">
        <p14:creationId xmlns:p14="http://schemas.microsoft.com/office/powerpoint/2010/main" val="11573056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Mass Index</a:t>
            </a:r>
            <a:r>
              <a:rPr lang="en-US" dirty="0"/>
              <a:t>: The Mass Index is a technical indicator that is used to identify trend changes and to predict future prices. It is calculated by dividing the 25-day exponential moving average of the high-low range by the 9-day exponential moving average of the high-low range. A reading above 27 is considered a trend change, while a reading below 25 is considered a weak trend. Traders may use this indicator to help identify trend changes and make buy or sell decisions.</a:t>
            </a:r>
          </a:p>
          <a:p>
            <a:endParaRPr lang="en-US" dirty="0"/>
          </a:p>
        </p:txBody>
      </p:sp>
    </p:spTree>
    <p:extLst>
      <p:ext uri="{BB962C8B-B14F-4D97-AF65-F5344CB8AC3E}">
        <p14:creationId xmlns:p14="http://schemas.microsoft.com/office/powerpoint/2010/main" val="36539655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Max (MAX)</a:t>
            </a:r>
            <a:r>
              <a:rPr lang="en-US" dirty="0"/>
              <a:t>: Max (MAX) is a simple indicator that shows the highest price of a stock over a certain period of time. It can be used to identify resistance levels and to make buy or sell decisions.</a:t>
            </a:r>
          </a:p>
          <a:p>
            <a:endParaRPr lang="en-US" dirty="0"/>
          </a:p>
        </p:txBody>
      </p:sp>
    </p:spTree>
    <p:extLst>
      <p:ext uri="{BB962C8B-B14F-4D97-AF65-F5344CB8AC3E}">
        <p14:creationId xmlns:p14="http://schemas.microsoft.com/office/powerpoint/2010/main" val="35810147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Midpoint (MIDPNT)</a:t>
            </a:r>
            <a:r>
              <a:rPr lang="en-US" dirty="0"/>
              <a:t>: Midpoint (MIDPNT) is a simple indicator that shows the midpoint between the high and low prices of a stock over a certain period of time. It can be used to identify support and resistance levels and to make buy or sell decisions.</a:t>
            </a:r>
          </a:p>
        </p:txBody>
      </p:sp>
    </p:spTree>
    <p:extLst>
      <p:ext uri="{BB962C8B-B14F-4D97-AF65-F5344CB8AC3E}">
        <p14:creationId xmlns:p14="http://schemas.microsoft.com/office/powerpoint/2010/main" val="31913624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a:t>Midprice</a:t>
            </a:r>
            <a:r>
              <a:rPr lang="en-US" b="1" dirty="0"/>
              <a:t> (MIDPRI)</a:t>
            </a:r>
            <a:r>
              <a:rPr lang="en-US" dirty="0"/>
              <a:t>: </a:t>
            </a:r>
            <a:r>
              <a:rPr lang="en-US" dirty="0" err="1"/>
              <a:t>Midprice</a:t>
            </a:r>
            <a:r>
              <a:rPr lang="en-US" dirty="0"/>
              <a:t> (MIDPRI) is a simple indicator that shows the average of the high and low prices of a stock over a certain period of time. It can be used to identify support and resistance levels and to make buy or sell decisions.</a:t>
            </a:r>
          </a:p>
          <a:p>
            <a:endParaRPr lang="en-US" dirty="0"/>
          </a:p>
        </p:txBody>
      </p:sp>
    </p:spTree>
    <p:extLst>
      <p:ext uri="{BB962C8B-B14F-4D97-AF65-F5344CB8AC3E}">
        <p14:creationId xmlns:p14="http://schemas.microsoft.com/office/powerpoint/2010/main" val="2350145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Min (MIN)</a:t>
            </a:r>
            <a:r>
              <a:rPr lang="en-US" dirty="0"/>
              <a:t>: Min (MIN) is a simple indicator that shows the lowest price of a stock over a certain period of time. It can be used to identify support levels and to make buy or sell decisions.</a:t>
            </a:r>
          </a:p>
          <a:p>
            <a:endParaRPr lang="en-US" dirty="0"/>
          </a:p>
        </p:txBody>
      </p:sp>
    </p:spTree>
    <p:extLst>
      <p:ext uri="{BB962C8B-B14F-4D97-AF65-F5344CB8AC3E}">
        <p14:creationId xmlns:p14="http://schemas.microsoft.com/office/powerpoint/2010/main" val="33736045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a:t>MinMax</a:t>
            </a:r>
            <a:r>
              <a:rPr lang="en-US" b="1" dirty="0"/>
              <a:t> (MINMAX)</a:t>
            </a:r>
            <a:r>
              <a:rPr lang="en-US" dirty="0"/>
              <a:t>: </a:t>
            </a:r>
            <a:r>
              <a:rPr lang="en-US" dirty="0" err="1"/>
              <a:t>MinMax</a:t>
            </a:r>
            <a:r>
              <a:rPr lang="en-US" dirty="0"/>
              <a:t> (MINMAX) is a simple indicator that shows the difference between the highest and lowest price of a stock over a certain period of time. It can be used to identify volatility and to make buy or sell decisions.</a:t>
            </a:r>
          </a:p>
          <a:p>
            <a:endParaRPr lang="en-US" dirty="0"/>
          </a:p>
        </p:txBody>
      </p:sp>
    </p:spTree>
    <p:extLst>
      <p:ext uri="{BB962C8B-B14F-4D97-AF65-F5344CB8AC3E}">
        <p14:creationId xmlns:p14="http://schemas.microsoft.com/office/powerpoint/2010/main" val="30685305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Momentum</a:t>
            </a:r>
            <a:r>
              <a:rPr lang="en-US" dirty="0"/>
              <a:t>: Momentum is a technical indicator that is used to measure the rate of change of a stock's price. It is calculated by subtracting the closing price of a stock "n" periods ago from the current closing price. A positive momentum reading indicates that the stock is gaining in value, while a negative momentum reading indicates that the stock is losing in value. Traders may use this indicator to help identify trend strength and make buy or sell decisions.</a:t>
            </a:r>
          </a:p>
          <a:p>
            <a:endParaRPr lang="en-US" dirty="0"/>
          </a:p>
        </p:txBody>
      </p:sp>
    </p:spTree>
    <p:extLst>
      <p:ext uri="{BB962C8B-B14F-4D97-AF65-F5344CB8AC3E}">
        <p14:creationId xmlns:p14="http://schemas.microsoft.com/office/powerpoint/2010/main" val="9127065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Momentum Cross</a:t>
            </a:r>
            <a:r>
              <a:rPr lang="en-US" dirty="0"/>
              <a:t>: Momentum Cross is a technical indicator that is used to identify trend changes and momentum. It is calculated by comparing the short-term momentum to the long-term momentum. A positive cross indicates bullish momentum and a negative cross indicates bearish momentum. Traders may use this indicator to help identify trend changes and momentum and make buy or sell decisions.</a:t>
            </a:r>
          </a:p>
          <a:p>
            <a:endParaRPr lang="en-US" dirty="0"/>
          </a:p>
        </p:txBody>
      </p:sp>
    </p:spTree>
    <p:extLst>
      <p:ext uri="{BB962C8B-B14F-4D97-AF65-F5344CB8AC3E}">
        <p14:creationId xmlns:p14="http://schemas.microsoft.com/office/powerpoint/2010/main" val="800868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Acceleration Bands (ABANDS) - </a:t>
            </a:r>
            <a:r>
              <a:rPr lang="en-US" dirty="0"/>
              <a:t>Acceleration Bands (ABANDS) is a technical indicator used in stock trading to identify changes in momentum of a stock's price. It consists of two bands, one above and one below a moving average of the stock's price. The upper band represents a level of overbought conditions and the lower band represents a level of oversold conditions. When the stock's price breaks above the upper band, it is considered a bullish signal and when it breaks below the lower band, it is considered a bearish signal. Traders can use this information to make buy or sell decisions based on the stock's momentum.</a:t>
            </a:r>
          </a:p>
          <a:p>
            <a:r>
              <a:rPr lang="en-US" dirty="0"/>
              <a:t/>
            </a:r>
            <a:br>
              <a:rPr lang="en-US" dirty="0"/>
            </a:br>
            <a:endParaRPr lang="en-US" dirty="0"/>
          </a:p>
        </p:txBody>
      </p:sp>
    </p:spTree>
    <p:extLst>
      <p:ext uri="{BB962C8B-B14F-4D97-AF65-F5344CB8AC3E}">
        <p14:creationId xmlns:p14="http://schemas.microsoft.com/office/powerpoint/2010/main" val="40386647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Money Flow Index (MFI)</a:t>
            </a:r>
            <a:r>
              <a:rPr lang="en-US" dirty="0"/>
              <a:t>: The Money Flow Index (MFI) is a technical indicator that is used to measure buying and selling pressure. It is calculated by taking the ratio of the typical price (high + low + close) and multiplying it by the volume, over a period of time. The resulting index is then scaled from 0-100, where if an MFI is above 80, it suggests that the stock is overbought and it may be due for a price correction. When it is below 20, it suggests that the stock is oversold and it may be due for a price rebound.</a:t>
            </a:r>
          </a:p>
          <a:p>
            <a:endParaRPr lang="en-US" dirty="0"/>
          </a:p>
        </p:txBody>
      </p:sp>
    </p:spTree>
    <p:extLst>
      <p:ext uri="{BB962C8B-B14F-4D97-AF65-F5344CB8AC3E}">
        <p14:creationId xmlns:p14="http://schemas.microsoft.com/office/powerpoint/2010/main" val="23353033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Moving Average Crossovers</a:t>
            </a:r>
            <a:r>
              <a:rPr lang="en-US" dirty="0"/>
              <a:t>: Moving Average Crossovers is a technical indicator that compares a short-term moving average with a long-term moving average. A moving average is a calculation that takes the average price of a stock over a certain number of days.</a:t>
            </a:r>
          </a:p>
          <a:p>
            <a:r>
              <a:rPr lang="en-US" dirty="0"/>
              <a:t>A "crossover" happens when the short-term moving average (such as a 50-day moving average) crosses above or below the long-term moving average (such as a 200-day moving average).</a:t>
            </a:r>
          </a:p>
          <a:p>
            <a:r>
              <a:rPr lang="en-US" dirty="0"/>
              <a:t> </a:t>
            </a:r>
          </a:p>
          <a:p>
            <a:r>
              <a:rPr lang="en-US" dirty="0"/>
              <a:t>This crossover can be used as a buy or sell signal in trading stocks. For example, if the 50-day moving average crosses above the 200-day moving average, it can be interpreted as a buy signal, indicating that the stock's short-term trend is now bullish (going up). Conversely, if the 50-day moving average crosses below the 200-day moving average, it can be interpreted as a sell signal, indicating that the stock's short-term trend is now bearish (going down).</a:t>
            </a:r>
          </a:p>
          <a:p>
            <a:endParaRPr lang="en-US" dirty="0"/>
          </a:p>
        </p:txBody>
      </p:sp>
    </p:spTree>
    <p:extLst>
      <p:ext uri="{BB962C8B-B14F-4D97-AF65-F5344CB8AC3E}">
        <p14:creationId xmlns:p14="http://schemas.microsoft.com/office/powerpoint/2010/main" val="5377390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New 52-week High/Low</a:t>
            </a:r>
            <a:r>
              <a:rPr lang="en-US" dirty="0"/>
              <a:t>: New 52-week High/Low is a simple indicator that measures the highest or lowest price at which a stock has traded in the past 52 weeks. It is a measure of a stock's performance over the past year.</a:t>
            </a:r>
          </a:p>
          <a:p>
            <a:r>
              <a:rPr lang="en-US" dirty="0"/>
              <a:t> </a:t>
            </a:r>
          </a:p>
          <a:p>
            <a:r>
              <a:rPr lang="en-US" dirty="0"/>
              <a:t>If a stock reaches a new 52-week high, it means that the stock's price has increased and reached a level higher than it has been in the past year. This can be seen as a positive sign and can indicate that the stock is performing well, and can be used as a buy signal. On the other hand, if a stock reaches a new 52-week low, it means that the stock's price has decreased and reached a level lower than it has been in the past year. This can be seen as a negative sign and can indicate that the stock is not performing well, and can be used as a sell signal.</a:t>
            </a:r>
          </a:p>
        </p:txBody>
      </p:sp>
    </p:spTree>
    <p:extLst>
      <p:ext uri="{BB962C8B-B14F-4D97-AF65-F5344CB8AC3E}">
        <p14:creationId xmlns:p14="http://schemas.microsoft.com/office/powerpoint/2010/main" val="15701753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a:t>On-Balance Volume (OBV)</a:t>
            </a:r>
            <a:r>
              <a:rPr lang="en-US" dirty="0"/>
              <a:t>: On-Balance Volume (OBV) is a technical indicator that uses volume data to measure buying and selling pressure. The OBV is calculated by adding the volume of a stock on up days (when the stock's price increases) and subtracting the volume on down days (when the stock's price decreases).</a:t>
            </a:r>
          </a:p>
          <a:p>
            <a:r>
              <a:rPr lang="en-US" dirty="0"/>
              <a:t> </a:t>
            </a:r>
          </a:p>
          <a:p>
            <a:r>
              <a:rPr lang="en-US" dirty="0"/>
              <a:t>The OBV helps traders to confirm the price trends of a stock. When the OBV is increasing along with the stock price, it indicates that the stock is being bought by more traders and investors, and it's a bullish signal, suggesting that the stock price is likely to continue to rise. On the other hand, when the OBV is decreasing along with the stock price, it indicates that the stock is being sold by more traders and investors, and it's a bearish signal, suggesting that the stock price is likely to continue to fall.</a:t>
            </a:r>
          </a:p>
          <a:p>
            <a:endParaRPr lang="en-US" dirty="0"/>
          </a:p>
        </p:txBody>
      </p:sp>
    </p:spTree>
    <p:extLst>
      <p:ext uri="{BB962C8B-B14F-4D97-AF65-F5344CB8AC3E}">
        <p14:creationId xmlns:p14="http://schemas.microsoft.com/office/powerpoint/2010/main" val="41673824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Parabolic SAR</a:t>
            </a:r>
            <a:r>
              <a:rPr lang="en-US" dirty="0"/>
              <a:t>: Parabolic SAR (Stop and Reverse) is a technical indicator used to determine the direction of a stock's price movement. The indicator appears as dots on a stock chart, and when the dots move from below the stock's price to above it, that is considered a "crossover" and is often used as a buy signal. Conversely, when the dots move from above the stock's price to below it, that is considered a "crossover" and is often used as a sell signal. It's important to note that the Parabolic SAR is a trend-following indicator, which means that it may not provide early buy/sell signals and should be used in conjunction with other indicators.</a:t>
            </a:r>
          </a:p>
          <a:p>
            <a:endParaRPr lang="en-US" dirty="0"/>
          </a:p>
        </p:txBody>
      </p:sp>
    </p:spTree>
    <p:extLst>
      <p:ext uri="{BB962C8B-B14F-4D97-AF65-F5344CB8AC3E}">
        <p14:creationId xmlns:p14="http://schemas.microsoft.com/office/powerpoint/2010/main" val="19099563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Parabolic SAR Crossover</a:t>
            </a:r>
            <a:r>
              <a:rPr lang="en-US" dirty="0"/>
              <a:t>: Parabolic SAR Crossover is a technical indicator that is used to identify potential reversal points in a stock's price. It is based on the parabolic SAR (Stop and Reverse) indicator, which is used to identify trends and potential reversal points by plotting dots on a stock chart. The dots are placed above or below the stock's price, depending on the direction of the trend.</a:t>
            </a:r>
          </a:p>
          <a:p>
            <a:r>
              <a:rPr lang="en-US" dirty="0"/>
              <a:t> </a:t>
            </a:r>
          </a:p>
          <a:p>
            <a:r>
              <a:rPr lang="en-US" dirty="0"/>
              <a:t>A Parabolic SAR Crossover occurs when the dots change direction, either from above the stock's price to below it or from below the stock's price to above it. This crossover can be used as a buy or sell signal in trading stocks.</a:t>
            </a:r>
          </a:p>
          <a:p>
            <a:r>
              <a:rPr lang="en-US" dirty="0"/>
              <a:t>For example, if the dots move from above the stock's price to below it, it can be interpreted as a sell signal, indicating that the stock's trend is reversing from an uptrend to a downtrend. Conversely, if the dots move from below the stock's price to above it, it can be interpreted as a buy signal, indicating that the stock's trend is reversing from a downtrend to an uptrend.</a:t>
            </a:r>
          </a:p>
          <a:p>
            <a:endParaRPr lang="en-US" dirty="0"/>
          </a:p>
        </p:txBody>
      </p:sp>
    </p:spTree>
    <p:extLst>
      <p:ext uri="{BB962C8B-B14F-4D97-AF65-F5344CB8AC3E}">
        <p14:creationId xmlns:p14="http://schemas.microsoft.com/office/powerpoint/2010/main" val="3326467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Price Change</a:t>
            </a:r>
            <a:r>
              <a:rPr lang="en-US" dirty="0"/>
              <a:t>: This indicator is a measure of how much the price of a stock has changed over a specific period of time. It is often used to compare the current price of a stock to its previous price, and is often presented as a percentage. This indicator can be used to identify trends in a stock's price movement.</a:t>
            </a:r>
          </a:p>
          <a:p>
            <a:endParaRPr lang="en-US" dirty="0"/>
          </a:p>
        </p:txBody>
      </p:sp>
    </p:spTree>
    <p:extLst>
      <p:ext uri="{BB962C8B-B14F-4D97-AF65-F5344CB8AC3E}">
        <p14:creationId xmlns:p14="http://schemas.microsoft.com/office/powerpoint/2010/main" val="6864424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Price Channel</a:t>
            </a:r>
            <a:r>
              <a:rPr lang="en-US" dirty="0"/>
              <a:t>: A Price Channel is a technical indicator that is used to identify the high and low points of a stock's price movement over a specific period of time. It is created by plotting the stock's high and low points, and then connecting them with a line, it forms a channel. Traders use this indicator to identify support and resistance levels in a stock's price movement. When the price of a stock is trending upwards, the upper band of the channel acts as resistance, and when the price is trending downwards, the lower band of the channel acts as support.</a:t>
            </a:r>
          </a:p>
          <a:p>
            <a:r>
              <a:rPr lang="en-US" dirty="0"/>
              <a:t>If the price breaks through one of the channel lines, traders interpret it as a signal that the stock's price is likely to continue moving in that direction, and they may adjust their positions accordingly.</a:t>
            </a:r>
          </a:p>
          <a:p>
            <a:endParaRPr lang="en-US" dirty="0"/>
          </a:p>
        </p:txBody>
      </p:sp>
    </p:spTree>
    <p:extLst>
      <p:ext uri="{BB962C8B-B14F-4D97-AF65-F5344CB8AC3E}">
        <p14:creationId xmlns:p14="http://schemas.microsoft.com/office/powerpoint/2010/main" val="13328283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Rate of Change (ROC)</a:t>
            </a:r>
            <a:r>
              <a:rPr lang="en-US" dirty="0"/>
              <a:t>: This indicator measures the percentage change in a stock's price over a specific period of time. It is calculated by taking the difference between the current price and the price n periods ago, and then dividing that number by the price n periods ago. This indicator can be used to identify momentum in a stock's price movement, and to help determine whether a stock is overbought or oversold.</a:t>
            </a:r>
          </a:p>
          <a:p>
            <a:endParaRPr lang="en-US" dirty="0"/>
          </a:p>
        </p:txBody>
      </p:sp>
    </p:spTree>
    <p:extLst>
      <p:ext uri="{BB962C8B-B14F-4D97-AF65-F5344CB8AC3E}">
        <p14:creationId xmlns:p14="http://schemas.microsoft.com/office/powerpoint/2010/main" val="8869392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Rate of Change (ROC100)</a:t>
            </a:r>
            <a:r>
              <a:rPr lang="en-US" dirty="0"/>
              <a:t>: Same as Rate of Change, but it is normalize by dividing the stock's price change with the stock's current price.</a:t>
            </a:r>
          </a:p>
          <a:p>
            <a:endParaRPr lang="en-US" dirty="0"/>
          </a:p>
        </p:txBody>
      </p:sp>
    </p:spTree>
    <p:extLst>
      <p:ext uri="{BB962C8B-B14F-4D97-AF65-F5344CB8AC3E}">
        <p14:creationId xmlns:p14="http://schemas.microsoft.com/office/powerpoint/2010/main" val="2895427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Accumulation/Distribution (AD)</a:t>
            </a:r>
            <a:r>
              <a:rPr lang="en-US" dirty="0"/>
              <a:t> - Accumulation/Distribution (AD) is a technical indicator used in stock trading to determine whether a stock is being accumulated (bought) or distributed (sold) by investors. The indicator is calculated by adding or subtracting a stock's volume based on the stock's price movement. A positive value indicates accumulation (more buying than selling), and a negative value indicates distribution (more selling than buying). Traders use this information to identify trends in buying and selling activity, which can be used to make buy or sell decisions based on the stock's underlying strength or weakness.</a:t>
            </a:r>
          </a:p>
          <a:p>
            <a:r>
              <a:rPr lang="en-US" dirty="0"/>
              <a:t/>
            </a:r>
            <a:br>
              <a:rPr lang="en-US" dirty="0"/>
            </a:br>
            <a:endParaRPr lang="en-US" dirty="0"/>
          </a:p>
        </p:txBody>
      </p:sp>
    </p:spTree>
    <p:extLst>
      <p:ext uri="{BB962C8B-B14F-4D97-AF65-F5344CB8AC3E}">
        <p14:creationId xmlns:p14="http://schemas.microsoft.com/office/powerpoint/2010/main" val="16165046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Rate of Change (ROCP)</a:t>
            </a:r>
            <a:r>
              <a:rPr lang="en-US" dirty="0"/>
              <a:t>: This indicator is similar to the regular Rate of Change, but it is calculated by taking the difference between the current price and the price n periods ago, and then dividing that number by the price n periods ago and multiplying it by 100. It is used to get a percentage value of the rate of change.</a:t>
            </a:r>
          </a:p>
          <a:p>
            <a:endParaRPr lang="en-US" dirty="0"/>
          </a:p>
        </p:txBody>
      </p:sp>
    </p:spTree>
    <p:extLst>
      <p:ext uri="{BB962C8B-B14F-4D97-AF65-F5344CB8AC3E}">
        <p14:creationId xmlns:p14="http://schemas.microsoft.com/office/powerpoint/2010/main" val="7025416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Rate of Change (ROCR)</a:t>
            </a:r>
            <a:r>
              <a:rPr lang="en-US" dirty="0"/>
              <a:t>: This indicator is similar to the regular Rate of Change, but it is calculated by taking the difference between the current price and the price n periods ago, and then dividing that number by the price n periods ago and multiplying it by 100. It is used to get a percentage value of the rate of change. It is used to compare the rate of change of a stock to its rate of change over a benchmark period such as comparing the rate of change of a stock to the rate of change of the overall market.</a:t>
            </a:r>
          </a:p>
          <a:p>
            <a:endParaRPr lang="en-US" dirty="0"/>
          </a:p>
        </p:txBody>
      </p:sp>
    </p:spTree>
    <p:extLst>
      <p:ext uri="{BB962C8B-B14F-4D97-AF65-F5344CB8AC3E}">
        <p14:creationId xmlns:p14="http://schemas.microsoft.com/office/powerpoint/2010/main" val="17626027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Relative Strength Index (RSI)</a:t>
            </a:r>
            <a:r>
              <a:rPr lang="en-US" dirty="0"/>
              <a:t>: The Relative Strength Index (RSI) is a technical indicator that is used to measure the strength of a stock's price action. It compares the magnitude of recent gains to recent losses in an attempt to determine overbought and oversold conditions of an asset. It's a momentum oscillator that ranges between 0 and 100, with values above 70 indicating overbought conditions and values below 30 indicating oversold conditions.</a:t>
            </a:r>
          </a:p>
          <a:p>
            <a:r>
              <a:rPr lang="en-US" dirty="0"/>
              <a:t> </a:t>
            </a:r>
          </a:p>
          <a:p>
            <a:r>
              <a:rPr lang="en-US" dirty="0"/>
              <a:t>Traders use the RSI as an indicator of trend strength and overbought/oversold conditions. When RSI is above 70, it suggests that the stock is overbought and it may be due for a price correction. When it is below 30, it suggests that the stock is oversold and it may be due for a price rebound.</a:t>
            </a:r>
          </a:p>
          <a:p>
            <a:endParaRPr lang="en-US" dirty="0"/>
          </a:p>
        </p:txBody>
      </p:sp>
    </p:spTree>
    <p:extLst>
      <p:ext uri="{BB962C8B-B14F-4D97-AF65-F5344CB8AC3E}">
        <p14:creationId xmlns:p14="http://schemas.microsoft.com/office/powerpoint/2010/main" val="16248867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Sharpe Ratio</a:t>
            </a:r>
            <a:r>
              <a:rPr lang="en-US" dirty="0"/>
              <a:t>: The Sharpe ratio is a measure of risk-adjusted return, used to help investors understand the tradeoff between return and risk. It is calculated by subtracting the risk-free rate of return from the asset's return and dividing by the asset's standard deviation. A higher Sharpe ratio indicates a more favorable risk-to-return tradeoff.</a:t>
            </a:r>
          </a:p>
          <a:p>
            <a:endParaRPr lang="en-US" dirty="0"/>
          </a:p>
        </p:txBody>
      </p:sp>
    </p:spTree>
    <p:extLst>
      <p:ext uri="{BB962C8B-B14F-4D97-AF65-F5344CB8AC3E}">
        <p14:creationId xmlns:p14="http://schemas.microsoft.com/office/powerpoint/2010/main" val="30410744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Short Interest</a:t>
            </a:r>
            <a:r>
              <a:rPr lang="en-US" dirty="0"/>
              <a:t>: Short Interest is a metric that measures the number of shares of a stock that have been sold short by investors but have not yet been repurchased (covered) by those investors. In other words, it represents the total number of shares that have been borrowed by investors with the expectation that the stock's price will fall so that they can buy it back at a lower price, thereby profiting from the difference.</a:t>
            </a:r>
          </a:p>
          <a:p>
            <a:r>
              <a:rPr lang="en-US" dirty="0"/>
              <a:t> </a:t>
            </a:r>
          </a:p>
          <a:p>
            <a:r>
              <a:rPr lang="en-US" dirty="0"/>
              <a:t>Short interest is used as a measure of bearish sentiment in a stock. If the short interest in a stock is high, it means that a large number of investors believe that the stock's price will fall. On the other hand, if the short interest is low, it means that few investors believe the stock's price will fall.</a:t>
            </a:r>
          </a:p>
          <a:p>
            <a:endParaRPr lang="en-US" dirty="0"/>
          </a:p>
        </p:txBody>
      </p:sp>
    </p:spTree>
    <p:extLst>
      <p:ext uri="{BB962C8B-B14F-4D97-AF65-F5344CB8AC3E}">
        <p14:creationId xmlns:p14="http://schemas.microsoft.com/office/powerpoint/2010/main" val="10959982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Simple Moving Average (SMA)</a:t>
            </a:r>
            <a:r>
              <a:rPr lang="en-US" dirty="0"/>
              <a:t>: A simple moving average (SMA) is a commonly used technical indicator that calculates the average price of a security over a specified number of periods. It is used to identify trends, and to smooth out short-term volatility in order to better assess the underlying trend.</a:t>
            </a:r>
          </a:p>
          <a:p>
            <a:endParaRPr lang="en-US" dirty="0"/>
          </a:p>
        </p:txBody>
      </p:sp>
    </p:spTree>
    <p:extLst>
      <p:ext uri="{BB962C8B-B14F-4D97-AF65-F5344CB8AC3E}">
        <p14:creationId xmlns:p14="http://schemas.microsoft.com/office/powerpoint/2010/main" val="21559276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Slow Stochastic</a:t>
            </a:r>
            <a:r>
              <a:rPr lang="en-US" dirty="0"/>
              <a:t>: Slow Stochastic is a technical indicator that is used to identify overbought and oversold conditions in a stock. It is calculated by comparing the closing price of a stock to its high-low range over a certain period of time, usually 14 days. The resulting index is then plotted on a scale from 0 to 100, where a reading above 80 is considered overbought and a reading below 20 is considered oversold. Traders may use this indicator to help identify overbought and oversold conditions and make buy or sell decisions.</a:t>
            </a:r>
          </a:p>
          <a:p>
            <a:endParaRPr lang="en-US" dirty="0"/>
          </a:p>
        </p:txBody>
      </p:sp>
    </p:spTree>
    <p:extLst>
      <p:ext uri="{BB962C8B-B14F-4D97-AF65-F5344CB8AC3E}">
        <p14:creationId xmlns:p14="http://schemas.microsoft.com/office/powerpoint/2010/main" val="36433159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Standard Deviation (STDDEV)</a:t>
            </a:r>
            <a:r>
              <a:rPr lang="en-US" dirty="0"/>
              <a:t>: Standard Deviation is a statistical measure of the volatility of a stock. It measures how much the stock's price deviates from its average over a certain period of time. A high standard deviation indicates that the stock's price is more volatile, while a low standard deviation indicates that the stock's price is less volatile. Traders may use this indicator to help identify volatility and make buy or sell decisions.</a:t>
            </a:r>
          </a:p>
          <a:p>
            <a:endParaRPr lang="en-US" dirty="0"/>
          </a:p>
        </p:txBody>
      </p:sp>
    </p:spTree>
    <p:extLst>
      <p:ext uri="{BB962C8B-B14F-4D97-AF65-F5344CB8AC3E}">
        <p14:creationId xmlns:p14="http://schemas.microsoft.com/office/powerpoint/2010/main" val="23443921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Stochastic (STOCH)</a:t>
            </a:r>
            <a:r>
              <a:rPr lang="en-US" dirty="0"/>
              <a:t>: Stochastic is a technical indicator that is used to identify overbought and oversold conditions in a stock. It is calculated by comparing the closing price of a stock to its high-low range over a certain period of time. The resulting index is then plotted on a scale from 0 to 100, where a reading above 80 is considered overbought and a reading below 20 is considered oversold. Traders may use this indicator to help identify overbought and oversold conditions and make buy or sell decisions.</a:t>
            </a:r>
          </a:p>
          <a:p>
            <a:endParaRPr lang="en-US" dirty="0"/>
          </a:p>
        </p:txBody>
      </p:sp>
    </p:spTree>
    <p:extLst>
      <p:ext uri="{BB962C8B-B14F-4D97-AF65-F5344CB8AC3E}">
        <p14:creationId xmlns:p14="http://schemas.microsoft.com/office/powerpoint/2010/main" val="33770491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Stochastic Fast (</a:t>
            </a:r>
            <a:r>
              <a:rPr lang="en-US" b="1" dirty="0" err="1"/>
              <a:t>StochF</a:t>
            </a:r>
            <a:r>
              <a:rPr lang="en-US" b="1" dirty="0"/>
              <a:t>)</a:t>
            </a:r>
            <a:r>
              <a:rPr lang="en-US" dirty="0"/>
              <a:t>: Stochastic Fast is a technical indicator that is similar to the standard stochastic indicator, the main difference is that it uses a shorter period of time, usually 5 days. It's used to identify overbought and oversold conditions in a stock. It is calculated by comparing the closing price of a stock to its high-low range over a certain period of time. The resulting index is then plotted on a scale from 0 to 100, where a reading above 80 is considered overbought and a reading below 20 is considered oversold. Traders may use this indicator to help identify overbought and oversold conditions and make buy or sell decisions.</a:t>
            </a:r>
          </a:p>
          <a:p>
            <a:endParaRPr lang="en-US" dirty="0"/>
          </a:p>
        </p:txBody>
      </p:sp>
    </p:spTree>
    <p:extLst>
      <p:ext uri="{BB962C8B-B14F-4D97-AF65-F5344CB8AC3E}">
        <p14:creationId xmlns:p14="http://schemas.microsoft.com/office/powerpoint/2010/main" val="601911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err="1"/>
              <a:t>Adapative</a:t>
            </a:r>
            <a:r>
              <a:rPr lang="en-US" b="1" dirty="0"/>
              <a:t> Market Hypothesis - </a:t>
            </a:r>
            <a:r>
              <a:rPr lang="en-US" dirty="0"/>
              <a:t>The Adaptive Market Hypothesis (AMH) is a financial theory that suggests that financial markets are not efficient, but rather adapt to the behavior of market participants. This theory suggests that market efficiency changes over time and that investors can gain an edge by adapting their strategies to the current market conditions. The AMH suggests that market efficiency is not constant but varies with market conditions, such as volatility, liquidity, and investor sentiment. Therefore, investors can use the AMH to develop dynamic investment strategies that can adapt to changing market conditions.</a:t>
            </a:r>
          </a:p>
          <a:p>
            <a:r>
              <a:rPr lang="en-US" dirty="0"/>
              <a:t/>
            </a:r>
            <a:br>
              <a:rPr lang="en-US" dirty="0"/>
            </a:br>
            <a:r>
              <a:rPr lang="en-US" dirty="0"/>
              <a:t>In terms of stock trading, this theory suggests that investors should not rely on a single strategy or a single set of indicators to make trading decisions, but rather use a combination of different strategies and indicators that adapt to changing market conditions. </a:t>
            </a:r>
            <a:br>
              <a:rPr lang="en-US" dirty="0"/>
            </a:br>
            <a:endParaRPr lang="en-US" dirty="0"/>
          </a:p>
        </p:txBody>
      </p:sp>
    </p:spTree>
    <p:extLst>
      <p:ext uri="{BB962C8B-B14F-4D97-AF65-F5344CB8AC3E}">
        <p14:creationId xmlns:p14="http://schemas.microsoft.com/office/powerpoint/2010/main" val="408492175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a:t>Stochastics</a:t>
            </a:r>
            <a:r>
              <a:rPr lang="en-US" b="1" dirty="0"/>
              <a:t> %K </a:t>
            </a:r>
            <a:r>
              <a:rPr lang="en-US" b="1" dirty="0" err="1"/>
              <a:t>vs</a:t>
            </a:r>
            <a:r>
              <a:rPr lang="en-US" b="1" dirty="0"/>
              <a:t> %D</a:t>
            </a:r>
            <a:r>
              <a:rPr lang="en-US" dirty="0"/>
              <a:t>: </a:t>
            </a:r>
            <a:r>
              <a:rPr lang="en-US" dirty="0" err="1"/>
              <a:t>Stochastics</a:t>
            </a:r>
            <a:r>
              <a:rPr lang="en-US" dirty="0"/>
              <a:t> %K </a:t>
            </a:r>
            <a:r>
              <a:rPr lang="en-US" dirty="0" err="1"/>
              <a:t>vs</a:t>
            </a:r>
            <a:r>
              <a:rPr lang="en-US" dirty="0"/>
              <a:t> %D is a technical indicator that is used to identify overbought and oversold conditions in a stock. It is calculated by comparing the closing price of a stock to its high-low range over a certain period of time. The resulting index is then plotted on a scale from 0 to 100. The %K line is the fast stochastic line and the %D line is the slow stochastic line. Traders may use this indicator to help identify overbought and oversold conditions and make buy or sell decisions by looking for crossovers between %K and %D lines.</a:t>
            </a:r>
            <a:br>
              <a:rPr lang="en-US" dirty="0"/>
            </a:br>
            <a:endParaRPr lang="en-US" dirty="0"/>
          </a:p>
        </p:txBody>
      </p:sp>
    </p:spTree>
    <p:extLst>
      <p:ext uri="{BB962C8B-B14F-4D97-AF65-F5344CB8AC3E}">
        <p14:creationId xmlns:p14="http://schemas.microsoft.com/office/powerpoint/2010/main" val="27164606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a:t>Stochastics</a:t>
            </a:r>
            <a:r>
              <a:rPr lang="en-US" b="1" dirty="0"/>
              <a:t> Crossover</a:t>
            </a:r>
            <a:r>
              <a:rPr lang="en-US" dirty="0"/>
              <a:t>: </a:t>
            </a:r>
            <a:r>
              <a:rPr lang="en-US" dirty="0" err="1"/>
              <a:t>Stochastics</a:t>
            </a:r>
            <a:r>
              <a:rPr lang="en-US" dirty="0"/>
              <a:t> Crossover is a technical indicator that is used to identify trend changes in a stock. It is calculated by comparing two lines, the %K line which represents the fast stochastic line and the %D line which represents the slow stochastic line. A positive crossover occurs when the %K line crosses above the %D line and it is considered bullish, while a negative crossover occurs when the %K line crosses below the %D line and it is considered bearish. Traders may use this indicator to help identify trend changes and make buy or sell decisions.</a:t>
            </a:r>
          </a:p>
          <a:p>
            <a:endParaRPr lang="en-US" dirty="0"/>
          </a:p>
        </p:txBody>
      </p:sp>
    </p:spTree>
    <p:extLst>
      <p:ext uri="{BB962C8B-B14F-4D97-AF65-F5344CB8AC3E}">
        <p14:creationId xmlns:p14="http://schemas.microsoft.com/office/powerpoint/2010/main" val="31211257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a:t>Stochastics</a:t>
            </a:r>
            <a:r>
              <a:rPr lang="en-US" b="1" dirty="0"/>
              <a:t> Overbought / Oversold</a:t>
            </a:r>
            <a:r>
              <a:rPr lang="en-US" dirty="0"/>
              <a:t>: </a:t>
            </a:r>
            <a:r>
              <a:rPr lang="en-US" dirty="0" err="1"/>
              <a:t>Stochastics</a:t>
            </a:r>
            <a:r>
              <a:rPr lang="en-US" dirty="0"/>
              <a:t> Overbought / Oversold is a technical indicator that is used to identify overbought and oversold conditions in a stock. It is calculated by comparing the closing price of a stock to its high-low range over a certain period of time. The resulting index is then plotted on a scale from 0 to 100, where a reading above 80 is considered overbought and a reading below 20 is considered oversold. Traders may use this indicator to help identify overbought and oversold conditions and make buy or sell decisions.</a:t>
            </a:r>
          </a:p>
          <a:p>
            <a:endParaRPr lang="en-US" dirty="0"/>
          </a:p>
        </p:txBody>
      </p:sp>
    </p:spTree>
    <p:extLst>
      <p:ext uri="{BB962C8B-B14F-4D97-AF65-F5344CB8AC3E}">
        <p14:creationId xmlns:p14="http://schemas.microsoft.com/office/powerpoint/2010/main" val="3784901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T3 (T3)</a:t>
            </a:r>
            <a:r>
              <a:rPr lang="en-US" dirty="0"/>
              <a:t> is a technical indicator that is a variation of the moving average indicator. It is calculated by applying a third-generation exponential moving average to the time series data of a stock. The T3 indicator is designed to reduce the volatility and noise in the data, making it a smoother indicator than the simple moving average. It's used to identify trend changes and make buy or sell decisions by comparing the T3 line to the stock's price.</a:t>
            </a:r>
          </a:p>
          <a:p>
            <a:r>
              <a:rPr lang="en-US" dirty="0"/>
              <a:t> </a:t>
            </a:r>
          </a:p>
          <a:p>
            <a:r>
              <a:rPr lang="en-US" dirty="0"/>
              <a:t>Traders commonly use the T3 indicator in combination with other indicators such as the stochastic oscillator to identify overbought and oversold conditions, divergences and crossovers. A bullish signal is generated when the T3 line crosses above the stock's price, and a bearish signal is generated when the T3 line crosses below the stock's price.</a:t>
            </a:r>
          </a:p>
          <a:p>
            <a:endParaRPr lang="en-US" dirty="0"/>
          </a:p>
        </p:txBody>
      </p:sp>
    </p:spTree>
    <p:extLst>
      <p:ext uri="{BB962C8B-B14F-4D97-AF65-F5344CB8AC3E}">
        <p14:creationId xmlns:p14="http://schemas.microsoft.com/office/powerpoint/2010/main" val="9472470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Time Series Forecast (TSF)</a:t>
            </a:r>
            <a:r>
              <a:rPr lang="en-US" dirty="0"/>
              <a:t> is a statistical method used to predict future values of a stock based on past data. It is used to analyze the historical data of a stock and generate a forecast for future values. It's a technique to predict what will happen to stock prices in the future, based on the data that has been recorded in the past.</a:t>
            </a:r>
          </a:p>
          <a:p>
            <a:r>
              <a:rPr lang="en-US" dirty="0"/>
              <a:t> </a:t>
            </a:r>
          </a:p>
          <a:p>
            <a:r>
              <a:rPr lang="en-US" dirty="0"/>
              <a:t>Traders use Time Series Forecast (TSF) to identify patterns and trends in the historical data of a stock, which can be used to make predictions about future prices. It can be used to identify the direction of the stock, whether it will go up or down, and the level of volatility. It also helps traders to set price targets and make buy or sell decisions.</a:t>
            </a:r>
          </a:p>
          <a:p>
            <a:endParaRPr lang="en-US" dirty="0"/>
          </a:p>
        </p:txBody>
      </p:sp>
    </p:spTree>
    <p:extLst>
      <p:ext uri="{BB962C8B-B14F-4D97-AF65-F5344CB8AC3E}">
        <p14:creationId xmlns:p14="http://schemas.microsoft.com/office/powerpoint/2010/main" val="30211422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Today's Volume vs. Average</a:t>
            </a:r>
            <a:r>
              <a:rPr lang="en-US" dirty="0"/>
              <a:t> is a technical indicator that compares the current trading volume of a stock to its average trading volume over a certain period of time. It's used to help traders determine whether the current trading volume is unusually high or low compared to the stock's historical average volume. A high value relative to the average indicates strong buying or selling pressure, and a low value indicates weak buying or selling pressure.</a:t>
            </a:r>
          </a:p>
          <a:p>
            <a:r>
              <a:rPr lang="en-US" dirty="0"/>
              <a:t> </a:t>
            </a:r>
          </a:p>
          <a:p>
            <a:r>
              <a:rPr lang="en-US" dirty="0"/>
              <a:t>Traders use Today's Volume vs. Average to identify heavy trading activity in a stock, which can indicate a significant change in sentiment or momentum. A high ratio suggests that the current volume is much higher than the average volume, indicating increased buying or selling pressure, which can be a signal of a trend reversal or continuation. A low ratio suggests that the current volume is much lower than the average volume, indicating weaker buying or selling pressure, which can be a signal of a trend consolidation.</a:t>
            </a:r>
          </a:p>
        </p:txBody>
      </p:sp>
    </p:spTree>
    <p:extLst>
      <p:ext uri="{BB962C8B-B14F-4D97-AF65-F5344CB8AC3E}">
        <p14:creationId xmlns:p14="http://schemas.microsoft.com/office/powerpoint/2010/main" val="5883070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Triple Exponential Moving Average (TEMA)</a:t>
            </a:r>
            <a:r>
              <a:rPr lang="en-US" dirty="0"/>
              <a:t>: TEMA is a technical indicator that is used to smooth the fluctuations in a stock's price. It's a type of moving average that gives more weight to recent prices and less weight to older prices. It's calculated by taking the exponential moving average of the exponential moving average of the exponential moving average of the stock's price. It's used to identify trend changes and make buy or sell decisions by comparing the TEMA line to the stock's price.</a:t>
            </a:r>
          </a:p>
          <a:p>
            <a:endParaRPr lang="en-US" dirty="0"/>
          </a:p>
        </p:txBody>
      </p:sp>
    </p:spTree>
    <p:extLst>
      <p:ext uri="{BB962C8B-B14F-4D97-AF65-F5344CB8AC3E}">
        <p14:creationId xmlns:p14="http://schemas.microsoft.com/office/powerpoint/2010/main" val="19399452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True Range (NATR)</a:t>
            </a:r>
            <a:r>
              <a:rPr lang="en-US" dirty="0"/>
              <a:t>: True Range (NATR) is a technical indicator that measures the volatility of a stock. It is calculated as the greatest of the following: the difference between the current high and low, the difference between the current high and the previous close, or the difference between the current low and the previous close. It's used to identify changes in volatility and make buy or sell decisions by comparing the NATR to a set threshold value. A high value of NATR indicates high volatility and a low value of NATR indicates low volatility.</a:t>
            </a:r>
          </a:p>
          <a:p>
            <a:endParaRPr lang="en-US" dirty="0"/>
          </a:p>
        </p:txBody>
      </p:sp>
    </p:spTree>
    <p:extLst>
      <p:ext uri="{BB962C8B-B14F-4D97-AF65-F5344CB8AC3E}">
        <p14:creationId xmlns:p14="http://schemas.microsoft.com/office/powerpoint/2010/main" val="86205737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Up/Down Ratio</a:t>
            </a:r>
            <a:r>
              <a:rPr lang="en-US" dirty="0"/>
              <a:t>: Up/Down Ratio is a technical indicator that compares the number of advancing stocks to the number of declining stocks in a stock market index. It's calculated by dividing the number of advancing stocks by the number of declining stocks. A ratio greater than 1 indicates that there are more advancing stocks than declining stocks, and a ratio less than 1 indicates that there are more declining stocks than advancing stocks. Traders use this indicator to identify market trends and make buy or sell decisions.</a:t>
            </a:r>
          </a:p>
          <a:p>
            <a:endParaRPr lang="en-US" dirty="0"/>
          </a:p>
        </p:txBody>
      </p:sp>
    </p:spTree>
    <p:extLst>
      <p:ext uri="{BB962C8B-B14F-4D97-AF65-F5344CB8AC3E}">
        <p14:creationId xmlns:p14="http://schemas.microsoft.com/office/powerpoint/2010/main" val="113259342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Ultimate Oscillator (UO)</a:t>
            </a:r>
            <a:r>
              <a:rPr lang="en-US" dirty="0"/>
              <a:t>: The Ultimate Oscillator (UO) is a technical indicator that is used to identify overbought and oversold conditions in a stock. It is calculated by combining the data from three different time frames and plotting the resulting index on a scale from 0 to 100, where a reading above 70 is considered overbought and a reading below 30 is considered oversold. Traders may use this indicator to help identify overbought and oversold conditions and make buy or sell decisions.</a:t>
            </a:r>
          </a:p>
          <a:p>
            <a:endParaRPr lang="en-US" dirty="0"/>
          </a:p>
        </p:txBody>
      </p:sp>
    </p:spTree>
    <p:extLst>
      <p:ext uri="{BB962C8B-B14F-4D97-AF65-F5344CB8AC3E}">
        <p14:creationId xmlns:p14="http://schemas.microsoft.com/office/powerpoint/2010/main" val="2999757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a:t>Advance Decline Line</a:t>
            </a:r>
            <a:r>
              <a:rPr lang="en-US" dirty="0"/>
              <a:t> - The Advance-Decline Line (ADL) is a technical indicator used in stock trading to measure the overall health of the market by comparing the number of advancing stocks to the number of declining stocks. It is calculated by taking the number of advancing stocks and subtracting the number of declining stocks. The ADL is plotted on a chart and can be used to identify trends in the market, such as uptrends or downtrends.</a:t>
            </a:r>
          </a:p>
          <a:p>
            <a:r>
              <a:rPr lang="en-US" dirty="0"/>
              <a:t/>
            </a:r>
            <a:br>
              <a:rPr lang="en-US" dirty="0"/>
            </a:br>
            <a:r>
              <a:rPr lang="en-US" dirty="0"/>
              <a:t>When the ADL is rising, it indicates that more stocks are advancing than declining, which is considered bullish for the market. On the other hand, when the ADL is falling, it indicates that more stocks are declining than advancing, which is considered bearish for the market.</a:t>
            </a:r>
          </a:p>
          <a:p>
            <a:r>
              <a:rPr lang="en-US" dirty="0"/>
              <a:t/>
            </a:r>
            <a:br>
              <a:rPr lang="en-US" dirty="0"/>
            </a:br>
            <a:r>
              <a:rPr lang="en-US" dirty="0"/>
              <a:t>Traders and investors use the ADL as a way to gauge the overall sentiment of the market. If the ADL is rising, it suggests that the market is healthy and that investors are bullish. If the ADL is falling, it suggests that the market is weak and that investors are bearish. This information can be used to make buy or sell decisions based on the overall health of the market.</a:t>
            </a:r>
          </a:p>
          <a:p>
            <a:r>
              <a:rPr lang="en-US" dirty="0"/>
              <a:t/>
            </a:r>
            <a:br>
              <a:rPr lang="en-US" dirty="0"/>
            </a:br>
            <a:endParaRPr lang="en-US" dirty="0"/>
          </a:p>
        </p:txBody>
      </p:sp>
    </p:spTree>
    <p:extLst>
      <p:ext uri="{BB962C8B-B14F-4D97-AF65-F5344CB8AC3E}">
        <p14:creationId xmlns:p14="http://schemas.microsoft.com/office/powerpoint/2010/main" val="322788046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Volume Range</a:t>
            </a:r>
            <a:r>
              <a:rPr lang="en-US" dirty="0"/>
              <a:t>: The Volume range is a technical indicator that compares the current volume of a stock to the average volume over a certain period of time. It's used to identify stocks that have unusually high or low trading volume. A high value relative to the average indicates strong buying or selling pressure, and a low value indicates weak buying or selling pressure. Traders use this indicator to confirm the price trend, if a stock is trending up and has a high volume, it confirms bullish sentiment and if a stock is trending down and has a low volume, it confirms bearish sentiment.</a:t>
            </a:r>
          </a:p>
          <a:p>
            <a:endParaRPr lang="en-US" dirty="0"/>
          </a:p>
        </p:txBody>
      </p:sp>
    </p:spTree>
    <p:extLst>
      <p:ext uri="{BB962C8B-B14F-4D97-AF65-F5344CB8AC3E}">
        <p14:creationId xmlns:p14="http://schemas.microsoft.com/office/powerpoint/2010/main" val="297029109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Welles Wilder's Smoothing Average (WWS)</a:t>
            </a:r>
            <a:r>
              <a:rPr lang="en-US" dirty="0"/>
              <a:t>: Welles Wilder's Smoothing Average, also known as the Wilder's Moving Average, is a type of moving average indicator that is used to smooth out fluctuations in a stock's price. It's calculated by taking the average of the previous N periods' closing prices, where N is a user-defined number of periods. It's used to identify trend changes and make buy or sell decisions by comparing the WWS line to the stock's price.</a:t>
            </a:r>
          </a:p>
          <a:p>
            <a:endParaRPr lang="en-US" dirty="0"/>
          </a:p>
        </p:txBody>
      </p:sp>
    </p:spTree>
    <p:extLst>
      <p:ext uri="{BB962C8B-B14F-4D97-AF65-F5344CB8AC3E}">
        <p14:creationId xmlns:p14="http://schemas.microsoft.com/office/powerpoint/2010/main" val="355437434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Williams %R: Williams %R</a:t>
            </a:r>
            <a:r>
              <a:rPr lang="en-US" dirty="0"/>
              <a:t> is a technical indicator that is used to identify overbought and oversold conditions in a stock. It is calculated by comparing the current closing price of a stock to its high-low range over a certain period of time. The resulting index is then plotted on a scale from 0 to -100, where a reading above -20 is considered overbought and a reading below -80 is considered oversold. Traders may use this indicator to help identify overbought and oversold conditions and make buy or sell decisions. Additionally, traders also use Williams %R to confirm the signals generated by other indicators or chart patterns.</a:t>
            </a:r>
          </a:p>
          <a:p>
            <a:endParaRPr lang="en-US" dirty="0"/>
          </a:p>
        </p:txBody>
      </p:sp>
    </p:spTree>
    <p:extLst>
      <p:ext uri="{BB962C8B-B14F-4D97-AF65-F5344CB8AC3E}">
        <p14:creationId xmlns:p14="http://schemas.microsoft.com/office/powerpoint/2010/main" val="3360605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Alpha Score</a:t>
            </a:r>
            <a:r>
              <a:rPr lang="en-US" dirty="0"/>
              <a:t> - Alpha Score is a measure of a stock's performance compared to the overall market. It is calculated by comparing the stock's returns to the returns of a benchmark index, such as the S&amp;P 500. A positive Alpha Score indicates that a stock has performed better than the market, while a negative Alpha Score indicates that a stock has performed worse than the market.</a:t>
            </a:r>
          </a:p>
          <a:p>
            <a:r>
              <a:rPr lang="en-US" dirty="0"/>
              <a:t/>
            </a:r>
            <a:br>
              <a:rPr lang="en-US" dirty="0"/>
            </a:br>
            <a:r>
              <a:rPr lang="en-US" dirty="0"/>
              <a:t>The best Alpha Score for a stock would be a positive number, as it means that the stock is outperforming the market. However, it's important to note that a high Alpha Score does not guarantee future performance and it's always a good idea to do your own research and due diligence before investing in any stock. </a:t>
            </a:r>
            <a:r>
              <a:rPr lang="en-US" dirty="0" smtClean="0"/>
              <a:t/>
            </a:r>
            <a:br>
              <a:rPr lang="en-US" dirty="0" smtClean="0"/>
            </a:br>
            <a:endParaRPr lang="en-US" dirty="0"/>
          </a:p>
        </p:txBody>
      </p:sp>
    </p:spTree>
    <p:extLst>
      <p:ext uri="{BB962C8B-B14F-4D97-AF65-F5344CB8AC3E}">
        <p14:creationId xmlns:p14="http://schemas.microsoft.com/office/powerpoint/2010/main" val="14776646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Arms Index</a:t>
            </a:r>
            <a:r>
              <a:rPr lang="en-US" dirty="0"/>
              <a:t> - The Arms Index, also known as the TRIN (Trading Index), is a technical indicator used to measure the relative strength of buying and selling pressure in the stock market. It is calculated by dividing the number of advancing stocks by the number of declining stocks, and then dividing that number by the volume of advancing stocks divided by the volume of declining stocks.</a:t>
            </a:r>
          </a:p>
          <a:p>
            <a:r>
              <a:rPr lang="en-US" dirty="0"/>
              <a:t>A reading below 1.0 is considered bullish, indicating that buying pressure is stronger than selling pressure, while a reading above 1.0 is considered bearish, indicating that selling pressure is stronger than buying pressure. Traders may use this indicator to help identify market trends and make buy or sell decisions.</a:t>
            </a:r>
          </a:p>
          <a:p>
            <a:r>
              <a:rPr lang="en-US" dirty="0"/>
              <a:t/>
            </a:r>
            <a:br>
              <a:rPr lang="en-US" dirty="0"/>
            </a:br>
            <a:endParaRPr lang="en-US" dirty="0"/>
          </a:p>
        </p:txBody>
      </p:sp>
    </p:spTree>
    <p:extLst>
      <p:ext uri="{BB962C8B-B14F-4D97-AF65-F5344CB8AC3E}">
        <p14:creationId xmlns:p14="http://schemas.microsoft.com/office/powerpoint/2010/main" val="32332435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158</TotalTime>
  <Words>6053</Words>
  <Application>Microsoft Office PowerPoint</Application>
  <PresentationFormat>On-screen Show (4:3)</PresentationFormat>
  <Paragraphs>117</Paragraphs>
  <Slides>72</Slides>
  <Notes>0</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Adjacency</vt:lpstr>
      <vt:lpstr>Stock Trading Indicators Research Report by Edmond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Edmond Kiprotich</dc:creator>
  <cp:lastModifiedBy>Edmond Kiprotich</cp:lastModifiedBy>
  <cp:revision>10</cp:revision>
  <dcterms:created xsi:type="dcterms:W3CDTF">2023-01-22T16:52:47Z</dcterms:created>
  <dcterms:modified xsi:type="dcterms:W3CDTF">2023-01-24T09:01:47Z</dcterms:modified>
</cp:coreProperties>
</file>