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503" r:id="rId2"/>
    <p:sldId id="541" r:id="rId3"/>
    <p:sldId id="480" r:id="rId4"/>
    <p:sldId id="540" r:id="rId5"/>
    <p:sldId id="504" r:id="rId6"/>
    <p:sldId id="505" r:id="rId7"/>
    <p:sldId id="510" r:id="rId8"/>
    <p:sldId id="506" r:id="rId9"/>
    <p:sldId id="511" r:id="rId10"/>
    <p:sldId id="522" r:id="rId11"/>
    <p:sldId id="512" r:id="rId12"/>
    <p:sldId id="539" r:id="rId13"/>
    <p:sldId id="513" r:id="rId14"/>
    <p:sldId id="515" r:id="rId15"/>
    <p:sldId id="519" r:id="rId16"/>
    <p:sldId id="518" r:id="rId17"/>
    <p:sldId id="516" r:id="rId18"/>
    <p:sldId id="531" r:id="rId19"/>
    <p:sldId id="517" r:id="rId20"/>
    <p:sldId id="529" r:id="rId21"/>
    <p:sldId id="496" r:id="rId22"/>
    <p:sldId id="520" r:id="rId23"/>
    <p:sldId id="521" r:id="rId24"/>
    <p:sldId id="538" r:id="rId25"/>
    <p:sldId id="446" r:id="rId26"/>
    <p:sldId id="523" r:id="rId27"/>
    <p:sldId id="53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6719" autoAdjust="0"/>
  </p:normalViewPr>
  <p:slideViewPr>
    <p:cSldViewPr snapToGrid="0" snapToObjects="1">
      <p:cViewPr varScale="1">
        <p:scale>
          <a:sx n="98" d="100"/>
          <a:sy n="98" d="100"/>
        </p:scale>
        <p:origin x="19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1E7C7-A82F-3040-81D8-BE933F85F517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7BE11-CE67-B74C-9E4F-0590851928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3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7BE11-CE67-B74C-9E4F-05908519289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9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7BE11-CE67-B74C-9E4F-05908519289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01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7BE11-CE67-B74C-9E4F-05908519289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0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7BE11-CE67-B74C-9E4F-05908519289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0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7BE11-CE67-B74C-9E4F-05908519289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7BE11-CE67-B74C-9E4F-05908519289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B4CF-D45D-6048-9F8E-7C7EEF856BB4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4DD7-FB04-824B-9556-A7122A519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B4CF-D45D-6048-9F8E-7C7EEF856BB4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4DD7-FB04-824B-9556-A7122A519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B4CF-D45D-6048-9F8E-7C7EEF856BB4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4DD7-FB04-824B-9556-A7122A519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B4CF-D45D-6048-9F8E-7C7EEF856BB4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4DD7-FB04-824B-9556-A7122A519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B4CF-D45D-6048-9F8E-7C7EEF856BB4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4DD7-FB04-824B-9556-A7122A519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B4CF-D45D-6048-9F8E-7C7EEF856BB4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4DD7-FB04-824B-9556-A7122A519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B4CF-D45D-6048-9F8E-7C7EEF856BB4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4DD7-FB04-824B-9556-A7122A519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B4CF-D45D-6048-9F8E-7C7EEF856BB4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4DD7-FB04-824B-9556-A7122A519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B4CF-D45D-6048-9F8E-7C7EEF856BB4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4DD7-FB04-824B-9556-A7122A519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B4CF-D45D-6048-9F8E-7C7EEF856BB4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4DD7-FB04-824B-9556-A7122A519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B4CF-D45D-6048-9F8E-7C7EEF856BB4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4DD7-FB04-824B-9556-A7122A519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1B4CF-D45D-6048-9F8E-7C7EEF856BB4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DD7-FB04-824B-9556-A7122A519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hmhawki@ucsc.edu" TargetMode="External"/><Relationship Id="rId2" Type="http://schemas.openxmlformats.org/officeDocument/2006/relationships/hyperlink" Target="https://lss.ucsc.edu/programs/small-group-tutoring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Definition Language (DDL),</a:t>
            </a:r>
            <a:br>
              <a:rPr lang="en-US" b="1" dirty="0"/>
            </a:br>
            <a:r>
              <a:rPr lang="en-US" b="1" dirty="0"/>
              <a:t>Views and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Instructor: Shel Finkelstein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2595" i="1" dirty="0">
                <a:solidFill>
                  <a:schemeClr val="tx1"/>
                </a:solidFill>
              </a:rPr>
              <a:t>Reference:</a:t>
            </a:r>
          </a:p>
          <a:p>
            <a:pPr algn="l"/>
            <a:r>
              <a:rPr lang="en-US" sz="2595" i="1" dirty="0">
                <a:solidFill>
                  <a:schemeClr val="tx1"/>
                </a:solidFill>
              </a:rPr>
              <a:t> A First Course in Database Systems, </a:t>
            </a:r>
          </a:p>
          <a:p>
            <a:pPr algn="l"/>
            <a:r>
              <a:rPr lang="en-US" sz="2595" i="1" dirty="0">
                <a:solidFill>
                  <a:schemeClr val="tx1"/>
                </a:solidFill>
              </a:rPr>
              <a:t>3</a:t>
            </a:r>
            <a:r>
              <a:rPr lang="en-US" sz="2595" i="1" baseline="30000" dirty="0">
                <a:solidFill>
                  <a:schemeClr val="tx1"/>
                </a:solidFill>
              </a:rPr>
              <a:t>rd</a:t>
            </a:r>
            <a:r>
              <a:rPr lang="en-US" sz="2595" i="1" dirty="0">
                <a:solidFill>
                  <a:schemeClr val="tx1"/>
                </a:solidFill>
              </a:rPr>
              <a:t> edition, Chapter 2.3 and  8.1-8.4</a:t>
            </a:r>
          </a:p>
        </p:txBody>
      </p:sp>
    </p:spTree>
    <p:extLst>
      <p:ext uri="{BB962C8B-B14F-4D97-AF65-F5344CB8AC3E}">
        <p14:creationId xmlns:p14="http://schemas.microsoft.com/office/powerpoint/2010/main" val="194963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CREATE/DROP in SQL DDL?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TABLE</a:t>
            </a:r>
          </a:p>
          <a:p>
            <a:r>
              <a:rPr lang="en-US" sz="2400" b="1" dirty="0"/>
              <a:t>VIEW</a:t>
            </a:r>
          </a:p>
          <a:p>
            <a:r>
              <a:rPr lang="en-US" sz="2400" b="1" dirty="0"/>
              <a:t>INDEX</a:t>
            </a:r>
          </a:p>
          <a:p>
            <a:r>
              <a:rPr lang="en-US" sz="2400" dirty="0"/>
              <a:t>ASSERTION</a:t>
            </a:r>
          </a:p>
          <a:p>
            <a:r>
              <a:rPr lang="en-US" sz="2400" dirty="0"/>
              <a:t>TRIGGER</a:t>
            </a:r>
          </a:p>
          <a:p>
            <a:r>
              <a:rPr lang="en-US" sz="2400" dirty="0"/>
              <a:t>SCHEMA</a:t>
            </a:r>
          </a:p>
          <a:p>
            <a:r>
              <a:rPr lang="en-US" sz="2400" dirty="0"/>
              <a:t>PROCEDURE/FUNCTION/TYPE</a:t>
            </a:r>
          </a:p>
          <a:p>
            <a:pPr lvl="1"/>
            <a:r>
              <a:rPr lang="en-US" sz="2400" dirty="0"/>
              <a:t>SQL2003 standard, but there are significant variations in implementations in different systems</a:t>
            </a:r>
          </a:p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045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VIEWS:  Motivation for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66868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Views help with </a:t>
            </a:r>
            <a:r>
              <a:rPr lang="en-US" dirty="0">
                <a:solidFill>
                  <a:srgbClr val="C00000"/>
                </a:solidFill>
              </a:rPr>
              <a:t>logical data independence</a:t>
            </a:r>
            <a:r>
              <a:rPr lang="en-US" dirty="0"/>
              <a:t>, allowing you to retrieve data if it matches the description in the view.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CREATE VIEW &lt; view-name&gt; AS &lt; view-definition&gt; 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CREATE VIEW </a:t>
            </a:r>
            <a:r>
              <a:rPr lang="en-US" dirty="0" err="1"/>
              <a:t>ParamountMovies</a:t>
            </a:r>
            <a:r>
              <a:rPr lang="en-US" dirty="0"/>
              <a:t> AS </a:t>
            </a:r>
          </a:p>
          <a:p>
            <a:pPr marL="457200" lvl="1" indent="0">
              <a:buNone/>
            </a:pPr>
            <a:r>
              <a:rPr lang="en-US" dirty="0"/>
              <a:t>	SELECT title, year</a:t>
            </a:r>
          </a:p>
          <a:p>
            <a:pPr marL="457200" lvl="1" indent="0">
              <a:buNone/>
            </a:pPr>
            <a:r>
              <a:rPr lang="en-US" dirty="0"/>
              <a:t>	FROM Movies</a:t>
            </a:r>
          </a:p>
          <a:p>
            <a:pPr marL="457200" lvl="1" indent="0">
              <a:buNone/>
            </a:pPr>
            <a:r>
              <a:rPr lang="en-US" dirty="0"/>
              <a:t>	WHERE </a:t>
            </a:r>
            <a:r>
              <a:rPr lang="en-US" dirty="0" err="1"/>
              <a:t>studioName</a:t>
            </a:r>
            <a:r>
              <a:rPr lang="en-US" dirty="0"/>
              <a:t> = ‘Paramount ' 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You may now ask queries on </a:t>
            </a:r>
            <a:r>
              <a:rPr lang="en-US" dirty="0" err="1"/>
              <a:t>ParamountMovies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as if it were a table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SELECT title FROM </a:t>
            </a:r>
            <a:r>
              <a:rPr lang="en-US" dirty="0" err="1"/>
              <a:t>ParamountMovies</a:t>
            </a:r>
            <a:r>
              <a:rPr lang="en-US" dirty="0"/>
              <a:t> WHERE year=1976;</a:t>
            </a:r>
          </a:p>
          <a:p>
            <a:pPr lvl="1"/>
            <a:r>
              <a:rPr lang="en-US" dirty="0"/>
              <a:t>Composition in SQL is powerful:  Tables, Queries, Views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9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Advantages of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Short-hand/encapsulation</a:t>
            </a:r>
            <a:r>
              <a:rPr lang="en-US" dirty="0"/>
              <a:t>:  You can treat a view as a table (for queries), which allows you to define a short-hand for a concept that might involved a complicated query.</a:t>
            </a:r>
          </a:p>
          <a:p>
            <a:r>
              <a:rPr lang="en-US" dirty="0">
                <a:solidFill>
                  <a:srgbClr val="C00000"/>
                </a:solidFill>
              </a:rPr>
              <a:t>Re-use:  </a:t>
            </a:r>
            <a:r>
              <a:rPr lang="en-US" dirty="0"/>
              <a:t>You can re-use a view as often as you like; other people who can access the view may also re-use it.</a:t>
            </a:r>
          </a:p>
          <a:p>
            <a:r>
              <a:rPr lang="en-US" dirty="0">
                <a:solidFill>
                  <a:srgbClr val="C00000"/>
                </a:solidFill>
              </a:rPr>
              <a:t>Authorization:  </a:t>
            </a:r>
            <a:r>
              <a:rPr lang="en-US" dirty="0"/>
              <a:t>People may be granted access to a view, even though they don’t have access to the underlying tables.</a:t>
            </a:r>
          </a:p>
          <a:p>
            <a:pPr lvl="1"/>
            <a:r>
              <a:rPr lang="en-US" dirty="0"/>
              <a:t>They may not even know that the view isn’t a table.</a:t>
            </a:r>
          </a:p>
          <a:p>
            <a:pPr lvl="1"/>
            <a:r>
              <a:rPr lang="en-US" dirty="0"/>
              <a:t>Even if they know that it’s a view, they may not know which tables underlie it.</a:t>
            </a:r>
          </a:p>
          <a:p>
            <a:r>
              <a:rPr lang="en-US" dirty="0">
                <a:solidFill>
                  <a:srgbClr val="C00000"/>
                </a:solidFill>
              </a:rPr>
              <a:t>Logical data independence:  </a:t>
            </a:r>
            <a:r>
              <a:rPr lang="en-US" dirty="0"/>
              <a:t>Even if the tables underlying a view change, the view may still be used in queries (or applications), without re-writing the queries (or applications).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6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Movies ( title , year , length , genre , </a:t>
            </a:r>
            <a:r>
              <a:rPr lang="en-US" dirty="0" err="1"/>
              <a:t>studioName</a:t>
            </a:r>
            <a:r>
              <a:rPr lang="en-US" dirty="0"/>
              <a:t> , </a:t>
            </a:r>
            <a:r>
              <a:rPr lang="en-US" dirty="0" err="1"/>
              <a:t>producerC</a:t>
            </a:r>
            <a:r>
              <a:rPr lang="en-US" dirty="0"/>
              <a:t># ) </a:t>
            </a:r>
          </a:p>
          <a:p>
            <a:pPr marL="0" indent="0">
              <a:buNone/>
            </a:pPr>
            <a:r>
              <a:rPr lang="en-US" dirty="0" err="1"/>
              <a:t>MovieExec</a:t>
            </a:r>
            <a:r>
              <a:rPr lang="en-US" dirty="0"/>
              <a:t> ( name , address , cert# , </a:t>
            </a:r>
            <a:r>
              <a:rPr lang="en-US" dirty="0" err="1"/>
              <a:t>netWorth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VIEW </a:t>
            </a:r>
            <a:r>
              <a:rPr lang="en-US" dirty="0" err="1"/>
              <a:t>MovieProd</a:t>
            </a:r>
            <a:r>
              <a:rPr lang="en-US" dirty="0"/>
              <a:t> AS 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m.title</a:t>
            </a:r>
            <a:r>
              <a:rPr lang="en-US" dirty="0"/>
              <a:t>, </a:t>
            </a:r>
            <a:r>
              <a:rPr lang="en-US" dirty="0" err="1"/>
              <a:t>e.name</a:t>
            </a:r>
            <a:r>
              <a:rPr lang="en-US" dirty="0"/>
              <a:t>, </a:t>
            </a:r>
            <a:r>
              <a:rPr lang="en-US" dirty="0" err="1"/>
              <a:t>m.genre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FROM Movies m, </a:t>
            </a:r>
            <a:r>
              <a:rPr lang="en-US" dirty="0" err="1"/>
              <a:t>MovieExec</a:t>
            </a:r>
            <a:r>
              <a:rPr lang="en-US" dirty="0"/>
              <a:t> e</a:t>
            </a:r>
          </a:p>
          <a:p>
            <a:pPr marL="0" indent="0">
              <a:buNone/>
            </a:pPr>
            <a:r>
              <a:rPr lang="en-US" dirty="0"/>
              <a:t>	 WHERE </a:t>
            </a:r>
            <a:r>
              <a:rPr lang="en-US" dirty="0" err="1"/>
              <a:t>m.producerC</a:t>
            </a:r>
            <a:r>
              <a:rPr lang="en-US" dirty="0"/>
              <a:t># = </a:t>
            </a:r>
            <a:r>
              <a:rPr lang="en-US" dirty="0" err="1"/>
              <a:t>e.cert</a:t>
            </a:r>
            <a:r>
              <a:rPr lang="en-US" dirty="0"/>
              <a:t># ;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SELECT DISTINCT genre</a:t>
            </a:r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MovieProd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WHERE name = ‘George Lucas’;</a:t>
            </a:r>
          </a:p>
        </p:txBody>
      </p:sp>
    </p:spTree>
    <p:extLst>
      <p:ext uri="{BB962C8B-B14F-4D97-AF65-F5344CB8AC3E}">
        <p14:creationId xmlns:p14="http://schemas.microsoft.com/office/powerpoint/2010/main" val="112410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Attributes in CREATE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Movies ( title , year , length , genre , </a:t>
            </a:r>
            <a:r>
              <a:rPr lang="en-US" dirty="0" err="1"/>
              <a:t>studioName</a:t>
            </a:r>
            <a:r>
              <a:rPr lang="en-US" dirty="0"/>
              <a:t> , </a:t>
            </a:r>
            <a:r>
              <a:rPr lang="en-US" dirty="0" err="1"/>
              <a:t>producerC</a:t>
            </a:r>
            <a:r>
              <a:rPr lang="en-US" dirty="0"/>
              <a:t># ) </a:t>
            </a:r>
          </a:p>
          <a:p>
            <a:pPr marL="0" indent="0">
              <a:buNone/>
            </a:pPr>
            <a:r>
              <a:rPr lang="en-US" dirty="0" err="1"/>
              <a:t>MovieExec</a:t>
            </a:r>
            <a:r>
              <a:rPr lang="en-US" dirty="0"/>
              <a:t> ( name , address , cert# , </a:t>
            </a:r>
            <a:r>
              <a:rPr lang="en-US" dirty="0" err="1"/>
              <a:t>netWorth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VIEW </a:t>
            </a:r>
            <a:r>
              <a:rPr lang="en-US" dirty="0" err="1"/>
              <a:t>MovieProd</a:t>
            </a:r>
            <a:r>
              <a:rPr lang="en-US" dirty="0"/>
              <a:t>(</a:t>
            </a:r>
            <a:r>
              <a:rPr lang="en-US" dirty="0" err="1"/>
              <a:t>movie_title</a:t>
            </a:r>
            <a:r>
              <a:rPr lang="en-US" dirty="0"/>
              <a:t>, </a:t>
            </a:r>
            <a:r>
              <a:rPr lang="en-US" dirty="0" err="1"/>
              <a:t>prod_name</a:t>
            </a:r>
            <a:r>
              <a:rPr lang="en-US" dirty="0"/>
              <a:t>, </a:t>
            </a:r>
            <a:r>
              <a:rPr lang="en-US" dirty="0" err="1"/>
              <a:t>movie_genre</a:t>
            </a:r>
            <a:r>
              <a:rPr lang="en-US" dirty="0"/>
              <a:t>) AS 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m.title</a:t>
            </a:r>
            <a:r>
              <a:rPr lang="en-US" dirty="0"/>
              <a:t>, </a:t>
            </a:r>
            <a:r>
              <a:rPr lang="en-US" dirty="0" err="1"/>
              <a:t>e.name</a:t>
            </a:r>
            <a:r>
              <a:rPr lang="en-US" dirty="0"/>
              <a:t>, </a:t>
            </a:r>
            <a:r>
              <a:rPr lang="en-US" dirty="0" err="1"/>
              <a:t>m.genre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FROM Movies m , </a:t>
            </a:r>
            <a:r>
              <a:rPr lang="en-US" dirty="0" err="1"/>
              <a:t>MovieExec</a:t>
            </a:r>
            <a:r>
              <a:rPr lang="en-US" dirty="0"/>
              <a:t> e</a:t>
            </a:r>
          </a:p>
          <a:p>
            <a:pPr marL="0" indent="0">
              <a:buNone/>
            </a:pPr>
            <a:r>
              <a:rPr lang="en-US" dirty="0"/>
              <a:t>	 WHERE </a:t>
            </a:r>
            <a:r>
              <a:rPr lang="en-US" dirty="0" err="1"/>
              <a:t>m.producerC</a:t>
            </a:r>
            <a:r>
              <a:rPr lang="en-US" dirty="0"/>
              <a:t># = </a:t>
            </a:r>
            <a:r>
              <a:rPr lang="en-US" dirty="0" err="1"/>
              <a:t>e.cert</a:t>
            </a:r>
            <a:r>
              <a:rPr lang="en-US" dirty="0"/>
              <a:t># ;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SELECT DISTINCT </a:t>
            </a:r>
            <a:r>
              <a:rPr lang="en-US" dirty="0" err="1"/>
              <a:t>movie_genre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MovieProd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prod_name</a:t>
            </a:r>
            <a:r>
              <a:rPr lang="en-US" dirty="0"/>
              <a:t> = ‘George Lucas’;</a:t>
            </a:r>
          </a:p>
        </p:txBody>
      </p:sp>
    </p:spTree>
    <p:extLst>
      <p:ext uri="{BB962C8B-B14F-4D97-AF65-F5344CB8AC3E}">
        <p14:creationId xmlns:p14="http://schemas.microsoft.com/office/powerpoint/2010/main" val="395817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view can include any SQL SELECT statement</a:t>
            </a:r>
          </a:p>
          <a:p>
            <a:pPr lvl="1"/>
            <a:r>
              <a:rPr lang="en-US" sz="2400" dirty="0"/>
              <a:t>Including UNION, Aggregates, GROUP BY, HAVING, </a:t>
            </a:r>
            <a:br>
              <a:rPr lang="en-US" sz="2400" dirty="0"/>
            </a:br>
            <a:r>
              <a:rPr lang="en-US" sz="2400" dirty="0"/>
              <a:t>ORDER BY, etc.</a:t>
            </a:r>
          </a:p>
          <a:p>
            <a:r>
              <a:rPr lang="en-US" sz="2400" dirty="0"/>
              <a:t>A view is </a:t>
            </a:r>
            <a:r>
              <a:rPr lang="en-US" sz="2400" u="sng" dirty="0"/>
              <a:t>not</a:t>
            </a:r>
            <a:r>
              <a:rPr lang="en-US" sz="2400" dirty="0"/>
              <a:t> stored as a table</a:t>
            </a:r>
          </a:p>
          <a:p>
            <a:pPr lvl="1"/>
            <a:r>
              <a:rPr lang="en-US" sz="2400" dirty="0"/>
              <a:t>The tables underlying the view are stored in the database, but only the description of the view is in the database</a:t>
            </a:r>
          </a:p>
          <a:p>
            <a:pPr lvl="1"/>
            <a:r>
              <a:rPr lang="en-US" sz="2400" dirty="0"/>
              <a:t>… although some systems support MATERIALIZED VIEWS</a:t>
            </a:r>
          </a:p>
          <a:p>
            <a:r>
              <a:rPr lang="en-US" sz="2400" dirty="0"/>
              <a:t>But a view can be used in many (not all) of the same ways as tables</a:t>
            </a:r>
          </a:p>
          <a:p>
            <a:pPr lvl="1"/>
            <a:r>
              <a:rPr lang="en-US" sz="2400" dirty="0"/>
              <a:t>Views can be queried</a:t>
            </a:r>
          </a:p>
          <a:p>
            <a:pPr lvl="1"/>
            <a:r>
              <a:rPr lang="en-US" sz="2400" dirty="0"/>
              <a:t>Views can be defined on views, as well as on tables!</a:t>
            </a:r>
          </a:p>
          <a:p>
            <a:endParaRPr lang="en-US" sz="2400" dirty="0"/>
          </a:p>
          <a:p>
            <a:pPr marL="571500" indent="-514350"/>
            <a:endParaRPr lang="en-US" sz="2400" dirty="0"/>
          </a:p>
          <a:p>
            <a:pPr marL="571500" indent="-514350"/>
            <a:endParaRPr lang="en-US" sz="2400" dirty="0"/>
          </a:p>
          <a:p>
            <a:pPr marL="571500" indent="-5143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710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Queries on Views and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/>
              <a:t>CREATE VIEW </a:t>
            </a:r>
            <a:r>
              <a:rPr lang="en-US" dirty="0" err="1"/>
              <a:t>ParamountMovies</a:t>
            </a:r>
            <a:r>
              <a:rPr lang="en-US" dirty="0"/>
              <a:t> AS </a:t>
            </a:r>
          </a:p>
          <a:p>
            <a:pPr marL="457200" lvl="1" indent="0">
              <a:buNone/>
            </a:pPr>
            <a:r>
              <a:rPr lang="en-US" dirty="0"/>
              <a:t>	SELECT title , year</a:t>
            </a:r>
          </a:p>
          <a:p>
            <a:pPr marL="457200" lvl="1" indent="0">
              <a:buNone/>
            </a:pPr>
            <a:r>
              <a:rPr lang="en-US" dirty="0"/>
              <a:t>	FROM Movies</a:t>
            </a:r>
          </a:p>
          <a:p>
            <a:pPr marL="457200" lvl="1" indent="0">
              <a:buNone/>
            </a:pPr>
            <a:r>
              <a:rPr lang="en-US" dirty="0"/>
              <a:t>	WHERE </a:t>
            </a:r>
            <a:r>
              <a:rPr lang="en-US" dirty="0" err="1"/>
              <a:t>studioName</a:t>
            </a:r>
            <a:r>
              <a:rPr lang="en-US" dirty="0"/>
              <a:t> = ’Paramount ' 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SELECT DISTINCT </a:t>
            </a:r>
            <a:r>
              <a:rPr lang="en-US" dirty="0" err="1"/>
              <a:t>s.starName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ParamountMovies</a:t>
            </a:r>
            <a:r>
              <a:rPr lang="en-US" dirty="0"/>
              <a:t> p , </a:t>
            </a:r>
            <a:r>
              <a:rPr lang="en-US" dirty="0" err="1"/>
              <a:t>StarsIn</a:t>
            </a:r>
            <a:r>
              <a:rPr lang="en-US" dirty="0"/>
              <a:t> s 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p.title</a:t>
            </a:r>
            <a:r>
              <a:rPr lang="en-US" dirty="0"/>
              <a:t> = </a:t>
            </a:r>
            <a:r>
              <a:rPr lang="en-US" dirty="0" err="1"/>
              <a:t>s.movieTitle</a:t>
            </a:r>
            <a:r>
              <a:rPr lang="en-US" dirty="0"/>
              <a:t> AND </a:t>
            </a:r>
            <a:r>
              <a:rPr lang="en-US" dirty="0" err="1"/>
              <a:t>p.year</a:t>
            </a:r>
            <a:r>
              <a:rPr lang="en-US" dirty="0"/>
              <a:t> = </a:t>
            </a:r>
            <a:r>
              <a:rPr lang="en-US" dirty="0" err="1"/>
              <a:t>s.movieYear</a:t>
            </a:r>
            <a:r>
              <a:rPr lang="en-US" dirty="0"/>
              <a:t> 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CREATE VIEW </a:t>
            </a:r>
            <a:r>
              <a:rPr lang="en-US" dirty="0" err="1"/>
              <a:t>ParamountStars</a:t>
            </a:r>
            <a:r>
              <a:rPr lang="en-US" dirty="0"/>
              <a:t> AS</a:t>
            </a:r>
          </a:p>
          <a:p>
            <a:pPr marL="857250" lvl="2" indent="0">
              <a:buNone/>
            </a:pPr>
            <a:r>
              <a:rPr lang="en-US" dirty="0"/>
              <a:t>SELECT DISTINCT </a:t>
            </a:r>
            <a:r>
              <a:rPr lang="en-US" dirty="0" err="1"/>
              <a:t>starName</a:t>
            </a:r>
            <a:r>
              <a:rPr lang="en-US" dirty="0"/>
              <a:t> </a:t>
            </a:r>
          </a:p>
          <a:p>
            <a:pPr marL="857250" lvl="2" indent="0">
              <a:buNone/>
            </a:pPr>
            <a:r>
              <a:rPr lang="en-US" dirty="0"/>
              <a:t>FROM </a:t>
            </a:r>
            <a:r>
              <a:rPr lang="en-US" dirty="0" err="1"/>
              <a:t>ParamountMovies</a:t>
            </a:r>
            <a:r>
              <a:rPr lang="en-US" dirty="0"/>
              <a:t> , </a:t>
            </a:r>
            <a:r>
              <a:rPr lang="en-US" dirty="0" err="1"/>
              <a:t>StarsIn</a:t>
            </a:r>
            <a:r>
              <a:rPr lang="en-US" dirty="0"/>
              <a:t> </a:t>
            </a:r>
          </a:p>
          <a:p>
            <a:pPr marL="857250" lvl="2" indent="0">
              <a:buNone/>
            </a:pPr>
            <a:r>
              <a:rPr lang="en-US" dirty="0"/>
              <a:t>WHERE title = </a:t>
            </a:r>
            <a:r>
              <a:rPr lang="en-US" dirty="0" err="1"/>
              <a:t>movieTitle</a:t>
            </a:r>
            <a:r>
              <a:rPr lang="en-US" dirty="0"/>
              <a:t> AND year = </a:t>
            </a:r>
            <a:r>
              <a:rPr lang="en-US" dirty="0" err="1"/>
              <a:t>movieYear</a:t>
            </a:r>
            <a:r>
              <a:rPr lang="en-US" dirty="0"/>
              <a:t> 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8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CREATE VIEW </a:t>
            </a:r>
            <a:r>
              <a:rPr lang="en-US" dirty="0" err="1"/>
              <a:t>ParamountMovies</a:t>
            </a:r>
            <a:r>
              <a:rPr lang="en-US" dirty="0"/>
              <a:t> AS </a:t>
            </a:r>
          </a:p>
          <a:p>
            <a:pPr marL="457200" lvl="1" indent="0">
              <a:buNone/>
            </a:pPr>
            <a:r>
              <a:rPr lang="en-US" dirty="0"/>
              <a:t>	SELECT title , year</a:t>
            </a:r>
          </a:p>
          <a:p>
            <a:pPr marL="457200" lvl="1" indent="0">
              <a:buNone/>
            </a:pPr>
            <a:r>
              <a:rPr lang="en-US" dirty="0"/>
              <a:t>	FROM Movies</a:t>
            </a:r>
          </a:p>
          <a:p>
            <a:pPr marL="457200" lvl="1" indent="0">
              <a:buNone/>
            </a:pPr>
            <a:r>
              <a:rPr lang="en-US" dirty="0"/>
              <a:t>	WHERE </a:t>
            </a:r>
            <a:r>
              <a:rPr lang="en-US" dirty="0" err="1"/>
              <a:t>studioName</a:t>
            </a:r>
            <a:r>
              <a:rPr lang="en-US" dirty="0"/>
              <a:t> = ’Paramount '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DROP View </a:t>
            </a:r>
            <a:r>
              <a:rPr lang="en-US" dirty="0" err="1"/>
              <a:t>ParamountMovies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happens if you execute the following after dropping that view?</a:t>
            </a:r>
          </a:p>
          <a:p>
            <a:pPr lvl="1"/>
            <a:r>
              <a:rPr lang="en-US" dirty="0"/>
              <a:t>SELECT * FROM </a:t>
            </a:r>
            <a:r>
              <a:rPr lang="en-US" dirty="0" err="1"/>
              <a:t>ParamountMovies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SELECT * FROM Movies;</a:t>
            </a:r>
          </a:p>
        </p:txBody>
      </p:sp>
    </p:spTree>
    <p:extLst>
      <p:ext uri="{BB962C8B-B14F-4D97-AF65-F5344CB8AC3E}">
        <p14:creationId xmlns:p14="http://schemas.microsoft.com/office/powerpoint/2010/main" val="44340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3987"/>
            <a:ext cx="8229600" cy="4746812"/>
          </a:xfrm>
        </p:spPr>
        <p:txBody>
          <a:bodyPr>
            <a:normAutofit/>
          </a:bodyPr>
          <a:lstStyle/>
          <a:p>
            <a:r>
              <a:rPr lang="en-US" sz="2400" dirty="0"/>
              <a:t>Some modification operations on views work, but others </a:t>
            </a:r>
            <a:r>
              <a:rPr lang="en-US" sz="2400" u="sng" dirty="0">
                <a:solidFill>
                  <a:srgbClr val="C00000"/>
                </a:solidFill>
              </a:rPr>
              <a:t>do not</a:t>
            </a:r>
            <a:r>
              <a:rPr lang="en-US" sz="2400" dirty="0"/>
              <a:t>, generally failing either because:</a:t>
            </a:r>
          </a:p>
          <a:p>
            <a:pPr lvl="1"/>
            <a:r>
              <a:rPr lang="en-US" sz="2200" dirty="0"/>
              <a:t>Constraint on underlying table would be violated, or</a:t>
            </a:r>
          </a:p>
          <a:p>
            <a:pPr lvl="1"/>
            <a:r>
              <a:rPr lang="en-US" sz="2200" dirty="0"/>
              <a:t>The effects of the View modification is not well-defined on the underlying tables.</a:t>
            </a:r>
          </a:p>
          <a:p>
            <a:pPr marL="57150" indent="0">
              <a:buNone/>
            </a:pPr>
            <a:endParaRPr lang="en-US" sz="2200" dirty="0"/>
          </a:p>
          <a:p>
            <a:pPr marL="400050"/>
            <a:r>
              <a:rPr lang="en-US" sz="2400" dirty="0"/>
              <a:t>This is a complex topic, which we’ll only discuss briefly.</a:t>
            </a:r>
          </a:p>
          <a:p>
            <a:pPr marL="800100" lvl="1"/>
            <a:r>
              <a:rPr lang="en-US" sz="2200" dirty="0"/>
              <a:t>See Textbook Section 8.2 for more info.</a:t>
            </a:r>
          </a:p>
          <a:p>
            <a:pPr marL="57150" indent="0">
              <a:buNone/>
            </a:pPr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57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6812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200" dirty="0"/>
              <a:t>Movies(title, year, length, genre, </a:t>
            </a:r>
            <a:r>
              <a:rPr lang="en-US" sz="2200" dirty="0" err="1"/>
              <a:t>studioName</a:t>
            </a:r>
            <a:r>
              <a:rPr lang="en-US" sz="2200" dirty="0"/>
              <a:t> , </a:t>
            </a:r>
            <a:r>
              <a:rPr lang="en-US" sz="2200" dirty="0" err="1"/>
              <a:t>producerC</a:t>
            </a:r>
            <a:r>
              <a:rPr lang="en-US" sz="2200" dirty="0"/>
              <a:t>#)</a:t>
            </a:r>
          </a:p>
          <a:p>
            <a:pPr marL="57150" indent="0">
              <a:buNone/>
            </a:pPr>
            <a:endParaRPr lang="en-US" sz="1900" dirty="0"/>
          </a:p>
          <a:p>
            <a:pPr marL="857250" lvl="2" indent="0">
              <a:buNone/>
            </a:pPr>
            <a:r>
              <a:rPr lang="en-US" dirty="0"/>
              <a:t>CREATE VIEW </a:t>
            </a:r>
            <a:r>
              <a:rPr lang="en-US" dirty="0" err="1"/>
              <a:t>ParamountMovies</a:t>
            </a:r>
            <a:r>
              <a:rPr lang="en-US" dirty="0"/>
              <a:t> AS </a:t>
            </a:r>
          </a:p>
          <a:p>
            <a:pPr marL="857250" lvl="2" indent="0">
              <a:buNone/>
            </a:pPr>
            <a:r>
              <a:rPr lang="en-US" dirty="0"/>
              <a:t>	    SELECT title , year</a:t>
            </a:r>
          </a:p>
          <a:p>
            <a:pPr marL="857250" lvl="2" indent="0">
              <a:buNone/>
            </a:pPr>
            <a:r>
              <a:rPr lang="en-US" dirty="0"/>
              <a:t>	    FROM Movies</a:t>
            </a:r>
          </a:p>
          <a:p>
            <a:pPr marL="857250" lvl="2" indent="0">
              <a:buNone/>
            </a:pPr>
            <a:r>
              <a:rPr lang="en-US" dirty="0"/>
              <a:t>	    WHERE </a:t>
            </a:r>
            <a:r>
              <a:rPr lang="en-US" dirty="0" err="1"/>
              <a:t>studioName</a:t>
            </a:r>
            <a:r>
              <a:rPr lang="en-US" dirty="0"/>
              <a:t> = ‘Paramount ' ;</a:t>
            </a:r>
          </a:p>
          <a:p>
            <a:pPr marL="85725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INSERT INTO </a:t>
            </a:r>
            <a:r>
              <a:rPr lang="en-US" dirty="0" err="1"/>
              <a:t>ParamountMovies</a:t>
            </a:r>
            <a:r>
              <a:rPr lang="en-US" dirty="0"/>
              <a:t> VALUES (‘</a:t>
            </a:r>
            <a:r>
              <a:rPr lang="en-US" dirty="0" err="1"/>
              <a:t>StarTrek</a:t>
            </a:r>
            <a:r>
              <a:rPr lang="en-US" dirty="0"/>
              <a:t>’, 1979);</a:t>
            </a:r>
          </a:p>
          <a:p>
            <a:pPr marL="57150" indent="0">
              <a:buNone/>
            </a:pPr>
            <a:endParaRPr lang="en-US" sz="2200" dirty="0"/>
          </a:p>
          <a:p>
            <a:pPr marL="57150" indent="0">
              <a:buNone/>
            </a:pPr>
            <a:r>
              <a:rPr lang="en-US" sz="2200" dirty="0"/>
              <a:t>The INSERT will fail if the other columns of Movies (besides title and year) don’t have defaults, and also don’t allow NULL values.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0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3180"/>
            <a:ext cx="8229600" cy="1143000"/>
          </a:xfrm>
        </p:spPr>
        <p:txBody>
          <a:bodyPr/>
          <a:lstStyle/>
          <a:p>
            <a:r>
              <a:rPr lang="en-US" b="1" dirty="0"/>
              <a:t>Important Notices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4336" y="1374248"/>
            <a:ext cx="8415338" cy="4902200"/>
          </a:xfrm>
        </p:spPr>
        <p:txBody>
          <a:bodyPr>
            <a:noAutofit/>
          </a:bodyPr>
          <a:lstStyle/>
          <a:p>
            <a:r>
              <a:rPr lang="en-US" sz="2400" dirty="0"/>
              <a:t>Lab3 assignment is due on </a:t>
            </a:r>
            <a:r>
              <a:rPr lang="en-US" sz="2400" b="1" dirty="0">
                <a:solidFill>
                  <a:srgbClr val="FF0000"/>
                </a:solidFill>
              </a:rPr>
              <a:t>Sunday, May 19</a:t>
            </a:r>
            <a:r>
              <a:rPr lang="en-US" sz="2400" dirty="0"/>
              <a:t>, by 11:59pm.  </a:t>
            </a:r>
          </a:p>
          <a:p>
            <a:pPr lvl="1"/>
            <a:r>
              <a:rPr lang="en-US" dirty="0"/>
              <a:t>3 weeks to do Lab3 because of Midterm.</a:t>
            </a:r>
          </a:p>
          <a:p>
            <a:pPr lvl="1"/>
            <a:r>
              <a:rPr lang="en-US" dirty="0"/>
              <a:t>Lab2 was/will be discussed at Lab Sections.</a:t>
            </a:r>
          </a:p>
          <a:p>
            <a:pPr lvl="1"/>
            <a:r>
              <a:rPr lang="en-US" dirty="0"/>
              <a:t>Your solution should be submitted via Canvas as a zip file.</a:t>
            </a:r>
          </a:p>
          <a:p>
            <a:pPr lvl="2"/>
            <a:r>
              <a:rPr lang="en-US" dirty="0"/>
              <a:t>Canvas is used for both Lab submission and grading.</a:t>
            </a:r>
          </a:p>
          <a:p>
            <a:pPr lvl="2"/>
            <a:r>
              <a:rPr lang="en-US" dirty="0"/>
              <a:t>Late Lab Assignments will not be accepted.</a:t>
            </a:r>
          </a:p>
          <a:p>
            <a:pPr lvl="2"/>
            <a:r>
              <a:rPr lang="en-US" dirty="0"/>
              <a:t>Be sure that you post the correct file!</a:t>
            </a:r>
          </a:p>
          <a:p>
            <a:pPr lvl="1"/>
            <a:r>
              <a:rPr lang="en-US" dirty="0"/>
              <a:t>Load file for Lab3 has been posted to Piazza.</a:t>
            </a:r>
          </a:p>
          <a:p>
            <a:pPr lvl="2"/>
            <a:r>
              <a:rPr lang="en-US" dirty="0"/>
              <a:t>You </a:t>
            </a:r>
            <a:r>
              <a:rPr lang="en-US" u="sng" dirty="0"/>
              <a:t>must</a:t>
            </a:r>
            <a:r>
              <a:rPr lang="en-US" dirty="0"/>
              <a:t> use load file to do Lab3.</a:t>
            </a:r>
          </a:p>
          <a:p>
            <a:pPr lvl="2"/>
            <a:r>
              <a:rPr lang="en-US" dirty="0"/>
              <a:t>Helps with testing, but we won’t post query solutions.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third</a:t>
            </a:r>
            <a:r>
              <a:rPr lang="en-US" sz="2400" dirty="0"/>
              <a:t> </a:t>
            </a:r>
            <a:r>
              <a:rPr lang="en-US" sz="2400" dirty="0" err="1"/>
              <a:t>Gradiance</a:t>
            </a:r>
            <a:r>
              <a:rPr lang="en-US" sz="2400" dirty="0"/>
              <a:t> Assignment, "CMPS 182 Spring 2019 #3", was/will be posted on Monday, April 29, and is due </a:t>
            </a:r>
            <a:r>
              <a:rPr lang="en-US" sz="2400" b="1" dirty="0">
                <a:solidFill>
                  <a:srgbClr val="FF0000"/>
                </a:solidFill>
              </a:rPr>
              <a:t>Monday, May 6</a:t>
            </a:r>
            <a:r>
              <a:rPr lang="en-US" sz="2400" dirty="0"/>
              <a:t>, by 11:59pm.</a:t>
            </a:r>
          </a:p>
        </p:txBody>
      </p:sp>
    </p:spTree>
    <p:extLst>
      <p:ext uri="{BB962C8B-B14F-4D97-AF65-F5344CB8AC3E}">
        <p14:creationId xmlns:p14="http://schemas.microsoft.com/office/powerpoint/2010/main" val="3657632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Update Problems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6812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200" dirty="0"/>
              <a:t>Ambiguous View Update example with Employees and Departments </a:t>
            </a:r>
          </a:p>
          <a:p>
            <a:pPr marL="57150" indent="0">
              <a:buNone/>
            </a:pPr>
            <a:endParaRPr lang="en-US" sz="3200" dirty="0"/>
          </a:p>
          <a:p>
            <a:pPr marL="57150" indent="0">
              <a:buNone/>
            </a:pPr>
            <a:r>
              <a:rPr lang="en-US" sz="2800" dirty="0"/>
              <a:t>&lt;&lt; We’ll draw this on the board &gt;&gt;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01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INDEXES:  Motivation for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939"/>
          </a:xfrm>
        </p:spPr>
        <p:txBody>
          <a:bodyPr>
            <a:normAutofit/>
          </a:bodyPr>
          <a:lstStyle/>
          <a:p>
            <a:r>
              <a:rPr lang="en-US" sz="2000" dirty="0"/>
              <a:t>Searching an entire table may take a long time:</a:t>
            </a:r>
          </a:p>
          <a:p>
            <a:pPr marL="0" indent="0">
              <a:buNone/>
            </a:pPr>
            <a:endParaRPr lang="en-US" sz="1600" dirty="0"/>
          </a:p>
          <a:p>
            <a:pPr marL="57150" indent="0">
              <a:buNone/>
            </a:pPr>
            <a:r>
              <a:rPr lang="en-US" sz="2000" dirty="0"/>
              <a:t>	SELECT *</a:t>
            </a:r>
          </a:p>
          <a:p>
            <a:pPr marL="57150" indent="0">
              <a:buNone/>
            </a:pPr>
            <a:r>
              <a:rPr lang="en-US" dirty="0"/>
              <a:t>	FROM Movies</a:t>
            </a:r>
          </a:p>
          <a:p>
            <a:pPr marL="57150" indent="0">
              <a:buNone/>
            </a:pPr>
            <a:r>
              <a:rPr lang="en-US" dirty="0"/>
              <a:t>	WHERE </a:t>
            </a:r>
            <a:r>
              <a:rPr lang="en-US" dirty="0" err="1"/>
              <a:t>studioName</a:t>
            </a:r>
            <a:r>
              <a:rPr lang="en-US" dirty="0"/>
              <a:t> = ‘Disney’ AND year = 1990;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dirty="0"/>
              <a:t>If there were 100 Million movies, searching them might take a while.  An index (e.g., a B-Tree) would allow faster access to matching movies.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dirty="0"/>
              <a:t>If a table is updated, all Indexes on that table are immediately </a:t>
            </a:r>
            <a:r>
              <a:rPr lang="en-US" u="sng" dirty="0"/>
              <a:t>automatically</a:t>
            </a:r>
            <a:r>
              <a:rPr lang="en-US" dirty="0"/>
              <a:t> updated within the same transaction.</a:t>
            </a:r>
          </a:p>
          <a:p>
            <a:pPr marL="800100" lvl="1"/>
            <a:r>
              <a:rPr lang="en-US" dirty="0"/>
              <a:t>Which indexes do you need to change on INSERT and DELETE?</a:t>
            </a:r>
          </a:p>
          <a:p>
            <a:pPr marL="800100" lvl="1"/>
            <a:r>
              <a:rPr lang="en-US" dirty="0"/>
              <a:t>What about UPDATE?</a:t>
            </a:r>
          </a:p>
        </p:txBody>
      </p:sp>
    </p:spTree>
    <p:extLst>
      <p:ext uri="{BB962C8B-B14F-4D97-AF65-F5344CB8AC3E}">
        <p14:creationId xmlns:p14="http://schemas.microsoft.com/office/powerpoint/2010/main" val="163838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2100" dirty="0"/>
              <a:t>SELECT *</a:t>
            </a:r>
          </a:p>
          <a:p>
            <a:pPr marL="57150" indent="0">
              <a:buNone/>
            </a:pPr>
            <a:r>
              <a:rPr lang="en-US" sz="2100" dirty="0"/>
              <a:t>FROM Movies</a:t>
            </a:r>
          </a:p>
          <a:p>
            <a:pPr marL="57150" indent="0">
              <a:buNone/>
            </a:pPr>
            <a:r>
              <a:rPr lang="en-US" sz="2100" dirty="0"/>
              <a:t>WHERE </a:t>
            </a:r>
            <a:r>
              <a:rPr lang="en-US" sz="2100" dirty="0" err="1">
                <a:solidFill>
                  <a:srgbClr val="FF0000"/>
                </a:solidFill>
              </a:rPr>
              <a:t>studioName</a:t>
            </a:r>
            <a:r>
              <a:rPr lang="en-US" sz="2100" dirty="0">
                <a:solidFill>
                  <a:srgbClr val="FF0000"/>
                </a:solidFill>
              </a:rPr>
              <a:t> = ‘Disney’ AND year = 1990</a:t>
            </a:r>
            <a:r>
              <a:rPr lang="en-US" sz="2100" dirty="0"/>
              <a:t>;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400" dirty="0"/>
              <a:t>How much would each of these  indexes help?</a:t>
            </a:r>
          </a:p>
          <a:p>
            <a:pPr marL="0" indent="0">
              <a:buNone/>
            </a:pPr>
            <a:endParaRPr lang="en-US" sz="2100" dirty="0"/>
          </a:p>
          <a:p>
            <a:pPr marL="400050" lvl="1" indent="0">
              <a:buNone/>
            </a:pPr>
            <a:r>
              <a:rPr lang="en-US" sz="2100" dirty="0"/>
              <a:t>CREATE INDEX </a:t>
            </a:r>
            <a:r>
              <a:rPr lang="en-US" sz="2100" dirty="0" err="1"/>
              <a:t>YearIndex</a:t>
            </a:r>
            <a:r>
              <a:rPr lang="en-US" sz="2100" dirty="0"/>
              <a:t> ON Movies(year);</a:t>
            </a:r>
          </a:p>
          <a:p>
            <a:pPr marL="400050" lvl="1" indent="0">
              <a:buNone/>
            </a:pPr>
            <a:endParaRPr lang="en-US" sz="2100" dirty="0"/>
          </a:p>
          <a:p>
            <a:pPr marL="400050" lvl="1" indent="0">
              <a:buNone/>
            </a:pPr>
            <a:r>
              <a:rPr lang="en-US" sz="2100" dirty="0"/>
              <a:t>CREATE INDEX </a:t>
            </a:r>
            <a:r>
              <a:rPr lang="en-US" sz="2100" dirty="0" err="1"/>
              <a:t>StudioIndex</a:t>
            </a:r>
            <a:r>
              <a:rPr lang="en-US" sz="2100" dirty="0"/>
              <a:t> ON Movies(</a:t>
            </a:r>
            <a:r>
              <a:rPr lang="en-US" sz="2100" dirty="0" err="1"/>
              <a:t>studioName</a:t>
            </a:r>
            <a:r>
              <a:rPr lang="en-US" sz="2100" dirty="0"/>
              <a:t>);</a:t>
            </a:r>
          </a:p>
          <a:p>
            <a:pPr marL="400050" lvl="1" indent="0">
              <a:buNone/>
            </a:pPr>
            <a:endParaRPr lang="en-US" sz="2100" dirty="0"/>
          </a:p>
          <a:p>
            <a:pPr marL="400050" lvl="1" indent="0">
              <a:buNone/>
            </a:pPr>
            <a:r>
              <a:rPr lang="en-US" sz="2100" dirty="0"/>
              <a:t>CREATE INDEX </a:t>
            </a:r>
            <a:r>
              <a:rPr lang="en-US" sz="2100" dirty="0" err="1"/>
              <a:t>YSIndex</a:t>
            </a:r>
            <a:r>
              <a:rPr lang="en-US" sz="2100" dirty="0"/>
              <a:t> ON Movies(</a:t>
            </a:r>
            <a:r>
              <a:rPr lang="en-US" sz="2100" dirty="0" err="1"/>
              <a:t>year,studioName</a:t>
            </a:r>
            <a:r>
              <a:rPr lang="en-US" sz="2100" dirty="0"/>
              <a:t>);</a:t>
            </a:r>
          </a:p>
          <a:p>
            <a:pPr marL="400050" lvl="1" indent="0">
              <a:buNone/>
            </a:pPr>
            <a:endParaRPr lang="en-US" sz="2100" dirty="0"/>
          </a:p>
          <a:p>
            <a:pPr marL="400050" lvl="1" indent="0">
              <a:buNone/>
            </a:pPr>
            <a:r>
              <a:rPr lang="en-US" sz="2100" dirty="0"/>
              <a:t>CREATE INDEX </a:t>
            </a:r>
            <a:r>
              <a:rPr lang="en-US" sz="2100" dirty="0" err="1"/>
              <a:t>SYIndex</a:t>
            </a:r>
            <a:r>
              <a:rPr lang="en-US" sz="2100" dirty="0"/>
              <a:t> ON Movies(</a:t>
            </a:r>
            <a:r>
              <a:rPr lang="en-US" sz="2100" dirty="0" err="1"/>
              <a:t>studioName,year</a:t>
            </a:r>
            <a:r>
              <a:rPr lang="en-US" sz="2100" dirty="0"/>
              <a:t>);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400" dirty="0"/>
              <a:t>How much would each of the indexes help if the WHERE clause was just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year = 1990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6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and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9261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2100" dirty="0"/>
              <a:t>SELECT *</a:t>
            </a:r>
          </a:p>
          <a:p>
            <a:pPr marL="57150" indent="0">
              <a:buNone/>
            </a:pPr>
            <a:r>
              <a:rPr lang="en-US" sz="2100" dirty="0"/>
              <a:t>FROM Movies</a:t>
            </a:r>
          </a:p>
          <a:p>
            <a:pPr marL="57150" indent="0">
              <a:buNone/>
            </a:pPr>
            <a:r>
              <a:rPr lang="en-US" sz="2100" dirty="0"/>
              <a:t>WHERE </a:t>
            </a:r>
            <a:r>
              <a:rPr lang="en-US" sz="2100" dirty="0" err="1">
                <a:solidFill>
                  <a:srgbClr val="FF0000"/>
                </a:solidFill>
              </a:rPr>
              <a:t>studioName</a:t>
            </a:r>
            <a:r>
              <a:rPr lang="en-US" sz="2100" dirty="0">
                <a:solidFill>
                  <a:srgbClr val="FF0000"/>
                </a:solidFill>
              </a:rPr>
              <a:t> = ‘Disney’ AND </a:t>
            </a:r>
            <a:r>
              <a:rPr lang="en-US" sz="2100" b="1" dirty="0">
                <a:solidFill>
                  <a:srgbClr val="FF0000"/>
                </a:solidFill>
              </a:rPr>
              <a:t>year &lt; 1990</a:t>
            </a:r>
            <a:r>
              <a:rPr lang="en-US" sz="2100" dirty="0"/>
              <a:t>;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400" dirty="0"/>
              <a:t>How much would each of these  indexes help?</a:t>
            </a:r>
          </a:p>
          <a:p>
            <a:pPr marL="0" indent="0">
              <a:buNone/>
            </a:pPr>
            <a:endParaRPr lang="en-US" sz="2100" dirty="0"/>
          </a:p>
          <a:p>
            <a:pPr marL="400050" lvl="1" indent="0">
              <a:buNone/>
            </a:pPr>
            <a:r>
              <a:rPr lang="en-US" sz="2100" dirty="0"/>
              <a:t>CREATE INDEX </a:t>
            </a:r>
            <a:r>
              <a:rPr lang="en-US" sz="2100" dirty="0" err="1"/>
              <a:t>YearIndex</a:t>
            </a:r>
            <a:r>
              <a:rPr lang="en-US" sz="2100" dirty="0"/>
              <a:t> ON Movies(year);</a:t>
            </a:r>
          </a:p>
          <a:p>
            <a:pPr marL="400050" lvl="1" indent="0">
              <a:buNone/>
            </a:pPr>
            <a:endParaRPr lang="en-US" sz="2100" dirty="0"/>
          </a:p>
          <a:p>
            <a:pPr marL="400050" lvl="1" indent="0">
              <a:buNone/>
            </a:pPr>
            <a:r>
              <a:rPr lang="en-US" sz="2100" dirty="0"/>
              <a:t>CREATE INDEX </a:t>
            </a:r>
            <a:r>
              <a:rPr lang="en-US" sz="2100" dirty="0" err="1"/>
              <a:t>StudioIndex</a:t>
            </a:r>
            <a:r>
              <a:rPr lang="en-US" sz="2100" dirty="0"/>
              <a:t> ON Movies(</a:t>
            </a:r>
            <a:r>
              <a:rPr lang="en-US" sz="2100" dirty="0" err="1"/>
              <a:t>studioName</a:t>
            </a:r>
            <a:r>
              <a:rPr lang="en-US" sz="2100" dirty="0"/>
              <a:t>);</a:t>
            </a:r>
          </a:p>
          <a:p>
            <a:pPr marL="400050" lvl="1" indent="0">
              <a:buNone/>
            </a:pPr>
            <a:endParaRPr lang="en-US" sz="2100" dirty="0"/>
          </a:p>
          <a:p>
            <a:pPr marL="400050" lvl="1" indent="0">
              <a:buNone/>
            </a:pPr>
            <a:r>
              <a:rPr lang="en-US" sz="2100" dirty="0"/>
              <a:t>CREATE INDEX </a:t>
            </a:r>
            <a:r>
              <a:rPr lang="en-US" sz="2100" dirty="0" err="1"/>
              <a:t>YSIndex</a:t>
            </a:r>
            <a:r>
              <a:rPr lang="en-US" sz="2100" dirty="0"/>
              <a:t> ON Movies(</a:t>
            </a:r>
            <a:r>
              <a:rPr lang="en-US" sz="2100" dirty="0" err="1"/>
              <a:t>year,studioName</a:t>
            </a:r>
            <a:r>
              <a:rPr lang="en-US" sz="2100" dirty="0"/>
              <a:t>);</a:t>
            </a:r>
          </a:p>
          <a:p>
            <a:pPr marL="400050" lvl="1" indent="0">
              <a:buNone/>
            </a:pPr>
            <a:endParaRPr lang="en-US" sz="2100" dirty="0"/>
          </a:p>
          <a:p>
            <a:pPr marL="400050" lvl="1" indent="0">
              <a:buNone/>
            </a:pPr>
            <a:r>
              <a:rPr lang="en-US" sz="2100" dirty="0"/>
              <a:t>CREATE INDEX </a:t>
            </a:r>
            <a:r>
              <a:rPr lang="en-US" sz="2100" dirty="0" err="1"/>
              <a:t>SYIndex</a:t>
            </a:r>
            <a:r>
              <a:rPr lang="en-US" sz="2100" dirty="0"/>
              <a:t> ON Movies(</a:t>
            </a:r>
            <a:r>
              <a:rPr lang="en-US" sz="2100" dirty="0" err="1"/>
              <a:t>studioName,year</a:t>
            </a:r>
            <a:r>
              <a:rPr lang="en-US" sz="2100" dirty="0"/>
              <a:t>);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400" dirty="0"/>
              <a:t>How much would each of the indexes help if the WHERE clause was just 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year &lt; 1990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414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and  Physical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939"/>
          </a:xfrm>
        </p:spPr>
        <p:txBody>
          <a:bodyPr>
            <a:normAutofit/>
          </a:bodyPr>
          <a:lstStyle/>
          <a:p>
            <a:r>
              <a:rPr lang="en-US" sz="2400" dirty="0"/>
              <a:t>SQL statements can be executed regardless of which indexes (if any) exist in the database.</a:t>
            </a:r>
          </a:p>
          <a:p>
            <a:pPr lvl="1"/>
            <a:r>
              <a:rPr lang="en-US" sz="2400" dirty="0"/>
              <a:t>Applications don’t have to be modified when indexes are created or dropped!</a:t>
            </a:r>
          </a:p>
          <a:p>
            <a:r>
              <a:rPr lang="en-US" sz="2400" dirty="0"/>
              <a:t>What gets impacted when indexes are created or dropped?</a:t>
            </a:r>
          </a:p>
          <a:p>
            <a:pPr lvl="1"/>
            <a:r>
              <a:rPr lang="en-US" sz="2400" dirty="0"/>
              <a:t>Performance of SQL statements</a:t>
            </a:r>
          </a:p>
          <a:p>
            <a:pPr lvl="1"/>
            <a:r>
              <a:rPr lang="en-US" sz="2400" dirty="0"/>
              <a:t>Some may run faster, some may run slower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36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Indexes?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not put indexes on every attributes, or even on every combination of attributes that you might query on?</a:t>
            </a:r>
          </a:p>
          <a:p>
            <a:pPr lvl="1"/>
            <a:r>
              <a:rPr lang="en-US" sz="2400" dirty="0"/>
              <a:t>Huge number of indexes</a:t>
            </a:r>
          </a:p>
          <a:p>
            <a:pPr lvl="1"/>
            <a:r>
              <a:rPr lang="en-US" sz="2400" dirty="0"/>
              <a:t>Space for indexes</a:t>
            </a:r>
          </a:p>
          <a:p>
            <a:pPr lvl="1"/>
            <a:r>
              <a:rPr lang="en-US" sz="2400" dirty="0"/>
              <a:t>Cache impact of searching indexes</a:t>
            </a:r>
          </a:p>
          <a:p>
            <a:pPr lvl="1"/>
            <a:r>
              <a:rPr lang="en-US" sz="2400" dirty="0"/>
              <a:t>Update time for indexes when table is modified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6514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Most Database Administrators (DBAs) pick a set of indexes that work well on expected workload, and there are tools that help pick good indexes</a:t>
            </a:r>
          </a:p>
          <a:p>
            <a:pPr lvl="1"/>
            <a:r>
              <a:rPr lang="en-US" sz="2400" dirty="0"/>
              <a:t>But workloads change, so choice of indexes may need to change</a:t>
            </a:r>
          </a:p>
          <a:p>
            <a:pPr lvl="2"/>
            <a:r>
              <a:rPr lang="en-US" sz="2400" dirty="0"/>
              <a:t>DROP INDEX </a:t>
            </a:r>
            <a:r>
              <a:rPr lang="en-US" sz="2400" dirty="0" err="1"/>
              <a:t>YearIndex</a:t>
            </a:r>
            <a:r>
              <a:rPr lang="en-US" sz="2400" dirty="0"/>
              <a:t>;</a:t>
            </a:r>
          </a:p>
          <a:p>
            <a:pPr lvl="2"/>
            <a:endParaRPr lang="en-US" sz="2400" dirty="0"/>
          </a:p>
          <a:p>
            <a:r>
              <a:rPr lang="en-US" sz="2400" dirty="0"/>
              <a:t>Keys are indexed (automatically in many database systems) to: </a:t>
            </a:r>
          </a:p>
          <a:p>
            <a:pPr lvl="1"/>
            <a:r>
              <a:rPr lang="en-US" sz="2400" dirty="0"/>
              <a:t>Help maintain uniqueness (primary key, unique)</a:t>
            </a:r>
          </a:p>
          <a:p>
            <a:pPr lvl="1"/>
            <a:r>
              <a:rPr lang="en-US" sz="2400" dirty="0"/>
              <a:t>Check Foreign Key references to Primary Keys (Referential Integrity)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83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Utilization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939"/>
          </a:xfrm>
        </p:spPr>
        <p:txBody>
          <a:bodyPr>
            <a:noAutofit/>
          </a:bodyPr>
          <a:lstStyle/>
          <a:p>
            <a:r>
              <a:rPr lang="en-US" sz="2400" dirty="0"/>
              <a:t>SQL statements don’t specify use of indexes, so they don’t have to be modified when you change what’s indexed!</a:t>
            </a:r>
          </a:p>
          <a:p>
            <a:pPr lvl="1"/>
            <a:r>
              <a:rPr lang="en-US" dirty="0"/>
              <a:t>Database Optimizer tries to figure out ”the best”/”a good” way to execute each SQL query.</a:t>
            </a:r>
          </a:p>
          <a:p>
            <a:pPr lvl="1"/>
            <a:r>
              <a:rPr lang="en-US" dirty="0"/>
              <a:t>All the tuples in a Relation can be scanned directly, without using indexes, so indexes aren’t necessary </a:t>
            </a:r>
            <a:r>
              <a:rPr lang="mr-IN" dirty="0"/>
              <a:t>…</a:t>
            </a:r>
            <a:r>
              <a:rPr lang="en-US" dirty="0"/>
              <a:t> except for performance.</a:t>
            </a:r>
          </a:p>
          <a:p>
            <a:pPr lvl="1"/>
            <a:r>
              <a:rPr lang="en-US" dirty="0"/>
              <a:t>Some systems have ways that you can tell the Optimizer what to do.  This has advantages and disadvantages.  (What are they?)</a:t>
            </a:r>
          </a:p>
          <a:p>
            <a:pPr lvl="1"/>
            <a:endParaRPr lang="en-US" sz="2400" dirty="0"/>
          </a:p>
          <a:p>
            <a:r>
              <a:rPr lang="en-US" sz="2400" dirty="0"/>
              <a:t>Many SQL systems (including PostgreSQL) have an EXPLAIN PLAN statement, so that you can see what plan the optimizer chooses for a SQL statement.</a:t>
            </a:r>
          </a:p>
        </p:txBody>
      </p:sp>
    </p:spTree>
    <p:extLst>
      <p:ext uri="{BB962C8B-B14F-4D97-AF65-F5344CB8AC3E}">
        <p14:creationId xmlns:p14="http://schemas.microsoft.com/office/powerpoint/2010/main" val="92289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33517"/>
            <a:ext cx="8229600" cy="1143000"/>
          </a:xfrm>
        </p:spPr>
        <p:txBody>
          <a:bodyPr/>
          <a:lstStyle/>
          <a:p>
            <a:r>
              <a:rPr lang="en-US" b="1" dirty="0"/>
              <a:t>Important Notices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2509" y="1014112"/>
            <a:ext cx="8448419" cy="4902200"/>
          </a:xfrm>
        </p:spPr>
        <p:txBody>
          <a:bodyPr>
            <a:noAutofit/>
          </a:bodyPr>
          <a:lstStyle/>
          <a:p>
            <a:r>
              <a:rPr lang="en-US" sz="2400" b="1" dirty="0"/>
              <a:t>Reminder:  </a:t>
            </a:r>
            <a:r>
              <a:rPr lang="en-US" sz="2400" dirty="0"/>
              <a:t>Midterm is on </a:t>
            </a:r>
            <a:r>
              <a:rPr lang="en-US" sz="2400" b="1" dirty="0">
                <a:solidFill>
                  <a:srgbClr val="FF0000"/>
                </a:solidFill>
              </a:rPr>
              <a:t>Wednesday, May 8.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Includes material up to and including previous Lecture</a:t>
            </a:r>
            <a:r>
              <a:rPr lang="en-US" dirty="0"/>
              <a:t>, but </a:t>
            </a:r>
            <a:r>
              <a:rPr lang="en-US" u="sng" dirty="0"/>
              <a:t>not this Lecture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 make-ups, no early Midterms, no late Midterms … and </a:t>
            </a:r>
            <a:r>
              <a:rPr lang="en-US" u="sng" dirty="0"/>
              <a:t>no devices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may bring a </a:t>
            </a:r>
            <a:r>
              <a:rPr lang="en-US" b="1" dirty="0"/>
              <a:t>single two-sided 8.5” x 11” sheet of paper</a:t>
            </a:r>
            <a:r>
              <a:rPr lang="en-US" dirty="0"/>
              <a:t> with as much info written (or printed) on it as you can fit and read unassisted.  </a:t>
            </a:r>
          </a:p>
          <a:p>
            <a:pPr lvl="2"/>
            <a:r>
              <a:rPr lang="en-US" dirty="0"/>
              <a:t>No sharing of these sheets will be permitted.</a:t>
            </a:r>
          </a:p>
          <a:p>
            <a:pPr lvl="1"/>
            <a:r>
              <a:rPr lang="en-US" dirty="0"/>
              <a:t>“Practice Midterm” from Spring 2017 has </a:t>
            </a:r>
            <a:r>
              <a:rPr lang="en-US" dirty="0" err="1"/>
              <a:t>beenposted</a:t>
            </a:r>
            <a:r>
              <a:rPr lang="en-US" dirty="0"/>
              <a:t> on Piazza under </a:t>
            </a:r>
            <a:r>
              <a:rPr lang="en-US" dirty="0" err="1"/>
              <a:t>Resources</a:t>
            </a:r>
            <a:r>
              <a:rPr lang="en-US" dirty="0" err="1">
                <a:sym typeface="Wingdings" pitchFamily="2" charset="2"/>
              </a:rPr>
              <a:t>Exams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Solution will be posted there next week … but take it yourself first.</a:t>
            </a:r>
          </a:p>
          <a:p>
            <a:pPr lvl="2"/>
            <a:r>
              <a:rPr lang="en-US" dirty="0"/>
              <a:t>Some questions are on topics we haven’t covered yet.</a:t>
            </a:r>
          </a:p>
          <a:p>
            <a:pPr lvl="1"/>
            <a:r>
              <a:rPr lang="en-US" dirty="0"/>
              <a:t>Hope that all requests for DRC accommodation have been submitted.</a:t>
            </a:r>
          </a:p>
          <a:p>
            <a:pPr lvl="1"/>
            <a:r>
              <a:rPr lang="en-US" dirty="0"/>
              <a:t>Piazza announcement will describe required seating pattern for Midterm.</a:t>
            </a:r>
          </a:p>
          <a:p>
            <a:r>
              <a:rPr lang="en-US" sz="2400" dirty="0"/>
              <a:t>See </a:t>
            </a:r>
            <a:r>
              <a:rPr lang="en-US" sz="2400" dirty="0">
                <a:hlinkClick r:id="rId2"/>
              </a:rPr>
              <a:t>Small Group Tutoring website </a:t>
            </a:r>
            <a:r>
              <a:rPr lang="en-US" sz="2400" dirty="0"/>
              <a:t>for LSS Tutoring with </a:t>
            </a:r>
            <a:r>
              <a:rPr lang="en-US" sz="2400" dirty="0">
                <a:hlinkClick r:id="rId3"/>
              </a:rPr>
              <a:t>Chandler Hawkins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94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4980"/>
            <a:ext cx="8229600" cy="957862"/>
          </a:xfrm>
        </p:spPr>
        <p:txBody>
          <a:bodyPr/>
          <a:lstStyle/>
          <a:p>
            <a:r>
              <a:rPr lang="en-US" b="1" dirty="0"/>
              <a:t>Important Notices </a:t>
            </a:r>
            <a:r>
              <a:rPr lang="en-US" b="1" dirty="0">
                <a:solidFill>
                  <a:srgbClr val="FF0000"/>
                </a:solidFill>
              </a:rPr>
              <a:t>Midterm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2509" y="1350066"/>
            <a:ext cx="8448419" cy="4902200"/>
          </a:xfrm>
        </p:spPr>
        <p:txBody>
          <a:bodyPr>
            <a:noAutofit/>
          </a:bodyPr>
          <a:lstStyle/>
          <a:p>
            <a:r>
              <a:rPr lang="en-US" sz="2400" b="1" dirty="0"/>
              <a:t>Reminder:  </a:t>
            </a:r>
            <a:r>
              <a:rPr lang="en-US" sz="2400" dirty="0"/>
              <a:t>Midterm is on </a:t>
            </a:r>
            <a:r>
              <a:rPr lang="en-US" sz="2400" b="1" dirty="0">
                <a:solidFill>
                  <a:srgbClr val="FF0000"/>
                </a:solidFill>
              </a:rPr>
              <a:t>Monday, Feb 11.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Includes material up to and including Lecture 6</a:t>
            </a:r>
            <a:r>
              <a:rPr lang="en-US" dirty="0"/>
              <a:t>, but </a:t>
            </a:r>
            <a:r>
              <a:rPr lang="en-US" u="sng" dirty="0"/>
              <a:t>not</a:t>
            </a:r>
            <a:r>
              <a:rPr lang="en-US" dirty="0"/>
              <a:t> this Lecture, Lecture 7.</a:t>
            </a:r>
          </a:p>
          <a:p>
            <a:pPr lvl="1"/>
            <a:r>
              <a:rPr lang="en-US" dirty="0"/>
              <a:t>No make-ups, no early Midterms, no late Midterms … and </a:t>
            </a:r>
            <a:r>
              <a:rPr lang="en-US" u="sng" dirty="0"/>
              <a:t>no devices</a:t>
            </a:r>
            <a:r>
              <a:rPr lang="en-US" dirty="0"/>
              <a:t>.</a:t>
            </a:r>
          </a:p>
          <a:p>
            <a:pPr lvl="1"/>
            <a:r>
              <a:rPr lang="en-US" sz="1800" dirty="0"/>
              <a:t>You may bring a </a:t>
            </a:r>
            <a:r>
              <a:rPr lang="en-US" sz="1800" b="1" dirty="0"/>
              <a:t>single two-sided 8.5” x 11” sheet of paper</a:t>
            </a:r>
            <a:r>
              <a:rPr lang="en-US" sz="1800" dirty="0"/>
              <a:t> with as much info written (or printed) on it as you can fit and read unassisted.  </a:t>
            </a:r>
          </a:p>
          <a:p>
            <a:pPr lvl="2"/>
            <a:r>
              <a:rPr lang="en-US" sz="1800" dirty="0"/>
              <a:t>No sharing of these sheets will be permitted.</a:t>
            </a:r>
          </a:p>
          <a:p>
            <a:pPr lvl="1"/>
            <a:r>
              <a:rPr lang="en-US" sz="1800" dirty="0"/>
              <a:t>“Practice Midterm” from Fall 2018 has been posted on Piazza.</a:t>
            </a:r>
          </a:p>
          <a:p>
            <a:pPr lvl="2"/>
            <a:r>
              <a:rPr lang="en-US" sz="1800" dirty="0"/>
              <a:t>Solution will be posted on Friday, February 8 … but take it yourself first.</a:t>
            </a:r>
          </a:p>
          <a:p>
            <a:pPr lvl="1"/>
            <a:r>
              <a:rPr lang="en-US" sz="1800" dirty="0"/>
              <a:t>Hope that requests for DRC accommodation have all been submitted.</a:t>
            </a:r>
          </a:p>
          <a:p>
            <a:pPr lvl="2"/>
            <a:r>
              <a:rPr lang="en-US" sz="1800" i="1" dirty="0"/>
              <a:t>You should have already received notification of DRC room if you submitted your DRC request!</a:t>
            </a:r>
            <a:endParaRPr lang="en-US" sz="1800" dirty="0"/>
          </a:p>
          <a:p>
            <a:pPr lvl="1"/>
            <a:r>
              <a:rPr lang="en-US" sz="1800" dirty="0"/>
              <a:t>Piazza announcement describes required seating pattern for Midterm.</a:t>
            </a:r>
          </a:p>
          <a:p>
            <a:pPr lvl="2"/>
            <a:r>
              <a:rPr lang="en-US" sz="1800" dirty="0"/>
              <a:t>You’ll be assigned alternating seats with one space between them as you enter the room, and then gaps will be filled as assigned by the </a:t>
            </a:r>
            <a:r>
              <a:rPr lang="en-US" sz="1800" dirty="0" err="1"/>
              <a:t>TAs.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674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US" sz="2400" dirty="0"/>
              <a:t>Data Manipulation Language (DML)</a:t>
            </a:r>
          </a:p>
          <a:p>
            <a:pPr lvl="1"/>
            <a:r>
              <a:rPr lang="en-US" sz="2400" dirty="0"/>
              <a:t>Access and modify data</a:t>
            </a:r>
          </a:p>
          <a:p>
            <a:pPr lvl="1"/>
            <a:r>
              <a:rPr lang="en-US" sz="2400" dirty="0"/>
              <a:t>SELECT, INSERT, DELETE, UPDATE</a:t>
            </a:r>
          </a:p>
          <a:p>
            <a:r>
              <a:rPr lang="en-US" sz="2400" dirty="0"/>
              <a:t>Data Definition Language (DDL)</a:t>
            </a:r>
          </a:p>
          <a:p>
            <a:pPr lvl="1"/>
            <a:r>
              <a:rPr lang="en-US" sz="2400" dirty="0"/>
              <a:t>Modify structure of data</a:t>
            </a:r>
          </a:p>
          <a:p>
            <a:pPr lvl="1"/>
            <a:r>
              <a:rPr lang="en-US" sz="2400" dirty="0"/>
              <a:t>CREATE, DROP, ALTER</a:t>
            </a:r>
          </a:p>
          <a:p>
            <a:r>
              <a:rPr lang="en-US" sz="2400" dirty="0"/>
              <a:t>Data Control Language (DCL)</a:t>
            </a:r>
          </a:p>
          <a:p>
            <a:pPr lvl="1"/>
            <a:r>
              <a:rPr lang="en-US" sz="2400" dirty="0"/>
              <a:t>Control access to the data (security)</a:t>
            </a:r>
          </a:p>
          <a:p>
            <a:pPr lvl="1"/>
            <a:r>
              <a:rPr lang="en-US" sz="2400" dirty="0"/>
              <a:t>GRANT, REVOKE</a:t>
            </a:r>
          </a:p>
          <a:p>
            <a:r>
              <a:rPr lang="en-US" sz="2400" dirty="0"/>
              <a:t>Databases also have Utilities, such as Backup/Restore</a:t>
            </a:r>
          </a:p>
          <a:p>
            <a:pPr lvl="1"/>
            <a:r>
              <a:rPr lang="en-US" sz="2400" dirty="0"/>
              <a:t>Syntax not specified in the SQL standard</a:t>
            </a:r>
          </a:p>
        </p:txBody>
      </p:sp>
    </p:spTree>
    <p:extLst>
      <p:ext uri="{BB962C8B-B14F-4D97-AF65-F5344CB8AC3E}">
        <p14:creationId xmlns:p14="http://schemas.microsoft.com/office/powerpoint/2010/main" val="331015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CREATE TABLE </a:t>
            </a:r>
            <a:r>
              <a:rPr lang="en-US" dirty="0" err="1"/>
              <a:t>MovieStar</a:t>
            </a:r>
            <a:r>
              <a:rPr lang="en-US" dirty="0"/>
              <a:t> (</a:t>
            </a:r>
          </a:p>
          <a:p>
            <a:pPr>
              <a:buNone/>
            </a:pPr>
            <a:r>
              <a:rPr lang="en-US" dirty="0"/>
              <a:t>	name			CHAR(30) ,</a:t>
            </a:r>
          </a:p>
          <a:p>
            <a:pPr>
              <a:buNone/>
            </a:pPr>
            <a:r>
              <a:rPr lang="en-US" dirty="0"/>
              <a:t>  	address			VARCHAR(255)  DEFAULT ‘Hollywood’,</a:t>
            </a:r>
          </a:p>
          <a:p>
            <a:pPr>
              <a:buNone/>
            </a:pPr>
            <a:r>
              <a:rPr lang="en-US" dirty="0"/>
              <a:t>	gender			CHAR(1),</a:t>
            </a:r>
          </a:p>
          <a:p>
            <a:pPr>
              <a:buNone/>
            </a:pPr>
            <a:r>
              <a:rPr lang="en-US" dirty="0"/>
              <a:t>	birthdate			DATE NOT NULL DEFAULT ‘2001-12-30’,</a:t>
            </a:r>
          </a:p>
          <a:p>
            <a:pPr>
              <a:buNone/>
            </a:pPr>
            <a:r>
              <a:rPr lang="en-US" dirty="0"/>
              <a:t>	PRIMARY KEY (name)</a:t>
            </a:r>
          </a:p>
          <a:p>
            <a:pPr>
              <a:buNone/>
            </a:pPr>
            <a:r>
              <a:rPr lang="en-US" dirty="0"/>
              <a:t>	);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PRIMARY KEY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NOT NULL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 Some Facts About Nulls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100" dirty="0"/>
              <a:t>Almost all comparisons with NULL will evaluate to unknown.  If Salary is NULL, then the following will be UNKNOWN:</a:t>
            </a:r>
          </a:p>
          <a:p>
            <a:pPr lvl="1"/>
            <a:r>
              <a:rPr lang="en-US" dirty="0"/>
              <a:t>Salary = 10</a:t>
            </a:r>
          </a:p>
          <a:p>
            <a:pPr lvl="1"/>
            <a:r>
              <a:rPr lang="en-US" dirty="0"/>
              <a:t>Salary &lt;&gt; 10</a:t>
            </a:r>
          </a:p>
          <a:p>
            <a:pPr lvl="1"/>
            <a:r>
              <a:rPr lang="en-US" dirty="0"/>
              <a:t>90 &gt; Salary OR 90 &lt;=  Salary</a:t>
            </a:r>
          </a:p>
          <a:p>
            <a:pPr lvl="1"/>
            <a:r>
              <a:rPr lang="en-US" dirty="0"/>
              <a:t>Salary = NULL</a:t>
            </a:r>
          </a:p>
          <a:p>
            <a:pPr lvl="1"/>
            <a:r>
              <a:rPr lang="en-US" dirty="0"/>
              <a:t>Salary &lt;&gt; NULL</a:t>
            </a:r>
          </a:p>
          <a:p>
            <a:pPr lvl="1"/>
            <a:endParaRPr lang="en-US" dirty="0"/>
          </a:p>
          <a:p>
            <a:r>
              <a:rPr lang="en-US" dirty="0"/>
              <a:t>Use of IS NULL and IS NOT NULL</a:t>
            </a:r>
          </a:p>
          <a:p>
            <a:pPr lvl="1"/>
            <a:r>
              <a:rPr lang="en-US" dirty="0"/>
              <a:t>Salary IS NULL  will be true if Salary </a:t>
            </a:r>
            <a:r>
              <a:rPr lang="en-US" u="sng" dirty="0"/>
              <a:t>is</a:t>
            </a:r>
            <a:r>
              <a:rPr lang="en-US" dirty="0"/>
              <a:t> NULL, false otherwise</a:t>
            </a:r>
          </a:p>
          <a:p>
            <a:pPr lvl="1"/>
            <a:r>
              <a:rPr lang="en-US" dirty="0"/>
              <a:t>Salary IS NOT NULL will be true if Salary </a:t>
            </a:r>
            <a:r>
              <a:rPr lang="en-US" u="sng" dirty="0"/>
              <a:t>isn’t</a:t>
            </a:r>
            <a:r>
              <a:rPr lang="en-US" dirty="0"/>
              <a:t> NULL, false otherwise</a:t>
            </a:r>
          </a:p>
          <a:p>
            <a:pPr lvl="1"/>
            <a:endParaRPr lang="en-US" dirty="0"/>
          </a:p>
          <a:p>
            <a:r>
              <a:rPr lang="en-US" sz="2100" dirty="0"/>
              <a:t>ORDER BY works with attributes that can have NULL values</a:t>
            </a:r>
          </a:p>
          <a:p>
            <a:pPr lvl="1"/>
            <a:r>
              <a:rPr lang="en-US" dirty="0"/>
              <a:t>NULL will probably be smallest or largest value</a:t>
            </a:r>
          </a:p>
          <a:p>
            <a:pPr lvl="1"/>
            <a:r>
              <a:rPr lang="en-US" dirty="0"/>
              <a:t>Not specified by SQL standard, so it depends on the implementation</a:t>
            </a:r>
          </a:p>
          <a:p>
            <a:pPr lvl="1"/>
            <a:endParaRPr lang="en-US" dirty="0"/>
          </a:p>
          <a:p>
            <a:r>
              <a:rPr lang="en-US" sz="2100" dirty="0"/>
              <a:t>GROUP BY also works with attributes that can have NULL values</a:t>
            </a:r>
          </a:p>
        </p:txBody>
      </p:sp>
    </p:spTree>
    <p:extLst>
      <p:ext uri="{BB962C8B-B14F-4D97-AF65-F5344CB8AC3E}">
        <p14:creationId xmlns:p14="http://schemas.microsoft.com/office/powerpoint/2010/main" val="12606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DROP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Dropping a table: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dirty="0"/>
              <a:t>	DROP TABLE </a:t>
            </a:r>
            <a:r>
              <a:rPr lang="en-US" dirty="0" err="1"/>
              <a:t>MovieStar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r>
              <a:rPr lang="en-US" dirty="0"/>
              <a:t>Don’t assume that rolling back transaction will bring back the table!</a:t>
            </a:r>
          </a:p>
          <a:p>
            <a:pPr lvl="1"/>
            <a:r>
              <a:rPr lang="en-US" dirty="0"/>
              <a:t>Interaction of DDL and transactions may depend on implementation.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150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Adding a column to a table:</a:t>
            </a:r>
          </a:p>
          <a:p>
            <a:pPr lvl="1"/>
            <a:r>
              <a:rPr lang="en-US" dirty="0"/>
              <a:t>ALTER TABLE </a:t>
            </a:r>
            <a:r>
              <a:rPr lang="en-US" dirty="0" err="1"/>
              <a:t>MovieStar</a:t>
            </a:r>
            <a:r>
              <a:rPr lang="en-US" dirty="0"/>
              <a:t> ADD phone CHAR(16) DEFAULT ‘unlisted’;</a:t>
            </a:r>
          </a:p>
          <a:p>
            <a:endParaRPr lang="en-US" dirty="0"/>
          </a:p>
          <a:p>
            <a:r>
              <a:rPr lang="en-US" sz="2000" dirty="0"/>
              <a:t>Dropping a column from a table:</a:t>
            </a:r>
          </a:p>
          <a:p>
            <a:pPr lvl="1"/>
            <a:r>
              <a:rPr lang="en-US" dirty="0"/>
              <a:t>ALTER TABLE </a:t>
            </a:r>
            <a:r>
              <a:rPr lang="en-US" dirty="0" err="1"/>
              <a:t>MovieStar</a:t>
            </a:r>
            <a:r>
              <a:rPr lang="en-US" dirty="0"/>
              <a:t> DROP birthdate;</a:t>
            </a:r>
          </a:p>
          <a:p>
            <a:pPr lvl="1"/>
            <a:r>
              <a:rPr lang="en-US" dirty="0"/>
              <a:t>In some systems:</a:t>
            </a:r>
            <a:br>
              <a:rPr lang="en-US" dirty="0"/>
            </a:br>
            <a:r>
              <a:rPr lang="en-US" dirty="0"/>
              <a:t>ALTER TABLE </a:t>
            </a:r>
            <a:r>
              <a:rPr lang="en-US" dirty="0" err="1"/>
              <a:t>MovieStar</a:t>
            </a:r>
            <a:r>
              <a:rPr lang="en-US" dirty="0"/>
              <a:t> DROP </a:t>
            </a:r>
            <a:r>
              <a:rPr lang="en-US" b="1" dirty="0"/>
              <a:t>COLUMN</a:t>
            </a:r>
            <a:r>
              <a:rPr lang="en-US" dirty="0"/>
              <a:t> birthdate;</a:t>
            </a:r>
          </a:p>
          <a:p>
            <a:pPr lvl="1"/>
            <a:r>
              <a:rPr lang="en-US" dirty="0"/>
              <a:t>In some SQL systems, dropping a column isn’t allowed.</a:t>
            </a:r>
          </a:p>
          <a:p>
            <a:pPr lvl="1"/>
            <a:endParaRPr lang="en-US" dirty="0"/>
          </a:p>
          <a:p>
            <a:r>
              <a:rPr lang="en-US" dirty="0"/>
              <a:t>Changing the type of a column:</a:t>
            </a:r>
          </a:p>
          <a:p>
            <a:pPr lvl="1"/>
            <a:r>
              <a:rPr lang="en-US" dirty="0"/>
              <a:t>Some implementations let you change type of column in limited ways.</a:t>
            </a:r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832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81451</TotalTime>
  <Words>1662</Words>
  <Application>Microsoft Macintosh PowerPoint</Application>
  <PresentationFormat>On-screen Show (4:3)</PresentationFormat>
  <Paragraphs>301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Data Definition Language (DDL), Views and Indexes</vt:lpstr>
      <vt:lpstr>Important Notices</vt:lpstr>
      <vt:lpstr>Important Notices</vt:lpstr>
      <vt:lpstr>Important Notices Midterm</vt:lpstr>
      <vt:lpstr>SQL Language</vt:lpstr>
      <vt:lpstr>CREATE TABLE</vt:lpstr>
      <vt:lpstr>Reminder:  Some Facts About Nulls</vt:lpstr>
      <vt:lpstr>DROP TABLE</vt:lpstr>
      <vt:lpstr>ALTER TABLE</vt:lpstr>
      <vt:lpstr>What Can You CREATE/DROP in SQL DDL?</vt:lpstr>
      <vt:lpstr>VIEWS:  Motivation for Views</vt:lpstr>
      <vt:lpstr>Some Advantages of Views</vt:lpstr>
      <vt:lpstr>More Views</vt:lpstr>
      <vt:lpstr>Renaming Attributes in CREATE VIEW</vt:lpstr>
      <vt:lpstr>What is a View?</vt:lpstr>
      <vt:lpstr>Queries on Views and Tables</vt:lpstr>
      <vt:lpstr>DROP VIEW</vt:lpstr>
      <vt:lpstr>View Updates</vt:lpstr>
      <vt:lpstr>View Update Problems</vt:lpstr>
      <vt:lpstr>View Update Problems (continued)</vt:lpstr>
      <vt:lpstr>INDEXES:  Motivation for Indexes</vt:lpstr>
      <vt:lpstr>CREATE INDEX</vt:lpstr>
      <vt:lpstr>Indexes and Ordering</vt:lpstr>
      <vt:lpstr>Indexes and  Physical Independence</vt:lpstr>
      <vt:lpstr>Disadvantages of Indexes?</vt:lpstr>
      <vt:lpstr>Index Design</vt:lpstr>
      <vt:lpstr>Index Utilization</vt:lpstr>
    </vt:vector>
  </TitlesOfParts>
  <Company>University of California, Santa Cruz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Wang-Chiew Tan</dc:creator>
  <cp:lastModifiedBy>Shel Finkelstein</cp:lastModifiedBy>
  <cp:revision>504</cp:revision>
  <cp:lastPrinted>2019-05-03T04:07:17Z</cp:lastPrinted>
  <dcterms:created xsi:type="dcterms:W3CDTF">2013-01-26T17:31:11Z</dcterms:created>
  <dcterms:modified xsi:type="dcterms:W3CDTF">2019-05-03T04:09:08Z</dcterms:modified>
</cp:coreProperties>
</file>