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or01agEPZ9htaLFJ5cT7oFf12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BF05D0-9C6C-4A10-A739-D6BD2388614B}">
  <a:tblStyle styleId="{B4BF05D0-9C6C-4A10-A739-D6BD2388614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5ac1128a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75ac1128a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5ac1128a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175ac1128a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5ac1128a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75ac1128a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hyperlink" Target="https://docs.google.com/document/d/1A9aZLoTSHAKl1rajdMOIallluPdBItT0/edit?usp=sharing&amp;ouid=106983014506727083704&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docs.google.com/document/d/1A9aZLoTSHAKl1rajdMOIallluPdBItT0/edit?usp=sharing&amp;ouid=106983014506727083704&amp;rtpof=true&amp;sd=true" TargetMode="Externa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10"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1073970" y="6113605"/>
            <a:ext cx="623570" cy="603885"/>
          </a:xfrm>
          <a:prstGeom prst="rect">
            <a:avLst/>
          </a:prstGeom>
          <a:noFill/>
          <a:ln>
            <a:noFill/>
          </a:ln>
        </p:spPr>
      </p:pic>
      <p:sp>
        <p:nvSpPr>
          <p:cNvPr id="85" name="Google Shape;85;p1"/>
          <p:cNvSpPr txBox="1"/>
          <p:nvPr/>
        </p:nvSpPr>
        <p:spPr>
          <a:xfrm>
            <a:off x="494460" y="6113605"/>
            <a:ext cx="6096000" cy="43120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Organització DAW per Projectes</a:t>
            </a:r>
            <a:endParaRPr b="0" i="0" sz="1000" u="none" cap="none" strike="noStrike">
              <a:solidFill>
                <a:schemeClr val="dk1"/>
              </a:solidFill>
              <a:latin typeface="Arial"/>
              <a:ea typeface="Arial"/>
              <a:cs typeface="Arial"/>
              <a:sym typeface="Arial"/>
            </a:endParaRPr>
          </a:p>
        </p:txBody>
      </p:sp>
      <p:pic>
        <p:nvPicPr>
          <p:cNvPr id="86" name="Google Shape;86;p1"/>
          <p:cNvPicPr preferRelativeResize="0"/>
          <p:nvPr/>
        </p:nvPicPr>
        <p:blipFill rotWithShape="1">
          <a:blip r:embed="rId4">
            <a:alphaModFix/>
          </a:blip>
          <a:srcRect b="0" l="0" r="0" t="0"/>
          <a:stretch/>
        </p:blipFill>
        <p:spPr>
          <a:xfrm>
            <a:off x="-1481825" y="-820525"/>
            <a:ext cx="12192000" cy="6858000"/>
          </a:xfrm>
          <a:prstGeom prst="rect">
            <a:avLst/>
          </a:prstGeom>
          <a:noFill/>
          <a:ln>
            <a:noFill/>
          </a:ln>
        </p:spPr>
      </p:pic>
      <p:pic>
        <p:nvPicPr>
          <p:cNvPr id="87" name="Google Shape;87;p1"/>
          <p:cNvPicPr preferRelativeResize="0"/>
          <p:nvPr/>
        </p:nvPicPr>
        <p:blipFill rotWithShape="1">
          <a:blip r:embed="rId3">
            <a:alphaModFix/>
          </a:blip>
          <a:srcRect b="0" l="0" r="0" t="0"/>
          <a:stretch/>
        </p:blipFill>
        <p:spPr>
          <a:xfrm>
            <a:off x="7642512" y="2025843"/>
            <a:ext cx="2726055" cy="2640330"/>
          </a:xfrm>
          <a:prstGeom prst="rect">
            <a:avLst/>
          </a:prstGeom>
          <a:noFill/>
          <a:ln>
            <a:noFill/>
          </a:ln>
        </p:spPr>
      </p:pic>
      <p:sp>
        <p:nvSpPr>
          <p:cNvPr id="88" name="Google Shape;88;p1"/>
          <p:cNvSpPr txBox="1"/>
          <p:nvPr/>
        </p:nvSpPr>
        <p:spPr>
          <a:xfrm>
            <a:off x="1185226" y="2577624"/>
            <a:ext cx="6096000" cy="1514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ca" sz="2800" u="none" cap="none" strike="noStrike">
                <a:solidFill>
                  <a:srgbClr val="FFFFFF"/>
                </a:solidFill>
                <a:latin typeface="Arial"/>
                <a:ea typeface="Arial"/>
                <a:cs typeface="Arial"/>
                <a:sym typeface="Arial"/>
              </a:rPr>
              <a:t>Departament d’Informàtica</a:t>
            </a:r>
            <a:endParaRPr b="0" i="0" sz="28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800"/>
              <a:buFont typeface="Arial"/>
              <a:buNone/>
            </a:pPr>
            <a:r>
              <a:rPr b="1" i="0" lang="ca" sz="2800" u="none" cap="none" strike="noStrike">
                <a:solidFill>
                  <a:srgbClr val="FFFFFF"/>
                </a:solidFill>
                <a:latin typeface="Arial"/>
                <a:ea typeface="Arial"/>
                <a:cs typeface="Arial"/>
                <a:sym typeface="Arial"/>
              </a:rPr>
              <a:t>IABD – A</a:t>
            </a:r>
            <a:r>
              <a:rPr b="1" lang="ca" sz="2800">
                <a:solidFill>
                  <a:srgbClr val="FFFFFF"/>
                </a:solidFill>
              </a:rPr>
              <a:t>4</a:t>
            </a:r>
            <a:r>
              <a:rPr b="1" i="0" lang="ca" sz="2800" u="none" cap="none" strike="noStrike">
                <a:solidFill>
                  <a:srgbClr val="FFFFFF"/>
                </a:solidFill>
                <a:latin typeface="Arial"/>
                <a:ea typeface="Arial"/>
                <a:cs typeface="Arial"/>
                <a:sym typeface="Arial"/>
              </a:rPr>
              <a:t> DML: practica</a:t>
            </a:r>
            <a:endParaRPr b="1" i="0" sz="28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800"/>
              <a:buFont typeface="Arial"/>
              <a:buNone/>
            </a:pPr>
            <a:r>
              <a:rPr b="0" i="1" lang="ca" sz="2800" u="none" cap="none" strike="noStrike">
                <a:solidFill>
                  <a:srgbClr val="FFFFFF"/>
                </a:solidFill>
                <a:latin typeface="Arial"/>
                <a:ea typeface="Arial"/>
                <a:cs typeface="Arial"/>
                <a:sym typeface="Arial"/>
              </a:rPr>
              <a:t>Data engineering</a:t>
            </a:r>
            <a:endParaRPr b="0" i="1" sz="28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588975" y="1060875"/>
            <a:ext cx="3402000" cy="13308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b="0" l="0" r="0" t="0"/>
          <a:stretch/>
        </p:blipFill>
        <p:spPr>
          <a:xfrm>
            <a:off x="0" y="5973097"/>
            <a:ext cx="12192000" cy="884903"/>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11073970" y="6113605"/>
            <a:ext cx="623570" cy="603885"/>
          </a:xfrm>
          <a:prstGeom prst="rect">
            <a:avLst/>
          </a:prstGeom>
          <a:noFill/>
          <a:ln>
            <a:noFill/>
          </a:ln>
        </p:spPr>
      </p:pic>
      <p:sp>
        <p:nvSpPr>
          <p:cNvPr id="96" name="Google Shape;96;p2"/>
          <p:cNvSpPr txBox="1"/>
          <p:nvPr/>
        </p:nvSpPr>
        <p:spPr>
          <a:xfrm>
            <a:off x="494460" y="6113605"/>
            <a:ext cx="6096000" cy="4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IABD – DISSENY DE BASE DE DADES RELACIONAL</a:t>
            </a:r>
            <a:endParaRPr b="0" i="0" sz="1000" u="none" cap="none" strike="noStrike">
              <a:solidFill>
                <a:schemeClr val="dk1"/>
              </a:solidFill>
              <a:latin typeface="Arial"/>
              <a:ea typeface="Arial"/>
              <a:cs typeface="Arial"/>
              <a:sym typeface="Arial"/>
            </a:endParaRPr>
          </a:p>
        </p:txBody>
      </p:sp>
      <p:sp>
        <p:nvSpPr>
          <p:cNvPr id="97" name="Google Shape;97;p2"/>
          <p:cNvSpPr txBox="1"/>
          <p:nvPr/>
        </p:nvSpPr>
        <p:spPr>
          <a:xfrm>
            <a:off x="482150" y="128200"/>
            <a:ext cx="409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ca" sz="1800" u="none" cap="none" strike="noStrike">
                <a:solidFill>
                  <a:srgbClr val="1F3864"/>
                </a:solidFill>
                <a:latin typeface="Calibri"/>
                <a:ea typeface="Calibri"/>
                <a:cs typeface="Calibri"/>
                <a:sym typeface="Calibri"/>
              </a:rPr>
              <a:t>A2 DATA ENGINEERING - DML:</a:t>
            </a:r>
            <a:endParaRPr b="0" i="0" sz="1400" u="none" cap="none" strike="noStrike">
              <a:solidFill>
                <a:srgbClr val="000000"/>
              </a:solidFill>
              <a:latin typeface="Arial"/>
              <a:ea typeface="Arial"/>
              <a:cs typeface="Arial"/>
              <a:sym typeface="Arial"/>
            </a:endParaRPr>
          </a:p>
        </p:txBody>
      </p:sp>
      <p:sp>
        <p:nvSpPr>
          <p:cNvPr id="98" name="Google Shape;98;p2"/>
          <p:cNvSpPr txBox="1"/>
          <p:nvPr/>
        </p:nvSpPr>
        <p:spPr>
          <a:xfrm>
            <a:off x="1090433" y="893973"/>
            <a:ext cx="23991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CONCEPTES TREBALLATS</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545775" y="4326025"/>
            <a:ext cx="3488400" cy="15006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2"/>
          <p:cNvSpPr txBox="1"/>
          <p:nvPr/>
        </p:nvSpPr>
        <p:spPr>
          <a:xfrm>
            <a:off x="979999" y="4232575"/>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OBJECTIUS</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588975" y="2665738"/>
            <a:ext cx="3402000" cy="14427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2"/>
          <p:cNvSpPr txBox="1"/>
          <p:nvPr/>
        </p:nvSpPr>
        <p:spPr>
          <a:xfrm>
            <a:off x="1090433" y="2498837"/>
            <a:ext cx="23991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REQUISITS D’ENTREGA</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445725" y="314750"/>
            <a:ext cx="7251900" cy="55119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2"/>
          <p:cNvSpPr txBox="1"/>
          <p:nvPr/>
        </p:nvSpPr>
        <p:spPr>
          <a:xfrm>
            <a:off x="4977049" y="128200"/>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REQUERIMENTS</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810225" y="1305075"/>
            <a:ext cx="2959500" cy="9543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Big data</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Treballant amb dades Big Data	</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Arquitectura de Big Data	</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Bases de dades relacionals</a:t>
            </a:r>
            <a:endParaRPr b="0" i="0" sz="1400" u="none" cap="none" strike="noStrike">
              <a:solidFill>
                <a:schemeClr val="dk1"/>
              </a:solidFill>
              <a:latin typeface="Calibri"/>
              <a:ea typeface="Calibri"/>
              <a:cs typeface="Calibri"/>
              <a:sym typeface="Calibri"/>
            </a:endParaRPr>
          </a:p>
        </p:txBody>
      </p:sp>
      <p:sp>
        <p:nvSpPr>
          <p:cNvPr id="106" name="Google Shape;106;p2"/>
          <p:cNvSpPr txBox="1"/>
          <p:nvPr/>
        </p:nvSpPr>
        <p:spPr>
          <a:xfrm>
            <a:off x="545775" y="4741575"/>
            <a:ext cx="3488400" cy="307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Entendre i aplicar sentències DML de SQL</a:t>
            </a:r>
            <a:endParaRPr b="0" i="0" sz="1400" u="none" cap="none" strike="noStrike">
              <a:solidFill>
                <a:schemeClr val="dk1"/>
              </a:solidFill>
              <a:latin typeface="Calibri"/>
              <a:ea typeface="Calibri"/>
              <a:cs typeface="Calibri"/>
              <a:sym typeface="Calibri"/>
            </a:endParaRPr>
          </a:p>
        </p:txBody>
      </p:sp>
      <p:sp>
        <p:nvSpPr>
          <p:cNvPr id="107" name="Google Shape;107;p2"/>
          <p:cNvSpPr txBox="1"/>
          <p:nvPr/>
        </p:nvSpPr>
        <p:spPr>
          <a:xfrm>
            <a:off x="4723775" y="606725"/>
            <a:ext cx="6851700" cy="91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ca" sz="1500">
                <a:latin typeface="Calibri"/>
                <a:ea typeface="Calibri"/>
                <a:cs typeface="Calibri"/>
                <a:sym typeface="Calibri"/>
              </a:rPr>
              <a:t>Donada la BBDD anomenada IMMOBILIÀRIA que emmagatzemarà els PISOS que la immobiliària té a la venda</a:t>
            </a:r>
            <a:r>
              <a:rPr b="0" i="0" lang="ca" sz="1500" u="none" cap="none" strike="noStrike">
                <a:solidFill>
                  <a:srgbClr val="000000"/>
                </a:solidFill>
                <a:latin typeface="Calibri"/>
                <a:ea typeface="Calibri"/>
                <a:cs typeface="Calibri"/>
                <a:sym typeface="Calibri"/>
              </a:rPr>
              <a:t>:</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1000"/>
              </a:spcBef>
              <a:spcAft>
                <a:spcPts val="1000"/>
              </a:spcAft>
              <a:buNone/>
            </a:pPr>
            <a:r>
              <a:t/>
            </a:r>
            <a:endParaRPr sz="1500">
              <a:latin typeface="Calibri"/>
              <a:ea typeface="Calibri"/>
              <a:cs typeface="Calibri"/>
              <a:sym typeface="Calibri"/>
            </a:endParaRPr>
          </a:p>
        </p:txBody>
      </p:sp>
      <p:pic>
        <p:nvPicPr>
          <p:cNvPr id="108" name="Google Shape;108;p2"/>
          <p:cNvPicPr preferRelativeResize="0"/>
          <p:nvPr/>
        </p:nvPicPr>
        <p:blipFill>
          <a:blip r:embed="rId5">
            <a:alphaModFix/>
          </a:blip>
          <a:stretch>
            <a:fillRect/>
          </a:stretch>
        </p:blipFill>
        <p:spPr>
          <a:xfrm>
            <a:off x="5699813" y="1195038"/>
            <a:ext cx="4899625" cy="2539225"/>
          </a:xfrm>
          <a:prstGeom prst="rect">
            <a:avLst/>
          </a:prstGeom>
          <a:noFill/>
          <a:ln>
            <a:noFill/>
          </a:ln>
        </p:spPr>
      </p:pic>
      <p:pic>
        <p:nvPicPr>
          <p:cNvPr id="109" name="Google Shape;109;p2"/>
          <p:cNvPicPr preferRelativeResize="0"/>
          <p:nvPr/>
        </p:nvPicPr>
        <p:blipFill>
          <a:blip r:embed="rId6">
            <a:alphaModFix/>
          </a:blip>
          <a:stretch>
            <a:fillRect/>
          </a:stretch>
        </p:blipFill>
        <p:spPr>
          <a:xfrm>
            <a:off x="4651995" y="3826950"/>
            <a:ext cx="6753000" cy="2053475"/>
          </a:xfrm>
          <a:prstGeom prst="rect">
            <a:avLst/>
          </a:prstGeom>
          <a:noFill/>
          <a:ln>
            <a:noFill/>
          </a:ln>
        </p:spPr>
      </p:pic>
      <p:sp>
        <p:nvSpPr>
          <p:cNvPr id="110" name="Google Shape;110;p2"/>
          <p:cNvSpPr txBox="1"/>
          <p:nvPr/>
        </p:nvSpPr>
        <p:spPr>
          <a:xfrm>
            <a:off x="801050" y="2961988"/>
            <a:ext cx="2959500" cy="9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ca" sz="1400" u="none" cap="none" strike="noStrike">
                <a:solidFill>
                  <a:schemeClr val="dk1"/>
                </a:solidFill>
                <a:latin typeface="Calibri"/>
                <a:ea typeface="Calibri"/>
                <a:cs typeface="Calibri"/>
                <a:sym typeface="Calibri"/>
              </a:rPr>
              <a:t>Més </a:t>
            </a:r>
            <a:r>
              <a:rPr b="0" i="0" lang="ca" sz="1400" u="sng" cap="none" strike="noStrike">
                <a:solidFill>
                  <a:schemeClr val="hlink"/>
                </a:solidFill>
                <a:latin typeface="Calibri"/>
                <a:ea typeface="Calibri"/>
                <a:cs typeface="Calibri"/>
                <a:sym typeface="Calibri"/>
                <a:hlinkClick r:id="rId7"/>
              </a:rPr>
              <a:t>informació al manual</a:t>
            </a:r>
            <a:r>
              <a:rPr b="0" i="0" lang="ca"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lang="ca">
                <a:solidFill>
                  <a:schemeClr val="dk1"/>
                </a:solidFill>
                <a:latin typeface="Calibri"/>
                <a:ea typeface="Calibri"/>
                <a:cs typeface="Calibri"/>
                <a:sym typeface="Calibri"/>
              </a:rPr>
              <a:t>Utilitza el fitxer Pisos.sql per crear la base de dades.</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175ac1128ad_0_8"/>
          <p:cNvPicPr preferRelativeResize="0"/>
          <p:nvPr/>
        </p:nvPicPr>
        <p:blipFill rotWithShape="1">
          <a:blip r:embed="rId3">
            <a:alphaModFix/>
          </a:blip>
          <a:srcRect b="0" l="0" r="0" t="0"/>
          <a:stretch/>
        </p:blipFill>
        <p:spPr>
          <a:xfrm>
            <a:off x="0" y="5973097"/>
            <a:ext cx="12192000" cy="884903"/>
          </a:xfrm>
          <a:prstGeom prst="rect">
            <a:avLst/>
          </a:prstGeom>
          <a:noFill/>
          <a:ln>
            <a:noFill/>
          </a:ln>
        </p:spPr>
      </p:pic>
      <p:pic>
        <p:nvPicPr>
          <p:cNvPr id="116" name="Google Shape;116;g175ac1128ad_0_8"/>
          <p:cNvPicPr preferRelativeResize="0"/>
          <p:nvPr/>
        </p:nvPicPr>
        <p:blipFill rotWithShape="1">
          <a:blip r:embed="rId4">
            <a:alphaModFix/>
          </a:blip>
          <a:srcRect b="0" l="0" r="0" t="0"/>
          <a:stretch/>
        </p:blipFill>
        <p:spPr>
          <a:xfrm>
            <a:off x="11073970" y="6113605"/>
            <a:ext cx="623570" cy="603885"/>
          </a:xfrm>
          <a:prstGeom prst="rect">
            <a:avLst/>
          </a:prstGeom>
          <a:noFill/>
          <a:ln>
            <a:noFill/>
          </a:ln>
        </p:spPr>
      </p:pic>
      <p:sp>
        <p:nvSpPr>
          <p:cNvPr id="117" name="Google Shape;117;g175ac1128ad_0_8"/>
          <p:cNvSpPr txBox="1"/>
          <p:nvPr/>
        </p:nvSpPr>
        <p:spPr>
          <a:xfrm>
            <a:off x="494460" y="6113605"/>
            <a:ext cx="6096000" cy="4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IABD – DISSENY DE BASE DE DADES RELACIONAL</a:t>
            </a:r>
            <a:endParaRPr b="0" i="0" sz="1000" u="none" cap="none" strike="noStrike">
              <a:solidFill>
                <a:schemeClr val="dk1"/>
              </a:solidFill>
              <a:latin typeface="Arial"/>
              <a:ea typeface="Arial"/>
              <a:cs typeface="Arial"/>
              <a:sym typeface="Arial"/>
            </a:endParaRPr>
          </a:p>
        </p:txBody>
      </p:sp>
      <p:sp>
        <p:nvSpPr>
          <p:cNvPr id="118" name="Google Shape;118;g175ac1128ad_0_8"/>
          <p:cNvSpPr txBox="1"/>
          <p:nvPr/>
        </p:nvSpPr>
        <p:spPr>
          <a:xfrm>
            <a:off x="482150" y="128200"/>
            <a:ext cx="409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ca" sz="1800" u="none" cap="none" strike="noStrike">
                <a:solidFill>
                  <a:srgbClr val="1F3864"/>
                </a:solidFill>
                <a:latin typeface="Calibri"/>
                <a:ea typeface="Calibri"/>
                <a:cs typeface="Calibri"/>
                <a:sym typeface="Calibri"/>
              </a:rPr>
              <a:t>A2 DATA ENGINEERING - DML practica:</a:t>
            </a:r>
            <a:endParaRPr b="0" i="0" sz="1400" u="none" cap="none" strike="noStrike">
              <a:solidFill>
                <a:srgbClr val="000000"/>
              </a:solidFill>
              <a:latin typeface="Arial"/>
              <a:ea typeface="Arial"/>
              <a:cs typeface="Arial"/>
              <a:sym typeface="Arial"/>
            </a:endParaRPr>
          </a:p>
        </p:txBody>
      </p:sp>
      <p:sp>
        <p:nvSpPr>
          <p:cNvPr id="119" name="Google Shape;119;g175ac1128ad_0_8"/>
          <p:cNvSpPr/>
          <p:nvPr/>
        </p:nvSpPr>
        <p:spPr>
          <a:xfrm>
            <a:off x="230075" y="581000"/>
            <a:ext cx="11467500" cy="52458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g175ac1128ad_0_8"/>
          <p:cNvSpPr txBox="1"/>
          <p:nvPr/>
        </p:nvSpPr>
        <p:spPr>
          <a:xfrm>
            <a:off x="933049" y="497500"/>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REQUERIMENTS</a:t>
            </a:r>
            <a:endParaRPr b="0" i="0" sz="1400" u="none" cap="none" strike="noStrike">
              <a:solidFill>
                <a:srgbClr val="000000"/>
              </a:solidFill>
              <a:latin typeface="Arial"/>
              <a:ea typeface="Arial"/>
              <a:cs typeface="Arial"/>
              <a:sym typeface="Arial"/>
            </a:endParaRPr>
          </a:p>
        </p:txBody>
      </p:sp>
      <p:sp>
        <p:nvSpPr>
          <p:cNvPr id="121" name="Google Shape;121;g175ac1128ad_0_8"/>
          <p:cNvSpPr txBox="1"/>
          <p:nvPr/>
        </p:nvSpPr>
        <p:spPr>
          <a:xfrm>
            <a:off x="707925" y="916100"/>
            <a:ext cx="10885200" cy="519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ca" sz="1500">
                <a:latin typeface="Calibri"/>
                <a:ea typeface="Calibri"/>
                <a:cs typeface="Calibri"/>
                <a:sym typeface="Calibri"/>
              </a:rPr>
              <a:t>C</a:t>
            </a:r>
            <a:r>
              <a:rPr lang="ca" sz="1500">
                <a:latin typeface="Calibri"/>
                <a:ea typeface="Calibri"/>
                <a:cs typeface="Calibri"/>
                <a:sym typeface="Calibri"/>
              </a:rPr>
              <a:t>rea les consultes</a:t>
            </a:r>
            <a:r>
              <a:rPr b="0" i="0" lang="ca" sz="1500" u="none" cap="none" strike="noStrike">
                <a:solidFill>
                  <a:srgbClr val="000000"/>
                </a:solidFill>
                <a:latin typeface="Calibri"/>
                <a:ea typeface="Calibri"/>
                <a:cs typeface="Calibri"/>
                <a:sym typeface="Calibri"/>
              </a:rPr>
              <a:t>:</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1000"/>
              </a:spcBef>
              <a:spcAft>
                <a:spcPts val="0"/>
              </a:spcAft>
              <a:buSzPts val="1500"/>
              <a:buFont typeface="Calibri"/>
              <a:buAutoNum type="arabicPeriod"/>
            </a:pPr>
            <a:r>
              <a:rPr lang="ca" sz="1500">
                <a:latin typeface="Calibri"/>
                <a:ea typeface="Calibri"/>
                <a:cs typeface="Calibri"/>
                <a:sym typeface="Calibri"/>
              </a:rPr>
              <a:t>Mostrar todos los pisos con todos sus campos.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 dirección y la fecha de construcción de todos los pisos.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todos los campos de los pisos que valgan menos de 300000 €.</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 dirección y el precio de los pisos con garaje.</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todos los campos de los pisos construidos en la década de los 70.</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todos los campos de los pisos construidos durante el siglo XXI y que valgan menos de 350000 €.</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todos los campos de los pisos con ascensor, garaje y más de 80 m2.</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los pisos que no sean de Barcelona, ni Badalona, ni Castelldefels y valgan menos de 250000 €, todo ello ordenado alfabéticamente por Población.</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los pisos construidos a partir del año 2016.</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los pisos que no sean de Barcelona, ni de Madrid, ni de Vic.</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 dirección y el 10% del precio de los pisos de Barcelona.</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las poblaciones en las que tenemos pisos, no puede haber poblaciones repetidas.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los pisos que estén en una Rambla.</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los 5 pisos más caros.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Borra los pisos que tengan 3 o menos habitaciones.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Borra los datos de la tabla.</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Borra la tabla.</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Borra la base de datos.</a:t>
            </a:r>
            <a:endParaRPr sz="1500">
              <a:latin typeface="Calibri"/>
              <a:ea typeface="Calibri"/>
              <a:cs typeface="Calibri"/>
              <a:sym typeface="Calibri"/>
            </a:endParaRPr>
          </a:p>
          <a:p>
            <a:pPr indent="0" lvl="0" marL="0" marR="0" rtl="0" algn="l">
              <a:lnSpc>
                <a:spcPct val="100000"/>
              </a:lnSpc>
              <a:spcBef>
                <a:spcPts val="1000"/>
              </a:spcBef>
              <a:spcAft>
                <a:spcPts val="1000"/>
              </a:spcAft>
              <a:buNone/>
            </a:pPr>
            <a:r>
              <a:t/>
            </a:r>
            <a:endParaRPr sz="1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75ac1128ad_0_33"/>
          <p:cNvSpPr/>
          <p:nvPr/>
        </p:nvSpPr>
        <p:spPr>
          <a:xfrm>
            <a:off x="588975" y="1060875"/>
            <a:ext cx="3402000" cy="13308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7" name="Google Shape;127;g175ac1128ad_0_33"/>
          <p:cNvPicPr preferRelativeResize="0"/>
          <p:nvPr/>
        </p:nvPicPr>
        <p:blipFill rotWithShape="1">
          <a:blip r:embed="rId3">
            <a:alphaModFix/>
          </a:blip>
          <a:srcRect b="0" l="0" r="0" t="0"/>
          <a:stretch/>
        </p:blipFill>
        <p:spPr>
          <a:xfrm>
            <a:off x="0" y="5973097"/>
            <a:ext cx="12192000" cy="884903"/>
          </a:xfrm>
          <a:prstGeom prst="rect">
            <a:avLst/>
          </a:prstGeom>
          <a:noFill/>
          <a:ln>
            <a:noFill/>
          </a:ln>
        </p:spPr>
      </p:pic>
      <p:pic>
        <p:nvPicPr>
          <p:cNvPr id="128" name="Google Shape;128;g175ac1128ad_0_33"/>
          <p:cNvPicPr preferRelativeResize="0"/>
          <p:nvPr/>
        </p:nvPicPr>
        <p:blipFill rotWithShape="1">
          <a:blip r:embed="rId4">
            <a:alphaModFix/>
          </a:blip>
          <a:srcRect b="0" l="0" r="0" t="0"/>
          <a:stretch/>
        </p:blipFill>
        <p:spPr>
          <a:xfrm>
            <a:off x="11073970" y="6113605"/>
            <a:ext cx="623570" cy="603885"/>
          </a:xfrm>
          <a:prstGeom prst="rect">
            <a:avLst/>
          </a:prstGeom>
          <a:noFill/>
          <a:ln>
            <a:noFill/>
          </a:ln>
        </p:spPr>
      </p:pic>
      <p:sp>
        <p:nvSpPr>
          <p:cNvPr id="129" name="Google Shape;129;g175ac1128ad_0_33"/>
          <p:cNvSpPr txBox="1"/>
          <p:nvPr/>
        </p:nvSpPr>
        <p:spPr>
          <a:xfrm>
            <a:off x="494460" y="6113605"/>
            <a:ext cx="6096000" cy="4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IABD – DISSENY DE BASE DE DADES RELACIONAL</a:t>
            </a:r>
            <a:endParaRPr b="0" i="0" sz="1000" u="none" cap="none" strike="noStrike">
              <a:solidFill>
                <a:schemeClr val="dk1"/>
              </a:solidFill>
              <a:latin typeface="Arial"/>
              <a:ea typeface="Arial"/>
              <a:cs typeface="Arial"/>
              <a:sym typeface="Arial"/>
            </a:endParaRPr>
          </a:p>
        </p:txBody>
      </p:sp>
      <p:sp>
        <p:nvSpPr>
          <p:cNvPr id="130" name="Google Shape;130;g175ac1128ad_0_33"/>
          <p:cNvSpPr txBox="1"/>
          <p:nvPr/>
        </p:nvSpPr>
        <p:spPr>
          <a:xfrm>
            <a:off x="482150" y="128200"/>
            <a:ext cx="409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ca" sz="1800" u="none" cap="none" strike="noStrike">
                <a:solidFill>
                  <a:srgbClr val="1F3864"/>
                </a:solidFill>
                <a:latin typeface="Calibri"/>
                <a:ea typeface="Calibri"/>
                <a:cs typeface="Calibri"/>
                <a:sym typeface="Calibri"/>
              </a:rPr>
              <a:t>A2 DATA ENGINEERING - DML:</a:t>
            </a:r>
            <a:endParaRPr b="0" i="0" sz="1400" u="none" cap="none" strike="noStrike">
              <a:solidFill>
                <a:srgbClr val="000000"/>
              </a:solidFill>
              <a:latin typeface="Arial"/>
              <a:ea typeface="Arial"/>
              <a:cs typeface="Arial"/>
              <a:sym typeface="Arial"/>
            </a:endParaRPr>
          </a:p>
        </p:txBody>
      </p:sp>
      <p:sp>
        <p:nvSpPr>
          <p:cNvPr id="131" name="Google Shape;131;g175ac1128ad_0_33"/>
          <p:cNvSpPr txBox="1"/>
          <p:nvPr/>
        </p:nvSpPr>
        <p:spPr>
          <a:xfrm>
            <a:off x="1090433" y="893973"/>
            <a:ext cx="23991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CONCEPTES TREBALLATS</a:t>
            </a:r>
            <a:endParaRPr b="0" i="0" sz="1400" u="none" cap="none" strike="noStrike">
              <a:solidFill>
                <a:srgbClr val="000000"/>
              </a:solidFill>
              <a:latin typeface="Arial"/>
              <a:ea typeface="Arial"/>
              <a:cs typeface="Arial"/>
              <a:sym typeface="Arial"/>
            </a:endParaRPr>
          </a:p>
        </p:txBody>
      </p:sp>
      <p:sp>
        <p:nvSpPr>
          <p:cNvPr id="132" name="Google Shape;132;g175ac1128ad_0_33"/>
          <p:cNvSpPr/>
          <p:nvPr/>
        </p:nvSpPr>
        <p:spPr>
          <a:xfrm>
            <a:off x="545775" y="4326025"/>
            <a:ext cx="3488400" cy="15006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g175ac1128ad_0_33"/>
          <p:cNvSpPr txBox="1"/>
          <p:nvPr/>
        </p:nvSpPr>
        <p:spPr>
          <a:xfrm>
            <a:off x="979999" y="4232575"/>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OBJECTIUS</a:t>
            </a:r>
            <a:endParaRPr b="0" i="0" sz="1400" u="none" cap="none" strike="noStrike">
              <a:solidFill>
                <a:srgbClr val="000000"/>
              </a:solidFill>
              <a:latin typeface="Arial"/>
              <a:ea typeface="Arial"/>
              <a:cs typeface="Arial"/>
              <a:sym typeface="Arial"/>
            </a:endParaRPr>
          </a:p>
        </p:txBody>
      </p:sp>
      <p:sp>
        <p:nvSpPr>
          <p:cNvPr id="134" name="Google Shape;134;g175ac1128ad_0_33"/>
          <p:cNvSpPr/>
          <p:nvPr/>
        </p:nvSpPr>
        <p:spPr>
          <a:xfrm>
            <a:off x="588975" y="2665738"/>
            <a:ext cx="3402000" cy="14427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g175ac1128ad_0_33"/>
          <p:cNvSpPr txBox="1"/>
          <p:nvPr/>
        </p:nvSpPr>
        <p:spPr>
          <a:xfrm>
            <a:off x="1090433" y="2498837"/>
            <a:ext cx="23991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REQUISITS D’ENTREGA</a:t>
            </a:r>
            <a:endParaRPr b="0" i="0" sz="1400" u="none" cap="none" strike="noStrike">
              <a:solidFill>
                <a:srgbClr val="000000"/>
              </a:solidFill>
              <a:latin typeface="Arial"/>
              <a:ea typeface="Arial"/>
              <a:cs typeface="Arial"/>
              <a:sym typeface="Arial"/>
            </a:endParaRPr>
          </a:p>
        </p:txBody>
      </p:sp>
      <p:sp>
        <p:nvSpPr>
          <p:cNvPr id="136" name="Google Shape;136;g175ac1128ad_0_33"/>
          <p:cNvSpPr/>
          <p:nvPr/>
        </p:nvSpPr>
        <p:spPr>
          <a:xfrm>
            <a:off x="4445725" y="314750"/>
            <a:ext cx="7251900" cy="55119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g175ac1128ad_0_33"/>
          <p:cNvSpPr txBox="1"/>
          <p:nvPr/>
        </p:nvSpPr>
        <p:spPr>
          <a:xfrm>
            <a:off x="4977049" y="128200"/>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REQUERIMENTS</a:t>
            </a:r>
            <a:endParaRPr b="0" i="0" sz="1400" u="none" cap="none" strike="noStrike">
              <a:solidFill>
                <a:srgbClr val="000000"/>
              </a:solidFill>
              <a:latin typeface="Arial"/>
              <a:ea typeface="Arial"/>
              <a:cs typeface="Arial"/>
              <a:sym typeface="Arial"/>
            </a:endParaRPr>
          </a:p>
        </p:txBody>
      </p:sp>
      <p:sp>
        <p:nvSpPr>
          <p:cNvPr id="138" name="Google Shape;138;g175ac1128ad_0_33"/>
          <p:cNvSpPr txBox="1"/>
          <p:nvPr/>
        </p:nvSpPr>
        <p:spPr>
          <a:xfrm>
            <a:off x="801050" y="2961988"/>
            <a:ext cx="2959500" cy="9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ca" sz="1400" u="none" cap="none" strike="noStrike">
                <a:solidFill>
                  <a:schemeClr val="dk1"/>
                </a:solidFill>
                <a:latin typeface="Calibri"/>
                <a:ea typeface="Calibri"/>
                <a:cs typeface="Calibri"/>
                <a:sym typeface="Calibri"/>
              </a:rPr>
              <a:t>Més </a:t>
            </a:r>
            <a:r>
              <a:rPr b="0" i="0" lang="ca" sz="1400" u="sng" cap="none" strike="noStrike">
                <a:solidFill>
                  <a:schemeClr val="hlink"/>
                </a:solidFill>
                <a:latin typeface="Calibri"/>
                <a:ea typeface="Calibri"/>
                <a:cs typeface="Calibri"/>
                <a:sym typeface="Calibri"/>
                <a:hlinkClick r:id="rId5"/>
              </a:rPr>
              <a:t>informació al manual</a:t>
            </a:r>
            <a:r>
              <a:rPr b="0" i="0" lang="ca"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400"/>
              <a:buFont typeface="Arial"/>
              <a:buNone/>
            </a:pPr>
            <a:r>
              <a:rPr lang="ca">
                <a:solidFill>
                  <a:schemeClr val="dk1"/>
                </a:solidFill>
                <a:latin typeface="Calibri"/>
                <a:ea typeface="Calibri"/>
                <a:cs typeface="Calibri"/>
                <a:sym typeface="Calibri"/>
              </a:rPr>
              <a:t>Utilitza el fitxer Empresa.sql per crear la base de dades.</a:t>
            </a:r>
            <a:endParaRPr>
              <a:solidFill>
                <a:schemeClr val="dk1"/>
              </a:solidFill>
              <a:latin typeface="Calibri"/>
              <a:ea typeface="Calibri"/>
              <a:cs typeface="Calibri"/>
              <a:sym typeface="Calibri"/>
            </a:endParaRPr>
          </a:p>
        </p:txBody>
      </p:sp>
      <p:sp>
        <p:nvSpPr>
          <p:cNvPr id="139" name="Google Shape;139;g175ac1128ad_0_33"/>
          <p:cNvSpPr txBox="1"/>
          <p:nvPr/>
        </p:nvSpPr>
        <p:spPr>
          <a:xfrm>
            <a:off x="810225" y="1305075"/>
            <a:ext cx="2959500" cy="9543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Big data</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Treballant amb dades Big Data	</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Arquitectura de Big Data	</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Bases de dades relacionals</a:t>
            </a:r>
            <a:endParaRPr b="0" i="0" sz="1400" u="none" cap="none" strike="noStrike">
              <a:solidFill>
                <a:schemeClr val="dk1"/>
              </a:solidFill>
              <a:latin typeface="Calibri"/>
              <a:ea typeface="Calibri"/>
              <a:cs typeface="Calibri"/>
              <a:sym typeface="Calibri"/>
            </a:endParaRPr>
          </a:p>
        </p:txBody>
      </p:sp>
      <p:sp>
        <p:nvSpPr>
          <p:cNvPr id="140" name="Google Shape;140;g175ac1128ad_0_33"/>
          <p:cNvSpPr txBox="1"/>
          <p:nvPr/>
        </p:nvSpPr>
        <p:spPr>
          <a:xfrm>
            <a:off x="545775" y="4741575"/>
            <a:ext cx="3488400" cy="307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Calibri"/>
              <a:buChar char="•"/>
            </a:pPr>
            <a:r>
              <a:rPr b="0" i="0" lang="ca" sz="1400" u="none" cap="none" strike="noStrike">
                <a:solidFill>
                  <a:schemeClr val="dk1"/>
                </a:solidFill>
                <a:latin typeface="Calibri"/>
                <a:ea typeface="Calibri"/>
                <a:cs typeface="Calibri"/>
                <a:sym typeface="Calibri"/>
              </a:rPr>
              <a:t>Entendre i aplicar sentències DML de SQL</a:t>
            </a:r>
            <a:endParaRPr b="0" i="0" sz="1400" u="none" cap="none" strike="noStrike">
              <a:solidFill>
                <a:schemeClr val="dk1"/>
              </a:solidFill>
              <a:latin typeface="Calibri"/>
              <a:ea typeface="Calibri"/>
              <a:cs typeface="Calibri"/>
              <a:sym typeface="Calibri"/>
            </a:endParaRPr>
          </a:p>
        </p:txBody>
      </p:sp>
      <p:sp>
        <p:nvSpPr>
          <p:cNvPr id="141" name="Google Shape;141;g175ac1128ad_0_33"/>
          <p:cNvSpPr txBox="1"/>
          <p:nvPr/>
        </p:nvSpPr>
        <p:spPr>
          <a:xfrm>
            <a:off x="4723775" y="606725"/>
            <a:ext cx="6851700" cy="68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ca" sz="1500">
                <a:latin typeface="Calibri"/>
                <a:ea typeface="Calibri"/>
                <a:cs typeface="Calibri"/>
                <a:sym typeface="Calibri"/>
              </a:rPr>
              <a:t>Donada la BBDD d’una empresa</a:t>
            </a:r>
            <a:r>
              <a:rPr b="0" i="0" lang="ca" sz="1500" u="none" cap="none" strike="noStrike">
                <a:solidFill>
                  <a:srgbClr val="000000"/>
                </a:solidFill>
                <a:latin typeface="Calibri"/>
                <a:ea typeface="Calibri"/>
                <a:cs typeface="Calibri"/>
                <a:sym typeface="Calibri"/>
              </a:rPr>
              <a:t>:</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1000"/>
              </a:spcBef>
              <a:spcAft>
                <a:spcPts val="1000"/>
              </a:spcAft>
              <a:buNone/>
            </a:pPr>
            <a:r>
              <a:t/>
            </a:r>
            <a:endParaRPr sz="1500">
              <a:latin typeface="Calibri"/>
              <a:ea typeface="Calibri"/>
              <a:cs typeface="Calibri"/>
              <a:sym typeface="Calibri"/>
            </a:endParaRPr>
          </a:p>
        </p:txBody>
      </p:sp>
      <p:pic>
        <p:nvPicPr>
          <p:cNvPr id="142" name="Google Shape;142;g175ac1128ad_0_33"/>
          <p:cNvPicPr preferRelativeResize="0"/>
          <p:nvPr/>
        </p:nvPicPr>
        <p:blipFill>
          <a:blip r:embed="rId6">
            <a:alphaModFix/>
          </a:blip>
          <a:stretch>
            <a:fillRect/>
          </a:stretch>
        </p:blipFill>
        <p:spPr>
          <a:xfrm>
            <a:off x="4781587" y="989575"/>
            <a:ext cx="6580175" cy="3800875"/>
          </a:xfrm>
          <a:prstGeom prst="rect">
            <a:avLst/>
          </a:prstGeom>
          <a:noFill/>
          <a:ln cap="flat" cmpd="sng" w="12700">
            <a:solidFill>
              <a:srgbClr val="2E75B5"/>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175ac1128ad_0_55"/>
          <p:cNvPicPr preferRelativeResize="0"/>
          <p:nvPr/>
        </p:nvPicPr>
        <p:blipFill rotWithShape="1">
          <a:blip r:embed="rId3">
            <a:alphaModFix/>
          </a:blip>
          <a:srcRect b="0" l="0" r="0" t="0"/>
          <a:stretch/>
        </p:blipFill>
        <p:spPr>
          <a:xfrm>
            <a:off x="0" y="5973097"/>
            <a:ext cx="12192000" cy="884903"/>
          </a:xfrm>
          <a:prstGeom prst="rect">
            <a:avLst/>
          </a:prstGeom>
          <a:noFill/>
          <a:ln>
            <a:noFill/>
          </a:ln>
        </p:spPr>
      </p:pic>
      <p:pic>
        <p:nvPicPr>
          <p:cNvPr id="148" name="Google Shape;148;g175ac1128ad_0_55"/>
          <p:cNvPicPr preferRelativeResize="0"/>
          <p:nvPr/>
        </p:nvPicPr>
        <p:blipFill rotWithShape="1">
          <a:blip r:embed="rId4">
            <a:alphaModFix/>
          </a:blip>
          <a:srcRect b="0" l="0" r="0" t="0"/>
          <a:stretch/>
        </p:blipFill>
        <p:spPr>
          <a:xfrm>
            <a:off x="11073970" y="6113605"/>
            <a:ext cx="623570" cy="603885"/>
          </a:xfrm>
          <a:prstGeom prst="rect">
            <a:avLst/>
          </a:prstGeom>
          <a:noFill/>
          <a:ln>
            <a:noFill/>
          </a:ln>
        </p:spPr>
      </p:pic>
      <p:sp>
        <p:nvSpPr>
          <p:cNvPr id="149" name="Google Shape;149;g175ac1128ad_0_55"/>
          <p:cNvSpPr txBox="1"/>
          <p:nvPr/>
        </p:nvSpPr>
        <p:spPr>
          <a:xfrm>
            <a:off x="494460" y="6113605"/>
            <a:ext cx="6096000" cy="4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IABD – DISSENY DE BASE DE DADES RELACIONAL</a:t>
            </a:r>
            <a:endParaRPr b="0" i="0" sz="1000" u="none" cap="none" strike="noStrike">
              <a:solidFill>
                <a:schemeClr val="dk1"/>
              </a:solidFill>
              <a:latin typeface="Arial"/>
              <a:ea typeface="Arial"/>
              <a:cs typeface="Arial"/>
              <a:sym typeface="Arial"/>
            </a:endParaRPr>
          </a:p>
        </p:txBody>
      </p:sp>
      <p:sp>
        <p:nvSpPr>
          <p:cNvPr id="150" name="Google Shape;150;g175ac1128ad_0_55"/>
          <p:cNvSpPr txBox="1"/>
          <p:nvPr/>
        </p:nvSpPr>
        <p:spPr>
          <a:xfrm>
            <a:off x="482150" y="128200"/>
            <a:ext cx="409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ca" sz="1800" u="none" cap="none" strike="noStrike">
                <a:solidFill>
                  <a:srgbClr val="1F3864"/>
                </a:solidFill>
                <a:latin typeface="Calibri"/>
                <a:ea typeface="Calibri"/>
                <a:cs typeface="Calibri"/>
                <a:sym typeface="Calibri"/>
              </a:rPr>
              <a:t>A2 DATA ENGINEERING - DML practica:</a:t>
            </a:r>
            <a:endParaRPr b="0" i="0" sz="1400" u="none" cap="none" strike="noStrike">
              <a:solidFill>
                <a:srgbClr val="000000"/>
              </a:solidFill>
              <a:latin typeface="Arial"/>
              <a:ea typeface="Arial"/>
              <a:cs typeface="Arial"/>
              <a:sym typeface="Arial"/>
            </a:endParaRPr>
          </a:p>
        </p:txBody>
      </p:sp>
      <p:sp>
        <p:nvSpPr>
          <p:cNvPr id="151" name="Google Shape;151;g175ac1128ad_0_55"/>
          <p:cNvSpPr/>
          <p:nvPr/>
        </p:nvSpPr>
        <p:spPr>
          <a:xfrm>
            <a:off x="230075" y="581000"/>
            <a:ext cx="11467500" cy="52458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g175ac1128ad_0_55"/>
          <p:cNvSpPr txBox="1"/>
          <p:nvPr/>
        </p:nvSpPr>
        <p:spPr>
          <a:xfrm>
            <a:off x="933049" y="497500"/>
            <a:ext cx="16134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REQUERIMENTS</a:t>
            </a:r>
            <a:endParaRPr b="0" i="0" sz="1400" u="none" cap="none" strike="noStrike">
              <a:solidFill>
                <a:srgbClr val="000000"/>
              </a:solidFill>
              <a:latin typeface="Arial"/>
              <a:ea typeface="Arial"/>
              <a:cs typeface="Arial"/>
              <a:sym typeface="Arial"/>
            </a:endParaRPr>
          </a:p>
        </p:txBody>
      </p:sp>
      <p:sp>
        <p:nvSpPr>
          <p:cNvPr id="153" name="Google Shape;153;g175ac1128ad_0_55"/>
          <p:cNvSpPr txBox="1"/>
          <p:nvPr/>
        </p:nvSpPr>
        <p:spPr>
          <a:xfrm>
            <a:off x="707925" y="916100"/>
            <a:ext cx="10885200" cy="460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lang="ca" sz="1500">
                <a:latin typeface="Calibri"/>
                <a:ea typeface="Calibri"/>
                <a:cs typeface="Calibri"/>
                <a:sym typeface="Calibri"/>
              </a:rPr>
              <a:t>Crea les consultes</a:t>
            </a:r>
            <a:r>
              <a:rPr b="0" i="0" lang="ca" sz="1500" u="none" cap="none" strike="noStrike">
                <a:solidFill>
                  <a:srgbClr val="000000"/>
                </a:solidFill>
                <a:latin typeface="Calibri"/>
                <a:ea typeface="Calibri"/>
                <a:cs typeface="Calibri"/>
                <a:sym typeface="Calibri"/>
              </a:rPr>
              <a:t>:</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1000"/>
              </a:spcBef>
              <a:spcAft>
                <a:spcPts val="0"/>
              </a:spcAft>
              <a:buSzPts val="1500"/>
              <a:buFont typeface="Calibri"/>
              <a:buAutoNum type="arabicPeriod"/>
            </a:pPr>
            <a:r>
              <a:rPr lang="ca" sz="1500">
                <a:latin typeface="Calibri"/>
                <a:ea typeface="Calibri"/>
                <a:cs typeface="Calibri"/>
                <a:sym typeface="Calibri"/>
              </a:rPr>
              <a:t>Listado de los proveedores de Barcelona que nos sirven el producto condensador.</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productos que nos provee ‘Electrònica Vivas’.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clientes que no han facturado desde el 1/7/2012.</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clientes que han comprado el producto resistencia. Si se repiten consigue que solo salga una vez cada uno. No sabes el id de la resistencia, solo el nombre.</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clientes que han comprado más de un diodo. No sabes el id del diodo, solo el nombre.</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 cantidad total de productos facturada para cada cliente</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Mostrar la cantidad total de productos facturada entre 1/7/2012 y el 1/10/2012.</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productos que son componentes del producto transistor. (¿Qué productos forman un transistor?)</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Listado de los productos de los cuales es componente un condensador. (¿qué productos entre sus componentes hay un condensador?)</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¿Cuál sería el descuento que se le aplica a cada producto en función de su precio?</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Aplícale el impuesto que toque a cada una de las facturas. Ten en cuenta que el precio final es precio*unidad.</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Muestra los productos cuyo precio sea mayor que el precio medio de todos los productos. Ordena el precio de menor a mayor.</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¿Cuántos productos nos han comprado cada cliente durante el último semestre del 2012? Muestra solo los que hayan comprado 40 productos o más.</a:t>
            </a:r>
            <a:endParaRPr sz="1500">
              <a:latin typeface="Calibri"/>
              <a:ea typeface="Calibri"/>
              <a:cs typeface="Calibri"/>
              <a:sym typeface="Calibri"/>
            </a:endParaRPr>
          </a:p>
          <a:p>
            <a:pPr indent="-323850" lvl="0" marL="457200" marR="0" rtl="0" algn="l">
              <a:lnSpc>
                <a:spcPct val="100000"/>
              </a:lnSpc>
              <a:spcBef>
                <a:spcPts val="0"/>
              </a:spcBef>
              <a:spcAft>
                <a:spcPts val="0"/>
              </a:spcAft>
              <a:buSzPts val="1500"/>
              <a:buFont typeface="Calibri"/>
              <a:buAutoNum type="arabicPeriod"/>
            </a:pPr>
            <a:r>
              <a:rPr lang="ca" sz="1500">
                <a:latin typeface="Calibri"/>
                <a:ea typeface="Calibri"/>
                <a:cs typeface="Calibri"/>
                <a:sym typeface="Calibri"/>
              </a:rPr>
              <a:t>Para cada cliente, haz un listado con todos los productos y los proveedores de los productos que han comprado. </a:t>
            </a:r>
            <a:r>
              <a:rPr b="1" lang="ca" sz="1500">
                <a:latin typeface="Calibri"/>
                <a:ea typeface="Calibri"/>
                <a:cs typeface="Calibri"/>
                <a:sym typeface="Calibri"/>
              </a:rPr>
              <a:t>¡Ánimo, es la última!</a:t>
            </a:r>
            <a:endParaRPr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
          <p:cNvPicPr preferRelativeResize="0"/>
          <p:nvPr/>
        </p:nvPicPr>
        <p:blipFill rotWithShape="1">
          <a:blip r:embed="rId3">
            <a:alphaModFix/>
          </a:blip>
          <a:srcRect b="0" l="0" r="0" t="0"/>
          <a:stretch/>
        </p:blipFill>
        <p:spPr>
          <a:xfrm>
            <a:off x="0" y="5973097"/>
            <a:ext cx="12192000" cy="884903"/>
          </a:xfrm>
          <a:prstGeom prst="rect">
            <a:avLst/>
          </a:prstGeom>
          <a:noFill/>
          <a:ln>
            <a:noFill/>
          </a:ln>
        </p:spPr>
      </p:pic>
      <p:pic>
        <p:nvPicPr>
          <p:cNvPr id="159" name="Google Shape;159;p3"/>
          <p:cNvPicPr preferRelativeResize="0"/>
          <p:nvPr/>
        </p:nvPicPr>
        <p:blipFill rotWithShape="1">
          <a:blip r:embed="rId4">
            <a:alphaModFix/>
          </a:blip>
          <a:srcRect b="0" l="0" r="0" t="0"/>
          <a:stretch/>
        </p:blipFill>
        <p:spPr>
          <a:xfrm>
            <a:off x="11073970" y="6113605"/>
            <a:ext cx="623570" cy="603885"/>
          </a:xfrm>
          <a:prstGeom prst="rect">
            <a:avLst/>
          </a:prstGeom>
          <a:noFill/>
          <a:ln>
            <a:noFill/>
          </a:ln>
        </p:spPr>
      </p:pic>
      <p:sp>
        <p:nvSpPr>
          <p:cNvPr id="160" name="Google Shape;160;p3"/>
          <p:cNvSpPr txBox="1"/>
          <p:nvPr/>
        </p:nvSpPr>
        <p:spPr>
          <a:xfrm>
            <a:off x="494460" y="6113605"/>
            <a:ext cx="6096000" cy="4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00"/>
              <a:buFont typeface="Arial"/>
              <a:buNone/>
            </a:pPr>
            <a:r>
              <a:rPr b="0" i="0" lang="ca" sz="1000" u="none" cap="none" strike="noStrike">
                <a:solidFill>
                  <a:srgbClr val="FFFFFF"/>
                </a:solidFill>
                <a:latin typeface="Arial"/>
                <a:ea typeface="Arial"/>
                <a:cs typeface="Arial"/>
                <a:sym typeface="Arial"/>
              </a:rPr>
              <a:t>Departament d’Informàtica</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ca" sz="1000" u="none" cap="none" strike="noStrike">
                <a:solidFill>
                  <a:srgbClr val="FFFFFF"/>
                </a:solidFill>
                <a:latin typeface="Arial"/>
                <a:ea typeface="Arial"/>
                <a:cs typeface="Arial"/>
                <a:sym typeface="Arial"/>
              </a:rPr>
              <a:t>IABD - PREPARACIÓ DEL ENTORN</a:t>
            </a:r>
            <a:endParaRPr b="0" i="0" sz="1000" u="none" cap="none" strike="noStrike">
              <a:solidFill>
                <a:schemeClr val="dk1"/>
              </a:solidFill>
              <a:latin typeface="Arial"/>
              <a:ea typeface="Arial"/>
              <a:cs typeface="Arial"/>
              <a:sym typeface="Arial"/>
            </a:endParaRPr>
          </a:p>
        </p:txBody>
      </p:sp>
      <p:sp>
        <p:nvSpPr>
          <p:cNvPr id="161" name="Google Shape;161;p3"/>
          <p:cNvSpPr txBox="1"/>
          <p:nvPr/>
        </p:nvSpPr>
        <p:spPr>
          <a:xfrm>
            <a:off x="345553" y="300080"/>
            <a:ext cx="700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EVALUACIÓN: REVISIÓN AULA</a:t>
            </a:r>
            <a:endParaRPr b="0" i="0" sz="1400" u="none" cap="none" strike="noStrike">
              <a:solidFill>
                <a:srgbClr val="000000"/>
              </a:solidFill>
              <a:latin typeface="Arial"/>
              <a:ea typeface="Arial"/>
              <a:cs typeface="Arial"/>
              <a:sym typeface="Arial"/>
            </a:endParaRPr>
          </a:p>
        </p:txBody>
      </p:sp>
      <p:pic>
        <p:nvPicPr>
          <p:cNvPr descr="presentación de negocios icono gratis" id="162" name="Google Shape;162;p3"/>
          <p:cNvPicPr preferRelativeResize="0"/>
          <p:nvPr/>
        </p:nvPicPr>
        <p:blipFill rotWithShape="1">
          <a:blip r:embed="rId5">
            <a:alphaModFix/>
          </a:blip>
          <a:srcRect b="0" l="0" r="0" t="0"/>
          <a:stretch/>
        </p:blipFill>
        <p:spPr>
          <a:xfrm>
            <a:off x="3542460" y="268058"/>
            <a:ext cx="422164" cy="422164"/>
          </a:xfrm>
          <a:prstGeom prst="rect">
            <a:avLst/>
          </a:prstGeom>
          <a:noFill/>
          <a:ln>
            <a:noFill/>
          </a:ln>
        </p:spPr>
      </p:pic>
      <p:sp>
        <p:nvSpPr>
          <p:cNvPr id="163" name="Google Shape;163;p3"/>
          <p:cNvSpPr/>
          <p:nvPr/>
        </p:nvSpPr>
        <p:spPr>
          <a:xfrm>
            <a:off x="2470050" y="4865750"/>
            <a:ext cx="7251900" cy="941400"/>
          </a:xfrm>
          <a:prstGeom prst="roundRect">
            <a:avLst>
              <a:gd fmla="val 16667" name="adj"/>
            </a:avLst>
          </a:prstGeom>
          <a:solidFill>
            <a:schemeClr val="l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txBox="1"/>
          <p:nvPr/>
        </p:nvSpPr>
        <p:spPr>
          <a:xfrm>
            <a:off x="2775683" y="4714303"/>
            <a:ext cx="33243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ca" sz="1600" u="none" cap="none" strike="noStrike">
                <a:solidFill>
                  <a:schemeClr val="dk1"/>
                </a:solidFill>
                <a:latin typeface="Calibri"/>
                <a:ea typeface="Calibri"/>
                <a:cs typeface="Calibri"/>
                <a:sym typeface="Calibri"/>
              </a:rPr>
              <a:t>COMPETÈNCIES TRANSVERSALS</a:t>
            </a:r>
            <a:endParaRPr b="0" i="0" sz="1400" u="none" cap="none" strike="noStrike">
              <a:solidFill>
                <a:srgbClr val="000000"/>
              </a:solidFill>
              <a:latin typeface="Arial"/>
              <a:ea typeface="Arial"/>
              <a:cs typeface="Arial"/>
              <a:sym typeface="Arial"/>
            </a:endParaRPr>
          </a:p>
        </p:txBody>
      </p:sp>
      <p:pic>
        <p:nvPicPr>
          <p:cNvPr descr="eng icono gratis" id="165" name="Google Shape;165;p3"/>
          <p:cNvPicPr preferRelativeResize="0"/>
          <p:nvPr/>
        </p:nvPicPr>
        <p:blipFill rotWithShape="1">
          <a:blip r:embed="rId6">
            <a:alphaModFix/>
          </a:blip>
          <a:srcRect b="0" l="0" r="0" t="0"/>
          <a:stretch/>
        </p:blipFill>
        <p:spPr>
          <a:xfrm>
            <a:off x="2561857" y="5167483"/>
            <a:ext cx="373926" cy="373926"/>
          </a:xfrm>
          <a:prstGeom prst="rect">
            <a:avLst/>
          </a:prstGeom>
          <a:noFill/>
          <a:ln>
            <a:noFill/>
          </a:ln>
        </p:spPr>
      </p:pic>
      <p:sp>
        <p:nvSpPr>
          <p:cNvPr id="166" name="Google Shape;166;p3"/>
          <p:cNvSpPr txBox="1"/>
          <p:nvPr/>
        </p:nvSpPr>
        <p:spPr>
          <a:xfrm>
            <a:off x="2596619" y="5213900"/>
            <a:ext cx="1101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ca" sz="1100" u="none" cap="none" strike="noStrike">
                <a:solidFill>
                  <a:schemeClr val="dk1"/>
                </a:solidFill>
                <a:latin typeface="Calibri"/>
                <a:ea typeface="Calibri"/>
                <a:cs typeface="Calibri"/>
                <a:sym typeface="Calibri"/>
              </a:rPr>
              <a:t>Anglès</a:t>
            </a:r>
            <a:endParaRPr b="0" i="0" sz="1400" u="none" cap="none" strike="noStrike">
              <a:solidFill>
                <a:srgbClr val="000000"/>
              </a:solidFill>
              <a:latin typeface="Arial"/>
              <a:ea typeface="Arial"/>
              <a:cs typeface="Arial"/>
              <a:sym typeface="Arial"/>
            </a:endParaRPr>
          </a:p>
        </p:txBody>
      </p:sp>
      <p:pic>
        <p:nvPicPr>
          <p:cNvPr descr="buscar" id="167" name="Google Shape;167;p3"/>
          <p:cNvPicPr preferRelativeResize="0"/>
          <p:nvPr/>
        </p:nvPicPr>
        <p:blipFill rotWithShape="1">
          <a:blip r:embed="rId7">
            <a:alphaModFix/>
          </a:blip>
          <a:srcRect b="0" l="0" r="0" t="0"/>
          <a:stretch/>
        </p:blipFill>
        <p:spPr>
          <a:xfrm>
            <a:off x="3541272" y="5160497"/>
            <a:ext cx="373926" cy="373926"/>
          </a:xfrm>
          <a:prstGeom prst="rect">
            <a:avLst/>
          </a:prstGeom>
          <a:noFill/>
          <a:ln>
            <a:noFill/>
          </a:ln>
        </p:spPr>
      </p:pic>
      <p:sp>
        <p:nvSpPr>
          <p:cNvPr id="168" name="Google Shape;168;p3"/>
          <p:cNvSpPr txBox="1"/>
          <p:nvPr/>
        </p:nvSpPr>
        <p:spPr>
          <a:xfrm>
            <a:off x="3774724" y="5143089"/>
            <a:ext cx="11016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ca" sz="1100" u="none" cap="none" strike="noStrike">
                <a:solidFill>
                  <a:schemeClr val="dk1"/>
                </a:solidFill>
                <a:latin typeface="Calibri"/>
                <a:ea typeface="Calibri"/>
                <a:cs typeface="Calibri"/>
                <a:sym typeface="Calibri"/>
              </a:rPr>
              <a:t>Recerca d’informació</a:t>
            </a:r>
            <a:endParaRPr b="0" i="0" sz="1400" u="none" cap="none" strike="noStrike">
              <a:solidFill>
                <a:srgbClr val="000000"/>
              </a:solidFill>
              <a:latin typeface="Arial"/>
              <a:ea typeface="Arial"/>
              <a:cs typeface="Arial"/>
              <a:sym typeface="Arial"/>
            </a:endParaRPr>
          </a:p>
        </p:txBody>
      </p:sp>
      <p:pic>
        <p:nvPicPr>
          <p:cNvPr descr="burbuja de pensamiento icono gratis" id="169" name="Google Shape;169;p3"/>
          <p:cNvPicPr preferRelativeResize="0"/>
          <p:nvPr/>
        </p:nvPicPr>
        <p:blipFill rotWithShape="1">
          <a:blip r:embed="rId8">
            <a:alphaModFix/>
          </a:blip>
          <a:srcRect b="0" l="0" r="0" t="0"/>
          <a:stretch/>
        </p:blipFill>
        <p:spPr>
          <a:xfrm>
            <a:off x="4940124" y="5057564"/>
            <a:ext cx="488116" cy="488116"/>
          </a:xfrm>
          <a:prstGeom prst="rect">
            <a:avLst/>
          </a:prstGeom>
          <a:noFill/>
          <a:ln>
            <a:noFill/>
          </a:ln>
        </p:spPr>
      </p:pic>
      <p:sp>
        <p:nvSpPr>
          <p:cNvPr id="170" name="Google Shape;170;p3"/>
          <p:cNvSpPr txBox="1"/>
          <p:nvPr/>
        </p:nvSpPr>
        <p:spPr>
          <a:xfrm>
            <a:off x="5227457" y="5157049"/>
            <a:ext cx="11016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ca" sz="1100" u="none" cap="none" strike="noStrike">
                <a:solidFill>
                  <a:schemeClr val="dk1"/>
                </a:solidFill>
                <a:latin typeface="Calibri"/>
                <a:ea typeface="Calibri"/>
                <a:cs typeface="Calibri"/>
                <a:sym typeface="Calibri"/>
              </a:rPr>
              <a:t>Capacitat reflexiva</a:t>
            </a:r>
            <a:endParaRPr b="0" i="0" sz="1400" u="none" cap="none" strike="noStrike">
              <a:solidFill>
                <a:srgbClr val="000000"/>
              </a:solidFill>
              <a:latin typeface="Arial"/>
              <a:ea typeface="Arial"/>
              <a:cs typeface="Arial"/>
              <a:sym typeface="Arial"/>
            </a:endParaRPr>
          </a:p>
        </p:txBody>
      </p:sp>
      <p:sp>
        <p:nvSpPr>
          <p:cNvPr id="171" name="Google Shape;171;p3"/>
          <p:cNvSpPr txBox="1"/>
          <p:nvPr/>
        </p:nvSpPr>
        <p:spPr>
          <a:xfrm>
            <a:off x="8117953" y="5203191"/>
            <a:ext cx="1101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ca" sz="1100" u="none" cap="none" strike="noStrike">
                <a:solidFill>
                  <a:srgbClr val="000000"/>
                </a:solidFill>
                <a:latin typeface="Calibri"/>
                <a:ea typeface="Calibri"/>
                <a:cs typeface="Calibri"/>
                <a:sym typeface="Calibri"/>
              </a:rPr>
              <a:t>Autonomia</a:t>
            </a:r>
            <a:endParaRPr b="0" i="0" sz="1400" u="none" cap="none" strike="noStrike">
              <a:solidFill>
                <a:srgbClr val="000000"/>
              </a:solidFill>
              <a:latin typeface="Arial"/>
              <a:ea typeface="Arial"/>
              <a:cs typeface="Arial"/>
              <a:sym typeface="Arial"/>
            </a:endParaRPr>
          </a:p>
        </p:txBody>
      </p:sp>
      <p:pic>
        <p:nvPicPr>
          <p:cNvPr id="172" name="Google Shape;172;p3"/>
          <p:cNvPicPr preferRelativeResize="0"/>
          <p:nvPr/>
        </p:nvPicPr>
        <p:blipFill rotWithShape="1">
          <a:blip r:embed="rId9">
            <a:alphaModFix/>
          </a:blip>
          <a:srcRect b="0" l="0" r="0" t="0"/>
          <a:stretch/>
        </p:blipFill>
        <p:spPr>
          <a:xfrm>
            <a:off x="7832187" y="5088275"/>
            <a:ext cx="491450" cy="491450"/>
          </a:xfrm>
          <a:prstGeom prst="rect">
            <a:avLst/>
          </a:prstGeom>
          <a:noFill/>
          <a:ln>
            <a:noFill/>
          </a:ln>
        </p:spPr>
      </p:pic>
      <p:sp>
        <p:nvSpPr>
          <p:cNvPr id="173" name="Google Shape;173;p3"/>
          <p:cNvSpPr txBox="1"/>
          <p:nvPr/>
        </p:nvSpPr>
        <p:spPr>
          <a:xfrm>
            <a:off x="6709712" y="5235114"/>
            <a:ext cx="11016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ca" sz="1100" u="none" cap="none" strike="noStrike">
                <a:solidFill>
                  <a:srgbClr val="000000"/>
                </a:solidFill>
                <a:latin typeface="Calibri"/>
                <a:ea typeface="Calibri"/>
                <a:cs typeface="Calibri"/>
                <a:sym typeface="Calibri"/>
              </a:rPr>
              <a:t>Organització</a:t>
            </a:r>
            <a:endParaRPr b="0" i="0" sz="1400" u="none" cap="none" strike="noStrike">
              <a:solidFill>
                <a:srgbClr val="000000"/>
              </a:solidFill>
              <a:latin typeface="Arial"/>
              <a:ea typeface="Arial"/>
              <a:cs typeface="Arial"/>
              <a:sym typeface="Arial"/>
            </a:endParaRPr>
          </a:p>
        </p:txBody>
      </p:sp>
      <p:pic>
        <p:nvPicPr>
          <p:cNvPr id="174" name="Google Shape;174;p3"/>
          <p:cNvPicPr preferRelativeResize="0"/>
          <p:nvPr/>
        </p:nvPicPr>
        <p:blipFill rotWithShape="1">
          <a:blip r:embed="rId10">
            <a:alphaModFix/>
          </a:blip>
          <a:srcRect b="0" l="0" r="0" t="0"/>
          <a:stretch/>
        </p:blipFill>
        <p:spPr>
          <a:xfrm>
            <a:off x="6294450" y="5088263"/>
            <a:ext cx="491450" cy="491450"/>
          </a:xfrm>
          <a:prstGeom prst="rect">
            <a:avLst/>
          </a:prstGeom>
          <a:noFill/>
          <a:ln>
            <a:noFill/>
          </a:ln>
        </p:spPr>
      </p:pic>
      <p:graphicFrame>
        <p:nvGraphicFramePr>
          <p:cNvPr id="175" name="Google Shape;175;p3"/>
          <p:cNvGraphicFramePr/>
          <p:nvPr/>
        </p:nvGraphicFramePr>
        <p:xfrm>
          <a:off x="301853" y="1233960"/>
          <a:ext cx="3000000" cy="3000000"/>
        </p:xfrm>
        <a:graphic>
          <a:graphicData uri="http://schemas.openxmlformats.org/drawingml/2006/table">
            <a:tbl>
              <a:tblPr bandRow="1" firstRow="1">
                <a:noFill/>
                <a:tableStyleId>{B4BF05D0-9C6C-4A10-A739-D6BD2388614B}</a:tableStyleId>
              </a:tblPr>
              <a:tblGrid>
                <a:gridCol w="807225"/>
                <a:gridCol w="2544150"/>
                <a:gridCol w="6912075"/>
                <a:gridCol w="1237450"/>
              </a:tblGrid>
              <a:tr h="306725">
                <a:tc>
                  <a:txBody>
                    <a:bodyPr/>
                    <a:lstStyle/>
                    <a:p>
                      <a:pPr indent="0" lvl="0" marL="0" marR="0" rtl="0" algn="ctr">
                        <a:lnSpc>
                          <a:spcPct val="100000"/>
                        </a:lnSpc>
                        <a:spcBef>
                          <a:spcPts val="0"/>
                        </a:spcBef>
                        <a:spcAft>
                          <a:spcPts val="0"/>
                        </a:spcAft>
                        <a:buClr>
                          <a:srgbClr val="000000"/>
                        </a:buClr>
                        <a:buSzPts val="1200"/>
                        <a:buFont typeface="Arial"/>
                        <a:buNone/>
                      </a:pPr>
                      <a:r>
                        <a:rPr b="1" lang="ca" sz="1200" u="none" cap="none" strike="noStrike">
                          <a:solidFill>
                            <a:schemeClr val="lt1"/>
                          </a:solidFill>
                          <a:latin typeface="Calibri"/>
                          <a:ea typeface="Calibri"/>
                          <a:cs typeface="Calibri"/>
                          <a:sym typeface="Calibri"/>
                        </a:rPr>
                        <a:t>MÓDULO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ca" sz="1200" u="none" cap="none" strike="noStrike"/>
                        <a:t>UF/RA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ca" sz="1200" u="none" cap="none" strike="noStrike"/>
                        <a:t>DESCRIPCIÓN</a:t>
                      </a:r>
                      <a:endParaRPr sz="1400" u="none" cap="none" strike="noStrike"/>
                    </a:p>
                  </a:txBody>
                  <a:tcPr marT="45725" marB="45725" marR="91450" marL="91450" anchor="ctr">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ca" sz="1200" u="none" cap="none" strike="noStrike"/>
                        <a:t>PUNTUACIÓN</a:t>
                      </a:r>
                      <a:endParaRPr sz="1400" u="none" cap="none" strike="noStrike"/>
                    </a:p>
                  </a:txBody>
                  <a:tcPr marT="45725" marB="45725" marR="91450" marL="91450" anchor="ctr"/>
                </a:tc>
              </a:tr>
              <a:tr h="387025">
                <a:tc rowSpan="2">
                  <a:txBody>
                    <a:bodyPr/>
                    <a:lstStyle/>
                    <a:p>
                      <a:pPr indent="0" lvl="0" marL="0" marR="0" rtl="0" algn="ctr">
                        <a:lnSpc>
                          <a:spcPct val="100000"/>
                        </a:lnSpc>
                        <a:spcBef>
                          <a:spcPts val="0"/>
                        </a:spcBef>
                        <a:spcAft>
                          <a:spcPts val="0"/>
                        </a:spcAft>
                        <a:buClr>
                          <a:srgbClr val="000000"/>
                        </a:buClr>
                        <a:buSzPts val="1400"/>
                        <a:buFont typeface="Arial"/>
                        <a:buNone/>
                      </a:pPr>
                      <a:r>
                        <a:rPr lang="ca" sz="1400" u="none" cap="none" strike="noStrike">
                          <a:solidFill>
                            <a:schemeClr val="dk1"/>
                          </a:solidFill>
                          <a:latin typeface="Calibri"/>
                          <a:ea typeface="Calibri"/>
                          <a:cs typeface="Calibri"/>
                          <a:sym typeface="Calibri"/>
                        </a:rPr>
                        <a:t>M04</a:t>
                      </a:r>
                      <a:endParaRPr sz="1400" u="none" cap="none" strike="noStrike">
                        <a:solidFill>
                          <a:schemeClr val="dk1"/>
                        </a:solidFill>
                        <a:latin typeface="Calibri"/>
                        <a:ea typeface="Calibri"/>
                        <a:cs typeface="Calibri"/>
                        <a:sym typeface="Calibri"/>
                      </a:endParaRPr>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400"/>
                        <a:buFont typeface="Arial"/>
                        <a:buNone/>
                      </a:pPr>
                      <a:r>
                        <a:rPr lang="ca" sz="1400" u="none" cap="none" strike="noStrike">
                          <a:solidFill>
                            <a:schemeClr val="dk1"/>
                          </a:solidFill>
                        </a:rPr>
                        <a:t>UF 1: Sistemes de Big Data</a:t>
                      </a:r>
                      <a:endParaRPr sz="1400" u="none" cap="none" strike="noStrike">
                        <a:solidFill>
                          <a:schemeClr val="dk1"/>
                        </a:solidFill>
                        <a:latin typeface="Calibri"/>
                        <a:ea typeface="Calibri"/>
                        <a:cs typeface="Calibri"/>
                        <a:sym typeface="Calibri"/>
                      </a:endParaRPr>
                    </a:p>
                  </a:txBody>
                  <a:tcPr marT="45725" marB="45725" marR="91450" marL="91450" anchor="ctr">
                    <a:lnR cap="flat" cmpd="sng" w="12700">
                      <a:solidFill>
                        <a:schemeClr val="lt1"/>
                      </a:solidFill>
                      <a:prstDash val="solid"/>
                      <a:round/>
                      <a:headEnd len="sm" w="sm" type="none"/>
                      <a:tailEnd len="sm" w="sm" type="none"/>
                    </a:lnR>
                    <a:solidFill>
                      <a:srgbClr val="CFD5EA"/>
                    </a:solidFill>
                  </a:tcPr>
                </a:tc>
                <a:tc>
                  <a:txBody>
                    <a:bodyPr/>
                    <a:lstStyle/>
                    <a:p>
                      <a:pPr indent="0" lvl="0" marL="0" rtl="0" algn="l">
                        <a:spcBef>
                          <a:spcPts val="0"/>
                        </a:spcBef>
                        <a:spcAft>
                          <a:spcPts val="0"/>
                        </a:spcAft>
                        <a:buClr>
                          <a:schemeClr val="dk1"/>
                        </a:buClr>
                        <a:buSzPts val="1400"/>
                        <a:buFont typeface="Arial"/>
                        <a:buNone/>
                      </a:pPr>
                      <a:r>
                        <a:rPr lang="ca"/>
                        <a:t>Crear la base de dades utilitzant les sentències SQL</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L cap="flat" cmpd="sng" w="12700">
                      <a:solidFill>
                        <a:schemeClr val="lt1"/>
                      </a:solidFill>
                      <a:prstDash val="solid"/>
                      <a:round/>
                      <a:headEnd len="sm" w="sm" type="none"/>
                      <a:tailEnd len="sm" w="sm" type="none"/>
                    </a:lnL>
                  </a:tcPr>
                </a:tc>
              </a:tr>
              <a:tr h="387025">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ca"/>
                        <a:t>Utilitza sentències DML de SQL per respondre a les preguntas</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L cap="flat" cmpd="sng" w="12700">
                      <a:solidFill>
                        <a:schemeClr val="lt1"/>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2022-01-26T23:54:16Z</dcterms:created>
  <dc:creator>ruben serrano moreno</dc:creator>
</cp:coreProperties>
</file>