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4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412" r:id="rId23"/>
    <p:sldId id="362" r:id="rId24"/>
    <p:sldId id="395" r:id="rId25"/>
    <p:sldId id="356" r:id="rId26"/>
    <p:sldId id="361" r:id="rId27"/>
    <p:sldId id="398" r:id="rId28"/>
    <p:sldId id="359" r:id="rId29"/>
    <p:sldId id="394" r:id="rId30"/>
    <p:sldId id="357" r:id="rId31"/>
    <p:sldId id="358" r:id="rId32"/>
    <p:sldId id="396" r:id="rId33"/>
    <p:sldId id="393" r:id="rId34"/>
    <p:sldId id="397" r:id="rId35"/>
    <p:sldId id="399" r:id="rId36"/>
    <p:sldId id="400" r:id="rId37"/>
    <p:sldId id="401" r:id="rId38"/>
    <p:sldId id="360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490" r:id="rId47"/>
    <p:sldId id="304" r:id="rId48"/>
    <p:sldId id="305" r:id="rId49"/>
    <p:sldId id="341" r:id="rId50"/>
    <p:sldId id="342" r:id="rId51"/>
    <p:sldId id="343" r:id="rId52"/>
    <p:sldId id="491" r:id="rId53"/>
    <p:sldId id="322" r:id="rId54"/>
    <p:sldId id="334" r:id="rId55"/>
    <p:sldId id="489" r:id="rId56"/>
    <p:sldId id="484" r:id="rId57"/>
    <p:sldId id="485" r:id="rId58"/>
    <p:sldId id="486" r:id="rId59"/>
    <p:sldId id="487" r:id="rId60"/>
    <p:sldId id="325" r:id="rId61"/>
    <p:sldId id="306" r:id="rId62"/>
    <p:sldId id="307" r:id="rId63"/>
    <p:sldId id="410" r:id="rId64"/>
    <p:sldId id="308" r:id="rId65"/>
    <p:sldId id="309" r:id="rId66"/>
    <p:sldId id="310" r:id="rId67"/>
    <p:sldId id="311" r:id="rId68"/>
    <p:sldId id="376" r:id="rId69"/>
    <p:sldId id="312" r:id="rId70"/>
    <p:sldId id="313" r:id="rId71"/>
    <p:sldId id="378" r:id="rId72"/>
    <p:sldId id="314" r:id="rId73"/>
    <p:sldId id="315" r:id="rId74"/>
    <p:sldId id="316" r:id="rId75"/>
    <p:sldId id="317" r:id="rId76"/>
    <p:sldId id="318" r:id="rId77"/>
    <p:sldId id="319" r:id="rId78"/>
    <p:sldId id="320" r:id="rId79"/>
    <p:sldId id="321" r:id="rId80"/>
    <p:sldId id="367" r:id="rId81"/>
    <p:sldId id="368" r:id="rId82"/>
    <p:sldId id="369" r:id="rId83"/>
    <p:sldId id="371" r:id="rId84"/>
    <p:sldId id="370" r:id="rId85"/>
    <p:sldId id="372" r:id="rId86"/>
    <p:sldId id="373" r:id="rId87"/>
    <p:sldId id="488" r:id="rId88"/>
    <p:sldId id="385" r:id="rId89"/>
    <p:sldId id="386" r:id="rId90"/>
    <p:sldId id="387" r:id="rId91"/>
    <p:sldId id="388" r:id="rId92"/>
    <p:sldId id="389" r:id="rId93"/>
    <p:sldId id="390" r:id="rId94"/>
    <p:sldId id="392" r:id="rId95"/>
    <p:sldId id="391" r:id="rId96"/>
    <p:sldId id="374" r:id="rId97"/>
    <p:sldId id="375" r:id="rId98"/>
    <p:sldId id="380" r:id="rId99"/>
    <p:sldId id="379" r:id="rId100"/>
    <p:sldId id="381" r:id="rId101"/>
    <p:sldId id="382" r:id="rId102"/>
    <p:sldId id="383" r:id="rId103"/>
    <p:sldId id="384" r:id="rId104"/>
    <p:sldId id="411" r:id="rId105"/>
    <p:sldId id="333" r:id="rId106"/>
    <p:sldId id="409" r:id="rId107"/>
    <p:sldId id="444" r:id="rId108"/>
    <p:sldId id="445" r:id="rId109"/>
    <p:sldId id="446" r:id="rId110"/>
    <p:sldId id="448" r:id="rId111"/>
    <p:sldId id="447" r:id="rId112"/>
    <p:sldId id="449" r:id="rId113"/>
    <p:sldId id="439" r:id="rId114"/>
    <p:sldId id="260" r:id="rId115"/>
    <p:sldId id="261" r:id="rId116"/>
    <p:sldId id="262" r:id="rId117"/>
    <p:sldId id="263" r:id="rId118"/>
    <p:sldId id="264" r:id="rId119"/>
    <p:sldId id="265" r:id="rId120"/>
    <p:sldId id="266" r:id="rId121"/>
    <p:sldId id="267" r:id="rId122"/>
    <p:sldId id="268" r:id="rId123"/>
    <p:sldId id="269" r:id="rId124"/>
    <p:sldId id="270" r:id="rId125"/>
    <p:sldId id="271" r:id="rId126"/>
    <p:sldId id="272" r:id="rId127"/>
    <p:sldId id="273" r:id="rId128"/>
    <p:sldId id="274" r:id="rId129"/>
    <p:sldId id="275" r:id="rId130"/>
    <p:sldId id="302" r:id="rId131"/>
    <p:sldId id="276" r:id="rId132"/>
    <p:sldId id="277" r:id="rId133"/>
    <p:sldId id="278" r:id="rId134"/>
    <p:sldId id="301" r:id="rId135"/>
    <p:sldId id="279" r:id="rId136"/>
    <p:sldId id="280" r:id="rId137"/>
    <p:sldId id="281" r:id="rId138"/>
    <p:sldId id="335" r:id="rId139"/>
    <p:sldId id="282" r:id="rId140"/>
    <p:sldId id="283" r:id="rId141"/>
    <p:sldId id="284" r:id="rId142"/>
    <p:sldId id="303" r:id="rId143"/>
    <p:sldId id="336" r:id="rId144"/>
    <p:sldId id="459" r:id="rId145"/>
    <p:sldId id="460" r:id="rId146"/>
    <p:sldId id="461" r:id="rId147"/>
    <p:sldId id="462" r:id="rId148"/>
    <p:sldId id="469" r:id="rId149"/>
    <p:sldId id="470" r:id="rId150"/>
    <p:sldId id="471" r:id="rId151"/>
    <p:sldId id="480" r:id="rId152"/>
    <p:sldId id="481" r:id="rId153"/>
    <p:sldId id="482" r:id="rId154"/>
    <p:sldId id="483" r:id="rId155"/>
    <p:sldId id="458" r:id="rId156"/>
    <p:sldId id="452" r:id="rId157"/>
    <p:sldId id="455" r:id="rId158"/>
    <p:sldId id="454" r:id="rId159"/>
    <p:sldId id="450" r:id="rId160"/>
    <p:sldId id="451" r:id="rId161"/>
    <p:sldId id="456" r:id="rId162"/>
    <p:sldId id="463" r:id="rId163"/>
    <p:sldId id="468" r:id="rId164"/>
    <p:sldId id="464" r:id="rId165"/>
    <p:sldId id="465" r:id="rId166"/>
    <p:sldId id="466" r:id="rId167"/>
    <p:sldId id="467" r:id="rId168"/>
    <p:sldId id="453" r:id="rId169"/>
    <p:sldId id="457" r:id="rId170"/>
    <p:sldId id="472" r:id="rId171"/>
    <p:sldId id="473" r:id="rId172"/>
    <p:sldId id="474" r:id="rId173"/>
    <p:sldId id="475" r:id="rId174"/>
    <p:sldId id="476" r:id="rId175"/>
    <p:sldId id="478" r:id="rId176"/>
    <p:sldId id="479" r:id="rId177"/>
    <p:sldId id="413" r:id="rId178"/>
    <p:sldId id="414" r:id="rId179"/>
    <p:sldId id="415" r:id="rId180"/>
    <p:sldId id="416" r:id="rId181"/>
    <p:sldId id="417" r:id="rId182"/>
    <p:sldId id="418" r:id="rId183"/>
    <p:sldId id="419" r:id="rId184"/>
    <p:sldId id="420" r:id="rId185"/>
    <p:sldId id="421" r:id="rId186"/>
    <p:sldId id="422" r:id="rId187"/>
    <p:sldId id="426" r:id="rId188"/>
    <p:sldId id="423" r:id="rId189"/>
    <p:sldId id="424" r:id="rId190"/>
    <p:sldId id="425" r:id="rId191"/>
    <p:sldId id="427" r:id="rId192"/>
    <p:sldId id="286" r:id="rId193"/>
    <p:sldId id="287" r:id="rId194"/>
    <p:sldId id="288" r:id="rId195"/>
    <p:sldId id="289" r:id="rId196"/>
    <p:sldId id="290" r:id="rId197"/>
    <p:sldId id="291" r:id="rId198"/>
    <p:sldId id="292" r:id="rId199"/>
    <p:sldId id="293" r:id="rId200"/>
    <p:sldId id="294" r:id="rId201"/>
    <p:sldId id="295" r:id="rId202"/>
    <p:sldId id="430" r:id="rId203"/>
    <p:sldId id="431" r:id="rId204"/>
    <p:sldId id="429" r:id="rId205"/>
    <p:sldId id="432" r:id="rId206"/>
    <p:sldId id="433" r:id="rId207"/>
    <p:sldId id="434" r:id="rId208"/>
    <p:sldId id="435" r:id="rId209"/>
    <p:sldId id="436" r:id="rId210"/>
    <p:sldId id="437" r:id="rId211"/>
    <p:sldId id="441" r:id="rId212"/>
    <p:sldId id="438" r:id="rId213"/>
    <p:sldId id="442" r:id="rId214"/>
    <p:sldId id="440" r:id="rId215"/>
    <p:sldId id="443" r:id="rId216"/>
    <p:sldId id="327" r:id="rId217"/>
    <p:sldId id="328" r:id="rId218"/>
    <p:sldId id="299" r:id="rId219"/>
    <p:sldId id="300" r:id="rId220"/>
    <p:sldId id="332" r:id="rId221"/>
    <p:sldId id="337" r:id="rId222"/>
    <p:sldId id="298" r:id="rId22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  <p14:sldId id="412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  <p14:sldId id="490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491"/>
            <p14:sldId id="322"/>
            <p14:sldId id="334"/>
            <p14:sldId id="489"/>
          </p14:sldIdLst>
        </p14:section>
        <p14:section name="Static analysis" id="{A8804D55-DE76-4200-9C5F-9184DCAF9977}">
          <p14:sldIdLst>
            <p14:sldId id="484"/>
            <p14:sldId id="485"/>
            <p14:sldId id="486"/>
            <p14:sldId id="487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  <p14:sldId id="488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Functional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  <p14:sldId id="411"/>
          </p14:sldIdLst>
        </p14:section>
        <p14:section name="Debugging" id="{95074A2A-9938-4F6D-9652-4F29809F579D}">
          <p14:sldIdLst>
            <p14:sldId id="333"/>
            <p14:sldId id="409"/>
            <p14:sldId id="444"/>
            <p14:sldId id="445"/>
            <p14:sldId id="446"/>
            <p14:sldId id="448"/>
            <p14:sldId id="447"/>
            <p14:sldId id="449"/>
            <p14:sldId id="439"/>
          </p14:sldIdLst>
        </p14:section>
        <p14:section name="GDB" id="{CF85EFB3-1AB8-4864-93D6-A0DD014EE08A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Control flow bugs" id="{3D86A1BE-B146-4771-ABC5-5182E0F07C9D}">
          <p14:sldIdLst>
            <p14:sldId id="459"/>
            <p14:sldId id="460"/>
            <p14:sldId id="461"/>
            <p14:sldId id="462"/>
            <p14:sldId id="469"/>
            <p14:sldId id="470"/>
            <p14:sldId id="471"/>
            <p14:sldId id="480"/>
            <p14:sldId id="481"/>
            <p14:sldId id="482"/>
            <p14:sldId id="483"/>
          </p14:sldIdLst>
        </p14:section>
        <p14:section name="Arithmetic bugs" id="{7314EFA1-459D-49B7-A55B-01CD8DB7FBA5}">
          <p14:sldIdLst>
            <p14:sldId id="458"/>
            <p14:sldId id="452"/>
            <p14:sldId id="455"/>
            <p14:sldId id="454"/>
            <p14:sldId id="450"/>
            <p14:sldId id="451"/>
            <p14:sldId id="456"/>
            <p14:sldId id="463"/>
            <p14:sldId id="468"/>
            <p14:sldId id="464"/>
            <p14:sldId id="465"/>
            <p14:sldId id="466"/>
            <p14:sldId id="467"/>
            <p14:sldId id="453"/>
            <p14:sldId id="457"/>
          </p14:sldIdLst>
        </p14:section>
        <p14:section name="Memory issues" id="{CAE6D302-C090-44FC-A947-B1C4C68B216B}">
          <p14:sldIdLst>
            <p14:sldId id="472"/>
            <p14:sldId id="473"/>
            <p14:sldId id="474"/>
            <p14:sldId id="475"/>
            <p14:sldId id="476"/>
            <p14:sldId id="478"/>
            <p14:sldId id="479"/>
          </p14:sldIdLst>
        </p14:section>
        <p14:section name="MUST" id="{7FCA80E8-DF35-4B2A-9409-29EC79C9181F}">
          <p14:sldIdLst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6"/>
            <p14:sldId id="423"/>
            <p14:sldId id="424"/>
            <p14:sldId id="425"/>
            <p14:sldId id="427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Intel Inspector" id="{36F56122-E4E6-49B6-8BBF-10293874ED7E}">
          <p14:sldIdLst>
            <p14:sldId id="430"/>
            <p14:sldId id="431"/>
            <p14:sldId id="429"/>
            <p14:sldId id="432"/>
            <p14:sldId id="433"/>
            <p14:sldId id="434"/>
            <p14:sldId id="435"/>
            <p14:sldId id="436"/>
          </p14:sldIdLst>
        </p14:section>
        <p14:section name="Mystery" id="{C30DA3ED-E10B-4093-9A7B-36DBED338B5F}">
          <p14:sldIdLst>
            <p14:sldId id="437"/>
            <p14:sldId id="441"/>
            <p14:sldId id="438"/>
            <p14:sldId id="442"/>
            <p14:sldId id="440"/>
            <p14:sldId id="443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8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-369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viewProps" Target="view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theme" Target="theme/theme1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tableStyles" Target="tableStyles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commentAuthors" Target="commentAuthor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notesMaster" Target="notesMasters/notesMaster1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0:42:03.641" idx="1">
    <p:pos x="10" y="10"/>
    <p:text>Add illustration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0:25.865" idx="2">
    <p:pos x="10" y="10"/>
    <p:text>This slide should be split up at some point, perhaps adding sample code.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3:54.973" idx="3">
    <p:pos x="10" y="10"/>
    <p:text>Add slides on Travis CI?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4T12:37:50.494" idx="4">
    <p:pos x="10" y="10"/>
    <p:text>Restructure by problem, rather than tool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8T17:22:03.514" idx="7">
    <p:pos x="10" y="10"/>
    <p:text>Needs to be extended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2024-05-01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157</a:t>
            </a:fld>
            <a:endParaRPr lang="en-US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3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158</a:t>
            </a:fld>
            <a:endParaRPr lang="en-US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1/05/2024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1/05/2024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1/05/2024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1/05/2024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1/05/2024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1/05/2024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1/05/2024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1/05/2024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1/05/2024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1/05/2024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1/05/2024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1/05/2024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gnu.org/software/gdb/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7" Type="http://schemas.openxmlformats.org/officeDocument/2006/relationships/hyperlink" Target="https://developers.google.com/style/" TargetMode="External"/><Relationship Id="rId2" Type="http://schemas.openxmlformats.org/officeDocument/2006/relationships/hyperlink" Target="https://cseweb.ucsd.edu/~ricko/CSE30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ieeexplore.ieee.org/document/4610935/" TargetMode="External"/><Relationship Id="rId4" Type="http://schemas.openxmlformats.org/officeDocument/2006/relationships/image" Target="../media/image14.wmf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www.pylint.org/" TargetMode="Externa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103162.10316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.itc.rwth-aachen.de/display/CCP/Project+MUST" TargetMode="Externa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valgrind.org/" TargetMode="Externa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code-quality/#when-running-tests" TargetMode="Externa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thods.co.nz/asciidoc/" TargetMode="External"/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documenting-python-code/#docstring-formats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cpp-compiler-18.0-developer-guide-and-reference-compiler-options" TargetMode="External"/><Relationship Id="rId2" Type="http://schemas.openxmlformats.org/officeDocument/2006/relationships/hyperlink" Target="https://gcc.gnu.org/onlinedocs/gcc-7.3.0/gc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ftware.intel.com/en-us/fortran-compiler-18.0-developer-guide-and-reference-compiler-options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cppcheck/files/cppcheck/" TargetMode="External"/><Relationship Id="rId2" Type="http://schemas.openxmlformats.org/officeDocument/2006/relationships/hyperlink" Target="https://www.grammatech.com/products/source-code-analys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oalaman/shellcheck" TargetMode="External"/><Relationship Id="rId5" Type="http://schemas.openxmlformats.org/officeDocument/2006/relationships/hyperlink" Target="http://flake8.pycqa.org/en/latest/" TargetMode="External"/><Relationship Id="rId4" Type="http://schemas.openxmlformats.org/officeDocument/2006/relationships/hyperlink" Target="https://www.pylint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pfunit/" TargetMode="External"/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atchorg/Catch2" TargetMode="External"/><Relationship Id="rId4" Type="http://schemas.openxmlformats.org/officeDocument/2006/relationships/hyperlink" Target="https://freedesktop.org/wiki/Software/cppunit/" TargetMode="Externa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Debugging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Code should be as simple</a:t>
            </a:r>
          </a:p>
          <a:p>
            <a:r>
              <a:rPr lang="en-US" sz="3200" dirty="0"/>
              <a:t>as possible, but not simpler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debugging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twice as hard as writing a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in the first place.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if you're as clever as you can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when you write it, how will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Brian Kernighan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shunit2: testing for failure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test for invalid 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result=$(./fac.exe -333 2&gt; tmp_err.txt)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"${result}"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"### error: argument should be positive"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"$(cat tmp_err.txt)"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test_fac.sh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capture </a:t>
              </a:r>
              <a:r>
                <a:rPr lang="en-US" dirty="0" err="1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capture </a:t>
              </a:r>
              <a:r>
                <a:rPr lang="en-US" dirty="0" err="1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/>
              <a:t> succeeds if argument is empty string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quoting strings correctly is important!</a:t>
            </a:r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shunit2: artifacts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script leaves file(s)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dedicated temporary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result=$(./fac.exe -333 2&gt;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test_fac.sh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result=$(./fac.exe -333 2&gt;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"### error: argument should be positive"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"$(cat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test_fac.sh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shunit2: types of 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/>
              <a:t>assertEquals</a:t>
            </a:r>
            <a:r>
              <a:rPr lang="nl-BE" dirty="0"/>
              <a:t>  [message]  expected  actual</a:t>
            </a:r>
          </a:p>
          <a:p>
            <a:r>
              <a:rPr lang="nl-BE" b="1" dirty="0"/>
              <a:t>assertNotEquals</a:t>
            </a:r>
            <a:r>
              <a:rPr lang="nl-BE" dirty="0"/>
              <a:t>  [message]  expected  actual</a:t>
            </a:r>
          </a:p>
          <a:p>
            <a:r>
              <a:rPr lang="nl-BE" b="1" dirty="0"/>
              <a:t>assertNull</a:t>
            </a:r>
            <a:r>
              <a:rPr lang="nl-BE" dirty="0"/>
              <a:t>  [message]  value</a:t>
            </a:r>
          </a:p>
          <a:p>
            <a:pPr lvl="1"/>
            <a:r>
              <a:rPr lang="nl-BE" dirty="0"/>
              <a:t>succeeds if value is empty string</a:t>
            </a:r>
          </a:p>
          <a:p>
            <a:r>
              <a:rPr lang="nl-BE" b="1" dirty="0"/>
              <a:t>assertNotNull</a:t>
            </a:r>
            <a:r>
              <a:rPr lang="nl-BE" dirty="0"/>
              <a:t>  [message]  value</a:t>
            </a:r>
          </a:p>
          <a:p>
            <a:r>
              <a:rPr lang="nl-BE" b="1" dirty="0"/>
              <a:t>assertTrue</a:t>
            </a:r>
            <a:r>
              <a:rPr lang="nl-BE" dirty="0"/>
              <a:t>  [message]  value</a:t>
            </a:r>
          </a:p>
          <a:p>
            <a:pPr lvl="1"/>
            <a:r>
              <a:rPr lang="nl-BE" dirty="0"/>
              <a:t>succeeds if value is 0</a:t>
            </a:r>
          </a:p>
          <a:p>
            <a:r>
              <a:rPr lang="nl-BE" b="1" dirty="0"/>
              <a:t>assertFalse</a:t>
            </a:r>
            <a:r>
              <a:rPr lang="nl-BE" dirty="0"/>
              <a:t>  [message]  value</a:t>
            </a:r>
          </a:p>
          <a:p>
            <a:r>
              <a:rPr lang="nl-BE" b="1" dirty="0"/>
              <a:t>fail  </a:t>
            </a:r>
            <a:r>
              <a:rPr lang="nl-BE" dirty="0"/>
              <a:t>[message]</a:t>
            </a:r>
            <a:endParaRPr lang="nl-BE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optional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/>
              <a:t> must be quoted!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shunit2: setting the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oneTimeSetUp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shell function run once before tests start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shell function run before each test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shell function run after each test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shell function run once after all tests done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Test-driven development: by example</a:t>
            </a:r>
            <a:br>
              <a:rPr lang="en-US" dirty="0"/>
            </a:br>
            <a:r>
              <a:rPr lang="en-US" dirty="0"/>
              <a:t>Kent Beck</a:t>
            </a:r>
            <a:br>
              <a:rPr lang="en-US" dirty="0"/>
            </a:br>
            <a:r>
              <a:rPr lang="en-US" dirty="0"/>
              <a:t>Addison-Wesley, 2002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86990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>
                <a:solidFill>
                  <a:srgbClr val="C00000"/>
                </a:solidFill>
              </a:rPr>
              <a:t>code </a:t>
            </a:r>
            <a:r>
              <a:rPr lang="en-US" sz="4800" i="1" dirty="0">
                <a:solidFill>
                  <a:srgbClr val="C00000"/>
                </a:solidFill>
              </a:rPr>
              <a:t>will</a:t>
            </a:r>
            <a:r>
              <a:rPr lang="en-US" sz="4800" dirty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Ada Lovelace, analytical engine (1843)</a:t>
            </a:r>
            <a:br>
              <a:rPr lang="en-US" dirty="0"/>
            </a:b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orders.</a:t>
            </a:r>
            <a:endParaRPr lang="en-US" dirty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/>
              <a:t>Term "bug" coined by Thomas Edison (1873)</a:t>
            </a:r>
          </a:p>
          <a:p>
            <a:r>
              <a:rPr lang="en-US" dirty="0"/>
              <a:t>Bug report, Computational</a:t>
            </a:r>
            <a:br>
              <a:rPr lang="en-US" dirty="0"/>
            </a:br>
            <a:r>
              <a:rPr lang="en-US" dirty="0"/>
              <a:t>Laboratory, Harvard</a:t>
            </a:r>
            <a:br>
              <a:rPr lang="en-US" dirty="0"/>
            </a:br>
            <a:r>
              <a:rPr lang="en-US" dirty="0"/>
              <a:t>(September 9, 1947)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  <a:p>
            <a:r>
              <a:rPr lang="en-US" dirty="0"/>
              <a:t>Structural bugs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Implementation &amp; coding</a:t>
            </a:r>
          </a:p>
          <a:p>
            <a:r>
              <a:rPr lang="en-US" dirty="0"/>
              <a:t>Integration &amp; interfacing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286188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Potential issues</a:t>
            </a:r>
          </a:p>
          <a:p>
            <a:pPr lvl="1"/>
            <a:r>
              <a:rPr lang="en-US" dirty="0"/>
              <a:t>incomplete</a:t>
            </a:r>
          </a:p>
          <a:p>
            <a:pPr lvl="1"/>
            <a:r>
              <a:rPr lang="en-US" dirty="0"/>
              <a:t>inconsistent</a:t>
            </a:r>
          </a:p>
          <a:p>
            <a:pPr lvl="1"/>
            <a:r>
              <a:rPr lang="en-US" dirty="0"/>
              <a:t>ambiguous</a:t>
            </a:r>
          </a:p>
          <a:p>
            <a:r>
              <a:rPr lang="en-US" dirty="0"/>
              <a:t>Validation</a:t>
            </a:r>
          </a:p>
          <a:p>
            <a:pPr lvl="1"/>
            <a:r>
              <a:rPr lang="en-US" dirty="0"/>
              <a:t>cross-check with colleagues: completeness, consistency</a:t>
            </a:r>
          </a:p>
          <a:p>
            <a:pPr lvl="1"/>
            <a:r>
              <a:rPr lang="en-US" dirty="0"/>
              <a:t>doable?</a:t>
            </a:r>
          </a:p>
          <a:p>
            <a:pPr lvl="1"/>
            <a:r>
              <a:rPr lang="en-US" dirty="0"/>
              <a:t>resource usage?</a:t>
            </a:r>
          </a:p>
          <a:p>
            <a:pPr lvl="1"/>
            <a:r>
              <a:rPr lang="en-US" dirty="0"/>
              <a:t>unnecessary features?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69407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bugs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Bugs in</a:t>
            </a:r>
          </a:p>
          <a:p>
            <a:pPr lvl="1"/>
            <a:r>
              <a:rPr lang="en-US" dirty="0"/>
              <a:t>control &amp; sequence</a:t>
            </a:r>
          </a:p>
          <a:p>
            <a:pPr lvl="2"/>
            <a:r>
              <a:rPr lang="en-US" dirty="0"/>
              <a:t>forgotten paths</a:t>
            </a:r>
          </a:p>
          <a:p>
            <a:pPr lvl="2"/>
            <a:r>
              <a:rPr lang="en-US" dirty="0"/>
              <a:t>loop termination</a:t>
            </a:r>
          </a:p>
          <a:p>
            <a:pPr lvl="2"/>
            <a:r>
              <a:rPr lang="en-US" dirty="0"/>
              <a:t>duplicate processing</a:t>
            </a:r>
          </a:p>
          <a:p>
            <a:pPr lvl="1"/>
            <a:r>
              <a:rPr lang="en-US" dirty="0"/>
              <a:t>logic</a:t>
            </a:r>
          </a:p>
          <a:p>
            <a:pPr lvl="2"/>
            <a:r>
              <a:rPr lang="en-US" dirty="0"/>
              <a:t>"impossible" cases</a:t>
            </a:r>
          </a:p>
          <a:p>
            <a:pPr lvl="2"/>
            <a:r>
              <a:rPr lang="en-US" dirty="0"/>
              <a:t>improper negation</a:t>
            </a:r>
          </a:p>
          <a:p>
            <a:pPr lvl="2"/>
            <a:r>
              <a:rPr lang="en-US" dirty="0"/>
              <a:t>improper combination of cases</a:t>
            </a:r>
          </a:p>
          <a:p>
            <a:pPr lvl="2"/>
            <a:r>
              <a:rPr lang="en-US" dirty="0"/>
              <a:t>overlap of exclusive cases</a:t>
            </a:r>
          </a:p>
          <a:p>
            <a:pPr lvl="2"/>
            <a:r>
              <a:rPr lang="en-US" dirty="0"/>
              <a:t>misunderstood semantics of logic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020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320227" imgH="710891" progId="Equation.3">
                    <p:embed/>
                  </p:oleObj>
                </mc:Choice>
                <mc:Fallback>
                  <p:oleObj name="Equation" r:id="rId3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>
                  <a:latin typeface="Times New Roman" pitchFamily="18" charset="0"/>
                </a:rPr>
                <a:t>def</a:t>
              </a:r>
              <a:r>
                <a:rPr lang="en-US" altLang="nl-BE" sz="1800" dirty="0">
                  <a:latin typeface="Times New Roman" pitchFamily="18" charset="0"/>
                </a:rPr>
                <a:t> </a:t>
              </a:r>
              <a:r>
                <a:rPr lang="en-US" altLang="nl-BE" sz="1800" dirty="0" err="1">
                  <a:latin typeface="Times New Roman" pitchFamily="18" charset="0"/>
                </a:rPr>
                <a:t>compute_volume</a:t>
              </a:r>
              <a:r>
                <a:rPr lang="en-US" altLang="nl-BE" sz="1800" dirty="0">
                  <a:latin typeface="Times New Roman" pitchFamily="18" charset="0"/>
                </a:rPr>
                <a:t>(object):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…</a:t>
              </a: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bugs II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Bugs in</a:t>
            </a:r>
          </a:p>
          <a:p>
            <a:pPr lvl="1"/>
            <a:r>
              <a:rPr lang="en-US" dirty="0"/>
              <a:t>processing</a:t>
            </a:r>
          </a:p>
          <a:p>
            <a:pPr lvl="2"/>
            <a:r>
              <a:rPr lang="en-US" dirty="0"/>
              <a:t>arithmetic bugs,  function evaluation &amp; algorithm selection</a:t>
            </a:r>
          </a:p>
          <a:p>
            <a:pPr lvl="2"/>
            <a:r>
              <a:rPr lang="en-US" dirty="0"/>
              <a:t>ignoring overflow</a:t>
            </a:r>
          </a:p>
          <a:p>
            <a:pPr lvl="2"/>
            <a:r>
              <a:rPr lang="en-US" dirty="0"/>
              <a:t>floating point comparison</a:t>
            </a:r>
          </a:p>
          <a:p>
            <a:pPr lvl="2"/>
            <a:r>
              <a:rPr lang="en-US" dirty="0"/>
              <a:t>data representation conversion</a:t>
            </a:r>
          </a:p>
          <a:p>
            <a:pPr lvl="2"/>
            <a:r>
              <a:rPr lang="en-US" dirty="0"/>
              <a:t>resource leaks</a:t>
            </a:r>
          </a:p>
          <a:p>
            <a:pPr lvl="1"/>
            <a:r>
              <a:rPr lang="en-US" dirty="0"/>
              <a:t>initialization</a:t>
            </a:r>
          </a:p>
          <a:p>
            <a:pPr lvl="2"/>
            <a:r>
              <a:rPr lang="en-US" dirty="0"/>
              <a:t>using uninitialized variables</a:t>
            </a:r>
          </a:p>
          <a:p>
            <a:pPr lvl="2"/>
            <a:r>
              <a:rPr lang="en-US" dirty="0"/>
              <a:t>bug in first value of loop control</a:t>
            </a:r>
          </a:p>
          <a:p>
            <a:pPr lvl="2"/>
            <a:r>
              <a:rPr lang="en-US" dirty="0"/>
              <a:t>using unallocated memory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2777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wrong format, number of items</a:t>
            </a:r>
          </a:p>
          <a:p>
            <a:r>
              <a:rPr lang="en-US" dirty="0"/>
              <a:t>dynamic data</a:t>
            </a:r>
          </a:p>
          <a:p>
            <a:pPr lvl="1"/>
            <a:r>
              <a:rPr lang="en-US" dirty="0"/>
              <a:t>garbage in arrays</a:t>
            </a:r>
          </a:p>
          <a:p>
            <a:pPr lvl="1"/>
            <a:r>
              <a:rPr lang="en-US" dirty="0"/>
              <a:t>dangling pointers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6778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&amp;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Typos</a:t>
            </a:r>
          </a:p>
          <a:p>
            <a:pPr lvl="1"/>
            <a:r>
              <a:rPr lang="en-US" dirty="0"/>
              <a:t>l versus I, 0 versus O?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versus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cs typeface="Courier New" panose="02070309020205020404" pitchFamily="49" charset="0"/>
              </a:rPr>
              <a:t> versus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r>
              <a:rPr lang="en-US" dirty="0">
                <a:cs typeface="Courier New" panose="02070309020205020404" pitchFamily="49" charset="0"/>
              </a:rPr>
              <a:t>Misinterpretation of statement semantics</a:t>
            </a:r>
          </a:p>
          <a:p>
            <a:r>
              <a:rPr lang="en-US" dirty="0">
                <a:cs typeface="Courier New" panose="02070309020205020404" pitchFamily="49" charset="0"/>
              </a:rPr>
              <a:t>Mistakes in documentation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dirty="0">
                <a:cs typeface="Courier New" panose="02070309020205020404" pitchFamily="49" charset="0"/>
              </a:rPr>
              <a:t> more bugs!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98411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 in parallel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 hard to find: execution is non-deterministic!</a:t>
            </a:r>
          </a:p>
          <a:p>
            <a:r>
              <a:rPr lang="en-US" dirty="0"/>
              <a:t>Specific types of bugs</a:t>
            </a:r>
          </a:p>
          <a:p>
            <a:pPr lvl="1"/>
            <a:r>
              <a:rPr lang="en-US" dirty="0"/>
              <a:t>deadlocks</a:t>
            </a:r>
          </a:p>
          <a:p>
            <a:pPr lvl="1"/>
            <a:r>
              <a:rPr lang="en-US" dirty="0"/>
              <a:t>race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895223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Command line debugger, allows to</a:t>
            </a:r>
          </a:p>
          <a:p>
            <a:pPr lvl="1"/>
            <a:r>
              <a:rPr lang="en-US" dirty="0"/>
              <a:t>Step through code while executing</a:t>
            </a:r>
          </a:p>
          <a:p>
            <a:pPr lvl="1"/>
            <a:r>
              <a:rPr lang="en-US" dirty="0"/>
              <a:t>View values of variables</a:t>
            </a:r>
          </a:p>
          <a:p>
            <a:pPr lvl="1"/>
            <a:r>
              <a:rPr lang="en-US" dirty="0"/>
              <a:t>Watch for changes</a:t>
            </a:r>
          </a:p>
          <a:p>
            <a:r>
              <a:rPr lang="en-US" dirty="0"/>
              <a:t>Works on</a:t>
            </a:r>
          </a:p>
          <a:p>
            <a:pPr lvl="1"/>
            <a:r>
              <a:rPr lang="en-US" dirty="0"/>
              <a:t>Sequential programs</a:t>
            </a:r>
          </a:p>
          <a:p>
            <a:pPr lvl="1"/>
            <a:r>
              <a:rPr lang="en-US" dirty="0"/>
              <a:t>Multithreaded programs (including OpenMP)</a:t>
            </a:r>
          </a:p>
          <a:p>
            <a:pPr lvl="1"/>
            <a:r>
              <a:rPr lang="en-US" dirty="0"/>
              <a:t>Remote processes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C/C++</a:t>
            </a:r>
          </a:p>
          <a:p>
            <a:pPr lvl="1"/>
            <a:r>
              <a:rPr lang="en-US" dirty="0"/>
              <a:t>Fortran</a:t>
            </a:r>
          </a:p>
          <a:p>
            <a:r>
              <a:rPr lang="en-US" dirty="0">
                <a:hlinkClick r:id="rId2"/>
              </a:rPr>
              <a:t>https://www.gnu.org/software/gdb/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094740"/>
            <a:ext cx="782836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Most IDE's have (visual) debuggers: similar approach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  <p:pic>
        <p:nvPicPr>
          <p:cNvPr id="3074" name="Picture 2" descr="[image of Archer&#10;Fish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60848"/>
            <a:ext cx="190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a.out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Oops!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9512" y="1413351"/>
            <a:ext cx="4392488" cy="4032878"/>
            <a:chOff x="179512" y="1413351"/>
            <a:chExt cx="4392488" cy="403287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381328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show.h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83717" y="513845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gdb: compiling code &amp; starting gdb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>
                <a:cs typeface="Courier New" pitchFamily="49" charset="0"/>
              </a:rPr>
              <a:t>Running under gdb control: start gdb</a:t>
            </a: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a.out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listing 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/>
              <a:t>Listing code 10 line window: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  <a:p>
            <a:r>
              <a:rPr lang="en-US" sz="2800" dirty="0"/>
              <a:t>Listing next 10 lines: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listing 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/>
              <a:t>Listing code 10 line window around line 9: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  <a:p>
            <a:r>
              <a:rPr lang="en-US" sz="2800" dirty="0"/>
              <a:t>Listing from line 10 to line 13: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readability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Choose names aptly</a:t>
            </a:r>
          </a:p>
          <a:p>
            <a:r>
              <a:rPr lang="en-US" dirty="0"/>
              <a:t>Be brief</a:t>
            </a:r>
          </a:p>
          <a:p>
            <a:r>
              <a:rPr lang="en-US" dirty="0"/>
              <a:t>Respect formatting conventions</a:t>
            </a:r>
          </a:p>
          <a:p>
            <a:r>
              <a:rPr lang="en-US" dirty="0"/>
              <a:t>Respect coding style standards</a:t>
            </a:r>
          </a:p>
          <a:p>
            <a:r>
              <a:rPr lang="en-US" dirty="0"/>
              <a:t>Be explicit, express intent</a:t>
            </a:r>
          </a:p>
          <a:p>
            <a:r>
              <a:rPr lang="en-US" dirty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Same principles for all programming languages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508104" y="3926290"/>
            <a:ext cx="3250704" cy="1728192"/>
            <a:chOff x="4821276" y="3871774"/>
            <a:chExt cx="3250704" cy="1728192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250704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390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Always code as if the guy who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ends up maintaining your code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 be a violent psychopath who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knows where you live.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27764" y="5148739"/>
              <a:ext cx="1783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John F. Woods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listing 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/>
              <a:t>Listing function: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/>
          </a:p>
          <a:p>
            <a:r>
              <a:rPr lang="en-US" sz="2800" dirty="0"/>
              <a:t>Listing function in other file: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running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code: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so interesting, but one can</a:t>
            </a:r>
          </a:p>
          <a:p>
            <a:pPr lvl="1"/>
            <a:r>
              <a:rPr lang="en-US" dirty="0"/>
              <a:t>Set breakpoints</a:t>
            </a:r>
          </a:p>
          <a:p>
            <a:pPr lvl="1"/>
            <a:r>
              <a:rPr lang="en-US" dirty="0"/>
              <a:t>Set conditional breakpoints</a:t>
            </a:r>
          </a:p>
          <a:p>
            <a:pPr lvl="1"/>
            <a:r>
              <a:rPr lang="en-US" dirty="0"/>
              <a:t>Watch stuff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command line arguments here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breakpoints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Set breakpoint at line number: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Set breakpoint at function: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at breakpoints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Inspect value of variables: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/>
              <a:t>Proceed execution by</a:t>
            </a:r>
          </a:p>
          <a:p>
            <a:pPr lvl="1"/>
            <a:r>
              <a:rPr lang="en-US" dirty="0"/>
              <a:t>Stepping</a:t>
            </a:r>
          </a:p>
          <a:p>
            <a:pPr lvl="2"/>
            <a:r>
              <a:rPr lang="en-US" dirty="0"/>
              <a:t>With descending into subroutines: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/>
              <a:t>Without descending into subroutines: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>
                <a:cs typeface="Courier New" pitchFamily="49" charset="0"/>
              </a:rPr>
              <a:t>Until next statement: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/>
              <a:t>Continuing to next breakpoint: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>
                <a:cs typeface="Courier New" pitchFamily="49" charset="0"/>
              </a:rPr>
              <a:t>Step out of function: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/>
              <a:t>Handle breakpoints</a:t>
            </a:r>
          </a:p>
          <a:p>
            <a:pPr lvl="1"/>
            <a:r>
              <a:rPr lang="en-US" dirty="0"/>
              <a:t>List: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Remove: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>
                <a:cs typeface="Courier New" pitchFamily="49" charset="0"/>
              </a:rPr>
              <a:t>Disable/enable: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cs typeface="Courier New" pitchFamily="49" charset="0"/>
              </a:rPr>
              <a:t>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example stepping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counted steps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gdb: example handling breakpoints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conditional breakpoint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conditionally: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Only break when condition holds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dis/enabling breakpoints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Disable breakpoint: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issuing commands at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Commands associated with breakpoint will be executed each time the breakpoint is hit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don't print breakpoint info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don't stop at breakpoint 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represent things</a:t>
            </a:r>
          </a:p>
          <a:p>
            <a:pPr lvl="1"/>
            <a:r>
              <a:rPr lang="en-US" dirty="0"/>
              <a:t>nouns in natural language</a:t>
            </a:r>
          </a:p>
          <a:p>
            <a:r>
              <a:rPr lang="en-US" dirty="0"/>
              <a:t>Functions/methods represent</a:t>
            </a:r>
          </a:p>
          <a:p>
            <a:pPr lvl="1"/>
            <a:r>
              <a:rPr lang="en-US" dirty="0"/>
              <a:t>actions</a:t>
            </a:r>
          </a:p>
          <a:p>
            <a:pPr lvl="2"/>
            <a:r>
              <a:rPr lang="en-US" dirty="0"/>
              <a:t>verbs in natural language</a:t>
            </a:r>
          </a:p>
          <a:p>
            <a:pPr lvl="1"/>
            <a:r>
              <a:rPr lang="en-US" dirty="0"/>
              <a:t>property tests</a:t>
            </a:r>
          </a:p>
          <a:p>
            <a:pPr lvl="2"/>
            <a:r>
              <a:rPr lang="en-US" dirty="0"/>
              <a:t>questions in natural language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line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Principle of</a:t>
            </a:r>
          </a:p>
          <a:p>
            <a:pPr algn="ctr"/>
            <a:r>
              <a:rPr lang="en-US" sz="2800" dirty="0"/>
              <a:t>least surprise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gdb</a:t>
            </a:r>
            <a:r>
              <a:rPr lang="en-US" dirty="0"/>
              <a:t>: easier 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Dynamic </a:t>
            </a:r>
            <a:r>
              <a:rPr lang="en-US" dirty="0" err="1"/>
              <a:t>printf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Use custom function for printing</a:t>
            </a:r>
          </a:p>
          <a:p>
            <a:pPr lvl="1"/>
            <a:r>
              <a:rPr lang="en-US" dirty="0"/>
              <a:t>Print to "channel"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watch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halt on change: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/>
                <a:t>modified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more watch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Types of watch points:</a:t>
            </a:r>
          </a:p>
          <a:p>
            <a:pPr lvl="1"/>
            <a:r>
              <a:rPr lang="en-US" dirty="0"/>
              <a:t>Halt on write variable: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/>
              <a:t>Halt on read variable: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/>
              <a:t>Halt on read/write variable: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/>
              <a:t>List </a:t>
            </a:r>
            <a:r>
              <a:rPr lang="en-US" dirty="0" err="1"/>
              <a:t>watchpoints</a:t>
            </a:r>
            <a:r>
              <a:rPr lang="en-US" dirty="0"/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Also shows breakpoints</a:t>
            </a:r>
          </a:p>
          <a:p>
            <a:pPr lvl="1"/>
            <a:r>
              <a:rPr lang="en-US" dirty="0"/>
              <a:t>Synonym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/>
              <a:t>Removing, disabling/enabling </a:t>
            </a:r>
            <a:r>
              <a:rPr lang="en-US" dirty="0" err="1"/>
              <a:t>watchpoints</a:t>
            </a:r>
            <a:endParaRPr lang="en-US" dirty="0"/>
          </a:p>
          <a:p>
            <a:pPr lvl="1"/>
            <a:r>
              <a:rPr lang="en-US" dirty="0"/>
              <a:t>Same as for breakpoints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watch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Oops, not expected!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watch variables</a:t>
            </a:r>
          </a:p>
          <a:p>
            <a:r>
              <a:rPr lang="en-US" dirty="0"/>
              <a:t>must be in scope!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gdb</a:t>
            </a:r>
            <a:r>
              <a:rPr lang="en-US" dirty="0"/>
              <a:t>: saving breakpoints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Save breakpoints for next debugging session: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/>
              <a:t>Load breakpoints in next session: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/>
          </a:p>
          <a:p>
            <a:r>
              <a:rPr lang="en-US" dirty="0"/>
              <a:t>However</a:t>
            </a:r>
          </a:p>
          <a:p>
            <a:pPr lvl="1"/>
            <a:r>
              <a:rPr lang="en-US" dirty="0"/>
              <a:t>Adding or removing lines of code </a:t>
            </a:r>
            <a:r>
              <a:rPr lang="en-US" i="1" dirty="0"/>
              <a:t>doesn't</a:t>
            </a:r>
            <a:r>
              <a:rPr lang="en-US" dirty="0"/>
              <a:t> move breakpoints: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Better to keep debugger open while editing: automatic reload of executable and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stack frames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</a:t>
            </a:r>
            <a:r>
              <a:rPr lang="en-US" dirty="0" err="1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inspecting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information</a:t>
            </a:r>
          </a:p>
          <a:p>
            <a:pPr lvl="1"/>
            <a:r>
              <a:rPr lang="en-US" dirty="0"/>
              <a:t>Print local variables: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/>
              <a:t>Print all frame info: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/>
              <a:t>Moving to other frame</a:t>
            </a:r>
          </a:p>
          <a:p>
            <a:pPr lvl="1"/>
            <a:r>
              <a:rPr lang="en-US" dirty="0"/>
              <a:t>Move to another frame: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/>
              <a:t>Move up a frame: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/>
              <a:t>Move down a frame: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gdb</a:t>
            </a:r>
            <a:r>
              <a:rPr lang="en-US" dirty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Calling a function/subroutine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/>
              <a:t>Modifying a variable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Nice for testing hypotheses, but…</a:t>
            </a:r>
            <a:br>
              <a:rPr lang="en-US" sz="2400" dirty="0"/>
            </a:br>
            <a:r>
              <a:rPr lang="en-US" sz="2400" dirty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reverse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 gdb </a:t>
            </a:r>
            <a:r>
              <a:rPr lang="en-US" dirty="0">
                <a:sym typeface="Symbol"/>
              </a:rPr>
              <a:t></a:t>
            </a:r>
            <a:r>
              <a:rPr lang="en-US" dirty="0"/>
              <a:t> 7.3! (introduced in 7.0)</a:t>
            </a:r>
          </a:p>
          <a:p>
            <a:r>
              <a:rPr lang="en-US" dirty="0"/>
              <a:t>Allows to "step back in time", i.e., reverse execution (records changes)</a:t>
            </a:r>
          </a:p>
          <a:p>
            <a:r>
              <a:rPr lang="en-US" dirty="0"/>
              <a:t>Slow, so</a:t>
            </a:r>
          </a:p>
          <a:p>
            <a:pPr lvl="1"/>
            <a:r>
              <a:rPr lang="en-US" dirty="0"/>
              <a:t>Set breakpoint close to (but before) point of interest</a:t>
            </a:r>
          </a:p>
          <a:p>
            <a:pPr lvl="1"/>
            <a:r>
              <a:rPr lang="en-US" dirty="0"/>
              <a:t>Run up to breakpoint,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/>
              <a:t>Continue till error</a:t>
            </a:r>
          </a:p>
          <a:p>
            <a:pPr lvl="1"/>
            <a:r>
              <a:rPr lang="en-US" dirty="0"/>
              <a:t>Step back by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/>
              <a:t>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/>
              <a:t>),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/>
              <a:t>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/>
              <a:t>),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/>
              <a:t>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Breakpoints/watch expression should all 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with caution!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Long functions</a:t>
            </a:r>
          </a:p>
          <a:p>
            <a:pPr lvl="1"/>
            <a:r>
              <a:rPr lang="en-US" dirty="0"/>
              <a:t>hard to follow</a:t>
            </a:r>
          </a:p>
          <a:p>
            <a:pPr lvl="1"/>
            <a:r>
              <a:rPr lang="en-US" dirty="0"/>
              <a:t>too many variables</a:t>
            </a:r>
          </a:p>
          <a:p>
            <a:pPr lvl="1"/>
            <a:r>
              <a:rPr lang="en-US" dirty="0"/>
              <a:t>number of bugs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code length!</a:t>
            </a:r>
          </a:p>
          <a:p>
            <a:r>
              <a:rPr lang="en-US" dirty="0"/>
              <a:t>Introduce </a:t>
            </a:r>
            <a:r>
              <a:rPr lang="en-US" dirty="0" err="1"/>
              <a:t>subfunction</a:t>
            </a:r>
            <a:endParaRPr lang="en-US" dirty="0"/>
          </a:p>
          <a:p>
            <a:pPr lvl="1"/>
            <a:r>
              <a:rPr lang="en-US" dirty="0"/>
              <a:t>enrich vocabulary</a:t>
            </a:r>
          </a:p>
          <a:p>
            <a:pPr lvl="1"/>
            <a:r>
              <a:rPr lang="en-US" dirty="0"/>
              <a:t>raise description level</a:t>
            </a:r>
          </a:p>
          <a:p>
            <a:r>
              <a:rPr lang="en-US" dirty="0"/>
              <a:t>Top-down versus bottom-up development</a:t>
            </a:r>
          </a:p>
          <a:p>
            <a:pPr lvl="1"/>
            <a:r>
              <a:rPr lang="en-US" dirty="0"/>
              <a:t>matter of taste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than</a:t>
            </a:r>
            <a:br>
              <a:rPr lang="en-US" sz="3200" dirty="0"/>
            </a:br>
            <a:r>
              <a:rPr lang="en-US" sz="3200" dirty="0"/>
              <a:t>fits 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multithreaded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OpenMP code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Hello-world.f90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switching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 to switch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Break in specific thread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 13 thread 1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breakpoint hit in </a:t>
              </a:r>
              <a:r>
                <a:rPr lang="en-US" i="1" dirty="0"/>
                <a:t>every</a:t>
              </a:r>
              <a:r>
                <a:rPr lang="en-US" dirty="0"/>
                <a:t> thread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gdb</a:t>
            </a:r>
            <a:r>
              <a:rPr lang="en-US" dirty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Checkpoints can be used to restart program from previous state</a:t>
            </a:r>
            <a:endParaRPr lang="nl-BE" dirty="0"/>
          </a:p>
          <a:p>
            <a:r>
              <a:rPr lang="en-US" dirty="0"/>
              <a:t>create checkpoint: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/>
              <a:t>Restart from that point: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restart &lt;checkpoint-id&gt;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gdb</a:t>
            </a:r>
            <a:r>
              <a:rPr lang="en-US" dirty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 state of crashed program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/>
              <a:t>Backtrace</a:t>
            </a:r>
            <a:r>
              <a:rPr lang="en-US" dirty="0"/>
              <a:t> to see call stack</a:t>
            </a:r>
          </a:p>
          <a:p>
            <a:pPr lvl="1"/>
            <a:r>
              <a:rPr lang="en-US" dirty="0"/>
              <a:t>Switch frames/threads</a:t>
            </a:r>
          </a:p>
          <a:p>
            <a:pPr lvl="1"/>
            <a:r>
              <a:rPr lang="en-US" dirty="0"/>
              <a:t>Inspect values of variables</a:t>
            </a:r>
          </a:p>
          <a:p>
            <a:r>
              <a:rPr lang="en-US" dirty="0"/>
              <a:t>Requires core file, if necessary, set </a:t>
            </a:r>
            <a:r>
              <a:rPr lang="en-US" dirty="0" err="1"/>
              <a:t>ulimit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core files can be </a:t>
            </a:r>
            <a:r>
              <a:rPr lang="en-US" sz="2400" i="1" dirty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bugs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441303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Fortran logical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order in Fortran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55576" y="2204864"/>
            <a:ext cx="6264696" cy="3046989"/>
            <a:chOff x="179512" y="1413351"/>
            <a:chExt cx="6264696" cy="304698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30469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accumulate(x, normalize) result(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real, dimension(:), intent(in) :: x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real, intent(in),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optional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:: normalize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real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acc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sum(x)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 .and. normalize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function accumulate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33721" y="415256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logical_order.f90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88024" y="3220527"/>
            <a:ext cx="3736287" cy="784537"/>
            <a:chOff x="4788024" y="3220527"/>
            <a:chExt cx="3736287" cy="784537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1991507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guarantee on</a:t>
              </a:r>
              <a:br>
                <a:rPr lang="en-US" sz="2000" dirty="0"/>
              </a:br>
              <a:r>
                <a:rPr lang="en-US" sz="2000" dirty="0"/>
                <a:t>evaluation order!</a:t>
              </a: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4788024" y="3574470"/>
              <a:ext cx="1744780" cy="43059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55576" y="5398036"/>
            <a:ext cx="6264696" cy="1323439"/>
            <a:chOff x="179512" y="1413351"/>
            <a:chExt cx="6264696" cy="1323439"/>
          </a:xfrm>
        </p:grpSpPr>
        <p:sp>
          <p:nvSpPr>
            <p:cNvPr id="16" name="TextBox 15"/>
            <p:cNvSpPr txBox="1"/>
            <p:nvPr/>
          </p:nvSpPr>
          <p:spPr>
            <a:xfrm>
              <a:off x="179512" y="1413351"/>
              <a:ext cx="6264696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if (normalize)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33721" y="242901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logical_order.f90</a:t>
              </a:r>
            </a:p>
          </p:txBody>
        </p: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400506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562185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C/C++ logical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order in C/C++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83568" y="2372865"/>
            <a:ext cx="6264696" cy="1077218"/>
            <a:chOff x="179512" y="1413351"/>
            <a:chExt cx="6264696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(string) &gt; 0 &amp;&amp; string != NULL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75856" y="1625827"/>
            <a:ext cx="5037644" cy="1047832"/>
            <a:chOff x="3497631" y="3220527"/>
            <a:chExt cx="5037644" cy="1047832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002471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Evaluation order</a:t>
              </a:r>
            </a:p>
            <a:p>
              <a:r>
                <a:rPr lang="en-US" sz="2000" dirty="0"/>
                <a:t>from left to right!</a:t>
              </a: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3497631" y="3574470"/>
              <a:ext cx="3035173" cy="6938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2516275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4295801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683568" y="4081228"/>
            <a:ext cx="6264696" cy="1077218"/>
            <a:chOff x="179512" y="1413351"/>
            <a:chExt cx="6264696" cy="1077218"/>
          </a:xfrm>
        </p:grpSpPr>
        <p:sp>
          <p:nvSpPr>
            <p:cNvPr id="21" name="TextBox 20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 != NULL &amp;&amp;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(string) &gt;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627784" y="3332092"/>
            <a:ext cx="2238049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segmentation fault!</a:t>
            </a:r>
          </a:p>
        </p:txBody>
      </p:sp>
    </p:spTree>
    <p:extLst>
      <p:ext uri="{BB962C8B-B14F-4D97-AF65-F5344CB8AC3E}">
        <p14:creationId xmlns:p14="http://schemas.microsoft.com/office/powerpoint/2010/main" val="43686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: finding NULL pointers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681063"/>
            <a:ext cx="8577989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./logical_order_c.exe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Invalid read of size 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  at 0x400590: main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logical_order.c:15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Address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or (recently)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free'd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147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23528" y="4311680"/>
            <a:ext cx="6264696" cy="1077218"/>
            <a:chOff x="179512" y="1413351"/>
            <a:chExt cx="6264696" cy="1077218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 &amp;&amp; string != NULL)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43808" y="2946344"/>
            <a:ext cx="2698544" cy="1634784"/>
            <a:chOff x="2843808" y="2946344"/>
            <a:chExt cx="2698544" cy="1634784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2946344"/>
              <a:ext cx="2410512" cy="971818"/>
              <a:chOff x="2340620" y="3249270"/>
              <a:chExt cx="2410512" cy="971818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340620" y="3249270"/>
                <a:ext cx="935236" cy="7871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275856" y="3851756"/>
                <a:ext cx="14752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NULL</a:t>
                </a:r>
                <a:r>
                  <a:rPr lang="en-US" dirty="0">
                    <a:cs typeface="Courier New" pitchFamily="49" charset="0"/>
                  </a:rPr>
                  <a:t> pointer</a:t>
                </a:r>
              </a:p>
            </p:txBody>
          </p:sp>
        </p:grpSp>
        <p:cxnSp>
          <p:nvCxnSpPr>
            <p:cNvPr id="12" name="Straight Arrow Connector 11"/>
            <p:cNvCxnSpPr>
              <a:stCxn id="8" idx="1"/>
            </p:cNvCxnSpPr>
            <p:nvPr/>
          </p:nvCxnSpPr>
          <p:spPr>
            <a:xfrm flipH="1">
              <a:off x="2843808" y="3733496"/>
              <a:ext cx="1223268" cy="847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946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ones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generate integer arrays, 0/1 elements</a:t>
            </a:r>
          </a:p>
          <a:p>
            <a:pPr lvl="1"/>
            <a:r>
              <a:rPr lang="en-US" dirty="0"/>
              <a:t>count &amp; print number of 1 elements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89670" y="3501008"/>
            <a:ext cx="3517310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$ ./init_proc_vars_f90.exe 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1   4/5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2   4/5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3   5/5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4   </a:t>
            </a:r>
            <a:r>
              <a:rPr lang="sv-SE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8/5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5  </a:t>
            </a:r>
            <a:r>
              <a:rPr lang="sv-SE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11/5</a:t>
            </a:r>
          </a:p>
        </p:txBody>
      </p:sp>
      <p:pic>
        <p:nvPicPr>
          <p:cNvPr id="10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182" y="4503120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2473846" y="3612672"/>
            <a:ext cx="4690442" cy="1360874"/>
            <a:chOff x="1907704" y="3555180"/>
            <a:chExt cx="4690442" cy="1360874"/>
          </a:xfrm>
        </p:grpSpPr>
        <p:grpSp>
          <p:nvGrpSpPr>
            <p:cNvPr id="7" name="Group 6"/>
            <p:cNvGrpSpPr/>
            <p:nvPr/>
          </p:nvGrpSpPr>
          <p:grpSpPr>
            <a:xfrm>
              <a:off x="2076172" y="3555180"/>
              <a:ext cx="4521974" cy="1097956"/>
              <a:chOff x="4078447" y="3220527"/>
              <a:chExt cx="4521974" cy="109795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532804" y="3220527"/>
                <a:ext cx="2067617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More 1 than array</a:t>
                </a:r>
              </a:p>
              <a:p>
                <a:r>
                  <a:rPr lang="en-US" sz="2000" dirty="0"/>
                  <a:t>size: unlikely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4078447" y="3574470"/>
                <a:ext cx="2454357" cy="7440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/>
            <p:cNvSpPr/>
            <p:nvPr/>
          </p:nvSpPr>
          <p:spPr>
            <a:xfrm>
              <a:off x="1907704" y="4468285"/>
              <a:ext cx="144016" cy="44776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16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149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755576" y="2132856"/>
            <a:ext cx="7200800" cy="3293209"/>
            <a:chOff x="-76797" y="1413351"/>
            <a:chExt cx="7200800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-76797" y="1413351"/>
              <a:ext cx="7200800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30    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count_one_wrong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(a) result(result)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31 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32         integer, dimension(:), intent(in) :: a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33         integer :: result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34         integer :: count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35 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36 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1, size(a)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37             if (a(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0) count = count + 1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38 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39         result = count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40 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count_one_wrong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06116" y="4398783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>
                  <a:latin typeface="Courier New" pitchFamily="49" charset="0"/>
                  <a:cs typeface="Courier New" pitchFamily="49" charset="0"/>
                </a:rPr>
                <a:t>init_proc_vars.f90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411760" y="5771951"/>
            <a:ext cx="50931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Seems pretty innocent, use GDB, set break at line 36</a:t>
            </a:r>
          </a:p>
        </p:txBody>
      </p:sp>
    </p:spTree>
    <p:extLst>
      <p:ext uri="{BB962C8B-B14F-4D97-AF65-F5344CB8AC3E}">
        <p14:creationId xmlns:p14="http://schemas.microsoft.com/office/powerpoint/2010/main" val="398120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Conventions are important</a:t>
            </a:r>
          </a:p>
          <a:p>
            <a:pPr lvl="1"/>
            <a:r>
              <a:rPr lang="en-US" dirty="0"/>
              <a:t>common ground</a:t>
            </a:r>
          </a:p>
          <a:p>
            <a:pPr lvl="1"/>
            <a:r>
              <a:rPr lang="en-US" dirty="0"/>
              <a:t>facilitate efficient communication</a:t>
            </a:r>
          </a:p>
          <a:p>
            <a:pPr lvl="1"/>
            <a:r>
              <a:rPr lang="en-US" dirty="0"/>
              <a:t>shared vocabulary</a:t>
            </a:r>
          </a:p>
          <a:p>
            <a:r>
              <a:rPr lang="en-US" dirty="0"/>
              <a:t>C</a:t>
            </a:r>
          </a:p>
          <a:p>
            <a:pPr lvl="1"/>
            <a:r>
              <a:rPr lang="en-US" dirty="0"/>
              <a:t>Kernighan &amp; Ritchie, </a:t>
            </a:r>
            <a:r>
              <a:rPr lang="en-US" i="1" dirty="0"/>
              <a:t>The C programming language</a:t>
            </a:r>
            <a:r>
              <a:rPr lang="en-US" dirty="0"/>
              <a:t>, 1988, Prentice Hall, ISBN 978-0131103627</a:t>
            </a:r>
          </a:p>
          <a:p>
            <a:pPr lvl="1"/>
            <a:r>
              <a:rPr lang="en-US" dirty="0">
                <a:hlinkClick r:id="rId2"/>
              </a:rPr>
              <a:t>https://cseweb.ucsd.edu/~ricko/CSE30/indhill-cstyle.html</a:t>
            </a:r>
            <a:r>
              <a:rPr lang="en-US" dirty="0"/>
              <a:t> </a:t>
            </a:r>
          </a:p>
          <a:p>
            <a:r>
              <a:rPr lang="en-US" dirty="0"/>
              <a:t>C++</a:t>
            </a:r>
          </a:p>
          <a:p>
            <a:pPr lvl="1"/>
            <a:r>
              <a:rPr lang="en-US" dirty="0">
                <a:hlinkClick r:id="rId3"/>
              </a:rPr>
              <a:t>https://google.github.io/styleguide/cppguide.html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http://isocpp.github.io/CppCoreGuidelines/</a:t>
            </a:r>
            <a:r>
              <a:rPr lang="en-US" dirty="0"/>
              <a:t> </a:t>
            </a:r>
          </a:p>
          <a:p>
            <a:r>
              <a:rPr lang="en-US" dirty="0"/>
              <a:t>Fortran</a:t>
            </a:r>
          </a:p>
          <a:p>
            <a:pPr lvl="1"/>
            <a:r>
              <a:rPr lang="en-US" dirty="0">
                <a:hlinkClick r:id="rId5"/>
              </a:rPr>
              <a:t>http://www.fortran90.org/src/best-practices.html</a:t>
            </a:r>
            <a:r>
              <a:rPr lang="en-US" dirty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</a:p>
          <a:p>
            <a:r>
              <a:rPr lang="en-US" dirty="0"/>
              <a:t>Developer documentation</a:t>
            </a:r>
          </a:p>
          <a:p>
            <a:pPr lvl="1"/>
            <a:r>
              <a:rPr lang="en-US" dirty="0">
                <a:hlinkClick r:id="rId7"/>
              </a:rPr>
              <a:t>https://developers.google.com/style/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2060848"/>
            <a:ext cx="224478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Be consistent!</a:t>
            </a:r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trace 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150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043608" y="1772816"/>
            <a:ext cx="7128792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36, "count = %d\n", count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1 at 0x400914: file init_proc_vars.f90, line 36.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 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1   4/5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2   4/5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39752" y="2492896"/>
            <a:ext cx="4047193" cy="1944216"/>
            <a:chOff x="4711990" y="3220527"/>
            <a:chExt cx="4047193" cy="1944216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226379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count</a:t>
              </a:r>
              <a:r>
                <a:rPr lang="en-US" sz="2000" dirty="0"/>
                <a:t> keeps value</a:t>
              </a:r>
            </a:p>
            <a:p>
              <a:r>
                <a:rPr lang="en-US" sz="2000" dirty="0"/>
                <a:t>between function</a:t>
              </a:r>
            </a:p>
            <a:p>
              <a:r>
                <a:rPr lang="en-US" sz="2000" dirty="0"/>
                <a:t>invocations!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4711990" y="3728359"/>
              <a:ext cx="1820814" cy="14363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195457" y="3898690"/>
            <a:ext cx="5120960" cy="833536"/>
            <a:chOff x="-76796" y="1413351"/>
            <a:chExt cx="5120960" cy="833536"/>
          </a:xfrm>
        </p:grpSpPr>
        <p:sp>
          <p:nvSpPr>
            <p:cNvPr id="12" name="TextBox 11"/>
            <p:cNvSpPr txBox="1"/>
            <p:nvPr/>
          </p:nvSpPr>
          <p:spPr>
            <a:xfrm>
              <a:off x="-76796" y="1413351"/>
              <a:ext cx="5120960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34     integer :: count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276" y="1939110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>
                  <a:latin typeface="Courier New" pitchFamily="49" charset="0"/>
                  <a:cs typeface="Courier New" pitchFamily="49" charset="0"/>
                </a:rPr>
                <a:t>init_proc_vars.f90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95455" y="4815147"/>
            <a:ext cx="5120961" cy="1625894"/>
            <a:chOff x="3195455" y="4815147"/>
            <a:chExt cx="5120961" cy="1625894"/>
          </a:xfrm>
        </p:grpSpPr>
        <p:grpSp>
          <p:nvGrpSpPr>
            <p:cNvPr id="15" name="Group 14"/>
            <p:cNvGrpSpPr/>
            <p:nvPr/>
          </p:nvGrpSpPr>
          <p:grpSpPr>
            <a:xfrm>
              <a:off x="3195455" y="5363823"/>
              <a:ext cx="5120961" cy="1077218"/>
              <a:chOff x="-76797" y="1413351"/>
              <a:chExt cx="5120961" cy="107721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-76797" y="1413351"/>
                <a:ext cx="5120961" cy="1077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…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 34     integer :: count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 35     count = 0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…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926277" y="2182792"/>
                <a:ext cx="211788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sv-SE" sz="1400" b="1" dirty="0">
                    <a:latin typeface="Courier New" pitchFamily="49" charset="0"/>
                    <a:cs typeface="Courier New" pitchFamily="49" charset="0"/>
                  </a:rPr>
                  <a:t>init_proc_vars.f90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>
              <a:off x="5851052" y="4815147"/>
              <a:ext cx="0" cy="50216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221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Computing Fibonacci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program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Analyze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151</a:t>
            </a:fld>
            <a:endParaRPr lang="nl-BE"/>
          </a:p>
        </p:txBody>
      </p: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605" y="211131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99592" y="2268161"/>
            <a:ext cx="4751621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./stack_overflow_f90.exe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Segmentation fault (core dumped)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9591" y="4149080"/>
            <a:ext cx="475162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./stack_overflow_f90.exe  core</a:t>
            </a:r>
          </a:p>
        </p:txBody>
      </p:sp>
    </p:spTree>
    <p:extLst>
      <p:ext uri="{BB962C8B-B14F-4D97-AF65-F5344CB8AC3E}">
        <p14:creationId xmlns:p14="http://schemas.microsoft.com/office/powerpoint/2010/main" val="108733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figure it out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152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251520" y="1772816"/>
            <a:ext cx="864096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Core was generated by `./stack_overflow_f90.exe'.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terminated with signal SIGSEGV, Segmentation fault.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0x00000000004009c2 in fib (n=-261724)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22	        r = fib(n-1) + fib(n-2)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-261724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79712" y="3385940"/>
            <a:ext cx="4370933" cy="400110"/>
            <a:chOff x="4935387" y="3220527"/>
            <a:chExt cx="4370933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77351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should not be negative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935387" y="3292535"/>
              <a:ext cx="1597417" cy="1280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251520" y="4031193"/>
            <a:ext cx="864096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0x00000000004009c2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n=-261723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#2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n=-261722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#3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#4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#5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n=-261719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---Type &lt;return&gt; to continue, or q &lt;return&gt; to quit---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6125517"/>
            <a:ext cx="244971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Infinite recursion?</a:t>
            </a:r>
          </a:p>
        </p:txBody>
      </p:sp>
    </p:spTree>
    <p:extLst>
      <p:ext uri="{BB962C8B-B14F-4D97-AF65-F5344CB8AC3E}">
        <p14:creationId xmlns:p14="http://schemas.microsoft.com/office/powerpoint/2010/main" val="371334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dirty="0"/>
              <a:t>Oops: no base case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153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57200" y="1772816"/>
            <a:ext cx="6563072" cy="2554545"/>
            <a:chOff x="-375173" y="1413351"/>
            <a:chExt cx="6563072" cy="2554545"/>
          </a:xfrm>
        </p:grpSpPr>
        <p:sp>
          <p:nvSpPr>
            <p:cNvPr id="5" name="TextBox 4"/>
            <p:cNvSpPr txBox="1"/>
            <p:nvPr/>
          </p:nvSpPr>
          <p:spPr>
            <a:xfrm>
              <a:off x="-375173" y="1413351"/>
              <a:ext cx="6563072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    recursive function fib(n)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17         use, intrinsic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pPr marL="342900" indent="-342900">
                <a:buAutoNum type="arabicPlain" startAt="18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  only : i64 =&gt; INT64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19 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20         integer(kind=i64), 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21         integer(kind=i64) 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22         r = fib(n-1) + fib(n-2)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23     end function fib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0011" y="3654100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>
                  <a:latin typeface="Courier New" pitchFamily="49" charset="0"/>
                  <a:cs typeface="Courier New" pitchFamily="49" charset="0"/>
                </a:rPr>
                <a:t>stack_overflow.f90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7200" y="4725144"/>
            <a:ext cx="6563072" cy="1815882"/>
            <a:chOff x="-375173" y="1413351"/>
            <a:chExt cx="6563072" cy="1815882"/>
          </a:xfrm>
        </p:grpSpPr>
        <p:sp>
          <p:nvSpPr>
            <p:cNvPr id="9" name="TextBox 8"/>
            <p:cNvSpPr txBox="1"/>
            <p:nvPr/>
          </p:nvSpPr>
          <p:spPr>
            <a:xfrm>
              <a:off x="-375173" y="1413351"/>
              <a:ext cx="65630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21         if (n &gt; 2_i64) then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fib(n-1) + fib(n-2)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else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1_i64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0012" y="2921456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>
                  <a:latin typeface="Courier New" pitchFamily="49" charset="0"/>
                  <a:cs typeface="Courier New" pitchFamily="49" charset="0"/>
                </a:rPr>
                <a:t>stack_overflow.f90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203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&amp; stack overflow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2268161"/>
            <a:ext cx="8928992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./stack_overflow_f90.exe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Command: ./stack_overflow_f90.exe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Stack overflow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 thread #1: can't grow stack to 0x1ffe801000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Stack overflow in thread #1: can't grow stack to 0x1ffe801000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Can't extend stack to 0x1ffe8010a8 during signal delivery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for thread 1:  no stack segment</a:t>
            </a:r>
          </a:p>
        </p:txBody>
      </p:sp>
    </p:spTree>
    <p:extLst>
      <p:ext uri="{BB962C8B-B14F-4D97-AF65-F5344CB8AC3E}">
        <p14:creationId xmlns:p14="http://schemas.microsoft.com/office/powerpoint/2010/main" val="221811345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bugs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85829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nucleotides in DNA sequence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8613"/>
            <a:ext cx="5904656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./dna_generator.py --A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32972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--C 29484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--G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33493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--T 30149 |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./overflow.exe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-32564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C: 29484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G: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-32043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T: 30149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5576" y="4540468"/>
            <a:ext cx="5904656" cy="2062103"/>
            <a:chOff x="179512" y="1413351"/>
            <a:chExt cx="5904656" cy="2062103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904656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::int16_t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{0};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while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cin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&gt;&gt; c)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switch (c)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case 'A':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++;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break;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10688" y="3167677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overflow.cpp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09220" y="4869160"/>
            <a:ext cx="2664296" cy="514176"/>
            <a:chOff x="5796136" y="4221088"/>
            <a:chExt cx="2664296" cy="514176"/>
          </a:xfrm>
        </p:grpSpPr>
        <p:sp>
          <p:nvSpPr>
            <p:cNvPr id="11" name="Rectangle 10"/>
            <p:cNvSpPr/>
            <p:nvPr/>
          </p:nvSpPr>
          <p:spPr>
            <a:xfrm>
              <a:off x="5796136" y="4221088"/>
              <a:ext cx="2664296" cy="5141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7312" y="4244644"/>
              <a:ext cx="194034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32767 + 1 = …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15286" y="4900087"/>
            <a:ext cx="105670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-32768</a:t>
            </a:r>
          </a:p>
        </p:txBody>
      </p:sp>
      <p:pic>
        <p:nvPicPr>
          <p:cNvPr id="13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986" y="3962019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23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>
                <a:latin typeface="Times New Roman" pitchFamily="18" charset="0"/>
              </a:rPr>
              <a:t>IEEE floating point</a:t>
            </a:r>
            <a:r>
              <a:rPr lang="en-US" altLang="nl-BE" dirty="0"/>
              <a:t> </a:t>
            </a:r>
            <a:endParaRPr lang="en-US" altLang="nl-BE" dirty="0">
              <a:latin typeface="Times New Roman" pitchFamily="18" charset="0"/>
            </a:endParaRPr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 flipV="1">
            <a:off x="1123950" y="6480175"/>
            <a:ext cx="288925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20" name="Group 19"/>
          <p:cNvGrpSpPr/>
          <p:nvPr/>
        </p:nvGrpSpPr>
        <p:grpSpPr>
          <a:xfrm>
            <a:off x="662856" y="3861048"/>
            <a:ext cx="5132387" cy="1828244"/>
            <a:chOff x="662856" y="3861048"/>
            <a:chExt cx="5132387" cy="1828244"/>
          </a:xfrm>
        </p:grpSpPr>
        <p:grpSp>
          <p:nvGrpSpPr>
            <p:cNvPr id="18" name="Group 17"/>
            <p:cNvGrpSpPr/>
            <p:nvPr/>
          </p:nvGrpSpPr>
          <p:grpSpPr>
            <a:xfrm>
              <a:off x="1329606" y="4869110"/>
              <a:ext cx="4465637" cy="144463"/>
              <a:chOff x="1329606" y="4869110"/>
              <a:chExt cx="4465637" cy="144463"/>
            </a:xfrm>
          </p:grpSpPr>
          <p:sp>
            <p:nvSpPr>
              <p:cNvPr id="52277" name="Rectangle 53"/>
              <p:cNvSpPr>
                <a:spLocks noChangeArrowheads="1"/>
              </p:cNvSpPr>
              <p:nvPr/>
            </p:nvSpPr>
            <p:spPr bwMode="auto">
              <a:xfrm>
                <a:off x="1329606" y="4869110"/>
                <a:ext cx="4465637" cy="144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78" name="Line 54"/>
              <p:cNvSpPr>
                <a:spLocks noChangeShapeType="1"/>
              </p:cNvSpPr>
              <p:nvPr/>
            </p:nvSpPr>
            <p:spPr bwMode="auto">
              <a:xfrm>
                <a:off x="147406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9" name="Line 55"/>
              <p:cNvSpPr>
                <a:spLocks noChangeShapeType="1"/>
              </p:cNvSpPr>
              <p:nvPr/>
            </p:nvSpPr>
            <p:spPr bwMode="auto">
              <a:xfrm>
                <a:off x="161853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0" name="Line 56"/>
              <p:cNvSpPr>
                <a:spLocks noChangeShapeType="1"/>
              </p:cNvSpPr>
              <p:nvPr/>
            </p:nvSpPr>
            <p:spPr bwMode="auto">
              <a:xfrm>
                <a:off x="17629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4" name="Line 60"/>
              <p:cNvSpPr>
                <a:spLocks noChangeShapeType="1"/>
              </p:cNvSpPr>
              <p:nvPr/>
            </p:nvSpPr>
            <p:spPr bwMode="auto">
              <a:xfrm>
                <a:off x="5506318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5" name="Line 61"/>
              <p:cNvSpPr>
                <a:spLocks noChangeShapeType="1"/>
              </p:cNvSpPr>
              <p:nvPr/>
            </p:nvSpPr>
            <p:spPr bwMode="auto">
              <a:xfrm>
                <a:off x="56507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6" name="Line 62"/>
              <p:cNvSpPr>
                <a:spLocks noChangeShapeType="1"/>
              </p:cNvSpPr>
              <p:nvPr/>
            </p:nvSpPr>
            <p:spPr bwMode="auto">
              <a:xfrm>
                <a:off x="24106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7" name="Line 63"/>
              <p:cNvSpPr>
                <a:spLocks noChangeShapeType="1"/>
              </p:cNvSpPr>
              <p:nvPr/>
            </p:nvSpPr>
            <p:spPr bwMode="auto">
              <a:xfrm>
                <a:off x="25551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8" name="Line 64"/>
              <p:cNvSpPr>
                <a:spLocks noChangeShapeType="1"/>
              </p:cNvSpPr>
              <p:nvPr/>
            </p:nvSpPr>
            <p:spPr bwMode="auto">
              <a:xfrm>
                <a:off x="269961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9" name="Line 65"/>
              <p:cNvSpPr>
                <a:spLocks noChangeShapeType="1"/>
              </p:cNvSpPr>
              <p:nvPr/>
            </p:nvSpPr>
            <p:spPr bwMode="auto">
              <a:xfrm>
                <a:off x="28440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90" name="Line 66"/>
              <p:cNvSpPr>
                <a:spLocks noChangeShapeType="1"/>
              </p:cNvSpPr>
              <p:nvPr/>
            </p:nvSpPr>
            <p:spPr bwMode="auto">
              <a:xfrm>
                <a:off x="29869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sp>
          <p:nvSpPr>
            <p:cNvPr id="52291" name="Text Box 67"/>
            <p:cNvSpPr txBox="1">
              <a:spLocks noChangeArrowheads="1"/>
            </p:cNvSpPr>
            <p:nvPr/>
          </p:nvSpPr>
          <p:spPr bwMode="auto">
            <a:xfrm>
              <a:off x="1885231" y="4684960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sp>
          <p:nvSpPr>
            <p:cNvPr id="52292" name="Text Box 68"/>
            <p:cNvSpPr txBox="1">
              <a:spLocks noChangeArrowheads="1"/>
            </p:cNvSpPr>
            <p:nvPr/>
          </p:nvSpPr>
          <p:spPr bwMode="auto">
            <a:xfrm>
              <a:off x="3942631" y="4694485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62856" y="3861048"/>
              <a:ext cx="668337" cy="936625"/>
              <a:chOff x="662856" y="3861048"/>
              <a:chExt cx="668337" cy="936625"/>
            </a:xfrm>
          </p:grpSpPr>
          <p:sp>
            <p:nvSpPr>
              <p:cNvPr id="52293" name="Text Box 69"/>
              <p:cNvSpPr txBox="1">
                <a:spLocks noChangeArrowheads="1"/>
              </p:cNvSpPr>
              <p:nvPr/>
            </p:nvSpPr>
            <p:spPr bwMode="auto">
              <a:xfrm>
                <a:off x="662856" y="3861048"/>
                <a:ext cx="6032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sign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bit</a:t>
                </a:r>
              </a:p>
            </p:txBody>
          </p:sp>
          <p:sp>
            <p:nvSpPr>
              <p:cNvPr id="52296" name="Line 72"/>
              <p:cNvSpPr>
                <a:spLocks noChangeShapeType="1"/>
              </p:cNvSpPr>
              <p:nvPr/>
            </p:nvSpPr>
            <p:spPr bwMode="auto">
              <a:xfrm>
                <a:off x="1115293" y="4437310"/>
                <a:ext cx="215900" cy="360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475656" y="3861048"/>
              <a:ext cx="1223962" cy="865187"/>
              <a:chOff x="1475656" y="3861048"/>
              <a:chExt cx="1223962" cy="865187"/>
            </a:xfrm>
          </p:grpSpPr>
          <p:sp>
            <p:nvSpPr>
              <p:cNvPr id="52294" name="Text Box 70"/>
              <p:cNvSpPr txBox="1">
                <a:spLocks noChangeArrowheads="1"/>
              </p:cNvSpPr>
              <p:nvPr/>
            </p:nvSpPr>
            <p:spPr bwMode="auto">
              <a:xfrm>
                <a:off x="1475656" y="3861048"/>
                <a:ext cx="11239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exponent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11 bits</a:t>
                </a:r>
              </a:p>
            </p:txBody>
          </p:sp>
          <p:sp>
            <p:nvSpPr>
              <p:cNvPr id="52297" name="AutoShape 73"/>
              <p:cNvSpPr>
                <a:spLocks/>
              </p:cNvSpPr>
              <p:nvPr/>
            </p:nvSpPr>
            <p:spPr bwMode="auto">
              <a:xfrm rot="-5400000">
                <a:off x="2015406" y="4042023"/>
                <a:ext cx="144462" cy="1223962"/>
              </a:xfrm>
              <a:prstGeom prst="rightBrace">
                <a:avLst>
                  <a:gd name="adj1" fmla="val 70605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699618" y="3861048"/>
              <a:ext cx="3095625" cy="865187"/>
              <a:chOff x="2699618" y="3861048"/>
              <a:chExt cx="3095625" cy="865187"/>
            </a:xfrm>
          </p:grpSpPr>
          <p:sp>
            <p:nvSpPr>
              <p:cNvPr id="52295" name="Text Box 71"/>
              <p:cNvSpPr txBox="1">
                <a:spLocks noChangeArrowheads="1"/>
              </p:cNvSpPr>
              <p:nvPr/>
            </p:nvSpPr>
            <p:spPr bwMode="auto">
              <a:xfrm>
                <a:off x="3707681" y="3861048"/>
                <a:ext cx="9334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fraction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52 bits</a:t>
                </a:r>
              </a:p>
            </p:txBody>
          </p:sp>
          <p:sp>
            <p:nvSpPr>
              <p:cNvPr id="52298" name="AutoShape 74"/>
              <p:cNvSpPr>
                <a:spLocks/>
              </p:cNvSpPr>
              <p:nvPr/>
            </p:nvSpPr>
            <p:spPr bwMode="auto">
              <a:xfrm rot="-5400000">
                <a:off x="4175200" y="3106191"/>
                <a:ext cx="144462" cy="3095625"/>
              </a:xfrm>
              <a:prstGeom prst="rightBrace">
                <a:avLst>
                  <a:gd name="adj1" fmla="val 17857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331193" y="5156448"/>
              <a:ext cx="4464050" cy="532844"/>
              <a:chOff x="1331193" y="5156448"/>
              <a:chExt cx="4464050" cy="532844"/>
            </a:xfrm>
          </p:grpSpPr>
          <p:sp>
            <p:nvSpPr>
              <p:cNvPr id="52299" name="AutoShape 75"/>
              <p:cNvSpPr>
                <a:spLocks/>
              </p:cNvSpPr>
              <p:nvPr/>
            </p:nvSpPr>
            <p:spPr bwMode="auto">
              <a:xfrm rot="5400000" flipV="1">
                <a:off x="3490987" y="2996654"/>
                <a:ext cx="144462" cy="4464050"/>
              </a:xfrm>
              <a:prstGeom prst="rightBrace">
                <a:avLst>
                  <a:gd name="adj1" fmla="val 25751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300" name="Text Box 76"/>
              <p:cNvSpPr txBox="1">
                <a:spLocks noChangeArrowheads="1"/>
              </p:cNvSpPr>
              <p:nvPr/>
            </p:nvSpPr>
            <p:spPr bwMode="auto">
              <a:xfrm>
                <a:off x="2370502" y="5319960"/>
                <a:ext cx="234551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double precision</a:t>
                </a:r>
                <a:r>
                  <a:rPr lang="en-US" altLang="nl-BE" sz="1800" dirty="0"/>
                  <a:t> 64 bit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157</a:t>
            </a:fld>
            <a:endParaRPr lang="nl-BE"/>
          </a:p>
        </p:txBody>
      </p:sp>
      <p:sp>
        <p:nvSpPr>
          <p:cNvPr id="90" name="Rectangle 53"/>
          <p:cNvSpPr>
            <a:spLocks noChangeArrowheads="1"/>
          </p:cNvSpPr>
          <p:nvPr/>
        </p:nvSpPr>
        <p:spPr bwMode="auto">
          <a:xfrm>
            <a:off x="1330499" y="2692627"/>
            <a:ext cx="2233389" cy="144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91" name="Line 54"/>
          <p:cNvSpPr>
            <a:spLocks noChangeShapeType="1"/>
          </p:cNvSpPr>
          <p:nvPr/>
        </p:nvSpPr>
        <p:spPr bwMode="auto">
          <a:xfrm>
            <a:off x="1479264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2" name="Line 55"/>
          <p:cNvSpPr>
            <a:spLocks noChangeShapeType="1"/>
          </p:cNvSpPr>
          <p:nvPr/>
        </p:nvSpPr>
        <p:spPr bwMode="auto">
          <a:xfrm>
            <a:off x="1623727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3" name="Line 56"/>
          <p:cNvSpPr>
            <a:spLocks noChangeShapeType="1"/>
          </p:cNvSpPr>
          <p:nvPr/>
        </p:nvSpPr>
        <p:spPr bwMode="auto">
          <a:xfrm>
            <a:off x="176818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4" name="Line 60"/>
          <p:cNvSpPr>
            <a:spLocks noChangeShapeType="1"/>
          </p:cNvSpPr>
          <p:nvPr/>
        </p:nvSpPr>
        <p:spPr bwMode="auto">
          <a:xfrm>
            <a:off x="328416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5" name="Line 61"/>
          <p:cNvSpPr>
            <a:spLocks noChangeShapeType="1"/>
          </p:cNvSpPr>
          <p:nvPr/>
        </p:nvSpPr>
        <p:spPr bwMode="auto">
          <a:xfrm>
            <a:off x="3428632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6" name="Line 62"/>
          <p:cNvSpPr>
            <a:spLocks noChangeShapeType="1"/>
          </p:cNvSpPr>
          <p:nvPr/>
        </p:nvSpPr>
        <p:spPr bwMode="auto">
          <a:xfrm>
            <a:off x="2051720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7" name="Line 63"/>
          <p:cNvSpPr>
            <a:spLocks noChangeShapeType="1"/>
          </p:cNvSpPr>
          <p:nvPr/>
        </p:nvSpPr>
        <p:spPr bwMode="auto">
          <a:xfrm>
            <a:off x="21961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8" name="Line 64"/>
          <p:cNvSpPr>
            <a:spLocks noChangeShapeType="1"/>
          </p:cNvSpPr>
          <p:nvPr/>
        </p:nvSpPr>
        <p:spPr bwMode="auto">
          <a:xfrm>
            <a:off x="2340645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9" name="Line 65"/>
          <p:cNvSpPr>
            <a:spLocks noChangeShapeType="1"/>
          </p:cNvSpPr>
          <p:nvPr/>
        </p:nvSpPr>
        <p:spPr bwMode="auto">
          <a:xfrm>
            <a:off x="2485108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0" name="Line 66"/>
          <p:cNvSpPr>
            <a:spLocks noChangeShapeType="1"/>
          </p:cNvSpPr>
          <p:nvPr/>
        </p:nvSpPr>
        <p:spPr bwMode="auto">
          <a:xfrm>
            <a:off x="26279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1" name="Text Box 67"/>
          <p:cNvSpPr txBox="1">
            <a:spLocks noChangeArrowheads="1"/>
          </p:cNvSpPr>
          <p:nvPr/>
        </p:nvSpPr>
        <p:spPr bwMode="auto">
          <a:xfrm>
            <a:off x="1710978" y="2508477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sp>
        <p:nvSpPr>
          <p:cNvPr id="102" name="Text Box 68"/>
          <p:cNvSpPr txBox="1">
            <a:spLocks noChangeArrowheads="1"/>
          </p:cNvSpPr>
          <p:nvPr/>
        </p:nvSpPr>
        <p:spPr bwMode="auto">
          <a:xfrm>
            <a:off x="2802243" y="2518002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668052" y="1684565"/>
            <a:ext cx="668337" cy="936625"/>
            <a:chOff x="662856" y="3861048"/>
            <a:chExt cx="668337" cy="936625"/>
          </a:xfrm>
        </p:grpSpPr>
        <p:sp>
          <p:nvSpPr>
            <p:cNvPr id="104" name="Text Box 69"/>
            <p:cNvSpPr txBox="1">
              <a:spLocks noChangeArrowheads="1"/>
            </p:cNvSpPr>
            <p:nvPr/>
          </p:nvSpPr>
          <p:spPr bwMode="auto">
            <a:xfrm>
              <a:off x="662856" y="3861048"/>
              <a:ext cx="6032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sign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bit</a:t>
              </a:r>
            </a:p>
          </p:txBody>
        </p:sp>
        <p:sp>
          <p:nvSpPr>
            <p:cNvPr id="105" name="Line 72"/>
            <p:cNvSpPr>
              <a:spLocks noChangeShapeType="1"/>
            </p:cNvSpPr>
            <p:nvPr/>
          </p:nvSpPr>
          <p:spPr bwMode="auto">
            <a:xfrm>
              <a:off x="1115293" y="4437310"/>
              <a:ext cx="21590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347844" y="1684565"/>
            <a:ext cx="1123950" cy="865187"/>
            <a:chOff x="1342648" y="3861048"/>
            <a:chExt cx="1123950" cy="865187"/>
          </a:xfrm>
        </p:grpSpPr>
        <p:sp>
          <p:nvSpPr>
            <p:cNvPr id="107" name="Text Box 70"/>
            <p:cNvSpPr txBox="1">
              <a:spLocks noChangeArrowheads="1"/>
            </p:cNvSpPr>
            <p:nvPr/>
          </p:nvSpPr>
          <p:spPr bwMode="auto">
            <a:xfrm>
              <a:off x="1342648" y="3861048"/>
              <a:ext cx="1123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exponent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8 bits</a:t>
              </a:r>
            </a:p>
          </p:txBody>
        </p:sp>
        <p:sp>
          <p:nvSpPr>
            <p:cNvPr id="108" name="AutoShape 73"/>
            <p:cNvSpPr>
              <a:spLocks/>
            </p:cNvSpPr>
            <p:nvPr/>
          </p:nvSpPr>
          <p:spPr bwMode="auto">
            <a:xfrm rot="16200000">
              <a:off x="1833322" y="4224107"/>
              <a:ext cx="144462" cy="859793"/>
            </a:xfrm>
            <a:prstGeom prst="rightBrace">
              <a:avLst>
                <a:gd name="adj1" fmla="val 706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340649" y="1684565"/>
            <a:ext cx="1223242" cy="884235"/>
            <a:chOff x="2335453" y="3861048"/>
            <a:chExt cx="1223242" cy="884235"/>
          </a:xfrm>
        </p:grpSpPr>
        <p:sp>
          <p:nvSpPr>
            <p:cNvPr id="110" name="Text Box 71"/>
            <p:cNvSpPr txBox="1">
              <a:spLocks noChangeArrowheads="1"/>
            </p:cNvSpPr>
            <p:nvPr/>
          </p:nvSpPr>
          <p:spPr bwMode="auto">
            <a:xfrm>
              <a:off x="2478572" y="3861048"/>
              <a:ext cx="9334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fraction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23 bits</a:t>
              </a:r>
            </a:p>
          </p:txBody>
        </p:sp>
        <p:sp>
          <p:nvSpPr>
            <p:cNvPr id="111" name="AutoShape 74"/>
            <p:cNvSpPr>
              <a:spLocks/>
            </p:cNvSpPr>
            <p:nvPr/>
          </p:nvSpPr>
          <p:spPr bwMode="auto">
            <a:xfrm rot="16200000">
              <a:off x="2865318" y="4051907"/>
              <a:ext cx="163511" cy="1223242"/>
            </a:xfrm>
            <a:prstGeom prst="rightBrace">
              <a:avLst>
                <a:gd name="adj1" fmla="val 1785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331640" y="2969429"/>
            <a:ext cx="2268570" cy="543380"/>
            <a:chOff x="1326444" y="5145912"/>
            <a:chExt cx="2268570" cy="543380"/>
          </a:xfrm>
        </p:grpSpPr>
        <p:sp>
          <p:nvSpPr>
            <p:cNvPr id="113" name="AutoShape 75"/>
            <p:cNvSpPr>
              <a:spLocks/>
            </p:cNvSpPr>
            <p:nvPr/>
          </p:nvSpPr>
          <p:spPr bwMode="auto">
            <a:xfrm rot="5400000" flipV="1">
              <a:off x="2367444" y="4109661"/>
              <a:ext cx="154998" cy="2227499"/>
            </a:xfrm>
            <a:prstGeom prst="rightBrace">
              <a:avLst>
                <a:gd name="adj1" fmla="val 25751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14" name="Text Box 76"/>
            <p:cNvSpPr txBox="1">
              <a:spLocks noChangeArrowheads="1"/>
            </p:cNvSpPr>
            <p:nvPr/>
          </p:nvSpPr>
          <p:spPr bwMode="auto">
            <a:xfrm>
              <a:off x="1326444" y="5319960"/>
              <a:ext cx="22685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single precision</a:t>
              </a:r>
              <a:r>
                <a:rPr lang="en-US" altLang="nl-BE" sz="1800" dirty="0"/>
                <a:t> 32 bit</a:t>
              </a:r>
            </a:p>
          </p:txBody>
        </p:sp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311102"/>
              </p:ext>
            </p:extLst>
          </p:nvPr>
        </p:nvGraphicFramePr>
        <p:xfrm>
          <a:off x="4884424" y="2428877"/>
          <a:ext cx="2757066" cy="403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62040" imgH="228600" progId="Equation.3">
                  <p:embed/>
                </p:oleObj>
              </mc:Choice>
              <mc:Fallback>
                <p:oleObj name="Equation" r:id="rId3" imgW="15620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84424" y="2428877"/>
                        <a:ext cx="2757066" cy="403473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8827" y="5888087"/>
            <a:ext cx="5117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IEEE 754-2008 standard for floating point arithmetic:</a:t>
            </a:r>
            <a:br>
              <a:rPr lang="en-US" dirty="0"/>
            </a:br>
            <a:r>
              <a:rPr lang="en-US" dirty="0">
                <a:hlinkClick r:id="rId5"/>
              </a:rPr>
              <a:t>http://ieeexplore.ieee.org/document/4610935/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65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07504" y="4283804"/>
            <a:ext cx="7200800" cy="369332"/>
            <a:chOff x="107504" y="1809315"/>
            <a:chExt cx="7200800" cy="369332"/>
          </a:xfrm>
        </p:grpSpPr>
        <p:sp>
          <p:nvSpPr>
            <p:cNvPr id="100" name="Rectangle 99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rgbClr val="00B0F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76056" y="1809315"/>
              <a:ext cx="1180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Underflow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7504" y="1257996"/>
            <a:ext cx="7200800" cy="1246978"/>
            <a:chOff x="107504" y="1257996"/>
            <a:chExt cx="7200800" cy="1246978"/>
          </a:xfrm>
        </p:grpSpPr>
        <p:sp>
          <p:nvSpPr>
            <p:cNvPr id="15" name="Rectangle 14"/>
            <p:cNvSpPr/>
            <p:nvPr/>
          </p:nvSpPr>
          <p:spPr>
            <a:xfrm>
              <a:off x="107504" y="1257996"/>
              <a:ext cx="7200800" cy="1246978"/>
            </a:xfrm>
            <a:prstGeom prst="rect">
              <a:avLst/>
            </a:prstGeom>
            <a:solidFill>
              <a:srgbClr val="C000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76056" y="1653659"/>
              <a:ext cx="1043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Overflow</a:t>
              </a:r>
            </a:p>
          </p:txBody>
        </p:sp>
      </p:grp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/>
              <a:t>Representation consequences</a:t>
            </a:r>
            <a:endParaRPr lang="en-US" altLang="nl-BE" dirty="0">
              <a:latin typeface="Times New Roman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92138" y="1198563"/>
            <a:ext cx="639762" cy="5254625"/>
            <a:chOff x="592138" y="1198563"/>
            <a:chExt cx="639762" cy="5254625"/>
          </a:xfrm>
        </p:grpSpPr>
        <p:grpSp>
          <p:nvGrpSpPr>
            <p:cNvPr id="12" name="Group 11"/>
            <p:cNvGrpSpPr/>
            <p:nvPr/>
          </p:nvGrpSpPr>
          <p:grpSpPr>
            <a:xfrm>
              <a:off x="684213" y="1198563"/>
              <a:ext cx="431800" cy="5254625"/>
              <a:chOff x="684213" y="1198563"/>
              <a:chExt cx="431800" cy="5254625"/>
            </a:xfrm>
          </p:grpSpPr>
          <p:sp>
            <p:nvSpPr>
              <p:cNvPr id="10243" name="Line 3"/>
              <p:cNvSpPr>
                <a:spLocks noChangeShapeType="1"/>
              </p:cNvSpPr>
              <p:nvPr/>
            </p:nvSpPr>
            <p:spPr bwMode="auto">
              <a:xfrm flipV="1">
                <a:off x="1116013" y="1412875"/>
                <a:ext cx="0" cy="50403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28" name="Text Box 4"/>
              <p:cNvSpPr txBox="1">
                <a:spLocks noChangeArrowheads="1"/>
              </p:cNvSpPr>
              <p:nvPr/>
            </p:nvSpPr>
            <p:spPr bwMode="auto">
              <a:xfrm>
                <a:off x="684213" y="1198563"/>
                <a:ext cx="407987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latin typeface="+mn-lt"/>
                    <a:cs typeface="+mn-cs"/>
                    <a:sym typeface="Euclid Extra" pitchFamily="18" charset="2"/>
                  </a:rPr>
                  <a:t>R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92138" y="4316413"/>
              <a:ext cx="639762" cy="366712"/>
              <a:chOff x="592138" y="4316413"/>
              <a:chExt cx="639762" cy="366712"/>
            </a:xfrm>
          </p:grpSpPr>
          <p:sp>
            <p:nvSpPr>
              <p:cNvPr id="10247" name="Text Box 7"/>
              <p:cNvSpPr txBox="1">
                <a:spLocks noChangeArrowheads="1"/>
              </p:cNvSpPr>
              <p:nvPr/>
            </p:nvSpPr>
            <p:spPr bwMode="auto">
              <a:xfrm>
                <a:off x="592138" y="4316413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Euclid"/>
                  </a:rPr>
                  <a:t>0</a:t>
                </a:r>
              </a:p>
            </p:txBody>
          </p:sp>
          <p:sp>
            <p:nvSpPr>
              <p:cNvPr id="10253" name="Line 13"/>
              <p:cNvSpPr>
                <a:spLocks noChangeShapeType="1"/>
              </p:cNvSpPr>
              <p:nvPr/>
            </p:nvSpPr>
            <p:spPr bwMode="auto">
              <a:xfrm>
                <a:off x="1016000" y="447516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1692275" y="4286250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0.0</a:t>
            </a: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1187450" y="44751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201613" y="2225675"/>
            <a:ext cx="2771775" cy="402670"/>
            <a:chOff x="201613" y="2225675"/>
            <a:chExt cx="2771775" cy="402670"/>
          </a:xfrm>
        </p:grpSpPr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201613" y="2259013"/>
              <a:ext cx="9444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Euclid"/>
                  <a:sym typeface="Symbol"/>
                </a:rPr>
                <a:t></a:t>
              </a:r>
              <a:r>
                <a:rPr lang="en-US" altLang="nl-BE" sz="1800" dirty="0">
                  <a:latin typeface="Euclid"/>
                  <a:sym typeface="Euclid Symbol"/>
                </a:rPr>
                <a:t> </a:t>
              </a:r>
              <a:r>
                <a:rPr lang="en-US" altLang="nl-BE" sz="1800" dirty="0">
                  <a:latin typeface="Euclid"/>
                </a:rPr>
                <a:t>10</a:t>
              </a:r>
              <a:r>
                <a:rPr lang="en-US" altLang="nl-BE" sz="1800" baseline="30000" dirty="0">
                  <a:latin typeface="Euclid"/>
                </a:rPr>
                <a:t>308</a:t>
              </a:r>
            </a:p>
          </p:txBody>
        </p:sp>
        <p:sp>
          <p:nvSpPr>
            <p:cNvPr id="52234" name="Line 10"/>
            <p:cNvSpPr>
              <a:spLocks noChangeShapeType="1"/>
            </p:cNvSpPr>
            <p:nvPr/>
          </p:nvSpPr>
          <p:spPr bwMode="auto">
            <a:xfrm>
              <a:off x="998538" y="2492375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39" name="Text Box 15"/>
            <p:cNvSpPr txBox="1">
              <a:spLocks noChangeArrowheads="1"/>
            </p:cNvSpPr>
            <p:nvPr/>
          </p:nvSpPr>
          <p:spPr bwMode="auto">
            <a:xfrm>
              <a:off x="1627188" y="2225675"/>
              <a:ext cx="1346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DBL_MAX</a:t>
              </a:r>
            </a:p>
          </p:txBody>
        </p:sp>
        <p:sp>
          <p:nvSpPr>
            <p:cNvPr id="52248" name="AutoShape 24"/>
            <p:cNvSpPr>
              <a:spLocks/>
            </p:cNvSpPr>
            <p:nvPr/>
          </p:nvSpPr>
          <p:spPr bwMode="auto">
            <a:xfrm>
              <a:off x="1235075" y="23733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1" name="Line 27"/>
            <p:cNvSpPr>
              <a:spLocks noChangeShapeType="1"/>
            </p:cNvSpPr>
            <p:nvPr/>
          </p:nvSpPr>
          <p:spPr bwMode="auto">
            <a:xfrm flipV="1">
              <a:off x="1387475" y="2405063"/>
              <a:ext cx="288925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50950" y="1341438"/>
            <a:ext cx="957263" cy="1008062"/>
            <a:chOff x="1250950" y="1341438"/>
            <a:chExt cx="957263" cy="1008062"/>
          </a:xfrm>
        </p:grpSpPr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1671638" y="1531938"/>
              <a:ext cx="5365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+</a:t>
              </a:r>
              <a:r>
                <a:rPr lang="en-US" altLang="nl-BE" sz="1800" dirty="0">
                  <a:latin typeface="Euclid"/>
                  <a:sym typeface="Symbol" pitchFamily="18" charset="2"/>
                </a:rPr>
                <a:t></a:t>
              </a:r>
              <a:endParaRPr lang="en-US" altLang="nl-BE" sz="1800" dirty="0">
                <a:latin typeface="Euclid"/>
                <a:sym typeface="Euclid Symbol"/>
              </a:endParaRPr>
            </a:p>
          </p:txBody>
        </p:sp>
        <p:sp>
          <p:nvSpPr>
            <p:cNvPr id="52249" name="AutoShape 25"/>
            <p:cNvSpPr>
              <a:spLocks/>
            </p:cNvSpPr>
            <p:nvPr/>
          </p:nvSpPr>
          <p:spPr bwMode="auto">
            <a:xfrm>
              <a:off x="1250950" y="1341438"/>
              <a:ext cx="152400" cy="1008062"/>
            </a:xfrm>
            <a:prstGeom prst="rightBrace">
              <a:avLst>
                <a:gd name="adj1" fmla="val 551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2" name="Line 28"/>
            <p:cNvSpPr>
              <a:spLocks noChangeShapeType="1"/>
            </p:cNvSpPr>
            <p:nvPr/>
          </p:nvSpPr>
          <p:spPr bwMode="auto">
            <a:xfrm flipV="1">
              <a:off x="1384302" y="1741486"/>
              <a:ext cx="284161" cy="1016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9388" y="3789363"/>
            <a:ext cx="2649537" cy="1295400"/>
            <a:chOff x="179388" y="3789363"/>
            <a:chExt cx="2649537" cy="1295400"/>
          </a:xfrm>
        </p:grpSpPr>
        <p:sp>
          <p:nvSpPr>
            <p:cNvPr id="52243" name="AutoShape 19"/>
            <p:cNvSpPr>
              <a:spLocks/>
            </p:cNvSpPr>
            <p:nvPr/>
          </p:nvSpPr>
          <p:spPr bwMode="auto">
            <a:xfrm>
              <a:off x="1214438" y="4243388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44" name="AutoShape 20"/>
            <p:cNvSpPr>
              <a:spLocks/>
            </p:cNvSpPr>
            <p:nvPr/>
          </p:nvSpPr>
          <p:spPr bwMode="auto">
            <a:xfrm>
              <a:off x="1225550" y="44815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79388" y="3789363"/>
              <a:ext cx="2649537" cy="1295400"/>
              <a:chOff x="179388" y="3789363"/>
              <a:chExt cx="2649537" cy="1295400"/>
            </a:xfrm>
          </p:grpSpPr>
          <p:sp>
            <p:nvSpPr>
              <p:cNvPr id="52232" name="Text Box 8"/>
              <p:cNvSpPr txBox="1">
                <a:spLocks noChangeArrowheads="1"/>
              </p:cNvSpPr>
              <p:nvPr/>
            </p:nvSpPr>
            <p:spPr bwMode="auto">
              <a:xfrm>
                <a:off x="179388" y="4070350"/>
                <a:ext cx="9461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Euclid"/>
                    <a:sym typeface="Symbol"/>
                  </a:rPr>
                  <a:t></a:t>
                </a:r>
                <a:r>
                  <a:rPr lang="en-US" altLang="nl-BE" sz="1800" dirty="0">
                    <a:latin typeface="Euclid"/>
                    <a:sym typeface="Euclid Symbol"/>
                  </a:rPr>
                  <a:t> 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3" name="Text Box 9"/>
              <p:cNvSpPr txBox="1">
                <a:spLocks noChangeArrowheads="1"/>
              </p:cNvSpPr>
              <p:nvPr/>
            </p:nvSpPr>
            <p:spPr bwMode="auto">
              <a:xfrm>
                <a:off x="179388" y="4591050"/>
                <a:ext cx="101502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5" name="Line 11"/>
              <p:cNvSpPr>
                <a:spLocks noChangeShapeType="1"/>
              </p:cNvSpPr>
              <p:nvPr/>
            </p:nvSpPr>
            <p:spPr bwMode="auto">
              <a:xfrm>
                <a:off x="998538" y="43656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36" name="Line 12"/>
              <p:cNvSpPr>
                <a:spLocks noChangeShapeType="1"/>
              </p:cNvSpPr>
              <p:nvPr/>
            </p:nvSpPr>
            <p:spPr bwMode="auto">
              <a:xfrm>
                <a:off x="1009650" y="45815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40" name="Text Box 16"/>
              <p:cNvSpPr txBox="1">
                <a:spLocks noChangeArrowheads="1"/>
              </p:cNvSpPr>
              <p:nvPr/>
            </p:nvSpPr>
            <p:spPr bwMode="auto">
              <a:xfrm>
                <a:off x="1571625" y="3789363"/>
                <a:ext cx="12573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itchFamily="18" charset="0"/>
                  </a:rPr>
                  <a:t> DBL_MIN</a:t>
                </a:r>
              </a:p>
            </p:txBody>
          </p:sp>
          <p:sp>
            <p:nvSpPr>
              <p:cNvPr id="52241" name="Text Box 17"/>
              <p:cNvSpPr txBox="1">
                <a:spLocks noChangeArrowheads="1"/>
              </p:cNvSpPr>
              <p:nvPr/>
            </p:nvSpPr>
            <p:spPr bwMode="auto">
              <a:xfrm>
                <a:off x="1547813" y="4718050"/>
                <a:ext cx="12763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-DBL_MIN</a:t>
                </a:r>
              </a:p>
            </p:txBody>
          </p:sp>
          <p:sp>
            <p:nvSpPr>
              <p:cNvPr id="52246" name="Line 22"/>
              <p:cNvSpPr>
                <a:spLocks noChangeShapeType="1"/>
              </p:cNvSpPr>
              <p:nvPr/>
            </p:nvSpPr>
            <p:spPr bwMode="auto">
              <a:xfrm flipV="1">
                <a:off x="1331913" y="4076700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53" name="Line 29"/>
              <p:cNvSpPr>
                <a:spLocks noChangeShapeType="1"/>
              </p:cNvSpPr>
              <p:nvPr/>
            </p:nvSpPr>
            <p:spPr bwMode="auto">
              <a:xfrm>
                <a:off x="1347788" y="4579938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508000" y="3350319"/>
            <a:ext cx="3244850" cy="366713"/>
            <a:chOff x="508000" y="3350319"/>
            <a:chExt cx="3244850" cy="366713"/>
          </a:xfrm>
        </p:grpSpPr>
        <p:sp>
          <p:nvSpPr>
            <p:cNvPr id="10274" name="Line 37"/>
            <p:cNvSpPr>
              <a:spLocks noChangeShapeType="1"/>
            </p:cNvSpPr>
            <p:nvPr/>
          </p:nvSpPr>
          <p:spPr bwMode="auto">
            <a:xfrm>
              <a:off x="996950" y="3520182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62" name="Text Box 38"/>
            <p:cNvSpPr txBox="1">
              <a:spLocks noChangeArrowheads="1"/>
            </p:cNvSpPr>
            <p:nvPr/>
          </p:nvSpPr>
          <p:spPr bwMode="auto">
            <a:xfrm>
              <a:off x="1625600" y="3350319"/>
              <a:ext cx="2127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0.666666666666667</a:t>
              </a:r>
            </a:p>
          </p:txBody>
        </p:sp>
        <p:sp>
          <p:nvSpPr>
            <p:cNvPr id="52263" name="AutoShape 39"/>
            <p:cNvSpPr>
              <a:spLocks/>
            </p:cNvSpPr>
            <p:nvPr/>
          </p:nvSpPr>
          <p:spPr bwMode="auto">
            <a:xfrm>
              <a:off x="1233488" y="3401120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64" name="Line 40"/>
            <p:cNvSpPr>
              <a:spLocks noChangeShapeType="1"/>
            </p:cNvSpPr>
            <p:nvPr/>
          </p:nvSpPr>
          <p:spPr bwMode="auto">
            <a:xfrm>
              <a:off x="1385888" y="3504306"/>
              <a:ext cx="282575" cy="31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78" name="Text Box 41"/>
            <p:cNvSpPr txBox="1">
              <a:spLocks noChangeArrowheads="1"/>
            </p:cNvSpPr>
            <p:nvPr/>
          </p:nvSpPr>
          <p:spPr bwMode="auto">
            <a:xfrm>
              <a:off x="508000" y="3350320"/>
              <a:ext cx="527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Euclid"/>
                </a:rPr>
                <a:t>2/3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158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606173" y="2822592"/>
            <a:ext cx="3407010" cy="418427"/>
            <a:chOff x="606173" y="2822592"/>
            <a:chExt cx="3407010" cy="418427"/>
          </a:xfrm>
        </p:grpSpPr>
        <p:sp>
          <p:nvSpPr>
            <p:cNvPr id="52269" name="Text Box 45"/>
            <p:cNvSpPr txBox="1">
              <a:spLocks noChangeArrowheads="1"/>
            </p:cNvSpPr>
            <p:nvPr/>
          </p:nvSpPr>
          <p:spPr bwMode="auto">
            <a:xfrm>
              <a:off x="3539977" y="2871687"/>
              <a:ext cx="4732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1.0</a:t>
              </a:r>
            </a:p>
          </p:txBody>
        </p:sp>
        <p:sp>
          <p:nvSpPr>
            <p:cNvPr id="75" name="Text Box 41"/>
            <p:cNvSpPr txBox="1">
              <a:spLocks noChangeArrowheads="1"/>
            </p:cNvSpPr>
            <p:nvPr/>
          </p:nvSpPr>
          <p:spPr bwMode="auto">
            <a:xfrm>
              <a:off x="606173" y="282259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Euclid"/>
                </a:rPr>
                <a:t>1</a:t>
              </a: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996950" y="300725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6" name="Line 72"/>
            <p:cNvSpPr>
              <a:spLocks noChangeShapeType="1"/>
            </p:cNvSpPr>
            <p:nvPr/>
          </p:nvSpPr>
          <p:spPr bwMode="auto">
            <a:xfrm flipH="1" flipV="1">
              <a:off x="1312948" y="3036887"/>
              <a:ext cx="2227029" cy="18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09548" y="2504973"/>
            <a:ext cx="4774954" cy="395945"/>
            <a:chOff x="1009548" y="2504973"/>
            <a:chExt cx="4774954" cy="395945"/>
          </a:xfrm>
        </p:grpSpPr>
        <p:sp>
          <p:nvSpPr>
            <p:cNvPr id="84" name="Text Box 45"/>
            <p:cNvSpPr txBox="1">
              <a:spLocks noChangeArrowheads="1"/>
            </p:cNvSpPr>
            <p:nvPr/>
          </p:nvSpPr>
          <p:spPr bwMode="auto">
            <a:xfrm>
              <a:off x="3539977" y="2504973"/>
              <a:ext cx="22445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1.0 + DBL_EPSILON</a:t>
              </a:r>
            </a:p>
          </p:txBody>
        </p:sp>
        <p:sp>
          <p:nvSpPr>
            <p:cNvPr id="85" name="Line 37"/>
            <p:cNvSpPr>
              <a:spLocks noChangeShapeType="1"/>
            </p:cNvSpPr>
            <p:nvPr/>
          </p:nvSpPr>
          <p:spPr bwMode="auto">
            <a:xfrm>
              <a:off x="1009548" y="2888779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7" name="Line 72"/>
            <p:cNvSpPr>
              <a:spLocks noChangeShapeType="1"/>
            </p:cNvSpPr>
            <p:nvPr/>
          </p:nvSpPr>
          <p:spPr bwMode="auto">
            <a:xfrm flipH="1">
              <a:off x="1323974" y="2709169"/>
              <a:ext cx="2216001" cy="1917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7504" y="5300663"/>
            <a:ext cx="7200800" cy="1557337"/>
            <a:chOff x="107504" y="5300663"/>
            <a:chExt cx="7200800" cy="1557337"/>
          </a:xfrm>
        </p:grpSpPr>
        <p:sp>
          <p:nvSpPr>
            <p:cNvPr id="52255" name="Rectangle 31"/>
            <p:cNvSpPr>
              <a:spLocks noChangeArrowheads="1"/>
            </p:cNvSpPr>
            <p:nvPr/>
          </p:nvSpPr>
          <p:spPr bwMode="auto">
            <a:xfrm flipV="1">
              <a:off x="1123950" y="6480175"/>
              <a:ext cx="288925" cy="3778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79388" y="5300663"/>
              <a:ext cx="2757487" cy="511175"/>
              <a:chOff x="179388" y="5300663"/>
              <a:chExt cx="2757487" cy="511175"/>
            </a:xfrm>
          </p:grpSpPr>
          <p:sp>
            <p:nvSpPr>
              <p:cNvPr id="52230" name="Text Box 6"/>
              <p:cNvSpPr txBox="1">
                <a:spLocks noChangeArrowheads="1"/>
              </p:cNvSpPr>
              <p:nvPr/>
            </p:nvSpPr>
            <p:spPr bwMode="auto">
              <a:xfrm>
                <a:off x="179388" y="5300663"/>
                <a:ext cx="9637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308</a:t>
                </a:r>
              </a:p>
            </p:txBody>
          </p:sp>
          <p:sp>
            <p:nvSpPr>
              <p:cNvPr id="52238" name="Line 14"/>
              <p:cNvSpPr>
                <a:spLocks noChangeShapeType="1"/>
              </p:cNvSpPr>
              <p:nvPr/>
            </p:nvSpPr>
            <p:spPr bwMode="auto">
              <a:xfrm>
                <a:off x="1004888" y="552291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grpSp>
            <p:nvGrpSpPr>
              <p:cNvPr id="2" name="Group 32"/>
              <p:cNvGrpSpPr>
                <a:grpSpLocks/>
              </p:cNvGrpSpPr>
              <p:nvPr/>
            </p:nvGrpSpPr>
            <p:grpSpPr bwMode="auto">
              <a:xfrm>
                <a:off x="1179513" y="5384800"/>
                <a:ext cx="1757362" cy="427038"/>
                <a:chOff x="3404" y="3206"/>
                <a:chExt cx="1107" cy="269"/>
              </a:xfrm>
            </p:grpSpPr>
            <p:sp>
              <p:nvSpPr>
                <p:cNvPr id="1031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651" y="3244"/>
                  <a:ext cx="8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nl-BE" sz="1800">
                      <a:latin typeface="Times New Roman" pitchFamily="18" charset="0"/>
                    </a:rPr>
                    <a:t>-DBL_MAX</a:t>
                  </a:r>
                </a:p>
              </p:txBody>
            </p:sp>
            <p:sp>
              <p:nvSpPr>
                <p:cNvPr id="10312" name="AutoShape 34"/>
                <p:cNvSpPr>
                  <a:spLocks/>
                </p:cNvSpPr>
                <p:nvPr/>
              </p:nvSpPr>
              <p:spPr bwMode="auto">
                <a:xfrm>
                  <a:off x="3404" y="3206"/>
                  <a:ext cx="91" cy="136"/>
                </a:xfrm>
                <a:prstGeom prst="rightBrace">
                  <a:avLst>
                    <a:gd name="adj1" fmla="val 12454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nl-BE" altLang="nl-BE" sz="1800"/>
                </a:p>
              </p:txBody>
            </p:sp>
            <p:sp>
              <p:nvSpPr>
                <p:cNvPr id="10313" name="Line 35"/>
                <p:cNvSpPr>
                  <a:spLocks noChangeShapeType="1"/>
                </p:cNvSpPr>
                <p:nvPr/>
              </p:nvSpPr>
              <p:spPr bwMode="auto">
                <a:xfrm>
                  <a:off x="3500" y="3274"/>
                  <a:ext cx="182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BE"/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1187450" y="5595938"/>
              <a:ext cx="908050" cy="1008062"/>
              <a:chOff x="1187450" y="5595938"/>
              <a:chExt cx="908050" cy="1008062"/>
            </a:xfrm>
          </p:grpSpPr>
          <p:sp>
            <p:nvSpPr>
              <p:cNvPr id="52254" name="AutoShape 30"/>
              <p:cNvSpPr>
                <a:spLocks/>
              </p:cNvSpPr>
              <p:nvPr/>
            </p:nvSpPr>
            <p:spPr bwMode="auto">
              <a:xfrm flipV="1">
                <a:off x="1187450" y="5595938"/>
                <a:ext cx="152400" cy="1008062"/>
              </a:xfrm>
              <a:prstGeom prst="rightBrace">
                <a:avLst>
                  <a:gd name="adj1" fmla="val 5512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60" name="Line 36"/>
              <p:cNvSpPr>
                <a:spLocks noChangeShapeType="1"/>
              </p:cNvSpPr>
              <p:nvPr/>
            </p:nvSpPr>
            <p:spPr bwMode="auto">
              <a:xfrm>
                <a:off x="1343025" y="6100763"/>
                <a:ext cx="288925" cy="144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0" name="Text Box 46"/>
              <p:cNvSpPr txBox="1">
                <a:spLocks noChangeArrowheads="1"/>
              </p:cNvSpPr>
              <p:nvPr/>
            </p:nvSpPr>
            <p:spPr bwMode="auto">
              <a:xfrm>
                <a:off x="1668463" y="6157913"/>
                <a:ext cx="4270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</a:t>
                </a:r>
                <a:r>
                  <a:rPr lang="en-US" altLang="nl-BE" sz="1800" dirty="0">
                    <a:latin typeface="Euclid"/>
                    <a:sym typeface="Symbol" pitchFamily="18" charset="2"/>
                  </a:rPr>
                  <a:t></a:t>
                </a:r>
                <a:endParaRPr lang="en-US" altLang="nl-BE" sz="1800" dirty="0">
                  <a:latin typeface="Euclid"/>
                  <a:sym typeface="Euclid Symbol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7504" y="5525878"/>
              <a:ext cx="7200800" cy="1246978"/>
              <a:chOff x="107504" y="1257996"/>
              <a:chExt cx="7200800" cy="124697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07504" y="1257996"/>
                <a:ext cx="7200800" cy="1246978"/>
              </a:xfrm>
              <a:prstGeom prst="rect">
                <a:avLst/>
              </a:prstGeom>
              <a:solidFill>
                <a:srgbClr val="C00000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076056" y="1653659"/>
                <a:ext cx="1043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Overflow</a:t>
                </a:r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107504" y="3320409"/>
            <a:ext cx="7200800" cy="369332"/>
            <a:chOff x="107504" y="1809315"/>
            <a:chExt cx="7200800" cy="369332"/>
          </a:xfrm>
        </p:grpSpPr>
        <p:sp>
          <p:nvSpPr>
            <p:cNvPr id="103" name="Rectangle 102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chemeClr val="accent6">
                <a:lumMod val="7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76056" y="1809315"/>
              <a:ext cx="1105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Round off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851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versus real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Result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1.000000005</a:t>
            </a:r>
          </a:p>
          <a:p>
            <a:r>
              <a:rPr lang="en-US" dirty="0"/>
              <a:t>Actual result = 1.0</a:t>
            </a:r>
          </a:p>
          <a:p>
            <a:r>
              <a:rPr lang="en-US" dirty="0"/>
              <a:t>Adding floating point numbers is</a:t>
            </a:r>
          </a:p>
          <a:p>
            <a:pPr lvl="1"/>
            <a:r>
              <a:rPr lang="en-US" dirty="0"/>
              <a:t>not associative</a:t>
            </a:r>
          </a:p>
          <a:p>
            <a:pPr lvl="1"/>
            <a:r>
              <a:rPr lang="en-US" dirty="0"/>
              <a:t>not commutative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899592" y="1844824"/>
            <a:ext cx="5121915" cy="1323439"/>
            <a:chOff x="179512" y="1413351"/>
            <a:chExt cx="5121915" cy="132343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5121915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result = 1.0;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1000000000;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result += (1.0e-17*rand())/RAND_MAX;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2749" y="2429013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addition.c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26601" y="3412887"/>
            <a:ext cx="72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?</a:t>
            </a:r>
          </a:p>
        </p:txBody>
      </p:sp>
      <p:pic>
        <p:nvPicPr>
          <p:cNvPr id="9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640" y="5090351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01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checking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</a:t>
            </a:r>
          </a:p>
          <a:p>
            <a:pPr lvl="1"/>
            <a:r>
              <a:rPr lang="en-US" dirty="0" err="1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https://github.com/xuy/google-astyle</a:t>
            </a:r>
            <a:r>
              <a:rPr lang="en-US" dirty="0"/>
              <a:t>)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http://flake8.pycqa.org/en/latest/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https://www.pylint.org/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equality?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Oops?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1772816"/>
            <a:ext cx="57390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./equality.exe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1.0*(0.5 - 0.4 - 0.1) != 0.0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5576" y="3429000"/>
            <a:ext cx="5739072" cy="1815882"/>
            <a:chOff x="179512" y="1413351"/>
            <a:chExt cx="5739072" cy="181588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7390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result = 1.0*(0.5 - 0.4 - 0.1);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result == 0.0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== 0.0\n");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!= 0.0\n");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59906" y="2921456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equality.c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39752" y="2968387"/>
            <a:ext cx="2560140" cy="748645"/>
            <a:chOff x="2339752" y="2968387"/>
            <a:chExt cx="2560140" cy="748645"/>
          </a:xfrm>
        </p:grpSpPr>
        <p:sp>
          <p:nvSpPr>
            <p:cNvPr id="9" name="TextBox 8"/>
            <p:cNvSpPr txBox="1"/>
            <p:nvPr/>
          </p:nvSpPr>
          <p:spPr>
            <a:xfrm>
              <a:off x="3347864" y="2968387"/>
              <a:ext cx="15520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-2.775558e-17</a:t>
              </a:r>
            </a:p>
          </p:txBody>
        </p:sp>
        <p:cxnSp>
          <p:nvCxnSpPr>
            <p:cNvPr id="11" name="Straight Arrow Connector 10"/>
            <p:cNvCxnSpPr>
              <a:endCxn id="9" idx="1"/>
            </p:cNvCxnSpPr>
            <p:nvPr/>
          </p:nvCxnSpPr>
          <p:spPr>
            <a:xfrm flipV="1">
              <a:off x="2339752" y="3153053"/>
              <a:ext cx="1008112" cy="5639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84562" y="5664498"/>
            <a:ext cx="79748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 not 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/>
              <a:t> 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2400" dirty="0"/>
              <a:t>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/>
              <a:t> 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  <a:r>
              <a:rPr lang="en-US" sz="2400" dirty="0"/>
              <a:t>) for floating point comparisons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131840" y="3693515"/>
            <a:ext cx="5906474" cy="646331"/>
            <a:chOff x="3131840" y="3693515"/>
            <a:chExt cx="590647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6372200" y="3693515"/>
              <a:ext cx="266611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replace by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fabs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(result) &lt; eps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131840" y="4016681"/>
              <a:ext cx="3240360" cy="11779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382" y="4766833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9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3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overflow &amp;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161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827584" y="1916832"/>
            <a:ext cx="72008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./float_overflow_nan.exe 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(1.0e10)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pow(-1.0e10, 51.0)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1.0/0.0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-1.0/0.0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0.0/0.0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6235" y="4829087"/>
            <a:ext cx="7066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2400" dirty="0"/>
              <a:t> &amp;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2400" dirty="0"/>
              <a:t> propagates, use debugger to trace origin(s)</a:t>
            </a:r>
          </a:p>
        </p:txBody>
      </p:sp>
    </p:spTree>
    <p:extLst>
      <p:ext uri="{BB962C8B-B14F-4D97-AF65-F5344CB8AC3E}">
        <p14:creationId xmlns:p14="http://schemas.microsoft.com/office/powerpoint/2010/main" val="40858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tackle?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Trap floating point exceptions</a:t>
            </a:r>
          </a:p>
          <a:p>
            <a:pPr lvl="1"/>
            <a:r>
              <a:rPr lang="en-US" dirty="0"/>
              <a:t>Fortran: easy, compiler flags</a:t>
            </a:r>
          </a:p>
          <a:p>
            <a:pPr lvl="2"/>
            <a:r>
              <a:rPr lang="en-US" dirty="0" err="1"/>
              <a:t>gfortran</a:t>
            </a:r>
            <a:r>
              <a:rPr lang="en-US" dirty="0"/>
              <a:t>:</a:t>
            </a:r>
          </a:p>
          <a:p>
            <a:pPr lvl="2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/>
              <a:t>ifort</a:t>
            </a:r>
            <a:r>
              <a:rPr lang="en-US" dirty="0"/>
              <a:t>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-fpe0</a:t>
            </a:r>
          </a:p>
          <a:p>
            <a:pPr lvl="1"/>
            <a:r>
              <a:rPr lang="en-US" dirty="0"/>
              <a:t>C/C++: function call required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569232" y="4581128"/>
            <a:ext cx="4586944" cy="2063988"/>
            <a:chOff x="179512" y="1413351"/>
            <a:chExt cx="4586944" cy="206398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586944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fenv.h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feenableexcept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(FE_DIVBYZERO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FE_OVERFLOW 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FE_UNDERFLOW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FE_INVALID);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7778" y="3169562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fpe_trap.c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512589" y="4725144"/>
            <a:ext cx="24465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</a:t>
            </a:r>
            <a:r>
              <a:rPr lang="en-US" dirty="0" err="1"/>
              <a:t>gcc</a:t>
            </a:r>
            <a:r>
              <a:rPr lang="en-US" dirty="0"/>
              <a:t>/g++, compile</a:t>
            </a:r>
          </a:p>
          <a:p>
            <a:r>
              <a:rPr lang="en-US" dirty="0"/>
              <a:t>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-D_GNU_SOURCE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85857" y="3140968"/>
            <a:ext cx="611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-trap=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zero,invalid,overflow,underflow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3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floating point exceptions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Divide by zero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FE_DIVBYZERO</a:t>
            </a:r>
            <a:r>
              <a:rPr lang="en-US" dirty="0"/>
              <a:t>,</a:t>
            </a:r>
          </a:p>
          <a:p>
            <a:r>
              <a:rPr lang="en-US" dirty="0"/>
              <a:t>Invalid operation,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(-1.0)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0.0/0.0</a:t>
            </a:r>
            <a:r>
              <a:rPr lang="en-US" dirty="0"/>
              <a:t>, 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FE_INVALID</a:t>
            </a:r>
          </a:p>
          <a:p>
            <a:r>
              <a:rPr lang="en-US" dirty="0"/>
              <a:t>Overflow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FE_OVERFLOW</a:t>
            </a:r>
          </a:p>
          <a:p>
            <a:r>
              <a:rPr lang="en-US" dirty="0"/>
              <a:t>Underflow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underflow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FE_UNDERFLOW</a:t>
            </a:r>
          </a:p>
          <a:p>
            <a:r>
              <a:rPr lang="en-US" dirty="0"/>
              <a:t>Loss of precision,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2.0/3.0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inexact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FE_INEXACT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915816" y="5479832"/>
            <a:ext cx="51162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almost any floating point operation is 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1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Trapped!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164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971600" y="1916832"/>
            <a:ext cx="7200800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./trace_nan_f90.exe 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Program received signal SIGFPE: Floating-point exception - erroneous arithmetic operation.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Backtrace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for this error: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#0  0x7F3A56A84E08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#1  0x7F3A56A83F90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#2  0x7F3A566D44AF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#3  0x40081A in MAIN__ at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trace_nan.f90:11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Floating point 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(core dumped)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9193" y="5475419"/>
            <a:ext cx="419012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However, 5 % runtime overhead</a:t>
            </a:r>
          </a:p>
        </p:txBody>
      </p:sp>
    </p:spTree>
    <p:extLst>
      <p:ext uri="{BB962C8B-B14F-4D97-AF65-F5344CB8AC3E}">
        <p14:creationId xmlns:p14="http://schemas.microsoft.com/office/powerpoint/2010/main" val="247287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GDB to inspect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GDB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application &amp; explore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165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064342"/>
            <a:ext cx="720080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SIGFPE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0x000000000040081a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trace_nan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() at trace_nan.f90:11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11	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(a(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a(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$2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584" y="2390060"/>
            <a:ext cx="7200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./trace_nan_f90.exe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39112" y="5764436"/>
            <a:ext cx="428380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unreliable when build with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sz="2000" dirty="0">
                <a:cs typeface="Courier New" panose="02070309020205020404" pitchFamily="49" charset="0"/>
              </a:rPr>
              <a:t>,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build with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-O0 </a:t>
            </a:r>
            <a:r>
              <a:rPr lang="en-US" sz="2000" b="1" dirty="0">
                <a:solidFill>
                  <a:srgbClr val="C00000"/>
                </a:solidFill>
              </a:rPr>
              <a:t>to debug!</a:t>
            </a:r>
          </a:p>
        </p:txBody>
      </p:sp>
    </p:spTree>
    <p:extLst>
      <p:ext uri="{BB962C8B-B14F-4D97-AF65-F5344CB8AC3E}">
        <p14:creationId xmlns:p14="http://schemas.microsoft.com/office/powerpoint/2010/main" val="157566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6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&amp; optimized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 application build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166</a:t>
            </a:fld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755576" y="2276872"/>
            <a:ext cx="72008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value has been optimized out</a:t>
            </a:r>
          </a:p>
        </p:txBody>
      </p:sp>
    </p:spTree>
    <p:extLst>
      <p:ext uri="{BB962C8B-B14F-4D97-AF65-F5344CB8AC3E}">
        <p14:creationId xmlns:p14="http://schemas.microsoft.com/office/powerpoint/2010/main" val="337790305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&amp; optimized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 application build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6872"/>
            <a:ext cx="7200800" cy="40318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597	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k_standard.c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No such file or directory.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up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201219513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underflow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Multiplying numbers &gt; 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Oops?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1.0e-31f*1.0e-31f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Workaround?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168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755576" y="2422629"/>
            <a:ext cx="74888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./underflow.exe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1.0e-31f * 1.0e-31f * 5.0f * 1.0e31f * 1.0e31f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0.0f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824303"/>
              </p:ext>
            </p:extLst>
          </p:nvPr>
        </p:nvGraphicFramePr>
        <p:xfrm>
          <a:off x="3563888" y="4996550"/>
          <a:ext cx="2241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9720" imgH="431640" progId="Equation.3">
                  <p:embed/>
                </p:oleObj>
              </mc:Choice>
              <mc:Fallback>
                <p:oleObj name="Equation" r:id="rId2" imgW="12697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63888" y="4996550"/>
                        <a:ext cx="2241550" cy="7620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794" y="3472396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5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David Goldberg (1991) </a:t>
            </a:r>
            <a:r>
              <a:rPr lang="en-US" i="1" dirty="0"/>
              <a:t>What every computer scientist should know about floating-point arithmetic</a:t>
            </a:r>
            <a:r>
              <a:rPr lang="en-US" dirty="0"/>
              <a:t>, ACM Computing Surveys, volume 23, issue 1, p. 5‒48</a:t>
            </a:r>
            <a:br>
              <a:rPr lang="en-US" dirty="0"/>
            </a:br>
            <a:r>
              <a:rPr lang="en-US" dirty="0">
                <a:hlinkClick r:id="rId2"/>
              </a:rPr>
              <a:t>https://doi.org/10.1145%2F103162.103163</a:t>
            </a:r>
            <a:r>
              <a:rPr lang="en-US" dirty="0"/>
              <a:t> </a:t>
            </a:r>
          </a:p>
          <a:p>
            <a:r>
              <a:rPr lang="en-US" dirty="0"/>
              <a:t>Forman Acton (2005) </a:t>
            </a:r>
            <a:r>
              <a:rPr lang="en-US" i="1" dirty="0"/>
              <a:t>Real computing made real: preventing errors in scientific and engineering calculations</a:t>
            </a:r>
            <a:r>
              <a:rPr lang="en-US" dirty="0"/>
              <a:t>, Dover 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3354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For new development, use modern language features, e.g.,</a:t>
            </a:r>
          </a:p>
          <a:p>
            <a:pPr lvl="1"/>
            <a:r>
              <a:rPr lang="en-US" dirty="0"/>
              <a:t>C11</a:t>
            </a:r>
          </a:p>
          <a:p>
            <a:pPr lvl="1"/>
            <a:r>
              <a:rPr lang="en-US" dirty="0"/>
              <a:t>C++20</a:t>
            </a:r>
          </a:p>
          <a:p>
            <a:pPr lvl="1"/>
            <a:r>
              <a:rPr lang="en-US" dirty="0"/>
              <a:t>Fortran 2003+</a:t>
            </a:r>
          </a:p>
          <a:p>
            <a:pPr lvl="1"/>
            <a:r>
              <a:rPr lang="en-US" dirty="0"/>
              <a:t>Python 3.10+</a:t>
            </a:r>
          </a:p>
          <a:p>
            <a:r>
              <a:rPr lang="en-US" dirty="0"/>
              <a:t>Beware of very latest version</a:t>
            </a:r>
          </a:p>
          <a:p>
            <a:pPr lvl="1"/>
            <a:r>
              <a:rPr lang="en-US" dirty="0"/>
              <a:t>might not be implemented by all compilers (reliably)</a:t>
            </a:r>
          </a:p>
          <a:p>
            <a:r>
              <a:rPr lang="en-US" dirty="0"/>
              <a:t>Don't use language extensions!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issues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84773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leaks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application &amp; monitor memory usage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76872"/>
            <a:ext cx="5581600" cy="418620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907704" y="3429000"/>
            <a:ext cx="1800200" cy="578197"/>
            <a:chOff x="6372200" y="3693515"/>
            <a:chExt cx="1800200" cy="578197"/>
          </a:xfrm>
        </p:grpSpPr>
        <p:sp>
          <p:nvSpPr>
            <p:cNvPr id="8" name="TextBox 7"/>
            <p:cNvSpPr txBox="1"/>
            <p:nvPr/>
          </p:nvSpPr>
          <p:spPr>
            <a:xfrm>
              <a:off x="6372200" y="3693515"/>
              <a:ext cx="125752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Expected?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629724" y="3893570"/>
              <a:ext cx="542676" cy="3781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325032" y="3807693"/>
            <a:ext cx="2465675" cy="1163505"/>
            <a:chOff x="6325032" y="3807693"/>
            <a:chExt cx="2465675" cy="1163505"/>
          </a:xfrm>
        </p:grpSpPr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815" y="4221088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325032" y="3807693"/>
              <a:ext cx="24656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At least suspicious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39041" y="2556462"/>
            <a:ext cx="2319340" cy="707059"/>
            <a:chOff x="4427984" y="2420200"/>
            <a:chExt cx="2319340" cy="707059"/>
          </a:xfrm>
        </p:grpSpPr>
        <p:grpSp>
          <p:nvGrpSpPr>
            <p:cNvPr id="15" name="Group 14"/>
            <p:cNvGrpSpPr/>
            <p:nvPr/>
          </p:nvGrpSpPr>
          <p:grpSpPr>
            <a:xfrm>
              <a:off x="4932040" y="2420200"/>
              <a:ext cx="1815284" cy="438502"/>
              <a:chOff x="5377525" y="3693515"/>
              <a:chExt cx="1815284" cy="43850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372200" y="3693515"/>
                <a:ext cx="82060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crash!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1"/>
                <a:endCxn id="11" idx="6"/>
              </p:cNvCxnSpPr>
              <p:nvPr/>
            </p:nvCxnSpPr>
            <p:spPr>
              <a:xfrm flipH="1">
                <a:off x="5377525" y="3893570"/>
                <a:ext cx="994675" cy="23844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/>
            <p:cNvSpPr/>
            <p:nvPr/>
          </p:nvSpPr>
          <p:spPr>
            <a:xfrm>
              <a:off x="4427984" y="2590144"/>
              <a:ext cx="504056" cy="537115"/>
            </a:xfrm>
            <a:prstGeom prst="ellipse">
              <a:avLst/>
            </a:prstGeom>
            <a:solidFill>
              <a:srgbClr val="C00000">
                <a:alpha val="42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192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</a:t>
            </a:r>
            <a:r>
              <a:rPr lang="en-US" dirty="0" err="1"/>
              <a:t>memcheck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with </a:t>
            </a:r>
            <a:r>
              <a:rPr lang="en-US" dirty="0" err="1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7838"/>
            <a:ext cx="7837402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./memory_leak.exe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HEAP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in use at exit: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16,000,000 bytes in 2,000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total heap usage: 2,001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1 frees,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                16,001,024 bytes allocated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LEAK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definitely lost: 16,000,000 bytes in 2,000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indirectly lost: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 possibly lost: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still reachable: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    suppressed: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12968" y="4581128"/>
            <a:ext cx="1193468" cy="1366948"/>
            <a:chOff x="6372200" y="2726677"/>
            <a:chExt cx="1193468" cy="1366948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93515"/>
              <a:ext cx="1193468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 okay!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6372200" y="2726677"/>
              <a:ext cx="596734" cy="96683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098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with </a:t>
            </a:r>
            <a:r>
              <a:rPr lang="en-US" dirty="0" err="1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191093"/>
            <a:ext cx="7848872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--leak-check=full  ./memory_leak.exe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at 0x4C3A586: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(vg_replace_malloc.c:299)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by 0x400627: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create_vector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(memory_leak.c: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by 0x4006CF: main (memory_leak.c: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=72184==         suppressed: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5536" y="4122068"/>
            <a:ext cx="7848872" cy="2557431"/>
            <a:chOff x="-706152" y="1374186"/>
            <a:chExt cx="7848872" cy="2557431"/>
          </a:xfrm>
        </p:grpSpPr>
        <p:sp>
          <p:nvSpPr>
            <p:cNvPr id="10" name="TextBox 9"/>
            <p:cNvSpPr txBox="1"/>
            <p:nvPr/>
          </p:nvSpPr>
          <p:spPr>
            <a:xfrm>
              <a:off x="-706152" y="1377072"/>
              <a:ext cx="7848872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13 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nr_iters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14         double *x =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create_vector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15         sum +=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compute_avg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(x, n);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    }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21 double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create_vector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 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24     if ((x = (double *)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malloc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(n*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(double))) == NULL)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61838" y="1374186"/>
              <a:ext cx="158088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memory_leak.c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full leak check</a:t>
            </a:r>
          </a:p>
        </p:txBody>
      </p:sp>
    </p:spTree>
    <p:extLst>
      <p:ext uri="{BB962C8B-B14F-4D97-AF65-F5344CB8AC3E}">
        <p14:creationId xmlns:p14="http://schemas.microsoft.com/office/powerpoint/2010/main" val="177145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en-US" dirty="0"/>
              <a:t>Segmentation fault run with </a:t>
            </a:r>
            <a:r>
              <a:rPr lang="en-US" dirty="0" err="1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858" y="1916832"/>
            <a:ext cx="8948283" cy="28007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./stack_issue.exe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Invalid read of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 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  at 0x400699: main (stack_issue.c: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13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Address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or (recently)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free'd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Process terminating with default action of signal 11 (SIGSEGV)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Access not within mapped region at address 0x0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  at 0x400699: main (stack_issue.c:13)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7857" y="4855932"/>
            <a:ext cx="8948283" cy="1569660"/>
            <a:chOff x="-968962" y="2301718"/>
            <a:chExt cx="8948283" cy="1569660"/>
          </a:xfrm>
        </p:grpSpPr>
        <p:sp>
          <p:nvSpPr>
            <p:cNvPr id="10" name="TextBox 9"/>
            <p:cNvSpPr txBox="1"/>
            <p:nvPr/>
          </p:nvSpPr>
          <p:spPr>
            <a:xfrm>
              <a:off x="-968962" y="2301718"/>
              <a:ext cx="8948283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4     double sum = 0.0;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12     for (i = 0; i &lt; n; i++)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13         sum += x[i];</a:t>
              </a:r>
              <a:endPara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91038" y="355797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memory_issue.c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03848" y="5357737"/>
            <a:ext cx="4130390" cy="591543"/>
            <a:chOff x="3975248" y="3678036"/>
            <a:chExt cx="4130390" cy="591543"/>
          </a:xfrm>
        </p:grpSpPr>
        <p:sp>
          <p:nvSpPr>
            <p:cNvPr id="13" name="TextBox 12"/>
            <p:cNvSpPr txBox="1"/>
            <p:nvPr/>
          </p:nvSpPr>
          <p:spPr>
            <a:xfrm>
              <a:off x="5775448" y="3678036"/>
              <a:ext cx="233019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/>
                <a:t> seems to be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75248" y="3878091"/>
              <a:ext cx="1800200" cy="3914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044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using GDB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core dumped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191093"/>
            <a:ext cx="784887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./stack_issue.exe  core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2755033"/>
            <a:ext cx="7848872" cy="2800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Core was generated by `./stack_issue.exe'.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terminated with signal SIGSEGV, Segmentation fault.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0x0000000000400619 in main () at stack_issue.c:13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13	        sum += x[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sum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$3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x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$2 = (double *) 0x0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1680" y="3955361"/>
            <a:ext cx="4536504" cy="481751"/>
            <a:chOff x="3399184" y="3678036"/>
            <a:chExt cx="4536504" cy="481751"/>
          </a:xfrm>
        </p:grpSpPr>
        <p:sp>
          <p:nvSpPr>
            <p:cNvPr id="8" name="TextBox 7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cs typeface="Courier New" panose="02070309020205020404" pitchFamily="49" charset="0"/>
                </a:rPr>
                <a:t>first iteration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3399184" y="3878091"/>
              <a:ext cx="2376264" cy="281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691680" y="4399777"/>
            <a:ext cx="4536504" cy="481751"/>
            <a:chOff x="3399184" y="3678036"/>
            <a:chExt cx="4536504" cy="481751"/>
          </a:xfrm>
        </p:grpSpPr>
        <p:sp>
          <p:nvSpPr>
            <p:cNvPr id="13" name="TextBox 12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</a:t>
              </a:r>
              <a:r>
                <a:rPr lang="en-US" sz="2000" dirty="0">
                  <a:cs typeface="Courier New" panose="02070309020205020404" pitchFamily="49" charset="0"/>
                </a:rPr>
                <a:t> is fine</a:t>
              </a: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399184" y="3878091"/>
              <a:ext cx="2376264" cy="281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915816" y="4841797"/>
            <a:ext cx="3312368" cy="531419"/>
            <a:chOff x="4623320" y="3678036"/>
            <a:chExt cx="3312368" cy="531419"/>
          </a:xfrm>
        </p:grpSpPr>
        <p:sp>
          <p:nvSpPr>
            <p:cNvPr id="17" name="TextBox 16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>
                  <a:cs typeface="Courier New" panose="02070309020205020404" pitchFamily="49" charset="0"/>
                </a:rPr>
                <a:t> is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sz="2000" dirty="0">
                  <a:cs typeface="Courier New" panose="02070309020205020404" pitchFamily="49" charset="0"/>
                </a:rPr>
                <a:t> pointer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4623320" y="3878091"/>
              <a:ext cx="1152128" cy="33136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43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Culprit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4518503"/>
            <a:ext cx="7848872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=c99  -g  -O0  -o stack_issue.exe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stack_issue.c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stack_issue.c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In function ‘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init_vector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’: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stack_issue.c:23:12: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warning: function returns address of local variable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[-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Wreturn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-local-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^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7200" y="2123554"/>
            <a:ext cx="7848872" cy="1818768"/>
            <a:chOff x="-706152" y="1374186"/>
            <a:chExt cx="7848872" cy="1818768"/>
          </a:xfrm>
        </p:grpSpPr>
        <p:sp>
          <p:nvSpPr>
            <p:cNvPr id="10" name="TextBox 9"/>
            <p:cNvSpPr txBox="1"/>
            <p:nvPr/>
          </p:nvSpPr>
          <p:spPr>
            <a:xfrm>
              <a:off x="-706152" y="1377072"/>
              <a:ext cx="78488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17 double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init_vector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18     double x[n];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22     return x;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23 }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61838" y="1374186"/>
              <a:ext cx="158088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stack_issue.c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problem </a:t>
            </a:r>
            <a:r>
              <a:rPr lang="en-US"/>
              <a:t>&amp; solution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55778" y="3297178"/>
            <a:ext cx="4169411" cy="707886"/>
            <a:chOff x="4238471" y="3678036"/>
            <a:chExt cx="4169411" cy="707886"/>
          </a:xfrm>
        </p:grpSpPr>
        <p:sp>
          <p:nvSpPr>
            <p:cNvPr id="14" name="TextBox 13"/>
            <p:cNvSpPr txBox="1"/>
            <p:nvPr/>
          </p:nvSpPr>
          <p:spPr>
            <a:xfrm>
              <a:off x="5775447" y="3678036"/>
              <a:ext cx="2632435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cs typeface="Courier New" panose="02070309020205020404" pitchFamily="49" charset="0"/>
                </a:rPr>
                <a:t>Oops,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>
                  <a:cs typeface="Courier New" panose="02070309020205020404" pitchFamily="49" charset="0"/>
                </a:rPr>
                <a:t> stack variable,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goes out of scope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4238471" y="3678038"/>
              <a:ext cx="1536976" cy="35394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059832" y="5847655"/>
            <a:ext cx="419973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Don't ignore compiler warnings!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90304" y="3087987"/>
            <a:ext cx="144385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Solution:</a:t>
            </a:r>
          </a:p>
          <a:p>
            <a:r>
              <a:rPr lang="en-US" sz="2400" dirty="0"/>
              <a:t>Allocate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br>
              <a:rPr lang="en-US" sz="2400" dirty="0"/>
            </a:br>
            <a:r>
              <a:rPr lang="en-US" sz="2400" dirty="0"/>
              <a:t>on heap</a:t>
            </a:r>
          </a:p>
        </p:txBody>
      </p:sp>
    </p:spTree>
    <p:extLst>
      <p:ext uri="{BB962C8B-B14F-4D97-AF65-F5344CB8AC3E}">
        <p14:creationId xmlns:p14="http://schemas.microsoft.com/office/powerpoint/2010/main" val="324988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6" grpId="0" animBg="1"/>
      <p:bldP spid="17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7898715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Validator for MPI, checks</a:t>
            </a:r>
          </a:p>
          <a:p>
            <a:pPr lvl="1"/>
            <a:r>
              <a:rPr lang="en-US" dirty="0"/>
              <a:t>constants and integer values</a:t>
            </a:r>
          </a:p>
          <a:p>
            <a:pPr lvl="1"/>
            <a:r>
              <a:rPr lang="en-US" dirty="0"/>
              <a:t>communicator usage</a:t>
            </a:r>
          </a:p>
          <a:p>
            <a:pPr lvl="1"/>
            <a:r>
              <a:rPr lang="en-US" dirty="0"/>
              <a:t>datatype usage</a:t>
            </a:r>
          </a:p>
          <a:p>
            <a:pPr lvl="1"/>
            <a:r>
              <a:rPr lang="en-US" dirty="0"/>
              <a:t>group usage</a:t>
            </a:r>
          </a:p>
          <a:p>
            <a:pPr lvl="1"/>
            <a:r>
              <a:rPr lang="en-US" dirty="0"/>
              <a:t>operation usage</a:t>
            </a:r>
          </a:p>
          <a:p>
            <a:pPr lvl="1"/>
            <a:r>
              <a:rPr lang="en-US" dirty="0"/>
              <a:t>request usage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leak checks</a:t>
            </a:r>
            <a:r>
              <a:rPr lang="en-US" dirty="0"/>
              <a:t> (MPI resources not freed)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type mismatches</a:t>
            </a:r>
          </a:p>
          <a:p>
            <a:pPr lvl="1"/>
            <a:r>
              <a:rPr lang="en-US" dirty="0"/>
              <a:t>overlapping buffers passed to MPI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deadlocks due to MPI calls</a:t>
            </a:r>
          </a:p>
          <a:p>
            <a:pPr lvl="1"/>
            <a:r>
              <a:rPr lang="en-US" dirty="0"/>
              <a:t>basic checks for thread-level usage (</a:t>
            </a:r>
            <a:r>
              <a:rPr lang="en-US" dirty="0" err="1"/>
              <a:t>MPI_Init_thread</a:t>
            </a:r>
            <a:r>
              <a:rPr lang="en-US" dirty="0"/>
              <a:t>)</a:t>
            </a:r>
          </a:p>
          <a:p>
            <a:r>
              <a:rPr lang="en-US" dirty="0">
                <a:hlinkClick r:id="rId2"/>
              </a:rPr>
              <a:t>https://doc.itc.rwth-aachen.de/display/CCP/Project+MUST</a:t>
            </a:r>
            <a:endParaRPr lang="en-US" dirty="0"/>
          </a:p>
          <a:p>
            <a:r>
              <a:rPr lang="en-US" dirty="0"/>
              <a:t>Note: Intel MPI can catch some of these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178</a:t>
            </a:fld>
            <a:endParaRPr lang="nl-BE"/>
          </a:p>
        </p:txBody>
      </p:sp>
      <p:pic>
        <p:nvPicPr>
          <p:cNvPr id="2050" name="Picture 2" descr="https://doc.itc.rwth-aachen.de/download/attachments/7373495/Must_Logo.png?version=1&amp;modificationDate=1394460114000&amp;api=v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78" y="2420888"/>
            <a:ext cx="1859844" cy="67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43624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uses PMPI interface, so no instrumentation required</a:t>
            </a:r>
          </a:p>
          <a:p>
            <a:r>
              <a:rPr lang="en-US" dirty="0"/>
              <a:t>Run application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mustrun</a:t>
            </a:r>
            <a:r>
              <a:rPr lang="en-US" dirty="0"/>
              <a:t>, 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HTML report is generated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0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Global variables </a:t>
            </a:r>
            <a:r>
              <a:rPr lang="en-US" i="1" dirty="0"/>
              <a:t>are evil!</a:t>
            </a:r>
          </a:p>
          <a:p>
            <a:pPr lvl="1"/>
            <a:r>
              <a:rPr lang="en-US" dirty="0"/>
              <a:t>Fortran: avoid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/>
              <a:t> blocks</a:t>
            </a:r>
          </a:p>
          <a:p>
            <a:pPr lvl="1"/>
            <a:r>
              <a:rPr lang="en-US" dirty="0"/>
              <a:t>in general: minimum scope for variables</a:t>
            </a:r>
          </a:p>
          <a:p>
            <a:r>
              <a:rPr lang="en-US" dirty="0"/>
              <a:t>If something shouldn't change,</a:t>
            </a:r>
            <a:br>
              <a:rPr lang="en-US" dirty="0"/>
            </a:br>
            <a:r>
              <a:rPr lang="en-US" dirty="0"/>
              <a:t>be explicit</a:t>
            </a:r>
          </a:p>
          <a:p>
            <a:pPr lvl="1"/>
            <a:r>
              <a:rPr lang="en-US" dirty="0"/>
              <a:t>C/C++: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Fortran: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/>
              <a:t>Be liberal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/>
              <a:t>Law of Demeter, principle of least knowledge</a:t>
            </a:r>
          </a:p>
          <a:p>
            <a:r>
              <a:rPr lang="en-US" dirty="0"/>
              <a:t>Be explicit about intent of function arguments</a:t>
            </a:r>
          </a:p>
          <a:p>
            <a:pPr lvl="1"/>
            <a:r>
              <a:rPr lang="en-US" dirty="0"/>
              <a:t>C/C++: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Fortran: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/>
              <a:t>Functions/classes should have single purpose</a:t>
            </a:r>
          </a:p>
          <a:p>
            <a:r>
              <a:rPr lang="en-US" dirty="0"/>
              <a:t>Initialize variables explicitly</a:t>
            </a:r>
          </a:p>
          <a:p>
            <a:r>
              <a:rPr lang="en-US" dirty="0"/>
              <a:t>Don't use implicit typing</a:t>
            </a:r>
          </a:p>
          <a:p>
            <a:pPr lvl="1"/>
            <a:r>
              <a:rPr lang="en-US" dirty="0"/>
              <a:t>Fortran: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/>
              <a:t> in program, modules, functions, subroutines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global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isn't too unmanageable,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that style leads to code that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except to its original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deadlock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412776"/>
            <a:ext cx="8640960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-np 2  ./deadlock.exe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MUST configuration ... centralized checks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fall-back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application crash handling (very slow)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Using prebuilt infrastructure at 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Weaver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Generating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configuration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Search for linked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not found ... using LD_PRELOAD to load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Executing application: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============MUST===============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ERROR: MUST detected a deadlock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detailed information is available in the MUST output file. You should either investigate details with a debugger or abort, the operation of MUST will stop from now.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===============================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^C^C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Execution finished, inspect "/MUST_Output.html"!</a:t>
            </a:r>
          </a:p>
        </p:txBody>
      </p:sp>
    </p:spTree>
    <p:extLst>
      <p:ext uri="{BB962C8B-B14F-4D97-AF65-F5344CB8AC3E}">
        <p14:creationId xmlns:p14="http://schemas.microsoft.com/office/powerpoint/2010/main" val="21627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deadlock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181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556792"/>
            <a:ext cx="7219950" cy="44100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61889" y="3470726"/>
            <a:ext cx="2384627" cy="1075268"/>
            <a:chOff x="5940152" y="6165304"/>
            <a:chExt cx="2384627" cy="107526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23846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/>
                <a:t> waits</a:t>
              </a:r>
            </a:p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132466" y="6811635"/>
              <a:ext cx="1069499" cy="428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742833" y="3157330"/>
            <a:ext cx="2159502" cy="1279782"/>
            <a:chOff x="5940152" y="6165304"/>
            <a:chExt cx="2159502" cy="1279782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1595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 </a:t>
              </a:r>
              <a:r>
                <a:rPr lang="en-US" dirty="0"/>
                <a:t>waits</a:t>
              </a:r>
            </a:p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6217591" y="6811635"/>
              <a:ext cx="802312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76768" y="3153387"/>
            <a:ext cx="163538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= deadlock!</a:t>
            </a:r>
          </a:p>
        </p:txBody>
      </p:sp>
    </p:spTree>
    <p:extLst>
      <p:ext uri="{BB962C8B-B14F-4D97-AF65-F5344CB8AC3E}">
        <p14:creationId xmlns:p14="http://schemas.microsoft.com/office/powerpoint/2010/main" val="163242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182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29868" y="1700808"/>
            <a:ext cx="8084264" cy="4031873"/>
            <a:chOff x="323528" y="2277447"/>
            <a:chExt cx="8084264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084264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comm_rank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command_argument_count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get_command_argument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buffer)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read (buffer, '(I5)')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default_n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MPI_Bcast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(n, 1, MPI_INTEGER, 0, 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MPI_Sendrecv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(matrix(2,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up,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matrix(1,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down,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312" y="6001543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deadlock.f90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8184" y="2607212"/>
            <a:ext cx="1518429" cy="1279782"/>
            <a:chOff x="5940152" y="6165304"/>
            <a:chExt cx="1518429" cy="1279782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184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rank 0 doesn't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!</a:t>
              </a: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217607" y="6811635"/>
              <a:ext cx="481760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75656" y="5013176"/>
            <a:ext cx="3314818" cy="1532176"/>
            <a:chOff x="5940152" y="5279459"/>
            <a:chExt cx="3314818" cy="1532176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3314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rank 0 starts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>
                  <a:cs typeface="Courier New" panose="02070309020205020404" pitchFamily="49" charset="0"/>
                </a:rPr>
                <a:t> all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others stuck 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!</a:t>
              </a: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56" y="5279459"/>
              <a:ext cx="721305" cy="885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7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leaked resources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183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0" y="1168040"/>
            <a:ext cx="7971804" cy="52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4818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Leaky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184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454559" cy="3293209"/>
            <a:chOff x="323528" y="2277447"/>
            <a:chExt cx="8454559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dims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periodic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reorder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MPI_Dims_create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dims,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MPI_Cart_create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dims, periodic, &amp;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                    reorder,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cart_comm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1, 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MPI_type_contiguous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4211" y="5262879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leak.f90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39862" y="1442007"/>
            <a:ext cx="3042821" cy="1482937"/>
            <a:chOff x="5940152" y="6165304"/>
            <a:chExt cx="3042821" cy="1482937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30428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MPI_Cart_create</a:t>
              </a:r>
              <a:r>
                <a:rPr lang="en-US" dirty="0">
                  <a:cs typeface="Courier New" panose="02070309020205020404" pitchFamily="49" charset="0"/>
                </a:rPr>
                <a:t> without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MPI_Comm_free</a:t>
              </a:r>
              <a:r>
                <a:rPr lang="en-US" dirty="0">
                  <a:cs typeface="Courier New" panose="02070309020205020404" pitchFamily="49" charset="0"/>
                </a:rPr>
                <a:t>!</a:t>
              </a: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461563" y="6811635"/>
              <a:ext cx="75023" cy="8366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95936" y="4511100"/>
            <a:ext cx="2842445" cy="1532175"/>
            <a:chOff x="5940152" y="5279460"/>
            <a:chExt cx="2842445" cy="1532175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8424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two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dirty="0">
                  <a:cs typeface="Courier New" panose="02070309020205020404" pitchFamily="49" charset="0"/>
                </a:rPr>
                <a:t>,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without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MPI_Type_free</a:t>
              </a:r>
              <a:r>
                <a:rPr lang="en-US" dirty="0">
                  <a:cs typeface="Courier New" panose="02070309020205020404" pitchFamily="49" charset="0"/>
                </a:rPr>
                <a:t>!</a:t>
              </a: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63" y="5279460"/>
              <a:ext cx="485112" cy="8858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3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buffer sizes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185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692374"/>
            <a:ext cx="89439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77962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Mismatched buffer size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577989" cy="3785652"/>
            <a:chOff x="323528" y="2277447"/>
            <a:chExt cx="8577989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6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1,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0,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MPI_COMM_WORLD,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5755322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message_size.f90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83849" y="5778540"/>
            <a:ext cx="3742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send buffer &gt; receive buffer!</a:t>
            </a:r>
          </a:p>
        </p:txBody>
      </p:sp>
    </p:spTree>
    <p:extLst>
      <p:ext uri="{BB962C8B-B14F-4D97-AF65-F5344CB8AC3E}">
        <p14:creationId xmlns:p14="http://schemas.microsoft.com/office/powerpoint/2010/main" val="40313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Mismatched buffer Intel MPI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73739"/>
            <a:ext cx="864096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-np 2  ./message_size.exe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truncated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(224).....................: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=0x6b0b80, count=5, MPI_INTEGER,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=0, tag=17, MPI_COMM_WORLD, status=0x1) failed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MPIDI_CH3U_Receive_data_found(131):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from rank 0 and tag 17 truncated; 24 bytes received but buffer size is 20</a:t>
            </a:r>
          </a:p>
        </p:txBody>
      </p:sp>
    </p:spTree>
    <p:extLst>
      <p:ext uri="{BB962C8B-B14F-4D97-AF65-F5344CB8AC3E}">
        <p14:creationId xmlns:p14="http://schemas.microsoft.com/office/powerpoint/2010/main" val="98417371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buffer types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188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89154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5392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Mismatched buffer type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189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556792"/>
            <a:ext cx="8577989" cy="4035036"/>
            <a:chOff x="323528" y="2277447"/>
            <a:chExt cx="8577989" cy="4035036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only 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=&gt; REAL64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5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real(kind=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1, tag,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MPI_DOUBLE_PRECISION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0, tag, MPI_COMM_WORLD,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6004706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message_type.f90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70674" y="5885473"/>
            <a:ext cx="66216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send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</a:t>
            </a:r>
            <a:r>
              <a:rPr lang="en-US" sz="2400" dirty="0"/>
              <a:t> receive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DOUBLE_PRECISION</a:t>
            </a:r>
            <a:r>
              <a:rPr lang="en-US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224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Unused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hard to read</a:t>
            </a:r>
            <a:br>
              <a:rPr lang="en-US" dirty="0"/>
            </a:br>
            <a:r>
              <a:rPr lang="en-US" dirty="0"/>
              <a:t>                                        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bugs</a:t>
            </a:r>
          </a:p>
          <a:p>
            <a:pPr lvl="1"/>
            <a:r>
              <a:rPr lang="en-US" dirty="0"/>
              <a:t>modify/remove</a:t>
            </a:r>
          </a:p>
          <a:p>
            <a:pPr lvl="1"/>
            <a:r>
              <a:rPr lang="en-US" dirty="0"/>
              <a:t>use version control, so nothing "lost"</a:t>
            </a:r>
          </a:p>
          <a:p>
            <a:r>
              <a:rPr lang="en-US" dirty="0"/>
              <a:t>Unused code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updated</a:t>
            </a:r>
            <a:br>
              <a:rPr lang="en-US" dirty="0"/>
            </a:br>
            <a:r>
              <a:rPr lang="en-US" dirty="0"/>
              <a:t>                                                 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bugs</a:t>
            </a:r>
          </a:p>
          <a:p>
            <a:pPr lvl="1"/>
            <a:r>
              <a:rPr lang="en-US" dirty="0"/>
              <a:t>remove</a:t>
            </a:r>
          </a:p>
          <a:p>
            <a:pPr lvl="1"/>
            <a:r>
              <a:rPr lang="en-US" dirty="0"/>
              <a:t>use version control, so nothing "lost"</a:t>
            </a:r>
          </a:p>
          <a:p>
            <a:pPr lvl="1"/>
            <a:r>
              <a:rPr lang="en-US" dirty="0"/>
              <a:t>functions, methods, classes, unused code paths</a:t>
            </a:r>
          </a:p>
          <a:p>
            <a:r>
              <a:rPr lang="en-US" dirty="0"/>
              <a:t>Use code coverage tool to detect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However…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190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1490" y="1507059"/>
            <a:ext cx="8331127" cy="3539430"/>
            <a:chOff x="323528" y="2277447"/>
            <a:chExt cx="833112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331127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only : INT64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5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integer(kind=INT64)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1, tag,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0, tag, MPI_COMM_WORLD,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51570" y="5509100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message_type.f90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9896" y="5437939"/>
            <a:ext cx="5589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MPI_INTEGER</a:t>
            </a:r>
            <a:r>
              <a:rPr lang="en-US" sz="2400" dirty="0"/>
              <a:t>: 4 byte </a:t>
            </a:r>
            <a:r>
              <a:rPr lang="en-US" sz="2400" dirty="0">
                <a:sym typeface="Symbol" panose="05050102010706020507" pitchFamily="18" charset="2"/>
              </a:rPr>
              <a:t></a:t>
            </a: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  <a:r>
              <a:rPr lang="en-US" sz="2400" dirty="0"/>
              <a:t>: 8 byte  </a:t>
            </a:r>
          </a:p>
        </p:txBody>
      </p:sp>
      <p:sp>
        <p:nvSpPr>
          <p:cNvPr id="13" name="TextBox 12"/>
          <p:cNvSpPr txBox="1"/>
          <p:nvPr/>
        </p:nvSpPr>
        <p:spPr>
          <a:xfrm rot="20642741">
            <a:off x="4201384" y="5740443"/>
            <a:ext cx="38436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caught: PMPI has no clue</a:t>
            </a:r>
          </a:p>
        </p:txBody>
      </p:sp>
    </p:spTree>
    <p:extLst>
      <p:ext uri="{BB962C8B-B14F-4D97-AF65-F5344CB8AC3E}">
        <p14:creationId xmlns:p14="http://schemas.microsoft.com/office/powerpoint/2010/main" val="19457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aliasing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051634"/>
            <a:ext cx="8229600" cy="3074530"/>
          </a:xfrm>
        </p:spPr>
        <p:txBody>
          <a:bodyPr/>
          <a:lstStyle/>
          <a:p>
            <a:r>
              <a:rPr lang="en-US" dirty="0"/>
              <a:t>MUST 1.5 crashes: no error report</a:t>
            </a:r>
          </a:p>
          <a:p>
            <a:r>
              <a:rPr lang="en-US" dirty="0"/>
              <a:t>Intel MPI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51520" y="1744230"/>
            <a:ext cx="8640960" cy="1077218"/>
            <a:chOff x="260558" y="2277447"/>
            <a:chExt cx="8640960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260558" y="2277447"/>
              <a:ext cx="8640960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MPI_Reduce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MPI_SUM, root,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3046888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message_type.f90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255696" y="4293096"/>
            <a:ext cx="864096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-np 2 ./buffer_overlap.exe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Invalid buffer pointer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(2334):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count=5, MPI_INTEGER, MPI_SUM, root=0, MPI_COMM_WORLD) failed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(2255):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Buffers must not be aliased</a:t>
            </a:r>
          </a:p>
        </p:txBody>
      </p:sp>
    </p:spTree>
    <p:extLst>
      <p:ext uri="{BB962C8B-B14F-4D97-AF65-F5344CB8AC3E}">
        <p14:creationId xmlns:p14="http://schemas.microsoft.com/office/powerpoint/2010/main" val="151012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valgrind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Valgrind: 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/>
              <a:t>Memory checker that finds</a:t>
            </a:r>
          </a:p>
          <a:p>
            <a:pPr lvl="1"/>
            <a:r>
              <a:rPr lang="en-US" dirty="0"/>
              <a:t>Memory leaks (</a:t>
            </a:r>
            <a:r>
              <a:rPr lang="en-US" dirty="0" err="1"/>
              <a:t>memcheck</a:t>
            </a:r>
            <a:r>
              <a:rPr lang="en-US" dirty="0"/>
              <a:t> = default)</a:t>
            </a:r>
          </a:p>
          <a:p>
            <a:pPr lvl="1"/>
            <a:r>
              <a:rPr lang="en-US" dirty="0"/>
              <a:t>Illegal accesses to memory locations (</a:t>
            </a:r>
            <a:r>
              <a:rPr lang="en-US" dirty="0" err="1"/>
              <a:t>memcheck</a:t>
            </a:r>
            <a:r>
              <a:rPr lang="en-US" dirty="0"/>
              <a:t>, </a:t>
            </a:r>
            <a:r>
              <a:rPr lang="en-US" dirty="0" err="1"/>
              <a:t>ptrcheck</a:t>
            </a:r>
            <a:r>
              <a:rPr lang="en-US" dirty="0"/>
              <a:t>)</a:t>
            </a:r>
          </a:p>
          <a:p>
            <a:r>
              <a:rPr lang="en-US" dirty="0"/>
              <a:t>Problems with threads</a:t>
            </a:r>
          </a:p>
          <a:p>
            <a:pPr lvl="1"/>
            <a:r>
              <a:rPr lang="en-US" dirty="0"/>
              <a:t>race conditions (</a:t>
            </a:r>
            <a:r>
              <a:rPr lang="en-US" dirty="0" err="1"/>
              <a:t>drd</a:t>
            </a:r>
            <a:r>
              <a:rPr lang="en-US" dirty="0"/>
              <a:t>)</a:t>
            </a:r>
          </a:p>
          <a:p>
            <a:r>
              <a:rPr lang="en-US" dirty="0">
                <a:hlinkClick r:id="rId2"/>
              </a:rPr>
              <a:t>http://valgrind.org/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193</a:t>
            </a:fld>
            <a:endParaRPr lang="nl-BE"/>
          </a:p>
        </p:txBody>
      </p:sp>
      <p:pic>
        <p:nvPicPr>
          <p:cNvPr id="4100" name="Picture 4" descr="Valgrind Ho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3"/>
          <a:stretch/>
        </p:blipFill>
        <p:spPr bwMode="auto">
          <a:xfrm>
            <a:off x="7164288" y="1600200"/>
            <a:ext cx="11525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Valgrind: example memory leak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malloc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 allocation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 memory </a:t>
              </a:r>
              <a:r>
                <a:rPr lang="en-US" dirty="0" err="1"/>
                <a:t>deallocation</a:t>
              </a:r>
              <a:r>
                <a:rPr lang="en-US" dirty="0"/>
                <a:t>!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Valgrind: running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with debug information</a:t>
            </a:r>
          </a:p>
          <a:p>
            <a:endParaRPr lang="en-US" dirty="0"/>
          </a:p>
          <a:p>
            <a:r>
              <a:rPr lang="en-US" dirty="0"/>
              <a:t>Execute program under Valgrind control</a:t>
            </a:r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sum = 42.0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Valgrind: report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Valgrind: memory leak fixed</a:t>
            </a:r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malloc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 allocation</a:t>
              </a:r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corresponding memory </a:t>
              </a:r>
              <a:r>
                <a:rPr lang="en-US" dirty="0" err="1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Valgrind: good report!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Valgrind: no initialization example</a:t>
            </a:r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/>
                <a:t> used, but not initialized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idioms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Program languages have own style</a:t>
            </a:r>
          </a:p>
          <a:p>
            <a:r>
              <a:rPr lang="en-US" dirty="0"/>
              <a:t>Respect that style!</a:t>
            </a:r>
          </a:p>
          <a:p>
            <a:pPr lvl="1"/>
            <a:r>
              <a:rPr lang="en-US" dirty="0"/>
              <a:t>when, e.g., writing Python, don't write C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</a:t>
            </a:r>
          </a:p>
          <a:p>
            <a:endParaRPr lang="en-US" dirty="0"/>
          </a:p>
          <a:p>
            <a:r>
              <a:rPr lang="en-US" dirty="0"/>
              <a:t>Be careful when switching programming languages</a:t>
            </a:r>
          </a:p>
          <a:p>
            <a:pPr lvl="1"/>
            <a:r>
              <a:rPr lang="en-US" dirty="0"/>
              <a:t>semantics may subtly differ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Valgrind: uninitialized use found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first time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/>
                <a:t> used for output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stack allocation for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sum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Valgrind: array bounds overrun</a:t>
            </a:r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/>
                <a:t> is not allocated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Inspector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0838012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Inspector: 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 to detect</a:t>
            </a:r>
          </a:p>
          <a:p>
            <a:pPr lvl="1"/>
            <a:r>
              <a:rPr lang="en-US" dirty="0"/>
              <a:t>thread issues: deadlocks, race conditions</a:t>
            </a:r>
          </a:p>
          <a:p>
            <a:pPr lvl="1"/>
            <a:r>
              <a:rPr lang="en-US" dirty="0"/>
              <a:t>memory issues: leaks</a:t>
            </a:r>
          </a:p>
          <a:p>
            <a:r>
              <a:rPr lang="en-US" dirty="0"/>
              <a:t>Can be used</a:t>
            </a:r>
          </a:p>
          <a:p>
            <a:pPr lvl="1"/>
            <a:r>
              <a:rPr lang="en-US" dirty="0"/>
              <a:t>GUI</a:t>
            </a:r>
          </a:p>
          <a:p>
            <a:pPr lvl="1"/>
            <a:r>
              <a:rPr lang="en-US" dirty="0"/>
              <a:t>command line</a:t>
            </a:r>
          </a:p>
          <a:p>
            <a:r>
              <a:rPr lang="en-US" dirty="0"/>
              <a:t>Commercial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512807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/>
              <a:t> using </a:t>
            </a:r>
            <a:r>
              <a:rPr lang="en-US" dirty="0" err="1"/>
              <a:t>OpenMP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584926" y="2276872"/>
            <a:ext cx="693940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export OMP_NUM_THREADS=1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./pi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3.14059997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export OMP_NUM_THREADS=4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./pi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0.506071389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./pi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0.243729278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$./pi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0.442173123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2708920"/>
            <a:ext cx="13109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 too bad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47393" y="5646002"/>
            <a:ext cx="34492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May be symptom of race condition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27784" y="3501008"/>
            <a:ext cx="3999178" cy="1512168"/>
            <a:chOff x="2627784" y="3501008"/>
            <a:chExt cx="3999178" cy="1512168"/>
          </a:xfrm>
        </p:grpSpPr>
        <p:sp>
          <p:nvSpPr>
            <p:cNvPr id="7" name="TextBox 6"/>
            <p:cNvSpPr txBox="1"/>
            <p:nvPr/>
          </p:nvSpPr>
          <p:spPr>
            <a:xfrm>
              <a:off x="3059832" y="4072426"/>
              <a:ext cx="35671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 really </a:t>
              </a:r>
              <a:r>
                <a:rPr lang="en-US" dirty="0">
                  <a:sym typeface="Symbol" panose="05050102010706020507" pitchFamily="18" charset="2"/>
                </a:rPr>
                <a:t></a:t>
              </a:r>
              <a:r>
                <a:rPr lang="en-US" dirty="0"/>
                <a:t>, not even deterministic!</a:t>
              </a:r>
            </a:p>
          </p:txBody>
        </p:sp>
        <p:sp>
          <p:nvSpPr>
            <p:cNvPr id="9" name="Right Brace 8"/>
            <p:cNvSpPr/>
            <p:nvPr/>
          </p:nvSpPr>
          <p:spPr>
            <a:xfrm>
              <a:off x="2627784" y="3501008"/>
              <a:ext cx="219609" cy="151216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Inspector is project-based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205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98" y="2132856"/>
            <a:ext cx="7766206" cy="422349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95800" y="3068960"/>
            <a:ext cx="3642673" cy="1564123"/>
            <a:chOff x="3605452" y="3068960"/>
            <a:chExt cx="3642673" cy="1564123"/>
          </a:xfrm>
        </p:grpSpPr>
        <p:sp>
          <p:nvSpPr>
            <p:cNvPr id="6" name="Rounded Rectangle 5"/>
            <p:cNvSpPr/>
            <p:nvPr/>
          </p:nvSpPr>
          <p:spPr>
            <a:xfrm>
              <a:off x="3605452" y="4417059"/>
              <a:ext cx="936104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20510" y="3068960"/>
              <a:ext cx="252761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create new project</a:t>
              </a:r>
            </a:p>
          </p:txBody>
        </p:sp>
        <p:cxnSp>
          <p:nvCxnSpPr>
            <p:cNvPr id="9" name="Straight Arrow Connector 8"/>
            <p:cNvCxnSpPr>
              <a:stCxn id="7" idx="2"/>
              <a:endCxn id="6" idx="0"/>
            </p:cNvCxnSpPr>
            <p:nvPr/>
          </p:nvCxnSpPr>
          <p:spPr>
            <a:xfrm flipH="1">
              <a:off x="4073504" y="3530625"/>
              <a:ext cx="1910814" cy="88643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" y="4811522"/>
            <a:ext cx="4320133" cy="18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1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target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24590"/>
            <a:ext cx="6973019" cy="549960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69550" y="2060848"/>
            <a:ext cx="532859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7672146" cy="532859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004048" y="4021690"/>
            <a:ext cx="3123236" cy="648072"/>
            <a:chOff x="5004048" y="4005064"/>
            <a:chExt cx="3123236" cy="648072"/>
          </a:xfrm>
        </p:grpSpPr>
        <p:sp>
          <p:nvSpPr>
            <p:cNvPr id="5" name="Right Brace 4"/>
            <p:cNvSpPr/>
            <p:nvPr/>
          </p:nvSpPr>
          <p:spPr>
            <a:xfrm>
              <a:off x="5004048" y="4077072"/>
              <a:ext cx="72008" cy="576064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076056" y="4005064"/>
              <a:ext cx="3051228" cy="400110"/>
              <a:chOff x="4285708" y="4005064"/>
              <a:chExt cx="3051228" cy="40011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789764" y="4005064"/>
                <a:ext cx="2547172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increased from default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5" idx="1"/>
              </p:cNvCxnSpPr>
              <p:nvPr/>
            </p:nvCxnSpPr>
            <p:spPr>
              <a:xfrm flipH="1">
                <a:off x="4285708" y="4205119"/>
                <a:ext cx="504056" cy="15998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2051720" y="1844824"/>
            <a:ext cx="5040560" cy="1080120"/>
            <a:chOff x="2051720" y="1844824"/>
            <a:chExt cx="5040560" cy="1080120"/>
          </a:xfrm>
        </p:grpSpPr>
        <p:sp>
          <p:nvSpPr>
            <p:cNvPr id="14" name="Rounded Rectangle 13"/>
            <p:cNvSpPr/>
            <p:nvPr/>
          </p:nvSpPr>
          <p:spPr>
            <a:xfrm>
              <a:off x="2051720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80112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1729" y="2539644"/>
            <a:ext cx="1806914" cy="1054962"/>
            <a:chOff x="4811805" y="1518849"/>
            <a:chExt cx="1806914" cy="1054962"/>
          </a:xfrm>
        </p:grpSpPr>
        <p:sp>
          <p:nvSpPr>
            <p:cNvPr id="18" name="Rounded Rectangle 17"/>
            <p:cNvSpPr/>
            <p:nvPr/>
          </p:nvSpPr>
          <p:spPr>
            <a:xfrm>
              <a:off x="4984673" y="1518849"/>
              <a:ext cx="163404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11805" y="2173701"/>
              <a:ext cx="152240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analysis type</a:t>
              </a:r>
            </a:p>
          </p:txBody>
        </p:sp>
        <p:cxnSp>
          <p:nvCxnSpPr>
            <p:cNvPr id="20" name="Straight Arrow Connector 19"/>
            <p:cNvCxnSpPr>
              <a:stCxn id="19" idx="0"/>
              <a:endCxn id="18" idx="2"/>
            </p:cNvCxnSpPr>
            <p:nvPr/>
          </p:nvCxnSpPr>
          <p:spPr>
            <a:xfrm flipV="1">
              <a:off x="5573007" y="1878889"/>
              <a:ext cx="228689" cy="29481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59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208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0" y="1484784"/>
            <a:ext cx="8532440" cy="440870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7504" y="5301208"/>
            <a:ext cx="2092952" cy="1180389"/>
            <a:chOff x="4485337" y="1518669"/>
            <a:chExt cx="2092952" cy="1180389"/>
          </a:xfrm>
        </p:grpSpPr>
        <p:sp>
          <p:nvSpPr>
            <p:cNvPr id="6" name="Rounded Rectangle 5"/>
            <p:cNvSpPr/>
            <p:nvPr/>
          </p:nvSpPr>
          <p:spPr>
            <a:xfrm>
              <a:off x="5853489" y="1518669"/>
              <a:ext cx="724800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85337" y="2298948"/>
              <a:ext cx="170957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/>
                <a:t> write</a:t>
              </a:r>
            </a:p>
          </p:txBody>
        </p:sp>
        <p:cxnSp>
          <p:nvCxnSpPr>
            <p:cNvPr id="8" name="Straight Arrow Connector 7"/>
            <p:cNvCxnSpPr>
              <a:stCxn id="7" idx="0"/>
              <a:endCxn id="6" idx="2"/>
            </p:cNvCxnSpPr>
            <p:nvPr/>
          </p:nvCxnSpPr>
          <p:spPr>
            <a:xfrm flipV="1">
              <a:off x="5340123" y="1734873"/>
              <a:ext cx="875766" cy="56407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246060" y="4296898"/>
            <a:ext cx="2236145" cy="2184699"/>
            <a:chOff x="-490244" y="4296898"/>
            <a:chExt cx="2236145" cy="2184699"/>
          </a:xfrm>
        </p:grpSpPr>
        <p:sp>
          <p:nvSpPr>
            <p:cNvPr id="25" name="TextBox 24"/>
            <p:cNvSpPr txBox="1"/>
            <p:nvPr/>
          </p:nvSpPr>
          <p:spPr>
            <a:xfrm>
              <a:off x="107504" y="6081487"/>
              <a:ext cx="163839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/>
                <a:t> read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-490244" y="4296898"/>
              <a:ext cx="597748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5" idx="0"/>
              <a:endCxn id="22" idx="2"/>
            </p:cNvCxnSpPr>
            <p:nvPr/>
          </p:nvCxnSpPr>
          <p:spPr>
            <a:xfrm flipH="1" flipV="1">
              <a:off x="-191370" y="4513102"/>
              <a:ext cx="1118073" cy="156838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1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209</a:t>
            </a:fld>
            <a:endParaRPr lang="nl-BE"/>
          </a:p>
        </p:txBody>
      </p:sp>
      <p:grpSp>
        <p:nvGrpSpPr>
          <p:cNvPr id="40" name="Group 39"/>
          <p:cNvGrpSpPr/>
          <p:nvPr/>
        </p:nvGrpSpPr>
        <p:grpSpPr>
          <a:xfrm>
            <a:off x="1394469" y="2231286"/>
            <a:ext cx="1535534" cy="450706"/>
            <a:chOff x="1394469" y="2231286"/>
            <a:chExt cx="1535534" cy="450706"/>
          </a:xfrm>
        </p:grpSpPr>
        <p:sp>
          <p:nvSpPr>
            <p:cNvPr id="8" name="TextBox 7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13" name="Straight Arrow Connector 12"/>
              <p:cNvCxnSpPr>
                <a:stCxn id="7" idx="3"/>
                <a:endCxn id="8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read</a:t>
                </a: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1394469" y="2774282"/>
            <a:ext cx="3454474" cy="474019"/>
            <a:chOff x="1394469" y="2774282"/>
            <a:chExt cx="3454474" cy="474019"/>
          </a:xfrm>
        </p:grpSpPr>
        <p:sp>
          <p:nvSpPr>
            <p:cNvPr id="10" name="TextBox 9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394469" y="2774282"/>
              <a:ext cx="3152788" cy="289353"/>
              <a:chOff x="1394469" y="2774282"/>
              <a:chExt cx="3152788" cy="289353"/>
            </a:xfrm>
          </p:grpSpPr>
          <p:cxnSp>
            <p:nvCxnSpPr>
              <p:cNvPr id="14" name="Straight Arrow Connector 13"/>
              <p:cNvCxnSpPr>
                <a:stCxn id="9" idx="3"/>
                <a:endCxn id="10" idx="1"/>
              </p:cNvCxnSpPr>
              <p:nvPr/>
            </p:nvCxnSpPr>
            <p:spPr>
              <a:xfrm>
                <a:off x="1394469" y="2901147"/>
                <a:ext cx="3152788" cy="1624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read</a:t>
                </a: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092783" y="2297497"/>
            <a:ext cx="2371002" cy="788316"/>
            <a:chOff x="1092783" y="2297497"/>
            <a:chExt cx="2371002" cy="788316"/>
          </a:xfrm>
        </p:grpSpPr>
        <p:sp>
          <p:nvSpPr>
            <p:cNvPr id="9" name="TextBox 8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20" name="Straight Arrow Connector 19"/>
              <p:cNvCxnSpPr>
                <a:stCxn id="8" idx="1"/>
                <a:endCxn id="9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979712" y="2591326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write</a:t>
                </a: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+ 1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92783" y="2879435"/>
            <a:ext cx="4309257" cy="717995"/>
            <a:chOff x="1092783" y="2879435"/>
            <a:chExt cx="4309257" cy="717995"/>
          </a:xfrm>
        </p:grpSpPr>
        <p:sp>
          <p:nvSpPr>
            <p:cNvPr id="11" name="TextBox 10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17" name="Straight Arrow Connector 16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write</a:t>
                </a: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+ 1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04006" y="1641362"/>
            <a:ext cx="5165551" cy="2075670"/>
            <a:chOff x="404006" y="1641362"/>
            <a:chExt cx="5165551" cy="207567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772816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register thread 0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2664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register thread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2783" y="2204864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04006" y="2094309"/>
              <a:ext cx="369332" cy="1569320"/>
              <a:chOff x="404006" y="2094309"/>
              <a:chExt cx="369332" cy="156932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755576" y="2094309"/>
                <a:ext cx="0" cy="15693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 rot="16200000">
                <a:off x="281536" y="2696665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779912" y="1700808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813051" y="1641362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394469" y="4550080"/>
            <a:ext cx="1535534" cy="450706"/>
            <a:chOff x="1394469" y="2231286"/>
            <a:chExt cx="1535534" cy="450706"/>
          </a:xfrm>
        </p:grpSpPr>
        <p:grpSp>
          <p:nvGrpSpPr>
            <p:cNvPr id="54" name="Group 53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55" name="Straight Arrow Connector 54"/>
              <p:cNvCxnSpPr>
                <a:stCxn id="48" idx="3"/>
                <a:endCxn id="53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read</a:t>
                </a: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94469" y="4708324"/>
            <a:ext cx="3454474" cy="858771"/>
            <a:chOff x="1394469" y="2389530"/>
            <a:chExt cx="3454474" cy="858771"/>
          </a:xfrm>
        </p:grpSpPr>
        <p:sp>
          <p:nvSpPr>
            <p:cNvPr id="58" name="TextBox 57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394469" y="2389530"/>
              <a:ext cx="3152788" cy="674105"/>
              <a:chOff x="1394469" y="2389530"/>
              <a:chExt cx="3152788" cy="674105"/>
            </a:xfrm>
          </p:grpSpPr>
          <p:cxnSp>
            <p:nvCxnSpPr>
              <p:cNvPr id="60" name="Straight Arrow Connector 59"/>
              <p:cNvCxnSpPr>
                <a:stCxn id="48" idx="3"/>
                <a:endCxn id="58" idx="1"/>
              </p:cNvCxnSpPr>
              <p:nvPr/>
            </p:nvCxnSpPr>
            <p:spPr>
              <a:xfrm>
                <a:off x="1394469" y="2389530"/>
                <a:ext cx="3152788" cy="6741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read</a:t>
                </a: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1092783" y="4616291"/>
            <a:ext cx="2371002" cy="788316"/>
            <a:chOff x="1092783" y="2297497"/>
            <a:chExt cx="2371002" cy="788316"/>
          </a:xfrm>
        </p:grpSpPr>
        <p:sp>
          <p:nvSpPr>
            <p:cNvPr id="63" name="TextBox 62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66" name="Straight Arrow Connector 65"/>
              <p:cNvCxnSpPr>
                <a:stCxn id="53" idx="1"/>
                <a:endCxn id="63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1871643" y="2632891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write</a:t>
                </a: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+ 1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92783" y="5198229"/>
            <a:ext cx="4309257" cy="717995"/>
            <a:chOff x="1092783" y="2879435"/>
            <a:chExt cx="4309257" cy="717995"/>
          </a:xfrm>
        </p:grpSpPr>
        <p:sp>
          <p:nvSpPr>
            <p:cNvPr id="69" name="TextBox 68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72" name="Straight Arrow Connector 71"/>
              <p:cNvCxnSpPr>
                <a:stCxn id="58" idx="1"/>
                <a:endCxn id="69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write</a:t>
                </a: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+ 1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04006" y="3960156"/>
            <a:ext cx="5165551" cy="2075670"/>
            <a:chOff x="404006" y="3960156"/>
            <a:chExt cx="5165551" cy="2075670"/>
          </a:xfrm>
        </p:grpSpPr>
        <p:sp>
          <p:nvSpPr>
            <p:cNvPr id="48" name="TextBox 47"/>
            <p:cNvSpPr txBox="1"/>
            <p:nvPr/>
          </p:nvSpPr>
          <p:spPr>
            <a:xfrm>
              <a:off x="1092783" y="452365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006" y="3960156"/>
              <a:ext cx="5165551" cy="2075670"/>
              <a:chOff x="404006" y="3960156"/>
              <a:chExt cx="5165551" cy="207567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55576" y="4091610"/>
                <a:ext cx="976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memory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0770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register thread 0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82664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register thread 1</a:t>
                </a:r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404006" y="4413103"/>
                <a:ext cx="369332" cy="1569320"/>
                <a:chOff x="404006" y="2094309"/>
                <a:chExt cx="369332" cy="1569320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755576" y="2094309"/>
                  <a:ext cx="0" cy="156932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 rot="16200000">
                  <a:off x="281536" y="2696665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time</a:t>
                  </a:r>
                </a:p>
              </p:txBody>
            </p:sp>
          </p:grpSp>
          <p:cxnSp>
            <p:nvCxnSpPr>
              <p:cNvPr id="74" name="Straight Connector 73"/>
              <p:cNvCxnSpPr/>
              <p:nvPr/>
            </p:nvCxnSpPr>
            <p:spPr>
              <a:xfrm>
                <a:off x="3779912" y="4019602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813051" y="3960156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122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5508104" y="1988840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5581092" y="4231858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6228184" y="2924944"/>
            <a:ext cx="2771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correctness depends</a:t>
            </a:r>
          </a:p>
          <a:p>
            <a:pPr algn="ctr"/>
            <a:r>
              <a:rPr lang="en-US" sz="2400" dirty="0"/>
              <a:t>on execution order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91150" y="3722766"/>
            <a:ext cx="1966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=</a:t>
            </a:r>
          </a:p>
          <a:p>
            <a:pPr algn="ctr"/>
            <a:r>
              <a:rPr lang="en-US" sz="2400" dirty="0"/>
              <a:t>race condition</a:t>
            </a:r>
          </a:p>
        </p:txBody>
      </p:sp>
    </p:spTree>
    <p:extLst>
      <p:ext uri="{BB962C8B-B14F-4D97-AF65-F5344CB8AC3E}">
        <p14:creationId xmlns:p14="http://schemas.microsoft.com/office/powerpoint/2010/main" val="22149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Not-invented-here syndrome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reinvent the wheel</a:t>
            </a:r>
          </a:p>
          <a:p>
            <a:r>
              <a:rPr lang="en-US" dirty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/>
              <a:t>Linear algebra: BLAS,LAPACK</a:t>
            </a:r>
          </a:p>
          <a:p>
            <a:pPr lvl="1"/>
            <a:r>
              <a:rPr lang="en-US" dirty="0"/>
              <a:t>Communication: MPI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mystery of the vanishing bug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857459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thy stuff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Crucial to understand</a:t>
            </a:r>
          </a:p>
          <a:p>
            <a:pPr lvl="1"/>
            <a:r>
              <a:rPr lang="en-US" dirty="0"/>
              <a:t>hardware architecture</a:t>
            </a:r>
          </a:p>
          <a:p>
            <a:pPr lvl="1"/>
            <a:r>
              <a:rPr lang="en-US" dirty="0"/>
              <a:t>compiler behavior</a:t>
            </a:r>
          </a:p>
          <a:p>
            <a:pPr lvl="1"/>
            <a:r>
              <a:rPr lang="en-US" dirty="0"/>
              <a:t>programming language semantics</a:t>
            </a:r>
          </a:p>
          <a:p>
            <a:r>
              <a:rPr lang="en-US" dirty="0"/>
              <a:t>Subtle interplay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"weird"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955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187624" y="1624836"/>
            <a:ext cx="6603090" cy="4770537"/>
            <a:chOff x="755576" y="1655004"/>
            <a:chExt cx="6603090" cy="4770537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603090" cy="47705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#define N 8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15;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42;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b, a[N];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long shift = &amp;b - &amp;(a[0]);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a[shift]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("setting a[%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%d\n", shift,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("a[%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%d\n", shift, a[shift]);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70383" y="6117764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array_bounds.c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 rot="20152617">
            <a:off x="5200632" y="2754700"/>
            <a:ext cx="352038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Written to be buggy</a:t>
            </a:r>
          </a:p>
        </p:txBody>
      </p:sp>
    </p:spTree>
    <p:extLst>
      <p:ext uri="{BB962C8B-B14F-4D97-AF65-F5344CB8AC3E}">
        <p14:creationId xmlns:p14="http://schemas.microsoft.com/office/powerpoint/2010/main" val="16427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763688" y="2405999"/>
            <a:ext cx="4917326" cy="419976"/>
            <a:chOff x="4182969" y="3455188"/>
            <a:chExt cx="4917326" cy="419976"/>
          </a:xfrm>
        </p:grpSpPr>
        <p:sp>
          <p:nvSpPr>
            <p:cNvPr id="7" name="Rectangle 6"/>
            <p:cNvSpPr/>
            <p:nvPr/>
          </p:nvSpPr>
          <p:spPr>
            <a:xfrm>
              <a:off x="4182969" y="3497122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2053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a[0]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21925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a[1]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4636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a[7]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45469" y="350543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86323" y="348673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831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59233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831041" y="3496023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96914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7833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89877" y="349712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82969" y="3496023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03751" y="3866454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592133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26985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00902" y="350583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a[6]</a:t>
              </a:r>
              <a:endParaRPr lang="en-US" baseline="-25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697016" y="24059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26368" y="206711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a[8]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52108" y="342583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13374" y="3425833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13374" y="399284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*(a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13374" y="455985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a)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13374" y="512686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[a]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79435" y="4110129"/>
            <a:ext cx="274677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assignment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</a:p>
          <a:p>
            <a:r>
              <a:rPr lang="en-US" sz="2400" dirty="0"/>
              <a:t>modifies value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381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or not to be…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you see it…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now you don't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214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232018" y="2141169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a.out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42</a:t>
            </a:r>
          </a:p>
        </p:txBody>
      </p:sp>
      <p:sp>
        <p:nvSpPr>
          <p:cNvPr id="5" name="Rectangle 4"/>
          <p:cNvSpPr/>
          <p:nvPr/>
        </p:nvSpPr>
        <p:spPr>
          <a:xfrm>
            <a:off x="1232018" y="4486931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a.out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15</a:t>
            </a:r>
          </a:p>
        </p:txBody>
      </p:sp>
      <p:pic>
        <p:nvPicPr>
          <p:cNvPr id="7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6444208" y="2217446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6520849" y="4653136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Aggressive optimization (Intel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array stored in RAM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stored only in CPU register for immediate reuse</a:t>
            </a:r>
          </a:p>
          <a:p>
            <a:pPr lvl="1"/>
            <a:r>
              <a:rPr lang="en-US" dirty="0"/>
              <a:t>update of memory location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 effect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dirty="0">
                <a:cs typeface="Courier New" panose="02070309020205020404" pitchFamily="49" charset="0"/>
              </a:rPr>
              <a:t>Looking at assembly code may help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830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Typically, compile without optimizations</a:t>
            </a:r>
          </a:p>
          <a:p>
            <a:pPr lvl="1"/>
            <a:r>
              <a:rPr lang="en-US" dirty="0"/>
              <a:t>Consistency between source and debugger state</a:t>
            </a:r>
          </a:p>
          <a:p>
            <a:pPr lvl="1"/>
            <a:r>
              <a:rPr lang="en-US" dirty="0"/>
              <a:t>However, bug may "disappear"</a:t>
            </a:r>
          </a:p>
          <a:p>
            <a:pPr lvl="2"/>
            <a:r>
              <a:rPr lang="en-US" dirty="0"/>
              <a:t>no variable on stack, data in register</a:t>
            </a:r>
          </a:p>
          <a:p>
            <a:pPr lvl="2"/>
            <a:r>
              <a:rPr lang="en-US" dirty="0"/>
              <a:t>different data alignment in memory</a:t>
            </a:r>
          </a:p>
          <a:p>
            <a:pPr lvl="2"/>
            <a:r>
              <a:rPr lang="en-US" dirty="0"/>
              <a:t>timing issues in parallel code (race conditions disappear)</a:t>
            </a:r>
          </a:p>
          <a:p>
            <a:r>
              <a:rPr lang="en-US" dirty="0"/>
              <a:t>Use a profiler to detect</a:t>
            </a:r>
          </a:p>
          <a:p>
            <a:pPr lvl="1"/>
            <a:r>
              <a:rPr lang="en-US" dirty="0"/>
              <a:t>Unexpected load imbalance between processes/threads</a:t>
            </a:r>
          </a:p>
          <a:p>
            <a:pPr lvl="1"/>
            <a:r>
              <a:rPr lang="en-US" dirty="0"/>
              <a:t>Unexpected communication patterns</a:t>
            </a:r>
          </a:p>
          <a:p>
            <a:r>
              <a:rPr lang="en-US" dirty="0"/>
              <a:t>Use visualization software</a:t>
            </a:r>
          </a:p>
          <a:p>
            <a:pPr lvl="1"/>
            <a:r>
              <a:rPr lang="en-US" dirty="0"/>
              <a:t>Helps spot anomalies in data structures</a:t>
            </a:r>
          </a:p>
          <a:p>
            <a:r>
              <a:rPr lang="en-US" dirty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gdb</a:t>
            </a:r>
            <a:r>
              <a:rPr lang="en-US" dirty="0"/>
              <a:t> is powerful</a:t>
            </a:r>
          </a:p>
          <a:p>
            <a:pPr lvl="1"/>
            <a:r>
              <a:rPr lang="en-US" dirty="0"/>
              <a:t>Stepping</a:t>
            </a:r>
          </a:p>
          <a:p>
            <a:pPr lvl="1"/>
            <a:r>
              <a:rPr lang="en-US" dirty="0" err="1"/>
              <a:t>Watchin</a:t>
            </a:r>
            <a:r>
              <a:rPr lang="nl-BE" dirty="0"/>
              <a:t>g</a:t>
            </a:r>
          </a:p>
          <a:p>
            <a:pPr lvl="1"/>
            <a:r>
              <a:rPr lang="en-US" dirty="0"/>
              <a:t>Tracing</a:t>
            </a:r>
          </a:p>
          <a:p>
            <a:r>
              <a:rPr lang="en-US" dirty="0" err="1"/>
              <a:t>Valgrind</a:t>
            </a:r>
            <a:endParaRPr lang="en-US" dirty="0"/>
          </a:p>
          <a:p>
            <a:pPr lvl="1"/>
            <a:r>
              <a:rPr lang="en-US" dirty="0"/>
              <a:t>Memory leaks</a:t>
            </a:r>
          </a:p>
          <a:p>
            <a:pPr lvl="1"/>
            <a:r>
              <a:rPr lang="en-US" dirty="0"/>
              <a:t>Uninitialized variables</a:t>
            </a:r>
          </a:p>
          <a:p>
            <a:pPr lvl="1"/>
            <a:r>
              <a:rPr lang="en-US" dirty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/>
              <a:t>Clean code: a handbook of agile software </a:t>
            </a:r>
            <a:r>
              <a:rPr lang="en-US" i="1" dirty="0" err="1"/>
              <a:t>craftmanship</a:t>
            </a:r>
            <a:br>
              <a:rPr lang="en-US" dirty="0"/>
            </a:br>
            <a:r>
              <a:rPr lang="en-US" dirty="0"/>
              <a:t>Robert C. Martin</a:t>
            </a:r>
            <a:br>
              <a:rPr lang="en-US" dirty="0"/>
            </a:br>
            <a:r>
              <a:rPr lang="en-US" dirty="0"/>
              <a:t>Prentice Hall, 2008</a:t>
            </a:r>
          </a:p>
          <a:p>
            <a:r>
              <a:rPr lang="en-US" i="1" dirty="0"/>
              <a:t>Design patterns: elements of reusable object-oriented software</a:t>
            </a:r>
            <a:br>
              <a:rPr lang="en-US" dirty="0"/>
            </a:br>
            <a:r>
              <a:rPr lang="en-US" dirty="0"/>
              <a:t>Erich Gamma, Richard Helm, Ralph Johnson, John </a:t>
            </a:r>
            <a:r>
              <a:rPr lang="en-US" dirty="0" err="1"/>
              <a:t>Vlissides</a:t>
            </a:r>
            <a:br>
              <a:rPr lang="en-US" dirty="0"/>
            </a:br>
            <a:r>
              <a:rPr lang="en-US" dirty="0"/>
              <a:t>Addison-Wesley, 1994</a:t>
            </a:r>
          </a:p>
          <a:p>
            <a:r>
              <a:rPr lang="en-US" i="1" dirty="0"/>
              <a:t>Refactoring: improving the design of existing code</a:t>
            </a:r>
            <a:br>
              <a:rPr lang="en-US" dirty="0"/>
            </a:br>
            <a:r>
              <a:rPr lang="en-US" dirty="0"/>
              <a:t>Martin Fowler</a:t>
            </a:r>
            <a:br>
              <a:rPr lang="en-US" dirty="0"/>
            </a:br>
            <a:r>
              <a:rPr lang="en-US" dirty="0"/>
              <a:t>Addison-Wesley, 1999</a:t>
            </a:r>
          </a:p>
          <a:p>
            <a:r>
              <a:rPr lang="en-US" dirty="0"/>
              <a:t>Python code quality: tools &amp; best practices</a:t>
            </a:r>
            <a:br>
              <a:rPr lang="en-US" dirty="0"/>
            </a:br>
            <a:r>
              <a:rPr lang="en-US" sz="2300" dirty="0">
                <a:hlinkClick r:id="rId2"/>
              </a:rPr>
              <a:t>https://realpython.com/python-code-quality/#when-running-tests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64315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Debuggers</a:t>
            </a:r>
          </a:p>
          <a:p>
            <a:pPr lvl="1"/>
            <a:r>
              <a:rPr lang="en-US" dirty="0"/>
              <a:t>Python: </a:t>
            </a:r>
            <a:r>
              <a:rPr lang="en-US" dirty="0" err="1"/>
              <a:t>pdb</a:t>
            </a:r>
            <a:endParaRPr lang="en-US" dirty="0"/>
          </a:p>
          <a:p>
            <a:pPr lvl="1"/>
            <a:r>
              <a:rPr lang="en-US" dirty="0"/>
              <a:t>To visualize data structures: </a:t>
            </a:r>
            <a:r>
              <a:rPr lang="en-US" dirty="0" err="1"/>
              <a:t>ddd</a:t>
            </a:r>
            <a:endParaRPr lang="en-US" dirty="0"/>
          </a:p>
          <a:p>
            <a:pPr lvl="1"/>
            <a:r>
              <a:rPr lang="en-US" dirty="0"/>
              <a:t>IDEs, e.g., Eclipse</a:t>
            </a:r>
          </a:p>
          <a:p>
            <a:pPr lvl="1"/>
            <a:r>
              <a:rPr lang="en-US" dirty="0"/>
              <a:t>Parallel debuggers: </a:t>
            </a:r>
            <a:r>
              <a:rPr lang="en-US" dirty="0" err="1"/>
              <a:t>ArmForge</a:t>
            </a:r>
            <a:r>
              <a:rPr lang="en-US" dirty="0"/>
              <a:t> DDT, </a:t>
            </a:r>
            <a:r>
              <a:rPr lang="en-US" dirty="0" err="1"/>
              <a:t>RogueWave</a:t>
            </a:r>
            <a:r>
              <a:rPr lang="en-US" dirty="0"/>
              <a:t> </a:t>
            </a:r>
            <a:r>
              <a:rPr lang="en-US" dirty="0" err="1"/>
              <a:t>TotalView</a:t>
            </a:r>
            <a:endParaRPr lang="en-US" dirty="0"/>
          </a:p>
          <a:p>
            <a:r>
              <a:rPr lang="en-US" dirty="0"/>
              <a:t>MPI tracing tools</a:t>
            </a:r>
          </a:p>
          <a:p>
            <a:pPr lvl="1"/>
            <a:r>
              <a:rPr lang="en-US" dirty="0"/>
              <a:t>Intel ITAC</a:t>
            </a:r>
          </a:p>
          <a:p>
            <a:pPr lvl="2"/>
            <a:r>
              <a:rPr lang="en-US" dirty="0"/>
              <a:t>Record MPI events</a:t>
            </a:r>
          </a:p>
          <a:p>
            <a:pPr lvl="2"/>
            <a:r>
              <a:rPr lang="en-US" dirty="0"/>
              <a:t>Add markers in your own code</a:t>
            </a:r>
          </a:p>
          <a:p>
            <a:pPr lvl="1"/>
            <a:r>
              <a:rPr lang="en-US" dirty="0"/>
              <a:t>MPE2</a:t>
            </a:r>
          </a:p>
          <a:p>
            <a:r>
              <a:rPr lang="en-US" dirty="0"/>
              <a:t>Thread checkers</a:t>
            </a:r>
          </a:p>
          <a:p>
            <a:pPr lvl="1"/>
            <a:r>
              <a:rPr lang="en-US" dirty="0"/>
              <a:t>Intel Inspector</a:t>
            </a:r>
          </a:p>
          <a:p>
            <a:pPr lvl="2"/>
            <a:r>
              <a:rPr lang="en-US" dirty="0"/>
              <a:t>Detects race conditions</a:t>
            </a:r>
          </a:p>
          <a:p>
            <a:pPr lvl="2"/>
            <a:r>
              <a:rPr lang="en-US" dirty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The art of debugging with </a:t>
            </a:r>
            <a:r>
              <a:rPr lang="en-US" i="1" dirty="0" err="1"/>
              <a:t>gdb</a:t>
            </a:r>
            <a:r>
              <a:rPr lang="en-US" i="1" dirty="0"/>
              <a:t>, </a:t>
            </a:r>
            <a:r>
              <a:rPr lang="en-US" i="1" dirty="0" err="1"/>
              <a:t>ddd</a:t>
            </a:r>
            <a:r>
              <a:rPr lang="en-US" i="1" dirty="0"/>
              <a:t>, and Eclipse</a:t>
            </a:r>
            <a:br>
              <a:rPr lang="en-US" dirty="0"/>
            </a:br>
            <a:r>
              <a:rPr lang="en-US" dirty="0"/>
              <a:t>Norman </a:t>
            </a:r>
            <a:r>
              <a:rPr lang="en-US" dirty="0" err="1"/>
              <a:t>Matloff</a:t>
            </a:r>
            <a:r>
              <a:rPr lang="en-US" dirty="0"/>
              <a:t> &amp; Peter Jay </a:t>
            </a:r>
            <a:r>
              <a:rPr lang="en-US" dirty="0" err="1"/>
              <a:t>Salzman</a:t>
            </a:r>
            <a:br>
              <a:rPr lang="en-US" dirty="0"/>
            </a:br>
            <a:r>
              <a:rPr lang="en-US" dirty="0"/>
              <a:t>No Starch Press, 2008</a:t>
            </a:r>
          </a:p>
          <a:p>
            <a:r>
              <a:rPr lang="en-US" i="1" dirty="0"/>
              <a:t>Effective debugging: 66 specific ways to debug software and systems</a:t>
            </a:r>
            <a:br>
              <a:rPr lang="en-US" dirty="0"/>
            </a:br>
            <a:r>
              <a:rPr lang="en-US" dirty="0" err="1"/>
              <a:t>Diomidis</a:t>
            </a:r>
            <a:r>
              <a:rPr lang="en-US" dirty="0"/>
              <a:t> </a:t>
            </a:r>
            <a:r>
              <a:rPr lang="en-US" dirty="0" err="1"/>
              <a:t>Spinellis</a:t>
            </a:r>
            <a:br>
              <a:rPr lang="en-US" dirty="0"/>
            </a:br>
            <a:r>
              <a:rPr lang="en-US" dirty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Allinea</a:t>
            </a:r>
            <a:r>
              <a:rPr lang="en-US" dirty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if you had to think about it, comment</a:t>
            </a:r>
          </a:p>
          <a:p>
            <a:pPr lvl="1"/>
            <a:r>
              <a:rPr lang="en-US" dirty="0"/>
              <a:t>never a substitute for clear code!</a:t>
            </a:r>
          </a:p>
          <a:p>
            <a:r>
              <a:rPr lang="en-US" dirty="0"/>
              <a:t>Comments as to-do lists</a:t>
            </a:r>
          </a:p>
          <a:p>
            <a:pPr lvl="1"/>
            <a:r>
              <a:rPr lang="en-US" dirty="0"/>
              <a:t>follow convention, editors support that, e.g.,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/>
              <a:t>better: issue in version control system</a:t>
            </a:r>
          </a:p>
          <a:p>
            <a:r>
              <a:rPr lang="en-US" dirty="0"/>
              <a:t>Inaccurate comments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waste of time + bugs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/>
              <a:t>Comments 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Things to document</a:t>
            </a:r>
          </a:p>
          <a:p>
            <a:pPr lvl="1"/>
            <a:r>
              <a:rPr lang="en-US" dirty="0"/>
              <a:t>Application Programming Interface (API)</a:t>
            </a:r>
          </a:p>
          <a:p>
            <a:pPr lvl="2"/>
            <a:r>
              <a:rPr lang="en-US" dirty="0"/>
              <a:t>modules: content, overall functionality</a:t>
            </a:r>
          </a:p>
          <a:p>
            <a:pPr lvl="2"/>
            <a:r>
              <a:rPr lang="en-US" dirty="0"/>
              <a:t>classes/user defined types</a:t>
            </a:r>
          </a:p>
          <a:p>
            <a:pPr lvl="2"/>
            <a:r>
              <a:rPr lang="en-US" dirty="0"/>
              <a:t>methods/functions</a:t>
            </a:r>
          </a:p>
          <a:p>
            <a:pPr lvl="2"/>
            <a:r>
              <a:rPr lang="en-US" dirty="0"/>
              <a:t>constants: semantics, units</a:t>
            </a:r>
          </a:p>
          <a:p>
            <a:pPr lvl="1"/>
            <a:r>
              <a:rPr lang="en-US" dirty="0"/>
              <a:t>user interface</a:t>
            </a:r>
          </a:p>
          <a:p>
            <a:r>
              <a:rPr lang="en-US" dirty="0"/>
              <a:t>Tools</a:t>
            </a:r>
          </a:p>
          <a:p>
            <a:pPr lvl="1"/>
            <a:r>
              <a:rPr lang="en-US" dirty="0"/>
              <a:t>API for (almost) any language: </a:t>
            </a:r>
            <a:r>
              <a:rPr lang="en-US" dirty="0" err="1"/>
              <a:t>doxygen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http://www.stack.nl/~dimitri/doxygen/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For Python API in addition: </a:t>
            </a:r>
            <a:r>
              <a:rPr lang="en-US" dirty="0" err="1"/>
              <a:t>docstring</a:t>
            </a:r>
            <a:endParaRPr lang="en-US" dirty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/>
          </a:p>
          <a:p>
            <a:r>
              <a:rPr lang="en-US" dirty="0"/>
              <a:t>Bad documentation worse than no documentation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keep documentation up to date!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Development process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Version Control System, e.g., </a:t>
            </a:r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/>
              <a:t>concurrent development</a:t>
            </a:r>
          </a:p>
          <a:p>
            <a:pPr lvl="1"/>
            <a:r>
              <a:rPr lang="en-US" dirty="0"/>
              <a:t>documentation of changes</a:t>
            </a:r>
          </a:p>
          <a:p>
            <a:r>
              <a:rPr lang="en-US" dirty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/>
              <a:t>e.g.,</a:t>
            </a:r>
          </a:p>
          <a:p>
            <a:pPr lvl="2"/>
            <a:r>
              <a:rPr lang="en-US" dirty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https://github.com/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GitLab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https://gitlab.com/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documentation: </a:t>
            </a:r>
            <a:r>
              <a:rPr lang="en-US" dirty="0" err="1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Class/module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on</a:t>
            </a:r>
          </a:p>
          <a:p>
            <a:pPr lvl="1"/>
            <a:r>
              <a:rPr lang="en-US" dirty="0"/>
              <a:t>purpose</a:t>
            </a:r>
          </a:p>
          <a:p>
            <a:pPr lvl="1"/>
            <a:r>
              <a:rPr lang="en-US" dirty="0"/>
              <a:t>attributes</a:t>
            </a:r>
          </a:p>
          <a:p>
            <a:pPr lvl="2"/>
            <a:r>
              <a:rPr lang="en-US" dirty="0"/>
              <a:t>semantics, units</a:t>
            </a:r>
          </a:p>
          <a:p>
            <a:pPr lvl="2"/>
            <a:r>
              <a:rPr lang="en-US" dirty="0"/>
              <a:t>expectations, i.e., invariants</a:t>
            </a:r>
          </a:p>
          <a:p>
            <a:pPr lvl="1"/>
            <a:r>
              <a:rPr lang="en-US" dirty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module documentation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entry point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 module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tree_2k.h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node_2k.h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doxygen</a:t>
            </a:r>
            <a:r>
              <a:rPr lang="en-US" dirty="0"/>
              <a:t> format</a:t>
            </a:r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What the most used</a:t>
            </a:r>
            <a:br>
              <a:rPr lang="en-US" sz="4400" dirty="0"/>
            </a:br>
            <a:r>
              <a:rPr lang="en-US" sz="4400" dirty="0"/>
              <a:t>language in programming?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Function/method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on</a:t>
            </a:r>
          </a:p>
          <a:p>
            <a:pPr lvl="1"/>
            <a:r>
              <a:rPr lang="en-US" dirty="0"/>
              <a:t>purpose</a:t>
            </a:r>
          </a:p>
          <a:p>
            <a:pPr lvl="1"/>
            <a:r>
              <a:rPr lang="en-US" dirty="0"/>
              <a:t>arguments</a:t>
            </a:r>
          </a:p>
          <a:p>
            <a:pPr lvl="2"/>
            <a:r>
              <a:rPr lang="en-US" dirty="0"/>
              <a:t>semantics, units</a:t>
            </a:r>
          </a:p>
          <a:p>
            <a:pPr lvl="2"/>
            <a:r>
              <a:rPr lang="en-US" dirty="0"/>
              <a:t>expectations, i.e., preconditions</a:t>
            </a:r>
          </a:p>
          <a:p>
            <a:pPr lvl="1"/>
            <a:r>
              <a:rPr lang="en-US" dirty="0"/>
              <a:t>return value</a:t>
            </a:r>
          </a:p>
          <a:p>
            <a:pPr lvl="2"/>
            <a:r>
              <a:rPr lang="en-US" dirty="0"/>
              <a:t>semantics, units</a:t>
            </a:r>
          </a:p>
          <a:p>
            <a:pPr lvl="2"/>
            <a:r>
              <a:rPr lang="en-US" dirty="0"/>
              <a:t>guarantees, i.e., </a:t>
            </a:r>
            <a:r>
              <a:rPr lang="en-US" dirty="0" err="1"/>
              <a:t>postconditions</a:t>
            </a:r>
            <a:endParaRPr lang="en-US" dirty="0"/>
          </a:p>
          <a:p>
            <a:pPr lvl="1"/>
            <a:r>
              <a:rPr lang="en-US" dirty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function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doxygen</a:t>
            </a:r>
            <a:r>
              <a:rPr lang="en-US" dirty="0"/>
              <a:t> format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coordinates 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new 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dimension 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tree_2k.c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on</a:t>
            </a:r>
          </a:p>
          <a:p>
            <a:pPr lvl="1"/>
            <a:r>
              <a:rPr lang="en-US" dirty="0"/>
              <a:t>purpose</a:t>
            </a:r>
          </a:p>
          <a:p>
            <a:pPr lvl="1"/>
            <a:r>
              <a:rPr lang="en-US" dirty="0"/>
              <a:t>attributes</a:t>
            </a:r>
          </a:p>
          <a:p>
            <a:pPr lvl="2"/>
            <a:r>
              <a:rPr lang="en-US" dirty="0"/>
              <a:t>semantics, units</a:t>
            </a:r>
          </a:p>
          <a:p>
            <a:pPr lvl="2"/>
            <a:r>
              <a:rPr lang="en-US" dirty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data structure documentation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tree_2k.h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doxygen</a:t>
            </a:r>
            <a:r>
              <a:rPr lang="en-US" dirty="0"/>
              <a:t> format</a:t>
            </a:r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Configuration, start from template, defaults mostly okay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documentation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"tree_2k"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…"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../doc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$(SRCS)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main page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searchable</a:t>
                </a:r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Fully hyperlinked</a:t>
            </a:r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documentation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documentation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help convey semantics</a:t>
            </a:r>
          </a:p>
          <a:p>
            <a:pPr lvl="1"/>
            <a:r>
              <a:rPr lang="en-US" dirty="0"/>
              <a:t>part of good documentation</a:t>
            </a:r>
          </a:p>
          <a:p>
            <a:r>
              <a:rPr lang="en-US" dirty="0"/>
              <a:t>Can be used as tests</a:t>
            </a:r>
          </a:p>
          <a:p>
            <a:pPr lvl="1"/>
            <a:r>
              <a:rPr lang="en-US" dirty="0"/>
              <a:t>easily check code integrity after changes</a:t>
            </a:r>
          </a:p>
          <a:p>
            <a:r>
              <a:rPr lang="en-US" dirty="0"/>
              <a:t>Unit testing</a:t>
            </a:r>
          </a:p>
          <a:p>
            <a:r>
              <a:rPr lang="en-US" dirty="0"/>
              <a:t>Functional testing</a:t>
            </a:r>
          </a:p>
          <a:p>
            <a:r>
              <a:rPr lang="en-US" dirty="0"/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 do anything useful it will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you forever after, and if you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a major success you get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of hard manual labor -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you have to work on the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documentation: </a:t>
            </a:r>
            <a:r>
              <a:rPr lang="en-US" dirty="0" err="1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Cambridge University, </a:t>
            </a:r>
            <a:r>
              <a:rPr lang="en-US" i="1" dirty="0">
                <a:hlinkClick r:id="rId2"/>
              </a:rPr>
              <a:t>Undo</a:t>
            </a:r>
            <a:r>
              <a:rPr lang="en-US" dirty="0">
                <a:hlinkClick r:id="rId2"/>
              </a:rPr>
              <a:t>, </a:t>
            </a:r>
            <a:r>
              <a:rPr lang="en-US" i="1" dirty="0" err="1">
                <a:hlinkClick r:id="rId2"/>
              </a:rPr>
              <a:t>RogueWave</a:t>
            </a:r>
            <a:endParaRPr lang="en-US" i="1" dirty="0"/>
          </a:p>
          <a:p>
            <a:pPr lvl="1"/>
            <a:r>
              <a:rPr lang="en-US" dirty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Estimate developers' time finding + fixing bugs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System Science Institute (IBM)</a:t>
            </a:r>
            <a:endParaRPr lang="en-US" dirty="0"/>
          </a:p>
          <a:p>
            <a:pPr lvl="1"/>
            <a:r>
              <a:rPr lang="en-US" dirty="0"/>
              <a:t>relative cost of bugs found in Q&amp;A: </a:t>
            </a:r>
            <a:r>
              <a:rPr lang="en-US" dirty="0">
                <a:sym typeface="Symbol" panose="05050102010706020507" pitchFamily="18" charset="2"/>
              </a:rPr>
              <a:t> </a:t>
            </a:r>
            <a:r>
              <a:rPr lang="en-US" dirty="0"/>
              <a:t>15 </a:t>
            </a:r>
          </a:p>
          <a:p>
            <a:pPr lvl="1"/>
            <a:r>
              <a:rPr lang="en-US" dirty="0"/>
              <a:t>relative cost of bugs found in production: </a:t>
            </a:r>
            <a:r>
              <a:rPr lang="en-US" dirty="0">
                <a:sym typeface="Symbol" panose="05050102010706020507" pitchFamily="18" charset="2"/>
              </a:rPr>
              <a:t> </a:t>
            </a:r>
            <a:r>
              <a:rPr lang="en-US" dirty="0"/>
              <a:t>100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US$ 312 billion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50 %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Documentation written in </a:t>
            </a:r>
            <a:r>
              <a:rPr lang="en-US" dirty="0" err="1"/>
              <a:t>MarkDown</a:t>
            </a:r>
            <a:endParaRPr lang="en-US" dirty="0"/>
          </a:p>
          <a:p>
            <a:pPr lvl="1"/>
            <a:r>
              <a:rPr lang="en-US" dirty="0"/>
              <a:t>nice, highlighted rendering of code fragments</a:t>
            </a:r>
          </a:p>
          <a:p>
            <a:r>
              <a:rPr lang="en-US" dirty="0"/>
              <a:t>Configuration via YAML file</a:t>
            </a:r>
          </a:p>
          <a:p>
            <a:pPr lvl="1"/>
            <a:r>
              <a:rPr lang="en-US" dirty="0"/>
              <a:t>defines structure of documentation</a:t>
            </a:r>
          </a:p>
          <a:p>
            <a:r>
              <a:rPr lang="en-US" dirty="0"/>
              <a:t>Good preview via local webserver</a:t>
            </a:r>
          </a:p>
          <a:p>
            <a:r>
              <a:rPr lang="en-US" dirty="0"/>
              <a:t>Easy to deploy on Read the Docs (</a:t>
            </a:r>
            <a:r>
              <a:rPr lang="en-US" dirty="0">
                <a:hlinkClick r:id="rId2"/>
              </a:rPr>
              <a:t>https://readthedocs.org/</a:t>
            </a:r>
            <a:r>
              <a:rPr lang="en-US" dirty="0"/>
              <a:t>)</a:t>
            </a:r>
          </a:p>
          <a:p>
            <a:r>
              <a:rPr lang="en-US" dirty="0"/>
              <a:t>Alternative: </a:t>
            </a:r>
            <a:r>
              <a:rPr lang="en-US" dirty="0" err="1"/>
              <a:t>AsciiDoc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3"/>
              </a:rPr>
              <a:t>http://www.methods.co.nz/asciidoc/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successfully 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arrange.md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level 1 header</a:t>
              </a:r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level 2 header</a:t>
              </a: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hyperlink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inline code snippet</a:t>
              </a: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code snippet with syntax highlighting</a:t>
              </a:r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formatting elements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numbered/unnumbered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Text formatting</a:t>
            </a:r>
          </a:p>
          <a:p>
            <a:pPr lvl="1"/>
            <a:r>
              <a:rPr lang="en-US" i="1" dirty="0"/>
              <a:t>italics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/>
              <a:t>bold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/>
              <a:t>External link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indentation per list level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Site definition file in top directory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MarkDown</a:t>
            </a:r>
            <a:r>
              <a:rPr lang="en-US" dirty="0"/>
              <a:t> files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/>
              <a:t> subdirectory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utilities…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site meta-information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site structure</a:t>
                </a:r>
              </a:p>
              <a:p>
                <a:r>
                  <a:rPr lang="en-US" dirty="0"/>
                  <a:t>definition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rendering style</a:t>
              </a:r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&amp; deploying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Individual build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build --clean</a:t>
            </a:r>
            <a:endParaRPr lang="en-US" dirty="0"/>
          </a:p>
          <a:p>
            <a:r>
              <a:rPr lang="en-US" dirty="0"/>
              <a:t>During development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connect Read the Docs to GitHub</a:t>
            </a:r>
          </a:p>
          <a:p>
            <a:pPr lvl="1"/>
            <a:r>
              <a:rPr lang="en-US" dirty="0"/>
              <a:t>GitHub release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Read the Docs build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5949280"/>
            <a:ext cx="66247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Online documentation always in sync with releases!</a:t>
            </a:r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searchable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Documenting Python code: a complete guide</a:t>
            </a:r>
            <a:br>
              <a:rPr lang="en-US" dirty="0"/>
            </a:br>
            <a:r>
              <a:rPr lang="en-US" sz="2000" dirty="0">
                <a:hlinkClick r:id="rId2"/>
              </a:rPr>
              <a:t>https://realpython.com/documenting-python-code/#docstring-formats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33822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Compilers &amp; settings, static checkers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Compilers: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Switch on warnings at compile time</a:t>
            </a:r>
          </a:p>
          <a:p>
            <a:pPr lvl="1"/>
            <a:r>
              <a:rPr lang="en-US" dirty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them</a:t>
            </a:r>
          </a:p>
          <a:p>
            <a:pPr lvl="1"/>
            <a:r>
              <a:rPr lang="en-US" dirty="0">
                <a:cs typeface="Courier New" pitchFamily="49" charset="0"/>
              </a:rPr>
              <a:t>Intel </a:t>
            </a:r>
            <a:r>
              <a:rPr lang="en-US" dirty="0" err="1">
                <a:cs typeface="Courier New" pitchFamily="49" charset="0"/>
              </a:rPr>
              <a:t>icc</a:t>
            </a:r>
            <a:r>
              <a:rPr lang="en-US" dirty="0">
                <a:cs typeface="Courier New" pitchFamily="49" charset="0"/>
              </a:rPr>
              <a:t>/</a:t>
            </a:r>
            <a:r>
              <a:rPr lang="en-US" dirty="0" err="1">
                <a:cs typeface="Courier New" pitchFamily="49" charset="0"/>
              </a:rPr>
              <a:t>icpc</a:t>
            </a:r>
            <a:r>
              <a:rPr lang="en-US" dirty="0">
                <a:cs typeface="Courier New" pitchFamily="49" charset="0"/>
              </a:rPr>
              <a:t> more strict than GNU </a:t>
            </a:r>
            <a:r>
              <a:rPr lang="en-US" dirty="0" err="1">
                <a:cs typeface="Courier New" pitchFamily="49" charset="0"/>
              </a:rPr>
              <a:t>gcc</a:t>
            </a:r>
            <a:r>
              <a:rPr lang="en-US" dirty="0">
                <a:cs typeface="Courier New" pitchFamily="49" charset="0"/>
              </a:rPr>
              <a:t>/g++</a:t>
            </a:r>
          </a:p>
          <a:p>
            <a:pPr lvl="1"/>
            <a:r>
              <a:rPr lang="en-US" dirty="0">
                <a:cs typeface="Courier New" pitchFamily="49" charset="0"/>
              </a:rPr>
              <a:t>GNU </a:t>
            </a:r>
            <a:r>
              <a:rPr lang="en-US" dirty="0" err="1">
                <a:cs typeface="Courier New" pitchFamily="49" charset="0"/>
              </a:rPr>
              <a:t>gfortran</a:t>
            </a:r>
            <a:r>
              <a:rPr lang="en-US" dirty="0">
                <a:cs typeface="Courier New" pitchFamily="49" charset="0"/>
              </a:rPr>
              <a:t> more strict than Intel </a:t>
            </a:r>
            <a:r>
              <a:rPr lang="en-US" dirty="0" err="1">
                <a:cs typeface="Courier New" pitchFamily="49" charset="0"/>
              </a:rPr>
              <a:t>ifort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Compile with debugging information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-g2</a:t>
            </a:r>
          </a:p>
          <a:p>
            <a:pPr lvl="1"/>
            <a:r>
              <a:rPr lang="en-US" dirty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paranoid, or </a:t>
            </a:r>
            <a:r>
              <a:rPr lang="en-US" i="1" dirty="0"/>
              <a:t>die!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/>
              <a:t>icc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/>
              <a:t>no warnings, very incorrect results</a:t>
            </a:r>
          </a:p>
          <a:p>
            <a:r>
              <a:rPr lang="en-US" dirty="0" err="1"/>
              <a:t>icc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/>
              <a:t>relevant, if cryptic warning, still very incorrect 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order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Bad code!!!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1962: Mariner 1</a:t>
            </a:r>
          </a:p>
          <a:p>
            <a:pPr lvl="1"/>
            <a:r>
              <a:rPr lang="en-US" dirty="0"/>
              <a:t>omitted hyphen </a:t>
            </a:r>
            <a:r>
              <a:rPr lang="en-US" dirty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one server used old code  1 million+ stock orders in 1 hour  disturbance of the market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https://raygun.com/blog/10-costly-software-errors-history/</a:t>
            </a:r>
            <a:r>
              <a:rPr lang="en-US" dirty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/>
              <a:t>Intel </a:t>
            </a:r>
            <a:r>
              <a:rPr lang="en-US" dirty="0" err="1"/>
              <a:t>icc</a:t>
            </a:r>
            <a:r>
              <a:rPr lang="en-US" dirty="0"/>
              <a:t> executable output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GNU </a:t>
            </a:r>
            <a:r>
              <a:rPr lang="en-US" dirty="0" err="1"/>
              <a:t>gcc</a:t>
            </a:r>
            <a:r>
              <a:rPr lang="en-US" dirty="0"/>
              <a:t> executable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Bad code!!!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224904286352835.62</a:t>
            </a: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not generalize: Intel compilers are very good!</a:t>
            </a:r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C/C++ compiler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At least: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/>
              <a:t>More warnings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/g++: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icc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cs typeface="Courier New" panose="02070309020205020404" pitchFamily="49" charset="0"/>
              </a:rPr>
              <a:t>icpc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–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–w3</a:t>
            </a:r>
          </a:p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 for 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/>
              <a:t>Local variable shadows other local: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Undefined preprocessor variable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Pointer arithmetic depending 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/>
              <a:t> function pointer or void: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Inappropriate function call cast: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/>
              <a:t>Lost type qualifier in cast: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Incompatible alignment due to cast, </a:t>
            </a:r>
            <a:r>
              <a:rPr lang="en-US" dirty="0" err="1"/>
              <a:t>gcc</a:t>
            </a:r>
            <a:r>
              <a:rPr lang="en-US" dirty="0"/>
              <a:t>/g++: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C/C++ runtime checks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icc</a:t>
            </a:r>
            <a:r>
              <a:rPr lang="en-US" dirty="0"/>
              <a:t>/</a:t>
            </a:r>
            <a:r>
              <a:rPr lang="en-US" dirty="0" err="1"/>
              <a:t>icpc</a:t>
            </a:r>
            <a:endParaRPr lang="en-US" dirty="0"/>
          </a:p>
          <a:p>
            <a:pPr lvl="1"/>
            <a:r>
              <a:rPr lang="en-US" dirty="0">
                <a:cs typeface="Courier New" panose="02070309020205020404" pitchFamily="49" charset="0"/>
              </a:rPr>
              <a:t>Pointer issues, array bounds: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checkpointers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Dangling pointers: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-check-pointers-dangling=all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Uninitialized variables: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cs typeface="Courier New" panose="02070309020205020404" pitchFamily="49" charset="0"/>
              </a:rPr>
              <a:t>gcc</a:t>
            </a:r>
            <a:r>
              <a:rPr lang="en-US" dirty="0">
                <a:cs typeface="Courier New" panose="02070309020205020404" pitchFamily="49" charset="0"/>
              </a:rPr>
              <a:t>/g++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Pointer issues, array bounds: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=address</a:t>
            </a:r>
          </a:p>
          <a:p>
            <a:pPr lvl="1"/>
            <a:r>
              <a:rPr lang="en-US" dirty="0"/>
              <a:t>Memory leaks: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=leak</a:t>
            </a:r>
          </a:p>
          <a:p>
            <a:pPr lvl="1"/>
            <a:r>
              <a:rPr lang="en-US" dirty="0"/>
              <a:t>Undefined behavior: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=undefined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986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/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pPr lvl="1"/>
            <a:r>
              <a:rPr lang="en-US" dirty="0" err="1"/>
              <a:t>ifort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all  -g</a:t>
            </a: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>
                <a:cs typeface="Courier New" pitchFamily="49" charset="0"/>
              </a:rPr>
              <a:t>gfortran</a:t>
            </a:r>
            <a:r>
              <a:rPr lang="en-US" dirty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cs typeface="Courier New" pitchFamily="49" charset="0"/>
              </a:rPr>
              <a:t>ifort</a:t>
            </a:r>
            <a:r>
              <a:rPr lang="en-US" dirty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/>
              <a:t>Compile with no </a:t>
            </a:r>
            <a:r>
              <a:rPr lang="en-US" dirty="0" err="1"/>
              <a:t>implicits</a:t>
            </a:r>
            <a:r>
              <a:rPr lang="en-US" dirty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ifort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ifort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-integer=-1000</a:t>
            </a:r>
            <a:r>
              <a:rPr lang="en-US" dirty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ifort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Enforce Fortran standard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ifort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-stand f08</a:t>
            </a:r>
            <a:r>
              <a:rPr lang="en-US" dirty="0">
                <a:cs typeface="Courier New" panose="02070309020205020404" pitchFamily="49" charset="0"/>
              </a:rPr>
              <a:t> (f90/f95/f03/f08/f15 supported)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148064" y="414908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5013176"/>
            <a:ext cx="4337421" cy="514652"/>
            <a:chOff x="1726249" y="3706436"/>
            <a:chExt cx="4337421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1726249" y="3706436"/>
              <a:ext cx="1549607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pick value that makes sense</a:t>
              </a:r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544029" y="437991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Optimizations may alter numerical results: round off</a:t>
            </a:r>
          </a:p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/>
              <a:t>: faithful to source</a:t>
            </a:r>
          </a:p>
          <a:p>
            <a:pPr lvl="1"/>
            <a:r>
              <a:rPr lang="en-US" dirty="0"/>
              <a:t>Intel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/>
              <a:t>: optimizations may rearrange expressions</a:t>
            </a:r>
          </a:p>
          <a:p>
            <a:pPr lvl="2"/>
            <a:r>
              <a:rPr lang="en-US" dirty="0"/>
              <a:t>to avoid: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/>
              <a:t> (performance impact) or even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However, revise your algorithm!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dirty="0"/>
              <a:t>GCC documentation</a:t>
            </a:r>
            <a:br>
              <a:rPr lang="en-BE" dirty="0"/>
            </a:br>
            <a:r>
              <a:rPr lang="en-US" sz="1400" dirty="0">
                <a:hlinkClick r:id="rId2"/>
              </a:rPr>
              <a:t>https://gcc.gnu.org/onlinedocs/gcc-7.3.0/gcc/</a:t>
            </a:r>
            <a:endParaRPr lang="en-BE" sz="3600" dirty="0"/>
          </a:p>
          <a:p>
            <a:r>
              <a:rPr lang="en-BE" dirty="0"/>
              <a:t>Intel C/C++ compiler documentation</a:t>
            </a:r>
            <a:br>
              <a:rPr lang="en-BE" dirty="0"/>
            </a:br>
            <a:r>
              <a:rPr lang="en-US" sz="1400" dirty="0">
                <a:hlinkClick r:id="rId3"/>
              </a:rPr>
              <a:t>https://software.intel.com/en-us/cpp-compiler-18.0-developer-guide-and-reference-compiler-options</a:t>
            </a:r>
            <a:r>
              <a:rPr lang="en-BE" sz="1400" dirty="0"/>
              <a:t> </a:t>
            </a:r>
            <a:endParaRPr lang="en-BE" dirty="0"/>
          </a:p>
          <a:p>
            <a:r>
              <a:rPr lang="en-BE" dirty="0"/>
              <a:t>Intel Fortran compiler documentation</a:t>
            </a:r>
            <a:br>
              <a:rPr lang="en-BE" dirty="0"/>
            </a:br>
            <a:r>
              <a:rPr lang="en-US" sz="1400" dirty="0">
                <a:hlinkClick r:id="rId4"/>
              </a:rPr>
              <a:t>https://software.intel.com/en-us/fortran-compiler-18.0-developer-guide-and-reference-compiler-options</a:t>
            </a:r>
            <a:r>
              <a:rPr lang="en-BE" sz="14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20858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D65314-B0AE-428C-9440-AF3587EB0BBA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95493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source code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r>
              <a:rPr lang="en-US" dirty="0"/>
              <a:t>style</a:t>
            </a:r>
          </a:p>
          <a:p>
            <a:pPr lvl="1"/>
            <a:r>
              <a:rPr lang="en-US" dirty="0"/>
              <a:t>semantics</a:t>
            </a:r>
          </a:p>
          <a:p>
            <a:r>
              <a:rPr lang="en-US" dirty="0"/>
              <a:t>Will detect runtime problems</a:t>
            </a:r>
          </a:p>
          <a:p>
            <a:pPr lvl="1"/>
            <a:r>
              <a:rPr lang="en-US" dirty="0"/>
              <a:t>not all</a:t>
            </a:r>
          </a:p>
          <a:p>
            <a:r>
              <a:rPr lang="en-US" dirty="0"/>
              <a:t>Some overlap with compiler checks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99294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Cppcheck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Detects (some!)</a:t>
            </a:r>
          </a:p>
          <a:p>
            <a:pPr lvl="1"/>
            <a:r>
              <a:rPr lang="en-US" dirty="0"/>
              <a:t>memory leaks</a:t>
            </a:r>
          </a:p>
          <a:p>
            <a:pPr lvl="1"/>
            <a:r>
              <a:rPr lang="en-US" dirty="0"/>
              <a:t>function returning stack array variables</a:t>
            </a:r>
          </a:p>
          <a:p>
            <a:pPr lvl="1"/>
            <a:r>
              <a:rPr lang="en-US" dirty="0"/>
              <a:t>inappropriate string formatting codes</a:t>
            </a:r>
          </a:p>
          <a:p>
            <a:pPr lvl="1"/>
            <a:r>
              <a:rPr lang="en-US" dirty="0"/>
              <a:t>variable scope too wide</a:t>
            </a:r>
          </a:p>
          <a:p>
            <a:pPr lvl="1"/>
            <a:r>
              <a:rPr lang="en-US" dirty="0"/>
              <a:t>uninitialized variables</a:t>
            </a:r>
          </a:p>
          <a:p>
            <a:pPr lvl="1"/>
            <a:r>
              <a:rPr lang="en-US" dirty="0"/>
              <a:t>unused variables</a:t>
            </a:r>
          </a:p>
          <a:p>
            <a:pPr lvl="1"/>
            <a:r>
              <a:rPr lang="en-US" dirty="0"/>
              <a:t>unused functions/methods</a:t>
            </a:r>
          </a:p>
          <a:p>
            <a:pPr lvl="1"/>
            <a:r>
              <a:rPr lang="en-US" dirty="0"/>
              <a:t>suspicious arithmetic operations</a:t>
            </a:r>
          </a:p>
          <a:p>
            <a:pPr lvl="1"/>
            <a:r>
              <a:rPr lang="en-US" dirty="0"/>
              <a:t>control flow problems (logical operand order)</a:t>
            </a:r>
          </a:p>
          <a:p>
            <a:pPr lvl="1"/>
            <a:r>
              <a:rPr lang="en-US" dirty="0"/>
              <a:t>missing copy constructor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62657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CodeSonar</a:t>
            </a:r>
            <a:r>
              <a:rPr lang="en-US" dirty="0"/>
              <a:t>: C/C++, commercial</a:t>
            </a:r>
          </a:p>
          <a:p>
            <a:pPr lvl="1"/>
            <a:r>
              <a:rPr lang="en-US" sz="2100" dirty="0">
                <a:hlinkClick r:id="rId2"/>
              </a:rPr>
              <a:t>https://www.grammatech.com/products/source-code-analysis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 err="1">
                <a:sym typeface="Symbol" panose="05050102010706020507" pitchFamily="18" charset="2"/>
              </a:rPr>
              <a:t>Cppcheck</a:t>
            </a:r>
            <a:r>
              <a:rPr lang="en-US" dirty="0">
                <a:sym typeface="Symbol" panose="05050102010706020507" pitchFamily="18" charset="2"/>
              </a:rPr>
              <a:t>: C++, open source</a:t>
            </a:r>
          </a:p>
          <a:p>
            <a:pPr lvl="1"/>
            <a:r>
              <a:rPr lang="en-US" sz="1900" dirty="0">
                <a:sym typeface="Symbol" panose="05050102010706020507" pitchFamily="18" charset="2"/>
                <a:hlinkClick r:id="rId3"/>
              </a:rPr>
              <a:t>https://sourceforge.net/projects/cppcheck/files/cppcheck/</a:t>
            </a:r>
            <a:r>
              <a:rPr lang="en-US" sz="1900" dirty="0">
                <a:sym typeface="Symbol" panose="05050102010706020507" pitchFamily="18" charset="2"/>
              </a:rPr>
              <a:t> 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 err="1">
                <a:sym typeface="Symbol" panose="05050102010706020507" pitchFamily="18" charset="2"/>
              </a:rPr>
              <a:t>Pylint</a:t>
            </a:r>
            <a:r>
              <a:rPr lang="en-US" dirty="0">
                <a:sym typeface="Symbol" panose="05050102010706020507" pitchFamily="18" charset="2"/>
              </a:rPr>
              <a:t>: Python, open source</a:t>
            </a:r>
          </a:p>
          <a:p>
            <a:pPr lvl="1"/>
            <a:r>
              <a:rPr lang="en-US" sz="1800" dirty="0">
                <a:sym typeface="Symbol" panose="05050102010706020507" pitchFamily="18" charset="2"/>
                <a:hlinkClick r:id="rId4"/>
              </a:rPr>
              <a:t>https://www.pylint.org/</a:t>
            </a:r>
            <a:r>
              <a:rPr lang="en-US" sz="1800" dirty="0">
                <a:sym typeface="Symbol" panose="05050102010706020507" pitchFamily="18" charset="2"/>
              </a:rPr>
              <a:t> </a:t>
            </a:r>
          </a:p>
          <a:p>
            <a:r>
              <a:rPr lang="en-US" dirty="0">
                <a:sym typeface="Symbol" panose="05050102010706020507" pitchFamily="18" charset="2"/>
              </a:rPr>
              <a:t>Flake8: Python, open source</a:t>
            </a:r>
          </a:p>
          <a:p>
            <a:pPr lvl="1"/>
            <a:r>
              <a:rPr lang="en-US" sz="1800" dirty="0">
                <a:sym typeface="Symbol" panose="05050102010706020507" pitchFamily="18" charset="2"/>
                <a:hlinkClick r:id="rId5"/>
              </a:rPr>
              <a:t>http://flake8.pycqa.org/en/latest/</a:t>
            </a:r>
            <a:r>
              <a:rPr lang="en-US" sz="1800" dirty="0">
                <a:sym typeface="Symbol" panose="05050102010706020507" pitchFamily="18" charset="2"/>
              </a:rPr>
              <a:t> </a:t>
            </a:r>
          </a:p>
          <a:p>
            <a:r>
              <a:rPr lang="en-US" dirty="0" err="1">
                <a:sym typeface="Symbol" panose="05050102010706020507" pitchFamily="18" charset="2"/>
              </a:rPr>
              <a:t>ShellCheck</a:t>
            </a:r>
            <a:r>
              <a:rPr lang="en-US" dirty="0">
                <a:sym typeface="Symbol" panose="05050102010706020507" pitchFamily="18" charset="2"/>
              </a:rPr>
              <a:t>: bash scripts, open source</a:t>
            </a:r>
          </a:p>
          <a:p>
            <a:pPr lvl="1"/>
            <a:r>
              <a:rPr lang="en-US" sz="1800" dirty="0">
                <a:sym typeface="Symbol" panose="05050102010706020507" pitchFamily="18" charset="2"/>
                <a:hlinkClick r:id="rId6"/>
              </a:rPr>
              <a:t>https://github.com/koalaman/shellcheck</a:t>
            </a:r>
            <a:r>
              <a:rPr lang="en-US" sz="1800" dirty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D65314-B0AE-428C-9440-AF3587EB0BBA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07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(non-trivial) code has bugs!</a:t>
            </a:r>
          </a:p>
          <a:p>
            <a:pPr lvl="1"/>
            <a:r>
              <a:rPr lang="en-US" dirty="0"/>
              <a:t>on average 8/1000 lines of code or </a:t>
            </a:r>
            <a:r>
              <a:rPr lang="en-US" dirty="0">
                <a:hlinkClick r:id="rId2"/>
              </a:rPr>
              <a:t>worse</a:t>
            </a:r>
            <a:endParaRPr lang="en-US" dirty="0"/>
          </a:p>
          <a:p>
            <a:r>
              <a:rPr lang="en-US" dirty="0"/>
              <a:t>First priority: try to avoid them</a:t>
            </a:r>
          </a:p>
          <a:p>
            <a:pPr lvl="1"/>
            <a:r>
              <a:rPr lang="en-US" dirty="0"/>
              <a:t>Some advice &amp; best practices</a:t>
            </a:r>
          </a:p>
          <a:p>
            <a:pPr lvl="1"/>
            <a:r>
              <a:rPr lang="en-US" dirty="0"/>
              <a:t>Some techniques</a:t>
            </a:r>
          </a:p>
          <a:p>
            <a:r>
              <a:rPr lang="en-US" dirty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warnings &amp;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 C, 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err.h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/>
          </a:p>
          <a:p>
            <a:r>
              <a:rPr lang="en-US" dirty="0"/>
              <a:t>Example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append error message</a:t>
              </a:r>
              <a:br>
                <a:rPr lang="en-US" sz="2000" dirty="0"/>
              </a:br>
              <a:r>
                <a:rPr lang="en-US" sz="2000" dirty="0"/>
                <a:t>associated with ERRNO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exit code for program</a:t>
                </a:r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runtime errors!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  <a:p>
            <a:endParaRPr lang="en-US" dirty="0"/>
          </a:p>
          <a:p>
            <a:r>
              <a:rPr lang="en-US" dirty="0"/>
              <a:t>File operations</a:t>
            </a:r>
          </a:p>
          <a:p>
            <a:pPr lvl="1"/>
            <a:r>
              <a:rPr lang="en-US" dirty="0"/>
              <a:t>open</a:t>
            </a:r>
          </a:p>
          <a:p>
            <a:pPr lvl="1"/>
            <a:r>
              <a:rPr lang="en-US" dirty="0"/>
              <a:t>read</a:t>
            </a:r>
          </a:p>
          <a:p>
            <a:pPr lvl="1"/>
            <a:r>
              <a:rPr lang="en-US" dirty="0"/>
              <a:t>write</a:t>
            </a:r>
          </a:p>
          <a:p>
            <a:r>
              <a:rPr lang="en-US" dirty="0"/>
              <a:t>MPI calls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 go overboard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file for reading</a:t>
            </a:r>
          </a:p>
          <a:p>
            <a:pPr lvl="1"/>
            <a:r>
              <a:rPr lang="en-US" dirty="0"/>
              <a:t>test whether file exists</a:t>
            </a:r>
          </a:p>
          <a:p>
            <a:pPr lvl="1"/>
            <a:r>
              <a:rPr lang="en-US" dirty="0"/>
              <a:t>test whether file can be read</a:t>
            </a:r>
          </a:p>
          <a:p>
            <a:pPr lvl="1"/>
            <a:r>
              <a:rPr lang="en-US" dirty="0"/>
              <a:t>open file, verify success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Grace Hopper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Reason for failure can be figured out</a:t>
            </a:r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/>
              <a:t>Run time check of Boolean condition</a:t>
            </a:r>
          </a:p>
          <a:p>
            <a:pPr lvl="2"/>
            <a:r>
              <a:rPr lang="en-US" dirty="0"/>
              <a:t>Sanity check</a:t>
            </a:r>
          </a:p>
          <a:p>
            <a:pPr lvl="2"/>
            <a:r>
              <a:rPr lang="en-US" dirty="0"/>
              <a:t>Pre- and </a:t>
            </a:r>
            <a:r>
              <a:rPr lang="en-US" dirty="0" err="1"/>
              <a:t>postconditions</a:t>
            </a:r>
            <a:r>
              <a:rPr lang="en-US" dirty="0"/>
              <a:t> for functions</a:t>
            </a:r>
          </a:p>
          <a:p>
            <a:pPr lvl="2"/>
            <a:r>
              <a:rPr lang="en-US" dirty="0"/>
              <a:t>Invariants</a:t>
            </a:r>
          </a:p>
          <a:p>
            <a:pPr lvl="1"/>
            <a:r>
              <a:rPr lang="en-US" dirty="0"/>
              <a:t>Can be switched off when compiling for release/production code</a:t>
            </a:r>
          </a:p>
          <a:p>
            <a:pPr lvl="2"/>
            <a:r>
              <a:rPr lang="en-US" i="1" dirty="0"/>
              <a:t>Never</a:t>
            </a:r>
            <a:r>
              <a:rPr lang="en-US" dirty="0"/>
              <a:t> in production code</a:t>
            </a:r>
          </a:p>
          <a:p>
            <a:pPr lvl="2"/>
            <a:r>
              <a:rPr lang="en-US" dirty="0"/>
              <a:t>Does </a:t>
            </a:r>
            <a:r>
              <a:rPr lang="en-US" i="1" dirty="0"/>
              <a:t>not</a:t>
            </a:r>
            <a:r>
              <a:rPr lang="en-US" dirty="0"/>
              <a:t> replace error handling, input validation</a:t>
            </a:r>
          </a:p>
          <a:p>
            <a:pPr lvl="2"/>
            <a:r>
              <a:rPr lang="en-US" dirty="0"/>
              <a:t>Aid in development, catching bugs</a:t>
            </a:r>
          </a:p>
          <a:p>
            <a:pPr lvl="2"/>
            <a:r>
              <a:rPr lang="en-US" dirty="0"/>
              <a:t>Incurs performance penalty</a:t>
            </a:r>
          </a:p>
          <a:p>
            <a:pPr lvl="2"/>
            <a:r>
              <a:rPr lang="en-US" dirty="0"/>
              <a:t>Not really for testing code: use unit testing</a:t>
            </a:r>
          </a:p>
          <a:p>
            <a:r>
              <a:rPr lang="en-US" dirty="0"/>
              <a:t>Implemented in</a:t>
            </a:r>
          </a:p>
          <a:p>
            <a:pPr lvl="1"/>
            <a:r>
              <a:rPr lang="en-US" dirty="0"/>
              <a:t>C 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/>
          </a:p>
          <a:p>
            <a:pPr lvl="1"/>
            <a:r>
              <a:rPr lang="en-US" dirty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Assertions: example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precondition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invariant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Assertions: running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program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Assertions: release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code to skip assertions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program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Arjen Markus (2013) </a:t>
            </a:r>
            <a:r>
              <a:rPr lang="en-US" i="1" dirty="0"/>
              <a:t>Exception handling in Fortran</a:t>
            </a:r>
            <a:r>
              <a:rPr lang="en-US" dirty="0"/>
              <a:t>, Newsletter ACM SIGPLAN Fortran Forum, volume 32, issue 2, p. 7‒13</a:t>
            </a:r>
            <a:br>
              <a:rPr lang="en-US" dirty="0"/>
            </a:br>
            <a:r>
              <a:rPr lang="en-US" dirty="0">
                <a:hlinkClick r:id="rId2"/>
              </a:rPr>
              <a:t>https://doi.org/10.1145/2502932.2502933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sane code!</a:t>
            </a:r>
          </a:p>
          <a:p>
            <a:r>
              <a:rPr lang="en-US" dirty="0"/>
              <a:t>Document your code, development process</a:t>
            </a:r>
          </a:p>
          <a:p>
            <a:r>
              <a:rPr lang="en-US" dirty="0"/>
              <a:t>Use tools to detect bugs</a:t>
            </a:r>
          </a:p>
          <a:p>
            <a:r>
              <a:rPr lang="en-US" dirty="0"/>
              <a:t>Program defensively</a:t>
            </a:r>
          </a:p>
          <a:p>
            <a:r>
              <a:rPr lang="en-US" dirty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92080" y="4797152"/>
            <a:ext cx="3317621" cy="1296144"/>
            <a:chOff x="4403585" y="2996953"/>
            <a:chExt cx="3317621" cy="1296144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096344" cy="1296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I’m not a great programmer; I’m just a good programmer with great habits.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147" y="3891435"/>
              <a:ext cx="136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Kent Beck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testing: 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Library to write and handle tests</a:t>
            </a:r>
          </a:p>
          <a:p>
            <a:r>
              <a:rPr lang="en-US" dirty="0"/>
              <a:t>First write test code, then code to be tested</a:t>
            </a:r>
          </a:p>
          <a:p>
            <a:r>
              <a:rPr lang="en-US" dirty="0"/>
              <a:t>Implementations of framework</a:t>
            </a:r>
          </a:p>
          <a:p>
            <a:pPr lvl="1"/>
            <a:r>
              <a:rPr lang="en-US" dirty="0"/>
              <a:t>CUnit for C</a:t>
            </a:r>
          </a:p>
          <a:p>
            <a:pPr lvl="1"/>
            <a:r>
              <a:rPr lang="en-US" dirty="0" err="1"/>
              <a:t>CppUnit</a:t>
            </a:r>
            <a:r>
              <a:rPr lang="en-US" dirty="0"/>
              <a:t> for C++</a:t>
            </a:r>
          </a:p>
          <a:p>
            <a:pPr lvl="1"/>
            <a:r>
              <a:rPr lang="en-US" dirty="0" err="1"/>
              <a:t>pFUnit</a:t>
            </a:r>
            <a:r>
              <a:rPr lang="en-US" dirty="0"/>
              <a:t> for Fortran (</a:t>
            </a:r>
            <a:r>
              <a:rPr lang="en-US" dirty="0">
                <a:hlinkClick r:id="rId2"/>
              </a:rPr>
              <a:t>http://nasarb.rubyforge.org/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 in Python standard library</a:t>
            </a:r>
          </a:p>
          <a:p>
            <a:r>
              <a:rPr lang="en-US" dirty="0"/>
              <a:t>Tests are functions</a:t>
            </a:r>
          </a:p>
          <a:p>
            <a:r>
              <a:rPr lang="en-US" dirty="0"/>
              <a:t>Tests are organized in test suites</a:t>
            </a:r>
          </a:p>
          <a:p>
            <a:r>
              <a:rPr lang="en-US" dirty="0"/>
              <a:t>Test suites reside in repository</a:t>
            </a:r>
          </a:p>
          <a:p>
            <a:r>
              <a:rPr lang="en-US" dirty="0"/>
              <a:t>Easy to run, so run often</a:t>
            </a:r>
          </a:p>
          <a:p>
            <a:r>
              <a:rPr lang="en-US" dirty="0"/>
              <a:t>Invaluable when modifying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 are</a:t>
            </a:r>
          </a:p>
          <a:p>
            <a:pPr lvl="1"/>
            <a:r>
              <a:rPr lang="en-US" dirty="0"/>
              <a:t>atomic: test a single property</a:t>
            </a:r>
          </a:p>
          <a:p>
            <a:pPr lvl="1"/>
            <a:r>
              <a:rPr lang="en-US" dirty="0"/>
              <a:t>independent: do not assume order</a:t>
            </a:r>
          </a:p>
          <a:p>
            <a:r>
              <a:rPr lang="en-US" dirty="0"/>
              <a:t>Test for edge cases, corner cases</a:t>
            </a:r>
          </a:p>
          <a:p>
            <a:r>
              <a:rPr lang="en-US" dirty="0"/>
              <a:t>Test for failure</a:t>
            </a:r>
          </a:p>
          <a:p>
            <a:pPr lvl="1"/>
            <a:r>
              <a:rPr lang="en-US" dirty="0"/>
              <a:t>is exception thrown when it should?</a:t>
            </a:r>
          </a:p>
          <a:p>
            <a:r>
              <a:rPr lang="en-US" dirty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CUnit: test code first!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to test </a:t>
            </a:r>
            <a:r>
              <a:rPr lang="en-US" i="1" dirty="0"/>
              <a:t>n</a:t>
            </a:r>
            <a:r>
              <a:rPr lang="en-US" dirty="0"/>
              <a:t>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Test-drive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CUnit: implementation next!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implementing </a:t>
            </a:r>
            <a:r>
              <a:rPr lang="en-US" i="1" dirty="0"/>
              <a:t>n</a:t>
            </a:r>
            <a:r>
              <a:rPr lang="en-US" dirty="0"/>
              <a:t>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a registry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Adding a test suite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CUnit: framework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suite's name</a:t>
              </a:r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CUnit: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tests to a suite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Executing the test suite(s)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test's name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test's implementation</a:t>
              </a: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CUnit: compiling &amp; running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Compiling tests</a:t>
            </a:r>
          </a:p>
          <a:p>
            <a:endParaRPr lang="en-US" dirty="0"/>
          </a:p>
          <a:p>
            <a:r>
              <a:rPr lang="en-US" dirty="0"/>
              <a:t>Running the test program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CUnit: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test</a:t>
            </a:r>
          </a:p>
          <a:p>
            <a:r>
              <a:rPr lang="en-US" dirty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CUnit: types of 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/>
              <a:t>CU_ASSERT</a:t>
            </a:r>
            <a:r>
              <a:rPr lang="nl-BE" dirty="0"/>
              <a:t>(int </a:t>
            </a:r>
            <a:r>
              <a:rPr lang="nl-BE" dirty="0" err="1"/>
              <a:t>expression</a:t>
            </a:r>
            <a:r>
              <a:rPr lang="nl-BE" dirty="0"/>
              <a:t>)</a:t>
            </a:r>
          </a:p>
          <a:p>
            <a:r>
              <a:rPr lang="nl-BE" b="1" dirty="0"/>
              <a:t>CU_ASSERT_TRUE</a:t>
            </a:r>
            <a:r>
              <a:rPr lang="nl-BE" dirty="0"/>
              <a:t>(</a:t>
            </a:r>
            <a:r>
              <a:rPr lang="nl-BE" dirty="0" err="1"/>
              <a:t>value</a:t>
            </a:r>
            <a:r>
              <a:rPr lang="nl-BE" dirty="0"/>
              <a:t>)</a:t>
            </a:r>
          </a:p>
          <a:p>
            <a:r>
              <a:rPr lang="nl-BE" b="1" dirty="0"/>
              <a:t>CU_ASSERT_FALSE</a:t>
            </a:r>
            <a:r>
              <a:rPr lang="nl-BE" dirty="0"/>
              <a:t>(</a:t>
            </a:r>
            <a:r>
              <a:rPr lang="nl-BE" dirty="0" err="1"/>
              <a:t>value</a:t>
            </a:r>
            <a:r>
              <a:rPr lang="nl-BE" dirty="0"/>
              <a:t>)</a:t>
            </a:r>
          </a:p>
          <a:p>
            <a:r>
              <a:rPr lang="nl-BE" b="1" dirty="0"/>
              <a:t>CU_ASSERT_(NOT_)EQUAL</a:t>
            </a:r>
            <a:r>
              <a:rPr lang="nl-BE" dirty="0"/>
              <a:t>(</a:t>
            </a:r>
            <a:r>
              <a:rPr lang="nl-BE" dirty="0" err="1"/>
              <a:t>actual</a:t>
            </a:r>
            <a:r>
              <a:rPr lang="nl-BE" dirty="0"/>
              <a:t>, </a:t>
            </a:r>
            <a:r>
              <a:rPr lang="nl-BE" dirty="0" err="1"/>
              <a:t>expected</a:t>
            </a:r>
            <a:r>
              <a:rPr lang="nl-BE" dirty="0"/>
              <a:t>)</a:t>
            </a:r>
          </a:p>
          <a:p>
            <a:r>
              <a:rPr lang="nl-BE" b="1" dirty="0"/>
              <a:t>CU_ASSERT_PTR_(NOT_)EQUAL</a:t>
            </a:r>
            <a:r>
              <a:rPr lang="nl-BE" dirty="0"/>
              <a:t>(</a:t>
            </a:r>
            <a:r>
              <a:rPr lang="nl-BE" dirty="0" err="1"/>
              <a:t>actual</a:t>
            </a:r>
            <a:r>
              <a:rPr lang="nl-BE" dirty="0"/>
              <a:t>, </a:t>
            </a:r>
            <a:r>
              <a:rPr lang="nl-BE" dirty="0" err="1"/>
              <a:t>expected</a:t>
            </a:r>
            <a:r>
              <a:rPr lang="nl-BE" dirty="0"/>
              <a:t>)</a:t>
            </a:r>
          </a:p>
          <a:p>
            <a:r>
              <a:rPr lang="nl-BE" b="1" dirty="0"/>
              <a:t>CU_ASSERT_PTR_(NOT_)NULL</a:t>
            </a:r>
            <a:r>
              <a:rPr lang="nl-BE" dirty="0"/>
              <a:t>(</a:t>
            </a:r>
            <a:r>
              <a:rPr lang="nl-BE" dirty="0" err="1"/>
              <a:t>value</a:t>
            </a:r>
            <a:r>
              <a:rPr lang="nl-BE" dirty="0"/>
              <a:t>)</a:t>
            </a:r>
          </a:p>
          <a:p>
            <a:r>
              <a:rPr lang="nl-BE" b="1" dirty="0"/>
              <a:t>CU_ASSERT_STRING_(NOT_)EQUAL</a:t>
            </a:r>
            <a:r>
              <a:rPr lang="nl-BE" dirty="0"/>
              <a:t>(</a:t>
            </a:r>
            <a:r>
              <a:rPr lang="nl-BE" dirty="0" err="1"/>
              <a:t>actual</a:t>
            </a:r>
            <a:r>
              <a:rPr lang="nl-BE" dirty="0"/>
              <a:t>, </a:t>
            </a:r>
            <a:r>
              <a:rPr lang="nl-BE" dirty="0" err="1"/>
              <a:t>expected</a:t>
            </a:r>
            <a:r>
              <a:rPr lang="nl-BE" dirty="0"/>
              <a:t>)</a:t>
            </a:r>
          </a:p>
          <a:p>
            <a:r>
              <a:rPr lang="nl-BE" b="1" dirty="0"/>
              <a:t>CU_ASSERT_NSTRING_(NOT_)EQUAL</a:t>
            </a:r>
            <a:r>
              <a:rPr lang="nl-BE" dirty="0"/>
              <a:t>(</a:t>
            </a:r>
            <a:r>
              <a:rPr lang="nl-BE" dirty="0" err="1"/>
              <a:t>actual</a:t>
            </a:r>
            <a:r>
              <a:rPr lang="nl-BE" dirty="0"/>
              <a:t>, </a:t>
            </a:r>
            <a:r>
              <a:rPr lang="nl-BE" dirty="0" err="1"/>
              <a:t>expected</a:t>
            </a:r>
            <a:r>
              <a:rPr lang="nl-BE" dirty="0"/>
              <a:t>, </a:t>
            </a:r>
            <a:r>
              <a:rPr lang="nl-BE" dirty="0" err="1"/>
              <a:t>count</a:t>
            </a:r>
            <a:r>
              <a:rPr lang="nl-BE" dirty="0"/>
              <a:t>)</a:t>
            </a:r>
          </a:p>
          <a:p>
            <a:r>
              <a:rPr lang="nl-BE" b="1" dirty="0"/>
              <a:t>CU_ASSERT_DOUBLE_(NOT_)EQUAL</a:t>
            </a:r>
            <a:r>
              <a:rPr lang="nl-BE" dirty="0"/>
              <a:t>(actual, expected, tolerance)</a:t>
            </a:r>
          </a:p>
          <a:p>
            <a:r>
              <a:rPr lang="nl-BE" b="1" dirty="0"/>
              <a:t>CU_PASS</a:t>
            </a:r>
            <a:r>
              <a:rPr lang="nl-BE" dirty="0"/>
              <a:t>(message)</a:t>
            </a:r>
          </a:p>
          <a:p>
            <a:r>
              <a:rPr lang="nl-BE" b="1" dirty="0"/>
              <a:t>CU_FAIL</a:t>
            </a:r>
            <a:r>
              <a:rPr lang="nl-BE" dirty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/>
              <a:t>xxx</a:t>
            </a:r>
            <a:r>
              <a:rPr lang="en-US" sz="2400" dirty="0"/>
              <a:t> continue after failure in test function</a:t>
            </a:r>
          </a:p>
          <a:p>
            <a:r>
              <a:rPr lang="nl-BE" sz="2400" b="1" dirty="0" err="1"/>
              <a:t>xxx</a:t>
            </a:r>
            <a:r>
              <a:rPr lang="nl-BE" sz="2400" b="1" dirty="0"/>
              <a:t>_FATAL</a:t>
            </a:r>
            <a:r>
              <a:rPr lang="en-US" sz="2400" dirty="0"/>
              <a:t> returns immediately upon failure from test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CUnit: setting the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Before executing tests from suite, initialize</a:t>
            </a:r>
          </a:p>
          <a:p>
            <a:pPr lvl="1"/>
            <a:r>
              <a:rPr lang="en-US" dirty="0"/>
              <a:t>Open connections</a:t>
            </a:r>
          </a:p>
          <a:p>
            <a:pPr lvl="1"/>
            <a:r>
              <a:rPr lang="en-US" dirty="0"/>
              <a:t>Create temporary file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After executing tests from suite, clean up</a:t>
            </a:r>
          </a:p>
          <a:p>
            <a:pPr lvl="1"/>
            <a:r>
              <a:rPr lang="en-US" dirty="0"/>
              <a:t>Close connections</a:t>
            </a:r>
          </a:p>
          <a:p>
            <a:pPr lvl="1"/>
            <a:r>
              <a:rPr lang="en-US" dirty="0"/>
              <a:t>Remove temporary file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Create suite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pFUnit</a:t>
            </a:r>
            <a:r>
              <a:rPr lang="en-US" dirty="0"/>
              <a:t>: test code first!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to test </a:t>
            </a:r>
            <a:r>
              <a:rPr lang="en-US" i="1" dirty="0"/>
              <a:t>n</a:t>
            </a:r>
            <a:r>
              <a:rPr lang="en-US" dirty="0"/>
              <a:t>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test_fac_5()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(5))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contains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integer, 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fac_mod.f90</a:t>
              </a: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test suite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pFUnit</a:t>
            </a:r>
            <a:r>
              <a:rPr lang="en-US" dirty="0"/>
              <a:t>: framework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testSuites.inc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suite's name: based on module name</a:t>
              </a:r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 $&lt;  $@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pFUnit</a:t>
            </a:r>
            <a:r>
              <a:rPr lang="en-US" dirty="0"/>
              <a:t>: 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CPPFLAGS += -I.  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LDLIBS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TEST_SRCS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TEST_OBJS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$(TEST_OBJS)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 $(FFLAGS) $(CPPFLAGS)  -o $@  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$^  $(LDLIBS)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$(TEST_SRCS)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$(CPPFLAGS)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main program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pFUnit</a:t>
            </a:r>
            <a:r>
              <a:rPr lang="en-US" dirty="0"/>
              <a:t>: building and running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pFUnit</a:t>
            </a:r>
            <a:r>
              <a:rPr lang="en-US" dirty="0"/>
              <a:t>: failing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expected 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Obviously, test</a:t>
            </a:r>
          </a:p>
          <a:p>
            <a:r>
              <a:rPr lang="en-US" dirty="0"/>
              <a:t>is incorrect</a:t>
            </a:r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pFUnit</a:t>
            </a:r>
            <a:r>
              <a:rPr lang="en-US" dirty="0"/>
              <a:t>: types of 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/>
              <a:t>@assertEqual</a:t>
            </a:r>
            <a:r>
              <a:rPr lang="nl-BE" dirty="0"/>
              <a:t>(expected,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</a:p>
          <a:p>
            <a:r>
              <a:rPr lang="nl-BE" b="1" dirty="0"/>
              <a:t>@assertNotEqual</a:t>
            </a:r>
            <a:r>
              <a:rPr lang="nl-BE" dirty="0"/>
              <a:t>(expected,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</a:p>
          <a:p>
            <a:r>
              <a:rPr lang="nl-BE" b="1" dirty="0"/>
              <a:t>@assertTrue</a:t>
            </a:r>
            <a:r>
              <a:rPr lang="nl-BE" dirty="0"/>
              <a:t>(logical_value), </a:t>
            </a:r>
            <a:r>
              <a:rPr lang="nl-BE" b="1" dirty="0"/>
              <a:t>@assertFalse</a:t>
            </a:r>
            <a:r>
              <a:rPr lang="nl-BE" dirty="0"/>
              <a:t>(logical_value)</a:t>
            </a:r>
          </a:p>
          <a:p>
            <a:r>
              <a:rPr lang="nl-BE" b="1" dirty="0"/>
              <a:t>@assertLessThan</a:t>
            </a:r>
            <a:r>
              <a:rPr lang="nl-BE" dirty="0"/>
              <a:t>(num_value1, num_value2)</a:t>
            </a:r>
          </a:p>
          <a:p>
            <a:r>
              <a:rPr lang="nl-BE" b="1" dirty="0"/>
              <a:t>@assertLessThanOrEqual</a:t>
            </a:r>
            <a:r>
              <a:rPr lang="nl-BE" dirty="0"/>
              <a:t>(num_value1, num_value2)</a:t>
            </a:r>
          </a:p>
          <a:p>
            <a:r>
              <a:rPr lang="nl-BE" b="1" dirty="0"/>
              <a:t>@assertGreaterThan</a:t>
            </a:r>
            <a:r>
              <a:rPr lang="nl-BE" dirty="0"/>
              <a:t>(num_value1, num_value2)</a:t>
            </a:r>
          </a:p>
          <a:p>
            <a:r>
              <a:rPr lang="nl-BE" b="1" dirty="0"/>
              <a:t>@assertGreaterThanOrEqual</a:t>
            </a:r>
            <a:r>
              <a:rPr lang="nl-BE" dirty="0"/>
              <a:t>(value1, value2)</a:t>
            </a:r>
          </a:p>
          <a:p>
            <a:r>
              <a:rPr lang="nl-BE" b="1" dirty="0"/>
              <a:t>@assertAny(</a:t>
            </a:r>
            <a:r>
              <a:rPr lang="nl-BE" dirty="0"/>
              <a:t>logical_array), </a:t>
            </a:r>
            <a:r>
              <a:rPr lang="nl-BE" b="1" dirty="0"/>
              <a:t>@assertNone(</a:t>
            </a:r>
            <a:r>
              <a:rPr lang="nl-BE" dirty="0"/>
              <a:t>logical_array)</a:t>
            </a:r>
          </a:p>
          <a:p>
            <a:r>
              <a:rPr lang="nl-BE" b="1" dirty="0"/>
              <a:t>@assertAll(</a:t>
            </a:r>
            <a:r>
              <a:rPr lang="nl-BE" dirty="0"/>
              <a:t>logical_array), </a:t>
            </a:r>
            <a:r>
              <a:rPr lang="nl-BE" b="1" dirty="0"/>
              <a:t>@assertNotAll(</a:t>
            </a:r>
            <a:r>
              <a:rPr lang="nl-BE" dirty="0"/>
              <a:t>logical_array)</a:t>
            </a:r>
          </a:p>
          <a:p>
            <a:r>
              <a:rPr lang="nl-BE" b="1" dirty="0"/>
              <a:t>@assertSameShape</a:t>
            </a:r>
            <a:r>
              <a:rPr lang="nl-BE" dirty="0"/>
              <a:t>(shape_array1, shape_array2)</a:t>
            </a:r>
          </a:p>
          <a:p>
            <a:r>
              <a:rPr lang="nl-BE" b="1" dirty="0"/>
              <a:t>@assertIsNaN</a:t>
            </a:r>
            <a:r>
              <a:rPr lang="nl-BE" dirty="0"/>
              <a:t>(real_value)</a:t>
            </a:r>
          </a:p>
          <a:p>
            <a:r>
              <a:rPr lang="nl-BE" b="1" dirty="0"/>
              <a:t>@assertIsFinite</a:t>
            </a:r>
            <a:r>
              <a:rPr lang="nl-BE" dirty="0"/>
              <a:t>(real_value)</a:t>
            </a:r>
          </a:p>
          <a:p>
            <a:r>
              <a:rPr lang="nl-BE" b="1" dirty="0"/>
              <a:t>@assertAssociated</a:t>
            </a:r>
            <a:r>
              <a:rPr lang="nl-BE" dirty="0"/>
              <a:t>(pointer [, target] ), </a:t>
            </a:r>
            <a:r>
              <a:rPr lang="nl-BE" b="1" dirty="0"/>
              <a:t>@assertNotAssociated</a:t>
            </a:r>
            <a:r>
              <a:rPr lang="nl-BE" dirty="0"/>
              <a:t>(pointer [, target] )</a:t>
            </a:r>
          </a:p>
          <a:p>
            <a:r>
              <a:rPr lang="nl-BE" b="1" dirty="0"/>
              <a:t>@assertEquivalent</a:t>
            </a:r>
            <a:r>
              <a:rPr lang="nl-BE" dirty="0"/>
              <a:t>(logical_value1, logical_value2)</a:t>
            </a:r>
          </a:p>
          <a:p>
            <a:r>
              <a:rPr lang="nl-BE" b="1" dirty="0"/>
              <a:t>@assertExceptionRaised</a:t>
            </a:r>
            <a:r>
              <a:rPr lang="nl-BE" dirty="0"/>
              <a:t>()</a:t>
            </a:r>
          </a:p>
          <a:p>
            <a:r>
              <a:rPr lang="nl-BE" b="1" dirty="0"/>
              <a:t>@assertFail</a:t>
            </a:r>
            <a:r>
              <a:rPr lang="nl-BE" dirty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overloaded for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All asserts take optional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/>
              <a:t> argument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only for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pFUnit</a:t>
            </a:r>
            <a:r>
              <a:rPr lang="en-US" dirty="0"/>
              <a:t>: setting the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User defined type, extend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override procedure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override procedure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Before executing tests from suite, initialize</a:t>
            </a:r>
          </a:p>
          <a:p>
            <a:pPr lvl="1"/>
            <a:r>
              <a:rPr lang="en-US" dirty="0"/>
              <a:t>Open connections</a:t>
            </a:r>
          </a:p>
          <a:p>
            <a:pPr lvl="1"/>
            <a:r>
              <a:rPr lang="en-US" dirty="0"/>
              <a:t>Create temporary file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After executing tests from suite, clean up</a:t>
            </a:r>
          </a:p>
          <a:p>
            <a:pPr lvl="1"/>
            <a:r>
              <a:rPr lang="en-US" dirty="0"/>
              <a:t>Close connections</a:t>
            </a:r>
          </a:p>
          <a:p>
            <a:pPr lvl="1"/>
            <a:r>
              <a:rPr lang="en-US" dirty="0"/>
              <a:t>Remove temporary file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testing frameworks</a:t>
            </a:r>
          </a:p>
          <a:p>
            <a:pPr lvl="1"/>
            <a:r>
              <a:rPr lang="en-US" dirty="0" err="1"/>
              <a:t>CUnit</a:t>
            </a:r>
            <a:br>
              <a:rPr lang="en-US" dirty="0"/>
            </a:br>
            <a:r>
              <a:rPr lang="en-US" sz="2000" dirty="0">
                <a:hlinkClick r:id="rId2"/>
              </a:rPr>
              <a:t>http://cunit.sourceforge.net/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pFUnit</a:t>
            </a:r>
            <a:br>
              <a:rPr lang="en-US" dirty="0"/>
            </a:br>
            <a:r>
              <a:rPr lang="en-US" sz="2000" dirty="0">
                <a:hlinkClick r:id="rId3"/>
              </a:rPr>
              <a:t>https://sourceforge.net/projects/pfunit/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Cppunit</a:t>
            </a:r>
            <a:br>
              <a:rPr lang="en-US" dirty="0"/>
            </a:br>
            <a:r>
              <a:rPr lang="en-US" sz="2000" dirty="0">
                <a:hlinkClick r:id="rId4"/>
              </a:rPr>
              <a:t>https://freedesktop.org/wiki/Software/cppunit/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Catch2</a:t>
            </a:r>
            <a:br>
              <a:rPr lang="en-US" dirty="0"/>
            </a:br>
            <a:r>
              <a:rPr lang="en-US" sz="2000" dirty="0">
                <a:hlinkClick r:id="rId5"/>
              </a:rPr>
              <a:t>https://github.com/catchorg/Catch2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216206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coverage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never executed = dead weight</a:t>
            </a:r>
          </a:p>
          <a:p>
            <a:pPr lvl="1"/>
            <a:r>
              <a:rPr lang="en-US" dirty="0"/>
              <a:t>has to be maintained</a:t>
            </a:r>
          </a:p>
          <a:p>
            <a:pPr lvl="1"/>
            <a:r>
              <a:rPr lang="en-US" dirty="0"/>
              <a:t>discrepancies will creep in</a:t>
            </a:r>
          </a:p>
          <a:p>
            <a:r>
              <a:rPr lang="en-US" dirty="0"/>
              <a:t>Code not tested doesn’t work</a:t>
            </a:r>
          </a:p>
          <a:p>
            <a:pPr lvl="1"/>
            <a:r>
              <a:rPr lang="en-US" dirty="0"/>
              <a:t>all functions/methods tested?</a:t>
            </a:r>
          </a:p>
          <a:p>
            <a:pPr lvl="1"/>
            <a:r>
              <a:rPr lang="en-US" dirty="0"/>
              <a:t>all code paths tested?</a:t>
            </a:r>
          </a:p>
          <a:p>
            <a:r>
              <a:rPr lang="en-US" dirty="0"/>
              <a:t>Remove dead code</a:t>
            </a:r>
          </a:p>
          <a:p>
            <a:pPr lvl="1"/>
            <a:r>
              <a:rPr lang="en-US" dirty="0"/>
              <a:t>not lost, version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should be easy to understand</a:t>
            </a:r>
          </a:p>
          <a:p>
            <a:pPr lvl="1"/>
            <a:r>
              <a:rPr lang="en-US" dirty="0"/>
              <a:t>by you</a:t>
            </a:r>
          </a:p>
          <a:p>
            <a:pPr lvl="1"/>
            <a:r>
              <a:rPr lang="en-US" dirty="0"/>
              <a:t>by your colleagues/community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easier to identify issues</a:t>
            </a:r>
          </a:p>
          <a:p>
            <a:pPr lvl="1"/>
            <a:r>
              <a:rPr lang="en-US" dirty="0"/>
              <a:t>easier to maintain</a:t>
            </a:r>
          </a:p>
          <a:p>
            <a:pPr lvl="1"/>
            <a:r>
              <a:rPr lang="en-US" dirty="0"/>
              <a:t>reduces number of bugs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coverage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Keeps track while code executes</a:t>
            </a:r>
          </a:p>
          <a:p>
            <a:r>
              <a:rPr lang="en-US" dirty="0"/>
              <a:t>Reports by line of code</a:t>
            </a:r>
          </a:p>
          <a:p>
            <a:r>
              <a:rPr lang="en-US" dirty="0"/>
              <a:t>For C/C++/Fortran: compiler support + tool</a:t>
            </a:r>
          </a:p>
          <a:p>
            <a:pPr lvl="1"/>
            <a:r>
              <a:rPr lang="en-US" dirty="0"/>
              <a:t>instrument code during build</a:t>
            </a:r>
          </a:p>
          <a:p>
            <a:pPr lvl="1"/>
            <a:r>
              <a:rPr lang="en-US" dirty="0"/>
              <a:t>run</a:t>
            </a:r>
          </a:p>
          <a:p>
            <a:pPr lvl="1"/>
            <a:r>
              <a:rPr lang="en-US" dirty="0"/>
              <a:t>report using tool</a:t>
            </a:r>
          </a:p>
          <a:p>
            <a:r>
              <a:rPr lang="en-US" dirty="0"/>
              <a:t>For Python: coverage</a:t>
            </a:r>
          </a:p>
          <a:p>
            <a:pPr lvl="1"/>
            <a:r>
              <a:rPr lang="en-US" dirty="0"/>
              <a:t>run &amp;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Generates considerable</a:t>
            </a:r>
          </a:p>
          <a:p>
            <a:r>
              <a:rPr lang="en-US" dirty="0"/>
              <a:t>run time overhead</a:t>
            </a:r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gcc</a:t>
            </a:r>
            <a:r>
              <a:rPr lang="en-US" dirty="0"/>
              <a:t>/g++/</a:t>
            </a:r>
            <a:r>
              <a:rPr lang="en-US" dirty="0" err="1"/>
              <a:t>gfortran</a:t>
            </a:r>
            <a:r>
              <a:rPr lang="en-US" dirty="0"/>
              <a:t> compile and link options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-arcs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/>
              <a:t>Run application normally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gcov</a:t>
            </a:r>
            <a:r>
              <a:rPr lang="en-US" dirty="0"/>
              <a:t> report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-:    0:Source:funcs.c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-:    0:Graph:funcs.gcno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-:    0:Data:funcs.gcda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-:    0:Runs:1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-:    0:Programs:1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-:    3: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16:    5:    if (n &lt; 0)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#####:    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…");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6:    8:        return 1;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-:    9:    } else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-:   11:    }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-:   12:}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times</a:t>
              </a:r>
            </a:p>
            <a:p>
              <a:r>
                <a:rPr lang="en-US" dirty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icc</a:t>
            </a:r>
            <a:r>
              <a:rPr lang="en-US" dirty="0"/>
              <a:t>/</a:t>
            </a:r>
            <a:r>
              <a:rPr lang="en-US" dirty="0" err="1"/>
              <a:t>icpc</a:t>
            </a:r>
            <a:r>
              <a:rPr lang="en-US" dirty="0"/>
              <a:t>/</a:t>
            </a:r>
            <a:r>
              <a:rPr lang="en-US" dirty="0" err="1"/>
              <a:t>ifort</a:t>
            </a:r>
            <a:r>
              <a:rPr lang="en-US" dirty="0"/>
              <a:t> compile and link options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-prof-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</a:p>
          <a:p>
            <a:r>
              <a:rPr lang="en-US" dirty="0"/>
              <a:t>Run application normally</a:t>
            </a:r>
          </a:p>
          <a:p>
            <a:r>
              <a:rPr lang="en-US" dirty="0">
                <a:cs typeface="Courier New" panose="02070309020205020404" pitchFamily="49" charset="0"/>
              </a:rPr>
              <a:t>Merge build &amp; run time info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/>
          </a:p>
          <a:p>
            <a:r>
              <a:rPr lang="en-US" dirty="0"/>
              <a:t>Generate code 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codecov</a:t>
            </a:r>
            <a:r>
              <a:rPr lang="en-US" dirty="0"/>
              <a:t> HTML report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codecov</a:t>
            </a:r>
            <a:r>
              <a:rPr lang="en-US" dirty="0"/>
              <a:t> source report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testing: 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Done after unit testing</a:t>
            </a:r>
          </a:p>
          <a:p>
            <a:r>
              <a:rPr lang="en-US" dirty="0"/>
              <a:t>Exceeds scope of unit testing</a:t>
            </a:r>
          </a:p>
          <a:p>
            <a:r>
              <a:rPr lang="en-US" dirty="0"/>
              <a:t>Tests aggregation of several software modules</a:t>
            </a:r>
          </a:p>
          <a:p>
            <a:pPr lvl="1"/>
            <a:r>
              <a:rPr lang="en-US" dirty="0"/>
              <a:t>e.g., command line application</a:t>
            </a:r>
          </a:p>
          <a:p>
            <a:r>
              <a:rPr lang="en-US" dirty="0"/>
              <a:t>Implementations of framework</a:t>
            </a:r>
          </a:p>
          <a:p>
            <a:pPr lvl="1"/>
            <a:r>
              <a:rPr lang="en-US" dirty="0"/>
              <a:t>shunit2</a:t>
            </a:r>
          </a:p>
          <a:p>
            <a:pPr lvl="1"/>
            <a:r>
              <a:rPr lang="en-US" dirty="0"/>
              <a:t>much better: continuous integration</a:t>
            </a:r>
          </a:p>
          <a:p>
            <a:r>
              <a:rPr lang="en-US" dirty="0"/>
              <a:t>Tests reside in repository</a:t>
            </a:r>
          </a:p>
          <a:p>
            <a:r>
              <a:rPr lang="en-US" dirty="0"/>
              <a:t>Easy to run</a:t>
            </a:r>
          </a:p>
          <a:p>
            <a:pPr lvl="1"/>
            <a:r>
              <a:rPr lang="en-US" dirty="0"/>
              <a:t>may take long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Donald Knuth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under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Computes number of permutations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shunit2: test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bash 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result=$(./fac.exe 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test_fac.sh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1 tests.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OK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capture </a:t>
              </a:r>
              <a:r>
                <a:rPr lang="en-US" dirty="0" err="1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963645" y="3634593"/>
            <a:ext cx="2480563" cy="542532"/>
            <a:chOff x="5188524" y="5992104"/>
            <a:chExt cx="2480563" cy="542532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72893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computed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4" y="5992104"/>
              <a:ext cx="751628" cy="3578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970857" y="3629245"/>
            <a:ext cx="2095915" cy="542532"/>
            <a:chOff x="5940152" y="5992104"/>
            <a:chExt cx="2095915" cy="542532"/>
          </a:xfrm>
        </p:grpSpPr>
        <p:sp>
          <p:nvSpPr>
            <p:cNvPr id="25" name="TextBox 24"/>
            <p:cNvSpPr txBox="1"/>
            <p:nvPr/>
          </p:nvSpPr>
          <p:spPr>
            <a:xfrm>
              <a:off x="5940152" y="6165304"/>
              <a:ext cx="16055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expectec</a:t>
              </a:r>
              <a:r>
                <a:rPr lang="en-US" dirty="0"/>
                <a:t>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6" name="Straight Arrow Connector 25"/>
            <p:cNvCxnSpPr>
              <a:stCxn id="25" idx="3"/>
            </p:cNvCxnSpPr>
            <p:nvPr/>
          </p:nvCxnSpPr>
          <p:spPr>
            <a:xfrm flipV="1">
              <a:off x="7545720" y="5992104"/>
              <a:ext cx="490347" cy="3578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16819</Words>
  <Application>Microsoft Office PowerPoint</Application>
  <PresentationFormat>On-screen Show (4:3)</PresentationFormat>
  <Paragraphs>3030</Paragraphs>
  <Slides>222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222</vt:i4>
      </vt:variant>
    </vt:vector>
  </HeadingPairs>
  <TitlesOfParts>
    <vt:vector size="232" baseType="lpstr">
      <vt:lpstr>Arial</vt:lpstr>
      <vt:lpstr>Brush Script MT</vt:lpstr>
      <vt:lpstr>Calibri</vt:lpstr>
      <vt:lpstr>Courier New</vt:lpstr>
      <vt:lpstr>Euclid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References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References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C/C++ runtime checks</vt:lpstr>
      <vt:lpstr>Fortran compiler options</vt:lpstr>
      <vt:lpstr>Floating point model</vt:lpstr>
      <vt:lpstr>References</vt:lpstr>
      <vt:lpstr>Static analysis</vt:lpstr>
      <vt:lpstr>Static analysis</vt:lpstr>
      <vt:lpstr>Cppcheck</vt:lpstr>
      <vt:lpstr>Tools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Unit testing references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Functional testing</vt:lpstr>
      <vt:lpstr>Functional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References</vt:lpstr>
      <vt:lpstr>PowerPoint Presentation</vt:lpstr>
      <vt:lpstr>History</vt:lpstr>
      <vt:lpstr>Taxonomy of bugs</vt:lpstr>
      <vt:lpstr>Requirements</vt:lpstr>
      <vt:lpstr>Structural bugs I</vt:lpstr>
      <vt:lpstr>Structural bugs II</vt:lpstr>
      <vt:lpstr>Data</vt:lpstr>
      <vt:lpstr>Coding &amp; implementation</vt:lpstr>
      <vt:lpstr>Bugs in parallel code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Control flow bugs</vt:lpstr>
      <vt:lpstr>Fortran logical expressions</vt:lpstr>
      <vt:lpstr>C/C++ logical expressions</vt:lpstr>
      <vt:lpstr>Valgrind: finding NULL pointers</vt:lpstr>
      <vt:lpstr>Counting ones</vt:lpstr>
      <vt:lpstr>Code</vt:lpstr>
      <vt:lpstr>GDB: trace value</vt:lpstr>
      <vt:lpstr>Computing Fibonacci numbers</vt:lpstr>
      <vt:lpstr>GDB: figure it out</vt:lpstr>
      <vt:lpstr>Recursion</vt:lpstr>
      <vt:lpstr>Valgrind &amp; stack overflow</vt:lpstr>
      <vt:lpstr>Arithmetic bugs</vt:lpstr>
      <vt:lpstr>Integer overflow</vt:lpstr>
      <vt:lpstr>IEEE floating point </vt:lpstr>
      <vt:lpstr>Representation consequences</vt:lpstr>
      <vt:lpstr>Floating point versus real numbers</vt:lpstr>
      <vt:lpstr>Floating point equality?</vt:lpstr>
      <vt:lpstr>Floating point overflow &amp; NaN</vt:lpstr>
      <vt:lpstr>How to tackle?</vt:lpstr>
      <vt:lpstr>IEEE floating point exceptions</vt:lpstr>
      <vt:lpstr>Trapped!</vt:lpstr>
      <vt:lpstr>Use GDB to inspect</vt:lpstr>
      <vt:lpstr>GDB &amp; optimized code</vt:lpstr>
      <vt:lpstr>GDB &amp; optimized code</vt:lpstr>
      <vt:lpstr>Floating point underflow</vt:lpstr>
      <vt:lpstr>References</vt:lpstr>
      <vt:lpstr>Memory issues</vt:lpstr>
      <vt:lpstr>Memory leaks</vt:lpstr>
      <vt:lpstr>Valgrind memcheck</vt:lpstr>
      <vt:lpstr>Valgrind full leak check</vt:lpstr>
      <vt:lpstr>Stack variables</vt:lpstr>
      <vt:lpstr>Check using GDB</vt:lpstr>
      <vt:lpstr>Actual problem &amp; solution</vt:lpstr>
      <vt:lpstr>MUST</vt:lpstr>
      <vt:lpstr>MUST</vt:lpstr>
      <vt:lpstr>Using MUST</vt:lpstr>
      <vt:lpstr>MUST deadlock run</vt:lpstr>
      <vt:lpstr>MUST deadlock report</vt:lpstr>
      <vt:lpstr>Deadlock code</vt:lpstr>
      <vt:lpstr>MUST leaked resources report</vt:lpstr>
      <vt:lpstr>Leaky code</vt:lpstr>
      <vt:lpstr>MUST buffer sizes report</vt:lpstr>
      <vt:lpstr>Mismatched buffer size code</vt:lpstr>
      <vt:lpstr>Mismatched buffer Intel MPI</vt:lpstr>
      <vt:lpstr>MUST buffer types report</vt:lpstr>
      <vt:lpstr>Mismatched buffer type code</vt:lpstr>
      <vt:lpstr>However…</vt:lpstr>
      <vt:lpstr>Buffer aliasing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Intel Inspector</vt:lpstr>
      <vt:lpstr>Intel Inspector: what is it?</vt:lpstr>
      <vt:lpstr>Computing  using OpenMP</vt:lpstr>
      <vt:lpstr>Startup</vt:lpstr>
      <vt:lpstr>Configure target</vt:lpstr>
      <vt:lpstr>Configure analysis</vt:lpstr>
      <vt:lpstr>Analysis summary</vt:lpstr>
      <vt:lpstr>Race condition</vt:lpstr>
      <vt:lpstr>The mystery of the vanishing bug</vt:lpstr>
      <vt:lpstr>Know thy stuff</vt:lpstr>
      <vt:lpstr>The code</vt:lpstr>
      <vt:lpstr>The bug</vt:lpstr>
      <vt:lpstr>To be or not to be…</vt:lpstr>
      <vt:lpstr>Explanation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380</cp:revision>
  <dcterms:created xsi:type="dcterms:W3CDTF">2013-01-10T10:35:33Z</dcterms:created>
  <dcterms:modified xsi:type="dcterms:W3CDTF">2024-05-01T19:38:58Z</dcterms:modified>
</cp:coreProperties>
</file>