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9D7831-3358-4F86-B8BE-06CC17ECE863}">
  <a:tblStyle styleId="{9E9D7831-3358-4F86-B8BE-06CC17ECE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f6601124d_1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4f6601124d_1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ffac90c5a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cffac90c5a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ffac90c5a_0_4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cffac90c5a_0_4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a461ec693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7a461ec693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ffac90c5a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ffac90c5a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cffac90c5a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a461ec693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7a461ec693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ffac90c5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cffac90c5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ffac90c5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ffac90c5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cffac90c5a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ffac90c5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cffac90c5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cffac90c5a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ffac90c5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cffac90c5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ffac90c5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cffac90c5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ffac90c5a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cffac90c5a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ffac90c5a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cffac90c5a_0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slide 1">
  <p:cSld name="UCL Title slide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21" name="Google Shape;21;p2"/>
          <p:cNvSpPr/>
          <p:nvPr>
            <p:ph idx="2" type="pic"/>
          </p:nvPr>
        </p:nvSpPr>
        <p:spPr>
          <a:xfrm>
            <a:off x="0" y="1440000"/>
            <a:ext cx="12192000" cy="5421086"/>
          </a:xfrm>
          <a:prstGeom prst="rect">
            <a:avLst/>
          </a:prstGeom>
          <a:noFill/>
          <a:ln>
            <a:noFill/>
          </a:ln>
        </p:spPr>
      </p:sp>
      <p:sp>
        <p:nvSpPr>
          <p:cNvPr descr="Headline" id="22" name="Google Shape;22;p2"/>
          <p:cNvSpPr txBox="1"/>
          <p:nvPr>
            <p:ph type="title"/>
          </p:nvPr>
        </p:nvSpPr>
        <p:spPr>
          <a:xfrm>
            <a:off x="0" y="1549105"/>
            <a:ext cx="7560000" cy="23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- section start 2">
  <p:cSld name="1_Divider - section start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>
            <p:ph idx="2" type="pic"/>
          </p:nvPr>
        </p:nvSpPr>
        <p:spPr>
          <a:xfrm>
            <a:off x="356616" y="900000"/>
            <a:ext cx="7534656" cy="544851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Headline" id="76" name="Google Shape;76;p11"/>
          <p:cNvSpPr txBox="1"/>
          <p:nvPr>
            <p:ph type="title"/>
          </p:nvPr>
        </p:nvSpPr>
        <p:spPr>
          <a:xfrm>
            <a:off x="-2" y="1440000"/>
            <a:ext cx="6480000" cy="28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Image" id="77" name="Google Shape;77;p11"/>
          <p:cNvSpPr/>
          <p:nvPr>
            <p:ph idx="3" type="pic"/>
          </p:nvPr>
        </p:nvSpPr>
        <p:spPr>
          <a:xfrm>
            <a:off x="8266715" y="900000"/>
            <a:ext cx="3536848" cy="290648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Text" id="78" name="Google Shape;78;p11"/>
          <p:cNvSpPr txBox="1"/>
          <p:nvPr>
            <p:ph idx="1" type="body"/>
          </p:nvPr>
        </p:nvSpPr>
        <p:spPr>
          <a:xfrm>
            <a:off x="8262900" y="4164600"/>
            <a:ext cx="3542400" cy="2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3 column text">
  <p:cSld name="UCL 3 column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80" name="Google Shape;80;p12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81" name="Google Shape;81;p12"/>
          <p:cNvSpPr txBox="1"/>
          <p:nvPr>
            <p:ph idx="1" type="body"/>
          </p:nvPr>
        </p:nvSpPr>
        <p:spPr>
          <a:xfrm>
            <a:off x="360000" y="2412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82" name="Google Shape;82;p12"/>
          <p:cNvSpPr txBox="1"/>
          <p:nvPr>
            <p:ph idx="2" type="body"/>
          </p:nvPr>
        </p:nvSpPr>
        <p:spPr>
          <a:xfrm>
            <a:off x="4320000" y="2412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83" name="Google Shape;83;p12"/>
          <p:cNvSpPr txBox="1"/>
          <p:nvPr>
            <p:ph idx="3" type="body"/>
          </p:nvPr>
        </p:nvSpPr>
        <p:spPr>
          <a:xfrm>
            <a:off x="8280000" y="2412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4 column text">
  <p:cSld name="UCL 4 column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88" name="Google Shape;88;p13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89" name="Google Shape;89;p13"/>
          <p:cNvSpPr txBox="1"/>
          <p:nvPr>
            <p:ph idx="1" type="body"/>
          </p:nvPr>
        </p:nvSpPr>
        <p:spPr>
          <a:xfrm>
            <a:off x="360000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90" name="Google Shape;90;p13"/>
          <p:cNvSpPr txBox="1"/>
          <p:nvPr>
            <p:ph idx="2" type="body"/>
          </p:nvPr>
        </p:nvSpPr>
        <p:spPr>
          <a:xfrm>
            <a:off x="3287688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91" name="Google Shape;91;p13"/>
          <p:cNvSpPr txBox="1"/>
          <p:nvPr>
            <p:ph idx="3" type="body"/>
          </p:nvPr>
        </p:nvSpPr>
        <p:spPr>
          <a:xfrm>
            <a:off x="6168008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92" name="Google Shape;92;p13"/>
          <p:cNvSpPr txBox="1"/>
          <p:nvPr>
            <p:ph idx="4" type="body"/>
          </p:nvPr>
        </p:nvSpPr>
        <p:spPr>
          <a:xfrm>
            <a:off x="9048328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4 column colour panels">
  <p:cSld name="UCL 4 column colour panel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97" name="Google Shape;97;p14"/>
          <p:cNvSpPr txBox="1"/>
          <p:nvPr>
            <p:ph idx="1" type="body"/>
          </p:nvPr>
        </p:nvSpPr>
        <p:spPr>
          <a:xfrm>
            <a:off x="360000" y="922302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32868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624" y="1290917"/>
            <a:ext cx="1328200" cy="15576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" id="100" name="Google Shape;100;p14"/>
          <p:cNvSpPr txBox="1"/>
          <p:nvPr>
            <p:ph idx="3" type="body"/>
          </p:nvPr>
        </p:nvSpPr>
        <p:spPr>
          <a:xfrm>
            <a:off x="3503712" y="3073400"/>
            <a:ext cx="22225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4" type="body"/>
          </p:nvPr>
        </p:nvSpPr>
        <p:spPr>
          <a:xfrm>
            <a:off x="62388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60096" y="1292400"/>
            <a:ext cx="1328200" cy="15576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" id="103" name="Google Shape;103;p14"/>
          <p:cNvSpPr txBox="1"/>
          <p:nvPr>
            <p:ph idx="5" type="body"/>
          </p:nvPr>
        </p:nvSpPr>
        <p:spPr>
          <a:xfrm>
            <a:off x="6456040" y="3073400"/>
            <a:ext cx="22225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6" type="body"/>
          </p:nvPr>
        </p:nvSpPr>
        <p:spPr>
          <a:xfrm>
            <a:off x="91908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105" name="Google Shape;10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0416" y="1290917"/>
            <a:ext cx="1328200" cy="15576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" id="106" name="Google Shape;106;p14"/>
          <p:cNvSpPr txBox="1"/>
          <p:nvPr>
            <p:ph idx="7" type="body"/>
          </p:nvPr>
        </p:nvSpPr>
        <p:spPr>
          <a:xfrm>
            <a:off x="9408368" y="3068960"/>
            <a:ext cx="22225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wo column Image">
  <p:cSld name="UCL two column Imag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11" name="Google Shape;111;p15"/>
          <p:cNvSpPr txBox="1"/>
          <p:nvPr>
            <p:ph type="title"/>
          </p:nvPr>
        </p:nvSpPr>
        <p:spPr>
          <a:xfrm>
            <a:off x="360000" y="899999"/>
            <a:ext cx="5400000" cy="2325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112" name="Google Shape;112;p15"/>
          <p:cNvSpPr txBox="1"/>
          <p:nvPr>
            <p:ph idx="1" type="body"/>
          </p:nvPr>
        </p:nvSpPr>
        <p:spPr>
          <a:xfrm>
            <a:off x="360000" y="3618500"/>
            <a:ext cx="5399088" cy="26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113" name="Google Shape;113;p15"/>
          <p:cNvSpPr/>
          <p:nvPr>
            <p:ph idx="2" type="pic"/>
          </p:nvPr>
        </p:nvSpPr>
        <p:spPr>
          <a:xfrm>
            <a:off x="5940000" y="900000"/>
            <a:ext cx="5400000" cy="534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hree column image">
  <p:cSld name="UCL three column imag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" id="118" name="Google Shape;118;p16"/>
          <p:cNvSpPr/>
          <p:nvPr>
            <p:ph idx="2" type="pic"/>
          </p:nvPr>
        </p:nvSpPr>
        <p:spPr>
          <a:xfrm>
            <a:off x="360000" y="900000"/>
            <a:ext cx="342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Text" id="119" name="Google Shape;119;p16"/>
          <p:cNvSpPr txBox="1"/>
          <p:nvPr>
            <p:ph idx="1" type="body"/>
          </p:nvPr>
        </p:nvSpPr>
        <p:spPr>
          <a:xfrm>
            <a:off x="360000" y="4017600"/>
            <a:ext cx="3420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120" name="Google Shape;120;p16"/>
          <p:cNvSpPr/>
          <p:nvPr>
            <p:ph idx="3" type="pic"/>
          </p:nvPr>
        </p:nvSpPr>
        <p:spPr>
          <a:xfrm>
            <a:off x="4295800" y="900000"/>
            <a:ext cx="342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Text" id="121" name="Google Shape;121;p16"/>
          <p:cNvSpPr txBox="1"/>
          <p:nvPr>
            <p:ph idx="4" type="body"/>
          </p:nvPr>
        </p:nvSpPr>
        <p:spPr>
          <a:xfrm>
            <a:off x="4320000" y="4017600"/>
            <a:ext cx="3420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122" name="Google Shape;122;p16"/>
          <p:cNvSpPr/>
          <p:nvPr>
            <p:ph idx="5" type="pic"/>
          </p:nvPr>
        </p:nvSpPr>
        <p:spPr>
          <a:xfrm>
            <a:off x="8256240" y="900000"/>
            <a:ext cx="342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Text" id="123" name="Google Shape;123;p16"/>
          <p:cNvSpPr txBox="1"/>
          <p:nvPr>
            <p:ph idx="6" type="body"/>
          </p:nvPr>
        </p:nvSpPr>
        <p:spPr>
          <a:xfrm>
            <a:off x="8280218" y="4017600"/>
            <a:ext cx="3420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able">
  <p:cSld name="UCL Tab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28" name="Google Shape;128;p17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9366454" y="2414430"/>
            <a:ext cx="2557322" cy="26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able 2">
  <p:cSld name="UCL Table 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34" name="Google Shape;134;p18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60000" y="3451091"/>
            <a:ext cx="2610000" cy="2894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Contact 2 column ">
  <p:cSld name="UCL Contact 2 column 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40" name="Google Shape;140;p19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141" name="Google Shape;141;p19"/>
          <p:cNvSpPr txBox="1"/>
          <p:nvPr>
            <p:ph idx="1" type="body"/>
          </p:nvPr>
        </p:nvSpPr>
        <p:spPr>
          <a:xfrm>
            <a:off x="36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142" name="Google Shape;142;p19"/>
          <p:cNvSpPr txBox="1"/>
          <p:nvPr>
            <p:ph idx="2" type="body"/>
          </p:nvPr>
        </p:nvSpPr>
        <p:spPr>
          <a:xfrm>
            <a:off x="594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slide 1">
  <p:cSld name="UCL Title slide 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158" name="Google Shape;158;p21"/>
          <p:cNvSpPr/>
          <p:nvPr>
            <p:ph idx="2" type="pic"/>
          </p:nvPr>
        </p:nvSpPr>
        <p:spPr>
          <a:xfrm>
            <a:off x="0" y="1440000"/>
            <a:ext cx="12192000" cy="5421086"/>
          </a:xfrm>
          <a:prstGeom prst="rect">
            <a:avLst/>
          </a:prstGeom>
          <a:noFill/>
          <a:ln>
            <a:noFill/>
          </a:ln>
        </p:spPr>
      </p:sp>
      <p:sp>
        <p:nvSpPr>
          <p:cNvPr descr="Headline" id="159" name="Google Shape;159;p21"/>
          <p:cNvSpPr txBox="1"/>
          <p:nvPr>
            <p:ph type="title"/>
          </p:nvPr>
        </p:nvSpPr>
        <p:spPr>
          <a:xfrm>
            <a:off x="0" y="1549105"/>
            <a:ext cx="7560000" cy="23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single text block">
  <p:cSld name="UCL single text bloc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4" name="Google Shape;24;p3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25" name="Google Shape;25;p3"/>
          <p:cNvSpPr txBox="1"/>
          <p:nvPr>
            <p:ph idx="1" type="body"/>
          </p:nvPr>
        </p:nvSpPr>
        <p:spPr>
          <a:xfrm>
            <a:off x="360000" y="2412000"/>
            <a:ext cx="10439064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0519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single text block">
  <p:cSld name="UCL single text bloc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61" name="Google Shape;161;p22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162" name="Google Shape;162;p22"/>
          <p:cNvSpPr txBox="1"/>
          <p:nvPr>
            <p:ph idx="1" type="body"/>
          </p:nvPr>
        </p:nvSpPr>
        <p:spPr>
          <a:xfrm>
            <a:off x="360000" y="2412000"/>
            <a:ext cx="10439064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0519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slide 3">
  <p:cSld name="UCL Title slide 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170" name="Google Shape;170;p23"/>
          <p:cNvSpPr/>
          <p:nvPr>
            <p:ph idx="2" type="pic"/>
          </p:nvPr>
        </p:nvSpPr>
        <p:spPr>
          <a:xfrm>
            <a:off x="0" y="1440000"/>
            <a:ext cx="12192000" cy="5421086"/>
          </a:xfrm>
          <a:prstGeom prst="rect">
            <a:avLst/>
          </a:prstGeom>
          <a:noFill/>
          <a:ln>
            <a:noFill/>
          </a:ln>
        </p:spPr>
      </p:sp>
      <p:sp>
        <p:nvSpPr>
          <p:cNvPr descr="Headline" id="171" name="Google Shape;171;p23"/>
          <p:cNvSpPr txBox="1"/>
          <p:nvPr>
            <p:ph type="title"/>
          </p:nvPr>
        </p:nvSpPr>
        <p:spPr>
          <a:xfrm>
            <a:off x="0" y="1549105"/>
            <a:ext cx="7560000" cy="23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172" name="Google Shape;172;p23"/>
          <p:cNvSpPr txBox="1"/>
          <p:nvPr>
            <p:ph idx="3" type="body"/>
          </p:nvPr>
        </p:nvSpPr>
        <p:spPr>
          <a:xfrm>
            <a:off x="359999" y="3239999"/>
            <a:ext cx="6840000" cy="651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slide 2 - single line headline">
  <p:cSld name="UCL Title slide 2 - single line headlin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eadline" id="177" name="Google Shape;177;p24"/>
          <p:cNvSpPr txBox="1"/>
          <p:nvPr>
            <p:ph type="title"/>
          </p:nvPr>
        </p:nvSpPr>
        <p:spPr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Image" id="178" name="Google Shape;178;p24"/>
          <p:cNvSpPr/>
          <p:nvPr>
            <p:ph idx="2" type="pic"/>
          </p:nvPr>
        </p:nvSpPr>
        <p:spPr>
          <a:xfrm>
            <a:off x="0" y="2505456"/>
            <a:ext cx="12192000" cy="43525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- Double line - no image">
  <p:cSld name="UCL Title - Double line - no imag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5"/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eadline" id="184" name="Google Shape;184;p25"/>
          <p:cNvSpPr txBox="1"/>
          <p:nvPr>
            <p:ph type="title"/>
          </p:nvPr>
        </p:nvSpPr>
        <p:spPr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185" name="Google Shape;185;p25"/>
          <p:cNvSpPr txBox="1"/>
          <p:nvPr>
            <p:ph idx="2" type="body"/>
          </p:nvPr>
        </p:nvSpPr>
        <p:spPr>
          <a:xfrm>
            <a:off x="359999" y="3420000"/>
            <a:ext cx="90000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 - Double line - half image">
  <p:cSld name="UCL Title  - Double line - half imag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190" name="Google Shape;190;p26"/>
          <p:cNvSpPr/>
          <p:nvPr>
            <p:ph idx="2" type="pic"/>
          </p:nvPr>
        </p:nvSpPr>
        <p:spPr>
          <a:xfrm>
            <a:off x="0" y="1436914"/>
            <a:ext cx="12192000" cy="1682804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6"/>
          <p:cNvSpPr/>
          <p:nvPr/>
        </p:nvSpPr>
        <p:spPr>
          <a:xfrm flipH="1" rot="10800000">
            <a:off x="0" y="3122579"/>
            <a:ext cx="12192000" cy="373542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eadline" id="192" name="Google Shape;192;p26"/>
          <p:cNvSpPr txBox="1"/>
          <p:nvPr>
            <p:ph type="title"/>
          </p:nvPr>
        </p:nvSpPr>
        <p:spPr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193" name="Google Shape;193;p26"/>
          <p:cNvSpPr txBox="1"/>
          <p:nvPr>
            <p:ph idx="3" type="body"/>
          </p:nvPr>
        </p:nvSpPr>
        <p:spPr>
          <a:xfrm>
            <a:off x="359999" y="4950000"/>
            <a:ext cx="90000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section start 1">
  <p:cSld name="Divider - section start 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95" name="Google Shape;195;p27"/>
          <p:cNvSpPr txBox="1"/>
          <p:nvPr>
            <p:ph type="title"/>
          </p:nvPr>
        </p:nvSpPr>
        <p:spPr>
          <a:xfrm>
            <a:off x="-2" y="1008000"/>
            <a:ext cx="1008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196" name="Google Shape;196;p27"/>
          <p:cNvSpPr txBox="1"/>
          <p:nvPr>
            <p:ph idx="1" type="body"/>
          </p:nvPr>
        </p:nvSpPr>
        <p:spPr>
          <a:xfrm>
            <a:off x="359228" y="2308225"/>
            <a:ext cx="871945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80"/>
              <a:buNone/>
              <a:defRPr>
                <a:solidFill>
                  <a:srgbClr val="000000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197" name="Google Shape;197;p27"/>
          <p:cNvSpPr txBox="1"/>
          <p:nvPr>
            <p:ph idx="2" type="body"/>
          </p:nvPr>
        </p:nvSpPr>
        <p:spPr>
          <a:xfrm>
            <a:off x="36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198" name="Google Shape;198;p27"/>
          <p:cNvSpPr txBox="1"/>
          <p:nvPr>
            <p:ph idx="3" type="body"/>
          </p:nvPr>
        </p:nvSpPr>
        <p:spPr>
          <a:xfrm>
            <a:off x="594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section start 2">
  <p:cSld name="Divider - section start 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00" name="Google Shape;200;p28"/>
          <p:cNvSpPr txBox="1"/>
          <p:nvPr>
            <p:ph type="title"/>
          </p:nvPr>
        </p:nvSpPr>
        <p:spPr>
          <a:xfrm>
            <a:off x="-2" y="1008000"/>
            <a:ext cx="10080000" cy="28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59228" y="2308225"/>
            <a:ext cx="871945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80"/>
              <a:buNone/>
              <a:defRPr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202" name="Google Shape;202;p28"/>
          <p:cNvSpPr txBox="1"/>
          <p:nvPr>
            <p:ph idx="2" type="body"/>
          </p:nvPr>
        </p:nvSpPr>
        <p:spPr>
          <a:xfrm>
            <a:off x="36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203" name="Google Shape;203;p28"/>
          <p:cNvSpPr txBox="1"/>
          <p:nvPr>
            <p:ph idx="3" type="body"/>
          </p:nvPr>
        </p:nvSpPr>
        <p:spPr>
          <a:xfrm>
            <a:off x="594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- section start 2">
  <p:cSld name="1_Divider - section start 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>
            <p:ph idx="2" type="pic"/>
          </p:nvPr>
        </p:nvSpPr>
        <p:spPr>
          <a:xfrm>
            <a:off x="356616" y="900000"/>
            <a:ext cx="7534656" cy="544851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Headline" id="206" name="Google Shape;206;p29"/>
          <p:cNvSpPr txBox="1"/>
          <p:nvPr>
            <p:ph type="title"/>
          </p:nvPr>
        </p:nvSpPr>
        <p:spPr>
          <a:xfrm>
            <a:off x="-2" y="1440000"/>
            <a:ext cx="6480000" cy="28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Image" id="207" name="Google Shape;207;p29"/>
          <p:cNvSpPr/>
          <p:nvPr>
            <p:ph idx="3" type="pic"/>
          </p:nvPr>
        </p:nvSpPr>
        <p:spPr>
          <a:xfrm>
            <a:off x="8266715" y="900000"/>
            <a:ext cx="3536848" cy="290648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Text" id="208" name="Google Shape;208;p29"/>
          <p:cNvSpPr txBox="1"/>
          <p:nvPr>
            <p:ph idx="1" type="body"/>
          </p:nvPr>
        </p:nvSpPr>
        <p:spPr>
          <a:xfrm>
            <a:off x="8262900" y="4164600"/>
            <a:ext cx="3542400" cy="2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2 column text">
  <p:cSld name="UCL 2 column 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10" name="Google Shape;210;p30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211" name="Google Shape;211;p30"/>
          <p:cNvSpPr txBox="1"/>
          <p:nvPr>
            <p:ph idx="1" type="body"/>
          </p:nvPr>
        </p:nvSpPr>
        <p:spPr>
          <a:xfrm>
            <a:off x="36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0519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212" name="Google Shape;212;p30"/>
          <p:cNvSpPr txBox="1"/>
          <p:nvPr>
            <p:ph idx="2" type="body"/>
          </p:nvPr>
        </p:nvSpPr>
        <p:spPr>
          <a:xfrm>
            <a:off x="594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0519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0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3 column text">
  <p:cSld name="UCL 3 column 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17" name="Google Shape;217;p31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218" name="Google Shape;218;p31"/>
          <p:cNvSpPr txBox="1"/>
          <p:nvPr>
            <p:ph idx="1" type="body"/>
          </p:nvPr>
        </p:nvSpPr>
        <p:spPr>
          <a:xfrm>
            <a:off x="360000" y="2412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219" name="Google Shape;219;p31"/>
          <p:cNvSpPr txBox="1"/>
          <p:nvPr>
            <p:ph idx="2" type="body"/>
          </p:nvPr>
        </p:nvSpPr>
        <p:spPr>
          <a:xfrm>
            <a:off x="4320000" y="2412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220" name="Google Shape;220;p31"/>
          <p:cNvSpPr txBox="1"/>
          <p:nvPr>
            <p:ph idx="3" type="body"/>
          </p:nvPr>
        </p:nvSpPr>
        <p:spPr>
          <a:xfrm>
            <a:off x="8280000" y="2412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1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2 column text">
  <p:cSld name="UCL 2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30" name="Google Shape;30;p4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31" name="Google Shape;31;p4"/>
          <p:cNvSpPr txBox="1"/>
          <p:nvPr>
            <p:ph idx="1" type="body"/>
          </p:nvPr>
        </p:nvSpPr>
        <p:spPr>
          <a:xfrm>
            <a:off x="36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0519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32" name="Google Shape;32;p4"/>
          <p:cNvSpPr txBox="1"/>
          <p:nvPr>
            <p:ph idx="2" type="body"/>
          </p:nvPr>
        </p:nvSpPr>
        <p:spPr>
          <a:xfrm>
            <a:off x="594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0519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4 column text">
  <p:cSld name="UCL 4 column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25" name="Google Shape;225;p32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226" name="Google Shape;226;p32"/>
          <p:cNvSpPr txBox="1"/>
          <p:nvPr>
            <p:ph idx="1" type="body"/>
          </p:nvPr>
        </p:nvSpPr>
        <p:spPr>
          <a:xfrm>
            <a:off x="360000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227" name="Google Shape;227;p32"/>
          <p:cNvSpPr txBox="1"/>
          <p:nvPr>
            <p:ph idx="2" type="body"/>
          </p:nvPr>
        </p:nvSpPr>
        <p:spPr>
          <a:xfrm>
            <a:off x="3287688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228" name="Google Shape;228;p32"/>
          <p:cNvSpPr txBox="1"/>
          <p:nvPr>
            <p:ph idx="3" type="body"/>
          </p:nvPr>
        </p:nvSpPr>
        <p:spPr>
          <a:xfrm>
            <a:off x="6168008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229" name="Google Shape;229;p32"/>
          <p:cNvSpPr txBox="1"/>
          <p:nvPr>
            <p:ph idx="4" type="body"/>
          </p:nvPr>
        </p:nvSpPr>
        <p:spPr>
          <a:xfrm>
            <a:off x="9048328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4 column colour panels">
  <p:cSld name="UCL 4 column colour panel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34" name="Google Shape;234;p33"/>
          <p:cNvSpPr txBox="1"/>
          <p:nvPr>
            <p:ph idx="1" type="body"/>
          </p:nvPr>
        </p:nvSpPr>
        <p:spPr>
          <a:xfrm>
            <a:off x="360000" y="922302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2" type="body"/>
          </p:nvPr>
        </p:nvSpPr>
        <p:spPr>
          <a:xfrm>
            <a:off x="32868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236" name="Google Shape;23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624" y="1290917"/>
            <a:ext cx="1328200" cy="15576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" id="237" name="Google Shape;237;p33"/>
          <p:cNvSpPr txBox="1"/>
          <p:nvPr>
            <p:ph idx="3" type="body"/>
          </p:nvPr>
        </p:nvSpPr>
        <p:spPr>
          <a:xfrm>
            <a:off x="3503712" y="3073400"/>
            <a:ext cx="22225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body"/>
          </p:nvPr>
        </p:nvSpPr>
        <p:spPr>
          <a:xfrm>
            <a:off x="62388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239" name="Google Shape;23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60096" y="1292400"/>
            <a:ext cx="1328200" cy="15576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" id="240" name="Google Shape;240;p33"/>
          <p:cNvSpPr txBox="1"/>
          <p:nvPr>
            <p:ph idx="5" type="body"/>
          </p:nvPr>
        </p:nvSpPr>
        <p:spPr>
          <a:xfrm>
            <a:off x="6456040" y="3073400"/>
            <a:ext cx="22225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6" type="body"/>
          </p:nvPr>
        </p:nvSpPr>
        <p:spPr>
          <a:xfrm>
            <a:off x="91908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242" name="Google Shape;24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0416" y="1290917"/>
            <a:ext cx="1328200" cy="15576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" id="243" name="Google Shape;243;p33"/>
          <p:cNvSpPr txBox="1"/>
          <p:nvPr>
            <p:ph idx="7" type="body"/>
          </p:nvPr>
        </p:nvSpPr>
        <p:spPr>
          <a:xfrm>
            <a:off x="9408368" y="3068960"/>
            <a:ext cx="22225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wo column Image">
  <p:cSld name="UCL two column Imag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48" name="Google Shape;248;p34"/>
          <p:cNvSpPr txBox="1"/>
          <p:nvPr>
            <p:ph type="title"/>
          </p:nvPr>
        </p:nvSpPr>
        <p:spPr>
          <a:xfrm>
            <a:off x="360000" y="899999"/>
            <a:ext cx="5400000" cy="2325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249" name="Google Shape;249;p34"/>
          <p:cNvSpPr txBox="1"/>
          <p:nvPr>
            <p:ph idx="1" type="body"/>
          </p:nvPr>
        </p:nvSpPr>
        <p:spPr>
          <a:xfrm>
            <a:off x="360000" y="3618500"/>
            <a:ext cx="5399088" cy="26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250" name="Google Shape;250;p34"/>
          <p:cNvSpPr/>
          <p:nvPr>
            <p:ph idx="2" type="pic"/>
          </p:nvPr>
        </p:nvSpPr>
        <p:spPr>
          <a:xfrm>
            <a:off x="5940000" y="900000"/>
            <a:ext cx="5400000" cy="534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1" name="Google Shape;251;p34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hree column image">
  <p:cSld name="UCL three column imag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" id="255" name="Google Shape;255;p35"/>
          <p:cNvSpPr/>
          <p:nvPr>
            <p:ph idx="2" type="pic"/>
          </p:nvPr>
        </p:nvSpPr>
        <p:spPr>
          <a:xfrm>
            <a:off x="360000" y="900000"/>
            <a:ext cx="342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Text" id="256" name="Google Shape;256;p35"/>
          <p:cNvSpPr txBox="1"/>
          <p:nvPr>
            <p:ph idx="1" type="body"/>
          </p:nvPr>
        </p:nvSpPr>
        <p:spPr>
          <a:xfrm>
            <a:off x="360000" y="4017600"/>
            <a:ext cx="3420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257" name="Google Shape;257;p35"/>
          <p:cNvSpPr/>
          <p:nvPr>
            <p:ph idx="3" type="pic"/>
          </p:nvPr>
        </p:nvSpPr>
        <p:spPr>
          <a:xfrm>
            <a:off x="4295800" y="900000"/>
            <a:ext cx="342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Text" id="258" name="Google Shape;258;p35"/>
          <p:cNvSpPr txBox="1"/>
          <p:nvPr>
            <p:ph idx="4" type="body"/>
          </p:nvPr>
        </p:nvSpPr>
        <p:spPr>
          <a:xfrm>
            <a:off x="4320000" y="4017600"/>
            <a:ext cx="3420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259" name="Google Shape;259;p35"/>
          <p:cNvSpPr/>
          <p:nvPr>
            <p:ph idx="5" type="pic"/>
          </p:nvPr>
        </p:nvSpPr>
        <p:spPr>
          <a:xfrm>
            <a:off x="8256240" y="900000"/>
            <a:ext cx="342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Text" id="260" name="Google Shape;260;p35"/>
          <p:cNvSpPr txBox="1"/>
          <p:nvPr>
            <p:ph idx="6" type="body"/>
          </p:nvPr>
        </p:nvSpPr>
        <p:spPr>
          <a:xfrm>
            <a:off x="8280218" y="4017600"/>
            <a:ext cx="3420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able">
  <p:cSld name="UCL Tabl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65" name="Google Shape;265;p36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9366454" y="2414430"/>
            <a:ext cx="2557322" cy="26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6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able 2">
  <p:cSld name="UCL Table 2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71" name="Google Shape;271;p37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60000" y="3451091"/>
            <a:ext cx="2610000" cy="2894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37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Contact 2 column ">
  <p:cSld name="UCL Contact 2 column 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77" name="Google Shape;277;p38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278" name="Google Shape;278;p38"/>
          <p:cNvSpPr txBox="1"/>
          <p:nvPr>
            <p:ph idx="1" type="body"/>
          </p:nvPr>
        </p:nvSpPr>
        <p:spPr>
          <a:xfrm>
            <a:off x="36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279" name="Google Shape;279;p38"/>
          <p:cNvSpPr txBox="1"/>
          <p:nvPr>
            <p:ph idx="2" type="body"/>
          </p:nvPr>
        </p:nvSpPr>
        <p:spPr>
          <a:xfrm>
            <a:off x="594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8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slide 3">
  <p:cSld name="UCL Title slide 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40" name="Google Shape;40;p5"/>
          <p:cNvSpPr/>
          <p:nvPr>
            <p:ph idx="2" type="pic"/>
          </p:nvPr>
        </p:nvSpPr>
        <p:spPr>
          <a:xfrm>
            <a:off x="0" y="1440000"/>
            <a:ext cx="12192000" cy="5421086"/>
          </a:xfrm>
          <a:prstGeom prst="rect">
            <a:avLst/>
          </a:prstGeom>
          <a:noFill/>
          <a:ln>
            <a:noFill/>
          </a:ln>
        </p:spPr>
      </p:sp>
      <p:sp>
        <p:nvSpPr>
          <p:cNvPr descr="Headline" id="41" name="Google Shape;41;p5"/>
          <p:cNvSpPr txBox="1"/>
          <p:nvPr>
            <p:ph type="title"/>
          </p:nvPr>
        </p:nvSpPr>
        <p:spPr>
          <a:xfrm>
            <a:off x="0" y="1549105"/>
            <a:ext cx="7560000" cy="23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42" name="Google Shape;42;p5"/>
          <p:cNvSpPr txBox="1"/>
          <p:nvPr>
            <p:ph idx="3" type="body"/>
          </p:nvPr>
        </p:nvSpPr>
        <p:spPr>
          <a:xfrm>
            <a:off x="359999" y="3239999"/>
            <a:ext cx="6840000" cy="651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slide 2 - single line headline">
  <p:cSld name="UCL Title slide 2 - single line headlin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eadline" id="47" name="Google Shape;47;p6"/>
          <p:cNvSpPr txBox="1"/>
          <p:nvPr>
            <p:ph type="title"/>
          </p:nvPr>
        </p:nvSpPr>
        <p:spPr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Image" id="48" name="Google Shape;48;p6"/>
          <p:cNvSpPr/>
          <p:nvPr>
            <p:ph idx="2" type="pic"/>
          </p:nvPr>
        </p:nvSpPr>
        <p:spPr>
          <a:xfrm>
            <a:off x="0" y="2505456"/>
            <a:ext cx="12192000" cy="43525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- Double line - no image">
  <p:cSld name="UCL Title - Double line - no imag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eadline" id="54" name="Google Shape;54;p7"/>
          <p:cNvSpPr txBox="1"/>
          <p:nvPr>
            <p:ph type="title"/>
          </p:nvPr>
        </p:nvSpPr>
        <p:spPr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55" name="Google Shape;55;p7"/>
          <p:cNvSpPr txBox="1"/>
          <p:nvPr>
            <p:ph idx="2" type="body"/>
          </p:nvPr>
        </p:nvSpPr>
        <p:spPr>
          <a:xfrm>
            <a:off x="359999" y="3420000"/>
            <a:ext cx="90000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 - Double line - half image">
  <p:cSld name="UCL Title  - Double line - half imag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60" name="Google Shape;60;p8"/>
          <p:cNvSpPr/>
          <p:nvPr>
            <p:ph idx="2" type="pic"/>
          </p:nvPr>
        </p:nvSpPr>
        <p:spPr>
          <a:xfrm>
            <a:off x="0" y="1436914"/>
            <a:ext cx="12192000" cy="1682804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8"/>
          <p:cNvSpPr/>
          <p:nvPr/>
        </p:nvSpPr>
        <p:spPr>
          <a:xfrm flipH="1" rot="10800000">
            <a:off x="0" y="3122579"/>
            <a:ext cx="12192000" cy="373542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eadline" id="62" name="Google Shape;62;p8"/>
          <p:cNvSpPr txBox="1"/>
          <p:nvPr>
            <p:ph type="title"/>
          </p:nvPr>
        </p:nvSpPr>
        <p:spPr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63" name="Google Shape;63;p8"/>
          <p:cNvSpPr txBox="1"/>
          <p:nvPr>
            <p:ph idx="3" type="body"/>
          </p:nvPr>
        </p:nvSpPr>
        <p:spPr>
          <a:xfrm>
            <a:off x="359999" y="4950000"/>
            <a:ext cx="90000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section start 1">
  <p:cSld name="Divider - section start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65" name="Google Shape;65;p9"/>
          <p:cNvSpPr txBox="1"/>
          <p:nvPr>
            <p:ph type="title"/>
          </p:nvPr>
        </p:nvSpPr>
        <p:spPr>
          <a:xfrm>
            <a:off x="-2" y="1008000"/>
            <a:ext cx="1008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66" name="Google Shape;66;p9"/>
          <p:cNvSpPr txBox="1"/>
          <p:nvPr>
            <p:ph idx="1" type="body"/>
          </p:nvPr>
        </p:nvSpPr>
        <p:spPr>
          <a:xfrm>
            <a:off x="359228" y="2308225"/>
            <a:ext cx="871945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80"/>
              <a:buNone/>
              <a:defRPr>
                <a:solidFill>
                  <a:srgbClr val="000000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67" name="Google Shape;67;p9"/>
          <p:cNvSpPr txBox="1"/>
          <p:nvPr>
            <p:ph idx="2" type="body"/>
          </p:nvPr>
        </p:nvSpPr>
        <p:spPr>
          <a:xfrm>
            <a:off x="36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68" name="Google Shape;68;p9"/>
          <p:cNvSpPr txBox="1"/>
          <p:nvPr>
            <p:ph idx="3" type="body"/>
          </p:nvPr>
        </p:nvSpPr>
        <p:spPr>
          <a:xfrm>
            <a:off x="594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section start 2">
  <p:cSld name="Divider - section start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70" name="Google Shape;70;p10"/>
          <p:cNvSpPr txBox="1"/>
          <p:nvPr>
            <p:ph type="title"/>
          </p:nvPr>
        </p:nvSpPr>
        <p:spPr>
          <a:xfrm>
            <a:off x="-2" y="1008000"/>
            <a:ext cx="10080000" cy="28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59228" y="2308225"/>
            <a:ext cx="871945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80"/>
              <a:buNone/>
              <a:defRPr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72" name="Google Shape;72;p10"/>
          <p:cNvSpPr txBox="1"/>
          <p:nvPr>
            <p:ph idx="2" type="body"/>
          </p:nvPr>
        </p:nvSpPr>
        <p:spPr>
          <a:xfrm>
            <a:off x="36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73" name="Google Shape;73;p10"/>
          <p:cNvSpPr txBox="1"/>
          <p:nvPr>
            <p:ph idx="3" type="body"/>
          </p:nvPr>
        </p:nvSpPr>
        <p:spPr>
          <a:xfrm>
            <a:off x="594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5073" cy="54559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adline" id="12" name="Google Shape;12;p1"/>
          <p:cNvSpPr txBox="1"/>
          <p:nvPr>
            <p:ph type="title"/>
          </p:nvPr>
        </p:nvSpPr>
        <p:spPr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Main text" id="13" name="Google Shape;13;p1"/>
          <p:cNvSpPr txBox="1"/>
          <p:nvPr>
            <p:ph idx="1" type="body"/>
          </p:nvPr>
        </p:nvSpPr>
        <p:spPr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Date" id="14" name="Google Shape;14;p1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Footer title" id="15" name="Google Shape;15;p1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Page number" id="16" name="Google Shape;16;p1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5073" cy="54559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adline" id="149" name="Google Shape;149;p20"/>
          <p:cNvSpPr txBox="1"/>
          <p:nvPr>
            <p:ph type="title"/>
          </p:nvPr>
        </p:nvSpPr>
        <p:spPr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Main text" id="150" name="Google Shape;150;p20"/>
          <p:cNvSpPr txBox="1"/>
          <p:nvPr>
            <p:ph idx="1" type="body"/>
          </p:nvPr>
        </p:nvSpPr>
        <p:spPr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Date" id="151" name="Google Shape;151;p20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Footer title" id="152" name="Google Shape;152;p20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Page number" id="153" name="Google Shape;153;p20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ukri-excalibur/excalibur-tests" TargetMode="External"/><Relationship Id="rId4" Type="http://schemas.openxmlformats.org/officeDocument/2006/relationships/hyperlink" Target="https://ukri-excalibur.github.io/excalibur-tests/" TargetMode="External"/><Relationship Id="rId5" Type="http://schemas.openxmlformats.org/officeDocument/2006/relationships/hyperlink" Target="https://docs.archer2.ac.uk/user-guide/connecting" TargetMode="External"/><Relationship Id="rId6" Type="http://schemas.openxmlformats.org/officeDocument/2006/relationships/hyperlink" Target="https://spack-tutorial.readthedocs.io/en/latest/" TargetMode="External"/><Relationship Id="rId7" Type="http://schemas.openxmlformats.org/officeDocument/2006/relationships/hyperlink" Target="https://reframe-hpc.readthedocs.io/en/lates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ukri-excalibur/excalibur-test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github.com/reframe-hpc/refram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github.com/spack/sp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</a:pPr>
            <a:r>
              <a:rPr lang="en-US"/>
              <a:t>ADVANCED RESEARCH COMPUTING</a:t>
            </a:r>
            <a:endParaRPr/>
          </a:p>
        </p:txBody>
      </p:sp>
      <p:sp>
        <p:nvSpPr>
          <p:cNvPr descr="Heading" id="293" name="Google Shape;293;p40"/>
          <p:cNvSpPr txBox="1"/>
          <p:nvPr>
            <p:ph type="title"/>
          </p:nvPr>
        </p:nvSpPr>
        <p:spPr>
          <a:xfrm>
            <a:off x="0" y="1549100"/>
            <a:ext cx="111348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Regression Testing with ReFrame – Introduction</a:t>
            </a:r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359595" y="3638764"/>
            <a:ext cx="8217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Tuomas Koskela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 Ilektra Christidi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 Mose Giordano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Emily Dubrovska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30000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1" lang="en-US">
                <a:solidFill>
                  <a:schemeClr val="dk1"/>
                </a:solidFill>
              </a:rPr>
              <a:t>1</a:t>
            </a:r>
            <a:r>
              <a:rPr b="1"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Research Computing Centre, UCL</a:t>
            </a:r>
            <a:endParaRPr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/>
          <p:nvPr/>
        </p:nvSpPr>
        <p:spPr>
          <a:xfrm>
            <a:off x="8908625" y="899575"/>
            <a:ext cx="2611800" cy="115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Heading" id="362" name="Google Shape;362;p49"/>
          <p:cNvSpPr txBox="1"/>
          <p:nvPr>
            <p:ph type="title"/>
          </p:nvPr>
        </p:nvSpPr>
        <p:spPr>
          <a:xfrm>
            <a:off x="360000" y="899999"/>
            <a:ext cx="9000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ExCALIBUR Portable Benchmarking Framework</a:t>
            </a:r>
            <a:endParaRPr/>
          </a:p>
        </p:txBody>
      </p:sp>
      <p:sp>
        <p:nvSpPr>
          <p:cNvPr descr="Text" id="363" name="Google Shape;363;p49"/>
          <p:cNvSpPr txBox="1"/>
          <p:nvPr>
            <p:ph idx="1" type="body"/>
          </p:nvPr>
        </p:nvSpPr>
        <p:spPr>
          <a:xfrm>
            <a:off x="360000" y="2412000"/>
            <a:ext cx="104391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2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Framework for automating builds, runs and data collection of application benchmarks across HPC systems</a:t>
            </a:r>
            <a:endParaRPr/>
          </a:p>
          <a:p>
            <a:pPr indent="0" lvl="0" marL="222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2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contains</a:t>
            </a:r>
            <a:endParaRPr/>
          </a:p>
          <a:p>
            <a:pPr indent="0" lvl="0" marL="222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/>
              <a:t>ReFrame configuration and Spack environments for UK HPC systems</a:t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Benchmark applications for scientific use cases</a:t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Analysis and Visualisation tools</a:t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Documentation and Tutorials </a:t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Packaging</a:t>
            </a:r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625" y="900009"/>
            <a:ext cx="2575325" cy="11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369" name="Google Shape;369;p50"/>
          <p:cNvSpPr txBox="1"/>
          <p:nvPr>
            <p:ph type="title"/>
          </p:nvPr>
        </p:nvSpPr>
        <p:spPr>
          <a:xfrm>
            <a:off x="360000" y="899999"/>
            <a:ext cx="9000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graphicFrame>
        <p:nvGraphicFramePr>
          <p:cNvPr id="370" name="Google Shape;370;p50"/>
          <p:cNvGraphicFramePr/>
          <p:nvPr/>
        </p:nvGraphicFramePr>
        <p:xfrm>
          <a:off x="9525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{9E9D7831-3358-4F86-B8BE-06CC17ECE863}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Introduction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9:00 - 9:30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Automating benchmarks with ReFrame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9:30 - 10:00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BREAK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mins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Automating benchmarks with ReFrame (cntd)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10:10 - 10:40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Automating builds with excalibur-tests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10:40 - 11:00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BREAK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mins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Analysis and visualisation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11:10 - 12:00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BREAK for lunch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12:00 - 13:00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Hands 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13:00 - 15:45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Wrap-up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15:45 - 16:00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375" name="Google Shape;375;p51"/>
          <p:cNvSpPr txBox="1"/>
          <p:nvPr>
            <p:ph type="title"/>
          </p:nvPr>
        </p:nvSpPr>
        <p:spPr>
          <a:xfrm>
            <a:off x="360000" y="899999"/>
            <a:ext cx="9000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376" name="Google Shape;376;p51"/>
          <p:cNvSpPr txBox="1"/>
          <p:nvPr/>
        </p:nvSpPr>
        <p:spPr>
          <a:xfrm>
            <a:off x="904750" y="1997050"/>
            <a:ext cx="10085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GitHub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https://github.com/ukri-excalibur/excalibur-tests</a:t>
            </a:r>
            <a:r>
              <a:rPr lang="en-US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Website</a:t>
            </a:r>
            <a:br>
              <a:rPr b="1" lang="en-US" sz="1800"/>
            </a:br>
            <a:r>
              <a:rPr lang="en-US" sz="1800" u="sng">
                <a:solidFill>
                  <a:schemeClr val="hlink"/>
                </a:solidFill>
                <a:hlinkClick r:id="rId4"/>
              </a:rPr>
              <a:t>https://ukri-excalibur.github.io/excalibur-tests/</a:t>
            </a:r>
            <a:r>
              <a:rPr lang="en-US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Connecting to Archer2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https://docs.archer2.ac.uk/user-guide/connecting</a:t>
            </a:r>
            <a:r>
              <a:rPr lang="en-US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Spack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https://spack-tutorial.readthedocs.io/en/latest/</a:t>
            </a:r>
            <a:r>
              <a:rPr lang="en-US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ReFrame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https://reframe-hpc.readthedocs.io/en/latest/</a:t>
            </a:r>
            <a:r>
              <a:rPr lang="en-U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360000" y="899999"/>
            <a:ext cx="9000000" cy="13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Instructions for the afternoon</a:t>
            </a:r>
            <a:endParaRPr/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360000" y="2412000"/>
            <a:ext cx="111594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Some options: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Write a benchmark of your favourite code, using either </a:t>
            </a:r>
            <a:endParaRPr/>
          </a:p>
          <a:p>
            <a:pPr indent="-350519" lvl="1" marL="914400" rtl="0" algn="l">
              <a:spcBef>
                <a:spcPts val="1000"/>
              </a:spcBef>
              <a:spcAft>
                <a:spcPts val="0"/>
              </a:spcAft>
              <a:buSzPts val="1920"/>
              <a:buChar char="-"/>
            </a:pPr>
            <a:r>
              <a:rPr lang="en-US"/>
              <a:t>ReFrame with your build system or </a:t>
            </a:r>
            <a:endParaRPr/>
          </a:p>
          <a:p>
            <a:pPr indent="-350519" lvl="1" marL="914400" rtl="0" algn="l">
              <a:spcBef>
                <a:spcPts val="1000"/>
              </a:spcBef>
              <a:spcAft>
                <a:spcPts val="0"/>
              </a:spcAft>
              <a:buSzPts val="1920"/>
              <a:buChar char="-"/>
            </a:pPr>
            <a:r>
              <a:rPr lang="en-US"/>
              <a:t>the excalibur-test framework, if you already have a spack recipe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Explore the rest of the  ReFrame tutorials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If you’re feeling adventurous, start writing a spack recipe for your benchmark!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Join the #reframe slack channel for assistance and discussions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299" name="Google Shape;299;p41"/>
          <p:cNvSpPr txBox="1"/>
          <p:nvPr>
            <p:ph type="title"/>
          </p:nvPr>
        </p:nvSpPr>
        <p:spPr>
          <a:xfrm>
            <a:off x="360000" y="899999"/>
            <a:ext cx="9000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graphicFrame>
        <p:nvGraphicFramePr>
          <p:cNvPr id="300" name="Google Shape;300;p41"/>
          <p:cNvGraphicFramePr/>
          <p:nvPr/>
        </p:nvGraphicFramePr>
        <p:xfrm>
          <a:off x="9525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{9E9D7831-3358-4F86-B8BE-06CC17ECE863}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Introduction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9:00</a:t>
                      </a:r>
                      <a:r>
                        <a:rPr lang="en-US" sz="1800"/>
                        <a:t> - 9:30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Automating benchmarks with ReFrame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9:30 - 10:00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BREAK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mins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Automating benchmarks with ReFrame (cntd)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10:10 - 10:40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Automating builds with excalibur-tests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r>
                        <a:rPr lang="en-US" sz="1800"/>
                        <a:t>:40 - 11:00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BREAK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mins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Analysis and visualisation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11:10 - 12:00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BREAK for lunch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12:00 - 13:00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Hands 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13:00 - 15:45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Wrap-up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15:45 - 16:00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360000" y="899999"/>
            <a:ext cx="9000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360000" y="1923700"/>
            <a:ext cx="104391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It’s important to understand how our applications perform on different HPC architectures in order to make informed decisions about </a:t>
            </a:r>
            <a:r>
              <a:rPr b="1" lang="en-US"/>
              <a:t>future systems</a:t>
            </a:r>
            <a:r>
              <a:rPr lang="en-US"/>
              <a:t> and </a:t>
            </a:r>
            <a:r>
              <a:rPr b="1" lang="en-US"/>
              <a:t>future software</a:t>
            </a:r>
            <a:endParaRPr b="1"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Benchmarking, as it’s traditionally done, requires a lot of manual effort, is time-consuming, </a:t>
            </a:r>
            <a:r>
              <a:rPr b="1" lang="en-US"/>
              <a:t>error prone and difficult to reproduce</a:t>
            </a:r>
            <a:endParaRPr b="1"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Tools exist</a:t>
            </a:r>
            <a:r>
              <a:rPr lang="en-US"/>
              <a:t> in the community to automate the manual effort – recording and documenting in the process.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We’ve developed a framework using </a:t>
            </a:r>
            <a:r>
              <a:rPr b="1" lang="en-US"/>
              <a:t>Spack</a:t>
            </a:r>
            <a:r>
              <a:rPr lang="en-US"/>
              <a:t> and </a:t>
            </a:r>
            <a:r>
              <a:rPr b="1" lang="en-US"/>
              <a:t>ReFrame</a:t>
            </a:r>
            <a:r>
              <a:rPr lang="en-US"/>
              <a:t> to automate portable building and running of benchmarks.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There is an initial price to pay, but the increase in productivity should be </a:t>
            </a:r>
            <a:r>
              <a:rPr b="1" lang="en-US"/>
              <a:t>worth it!</a:t>
            </a:r>
            <a:r>
              <a:rPr lang="en-US"/>
              <a:t> More collaborators are welcome.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60000" y="899999"/>
            <a:ext cx="9000000" cy="13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Difficulty With Benchmarking</a:t>
            </a:r>
            <a:endParaRPr/>
          </a:p>
        </p:txBody>
      </p:sp>
      <p:sp>
        <p:nvSpPr>
          <p:cNvPr id="313" name="Google Shape;313;p43"/>
          <p:cNvSpPr txBox="1"/>
          <p:nvPr/>
        </p:nvSpPr>
        <p:spPr>
          <a:xfrm>
            <a:off x="410150" y="1678725"/>
            <a:ext cx="7573500" cy="4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Benchmarking superficially means simply running a code and reporting its runtime – </a:t>
            </a:r>
            <a:r>
              <a:rPr b="1" lang="en-US" sz="2400">
                <a:solidFill>
                  <a:schemeClr val="dk1"/>
                </a:solidFill>
              </a:rPr>
              <a:t>How hard can that be?</a:t>
            </a:r>
            <a:endParaRPr b="1" sz="2400">
              <a:solidFill>
                <a:schemeClr val="dk1"/>
              </a:solidFill>
            </a:endParaRPr>
          </a:p>
          <a:p>
            <a:pPr indent="-225425" lvl="0" marL="225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There are many free parameters on a HPC platform – Reproducibility is hard</a:t>
            </a:r>
            <a:endParaRPr sz="2400">
              <a:solidFill>
                <a:schemeClr val="dk1"/>
              </a:solidFill>
            </a:endParaRPr>
          </a:p>
          <a:p>
            <a:pPr indent="-247650" lvl="1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Processors</a:t>
            </a:r>
            <a:endParaRPr sz="2400">
              <a:solidFill>
                <a:schemeClr val="dk1"/>
              </a:solidFill>
            </a:endParaRPr>
          </a:p>
          <a:p>
            <a:pPr indent="-247650" lvl="1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Compilers</a:t>
            </a:r>
            <a:endParaRPr sz="2400">
              <a:solidFill>
                <a:schemeClr val="dk1"/>
              </a:solidFill>
            </a:endParaRPr>
          </a:p>
          <a:p>
            <a:pPr indent="-247650" lvl="1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Software libraries</a:t>
            </a:r>
            <a:endParaRPr sz="2400">
              <a:solidFill>
                <a:schemeClr val="dk1"/>
              </a:solidFill>
            </a:endParaRPr>
          </a:p>
          <a:p>
            <a:pPr indent="-247650" lvl="1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Build options</a:t>
            </a:r>
            <a:endParaRPr sz="2400">
              <a:solidFill>
                <a:schemeClr val="dk1"/>
              </a:solidFill>
            </a:endParaRPr>
          </a:p>
          <a:p>
            <a:pPr indent="-247650" lvl="1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Runtime options</a:t>
            </a:r>
            <a:endParaRPr sz="2400">
              <a:solidFill>
                <a:schemeClr val="dk1"/>
              </a:solidFill>
            </a:endParaRPr>
          </a:p>
          <a:p>
            <a:pPr indent="-247650" lvl="1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Performance metrics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A diagram of a process&#10;&#10;Description automatically generated"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5" y="1907325"/>
            <a:ext cx="2527200" cy="474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6887126" y="6554787"/>
            <a:ext cx="411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 https://doi.org/10.1109/P3HPC51967.2020.00006</a:t>
            </a:r>
            <a:endParaRPr/>
          </a:p>
        </p:txBody>
      </p:sp>
      <p:pic>
        <p:nvPicPr>
          <p:cNvPr id="322" name="Google Shape;322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756" y="566057"/>
            <a:ext cx="7794600" cy="57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73" y="1704589"/>
            <a:ext cx="1231995" cy="301339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/>
          <p:nvPr/>
        </p:nvSpPr>
        <p:spPr>
          <a:xfrm rot="5400000">
            <a:off x="8851532" y="3026562"/>
            <a:ext cx="263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Architectural efficiency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360000" y="900000"/>
            <a:ext cx="102198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Blocks of a Reproducible Benchmarking Workflow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360000" y="2327325"/>
            <a:ext cx="10439100" cy="4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Select a benchmark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Select best build parameters on each platform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Rebuild benchmarks frequently 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Capture build steps </a:t>
            </a:r>
            <a:endParaRPr/>
          </a:p>
          <a:p>
            <a:pPr indent="-225425" lvl="0" marL="225425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Measure a figure of merit </a:t>
            </a:r>
            <a:endParaRPr/>
          </a:p>
          <a:p>
            <a:pPr indent="-225425" lvl="0" marL="225425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Capture run steps 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Analyse data 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Curate results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/>
          <p:nvPr/>
        </p:nvSpPr>
        <p:spPr>
          <a:xfrm>
            <a:off x="326125" y="2646300"/>
            <a:ext cx="8079600" cy="286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6"/>
          <p:cNvSpPr txBox="1"/>
          <p:nvPr>
            <p:ph type="title"/>
          </p:nvPr>
        </p:nvSpPr>
        <p:spPr>
          <a:xfrm>
            <a:off x="360000" y="900000"/>
            <a:ext cx="102198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for automating (the middle bit)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60000" y="2327325"/>
            <a:ext cx="8203200" cy="4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Select a benchmark → </a:t>
            </a:r>
            <a:r>
              <a:rPr lang="en-US"/>
              <a:t>community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Select best build parameters on each platform → spack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Rebuild benchmarks frequently → spack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Capture build steps → spack/ReFrame</a:t>
            </a:r>
            <a:endParaRPr/>
          </a:p>
          <a:p>
            <a:pPr indent="-225425" lvl="0" marL="225425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Measure a figure of merit → ReFrame</a:t>
            </a:r>
            <a:endParaRPr/>
          </a:p>
          <a:p>
            <a:pPr indent="-225425" lvl="0" marL="225425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Capture run steps → ReFrame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Analyse data → pandas/bokeh</a:t>
            </a:r>
            <a:endParaRPr/>
          </a:p>
          <a:p>
            <a:pPr indent="-225425" lvl="0" marL="225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Curate the results → </a:t>
            </a:r>
            <a:r>
              <a:rPr lang="en-US"/>
              <a:t>community</a:t>
            </a:r>
            <a:endParaRPr/>
          </a:p>
        </p:txBody>
      </p:sp>
      <p:sp>
        <p:nvSpPr>
          <p:cNvPr id="338" name="Google Shape;338;p46"/>
          <p:cNvSpPr txBox="1"/>
          <p:nvPr/>
        </p:nvSpPr>
        <p:spPr>
          <a:xfrm>
            <a:off x="3606525" y="6234300"/>
            <a:ext cx="55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https://github.com/ukri-excalibur/excalibur-tests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1600"/>
          </a:p>
        </p:txBody>
      </p:sp>
      <p:pic>
        <p:nvPicPr>
          <p:cNvPr descr="GitHub Logo and symbol, meaning, history, PNG, brand" id="339" name="Google Shape;33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975" y="6249750"/>
            <a:ext cx="81405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340" name="Google Shape;34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0525" y="4969325"/>
            <a:ext cx="1692250" cy="16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345" name="Google Shape;345;p47"/>
          <p:cNvSpPr txBox="1"/>
          <p:nvPr>
            <p:ph type="title"/>
          </p:nvPr>
        </p:nvSpPr>
        <p:spPr>
          <a:xfrm>
            <a:off x="360000" y="899999"/>
            <a:ext cx="9000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ReFrame for running performance benchmarks</a:t>
            </a:r>
            <a:endParaRPr/>
          </a:p>
        </p:txBody>
      </p:sp>
      <p:sp>
        <p:nvSpPr>
          <p:cNvPr descr="Text" id="346" name="Google Shape;346;p47"/>
          <p:cNvSpPr txBox="1"/>
          <p:nvPr>
            <p:ph idx="1" type="body"/>
          </p:nvPr>
        </p:nvSpPr>
        <p:spPr>
          <a:xfrm>
            <a:off x="360000" y="2412000"/>
            <a:ext cx="95592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2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Framework for </a:t>
            </a:r>
            <a:r>
              <a:rPr b="1" lang="en-US"/>
              <a:t>regression tests</a:t>
            </a:r>
            <a:r>
              <a:rPr lang="en-US"/>
              <a:t> and </a:t>
            </a:r>
            <a:r>
              <a:rPr b="1" lang="en-US"/>
              <a:t>benchmarks </a:t>
            </a:r>
            <a:r>
              <a:rPr lang="en-US"/>
              <a:t>for HPC systems</a:t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 sz="2400"/>
              <a:t>From CSCS and ETH Zurich</a:t>
            </a:r>
            <a:endParaRPr sz="2400"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Python interface to write benchmarks in a declarative way</a:t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 sz="2400"/>
              <a:t>Abstracts interactions with the scheduler and build system</a:t>
            </a:r>
            <a:endParaRPr sz="2400"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Tailored for HPC systems</a:t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/>
              <a:t>Supports </a:t>
            </a:r>
            <a:r>
              <a:rPr lang="en-US"/>
              <a:t>multidimensional</a:t>
            </a:r>
            <a:r>
              <a:rPr lang="en-US"/>
              <a:t> test parametrisation</a:t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/>
              <a:t>Supports many build systems, integrates with spack</a:t>
            </a:r>
            <a:endParaRPr/>
          </a:p>
          <a:p>
            <a:pPr indent="-222250" lvl="1" marL="222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Does performance logging</a:t>
            </a:r>
            <a:endParaRPr/>
          </a:p>
        </p:txBody>
      </p:sp>
      <p:pic>
        <p:nvPicPr>
          <p:cNvPr descr="A picture containing shape&#10;&#10;Description automatically generated" id="347" name="Google Shape;3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7149" y="900010"/>
            <a:ext cx="2743200" cy="74178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 txBox="1"/>
          <p:nvPr/>
        </p:nvSpPr>
        <p:spPr>
          <a:xfrm>
            <a:off x="8378700" y="1692825"/>
            <a:ext cx="381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hlink"/>
                </a:solidFill>
                <a:hlinkClick r:id="rId4"/>
              </a:rPr>
              <a:t>github.com/reframe-hpc/reframe</a:t>
            </a:r>
            <a:r>
              <a:rPr b="1" lang="en-US" sz="1800"/>
              <a:t> 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353" name="Google Shape;353;p48"/>
          <p:cNvSpPr txBox="1"/>
          <p:nvPr>
            <p:ph type="title"/>
          </p:nvPr>
        </p:nvSpPr>
        <p:spPr>
          <a:xfrm>
            <a:off x="360000" y="899999"/>
            <a:ext cx="9000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Spack for building benchmarks</a:t>
            </a:r>
            <a:endParaRPr/>
          </a:p>
        </p:txBody>
      </p:sp>
      <p:sp>
        <p:nvSpPr>
          <p:cNvPr descr="Text" id="354" name="Google Shape;354;p48"/>
          <p:cNvSpPr txBox="1"/>
          <p:nvPr>
            <p:ph idx="1" type="body"/>
          </p:nvPr>
        </p:nvSpPr>
        <p:spPr>
          <a:xfrm>
            <a:off x="360000" y="2412000"/>
            <a:ext cx="10439100" cy="4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marR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Spack manages </a:t>
            </a:r>
            <a:r>
              <a:rPr b="1" lang="en-US"/>
              <a:t>dependencies </a:t>
            </a:r>
            <a:r>
              <a:rPr lang="en-US"/>
              <a:t>and automates </a:t>
            </a:r>
            <a:r>
              <a:rPr b="1" lang="en-US"/>
              <a:t>builds</a:t>
            </a:r>
            <a:endParaRPr/>
          </a:p>
          <a:p>
            <a:pPr indent="-304800" lvl="1" marL="274320" marR="9144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 sz="2400"/>
              <a:t>Developed in US national labs, used heavily in ECP</a:t>
            </a:r>
            <a:endParaRPr/>
          </a:p>
          <a:p>
            <a:pPr indent="-304800" lvl="1" marL="27432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 sz="2400"/>
              <a:t>Supports a variety of build systems</a:t>
            </a:r>
            <a:endParaRPr sz="2400"/>
          </a:p>
          <a:p>
            <a:pPr indent="-304800" lvl="1" marL="27432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Packages are parameterized</a:t>
            </a:r>
            <a:endParaRPr/>
          </a:p>
          <a:p>
            <a:pPr indent="-304800" lvl="1" marL="27432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Build steps are recorded</a:t>
            </a:r>
            <a:endParaRPr/>
          </a:p>
          <a:p>
            <a:pPr indent="-300990" lvl="1" marL="27432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 sz="2400"/>
              <a:t>Maintains a repository of build recipes</a:t>
            </a:r>
            <a:endParaRPr/>
          </a:p>
          <a:p>
            <a:pPr indent="-293370" lvl="1" marL="28575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Customizable virtual environments</a:t>
            </a:r>
            <a:endParaRPr/>
          </a:p>
          <a:p>
            <a:pPr indent="-304800" lvl="1" marL="27432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 sz="2400"/>
              <a:t>Flexible python interface</a:t>
            </a:r>
            <a:endParaRPr/>
          </a:p>
          <a:p>
            <a:pPr indent="-304800" lvl="1" marL="27432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 (النص الأساسي)"/>
              <a:buChar char="•"/>
            </a:pPr>
            <a:r>
              <a:rPr lang="en-US" sz="2400"/>
              <a:t>Easy to install and run with user permissions</a:t>
            </a:r>
            <a:endParaRPr/>
          </a:p>
        </p:txBody>
      </p:sp>
      <p:pic>
        <p:nvPicPr>
          <p:cNvPr descr="A picture containing text, clipart&#10;&#10;Description automatically generated"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3545" y="899995"/>
            <a:ext cx="2032850" cy="20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/>
        </p:nvSpPr>
        <p:spPr>
          <a:xfrm>
            <a:off x="8769975" y="3037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hlink"/>
                </a:solidFill>
                <a:hlinkClick r:id="rId4"/>
              </a:rPr>
              <a:t>github.com/spack/spack</a:t>
            </a:r>
            <a:r>
              <a:rPr b="1" lang="en-US" sz="1800"/>
              <a:t> 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L_Black_Slide_Theme">
  <a:themeElements>
    <a:clrScheme name="UCL Black Theme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CL_Black_Slide_Theme">
  <a:themeElements>
    <a:clrScheme name="UCL Black Theme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