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9.png" ContentType="image/png"/>
  <Override PartName="/ppt/media/image10.png" ContentType="image/png"/>
  <Override PartName="/ppt/media/image2.wmf" ContentType="image/x-wmf"/>
  <Override PartName="/ppt/media/image13.png" ContentType="image/png"/>
  <Override PartName="/ppt/media/image21.png" ContentType="image/png"/>
  <Override PartName="/ppt/media/image8.png" ContentType="image/png"/>
  <Override PartName="/ppt/media/image1.wmf" ContentType="image/x-wmf"/>
  <Override PartName="/ppt/media/image12.png" ContentType="image/png"/>
  <Override PartName="/ppt/media/image20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8.png" ContentType="image/png"/>
  <Override PartName="/ppt/media/image25.png" ContentType="image/png"/>
  <Override PartName="/ppt/media/image17.png" ContentType="image/png"/>
  <Override PartName="/ppt/media/image24.png" ContentType="image/png"/>
  <Override PartName="/ppt/media/image16.png" ContentType="image/png"/>
  <Override PartName="/ppt/media/image23.png" ContentType="image/png"/>
  <Override PartName="/ppt/media/image15.png" ContentType="image/png"/>
  <Override PartName="/ppt/media/image22.png" ContentType="image/png"/>
  <Override PartName="/ppt/media/image14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24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38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33.xml.rels" ContentType="application/vnd.openxmlformats-package.relationships+xml"/>
  <Override PartName="/ppt/slides/_rels/slide27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36.xml.rels" ContentType="application/vnd.openxmlformats-package.relationships+xml"/>
  <Override PartName="/ppt/slides/_rels/slide8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slide25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3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charts/chart3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presProps" Target="presProps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de-DE" sz="1800" spc="-1" strike="noStrike">
                <a:solidFill>
                  <a:srgbClr val="989898"/>
                </a:solidFill>
                <a:latin typeface="Arial"/>
                <a:ea typeface="DejaVu Sans"/>
              </a:defRPr>
            </a:pPr>
            <a:r>
              <a:rPr b="0" lang="de-DE" sz="1800" spc="-1" strike="noStrike">
                <a:solidFill>
                  <a:srgbClr val="989898"/>
                </a:solidFill>
                <a:latin typeface="Arial"/>
                <a:ea typeface="DejaVu Sans"/>
              </a:rPr>
              <a:t>ParaStationMPI/5.5.0-1 – NVHPC 22.7 - 4 A100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Nooverlap</c:v>
                </c:pt>
              </c:strCache>
            </c:strRef>
          </c:tx>
          <c:spPr>
            <a:solidFill>
              <a:srgbClr val="023d6b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8192x8192</c:v>
                </c:pt>
                <c:pt idx="1">
                  <c:v>4096x4096</c:v>
                </c:pt>
                <c:pt idx="2">
                  <c:v>2048x2048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0.6989</c:v>
                </c:pt>
                <c:pt idx="1">
                  <c:v>0.2537</c:v>
                </c:pt>
                <c:pt idx="2">
                  <c:v>0.1519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Ideal</c:v>
                </c:pt>
              </c:strCache>
            </c:strRef>
          </c:tx>
          <c:spPr>
            <a:solidFill>
              <a:srgbClr val="b163d5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8192x8192</c:v>
                </c:pt>
                <c:pt idx="1">
                  <c:v>4096x4096</c:v>
                </c:pt>
                <c:pt idx="2">
                  <c:v>2048x2048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0.6617</c:v>
                </c:pt>
                <c:pt idx="1">
                  <c:v>0.2205</c:v>
                </c:pt>
                <c:pt idx="2">
                  <c:v>0.1015</c:v>
                </c:pt>
              </c:numCache>
            </c:numRef>
          </c:val>
        </c:ser>
        <c:gapWidth val="150"/>
        <c:overlap val="0"/>
        <c:axId val="45034956"/>
        <c:axId val="34040963"/>
      </c:barChart>
      <c:lineChart>
        <c:grouping val="standard"/>
        <c:varyColors val="0"/>
        <c:ser>
          <c:idx val="2"/>
          <c:order val="2"/>
          <c:tx>
            <c:strRef>
              <c:f>label 2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rgbClr val="30a93b"/>
            </a:solidFill>
            <a:ln cap="rnd" w="28440">
              <a:solidFill>
                <a:srgbClr val="30a93b"/>
              </a:solidFill>
              <a:round/>
            </a:ln>
          </c:spPr>
          <c:marker>
            <c:symbol val="diamond"/>
            <c:size val="8"/>
            <c:spPr>
              <a:solidFill>
                <a:srgbClr val="30a93b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8192x8192</c:v>
                </c:pt>
                <c:pt idx="1">
                  <c:v>4096x4096</c:v>
                </c:pt>
                <c:pt idx="2">
                  <c:v>2048x2048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1.05621883028563</c:v>
                </c:pt>
                <c:pt idx="1">
                  <c:v>1.15056689342404</c:v>
                </c:pt>
                <c:pt idx="2">
                  <c:v>1.49655172413793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41266444"/>
        <c:axId val="47448498"/>
      </c:lineChart>
      <c:catAx>
        <c:axId val="4503495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lang="en-US" sz="1330" spc="-1" strike="noStrike">
                    <a:solidFill>
                      <a:srgbClr val="989898"/>
                    </a:solidFill>
                    <a:latin typeface="Arial"/>
                    <a:ea typeface="DejaVu Sans"/>
                  </a:defRPr>
                </a:pPr>
                <a:r>
                  <a:rPr b="0" lang="en-US" sz="1330" spc="-1" strike="noStrike">
                    <a:solidFill>
                      <a:srgbClr val="989898"/>
                    </a:solidFill>
                    <a:latin typeface="Arial"/>
                    <a:ea typeface="DejaVu Sans"/>
                  </a:rPr>
                  <a:t>Problem size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989898"/>
                </a:solidFill>
                <a:latin typeface="Arial"/>
                <a:ea typeface="DejaVu Sans"/>
              </a:defRPr>
            </a:pPr>
          </a:p>
        </c:txPr>
        <c:crossAx val="34040963"/>
        <c:crosses val="autoZero"/>
        <c:auto val="1"/>
        <c:lblAlgn val="ctr"/>
        <c:lblOffset val="100"/>
        <c:noMultiLvlLbl val="0"/>
      </c:catAx>
      <c:valAx>
        <c:axId val="3404096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lang="de-DE" sz="1330" spc="-1" strike="noStrike">
                    <a:solidFill>
                      <a:srgbClr val="989898"/>
                    </a:solidFill>
                    <a:latin typeface="Arial"/>
                    <a:ea typeface="DejaVu Sans"/>
                  </a:defRPr>
                </a:pPr>
                <a:r>
                  <a:rPr b="0" lang="de-DE" sz="1330" spc="-1" strike="noStrike">
                    <a:solidFill>
                      <a:srgbClr val="989898"/>
                    </a:solidFill>
                    <a:latin typeface="Arial"/>
                    <a:ea typeface="DejaVu Sans"/>
                  </a:rPr>
                  <a:t>Runtime (seconds)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989898"/>
                </a:solidFill>
                <a:latin typeface="Arial"/>
                <a:ea typeface="DejaVu Sans"/>
              </a:defRPr>
            </a:pPr>
          </a:p>
        </c:txPr>
        <c:crossAx val="45034956"/>
        <c:crosses val="autoZero"/>
        <c:crossBetween val="between"/>
      </c:valAx>
      <c:catAx>
        <c:axId val="41266444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7448498"/>
        <c:auto val="1"/>
        <c:lblAlgn val="ctr"/>
        <c:lblOffset val="100"/>
        <c:noMultiLvlLbl val="0"/>
      </c:catAx>
      <c:valAx>
        <c:axId val="47448498"/>
        <c:scaling>
          <c:orientation val="minMax"/>
        </c:scaling>
        <c:delete val="0"/>
        <c:axPos val="r"/>
        <c:title>
          <c:tx>
            <c:rich>
              <a:bodyPr rot="-5400000"/>
              <a:lstStyle/>
              <a:p>
                <a:pPr>
                  <a:defRPr b="0" lang="de-DE" sz="1330" spc="-1" strike="noStrike">
                    <a:solidFill>
                      <a:srgbClr val="989898"/>
                    </a:solidFill>
                    <a:latin typeface="Arial"/>
                    <a:ea typeface="DejaVu Sans"/>
                  </a:defRPr>
                </a:pPr>
                <a:r>
                  <a:rPr b="0" lang="de-DE" sz="1330" spc="-1" strike="noStrike">
                    <a:solidFill>
                      <a:srgbClr val="989898"/>
                    </a:solidFill>
                    <a:latin typeface="Arial"/>
                    <a:ea typeface="DejaVu Sans"/>
                  </a:rPr>
                  <a:t>Speedup (Ideal vs. Nooverlap)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989898"/>
                </a:solidFill>
                <a:latin typeface="Arial"/>
                <a:ea typeface="DejaVu Sans"/>
              </a:defRPr>
            </a:pPr>
          </a:p>
        </c:txPr>
        <c:crossAx val="41266444"/>
        <c:crosses val="max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989898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de-DE" sz="1800" spc="-1" strike="noStrike">
                <a:solidFill>
                  <a:srgbClr val="989898"/>
                </a:solidFill>
                <a:latin typeface="Arial"/>
                <a:ea typeface="DejaVu Sans"/>
              </a:defRPr>
            </a:pPr>
            <a:r>
              <a:rPr b="0" lang="de-DE" sz="1800" spc="-1" strike="noStrike">
                <a:solidFill>
                  <a:srgbClr val="989898"/>
                </a:solidFill>
                <a:latin typeface="Arial"/>
                <a:ea typeface="DejaVu Sans"/>
              </a:rPr>
              <a:t>ParaStationMPI/5.5.0-1 – NVHPC 22.7 - 4 A100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Nooverlap</c:v>
                </c:pt>
              </c:strCache>
            </c:strRef>
          </c:tx>
          <c:spPr>
            <a:solidFill>
              <a:srgbClr val="023d6b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8192x8192</c:v>
                </c:pt>
                <c:pt idx="1">
                  <c:v>4096x4096</c:v>
                </c:pt>
                <c:pt idx="2">
                  <c:v>2048x2048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0.6989</c:v>
                </c:pt>
                <c:pt idx="1">
                  <c:v>0.2537</c:v>
                </c:pt>
                <c:pt idx="2">
                  <c:v>0.1519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Overlap</c:v>
                </c:pt>
              </c:strCache>
            </c:strRef>
          </c:tx>
          <c:spPr>
            <a:solidFill>
              <a:srgbClr val="b163d5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8192x8192</c:v>
                </c:pt>
                <c:pt idx="1">
                  <c:v>4096x4096</c:v>
                </c:pt>
                <c:pt idx="2">
                  <c:v>2048x2048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0.6791</c:v>
                </c:pt>
                <c:pt idx="1">
                  <c:v>0.2533</c:v>
                </c:pt>
                <c:pt idx="2">
                  <c:v>0.1573</c:v>
                </c:pt>
              </c:numCache>
            </c:numRef>
          </c:val>
        </c:ser>
        <c:gapWidth val="150"/>
        <c:overlap val="0"/>
        <c:axId val="86517046"/>
        <c:axId val="16935634"/>
      </c:barChart>
      <c:lineChart>
        <c:grouping val="standard"/>
        <c:varyColors val="0"/>
        <c:ser>
          <c:idx val="2"/>
          <c:order val="2"/>
          <c:tx>
            <c:strRef>
              <c:f>label 2</c:f>
              <c:strCache>
                <c:ptCount val="1"/>
                <c:pt idx="0">
                  <c:v>Speedup</c:v>
                </c:pt>
              </c:strCache>
            </c:strRef>
          </c:tx>
          <c:spPr>
            <a:solidFill>
              <a:srgbClr val="30a93b"/>
            </a:solidFill>
            <a:ln cap="rnd" w="28440">
              <a:solidFill>
                <a:srgbClr val="30a93b"/>
              </a:solidFill>
              <a:round/>
            </a:ln>
          </c:spPr>
          <c:marker>
            <c:symbol val="diamond"/>
            <c:size val="8"/>
            <c:spPr>
              <a:solidFill>
                <a:srgbClr val="30a93b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8192x8192</c:v>
                </c:pt>
                <c:pt idx="1">
                  <c:v>4096x4096</c:v>
                </c:pt>
                <c:pt idx="2">
                  <c:v>2048x2048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1.02915623619496</c:v>
                </c:pt>
                <c:pt idx="1">
                  <c:v>1.00157915515199</c:v>
                </c:pt>
                <c:pt idx="2">
                  <c:v>0.96567069294342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94541484"/>
        <c:axId val="9135134"/>
      </c:lineChart>
      <c:catAx>
        <c:axId val="8651704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lang="en-US" sz="1330" spc="-1" strike="noStrike">
                    <a:solidFill>
                      <a:srgbClr val="989898"/>
                    </a:solidFill>
                    <a:latin typeface="Arial"/>
                    <a:ea typeface="DejaVu Sans"/>
                  </a:defRPr>
                </a:pPr>
                <a:r>
                  <a:rPr b="0" lang="en-US" sz="1330" spc="-1" strike="noStrike">
                    <a:solidFill>
                      <a:srgbClr val="989898"/>
                    </a:solidFill>
                    <a:latin typeface="Arial"/>
                    <a:ea typeface="DejaVu Sans"/>
                  </a:rPr>
                  <a:t>Problem size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989898"/>
                </a:solidFill>
                <a:latin typeface="Arial"/>
                <a:ea typeface="DejaVu Sans"/>
              </a:defRPr>
            </a:pPr>
          </a:p>
        </c:txPr>
        <c:crossAx val="16935634"/>
        <c:crosses val="autoZero"/>
        <c:auto val="1"/>
        <c:lblAlgn val="ctr"/>
        <c:lblOffset val="100"/>
        <c:noMultiLvlLbl val="0"/>
      </c:catAx>
      <c:valAx>
        <c:axId val="16935634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lang="de-DE" sz="1330" spc="-1" strike="noStrike">
                    <a:solidFill>
                      <a:srgbClr val="989898"/>
                    </a:solidFill>
                    <a:latin typeface="Arial"/>
                    <a:ea typeface="DejaVu Sans"/>
                  </a:defRPr>
                </a:pPr>
                <a:r>
                  <a:rPr b="0" lang="de-DE" sz="1330" spc="-1" strike="noStrike">
                    <a:solidFill>
                      <a:srgbClr val="989898"/>
                    </a:solidFill>
                    <a:latin typeface="Arial"/>
                    <a:ea typeface="DejaVu Sans"/>
                  </a:rPr>
                  <a:t>Runtime (seconds)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989898"/>
                </a:solidFill>
                <a:latin typeface="Arial"/>
                <a:ea typeface="DejaVu Sans"/>
              </a:defRPr>
            </a:pPr>
          </a:p>
        </c:txPr>
        <c:crossAx val="86517046"/>
        <c:crosses val="autoZero"/>
        <c:crossBetween val="between"/>
      </c:valAx>
      <c:catAx>
        <c:axId val="94541484"/>
        <c:scaling>
          <c:orientation val="minMax"/>
        </c:scaling>
        <c:delete val="1"/>
        <c:axPos val="t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135134"/>
        <c:auto val="1"/>
        <c:lblAlgn val="ctr"/>
        <c:lblOffset val="100"/>
        <c:noMultiLvlLbl val="0"/>
      </c:catAx>
      <c:valAx>
        <c:axId val="9135134"/>
        <c:scaling>
          <c:orientation val="minMax"/>
        </c:scaling>
        <c:delete val="0"/>
        <c:axPos val="r"/>
        <c:title>
          <c:tx>
            <c:rich>
              <a:bodyPr rot="-5400000"/>
              <a:lstStyle/>
              <a:p>
                <a:pPr>
                  <a:defRPr b="0" lang="de-DE" sz="1330" spc="-1" strike="noStrike">
                    <a:solidFill>
                      <a:srgbClr val="989898"/>
                    </a:solidFill>
                    <a:latin typeface="Arial"/>
                    <a:ea typeface="DejaVu Sans"/>
                  </a:defRPr>
                </a:pPr>
                <a:r>
                  <a:rPr b="0" lang="de-DE" sz="1330" spc="-1" strike="noStrike">
                    <a:solidFill>
                      <a:srgbClr val="989898"/>
                    </a:solidFill>
                    <a:latin typeface="Arial"/>
                    <a:ea typeface="DejaVu Sans"/>
                  </a:rPr>
                  <a:t>Speedup (Overlap vs. Nooverlap)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989898"/>
                </a:solidFill>
                <a:latin typeface="Arial"/>
                <a:ea typeface="DejaVu Sans"/>
              </a:defRPr>
            </a:pPr>
          </a:p>
        </c:txPr>
        <c:crossAx val="94541484"/>
        <c:crosses val="max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989898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D2D5DAD-8070-4213-A6F7-6C0ED8E36E75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C3D32E-22E5-453A-A99C-6A03D69824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196B855-CAEF-45DC-97A9-091DB05F04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ACB45C-8D43-46BA-88DE-257F288FAB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D71D677-E7A4-40BE-95AB-B7F6E8E91A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4A746A-31CF-4181-975A-4EFAE9F890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640320-7F16-4138-970E-813F816EF6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F33983-C80F-4F37-9470-52039C7101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E26D8C-6465-4643-BE11-F3497D4E9C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4161B4-3759-4E2D-B1BC-CE20E2ACFB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3D854B-6AAD-40C6-8207-F68FB9C580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D0C89D-D69B-428E-9936-2000F52AA715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12" descr=""/>
          <p:cNvPicPr/>
          <p:nvPr/>
        </p:nvPicPr>
        <p:blipFill>
          <a:blip r:embed="rId2"/>
          <a:stretch/>
        </p:blipFill>
        <p:spPr>
          <a:xfrm>
            <a:off x="9938520" y="6005520"/>
            <a:ext cx="1880640" cy="547560"/>
          </a:xfrm>
          <a:prstGeom prst="rect">
            <a:avLst/>
          </a:prstGeom>
          <a:ln w="0">
            <a:noFill/>
          </a:ln>
        </p:spPr>
      </p:pic>
      <p:pic>
        <p:nvPicPr>
          <p:cNvPr id="1" name="Grafik 13" descr=""/>
          <p:cNvPicPr/>
          <p:nvPr/>
        </p:nvPicPr>
        <p:blipFill>
          <a:blip r:embed="rId3"/>
          <a:stretch/>
        </p:blipFill>
        <p:spPr>
          <a:xfrm>
            <a:off x="359640" y="6424920"/>
            <a:ext cx="2302560" cy="115920"/>
          </a:xfrm>
          <a:prstGeom prst="rect">
            <a:avLst/>
          </a:prstGeom>
          <a:ln w="0">
            <a:noFill/>
          </a:ln>
        </p:spPr>
      </p:pic>
      <p:sp>
        <p:nvSpPr>
          <p:cNvPr id="2" name="Rechteck 12"/>
          <p:cNvSpPr/>
          <p:nvPr/>
        </p:nvSpPr>
        <p:spPr>
          <a:xfrm>
            <a:off x="0" y="342000"/>
            <a:ext cx="12190680" cy="5065920"/>
          </a:xfrm>
          <a:prstGeom prst="rect">
            <a:avLst/>
          </a:prstGeom>
          <a:solidFill>
            <a:srgbClr val="023d6b"/>
          </a:solidFill>
          <a:ln>
            <a:solidFill>
              <a:srgbClr val="002d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3" name="Grafik 9" descr=""/>
          <p:cNvPicPr/>
          <p:nvPr/>
        </p:nvPicPr>
        <p:blipFill>
          <a:blip r:embed="rId4"/>
          <a:stretch/>
        </p:blipFill>
        <p:spPr>
          <a:xfrm>
            <a:off x="9938520" y="6005520"/>
            <a:ext cx="1880640" cy="547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12" descr=""/>
          <p:cNvPicPr/>
          <p:nvPr/>
        </p:nvPicPr>
        <p:blipFill>
          <a:blip r:embed="rId2"/>
          <a:stretch/>
        </p:blipFill>
        <p:spPr>
          <a:xfrm>
            <a:off x="9938520" y="6005520"/>
            <a:ext cx="1880640" cy="547560"/>
          </a:xfrm>
          <a:prstGeom prst="rect">
            <a:avLst/>
          </a:prstGeom>
          <a:ln w="0">
            <a:noFill/>
          </a:ln>
        </p:spPr>
      </p:pic>
      <p:pic>
        <p:nvPicPr>
          <p:cNvPr id="43" name="Grafik 13" descr=""/>
          <p:cNvPicPr/>
          <p:nvPr/>
        </p:nvPicPr>
        <p:blipFill>
          <a:blip r:embed="rId3"/>
          <a:stretch/>
        </p:blipFill>
        <p:spPr>
          <a:xfrm>
            <a:off x="359640" y="6424920"/>
            <a:ext cx="2302560" cy="1159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sldNum" idx="1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33CF951-3587-491F-B1AA-28353D7DD341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2"/>
          </p:nvPr>
        </p:nvSpPr>
        <p:spPr>
          <a:xfrm>
            <a:off x="3776040" y="6381360"/>
            <a:ext cx="159912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0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31880" y="537480"/>
            <a:ext cx="10726920" cy="62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de-DE" sz="3200" spc="-1" strike="noStrike" cap="all">
                <a:solidFill>
                  <a:srgbClr val="ffffff"/>
                </a:solidFill>
                <a:latin typeface="Arial"/>
              </a:rPr>
              <a:t>Multi GPU Programming with MPI and OpenACC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731880" y="2444040"/>
            <a:ext cx="10726920" cy="51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de-DE" sz="1600" spc="49" strike="noStrike" cap="all">
                <a:solidFill>
                  <a:srgbClr val="ffffff"/>
                </a:solidFill>
                <a:latin typeface="Arial"/>
              </a:rPr>
              <a:t>26.10.2023  I  Jan H. Meinke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59640" y="6423120"/>
            <a:ext cx="2302560" cy="1173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Domain Decomposition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5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Different ways to split the work between processes: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1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78FA74B-209B-46A3-9467-0F4208FAB9B4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33" name="Group 14"/>
          <p:cNvGrpSpPr/>
          <p:nvPr/>
        </p:nvGrpSpPr>
        <p:grpSpPr>
          <a:xfrm>
            <a:off x="1471320" y="2073240"/>
            <a:ext cx="3768840" cy="4034160"/>
            <a:chOff x="1471320" y="2073240"/>
            <a:chExt cx="3768840" cy="4034160"/>
          </a:xfrm>
        </p:grpSpPr>
        <p:sp>
          <p:nvSpPr>
            <p:cNvPr id="234" name="Content Placeholder 14"/>
            <p:cNvSpPr/>
            <p:nvPr/>
          </p:nvSpPr>
          <p:spPr>
            <a:xfrm>
              <a:off x="1471320" y="2073240"/>
              <a:ext cx="3598920" cy="2302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14000"/>
                </a:lnSpc>
                <a:spcAft>
                  <a:spcPts val="601"/>
                </a:spcAft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Minimizes number of neighbors: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343080" indent="-343080">
                <a:lnSpc>
                  <a:spcPct val="114000"/>
                </a:lnSpc>
                <a:spcAft>
                  <a:spcPts val="601"/>
                </a:spcAft>
                <a:buClr>
                  <a:srgbClr val="000000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Communicate to less neighbors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343080" indent="-343080">
                <a:lnSpc>
                  <a:spcPct val="114000"/>
                </a:lnSpc>
                <a:spcAft>
                  <a:spcPts val="601"/>
                </a:spcAft>
                <a:buClr>
                  <a:srgbClr val="000000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Optimal for latency bound communication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4000"/>
                </a:lnSpc>
                <a:spcAft>
                  <a:spcPts val="601"/>
                </a:spcAft>
                <a:tabLst>
                  <a:tab algn="l" pos="0"/>
                </a:tabLst>
              </a:pPr>
              <a:endParaRPr b="0" lang="en-US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35" name="Group 7"/>
            <p:cNvGrpSpPr/>
            <p:nvPr/>
          </p:nvGrpSpPr>
          <p:grpSpPr>
            <a:xfrm>
              <a:off x="1535040" y="3895200"/>
              <a:ext cx="3705120" cy="2212200"/>
              <a:chOff x="1535040" y="3895200"/>
              <a:chExt cx="3705120" cy="2212200"/>
            </a:xfrm>
          </p:grpSpPr>
          <p:pic>
            <p:nvPicPr>
              <p:cNvPr id="236" name="Picture 8" descr=""/>
              <p:cNvPicPr/>
              <p:nvPr/>
            </p:nvPicPr>
            <p:blipFill>
              <a:blip r:embed="rId1"/>
              <a:stretch/>
            </p:blipFill>
            <p:spPr>
              <a:xfrm>
                <a:off x="1645920" y="3895200"/>
                <a:ext cx="1415880" cy="1827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7" name="Content Placeholder 2"/>
              <p:cNvSpPr/>
              <p:nvPr/>
            </p:nvSpPr>
            <p:spPr>
              <a:xfrm>
                <a:off x="1535040" y="5723640"/>
                <a:ext cx="1631160" cy="383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  <a:spcBef>
                    <a:spcPts val="601"/>
                  </a:spcBef>
                  <a:spcAft>
                    <a:spcPts val="300"/>
                  </a:spcAft>
                  <a:tabLst>
                    <a:tab algn="l" pos="0"/>
                  </a:tabLst>
                </a:pPr>
                <a:r>
                  <a:rPr b="0" lang="en-US" sz="1400" spc="-1" strike="noStrike">
                    <a:solidFill>
                      <a:srgbClr val="989898"/>
                    </a:solidFill>
                    <a:latin typeface="Trebuchet MS"/>
                    <a:ea typeface="MS PGothic"/>
                  </a:rPr>
                  <a:t>Contiguous if data is row-major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238" name="Picture 10" descr=""/>
              <p:cNvPicPr/>
              <p:nvPr/>
            </p:nvPicPr>
            <p:blipFill>
              <a:blip r:embed="rId2"/>
              <a:stretch/>
            </p:blipFill>
            <p:spPr>
              <a:xfrm>
                <a:off x="3454560" y="3895200"/>
                <a:ext cx="1785600" cy="1827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9" name="Content Placeholder 2"/>
              <p:cNvSpPr/>
              <p:nvPr/>
            </p:nvSpPr>
            <p:spPr>
              <a:xfrm>
                <a:off x="3531960" y="5723640"/>
                <a:ext cx="1631160" cy="383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  <a:spcBef>
                    <a:spcPts val="601"/>
                  </a:spcBef>
                  <a:spcAft>
                    <a:spcPts val="300"/>
                  </a:spcAft>
                  <a:tabLst>
                    <a:tab algn="l" pos="0"/>
                  </a:tabLst>
                </a:pPr>
                <a:r>
                  <a:rPr b="0" lang="en-US" sz="1400" spc="-1" strike="noStrike">
                    <a:solidFill>
                      <a:srgbClr val="989898"/>
                    </a:solidFill>
                    <a:latin typeface="Trebuchet MS"/>
                    <a:ea typeface="MS PGothic"/>
                  </a:rPr>
                  <a:t>Contiguous if data is column-major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40" name="Group 3"/>
          <p:cNvGrpSpPr/>
          <p:nvPr/>
        </p:nvGrpSpPr>
        <p:grpSpPr>
          <a:xfrm>
            <a:off x="6712920" y="2073240"/>
            <a:ext cx="4006440" cy="3589560"/>
            <a:chOff x="6712920" y="2073240"/>
            <a:chExt cx="4006440" cy="3589560"/>
          </a:xfrm>
        </p:grpSpPr>
        <p:sp>
          <p:nvSpPr>
            <p:cNvPr id="241" name="Content Placeholder 15"/>
            <p:cNvSpPr/>
            <p:nvPr/>
          </p:nvSpPr>
          <p:spPr>
            <a:xfrm>
              <a:off x="6712920" y="2073240"/>
              <a:ext cx="4006440" cy="2302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14000"/>
                </a:lnSpc>
                <a:spcAft>
                  <a:spcPts val="601"/>
                </a:spcAft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Minimizes surface area/volume ratio: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343080" indent="-343080">
                <a:lnSpc>
                  <a:spcPct val="114000"/>
                </a:lnSpc>
                <a:spcAft>
                  <a:spcPts val="601"/>
                </a:spcAft>
                <a:buClr>
                  <a:srgbClr val="000000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Communicate less data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343080" indent="-343080">
                <a:lnSpc>
                  <a:spcPct val="114000"/>
                </a:lnSpc>
                <a:spcAft>
                  <a:spcPts val="601"/>
                </a:spcAft>
                <a:buClr>
                  <a:srgbClr val="000000"/>
                </a:buClr>
                <a:buFont typeface="Arial"/>
                <a:buChar char="•"/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Optimal for bandwidth bound communication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4000"/>
                </a:lnSpc>
                <a:spcAft>
                  <a:spcPts val="601"/>
                </a:spcAft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42" name="Picture 13" descr=""/>
            <p:cNvPicPr/>
            <p:nvPr/>
          </p:nvPicPr>
          <p:blipFill>
            <a:blip r:embed="rId3"/>
            <a:stretch/>
          </p:blipFill>
          <p:spPr>
            <a:xfrm>
              <a:off x="7992720" y="3835440"/>
              <a:ext cx="1795320" cy="18273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de-DE" sz="3200" spc="-1" strike="noStrike" cap="all">
                <a:solidFill>
                  <a:schemeClr val="accent1"/>
                </a:solidFill>
                <a:latin typeface="Arial"/>
              </a:rPr>
              <a:t>Example: Jacobi Solver – Multi GPU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While not converged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Do Jacobi step: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       </a:t>
            </a: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iy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iy_start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iy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&lt;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iy_end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ix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 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ix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&lt;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00ff"/>
                </a:solid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ff"/>
                </a:solidFill>
                <a:latin typeface="Courier New"/>
              </a:rPr>
              <a:t>Anew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]=-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0.25f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*(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rhs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                    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-(</a:t>
            </a:r>
            <a:r>
              <a:rPr b="0" lang="en-US" sz="1400" spc="-1" strike="noStrike">
                <a:solidFill>
                  <a:srgbClr val="76b900"/>
                </a:solidFill>
                <a:latin typeface="Courier New"/>
              </a:rPr>
              <a:t>A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)]+</a:t>
            </a:r>
            <a:r>
              <a:rPr b="0" lang="en-US" sz="1400" spc="-1" strike="noStrike">
                <a:solidFill>
                  <a:srgbClr val="76b900"/>
                </a:solidFill>
                <a:latin typeface="Courier New"/>
              </a:rPr>
              <a:t>A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                 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76b900"/>
                </a:solidFill>
                <a:latin typeface="Courier New"/>
              </a:rPr>
              <a:t>A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]+</a:t>
            </a:r>
            <a:r>
              <a:rPr b="0" lang="en-US" sz="1400" spc="-1" strike="noStrike">
                <a:solidFill>
                  <a:srgbClr val="76b900"/>
                </a:solidFill>
                <a:latin typeface="Courier New"/>
              </a:rPr>
              <a:t>A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]));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Copy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Anew</a:t>
            </a: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to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Apply periodic boundary conditions and exchange halo with 2 neighbors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Next iteration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12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95CD1C7-588C-4E09-B172-DBD7ED797CF2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46" name="Group 7"/>
          <p:cNvGrpSpPr/>
          <p:nvPr/>
        </p:nvGrpSpPr>
        <p:grpSpPr>
          <a:xfrm>
            <a:off x="8700120" y="1700640"/>
            <a:ext cx="2098440" cy="3870720"/>
            <a:chOff x="8700120" y="1700640"/>
            <a:chExt cx="2098440" cy="3870720"/>
          </a:xfrm>
        </p:grpSpPr>
        <p:sp>
          <p:nvSpPr>
            <p:cNvPr id="247" name="Oval 8"/>
            <p:cNvSpPr/>
            <p:nvPr/>
          </p:nvSpPr>
          <p:spPr>
            <a:xfrm>
              <a:off x="9210600" y="397620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48" name="Oval 9"/>
            <p:cNvSpPr/>
            <p:nvPr/>
          </p:nvSpPr>
          <p:spPr>
            <a:xfrm>
              <a:off x="8917920" y="36853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49" name="Oval 10"/>
            <p:cNvSpPr/>
            <p:nvPr/>
          </p:nvSpPr>
          <p:spPr>
            <a:xfrm>
              <a:off x="9208800" y="36853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50" name="Oval 11"/>
            <p:cNvSpPr/>
            <p:nvPr/>
          </p:nvSpPr>
          <p:spPr>
            <a:xfrm>
              <a:off x="9502920" y="36853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51" name="Oval 12"/>
            <p:cNvSpPr/>
            <p:nvPr/>
          </p:nvSpPr>
          <p:spPr>
            <a:xfrm>
              <a:off x="9792000" y="36853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52" name="Oval 13"/>
            <p:cNvSpPr/>
            <p:nvPr/>
          </p:nvSpPr>
          <p:spPr>
            <a:xfrm>
              <a:off x="10082880" y="36853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53" name="Oval 14"/>
            <p:cNvSpPr/>
            <p:nvPr/>
          </p:nvSpPr>
          <p:spPr>
            <a:xfrm>
              <a:off x="10376640" y="36853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54" name="Oval 15"/>
            <p:cNvSpPr/>
            <p:nvPr/>
          </p:nvSpPr>
          <p:spPr>
            <a:xfrm>
              <a:off x="8919720" y="39762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55" name="Oval 16"/>
            <p:cNvSpPr/>
            <p:nvPr/>
          </p:nvSpPr>
          <p:spPr>
            <a:xfrm>
              <a:off x="9504720" y="397620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56" name="Oval 17"/>
            <p:cNvSpPr/>
            <p:nvPr/>
          </p:nvSpPr>
          <p:spPr>
            <a:xfrm>
              <a:off x="9793800" y="397620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57" name="Oval 18"/>
            <p:cNvSpPr/>
            <p:nvPr/>
          </p:nvSpPr>
          <p:spPr>
            <a:xfrm>
              <a:off x="10084680" y="397620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58" name="Oval 19"/>
            <p:cNvSpPr/>
            <p:nvPr/>
          </p:nvSpPr>
          <p:spPr>
            <a:xfrm>
              <a:off x="10378800" y="39762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59" name="Oval 20"/>
            <p:cNvSpPr/>
            <p:nvPr/>
          </p:nvSpPr>
          <p:spPr>
            <a:xfrm>
              <a:off x="8917920" y="42894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60" name="Oval 21"/>
            <p:cNvSpPr/>
            <p:nvPr/>
          </p:nvSpPr>
          <p:spPr>
            <a:xfrm>
              <a:off x="9208800" y="42894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61" name="Oval 22"/>
            <p:cNvSpPr/>
            <p:nvPr/>
          </p:nvSpPr>
          <p:spPr>
            <a:xfrm>
              <a:off x="9502920" y="42894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62" name="Oval 23"/>
            <p:cNvSpPr/>
            <p:nvPr/>
          </p:nvSpPr>
          <p:spPr>
            <a:xfrm>
              <a:off x="9792000" y="42894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63" name="Oval 24"/>
            <p:cNvSpPr/>
            <p:nvPr/>
          </p:nvSpPr>
          <p:spPr>
            <a:xfrm>
              <a:off x="10082880" y="42894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64" name="Oval 25"/>
            <p:cNvSpPr/>
            <p:nvPr/>
          </p:nvSpPr>
          <p:spPr>
            <a:xfrm>
              <a:off x="10376640" y="42894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65" name="Oval 26"/>
            <p:cNvSpPr/>
            <p:nvPr/>
          </p:nvSpPr>
          <p:spPr>
            <a:xfrm>
              <a:off x="8918640" y="336816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66" name="Oval 27"/>
            <p:cNvSpPr/>
            <p:nvPr/>
          </p:nvSpPr>
          <p:spPr>
            <a:xfrm>
              <a:off x="9209520" y="33681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67" name="Oval 28"/>
            <p:cNvSpPr/>
            <p:nvPr/>
          </p:nvSpPr>
          <p:spPr>
            <a:xfrm>
              <a:off x="9503640" y="33681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68" name="Oval 29"/>
            <p:cNvSpPr/>
            <p:nvPr/>
          </p:nvSpPr>
          <p:spPr>
            <a:xfrm>
              <a:off x="9792720" y="33681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69" name="Oval 30"/>
            <p:cNvSpPr/>
            <p:nvPr/>
          </p:nvSpPr>
          <p:spPr>
            <a:xfrm>
              <a:off x="10083600" y="33681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70" name="Oval 31"/>
            <p:cNvSpPr/>
            <p:nvPr/>
          </p:nvSpPr>
          <p:spPr>
            <a:xfrm>
              <a:off x="10377720" y="336816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71" name="Oval 32"/>
            <p:cNvSpPr/>
            <p:nvPr/>
          </p:nvSpPr>
          <p:spPr>
            <a:xfrm>
              <a:off x="8930160" y="30502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72" name="Oval 33"/>
            <p:cNvSpPr/>
            <p:nvPr/>
          </p:nvSpPr>
          <p:spPr>
            <a:xfrm>
              <a:off x="9221040" y="3050280"/>
              <a:ext cx="214560" cy="214560"/>
            </a:xfrm>
            <a:prstGeom prst="ellipse">
              <a:avLst/>
            </a:prstGeom>
            <a:solidFill>
              <a:srgbClr val="4549f5"/>
            </a:solidFill>
            <a:ln w="25400">
              <a:solidFill>
                <a:srgbClr val="3336b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73" name="Oval 34"/>
            <p:cNvSpPr/>
            <p:nvPr/>
          </p:nvSpPr>
          <p:spPr>
            <a:xfrm>
              <a:off x="9515160" y="305028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74" name="Oval 35"/>
            <p:cNvSpPr/>
            <p:nvPr/>
          </p:nvSpPr>
          <p:spPr>
            <a:xfrm>
              <a:off x="9804240" y="305028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75" name="Oval 36"/>
            <p:cNvSpPr/>
            <p:nvPr/>
          </p:nvSpPr>
          <p:spPr>
            <a:xfrm>
              <a:off x="10095120" y="305028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76" name="Oval 37"/>
            <p:cNvSpPr/>
            <p:nvPr/>
          </p:nvSpPr>
          <p:spPr>
            <a:xfrm>
              <a:off x="10389240" y="30502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77" name="Oval 38"/>
            <p:cNvSpPr/>
            <p:nvPr/>
          </p:nvSpPr>
          <p:spPr>
            <a:xfrm>
              <a:off x="8921880" y="27702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78" name="Oval 39"/>
            <p:cNvSpPr/>
            <p:nvPr/>
          </p:nvSpPr>
          <p:spPr>
            <a:xfrm>
              <a:off x="9212760" y="27702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79" name="Oval 40"/>
            <p:cNvSpPr/>
            <p:nvPr/>
          </p:nvSpPr>
          <p:spPr>
            <a:xfrm>
              <a:off x="9506880" y="27702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80" name="Oval 41"/>
            <p:cNvSpPr/>
            <p:nvPr/>
          </p:nvSpPr>
          <p:spPr>
            <a:xfrm>
              <a:off x="9795960" y="27702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81" name="Oval 42"/>
            <p:cNvSpPr/>
            <p:nvPr/>
          </p:nvSpPr>
          <p:spPr>
            <a:xfrm>
              <a:off x="10086840" y="27702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82" name="Oval 43"/>
            <p:cNvSpPr/>
            <p:nvPr/>
          </p:nvSpPr>
          <p:spPr>
            <a:xfrm>
              <a:off x="10380600" y="27702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grpSp>
          <p:nvGrpSpPr>
            <p:cNvPr id="283" name="Group 44"/>
            <p:cNvGrpSpPr/>
            <p:nvPr/>
          </p:nvGrpSpPr>
          <p:grpSpPr>
            <a:xfrm>
              <a:off x="9137880" y="2930040"/>
              <a:ext cx="373680" cy="459360"/>
              <a:chOff x="9137880" y="2930040"/>
              <a:chExt cx="373680" cy="459360"/>
            </a:xfrm>
          </p:grpSpPr>
          <p:sp>
            <p:nvSpPr>
              <p:cNvPr id="284" name="Right Arrow 197"/>
              <p:cNvSpPr/>
              <p:nvPr/>
            </p:nvSpPr>
            <p:spPr>
              <a:xfrm>
                <a:off x="9137880" y="3099960"/>
                <a:ext cx="126000" cy="106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6a6a6"/>
              </a:solidFill>
              <a:ln w="2540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Trebuchet MS"/>
                  <a:ea typeface="DejaVu Sans"/>
                </a:endParaRPr>
              </a:p>
            </p:txBody>
          </p:sp>
          <p:sp>
            <p:nvSpPr>
              <p:cNvPr id="285" name="Right Arrow 198"/>
              <p:cNvSpPr/>
              <p:nvPr/>
            </p:nvSpPr>
            <p:spPr>
              <a:xfrm rot="5400000">
                <a:off x="9265320" y="2939760"/>
                <a:ext cx="126000" cy="106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6a6a6"/>
              </a:solidFill>
              <a:ln w="2540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Trebuchet MS"/>
                  <a:ea typeface="DejaVu Sans"/>
                </a:endParaRPr>
              </a:p>
            </p:txBody>
          </p:sp>
          <p:sp>
            <p:nvSpPr>
              <p:cNvPr id="286" name="Right Arrow 199"/>
              <p:cNvSpPr/>
              <p:nvPr/>
            </p:nvSpPr>
            <p:spPr>
              <a:xfrm rot="16200000">
                <a:off x="9266400" y="3273120"/>
                <a:ext cx="126000" cy="106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6a6a6"/>
              </a:solidFill>
              <a:ln w="2540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Trebuchet MS"/>
                  <a:ea typeface="DejaVu Sans"/>
                </a:endParaRPr>
              </a:p>
            </p:txBody>
          </p:sp>
          <p:sp>
            <p:nvSpPr>
              <p:cNvPr id="287" name="Right Arrow 200"/>
              <p:cNvSpPr/>
              <p:nvPr/>
            </p:nvSpPr>
            <p:spPr>
              <a:xfrm rot="10800000">
                <a:off x="9385560" y="3101400"/>
                <a:ext cx="126000" cy="106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6a6a6"/>
              </a:solidFill>
              <a:ln w="2540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Trebuchet MS"/>
                  <a:ea typeface="DejaVu Sans"/>
                </a:endParaRPr>
              </a:p>
            </p:txBody>
          </p:sp>
        </p:grpSp>
        <p:sp>
          <p:nvSpPr>
            <p:cNvPr id="288" name="Oval 45"/>
            <p:cNvSpPr/>
            <p:nvPr/>
          </p:nvSpPr>
          <p:spPr>
            <a:xfrm>
              <a:off x="8914680" y="53568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89" name="Oval 46"/>
            <p:cNvSpPr/>
            <p:nvPr/>
          </p:nvSpPr>
          <p:spPr>
            <a:xfrm>
              <a:off x="9205560" y="535680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90" name="Oval 47"/>
            <p:cNvSpPr/>
            <p:nvPr/>
          </p:nvSpPr>
          <p:spPr>
            <a:xfrm>
              <a:off x="9499680" y="535680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91" name="Oval 48"/>
            <p:cNvSpPr/>
            <p:nvPr/>
          </p:nvSpPr>
          <p:spPr>
            <a:xfrm>
              <a:off x="9788760" y="535680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92" name="Oval 49"/>
            <p:cNvSpPr/>
            <p:nvPr/>
          </p:nvSpPr>
          <p:spPr>
            <a:xfrm>
              <a:off x="10079640" y="535680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93" name="Oval 50"/>
            <p:cNvSpPr/>
            <p:nvPr/>
          </p:nvSpPr>
          <p:spPr>
            <a:xfrm>
              <a:off x="10373760" y="53568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94" name="Oval 51"/>
            <p:cNvSpPr/>
            <p:nvPr/>
          </p:nvSpPr>
          <p:spPr>
            <a:xfrm>
              <a:off x="8926200" y="50389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95" name="Oval 52"/>
            <p:cNvSpPr/>
            <p:nvPr/>
          </p:nvSpPr>
          <p:spPr>
            <a:xfrm>
              <a:off x="9217080" y="5038920"/>
              <a:ext cx="214560" cy="214560"/>
            </a:xfrm>
            <a:prstGeom prst="ellipse">
              <a:avLst/>
            </a:prstGeom>
            <a:solidFill>
              <a:srgbClr val="4549f5"/>
            </a:solidFill>
            <a:ln w="25400">
              <a:solidFill>
                <a:srgbClr val="3336b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96" name="Oval 53"/>
            <p:cNvSpPr/>
            <p:nvPr/>
          </p:nvSpPr>
          <p:spPr>
            <a:xfrm>
              <a:off x="9511200" y="50389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97" name="Oval 54"/>
            <p:cNvSpPr/>
            <p:nvPr/>
          </p:nvSpPr>
          <p:spPr>
            <a:xfrm>
              <a:off x="9800280" y="50389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98" name="Oval 55"/>
            <p:cNvSpPr/>
            <p:nvPr/>
          </p:nvSpPr>
          <p:spPr>
            <a:xfrm>
              <a:off x="10091160" y="50389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99" name="Oval 56"/>
            <p:cNvSpPr/>
            <p:nvPr/>
          </p:nvSpPr>
          <p:spPr>
            <a:xfrm>
              <a:off x="10385280" y="50389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00" name="Oval 57"/>
            <p:cNvSpPr/>
            <p:nvPr/>
          </p:nvSpPr>
          <p:spPr>
            <a:xfrm>
              <a:off x="8917920" y="475884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01" name="Oval 58"/>
            <p:cNvSpPr/>
            <p:nvPr/>
          </p:nvSpPr>
          <p:spPr>
            <a:xfrm>
              <a:off x="9208800" y="475884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02" name="Oval 59"/>
            <p:cNvSpPr/>
            <p:nvPr/>
          </p:nvSpPr>
          <p:spPr>
            <a:xfrm>
              <a:off x="9502920" y="475884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03" name="Oval 60"/>
            <p:cNvSpPr/>
            <p:nvPr/>
          </p:nvSpPr>
          <p:spPr>
            <a:xfrm>
              <a:off x="9792000" y="475884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04" name="Oval 61"/>
            <p:cNvSpPr/>
            <p:nvPr/>
          </p:nvSpPr>
          <p:spPr>
            <a:xfrm>
              <a:off x="10082880" y="475884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05" name="Oval 62"/>
            <p:cNvSpPr/>
            <p:nvPr/>
          </p:nvSpPr>
          <p:spPr>
            <a:xfrm>
              <a:off x="10376640" y="475884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grpSp>
          <p:nvGrpSpPr>
            <p:cNvPr id="306" name="Group 63"/>
            <p:cNvGrpSpPr/>
            <p:nvPr/>
          </p:nvGrpSpPr>
          <p:grpSpPr>
            <a:xfrm>
              <a:off x="9133920" y="4918680"/>
              <a:ext cx="373680" cy="459360"/>
              <a:chOff x="9133920" y="4918680"/>
              <a:chExt cx="373680" cy="459360"/>
            </a:xfrm>
          </p:grpSpPr>
          <p:sp>
            <p:nvSpPr>
              <p:cNvPr id="307" name="Right Arrow 193"/>
              <p:cNvSpPr/>
              <p:nvPr/>
            </p:nvSpPr>
            <p:spPr>
              <a:xfrm>
                <a:off x="9133920" y="5088600"/>
                <a:ext cx="126000" cy="106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6a6a6"/>
              </a:solidFill>
              <a:ln w="2540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Trebuchet MS"/>
                  <a:ea typeface="DejaVu Sans"/>
                </a:endParaRPr>
              </a:p>
            </p:txBody>
          </p:sp>
          <p:sp>
            <p:nvSpPr>
              <p:cNvPr id="308" name="Right Arrow 194"/>
              <p:cNvSpPr/>
              <p:nvPr/>
            </p:nvSpPr>
            <p:spPr>
              <a:xfrm rot="5400000">
                <a:off x="9261360" y="4928400"/>
                <a:ext cx="126000" cy="106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6a6a6"/>
              </a:solidFill>
              <a:ln w="2540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Trebuchet MS"/>
                  <a:ea typeface="DejaVu Sans"/>
                </a:endParaRPr>
              </a:p>
            </p:txBody>
          </p:sp>
          <p:sp>
            <p:nvSpPr>
              <p:cNvPr id="309" name="Right Arrow 195"/>
              <p:cNvSpPr/>
              <p:nvPr/>
            </p:nvSpPr>
            <p:spPr>
              <a:xfrm rot="16200000">
                <a:off x="9262440" y="5261760"/>
                <a:ext cx="126000" cy="106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6a6a6"/>
              </a:solidFill>
              <a:ln w="2540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Trebuchet MS"/>
                  <a:ea typeface="DejaVu Sans"/>
                </a:endParaRPr>
              </a:p>
            </p:txBody>
          </p:sp>
          <p:sp>
            <p:nvSpPr>
              <p:cNvPr id="310" name="Right Arrow 196"/>
              <p:cNvSpPr/>
              <p:nvPr/>
            </p:nvSpPr>
            <p:spPr>
              <a:xfrm rot="10800000">
                <a:off x="9381600" y="5090040"/>
                <a:ext cx="126000" cy="106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6a6a6"/>
              </a:solidFill>
              <a:ln w="2540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Trebuchet MS"/>
                  <a:ea typeface="DejaVu Sans"/>
                </a:endParaRPr>
              </a:p>
            </p:txBody>
          </p:sp>
        </p:grpSp>
        <p:cxnSp>
          <p:nvCxnSpPr>
            <p:cNvPr id="311" name="Curved Connector 145"/>
            <p:cNvCxnSpPr>
              <a:stCxn id="294" idx="2"/>
              <a:endCxn id="259" idx="2"/>
            </p:cNvCxnSpPr>
            <p:nvPr/>
          </p:nvCxnSpPr>
          <p:spPr>
            <a:xfrm rot="10800000">
              <a:off x="8917560" y="4396680"/>
              <a:ext cx="8640" cy="749880"/>
            </a:xfrm>
            <a:prstGeom prst="curvedConnector3">
              <a:avLst>
                <a:gd name="adj1" fmla="val 2552173"/>
              </a:avLst>
            </a:prstGeom>
            <a:ln w="12700">
              <a:solidFill>
                <a:srgbClr val="ff0000"/>
              </a:solidFill>
              <a:round/>
              <a:tailEnd len="med" type="triangle" w="med"/>
            </a:ln>
          </p:spPr>
        </p:cxnSp>
        <p:cxnSp>
          <p:nvCxnSpPr>
            <p:cNvPr id="312" name="Curved Connector 146"/>
            <p:cNvCxnSpPr>
              <a:stCxn id="258" idx="6"/>
              <a:endCxn id="305" idx="6"/>
            </p:cNvCxnSpPr>
            <p:nvPr/>
          </p:nvCxnSpPr>
          <p:spPr>
            <a:xfrm flipH="1">
              <a:off x="10591200" y="4083480"/>
              <a:ext cx="2520" cy="783000"/>
            </a:xfrm>
            <a:prstGeom prst="curvedConnector3">
              <a:avLst>
                <a:gd name="adj1" fmla="val -9383333"/>
              </a:avLst>
            </a:prstGeom>
            <a:ln w="12700">
              <a:solidFill>
                <a:srgbClr val="0070c0"/>
              </a:solidFill>
              <a:round/>
              <a:tailEnd len="med" type="triangle" w="med"/>
            </a:ln>
          </p:spPr>
        </p:cxnSp>
        <p:sp>
          <p:nvSpPr>
            <p:cNvPr id="313" name="Oval 66"/>
            <p:cNvSpPr/>
            <p:nvPr/>
          </p:nvSpPr>
          <p:spPr>
            <a:xfrm>
              <a:off x="9197280" y="1991520"/>
              <a:ext cx="214560" cy="214560"/>
            </a:xfrm>
            <a:prstGeom prst="ellipse">
              <a:avLst/>
            </a:prstGeom>
            <a:solidFill>
              <a:srgbClr val="4549f5"/>
            </a:solidFill>
            <a:ln w="25400">
              <a:solidFill>
                <a:srgbClr val="3336b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14" name="Oval 67"/>
            <p:cNvSpPr/>
            <p:nvPr/>
          </p:nvSpPr>
          <p:spPr>
            <a:xfrm>
              <a:off x="8904240" y="170064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15" name="Oval 68"/>
            <p:cNvSpPr/>
            <p:nvPr/>
          </p:nvSpPr>
          <p:spPr>
            <a:xfrm>
              <a:off x="9195120" y="170064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16" name="Oval 69"/>
            <p:cNvSpPr/>
            <p:nvPr/>
          </p:nvSpPr>
          <p:spPr>
            <a:xfrm>
              <a:off x="9489240" y="170064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17" name="Oval 70"/>
            <p:cNvSpPr/>
            <p:nvPr/>
          </p:nvSpPr>
          <p:spPr>
            <a:xfrm>
              <a:off x="9778320" y="170064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18" name="Oval 71"/>
            <p:cNvSpPr/>
            <p:nvPr/>
          </p:nvSpPr>
          <p:spPr>
            <a:xfrm>
              <a:off x="10069200" y="170064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19" name="Oval 72"/>
            <p:cNvSpPr/>
            <p:nvPr/>
          </p:nvSpPr>
          <p:spPr>
            <a:xfrm>
              <a:off x="10363320" y="170064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20" name="Oval 73"/>
            <p:cNvSpPr/>
            <p:nvPr/>
          </p:nvSpPr>
          <p:spPr>
            <a:xfrm>
              <a:off x="8906400" y="19915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21" name="Oval 74"/>
            <p:cNvSpPr/>
            <p:nvPr/>
          </p:nvSpPr>
          <p:spPr>
            <a:xfrm>
              <a:off x="9491400" y="19915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22" name="Oval 75"/>
            <p:cNvSpPr/>
            <p:nvPr/>
          </p:nvSpPr>
          <p:spPr>
            <a:xfrm>
              <a:off x="9780120" y="19915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23" name="Oval 76"/>
            <p:cNvSpPr/>
            <p:nvPr/>
          </p:nvSpPr>
          <p:spPr>
            <a:xfrm>
              <a:off x="10071000" y="19915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24" name="Oval 77"/>
            <p:cNvSpPr/>
            <p:nvPr/>
          </p:nvSpPr>
          <p:spPr>
            <a:xfrm>
              <a:off x="10365120" y="19915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25" name="Oval 78"/>
            <p:cNvSpPr/>
            <p:nvPr/>
          </p:nvSpPr>
          <p:spPr>
            <a:xfrm>
              <a:off x="8904240" y="23047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26" name="Oval 79"/>
            <p:cNvSpPr/>
            <p:nvPr/>
          </p:nvSpPr>
          <p:spPr>
            <a:xfrm>
              <a:off x="9195120" y="23047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27" name="Oval 80"/>
            <p:cNvSpPr/>
            <p:nvPr/>
          </p:nvSpPr>
          <p:spPr>
            <a:xfrm>
              <a:off x="9489240" y="23047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28" name="Oval 81"/>
            <p:cNvSpPr/>
            <p:nvPr/>
          </p:nvSpPr>
          <p:spPr>
            <a:xfrm>
              <a:off x="9778320" y="23047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29" name="Oval 82"/>
            <p:cNvSpPr/>
            <p:nvPr/>
          </p:nvSpPr>
          <p:spPr>
            <a:xfrm>
              <a:off x="10069200" y="23047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330" name="Oval 83"/>
            <p:cNvSpPr/>
            <p:nvPr/>
          </p:nvSpPr>
          <p:spPr>
            <a:xfrm>
              <a:off x="10363320" y="23047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DejaVu Sans"/>
              </a:endParaRPr>
            </a:p>
          </p:txBody>
        </p:sp>
        <p:grpSp>
          <p:nvGrpSpPr>
            <p:cNvPr id="331" name="Group 84"/>
            <p:cNvGrpSpPr/>
            <p:nvPr/>
          </p:nvGrpSpPr>
          <p:grpSpPr>
            <a:xfrm>
              <a:off x="9115560" y="1879560"/>
              <a:ext cx="373680" cy="459360"/>
              <a:chOff x="9115560" y="1879560"/>
              <a:chExt cx="373680" cy="459360"/>
            </a:xfrm>
          </p:grpSpPr>
          <p:sp>
            <p:nvSpPr>
              <p:cNvPr id="332" name="Right Arrow 221"/>
              <p:cNvSpPr/>
              <p:nvPr/>
            </p:nvSpPr>
            <p:spPr>
              <a:xfrm>
                <a:off x="9115560" y="2049480"/>
                <a:ext cx="126000" cy="106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6a6a6"/>
              </a:solidFill>
              <a:ln w="2540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Trebuchet MS"/>
                  <a:ea typeface="DejaVu Sans"/>
                </a:endParaRPr>
              </a:p>
            </p:txBody>
          </p:sp>
          <p:sp>
            <p:nvSpPr>
              <p:cNvPr id="333" name="Right Arrow 222"/>
              <p:cNvSpPr/>
              <p:nvPr/>
            </p:nvSpPr>
            <p:spPr>
              <a:xfrm rot="5400000">
                <a:off x="9243000" y="1889280"/>
                <a:ext cx="126000" cy="106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6a6a6"/>
              </a:solidFill>
              <a:ln w="2540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Trebuchet MS"/>
                  <a:ea typeface="DejaVu Sans"/>
                </a:endParaRPr>
              </a:p>
            </p:txBody>
          </p:sp>
          <p:sp>
            <p:nvSpPr>
              <p:cNvPr id="334" name="Right Arrow 223"/>
              <p:cNvSpPr/>
              <p:nvPr/>
            </p:nvSpPr>
            <p:spPr>
              <a:xfrm rot="16200000">
                <a:off x="9244080" y="2222640"/>
                <a:ext cx="126000" cy="106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6a6a6"/>
              </a:solidFill>
              <a:ln w="2540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Trebuchet MS"/>
                  <a:ea typeface="DejaVu Sans"/>
                </a:endParaRPr>
              </a:p>
            </p:txBody>
          </p:sp>
          <p:sp>
            <p:nvSpPr>
              <p:cNvPr id="335" name="Right Arrow 224"/>
              <p:cNvSpPr/>
              <p:nvPr/>
            </p:nvSpPr>
            <p:spPr>
              <a:xfrm rot="10800000">
                <a:off x="9363240" y="2050920"/>
                <a:ext cx="126000" cy="10656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a6a6a6"/>
              </a:solidFill>
              <a:ln w="2540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ffffff"/>
                  </a:solidFill>
                  <a:latin typeface="Trebuchet MS"/>
                  <a:ea typeface="DejaVu Sans"/>
                </a:endParaRPr>
              </a:p>
            </p:txBody>
          </p:sp>
        </p:grpSp>
        <p:cxnSp>
          <p:nvCxnSpPr>
            <p:cNvPr id="336" name="Curved Connector 225"/>
            <p:cNvCxnSpPr>
              <a:stCxn id="271" idx="2"/>
              <a:endCxn id="325" idx="2"/>
            </p:cNvCxnSpPr>
            <p:nvPr/>
          </p:nvCxnSpPr>
          <p:spPr>
            <a:xfrm rot="10800000">
              <a:off x="8904240" y="2411640"/>
              <a:ext cx="26280" cy="745920"/>
            </a:xfrm>
            <a:prstGeom prst="curvedConnector3">
              <a:avLst>
                <a:gd name="adj1" fmla="val 887500"/>
              </a:avLst>
            </a:prstGeom>
            <a:ln w="12700">
              <a:solidFill>
                <a:srgbClr val="ff0000"/>
              </a:solidFill>
              <a:round/>
              <a:tailEnd len="med" type="triangle" w="med"/>
            </a:ln>
          </p:spPr>
        </p:cxnSp>
        <p:cxnSp>
          <p:nvCxnSpPr>
            <p:cNvPr id="337" name="Curved Connector 226"/>
            <p:cNvCxnSpPr>
              <a:stCxn id="324" idx="6"/>
              <a:endCxn id="282" idx="6"/>
            </p:cNvCxnSpPr>
            <p:nvPr/>
          </p:nvCxnSpPr>
          <p:spPr>
            <a:xfrm>
              <a:off x="10579680" y="2098800"/>
              <a:ext cx="15840" cy="779040"/>
            </a:xfrm>
            <a:prstGeom prst="curvedConnector3">
              <a:avLst>
                <a:gd name="adj1" fmla="val 1413953"/>
              </a:avLst>
            </a:prstGeom>
            <a:ln w="12700">
              <a:solidFill>
                <a:srgbClr val="0070c0"/>
              </a:solidFill>
              <a:round/>
              <a:tailEnd len="med" type="triangle" w="med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Num" idx="13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5350E02-63A5-4312-9482-37596E7E680C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Example: Jacobi – Top/Bottom Halo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ontent Placeholder 2"/>
          <p:cNvSpPr/>
          <p:nvPr/>
        </p:nvSpPr>
        <p:spPr>
          <a:xfrm>
            <a:off x="395640" y="1628640"/>
            <a:ext cx="8567640" cy="228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tabLst>
                <a:tab algn="l" pos="0"/>
              </a:tabLst>
            </a:pPr>
            <a:r>
              <a:rPr b="1" lang="en-US" sz="1300" spc="-1" strike="noStrike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#pragma acc host_data use_device ( A ) {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ff0000"/>
                </a:solidFill>
                <a:latin typeface="Courier New"/>
                <a:ea typeface="MS PGothic"/>
              </a:rPr>
              <a:t>MPI_Sendrecv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(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A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+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iy_start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*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nx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+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MS PGothic"/>
              </a:rPr>
              <a:t>1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 nx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-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MS PGothic"/>
              </a:rPr>
              <a:t>2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 MPI_DOUBLE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 top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MS PGothic"/>
              </a:rPr>
              <a:t>0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      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A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+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iy_end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*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nx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+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MS PGothic"/>
              </a:rPr>
              <a:t>1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 nx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-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MS PGothic"/>
              </a:rPr>
              <a:t>2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 MPI_DOUBLE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 bottom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MS PGothic"/>
              </a:rPr>
              <a:t>0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           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MPI_COMM_WORLD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MS PGothic"/>
              </a:rPr>
              <a:t> MPI_STATUS_IGNORE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MS PGothic"/>
              </a:rPr>
              <a:t>);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Rectangle 13"/>
          <p:cNvSpPr/>
          <p:nvPr/>
        </p:nvSpPr>
        <p:spPr>
          <a:xfrm>
            <a:off x="1752480" y="2563200"/>
            <a:ext cx="1521720" cy="218520"/>
          </a:xfrm>
          <a:prstGeom prst="rect">
            <a:avLst/>
          </a:prstGeom>
          <a:noFill/>
          <a:ln w="25400">
            <a:solidFill>
              <a:srgbClr val="4549f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rebuchet MS"/>
              <a:ea typeface="MS PGothic"/>
            </a:endParaRPr>
          </a:p>
        </p:txBody>
      </p:sp>
      <p:sp>
        <p:nvSpPr>
          <p:cNvPr id="342" name="Rectangle 14"/>
          <p:cNvSpPr/>
          <p:nvPr/>
        </p:nvSpPr>
        <p:spPr>
          <a:xfrm>
            <a:off x="1759320" y="2804760"/>
            <a:ext cx="1275120" cy="20088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rebuchet MS"/>
              <a:ea typeface="MS PGothic"/>
            </a:endParaRPr>
          </a:p>
        </p:txBody>
      </p:sp>
      <p:sp>
        <p:nvSpPr>
          <p:cNvPr id="343" name="Content Placeholder 2"/>
          <p:cNvSpPr/>
          <p:nvPr/>
        </p:nvSpPr>
        <p:spPr>
          <a:xfrm>
            <a:off x="395640" y="3920040"/>
            <a:ext cx="8567640" cy="228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71c5"/>
                </a:solidFill>
                <a:latin typeface="Courier New"/>
                <a:ea typeface="DejaVu Sans"/>
              </a:rPr>
              <a:t>MPI_Sendrecv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+(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iy_end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-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DejaVu Sans"/>
              </a:rPr>
              <a:t>1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)*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nx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+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DejaVu Sans"/>
              </a:rPr>
              <a:t>1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nx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-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DejaVu Sans"/>
              </a:rPr>
              <a:t>2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MPI_DOUBLE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bottom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DejaVu Sans"/>
              </a:rPr>
              <a:t>1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+(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iy_start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-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DejaVu Sans"/>
              </a:rPr>
              <a:t>1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)*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nx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+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DejaVu Sans"/>
              </a:rPr>
              <a:t>1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nx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-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DejaVu Sans"/>
              </a:rPr>
              <a:t>2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MPI_DOUBLE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top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ff8000"/>
                </a:solidFill>
                <a:latin typeface="Courier New"/>
                <a:ea typeface="DejaVu Sans"/>
              </a:rPr>
              <a:t>1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MPI_COMM_WORLD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300" spc="-1" strike="noStrike">
                <a:solidFill>
                  <a:srgbClr val="000000"/>
                </a:solidFill>
                <a:latin typeface="Courier New"/>
                <a:ea typeface="DejaVu Sans"/>
              </a:rPr>
              <a:t> MPI_STATUS_IGNORE</a:t>
            </a:r>
            <a:r>
              <a:rPr b="1" lang="en-US" sz="1300" spc="-1" strike="noStrike">
                <a:solidFill>
                  <a:srgbClr val="000080"/>
                </a:solidFill>
                <a:latin typeface="Courier New"/>
                <a:ea typeface="DejaVu Sans"/>
              </a:rPr>
              <a:t>);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tabLst>
                <a:tab algn="l" pos="0"/>
              </a:tabLst>
            </a:pPr>
            <a:r>
              <a:rPr b="1" lang="de-DE" sz="1300" spc="-1" strike="noStrike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}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4" name="Group 16"/>
          <p:cNvGrpSpPr/>
          <p:nvPr/>
        </p:nvGrpSpPr>
        <p:grpSpPr>
          <a:xfrm>
            <a:off x="8027640" y="3043080"/>
            <a:ext cx="1675440" cy="818640"/>
            <a:chOff x="8027640" y="3043080"/>
            <a:chExt cx="1675440" cy="818640"/>
          </a:xfrm>
        </p:grpSpPr>
        <p:sp>
          <p:nvSpPr>
            <p:cNvPr id="345" name="Oval 17"/>
            <p:cNvSpPr/>
            <p:nvPr/>
          </p:nvSpPr>
          <p:spPr>
            <a:xfrm>
              <a:off x="8027640" y="30430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46" name="Oval 18"/>
            <p:cNvSpPr/>
            <p:nvPr/>
          </p:nvSpPr>
          <p:spPr>
            <a:xfrm>
              <a:off x="8318520" y="30430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47" name="Oval 19"/>
            <p:cNvSpPr/>
            <p:nvPr/>
          </p:nvSpPr>
          <p:spPr>
            <a:xfrm>
              <a:off x="8612640" y="30430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48" name="Oval 20"/>
            <p:cNvSpPr/>
            <p:nvPr/>
          </p:nvSpPr>
          <p:spPr>
            <a:xfrm>
              <a:off x="8901720" y="30430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49" name="Oval 21"/>
            <p:cNvSpPr/>
            <p:nvPr/>
          </p:nvSpPr>
          <p:spPr>
            <a:xfrm>
              <a:off x="9192600" y="30430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50" name="Oval 22"/>
            <p:cNvSpPr/>
            <p:nvPr/>
          </p:nvSpPr>
          <p:spPr>
            <a:xfrm>
              <a:off x="9486720" y="30430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51" name="Oval 23"/>
            <p:cNvSpPr/>
            <p:nvPr/>
          </p:nvSpPr>
          <p:spPr>
            <a:xfrm>
              <a:off x="8029440" y="333396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52" name="Oval 24"/>
            <p:cNvSpPr/>
            <p:nvPr/>
          </p:nvSpPr>
          <p:spPr>
            <a:xfrm>
              <a:off x="8320320" y="33339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53" name="Oval 25"/>
            <p:cNvSpPr/>
            <p:nvPr/>
          </p:nvSpPr>
          <p:spPr>
            <a:xfrm>
              <a:off x="8614440" y="33339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54" name="Oval 26"/>
            <p:cNvSpPr/>
            <p:nvPr/>
          </p:nvSpPr>
          <p:spPr>
            <a:xfrm>
              <a:off x="8903520" y="33339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55" name="Oval 27"/>
            <p:cNvSpPr/>
            <p:nvPr/>
          </p:nvSpPr>
          <p:spPr>
            <a:xfrm>
              <a:off x="9194400" y="33339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56" name="Oval 28"/>
            <p:cNvSpPr/>
            <p:nvPr/>
          </p:nvSpPr>
          <p:spPr>
            <a:xfrm>
              <a:off x="9488520" y="333396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57" name="Oval 29"/>
            <p:cNvSpPr/>
            <p:nvPr/>
          </p:nvSpPr>
          <p:spPr>
            <a:xfrm>
              <a:off x="8027640" y="364716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58" name="Oval 30"/>
            <p:cNvSpPr/>
            <p:nvPr/>
          </p:nvSpPr>
          <p:spPr>
            <a:xfrm>
              <a:off x="8318520" y="36471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59" name="Oval 31"/>
            <p:cNvSpPr/>
            <p:nvPr/>
          </p:nvSpPr>
          <p:spPr>
            <a:xfrm>
              <a:off x="8612640" y="36471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60" name="Oval 32"/>
            <p:cNvSpPr/>
            <p:nvPr/>
          </p:nvSpPr>
          <p:spPr>
            <a:xfrm>
              <a:off x="8901720" y="36471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61" name="Oval 33"/>
            <p:cNvSpPr/>
            <p:nvPr/>
          </p:nvSpPr>
          <p:spPr>
            <a:xfrm>
              <a:off x="9192600" y="36471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62" name="Oval 34"/>
            <p:cNvSpPr/>
            <p:nvPr/>
          </p:nvSpPr>
          <p:spPr>
            <a:xfrm>
              <a:off x="9486720" y="364716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</p:grpSp>
      <p:grpSp>
        <p:nvGrpSpPr>
          <p:cNvPr id="363" name="Group 35"/>
          <p:cNvGrpSpPr/>
          <p:nvPr/>
        </p:nvGrpSpPr>
        <p:grpSpPr>
          <a:xfrm>
            <a:off x="8027640" y="3938040"/>
            <a:ext cx="1675440" cy="818640"/>
            <a:chOff x="8027640" y="3938040"/>
            <a:chExt cx="1675440" cy="818640"/>
          </a:xfrm>
        </p:grpSpPr>
        <p:sp>
          <p:nvSpPr>
            <p:cNvPr id="364" name="Oval 36"/>
            <p:cNvSpPr/>
            <p:nvPr/>
          </p:nvSpPr>
          <p:spPr>
            <a:xfrm>
              <a:off x="8320320" y="42289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65" name="Oval 37"/>
            <p:cNvSpPr/>
            <p:nvPr/>
          </p:nvSpPr>
          <p:spPr>
            <a:xfrm>
              <a:off x="8027640" y="393804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66" name="Oval 38"/>
            <p:cNvSpPr/>
            <p:nvPr/>
          </p:nvSpPr>
          <p:spPr>
            <a:xfrm>
              <a:off x="8318520" y="393804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67" name="Oval 39"/>
            <p:cNvSpPr/>
            <p:nvPr/>
          </p:nvSpPr>
          <p:spPr>
            <a:xfrm>
              <a:off x="8612640" y="393804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68" name="Oval 40"/>
            <p:cNvSpPr/>
            <p:nvPr/>
          </p:nvSpPr>
          <p:spPr>
            <a:xfrm>
              <a:off x="8901720" y="393804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69" name="Oval 41"/>
            <p:cNvSpPr/>
            <p:nvPr/>
          </p:nvSpPr>
          <p:spPr>
            <a:xfrm>
              <a:off x="9192600" y="393804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70" name="Oval 42"/>
            <p:cNvSpPr/>
            <p:nvPr/>
          </p:nvSpPr>
          <p:spPr>
            <a:xfrm>
              <a:off x="9486720" y="393804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71" name="Oval 43"/>
            <p:cNvSpPr/>
            <p:nvPr/>
          </p:nvSpPr>
          <p:spPr>
            <a:xfrm>
              <a:off x="8029440" y="42289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72" name="Oval 44"/>
            <p:cNvSpPr/>
            <p:nvPr/>
          </p:nvSpPr>
          <p:spPr>
            <a:xfrm>
              <a:off x="8614440" y="42289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73" name="Oval 45"/>
            <p:cNvSpPr/>
            <p:nvPr/>
          </p:nvSpPr>
          <p:spPr>
            <a:xfrm>
              <a:off x="8903520" y="42289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74" name="Oval 46"/>
            <p:cNvSpPr/>
            <p:nvPr/>
          </p:nvSpPr>
          <p:spPr>
            <a:xfrm>
              <a:off x="9194400" y="42289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75" name="Oval 47"/>
            <p:cNvSpPr/>
            <p:nvPr/>
          </p:nvSpPr>
          <p:spPr>
            <a:xfrm>
              <a:off x="9488520" y="42289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76" name="Oval 48"/>
            <p:cNvSpPr/>
            <p:nvPr/>
          </p:nvSpPr>
          <p:spPr>
            <a:xfrm>
              <a:off x="8027640" y="45421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77" name="Oval 49"/>
            <p:cNvSpPr/>
            <p:nvPr/>
          </p:nvSpPr>
          <p:spPr>
            <a:xfrm>
              <a:off x="8318520" y="45421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78" name="Oval 50"/>
            <p:cNvSpPr/>
            <p:nvPr/>
          </p:nvSpPr>
          <p:spPr>
            <a:xfrm>
              <a:off x="8612640" y="45421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79" name="Oval 51"/>
            <p:cNvSpPr/>
            <p:nvPr/>
          </p:nvSpPr>
          <p:spPr>
            <a:xfrm>
              <a:off x="8901720" y="45421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80" name="Oval 52"/>
            <p:cNvSpPr/>
            <p:nvPr/>
          </p:nvSpPr>
          <p:spPr>
            <a:xfrm>
              <a:off x="9192600" y="45421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81" name="Oval 53"/>
            <p:cNvSpPr/>
            <p:nvPr/>
          </p:nvSpPr>
          <p:spPr>
            <a:xfrm>
              <a:off x="9486720" y="45421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</p:grpSp>
      <p:sp>
        <p:nvSpPr>
          <p:cNvPr id="382" name="Rectangle 54"/>
          <p:cNvSpPr/>
          <p:nvPr/>
        </p:nvSpPr>
        <p:spPr>
          <a:xfrm>
            <a:off x="8241840" y="3310560"/>
            <a:ext cx="1241280" cy="270000"/>
          </a:xfrm>
          <a:prstGeom prst="rect">
            <a:avLst/>
          </a:prstGeom>
          <a:noFill/>
          <a:ln w="25400">
            <a:solidFill>
              <a:srgbClr val="4549f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rebuchet MS"/>
              <a:ea typeface="MS PGothic"/>
            </a:endParaRPr>
          </a:p>
        </p:txBody>
      </p:sp>
      <p:sp>
        <p:nvSpPr>
          <p:cNvPr id="383" name="Rectangle 55"/>
          <p:cNvSpPr/>
          <p:nvPr/>
        </p:nvSpPr>
        <p:spPr>
          <a:xfrm>
            <a:off x="8241840" y="4501440"/>
            <a:ext cx="1241280" cy="27684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rebuchet MS"/>
              <a:ea typeface="MS PGothic"/>
            </a:endParaRPr>
          </a:p>
        </p:txBody>
      </p:sp>
      <p:sp>
        <p:nvSpPr>
          <p:cNvPr id="384" name="Rectangle 56"/>
          <p:cNvSpPr/>
          <p:nvPr/>
        </p:nvSpPr>
        <p:spPr>
          <a:xfrm>
            <a:off x="8241840" y="3007080"/>
            <a:ext cx="1241280" cy="236880"/>
          </a:xfrm>
          <a:prstGeom prst="rect">
            <a:avLst/>
          </a:prstGeom>
          <a:noFill/>
          <a:ln w="2540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rebuchet MS"/>
              <a:ea typeface="MS PGothic"/>
            </a:endParaRPr>
          </a:p>
        </p:txBody>
      </p:sp>
      <p:sp>
        <p:nvSpPr>
          <p:cNvPr id="385" name="Rectangle 57"/>
          <p:cNvSpPr/>
          <p:nvPr/>
        </p:nvSpPr>
        <p:spPr>
          <a:xfrm>
            <a:off x="8241840" y="4204800"/>
            <a:ext cx="1241280" cy="268560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rebuchet MS"/>
              <a:ea typeface="MS PGothic"/>
            </a:endParaRPr>
          </a:p>
        </p:txBody>
      </p:sp>
      <p:grpSp>
        <p:nvGrpSpPr>
          <p:cNvPr id="386" name="Group 58"/>
          <p:cNvGrpSpPr/>
          <p:nvPr/>
        </p:nvGrpSpPr>
        <p:grpSpPr>
          <a:xfrm>
            <a:off x="8027640" y="1812240"/>
            <a:ext cx="1675440" cy="818640"/>
            <a:chOff x="8027640" y="1812240"/>
            <a:chExt cx="1675440" cy="818640"/>
          </a:xfrm>
        </p:grpSpPr>
        <p:sp>
          <p:nvSpPr>
            <p:cNvPr id="387" name="Oval 59"/>
            <p:cNvSpPr/>
            <p:nvPr/>
          </p:nvSpPr>
          <p:spPr>
            <a:xfrm>
              <a:off x="8320320" y="21031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88" name="Oval 60"/>
            <p:cNvSpPr/>
            <p:nvPr/>
          </p:nvSpPr>
          <p:spPr>
            <a:xfrm>
              <a:off x="8027640" y="181224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89" name="Oval 61"/>
            <p:cNvSpPr/>
            <p:nvPr/>
          </p:nvSpPr>
          <p:spPr>
            <a:xfrm>
              <a:off x="8318520" y="181224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90" name="Oval 62"/>
            <p:cNvSpPr/>
            <p:nvPr/>
          </p:nvSpPr>
          <p:spPr>
            <a:xfrm>
              <a:off x="8612640" y="181224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91" name="Oval 63"/>
            <p:cNvSpPr/>
            <p:nvPr/>
          </p:nvSpPr>
          <p:spPr>
            <a:xfrm>
              <a:off x="8901720" y="181224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92" name="Oval 64"/>
            <p:cNvSpPr/>
            <p:nvPr/>
          </p:nvSpPr>
          <p:spPr>
            <a:xfrm>
              <a:off x="9192600" y="181224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93" name="Oval 65"/>
            <p:cNvSpPr/>
            <p:nvPr/>
          </p:nvSpPr>
          <p:spPr>
            <a:xfrm>
              <a:off x="9486720" y="181224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94" name="Oval 66"/>
            <p:cNvSpPr/>
            <p:nvPr/>
          </p:nvSpPr>
          <p:spPr>
            <a:xfrm>
              <a:off x="8029440" y="21031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95" name="Oval 67"/>
            <p:cNvSpPr/>
            <p:nvPr/>
          </p:nvSpPr>
          <p:spPr>
            <a:xfrm>
              <a:off x="8614440" y="21031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96" name="Oval 68"/>
            <p:cNvSpPr/>
            <p:nvPr/>
          </p:nvSpPr>
          <p:spPr>
            <a:xfrm>
              <a:off x="8903520" y="21031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97" name="Oval 69"/>
            <p:cNvSpPr/>
            <p:nvPr/>
          </p:nvSpPr>
          <p:spPr>
            <a:xfrm>
              <a:off x="9194400" y="210312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98" name="Oval 70"/>
            <p:cNvSpPr/>
            <p:nvPr/>
          </p:nvSpPr>
          <p:spPr>
            <a:xfrm>
              <a:off x="9488520" y="21031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399" name="Oval 71"/>
            <p:cNvSpPr/>
            <p:nvPr/>
          </p:nvSpPr>
          <p:spPr>
            <a:xfrm>
              <a:off x="8027640" y="24163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00" name="Oval 72"/>
            <p:cNvSpPr/>
            <p:nvPr/>
          </p:nvSpPr>
          <p:spPr>
            <a:xfrm>
              <a:off x="8318520" y="24163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01" name="Oval 73"/>
            <p:cNvSpPr/>
            <p:nvPr/>
          </p:nvSpPr>
          <p:spPr>
            <a:xfrm>
              <a:off x="8612640" y="24163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02" name="Oval 74"/>
            <p:cNvSpPr/>
            <p:nvPr/>
          </p:nvSpPr>
          <p:spPr>
            <a:xfrm>
              <a:off x="8901720" y="24163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03" name="Oval 75"/>
            <p:cNvSpPr/>
            <p:nvPr/>
          </p:nvSpPr>
          <p:spPr>
            <a:xfrm>
              <a:off x="9192600" y="24163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04" name="Oval 76"/>
            <p:cNvSpPr/>
            <p:nvPr/>
          </p:nvSpPr>
          <p:spPr>
            <a:xfrm>
              <a:off x="9486720" y="241632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</p:grpSp>
      <p:sp>
        <p:nvSpPr>
          <p:cNvPr id="405" name="Rectangle 77"/>
          <p:cNvSpPr/>
          <p:nvPr/>
        </p:nvSpPr>
        <p:spPr>
          <a:xfrm>
            <a:off x="8241840" y="2375640"/>
            <a:ext cx="1241280" cy="23724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rebuchet MS"/>
              <a:ea typeface="MS PGothic"/>
            </a:endParaRPr>
          </a:p>
        </p:txBody>
      </p:sp>
      <p:sp>
        <p:nvSpPr>
          <p:cNvPr id="406" name="Rectangle 78"/>
          <p:cNvSpPr/>
          <p:nvPr/>
        </p:nvSpPr>
        <p:spPr>
          <a:xfrm>
            <a:off x="8241840" y="2079360"/>
            <a:ext cx="1241280" cy="268560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rebuchet MS"/>
              <a:ea typeface="MS PGothic"/>
            </a:endParaRPr>
          </a:p>
        </p:txBody>
      </p:sp>
      <p:grpSp>
        <p:nvGrpSpPr>
          <p:cNvPr id="407" name="Group 79"/>
          <p:cNvGrpSpPr/>
          <p:nvPr/>
        </p:nvGrpSpPr>
        <p:grpSpPr>
          <a:xfrm>
            <a:off x="8025840" y="5280480"/>
            <a:ext cx="1675440" cy="818280"/>
            <a:chOff x="8025840" y="5280480"/>
            <a:chExt cx="1675440" cy="818280"/>
          </a:xfrm>
        </p:grpSpPr>
        <p:sp>
          <p:nvSpPr>
            <p:cNvPr id="408" name="Oval 80"/>
            <p:cNvSpPr/>
            <p:nvPr/>
          </p:nvSpPr>
          <p:spPr>
            <a:xfrm>
              <a:off x="8025840" y="52804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09" name="Oval 81"/>
            <p:cNvSpPr/>
            <p:nvPr/>
          </p:nvSpPr>
          <p:spPr>
            <a:xfrm>
              <a:off x="8316720" y="52804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10" name="Oval 82"/>
            <p:cNvSpPr/>
            <p:nvPr/>
          </p:nvSpPr>
          <p:spPr>
            <a:xfrm>
              <a:off x="8610840" y="52804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11" name="Oval 83"/>
            <p:cNvSpPr/>
            <p:nvPr/>
          </p:nvSpPr>
          <p:spPr>
            <a:xfrm>
              <a:off x="8899560" y="52804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12" name="Oval 84"/>
            <p:cNvSpPr/>
            <p:nvPr/>
          </p:nvSpPr>
          <p:spPr>
            <a:xfrm>
              <a:off x="9190440" y="52804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13" name="Oval 85"/>
            <p:cNvSpPr/>
            <p:nvPr/>
          </p:nvSpPr>
          <p:spPr>
            <a:xfrm>
              <a:off x="9484560" y="528048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14" name="Oval 86"/>
            <p:cNvSpPr/>
            <p:nvPr/>
          </p:nvSpPr>
          <p:spPr>
            <a:xfrm>
              <a:off x="8027640" y="557136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15" name="Oval 87"/>
            <p:cNvSpPr/>
            <p:nvPr/>
          </p:nvSpPr>
          <p:spPr>
            <a:xfrm>
              <a:off x="8318520" y="55713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16" name="Oval 88"/>
            <p:cNvSpPr/>
            <p:nvPr/>
          </p:nvSpPr>
          <p:spPr>
            <a:xfrm>
              <a:off x="8612640" y="55713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17" name="Oval 89"/>
            <p:cNvSpPr/>
            <p:nvPr/>
          </p:nvSpPr>
          <p:spPr>
            <a:xfrm>
              <a:off x="8901720" y="55713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18" name="Oval 90"/>
            <p:cNvSpPr/>
            <p:nvPr/>
          </p:nvSpPr>
          <p:spPr>
            <a:xfrm>
              <a:off x="9192600" y="557136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19" name="Oval 91"/>
            <p:cNvSpPr/>
            <p:nvPr/>
          </p:nvSpPr>
          <p:spPr>
            <a:xfrm>
              <a:off x="9486720" y="557136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20" name="Oval 92"/>
            <p:cNvSpPr/>
            <p:nvPr/>
          </p:nvSpPr>
          <p:spPr>
            <a:xfrm>
              <a:off x="8025840" y="58842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21" name="Oval 93"/>
            <p:cNvSpPr/>
            <p:nvPr/>
          </p:nvSpPr>
          <p:spPr>
            <a:xfrm>
              <a:off x="8316720" y="588420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22" name="Oval 94"/>
            <p:cNvSpPr/>
            <p:nvPr/>
          </p:nvSpPr>
          <p:spPr>
            <a:xfrm>
              <a:off x="8610840" y="588420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23" name="Oval 95"/>
            <p:cNvSpPr/>
            <p:nvPr/>
          </p:nvSpPr>
          <p:spPr>
            <a:xfrm>
              <a:off x="8899560" y="588420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24" name="Oval 96"/>
            <p:cNvSpPr/>
            <p:nvPr/>
          </p:nvSpPr>
          <p:spPr>
            <a:xfrm>
              <a:off x="9190440" y="5884200"/>
              <a:ext cx="214560" cy="214560"/>
            </a:xfrm>
            <a:prstGeom prst="ellipse">
              <a:avLst/>
            </a:prstGeom>
            <a:solidFill>
              <a:srgbClr val="76b900"/>
            </a:solidFill>
            <a:ln w="25400">
              <a:solidFill>
                <a:srgbClr val="5788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MS PGothic"/>
              </a:endParaRPr>
            </a:p>
          </p:txBody>
        </p:sp>
        <p:sp>
          <p:nvSpPr>
            <p:cNvPr id="425" name="Oval 97"/>
            <p:cNvSpPr/>
            <p:nvPr/>
          </p:nvSpPr>
          <p:spPr>
            <a:xfrm>
              <a:off x="9484560" y="5884200"/>
              <a:ext cx="214560" cy="2145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76b9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rgbClr val="808080"/>
                </a:solidFill>
                <a:latin typeface="Trebuchet MS"/>
                <a:ea typeface="MS PGothic"/>
              </a:endParaRPr>
            </a:p>
          </p:txBody>
        </p:sp>
      </p:grpSp>
      <p:sp>
        <p:nvSpPr>
          <p:cNvPr id="426" name="Rectangle 98"/>
          <p:cNvSpPr/>
          <p:nvPr/>
        </p:nvSpPr>
        <p:spPr>
          <a:xfrm>
            <a:off x="8241840" y="5547600"/>
            <a:ext cx="1245240" cy="238320"/>
          </a:xfrm>
          <a:prstGeom prst="rect">
            <a:avLst/>
          </a:prstGeom>
          <a:noFill/>
          <a:ln w="25400">
            <a:solidFill>
              <a:srgbClr val="4549f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rebuchet MS"/>
              <a:ea typeface="MS PGothic"/>
            </a:endParaRPr>
          </a:p>
        </p:txBody>
      </p:sp>
      <p:sp>
        <p:nvSpPr>
          <p:cNvPr id="427" name="Rectangle 99"/>
          <p:cNvSpPr/>
          <p:nvPr/>
        </p:nvSpPr>
        <p:spPr>
          <a:xfrm>
            <a:off x="8241840" y="5244120"/>
            <a:ext cx="1237680" cy="268560"/>
          </a:xfrm>
          <a:prstGeom prst="rect">
            <a:avLst/>
          </a:prstGeom>
          <a:noFill/>
          <a:ln w="2540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rebuchet MS"/>
              <a:ea typeface="MS PGothic"/>
            </a:endParaRPr>
          </a:p>
        </p:txBody>
      </p:sp>
      <p:cxnSp>
        <p:nvCxnSpPr>
          <p:cNvPr id="428" name="Curved Connector 94"/>
          <p:cNvCxnSpPr>
            <a:stCxn id="382" idx="1"/>
            <a:endCxn id="405" idx="1"/>
          </p:cNvCxnSpPr>
          <p:nvPr/>
        </p:nvCxnSpPr>
        <p:spPr>
          <a:xfrm rot="10800000">
            <a:off x="8241840" y="2493720"/>
            <a:ext cx="360" cy="951840"/>
          </a:xfrm>
          <a:prstGeom prst="curvedConnector3">
            <a:avLst>
              <a:gd name="adj1" fmla="val -56200000"/>
            </a:avLst>
          </a:prstGeom>
          <a:ln w="127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429" name="Curved Connector 95"/>
          <p:cNvCxnSpPr>
            <a:stCxn id="426" idx="1"/>
            <a:endCxn id="383" idx="1"/>
          </p:cNvCxnSpPr>
          <p:nvPr/>
        </p:nvCxnSpPr>
        <p:spPr>
          <a:xfrm rot="10800000">
            <a:off x="8241840" y="4639320"/>
            <a:ext cx="360" cy="1027440"/>
          </a:xfrm>
          <a:prstGeom prst="curvedConnector3">
            <a:avLst>
              <a:gd name="adj1" fmla="val -56200000"/>
            </a:avLst>
          </a:prstGeom>
          <a:ln w="127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430" name="Curved Connector 96"/>
          <p:cNvCxnSpPr>
            <a:stCxn id="406" idx="3"/>
            <a:endCxn id="384" idx="3"/>
          </p:cNvCxnSpPr>
          <p:nvPr/>
        </p:nvCxnSpPr>
        <p:spPr>
          <a:xfrm>
            <a:off x="9483120" y="2213640"/>
            <a:ext cx="360" cy="912240"/>
          </a:xfrm>
          <a:prstGeom prst="curvedConnector3">
            <a:avLst>
              <a:gd name="adj1" fmla="val 56300000"/>
            </a:avLst>
          </a:prstGeom>
          <a:ln w="12700">
            <a:solidFill>
              <a:srgbClr val="4549f5"/>
            </a:solidFill>
            <a:round/>
            <a:tailEnd len="med" type="triangle" w="med"/>
          </a:ln>
        </p:spPr>
      </p:cxnSp>
      <p:cxnSp>
        <p:nvCxnSpPr>
          <p:cNvPr id="431" name="Curved Connector 97"/>
          <p:cNvCxnSpPr>
            <a:stCxn id="385" idx="3"/>
            <a:endCxn id="427" idx="3"/>
          </p:cNvCxnSpPr>
          <p:nvPr/>
        </p:nvCxnSpPr>
        <p:spPr>
          <a:xfrm flipH="1">
            <a:off x="9479520" y="4339080"/>
            <a:ext cx="3960" cy="1039680"/>
          </a:xfrm>
          <a:prstGeom prst="curvedConnector3">
            <a:avLst>
              <a:gd name="adj1" fmla="val -5630000"/>
            </a:avLst>
          </a:prstGeom>
          <a:ln w="12700">
            <a:solidFill>
              <a:srgbClr val="4549f5"/>
            </a:solidFill>
            <a:round/>
            <a:tailEnd len="med" type="triangle" w="med"/>
          </a:ln>
        </p:spPr>
      </p:cxnSp>
      <p:sp>
        <p:nvSpPr>
          <p:cNvPr id="432" name="TextBox 104"/>
          <p:cNvSpPr/>
          <p:nvPr/>
        </p:nvSpPr>
        <p:spPr>
          <a:xfrm>
            <a:off x="7968240" y="2757600"/>
            <a:ext cx="14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TextBox 105"/>
          <p:cNvSpPr/>
          <p:nvPr/>
        </p:nvSpPr>
        <p:spPr>
          <a:xfrm>
            <a:off x="7968240" y="4925880"/>
            <a:ext cx="14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TextBox 106"/>
          <p:cNvSpPr/>
          <p:nvPr/>
        </p:nvSpPr>
        <p:spPr>
          <a:xfrm>
            <a:off x="9706680" y="4781520"/>
            <a:ext cx="14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TextBox 107"/>
          <p:cNvSpPr/>
          <p:nvPr/>
        </p:nvSpPr>
        <p:spPr>
          <a:xfrm>
            <a:off x="9730440" y="2563560"/>
            <a:ext cx="14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Rectangle 108"/>
          <p:cNvSpPr/>
          <p:nvPr/>
        </p:nvSpPr>
        <p:spPr>
          <a:xfrm>
            <a:off x="1759320" y="4858200"/>
            <a:ext cx="1875240" cy="175680"/>
          </a:xfrm>
          <a:prstGeom prst="rect">
            <a:avLst/>
          </a:prstGeom>
          <a:noFill/>
          <a:ln w="2540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rebuchet MS"/>
              <a:ea typeface="MS PGothic"/>
            </a:endParaRPr>
          </a:p>
        </p:txBody>
      </p:sp>
      <p:sp>
        <p:nvSpPr>
          <p:cNvPr id="437" name="Rectangle 109"/>
          <p:cNvSpPr/>
          <p:nvPr/>
        </p:nvSpPr>
        <p:spPr>
          <a:xfrm>
            <a:off x="1759320" y="4640400"/>
            <a:ext cx="1731240" cy="159480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82440" rIns="82440" tIns="41040" bIns="410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Trebuchet MS"/>
              <a:ea typeface="MS P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Handling GPU Affinity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sldNum" idx="14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B5533F4-B4AF-4E92-956C-B35DB2C062E9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Rectangle 30"/>
          <p:cNvSpPr/>
          <p:nvPr/>
        </p:nvSpPr>
        <p:spPr>
          <a:xfrm>
            <a:off x="2238480" y="4305600"/>
            <a:ext cx="414720" cy="406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Rectangle 31"/>
          <p:cNvSpPr/>
          <p:nvPr/>
        </p:nvSpPr>
        <p:spPr>
          <a:xfrm>
            <a:off x="2739600" y="4305600"/>
            <a:ext cx="414720" cy="406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Rectangle 32"/>
          <p:cNvSpPr/>
          <p:nvPr/>
        </p:nvSpPr>
        <p:spPr>
          <a:xfrm>
            <a:off x="3977280" y="4305600"/>
            <a:ext cx="414720" cy="406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TextBox 33"/>
          <p:cNvSpPr/>
          <p:nvPr/>
        </p:nvSpPr>
        <p:spPr>
          <a:xfrm>
            <a:off x="3361320" y="4340880"/>
            <a:ext cx="408600" cy="3358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Rectangle 39"/>
          <p:cNvSpPr/>
          <p:nvPr/>
        </p:nvSpPr>
        <p:spPr>
          <a:xfrm>
            <a:off x="4800240" y="4305600"/>
            <a:ext cx="414720" cy="406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Rectangle 40"/>
          <p:cNvSpPr/>
          <p:nvPr/>
        </p:nvSpPr>
        <p:spPr>
          <a:xfrm>
            <a:off x="5301360" y="4305600"/>
            <a:ext cx="414720" cy="406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Rectangle 41"/>
          <p:cNvSpPr/>
          <p:nvPr/>
        </p:nvSpPr>
        <p:spPr>
          <a:xfrm>
            <a:off x="6539040" y="4305600"/>
            <a:ext cx="414720" cy="406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Box 42"/>
          <p:cNvSpPr/>
          <p:nvPr/>
        </p:nvSpPr>
        <p:spPr>
          <a:xfrm>
            <a:off x="5923080" y="4340880"/>
            <a:ext cx="408600" cy="3358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Rectangle 48"/>
          <p:cNvSpPr/>
          <p:nvPr/>
        </p:nvSpPr>
        <p:spPr>
          <a:xfrm>
            <a:off x="7387200" y="4305600"/>
            <a:ext cx="414720" cy="406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Rectangle 49"/>
          <p:cNvSpPr/>
          <p:nvPr/>
        </p:nvSpPr>
        <p:spPr>
          <a:xfrm>
            <a:off x="7888320" y="4305600"/>
            <a:ext cx="414720" cy="406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Rectangle 50"/>
          <p:cNvSpPr/>
          <p:nvPr/>
        </p:nvSpPr>
        <p:spPr>
          <a:xfrm>
            <a:off x="9126000" y="4305600"/>
            <a:ext cx="414720" cy="406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Box 51"/>
          <p:cNvSpPr/>
          <p:nvPr/>
        </p:nvSpPr>
        <p:spPr>
          <a:xfrm>
            <a:off x="8510040" y="4340880"/>
            <a:ext cx="408600" cy="3358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2" name="Content Placeholder 5" descr=""/>
          <p:cNvPicPr/>
          <p:nvPr/>
        </p:nvPicPr>
        <p:blipFill>
          <a:blip r:embed="rId1"/>
          <a:stretch/>
        </p:blipFill>
        <p:spPr>
          <a:xfrm>
            <a:off x="2423520" y="1700640"/>
            <a:ext cx="2284560" cy="1538280"/>
          </a:xfrm>
          <a:prstGeom prst="rect">
            <a:avLst/>
          </a:prstGeom>
          <a:ln w="0">
            <a:noFill/>
          </a:ln>
        </p:spPr>
      </p:pic>
      <p:pic>
        <p:nvPicPr>
          <p:cNvPr id="453" name="Content Placeholder 5" descr=""/>
          <p:cNvPicPr/>
          <p:nvPr/>
        </p:nvPicPr>
        <p:blipFill>
          <a:blip r:embed="rId2"/>
          <a:stretch/>
        </p:blipFill>
        <p:spPr>
          <a:xfrm>
            <a:off x="4985280" y="1700640"/>
            <a:ext cx="2284560" cy="1538280"/>
          </a:xfrm>
          <a:prstGeom prst="rect">
            <a:avLst/>
          </a:prstGeom>
          <a:ln w="0">
            <a:noFill/>
          </a:ln>
        </p:spPr>
      </p:pic>
      <p:pic>
        <p:nvPicPr>
          <p:cNvPr id="454" name="Content Placeholder 5" descr=""/>
          <p:cNvPicPr/>
          <p:nvPr/>
        </p:nvPicPr>
        <p:blipFill>
          <a:blip r:embed="rId3"/>
          <a:stretch/>
        </p:blipFill>
        <p:spPr>
          <a:xfrm>
            <a:off x="7572240" y="1700640"/>
            <a:ext cx="2284560" cy="1538280"/>
          </a:xfrm>
          <a:prstGeom prst="rect">
            <a:avLst/>
          </a:prstGeom>
          <a:ln w="0">
            <a:noFill/>
          </a:ln>
        </p:spPr>
      </p:pic>
      <p:sp>
        <p:nvSpPr>
          <p:cNvPr id="455" name="TextBox 47"/>
          <p:cNvSpPr/>
          <p:nvPr/>
        </p:nvSpPr>
        <p:spPr>
          <a:xfrm>
            <a:off x="3357360" y="3793320"/>
            <a:ext cx="408600" cy="3358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TextBox 56"/>
          <p:cNvSpPr/>
          <p:nvPr/>
        </p:nvSpPr>
        <p:spPr>
          <a:xfrm>
            <a:off x="5919120" y="3793320"/>
            <a:ext cx="408600" cy="3358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Box 57"/>
          <p:cNvSpPr/>
          <p:nvPr/>
        </p:nvSpPr>
        <p:spPr>
          <a:xfrm>
            <a:off x="8505720" y="3793320"/>
            <a:ext cx="408600" cy="3358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9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8" name="Straight Arrow Connector 58"/>
          <p:cNvCxnSpPr/>
          <p:nvPr/>
        </p:nvCxnSpPr>
        <p:spPr>
          <a:xfrm flipV="1">
            <a:off x="2475720" y="3396960"/>
            <a:ext cx="286200" cy="6429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459" name="Straight Arrow Connector 59"/>
          <p:cNvCxnSpPr/>
          <p:nvPr/>
        </p:nvCxnSpPr>
        <p:spPr>
          <a:xfrm flipV="1">
            <a:off x="2919240" y="3396960"/>
            <a:ext cx="1440" cy="7365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460" name="Straight Arrow Connector 60"/>
          <p:cNvCxnSpPr/>
          <p:nvPr/>
        </p:nvCxnSpPr>
        <p:spPr>
          <a:xfrm flipH="1" flipV="1">
            <a:off x="3863520" y="3396960"/>
            <a:ext cx="280440" cy="7365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461" name="Straight Arrow Connector 61"/>
          <p:cNvCxnSpPr/>
          <p:nvPr/>
        </p:nvCxnSpPr>
        <p:spPr>
          <a:xfrm flipV="1">
            <a:off x="5036760" y="3393720"/>
            <a:ext cx="286920" cy="73980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462" name="Straight Arrow Connector 62"/>
          <p:cNvCxnSpPr/>
          <p:nvPr/>
        </p:nvCxnSpPr>
        <p:spPr>
          <a:xfrm flipV="1">
            <a:off x="5481000" y="3393720"/>
            <a:ext cx="1440" cy="73980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463" name="Straight Arrow Connector 63"/>
          <p:cNvCxnSpPr/>
          <p:nvPr/>
        </p:nvCxnSpPr>
        <p:spPr>
          <a:xfrm flipH="1" flipV="1">
            <a:off x="6425280" y="3393720"/>
            <a:ext cx="239040" cy="73980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464" name="Straight Arrow Connector 64"/>
          <p:cNvCxnSpPr/>
          <p:nvPr/>
        </p:nvCxnSpPr>
        <p:spPr>
          <a:xfrm flipV="1">
            <a:off x="7581240" y="3389760"/>
            <a:ext cx="329400" cy="7437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465" name="Straight Arrow Connector 65"/>
          <p:cNvCxnSpPr/>
          <p:nvPr/>
        </p:nvCxnSpPr>
        <p:spPr>
          <a:xfrm flipV="1">
            <a:off x="8067960" y="3389760"/>
            <a:ext cx="1440" cy="7437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466" name="Straight Arrow Connector 66"/>
          <p:cNvCxnSpPr/>
          <p:nvPr/>
        </p:nvCxnSpPr>
        <p:spPr>
          <a:xfrm flipH="1" flipV="1">
            <a:off x="9012240" y="3389760"/>
            <a:ext cx="244440" cy="7437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Handling GPU Affinity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ldNum" idx="15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02F9363-E8F2-4E19-865A-DCB9739679DF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69" name="Group 117"/>
          <p:cNvGrpSpPr/>
          <p:nvPr/>
        </p:nvGrpSpPr>
        <p:grpSpPr>
          <a:xfrm>
            <a:off x="2238480" y="3783960"/>
            <a:ext cx="2153520" cy="927720"/>
            <a:chOff x="2238480" y="3783960"/>
            <a:chExt cx="2153520" cy="927720"/>
          </a:xfrm>
        </p:grpSpPr>
        <p:sp>
          <p:nvSpPr>
            <p:cNvPr id="470" name="Rectangle 30"/>
            <p:cNvSpPr/>
            <p:nvPr/>
          </p:nvSpPr>
          <p:spPr>
            <a:xfrm>
              <a:off x="2238480" y="4305600"/>
              <a:ext cx="414720" cy="4060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" name="Rectangle 31"/>
            <p:cNvSpPr/>
            <p:nvPr/>
          </p:nvSpPr>
          <p:spPr>
            <a:xfrm>
              <a:off x="2739600" y="4305600"/>
              <a:ext cx="414720" cy="4060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2" name="Rectangle 32"/>
            <p:cNvSpPr/>
            <p:nvPr/>
          </p:nvSpPr>
          <p:spPr>
            <a:xfrm>
              <a:off x="3977280" y="4305600"/>
              <a:ext cx="414720" cy="4060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3" name="TextBox 33"/>
            <p:cNvSpPr/>
            <p:nvPr/>
          </p:nvSpPr>
          <p:spPr>
            <a:xfrm>
              <a:off x="3361320" y="4340880"/>
              <a:ext cx="408600" cy="3358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…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4" name="Rectangle 34"/>
            <p:cNvSpPr/>
            <p:nvPr/>
          </p:nvSpPr>
          <p:spPr>
            <a:xfrm>
              <a:off x="2238480" y="3783960"/>
              <a:ext cx="414720" cy="40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5" name="Rectangle 35"/>
            <p:cNvSpPr/>
            <p:nvPr/>
          </p:nvSpPr>
          <p:spPr>
            <a:xfrm>
              <a:off x="2739600" y="3783960"/>
              <a:ext cx="414720" cy="40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6" name="Rectangle 36"/>
            <p:cNvSpPr/>
            <p:nvPr/>
          </p:nvSpPr>
          <p:spPr>
            <a:xfrm>
              <a:off x="3977280" y="3783960"/>
              <a:ext cx="414720" cy="40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7" name="TextBox 37"/>
            <p:cNvSpPr/>
            <p:nvPr/>
          </p:nvSpPr>
          <p:spPr>
            <a:xfrm>
              <a:off x="3361320" y="3819600"/>
              <a:ext cx="408600" cy="3358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…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8" name="Group 118"/>
          <p:cNvGrpSpPr/>
          <p:nvPr/>
        </p:nvGrpSpPr>
        <p:grpSpPr>
          <a:xfrm>
            <a:off x="4800240" y="3783960"/>
            <a:ext cx="2153520" cy="927720"/>
            <a:chOff x="4800240" y="3783960"/>
            <a:chExt cx="2153520" cy="927720"/>
          </a:xfrm>
        </p:grpSpPr>
        <p:sp>
          <p:nvSpPr>
            <p:cNvPr id="479" name="Rectangle 39"/>
            <p:cNvSpPr/>
            <p:nvPr/>
          </p:nvSpPr>
          <p:spPr>
            <a:xfrm>
              <a:off x="4800240" y="4305600"/>
              <a:ext cx="414720" cy="4060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0" name="Rectangle 40"/>
            <p:cNvSpPr/>
            <p:nvPr/>
          </p:nvSpPr>
          <p:spPr>
            <a:xfrm>
              <a:off x="5301360" y="4305600"/>
              <a:ext cx="414720" cy="4060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" name="Rectangle 41"/>
            <p:cNvSpPr/>
            <p:nvPr/>
          </p:nvSpPr>
          <p:spPr>
            <a:xfrm>
              <a:off x="6539040" y="4305600"/>
              <a:ext cx="414720" cy="4060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7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" name="TextBox 42"/>
            <p:cNvSpPr/>
            <p:nvPr/>
          </p:nvSpPr>
          <p:spPr>
            <a:xfrm>
              <a:off x="5923080" y="4340880"/>
              <a:ext cx="408600" cy="3358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…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3" name="Rectangle 43"/>
            <p:cNvSpPr/>
            <p:nvPr/>
          </p:nvSpPr>
          <p:spPr>
            <a:xfrm>
              <a:off x="4800240" y="3783960"/>
              <a:ext cx="414720" cy="40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4" name="Rectangle 44"/>
            <p:cNvSpPr/>
            <p:nvPr/>
          </p:nvSpPr>
          <p:spPr>
            <a:xfrm>
              <a:off x="5301360" y="3783960"/>
              <a:ext cx="414720" cy="40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5" name="Rectangle 45"/>
            <p:cNvSpPr/>
            <p:nvPr/>
          </p:nvSpPr>
          <p:spPr>
            <a:xfrm>
              <a:off x="6539040" y="3783960"/>
              <a:ext cx="414720" cy="40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6" name="TextBox 46"/>
            <p:cNvSpPr/>
            <p:nvPr/>
          </p:nvSpPr>
          <p:spPr>
            <a:xfrm>
              <a:off x="5923080" y="3819600"/>
              <a:ext cx="408600" cy="3358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…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7" name="Group 119"/>
          <p:cNvGrpSpPr/>
          <p:nvPr/>
        </p:nvGrpSpPr>
        <p:grpSpPr>
          <a:xfrm>
            <a:off x="7387200" y="3783960"/>
            <a:ext cx="2153520" cy="927720"/>
            <a:chOff x="7387200" y="3783960"/>
            <a:chExt cx="2153520" cy="927720"/>
          </a:xfrm>
        </p:grpSpPr>
        <p:sp>
          <p:nvSpPr>
            <p:cNvPr id="488" name="Rectangle 48"/>
            <p:cNvSpPr/>
            <p:nvPr/>
          </p:nvSpPr>
          <p:spPr>
            <a:xfrm>
              <a:off x="7387200" y="4305600"/>
              <a:ext cx="414720" cy="4060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8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9" name="Rectangle 49"/>
            <p:cNvSpPr/>
            <p:nvPr/>
          </p:nvSpPr>
          <p:spPr>
            <a:xfrm>
              <a:off x="7888320" y="4305600"/>
              <a:ext cx="414720" cy="4060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9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0" name="Rectangle 50"/>
            <p:cNvSpPr/>
            <p:nvPr/>
          </p:nvSpPr>
          <p:spPr>
            <a:xfrm>
              <a:off x="9126000" y="4305600"/>
              <a:ext cx="414720" cy="4060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1" name="TextBox 51"/>
            <p:cNvSpPr/>
            <p:nvPr/>
          </p:nvSpPr>
          <p:spPr>
            <a:xfrm>
              <a:off x="8510040" y="4340880"/>
              <a:ext cx="408600" cy="3358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…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2" name="Rectangle 52"/>
            <p:cNvSpPr/>
            <p:nvPr/>
          </p:nvSpPr>
          <p:spPr>
            <a:xfrm>
              <a:off x="7387200" y="3783960"/>
              <a:ext cx="414720" cy="40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3" name="Rectangle 53"/>
            <p:cNvSpPr/>
            <p:nvPr/>
          </p:nvSpPr>
          <p:spPr>
            <a:xfrm>
              <a:off x="7888320" y="3783960"/>
              <a:ext cx="414720" cy="40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4" name="Rectangle 54"/>
            <p:cNvSpPr/>
            <p:nvPr/>
          </p:nvSpPr>
          <p:spPr>
            <a:xfrm>
              <a:off x="9126000" y="3783960"/>
              <a:ext cx="414720" cy="4060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5" name="TextBox 55"/>
            <p:cNvSpPr/>
            <p:nvPr/>
          </p:nvSpPr>
          <p:spPr>
            <a:xfrm>
              <a:off x="8510040" y="3819600"/>
              <a:ext cx="408600" cy="33588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wrap="none" lIns="90000" rIns="90000" tIns="45000" bIns="4500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…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96" name="Group 116"/>
          <p:cNvGrpSpPr/>
          <p:nvPr/>
        </p:nvGrpSpPr>
        <p:grpSpPr>
          <a:xfrm>
            <a:off x="2492640" y="3416040"/>
            <a:ext cx="6743880" cy="311040"/>
            <a:chOff x="2492640" y="3416040"/>
            <a:chExt cx="6743880" cy="311040"/>
          </a:xfrm>
        </p:grpSpPr>
        <p:cxnSp>
          <p:nvCxnSpPr>
            <p:cNvPr id="497" name="Straight Arrow Connector 102"/>
            <p:cNvCxnSpPr/>
            <p:nvPr/>
          </p:nvCxnSpPr>
          <p:spPr>
            <a:xfrm flipV="1">
              <a:off x="2492640" y="3423240"/>
              <a:ext cx="273600" cy="304200"/>
            </a:xfrm>
            <a:prstGeom prst="straightConnector1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498" name="Straight Arrow Connector 103"/>
            <p:cNvCxnSpPr/>
            <p:nvPr/>
          </p:nvCxnSpPr>
          <p:spPr>
            <a:xfrm flipV="1">
              <a:off x="2923560" y="3423240"/>
              <a:ext cx="1440" cy="304200"/>
            </a:xfrm>
            <a:prstGeom prst="straightConnector1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499" name="Straight Arrow Connector 104"/>
            <p:cNvCxnSpPr/>
            <p:nvPr/>
          </p:nvCxnSpPr>
          <p:spPr>
            <a:xfrm flipH="1" flipV="1">
              <a:off x="3867840" y="3423240"/>
              <a:ext cx="220320" cy="278640"/>
            </a:xfrm>
            <a:prstGeom prst="straightConnector1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500" name="Straight Arrow Connector 105"/>
            <p:cNvCxnSpPr/>
            <p:nvPr/>
          </p:nvCxnSpPr>
          <p:spPr>
            <a:xfrm flipV="1">
              <a:off x="5054400" y="3420000"/>
              <a:ext cx="273600" cy="304200"/>
            </a:xfrm>
            <a:prstGeom prst="straightConnector1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501" name="Straight Arrow Connector 106"/>
            <p:cNvCxnSpPr/>
            <p:nvPr/>
          </p:nvCxnSpPr>
          <p:spPr>
            <a:xfrm flipV="1">
              <a:off x="5485320" y="3420000"/>
              <a:ext cx="1440" cy="304200"/>
            </a:xfrm>
            <a:prstGeom prst="straightConnector1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502" name="Straight Arrow Connector 107"/>
            <p:cNvCxnSpPr/>
            <p:nvPr/>
          </p:nvCxnSpPr>
          <p:spPr>
            <a:xfrm flipH="1" flipV="1">
              <a:off x="6429600" y="3420000"/>
              <a:ext cx="220320" cy="278640"/>
            </a:xfrm>
            <a:prstGeom prst="straightConnector1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503" name="Straight Arrow Connector 108"/>
            <p:cNvCxnSpPr/>
            <p:nvPr/>
          </p:nvCxnSpPr>
          <p:spPr>
            <a:xfrm flipV="1">
              <a:off x="7641360" y="3416040"/>
              <a:ext cx="273600" cy="304200"/>
            </a:xfrm>
            <a:prstGeom prst="straightConnector1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504" name="Straight Arrow Connector 109"/>
            <p:cNvCxnSpPr/>
            <p:nvPr/>
          </p:nvCxnSpPr>
          <p:spPr>
            <a:xfrm flipV="1">
              <a:off x="8072280" y="3416040"/>
              <a:ext cx="1440" cy="304200"/>
            </a:xfrm>
            <a:prstGeom prst="straightConnector1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  <p:cxnSp>
          <p:nvCxnSpPr>
            <p:cNvPr id="505" name="Straight Arrow Connector 110"/>
            <p:cNvCxnSpPr/>
            <p:nvPr/>
          </p:nvCxnSpPr>
          <p:spPr>
            <a:xfrm flipH="1" flipV="1">
              <a:off x="9016560" y="3416040"/>
              <a:ext cx="220320" cy="278640"/>
            </a:xfrm>
            <a:prstGeom prst="straightConnector1">
              <a:avLst/>
            </a:prstGeom>
            <a:ln w="0">
              <a:solidFill>
                <a:srgbClr val="000000"/>
              </a:solidFill>
              <a:tailEnd len="med" type="triangle" w="med"/>
            </a:ln>
          </p:spPr>
        </p:cxnSp>
      </p:grpSp>
      <p:pic>
        <p:nvPicPr>
          <p:cNvPr id="506" name="Content Placeholder 5" descr=""/>
          <p:cNvPicPr/>
          <p:nvPr/>
        </p:nvPicPr>
        <p:blipFill>
          <a:blip r:embed="rId1"/>
          <a:stretch/>
        </p:blipFill>
        <p:spPr>
          <a:xfrm>
            <a:off x="2423520" y="1700640"/>
            <a:ext cx="2284560" cy="1538280"/>
          </a:xfrm>
          <a:prstGeom prst="rect">
            <a:avLst/>
          </a:prstGeom>
          <a:ln w="0">
            <a:noFill/>
          </a:ln>
        </p:spPr>
      </p:pic>
      <p:pic>
        <p:nvPicPr>
          <p:cNvPr id="507" name="Content Placeholder 5" descr=""/>
          <p:cNvPicPr/>
          <p:nvPr/>
        </p:nvPicPr>
        <p:blipFill>
          <a:blip r:embed="rId2"/>
          <a:stretch/>
        </p:blipFill>
        <p:spPr>
          <a:xfrm>
            <a:off x="4985280" y="1700640"/>
            <a:ext cx="2284560" cy="1538280"/>
          </a:xfrm>
          <a:prstGeom prst="rect">
            <a:avLst/>
          </a:prstGeom>
          <a:ln w="0">
            <a:noFill/>
          </a:ln>
        </p:spPr>
      </p:pic>
      <p:pic>
        <p:nvPicPr>
          <p:cNvPr id="508" name="Content Placeholder 5" descr=""/>
          <p:cNvPicPr/>
          <p:nvPr/>
        </p:nvPicPr>
        <p:blipFill>
          <a:blip r:embed="rId3"/>
          <a:stretch/>
        </p:blipFill>
        <p:spPr>
          <a:xfrm>
            <a:off x="7572240" y="1700640"/>
            <a:ext cx="2284560" cy="153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Handling GPU Affinity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local_rank = 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 local_comm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MPI_Comm_split_type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MPI_COMM_WORLD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MPI_COMM_TYPE_SHARED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rank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MPI_INFO_NULL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 &amp;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local_comm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MPI_Comm_rank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local_comm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 &amp;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local_rank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MPI_Comm_free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(&amp;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local_comm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#ifdef _OPENACC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00ff"/>
                </a:solidFill>
                <a:latin typeface="Courier New"/>
                <a:ea typeface="MS PGothic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 num_devs = acc_get_num_devices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MS PGothic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acc_get_device_type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MS PGothic"/>
              </a:rPr>
              <a:t>())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#else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00ff"/>
                </a:solidFill>
                <a:latin typeface="Courier New"/>
                <a:ea typeface="MS PGothic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 num_devs = 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  <a:ea typeface="MS PGothic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#endif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#pragma acc set device_num( local_rank%num_devs 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16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142BA17-168F-4AFC-BE85-5C7A1EA6521D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Speech Bubble: Rectangle 3"/>
          <p:cNvSpPr/>
          <p:nvPr/>
        </p:nvSpPr>
        <p:spPr>
          <a:xfrm>
            <a:off x="6624360" y="3501000"/>
            <a:ext cx="5183280" cy="1288440"/>
          </a:xfrm>
          <a:prstGeom prst="wedgeRectCallout">
            <a:avLst>
              <a:gd name="adj1" fmla="val -83087"/>
              <a:gd name="adj2" fmla="val 122545"/>
            </a:avLst>
          </a:prstGeom>
          <a:solidFill>
            <a:srgbClr val="023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5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Arial"/>
                <a:ea typeface="DejaVu Sans"/>
              </a:rPr>
              <a:t>Needed if resource manager handles GPU affinity.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95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  <a:ea typeface="DejaVu Sans"/>
              </a:rPr>
              <a:t>Handled gracefully on JUWELS-Booster by NVHPC if omitted: “</a:t>
            </a:r>
            <a:r>
              <a:rPr b="0" i="1" lang="en-US" sz="1400" spc="-1" strike="noStrike">
                <a:solidFill>
                  <a:schemeClr val="lt1"/>
                </a:solidFill>
                <a:latin typeface="Arial"/>
                <a:ea typeface="DejaVu Sans"/>
              </a:rPr>
              <a:t>If the value of </a:t>
            </a:r>
            <a:r>
              <a:rPr b="0" i="1" lang="en-US" sz="1400" spc="-1" strike="noStrike">
                <a:solidFill>
                  <a:schemeClr val="lt1"/>
                </a:solidFill>
                <a:latin typeface="Courier New"/>
                <a:ea typeface="DejaVu Sans"/>
              </a:rPr>
              <a:t>devicenum</a:t>
            </a:r>
            <a:r>
              <a:rPr b="0" i="1" lang="en-US" sz="1400" spc="-1" strike="noStrike">
                <a:solidFill>
                  <a:schemeClr val="lt1"/>
                </a:solidFill>
                <a:latin typeface="Arial"/>
                <a:ea typeface="DejaVu Sans"/>
              </a:rPr>
              <a:t> is greater than or equal to the value returned by </a:t>
            </a:r>
            <a:r>
              <a:rPr b="0" i="1" lang="en-US" sz="1400" spc="-1" strike="noStrike">
                <a:solidFill>
                  <a:schemeClr val="lt1"/>
                </a:solidFill>
                <a:latin typeface="Courier New"/>
                <a:ea typeface="DejaVu Sans"/>
              </a:rPr>
              <a:t>acc_get_num_devices</a:t>
            </a:r>
            <a:r>
              <a:rPr b="0" i="1" lang="en-US" sz="1400" spc="-1" strike="noStrike">
                <a:solidFill>
                  <a:schemeClr val="lt1"/>
                </a:solidFill>
                <a:latin typeface="Arial"/>
                <a:ea typeface="DejaVu Sans"/>
              </a:rPr>
              <a:t> for that device type, the behavior is implementation-defined.</a:t>
            </a:r>
            <a:r>
              <a:rPr b="0" lang="en-US" sz="1400" spc="-1" strike="noStrike">
                <a:solidFill>
                  <a:schemeClr val="lt1"/>
                </a:solidFill>
                <a:latin typeface="Arial"/>
                <a:ea typeface="DejaVu Sans"/>
              </a:rPr>
              <a:t>”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Profiling MPI+OPENACC applications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Embed MPI rank in output filename, process name, and context name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srun nsys profile </a:t>
            </a:r>
            <a:r>
              <a:rPr b="1" lang="en-US" sz="1600" spc="-1" strike="noStrike">
                <a:solidFill>
                  <a:srgbClr val="804000"/>
                </a:solidFill>
                <a:latin typeface="Courier New"/>
              </a:rPr>
              <a:t>--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trace</a:t>
            </a:r>
            <a:r>
              <a:rPr b="1" lang="en-US" sz="1600" spc="-1" strike="noStrike">
                <a:solidFill>
                  <a:srgbClr val="804000"/>
                </a:solidFill>
                <a:latin typeface="Courier New"/>
              </a:rPr>
              <a:t>=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mpi,cuda,openacc,nvtx</a:t>
            </a:r>
            <a:r>
              <a:rPr b="1" lang="en-US" sz="1600" spc="-1" strike="noStrike">
                <a:solidFill>
                  <a:srgbClr val="804000"/>
                </a:solidFill>
                <a:latin typeface="Courier New"/>
              </a:rPr>
              <a:t>  </a:t>
            </a:r>
            <a:r>
              <a:rPr b="1" lang="en-US" sz="1600" spc="-1" strike="noStrike">
                <a:solidFill>
                  <a:srgbClr val="804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\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804000"/>
                </a:solidFill>
                <a:latin typeface="Courier New"/>
              </a:rPr>
              <a:t>                  </a:t>
            </a:r>
            <a:r>
              <a:rPr b="1" lang="en-US" sz="1600" spc="-1" strike="noStrike">
                <a:solidFill>
                  <a:srgbClr val="804000"/>
                </a:solidFill>
                <a:latin typeface="Courier New"/>
              </a:rPr>
              <a:t>--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output profile.</a:t>
            </a:r>
            <a:r>
              <a:rPr b="1" lang="en-US" sz="1600" spc="-1" strike="noStrike">
                <a:solidFill>
                  <a:srgbClr val="804000"/>
                </a:solidFill>
                <a:latin typeface="Courier New"/>
              </a:rPr>
              <a:t>%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q</a:t>
            </a:r>
            <a:r>
              <a:rPr b="1" lang="en-US" sz="1600" spc="-1" strike="noStrike">
                <a:solidFill>
                  <a:srgbClr val="804000"/>
                </a:solidFill>
                <a:latin typeface="Courier New"/>
              </a:rPr>
              <a:t>{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PMI_RANK</a:t>
            </a:r>
            <a:r>
              <a:rPr b="1" lang="en-US" sz="1600" spc="-1" strike="noStrike">
                <a:solidFill>
                  <a:srgbClr val="804000"/>
                </a:solidFill>
                <a:latin typeface="Courier New"/>
              </a:rPr>
              <a:t>} </a:t>
            </a:r>
            <a:r>
              <a:rPr b="1" lang="en-US" sz="1600" spc="-1" strike="noStrike">
                <a:solidFill>
                  <a:srgbClr val="804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\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      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./application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17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CA097DC-380C-4821-AEBD-9C7A25BE0F31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Rectangle 3"/>
          <p:cNvSpPr/>
          <p:nvPr/>
        </p:nvSpPr>
        <p:spPr>
          <a:xfrm>
            <a:off x="360000" y="4558680"/>
            <a:ext cx="3569040" cy="1204200"/>
          </a:xfrm>
          <a:prstGeom prst="rect">
            <a:avLst/>
          </a:prstGeom>
          <a:solidFill>
            <a:srgbClr val="f2f2f2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JURECA-DC: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PMI_RANK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OpenMPI: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OMPI_COMM_WORLD_RANK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MVAPICH2: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MV2_COMM_WORLD_RANK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Profiling MPI+OpenACC applications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ldNum" idx="18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53F612E-5B6D-4E50-9CF0-1A203934CA63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19" name="Content Placeholder 6" descr=""/>
          <p:cNvPicPr/>
          <p:nvPr/>
        </p:nvPicPr>
        <p:blipFill>
          <a:blip r:embed="rId1"/>
          <a:stretch/>
        </p:blipFill>
        <p:spPr>
          <a:xfrm>
            <a:off x="379080" y="1340640"/>
            <a:ext cx="5981040" cy="3368160"/>
          </a:xfrm>
          <a:prstGeom prst="rect">
            <a:avLst/>
          </a:prstGeom>
          <a:ln w="0">
            <a:noFill/>
          </a:ln>
        </p:spPr>
      </p:pic>
      <p:pic>
        <p:nvPicPr>
          <p:cNvPr id="520" name="Content Placeholder 6" descr=""/>
          <p:cNvPicPr/>
          <p:nvPr/>
        </p:nvPicPr>
        <p:blipFill>
          <a:blip r:embed="rId2"/>
          <a:stretch/>
        </p:blipFill>
        <p:spPr>
          <a:xfrm>
            <a:off x="5806080" y="2451600"/>
            <a:ext cx="5981040" cy="336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Profiling MPI+OpenACC applications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ldNum" idx="19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3C68742-2B5C-42BB-A1EE-D3C58F228650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23" name="Content Placeholder 8" descr=""/>
          <p:cNvPicPr/>
          <p:nvPr/>
        </p:nvPicPr>
        <p:blipFill>
          <a:blip r:embed="rId1"/>
          <a:stretch/>
        </p:blipFill>
        <p:spPr>
          <a:xfrm>
            <a:off x="2334600" y="1569960"/>
            <a:ext cx="7499160" cy="4199040"/>
          </a:xfrm>
          <a:prstGeom prst="rect">
            <a:avLst/>
          </a:prstGeom>
          <a:ln w="0">
            <a:noFill/>
          </a:ln>
        </p:spPr>
      </p:pic>
      <p:pic>
        <p:nvPicPr>
          <p:cNvPr id="524" name="Picture 6" descr=""/>
          <p:cNvPicPr/>
          <p:nvPr/>
        </p:nvPicPr>
        <p:blipFill>
          <a:blip r:embed="rId2"/>
          <a:stretch/>
        </p:blipFill>
        <p:spPr>
          <a:xfrm>
            <a:off x="4054320" y="2997000"/>
            <a:ext cx="2380320" cy="1654920"/>
          </a:xfrm>
          <a:prstGeom prst="rect">
            <a:avLst/>
          </a:prstGeom>
          <a:ln w="0">
            <a:noFill/>
          </a:ln>
        </p:spPr>
      </p:pic>
      <p:pic>
        <p:nvPicPr>
          <p:cNvPr id="525" name="Picture 7" descr=""/>
          <p:cNvPicPr/>
          <p:nvPr/>
        </p:nvPicPr>
        <p:blipFill>
          <a:blip r:embed="rId3"/>
          <a:stretch/>
        </p:blipFill>
        <p:spPr>
          <a:xfrm>
            <a:off x="4054320" y="2997000"/>
            <a:ext cx="2380320" cy="13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Profiling MPI+OpenACC applications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sldNum" idx="20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45B2449-A08A-4A6F-92BA-94E2589236BC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28" name="Content Placeholder 8" descr=""/>
          <p:cNvPicPr/>
          <p:nvPr/>
        </p:nvPicPr>
        <p:blipFill>
          <a:blip r:embed="rId1"/>
          <a:stretch/>
        </p:blipFill>
        <p:spPr>
          <a:xfrm>
            <a:off x="2334600" y="1569960"/>
            <a:ext cx="7499160" cy="419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de-DE" sz="3200" spc="-1" strike="noStrike" cap="all">
                <a:solidFill>
                  <a:schemeClr val="accent1"/>
                </a:solidFill>
                <a:latin typeface="Arial"/>
              </a:rPr>
              <a:t>MPI+OpenACC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" name="Group 10"/>
          <p:cNvGrpSpPr/>
          <p:nvPr/>
        </p:nvGrpSpPr>
        <p:grpSpPr>
          <a:xfrm>
            <a:off x="7606800" y="2166840"/>
            <a:ext cx="2043720" cy="3091320"/>
            <a:chOff x="7606800" y="2166840"/>
            <a:chExt cx="2043720" cy="3091320"/>
          </a:xfrm>
        </p:grpSpPr>
        <p:sp>
          <p:nvSpPr>
            <p:cNvPr id="89" name="Rectangle 11"/>
            <p:cNvSpPr/>
            <p:nvPr/>
          </p:nvSpPr>
          <p:spPr>
            <a:xfrm>
              <a:off x="8829000" y="2616120"/>
              <a:ext cx="736560" cy="36936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MEM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" name="Rectangle 12"/>
            <p:cNvSpPr/>
            <p:nvPr/>
          </p:nvSpPr>
          <p:spPr>
            <a:xfrm>
              <a:off x="7688880" y="4840200"/>
              <a:ext cx="736560" cy="305640"/>
            </a:xfrm>
            <a:prstGeom prst="rect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IB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Rectangle 13"/>
            <p:cNvSpPr/>
            <p:nvPr/>
          </p:nvSpPr>
          <p:spPr>
            <a:xfrm>
              <a:off x="8768880" y="3291840"/>
              <a:ext cx="736560" cy="736560"/>
            </a:xfrm>
            <a:prstGeom prst="rect">
              <a:avLst/>
            </a:prstGeom>
            <a:solidFill>
              <a:srgbClr val="00000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CPU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Rectangle 14"/>
            <p:cNvSpPr/>
            <p:nvPr/>
          </p:nvSpPr>
          <p:spPr>
            <a:xfrm>
              <a:off x="7688880" y="3291840"/>
              <a:ext cx="736560" cy="736560"/>
            </a:xfrm>
            <a:prstGeom prst="rect">
              <a:avLst/>
            </a:prstGeom>
            <a:solidFill>
              <a:srgbClr val="76b90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GPU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Rectangle 15"/>
            <p:cNvSpPr/>
            <p:nvPr/>
          </p:nvSpPr>
          <p:spPr>
            <a:xfrm>
              <a:off x="8768880" y="2679120"/>
              <a:ext cx="736560" cy="36936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MEM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94" name="Straight Arrow Connector 16"/>
            <p:cNvCxnSpPr>
              <a:stCxn id="93" idx="2"/>
              <a:endCxn id="91" idx="0"/>
            </p:cNvCxnSpPr>
            <p:nvPr/>
          </p:nvCxnSpPr>
          <p:spPr>
            <a:xfrm>
              <a:off x="9137160" y="3048480"/>
              <a:ext cx="360" cy="243720"/>
            </a:xfrm>
            <a:prstGeom prst="straightConnector1">
              <a:avLst/>
            </a:prstGeom>
            <a:ln w="9525">
              <a:solidFill>
                <a:srgbClr val="0071c5"/>
              </a:solidFill>
              <a:round/>
              <a:headEnd len="med" type="triangle" w="med"/>
              <a:tailEnd len="med" type="triangle" w="med"/>
            </a:ln>
          </p:spPr>
        </p:cxnSp>
        <p:cxnSp>
          <p:nvCxnSpPr>
            <p:cNvPr id="95" name="Straight Arrow Connector 17"/>
            <p:cNvCxnSpPr>
              <a:stCxn id="96" idx="0"/>
              <a:endCxn id="91" idx="2"/>
            </p:cNvCxnSpPr>
            <p:nvPr/>
          </p:nvCxnSpPr>
          <p:spPr>
            <a:xfrm flipH="1" flipV="1">
              <a:off x="9137160" y="4028400"/>
              <a:ext cx="2160" cy="360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</p:cxnSp>
        <p:sp>
          <p:nvSpPr>
            <p:cNvPr id="96" name="Rectangle 18"/>
            <p:cNvSpPr/>
            <p:nvPr/>
          </p:nvSpPr>
          <p:spPr>
            <a:xfrm>
              <a:off x="8768880" y="4388400"/>
              <a:ext cx="740160" cy="358560"/>
            </a:xfrm>
            <a:prstGeom prst="rect">
              <a:avLst/>
            </a:prstGeom>
            <a:solidFill>
              <a:srgbClr val="00000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2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PCIe</a:t>
              </a:r>
              <a:endParaRPr b="0" lang="en-US" sz="12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2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Switch</a:t>
              </a:r>
              <a:endParaRPr b="0" lang="en-US" sz="1200" spc="-1" strike="noStrike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97" name="Elbow Connector 121"/>
            <p:cNvCxnSpPr>
              <a:stCxn id="96" idx="1"/>
              <a:endCxn id="90" idx="0"/>
            </p:cNvCxnSpPr>
            <p:nvPr/>
          </p:nvCxnSpPr>
          <p:spPr>
            <a:xfrm flipV="1" rot="10800000">
              <a:off x="8056800" y="4567320"/>
              <a:ext cx="712080" cy="272880"/>
            </a:xfrm>
            <a:prstGeom prst="bentConnector2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</p:cxnSp>
        <p:cxnSp>
          <p:nvCxnSpPr>
            <p:cNvPr id="98" name="Elbow Connector 122"/>
            <p:cNvCxnSpPr>
              <a:stCxn id="96" idx="1"/>
              <a:endCxn id="92" idx="2"/>
            </p:cNvCxnSpPr>
            <p:nvPr/>
          </p:nvCxnSpPr>
          <p:spPr>
            <a:xfrm rot="10800000">
              <a:off x="8056800" y="4028400"/>
              <a:ext cx="712080" cy="539640"/>
            </a:xfrm>
            <a:prstGeom prst="bentConnector2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</p:cxnSp>
        <p:sp>
          <p:nvSpPr>
            <p:cNvPr id="99" name="Rectangle 21"/>
            <p:cNvSpPr/>
            <p:nvPr/>
          </p:nvSpPr>
          <p:spPr>
            <a:xfrm>
              <a:off x="7755120" y="2612880"/>
              <a:ext cx="736560" cy="369360"/>
            </a:xfrm>
            <a:prstGeom prst="rect">
              <a:avLst/>
            </a:prstGeom>
            <a:solidFill>
              <a:srgbClr val="76b90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MEM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Rectangle 22"/>
            <p:cNvSpPr/>
            <p:nvPr/>
          </p:nvSpPr>
          <p:spPr>
            <a:xfrm>
              <a:off x="7695000" y="2675880"/>
              <a:ext cx="736560" cy="369360"/>
            </a:xfrm>
            <a:prstGeom prst="rect">
              <a:avLst/>
            </a:prstGeom>
            <a:solidFill>
              <a:srgbClr val="76b90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MEM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01" name="Straight Arrow Connector 23"/>
            <p:cNvCxnSpPr>
              <a:stCxn id="100" idx="2"/>
              <a:endCxn id="92" idx="0"/>
            </p:cNvCxnSpPr>
            <p:nvPr/>
          </p:nvCxnSpPr>
          <p:spPr>
            <a:xfrm flipH="1">
              <a:off x="8057160" y="3045240"/>
              <a:ext cx="6480" cy="246960"/>
            </a:xfrm>
            <a:prstGeom prst="straightConnector1">
              <a:avLst/>
            </a:prstGeom>
            <a:ln w="9525">
              <a:solidFill>
                <a:srgbClr val="76b900"/>
              </a:solidFill>
              <a:round/>
              <a:headEnd len="med" type="triangle" w="med"/>
              <a:tailEnd len="med" type="triangle" w="med"/>
            </a:ln>
          </p:spPr>
        </p:cxnSp>
        <p:sp>
          <p:nvSpPr>
            <p:cNvPr id="102" name="Rectangle 24"/>
            <p:cNvSpPr/>
            <p:nvPr/>
          </p:nvSpPr>
          <p:spPr>
            <a:xfrm>
              <a:off x="7606800" y="2166840"/>
              <a:ext cx="2043720" cy="30913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Node N-1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3" name="Group 25"/>
          <p:cNvGrpSpPr/>
          <p:nvPr/>
        </p:nvGrpSpPr>
        <p:grpSpPr>
          <a:xfrm>
            <a:off x="2540160" y="2166840"/>
            <a:ext cx="2043720" cy="3091320"/>
            <a:chOff x="2540160" y="2166840"/>
            <a:chExt cx="2043720" cy="3091320"/>
          </a:xfrm>
        </p:grpSpPr>
        <p:sp>
          <p:nvSpPr>
            <p:cNvPr id="104" name="Rectangle 26"/>
            <p:cNvSpPr/>
            <p:nvPr/>
          </p:nvSpPr>
          <p:spPr>
            <a:xfrm>
              <a:off x="3762720" y="2616120"/>
              <a:ext cx="736560" cy="36936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MEM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Rectangle 27"/>
            <p:cNvSpPr/>
            <p:nvPr/>
          </p:nvSpPr>
          <p:spPr>
            <a:xfrm>
              <a:off x="2622600" y="4840200"/>
              <a:ext cx="736560" cy="305640"/>
            </a:xfrm>
            <a:prstGeom prst="rect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IB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Rectangle 28"/>
            <p:cNvSpPr/>
            <p:nvPr/>
          </p:nvSpPr>
          <p:spPr>
            <a:xfrm>
              <a:off x="3702600" y="3291840"/>
              <a:ext cx="736560" cy="736560"/>
            </a:xfrm>
            <a:prstGeom prst="rect">
              <a:avLst/>
            </a:prstGeom>
            <a:solidFill>
              <a:srgbClr val="00000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CPU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" name="Rectangle 29"/>
            <p:cNvSpPr/>
            <p:nvPr/>
          </p:nvSpPr>
          <p:spPr>
            <a:xfrm>
              <a:off x="2622600" y="3291840"/>
              <a:ext cx="736560" cy="736560"/>
            </a:xfrm>
            <a:prstGeom prst="rect">
              <a:avLst/>
            </a:prstGeom>
            <a:solidFill>
              <a:srgbClr val="76b90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GPU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Rectangle 30"/>
            <p:cNvSpPr/>
            <p:nvPr/>
          </p:nvSpPr>
          <p:spPr>
            <a:xfrm>
              <a:off x="3702600" y="2679120"/>
              <a:ext cx="736560" cy="36936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MEM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09" name="Straight Arrow Connector 31"/>
            <p:cNvCxnSpPr>
              <a:stCxn id="108" idx="2"/>
              <a:endCxn id="106" idx="0"/>
            </p:cNvCxnSpPr>
            <p:nvPr/>
          </p:nvCxnSpPr>
          <p:spPr>
            <a:xfrm>
              <a:off x="4070880" y="3048480"/>
              <a:ext cx="360" cy="243720"/>
            </a:xfrm>
            <a:prstGeom prst="straightConnector1">
              <a:avLst/>
            </a:prstGeom>
            <a:ln w="9525">
              <a:solidFill>
                <a:srgbClr val="0071c5"/>
              </a:solidFill>
              <a:round/>
              <a:headEnd len="med" type="triangle" w="med"/>
              <a:tailEnd len="med" type="triangle" w="med"/>
            </a:ln>
          </p:spPr>
        </p:cxnSp>
        <p:cxnSp>
          <p:nvCxnSpPr>
            <p:cNvPr id="110" name="Straight Arrow Connector 32"/>
            <p:cNvCxnSpPr>
              <a:stCxn id="111" idx="0"/>
              <a:endCxn id="106" idx="2"/>
            </p:cNvCxnSpPr>
            <p:nvPr/>
          </p:nvCxnSpPr>
          <p:spPr>
            <a:xfrm flipH="1" flipV="1">
              <a:off x="4070880" y="4028400"/>
              <a:ext cx="2160" cy="360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</p:cxnSp>
        <p:sp>
          <p:nvSpPr>
            <p:cNvPr id="111" name="Rectangle 33"/>
            <p:cNvSpPr/>
            <p:nvPr/>
          </p:nvSpPr>
          <p:spPr>
            <a:xfrm>
              <a:off x="3702600" y="4388400"/>
              <a:ext cx="740160" cy="358560"/>
            </a:xfrm>
            <a:prstGeom prst="rect">
              <a:avLst/>
            </a:prstGeom>
            <a:solidFill>
              <a:srgbClr val="00000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2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PCIe</a:t>
              </a:r>
              <a:endParaRPr b="0" lang="en-US" sz="12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2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Switch</a:t>
              </a:r>
              <a:endParaRPr b="0" lang="en-US" sz="1200" spc="-1" strike="noStrike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12" name="Elbow Connector 33"/>
            <p:cNvCxnSpPr>
              <a:stCxn id="111" idx="1"/>
              <a:endCxn id="105" idx="0"/>
            </p:cNvCxnSpPr>
            <p:nvPr/>
          </p:nvCxnSpPr>
          <p:spPr>
            <a:xfrm flipV="1" rot="10800000">
              <a:off x="2990520" y="4567320"/>
              <a:ext cx="712080" cy="272880"/>
            </a:xfrm>
            <a:prstGeom prst="bentConnector2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</p:cxnSp>
        <p:cxnSp>
          <p:nvCxnSpPr>
            <p:cNvPr id="113" name="Elbow Connector 37"/>
            <p:cNvCxnSpPr>
              <a:stCxn id="111" idx="1"/>
              <a:endCxn id="107" idx="2"/>
            </p:cNvCxnSpPr>
            <p:nvPr/>
          </p:nvCxnSpPr>
          <p:spPr>
            <a:xfrm rot="10800000">
              <a:off x="2990520" y="4028400"/>
              <a:ext cx="712080" cy="539640"/>
            </a:xfrm>
            <a:prstGeom prst="bentConnector2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</p:cxnSp>
        <p:sp>
          <p:nvSpPr>
            <p:cNvPr id="114" name="Rectangle 36"/>
            <p:cNvSpPr/>
            <p:nvPr/>
          </p:nvSpPr>
          <p:spPr>
            <a:xfrm>
              <a:off x="2688480" y="2612880"/>
              <a:ext cx="736560" cy="369360"/>
            </a:xfrm>
            <a:prstGeom prst="rect">
              <a:avLst/>
            </a:prstGeom>
            <a:solidFill>
              <a:srgbClr val="76b90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MEM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Rectangle 37"/>
            <p:cNvSpPr/>
            <p:nvPr/>
          </p:nvSpPr>
          <p:spPr>
            <a:xfrm>
              <a:off x="2628360" y="2675880"/>
              <a:ext cx="736560" cy="369360"/>
            </a:xfrm>
            <a:prstGeom prst="rect">
              <a:avLst/>
            </a:prstGeom>
            <a:solidFill>
              <a:srgbClr val="76b90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MEM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16" name="Straight Arrow Connector 38"/>
            <p:cNvCxnSpPr>
              <a:stCxn id="115" idx="2"/>
              <a:endCxn id="107" idx="0"/>
            </p:cNvCxnSpPr>
            <p:nvPr/>
          </p:nvCxnSpPr>
          <p:spPr>
            <a:xfrm flipH="1">
              <a:off x="2990880" y="3045240"/>
              <a:ext cx="6120" cy="246960"/>
            </a:xfrm>
            <a:prstGeom prst="straightConnector1">
              <a:avLst/>
            </a:prstGeom>
            <a:ln w="9525">
              <a:solidFill>
                <a:srgbClr val="76b900"/>
              </a:solidFill>
              <a:round/>
              <a:headEnd len="med" type="triangle" w="med"/>
              <a:tailEnd len="med" type="triangle" w="med"/>
            </a:ln>
          </p:spPr>
        </p:cxnSp>
        <p:sp>
          <p:nvSpPr>
            <p:cNvPr id="117" name="Rectangle 39"/>
            <p:cNvSpPr/>
            <p:nvPr/>
          </p:nvSpPr>
          <p:spPr>
            <a:xfrm>
              <a:off x="2540160" y="2166840"/>
              <a:ext cx="2043720" cy="30913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Node 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18" name="Elbow Connector 93"/>
          <p:cNvCxnSpPr>
            <a:stCxn id="105" idx="2"/>
            <a:endCxn id="119" idx="2"/>
          </p:cNvCxnSpPr>
          <p:nvPr/>
        </p:nvCxnSpPr>
        <p:spPr>
          <a:xfrm rot="16200000">
            <a:off x="4127040" y="4009320"/>
            <a:ext cx="360" cy="2273040"/>
          </a:xfrm>
          <a:prstGeom prst="bentConnector3">
            <a:avLst>
              <a:gd name="adj1" fmla="val 0"/>
            </a:avLst>
          </a:prstGeom>
          <a:ln w="9525">
            <a:solidFill>
              <a:srgbClr val="50505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20" name="Elbow Connector 96"/>
          <p:cNvCxnSpPr>
            <a:stCxn id="119" idx="2"/>
            <a:endCxn id="90" idx="2"/>
          </p:cNvCxnSpPr>
          <p:nvPr/>
        </p:nvCxnSpPr>
        <p:spPr>
          <a:xfrm rot="16200000">
            <a:off x="6660360" y="3749040"/>
            <a:ext cx="360" cy="2793960"/>
          </a:xfrm>
          <a:prstGeom prst="bentConnector3">
            <a:avLst>
              <a:gd name="adj1" fmla="val -64900000"/>
            </a:avLst>
          </a:prstGeom>
          <a:ln w="9525">
            <a:solidFill>
              <a:srgbClr val="50505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21" name="TextBox 42"/>
          <p:cNvSpPr/>
          <p:nvPr/>
        </p:nvSpPr>
        <p:spPr>
          <a:xfrm>
            <a:off x="7057440" y="3690720"/>
            <a:ext cx="347760" cy="335880"/>
          </a:xfrm>
          <a:prstGeom prst="rect">
            <a:avLst/>
          </a:prstGeom>
          <a:noFill/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rved Up Arrow 102"/>
          <p:cNvSpPr/>
          <p:nvPr/>
        </p:nvSpPr>
        <p:spPr>
          <a:xfrm>
            <a:off x="2932920" y="3089880"/>
            <a:ext cx="5353560" cy="2710440"/>
          </a:xfrm>
          <a:prstGeom prst="curvedUpArrow">
            <a:avLst>
              <a:gd name="adj1" fmla="val 4592"/>
              <a:gd name="adj2" fmla="val 11392"/>
              <a:gd name="adj3" fmla="val 7023"/>
            </a:avLst>
          </a:prstGeom>
          <a:solidFill>
            <a:srgbClr val="ff0000"/>
          </a:solidFill>
          <a:ln w="25400">
            <a:noFill/>
          </a:ln>
          <a:effectLst>
            <a:outerShdw algn="tl" blurRad="50760" dir="2700000" dist="37674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numCol="1" spcCol="0" wrap="none" lIns="84600" rIns="84600" tIns="42120" bIns="42120" anchor="ctr">
            <a:noAutofit/>
          </a:bodyPr>
          <a:p>
            <a:pPr marL="3960" algn="ctr">
              <a:lnSpc>
                <a:spcPct val="100000"/>
              </a:lnSpc>
              <a:tabLst>
                <a:tab algn="l" pos="3092400"/>
              </a:tabLst>
            </a:pPr>
            <a:endParaRPr b="1" lang="en-US" sz="1800" spc="-1" strike="noStrike">
              <a:solidFill>
                <a:srgbClr val="ffffff"/>
              </a:solidFill>
              <a:latin typeface="Arial"/>
              <a:ea typeface="MS PGothic"/>
            </a:endParaRPr>
          </a:p>
        </p:txBody>
      </p:sp>
      <p:grpSp>
        <p:nvGrpSpPr>
          <p:cNvPr id="123" name="Group 44"/>
          <p:cNvGrpSpPr/>
          <p:nvPr/>
        </p:nvGrpSpPr>
        <p:grpSpPr>
          <a:xfrm>
            <a:off x="4812840" y="2166840"/>
            <a:ext cx="2043720" cy="3091320"/>
            <a:chOff x="4812840" y="2166840"/>
            <a:chExt cx="2043720" cy="3091320"/>
          </a:xfrm>
        </p:grpSpPr>
        <p:sp>
          <p:nvSpPr>
            <p:cNvPr id="124" name="Rectangle 45"/>
            <p:cNvSpPr/>
            <p:nvPr/>
          </p:nvSpPr>
          <p:spPr>
            <a:xfrm>
              <a:off x="6035400" y="2616120"/>
              <a:ext cx="736560" cy="36936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MEM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" name="Rectangle 46"/>
            <p:cNvSpPr/>
            <p:nvPr/>
          </p:nvSpPr>
          <p:spPr>
            <a:xfrm>
              <a:off x="4898160" y="4840200"/>
              <a:ext cx="730800" cy="305640"/>
            </a:xfrm>
            <a:prstGeom prst="rect">
              <a:avLst/>
            </a:prstGeom>
            <a:solidFill>
              <a:srgbClr val="ff000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8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IB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Rectangle 47"/>
            <p:cNvSpPr/>
            <p:nvPr/>
          </p:nvSpPr>
          <p:spPr>
            <a:xfrm>
              <a:off x="5975280" y="3291840"/>
              <a:ext cx="736560" cy="736560"/>
            </a:xfrm>
            <a:prstGeom prst="rect">
              <a:avLst/>
            </a:prstGeom>
            <a:solidFill>
              <a:srgbClr val="00000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CPU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Rectangle 48"/>
            <p:cNvSpPr/>
            <p:nvPr/>
          </p:nvSpPr>
          <p:spPr>
            <a:xfrm>
              <a:off x="4895280" y="3291840"/>
              <a:ext cx="736560" cy="736560"/>
            </a:xfrm>
            <a:prstGeom prst="rect">
              <a:avLst/>
            </a:prstGeom>
            <a:solidFill>
              <a:srgbClr val="76b90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GPU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Rectangle 49"/>
            <p:cNvSpPr/>
            <p:nvPr/>
          </p:nvSpPr>
          <p:spPr>
            <a:xfrm>
              <a:off x="5975280" y="2679120"/>
              <a:ext cx="736560" cy="36936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MEM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28" name="Straight Arrow Connector 50"/>
            <p:cNvCxnSpPr>
              <a:stCxn id="127" idx="2"/>
              <a:endCxn id="125" idx="0"/>
            </p:cNvCxnSpPr>
            <p:nvPr/>
          </p:nvCxnSpPr>
          <p:spPr>
            <a:xfrm>
              <a:off x="6343560" y="3048480"/>
              <a:ext cx="360" cy="243720"/>
            </a:xfrm>
            <a:prstGeom prst="straightConnector1">
              <a:avLst/>
            </a:prstGeom>
            <a:ln w="9525">
              <a:solidFill>
                <a:srgbClr val="0071c5"/>
              </a:solidFill>
              <a:round/>
              <a:headEnd len="med" type="triangle" w="med"/>
              <a:tailEnd len="med" type="triangle" w="med"/>
            </a:ln>
          </p:spPr>
        </p:cxnSp>
        <p:cxnSp>
          <p:nvCxnSpPr>
            <p:cNvPr id="129" name="Straight Arrow Connector 51"/>
            <p:cNvCxnSpPr>
              <a:stCxn id="130" idx="0"/>
              <a:endCxn id="125" idx="2"/>
            </p:cNvCxnSpPr>
            <p:nvPr/>
          </p:nvCxnSpPr>
          <p:spPr>
            <a:xfrm flipH="1" flipV="1">
              <a:off x="6343560" y="4028400"/>
              <a:ext cx="2160" cy="360360"/>
            </a:xfrm>
            <a:prstGeom prst="straightConnector1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</p:cxnSp>
        <p:sp>
          <p:nvSpPr>
            <p:cNvPr id="130" name="Rectangle 52"/>
            <p:cNvSpPr/>
            <p:nvPr/>
          </p:nvSpPr>
          <p:spPr>
            <a:xfrm>
              <a:off x="5975280" y="4388400"/>
              <a:ext cx="740160" cy="358560"/>
            </a:xfrm>
            <a:prstGeom prst="rect">
              <a:avLst/>
            </a:prstGeom>
            <a:solidFill>
              <a:srgbClr val="000000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2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PCIe</a:t>
              </a:r>
              <a:endParaRPr b="0" lang="en-US" sz="1200" spc="-1" strike="noStrike">
                <a:solidFill>
                  <a:srgbClr val="ffffff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2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Switch</a:t>
              </a:r>
              <a:endParaRPr b="0" lang="en-US" sz="1200" spc="-1" strike="noStrike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131" name="Elbow Connector 105"/>
            <p:cNvCxnSpPr>
              <a:stCxn id="130" idx="1"/>
              <a:endCxn id="119" idx="0"/>
            </p:cNvCxnSpPr>
            <p:nvPr/>
          </p:nvCxnSpPr>
          <p:spPr>
            <a:xfrm flipV="1" rot="10800000">
              <a:off x="5263200" y="4567320"/>
              <a:ext cx="712080" cy="272880"/>
            </a:xfrm>
            <a:prstGeom prst="bentConnector2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</p:cxnSp>
        <p:cxnSp>
          <p:nvCxnSpPr>
            <p:cNvPr id="132" name="Elbow Connector 106"/>
            <p:cNvCxnSpPr>
              <a:stCxn id="130" idx="1"/>
              <a:endCxn id="126" idx="2"/>
            </p:cNvCxnSpPr>
            <p:nvPr/>
          </p:nvCxnSpPr>
          <p:spPr>
            <a:xfrm rot="10800000">
              <a:off x="5263200" y="4028400"/>
              <a:ext cx="712080" cy="539640"/>
            </a:xfrm>
            <a:prstGeom prst="bentConnector2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</p:cxnSp>
        <p:sp>
          <p:nvSpPr>
            <p:cNvPr id="133" name="Rectangle 55"/>
            <p:cNvSpPr/>
            <p:nvPr/>
          </p:nvSpPr>
          <p:spPr>
            <a:xfrm>
              <a:off x="4961160" y="2612880"/>
              <a:ext cx="736560" cy="369360"/>
            </a:xfrm>
            <a:prstGeom prst="rect">
              <a:avLst/>
            </a:prstGeom>
            <a:solidFill>
              <a:srgbClr val="76b90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ffffff"/>
                  </a:solidFill>
                  <a:latin typeface="Trebuchet MS"/>
                  <a:ea typeface="DejaVu Sans"/>
                </a:rPr>
                <a:t>MEM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Rectangle 56"/>
            <p:cNvSpPr/>
            <p:nvPr/>
          </p:nvSpPr>
          <p:spPr>
            <a:xfrm>
              <a:off x="4901040" y="2675880"/>
              <a:ext cx="736560" cy="369360"/>
            </a:xfrm>
            <a:prstGeom prst="rect">
              <a:avLst/>
            </a:prstGeom>
            <a:solidFill>
              <a:srgbClr val="76b900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de-DE" sz="14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MEM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35" name="Straight Arrow Connector 57"/>
            <p:cNvCxnSpPr>
              <a:stCxn id="134" idx="2"/>
              <a:endCxn id="126" idx="0"/>
            </p:cNvCxnSpPr>
            <p:nvPr/>
          </p:nvCxnSpPr>
          <p:spPr>
            <a:xfrm flipH="1">
              <a:off x="5263560" y="3045240"/>
              <a:ext cx="6120" cy="246960"/>
            </a:xfrm>
            <a:prstGeom prst="straightConnector1">
              <a:avLst/>
            </a:prstGeom>
            <a:ln w="9525">
              <a:solidFill>
                <a:srgbClr val="76b900"/>
              </a:solidFill>
              <a:round/>
              <a:headEnd len="med" type="triangle" w="med"/>
              <a:tailEnd len="med" type="triangle" w="med"/>
            </a:ln>
          </p:spPr>
        </p:cxnSp>
        <p:sp>
          <p:nvSpPr>
            <p:cNvPr id="136" name="Rectangle 58"/>
            <p:cNvSpPr/>
            <p:nvPr/>
          </p:nvSpPr>
          <p:spPr>
            <a:xfrm>
              <a:off x="4812840" y="2166840"/>
              <a:ext cx="2043720" cy="30913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Trebuchet MS"/>
                  <a:ea typeface="DejaVu Sans"/>
                </a:rPr>
                <a:t>Node 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137" name="Straight Arrow Connector 59"/>
          <p:cNvCxnSpPr>
            <a:stCxn id="107" idx="3"/>
            <a:endCxn id="106" idx="1"/>
          </p:cNvCxnSpPr>
          <p:nvPr/>
        </p:nvCxnSpPr>
        <p:spPr>
          <a:xfrm>
            <a:off x="3359160" y="3660120"/>
            <a:ext cx="343800" cy="360"/>
          </a:xfrm>
          <a:prstGeom prst="straightConnector1">
            <a:avLst/>
          </a:prstGeom>
          <a:ln w="9525">
            <a:solidFill>
              <a:srgbClr val="76b9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38" name="Straight Arrow Connector 60"/>
          <p:cNvCxnSpPr>
            <a:stCxn id="126" idx="3"/>
            <a:endCxn id="125" idx="1"/>
          </p:cNvCxnSpPr>
          <p:nvPr/>
        </p:nvCxnSpPr>
        <p:spPr>
          <a:xfrm>
            <a:off x="5631840" y="3660120"/>
            <a:ext cx="343800" cy="360"/>
          </a:xfrm>
          <a:prstGeom prst="straightConnector1">
            <a:avLst/>
          </a:prstGeom>
          <a:ln w="9525">
            <a:solidFill>
              <a:srgbClr val="76b900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39" name="Straight Arrow Connector 61"/>
          <p:cNvCxnSpPr>
            <a:stCxn id="92" idx="3"/>
            <a:endCxn id="91" idx="1"/>
          </p:cNvCxnSpPr>
          <p:nvPr/>
        </p:nvCxnSpPr>
        <p:spPr>
          <a:xfrm>
            <a:off x="8425440" y="3660120"/>
            <a:ext cx="343800" cy="360"/>
          </a:xfrm>
          <a:prstGeom prst="straightConnector1">
            <a:avLst/>
          </a:prstGeom>
          <a:ln w="9525">
            <a:solidFill>
              <a:srgbClr val="76b900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40" name="PlaceHolder 2"/>
          <p:cNvSpPr>
            <a:spLocks noGrp="1"/>
          </p:cNvSpPr>
          <p:nvPr>
            <p:ph type="sldNum" idx="3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06D5636-2212-4B82-A1BF-1D34DE2457AC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Profiling MPI+OpenACC applications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sldNum" idx="21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BF4FD0A-9BD3-4CFC-B38A-638A6BA67725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1" name="Content Placeholder 9" descr=""/>
          <p:cNvPicPr/>
          <p:nvPr/>
        </p:nvPicPr>
        <p:blipFill>
          <a:blip r:embed="rId1"/>
          <a:stretch/>
        </p:blipFill>
        <p:spPr>
          <a:xfrm>
            <a:off x="2334600" y="1569960"/>
            <a:ext cx="7499160" cy="419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Profiling MPI+OpenACC applications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Multiple parallel profiling tools are CUDA-aware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50720" indent="-235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Score-P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50720" indent="-235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Vampir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50720" indent="-235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Tau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These tools are good for discovering MPI issues as well as basic CUDA performance inhibitors.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22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FA3B6FC-4536-490E-80F3-F4D87182B568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35" name="Group 8"/>
          <p:cNvGrpSpPr/>
          <p:nvPr/>
        </p:nvGrpSpPr>
        <p:grpSpPr>
          <a:xfrm>
            <a:off x="1847520" y="4005000"/>
            <a:ext cx="7945560" cy="2038680"/>
            <a:chOff x="1847520" y="4005000"/>
            <a:chExt cx="7945560" cy="2038680"/>
          </a:xfrm>
        </p:grpSpPr>
        <p:pic>
          <p:nvPicPr>
            <p:cNvPr id="536" name="Picture 3" descr=""/>
            <p:cNvPicPr/>
            <p:nvPr/>
          </p:nvPicPr>
          <p:blipFill>
            <a:blip r:embed="rId1"/>
            <a:stretch/>
          </p:blipFill>
          <p:spPr>
            <a:xfrm>
              <a:off x="1847520" y="4005000"/>
              <a:ext cx="4387680" cy="2038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7" name="Picture 7" descr=""/>
            <p:cNvPicPr/>
            <p:nvPr/>
          </p:nvPicPr>
          <p:blipFill>
            <a:blip r:embed="rId2"/>
            <a:stretch/>
          </p:blipFill>
          <p:spPr>
            <a:xfrm>
              <a:off x="6507360" y="4028040"/>
              <a:ext cx="3285720" cy="20145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Communication + Computation Overlap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sldNum" idx="23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FB20D86-AEE5-47D2-B5BA-66B63774593D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540" name="Content Placeholder 5"/>
          <p:cNvGraphicFramePr/>
          <p:nvPr/>
        </p:nvGraphicFramePr>
        <p:xfrm>
          <a:off x="360360" y="1563840"/>
          <a:ext cx="11447640" cy="4211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Communication + Computation Overlap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sldNum" idx="24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2988710-E60D-4B66-994A-70117FB32218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43" name="Group 3"/>
          <p:cNvGrpSpPr/>
          <p:nvPr/>
        </p:nvGrpSpPr>
        <p:grpSpPr>
          <a:xfrm>
            <a:off x="2009880" y="1504440"/>
            <a:ext cx="8170920" cy="4251960"/>
            <a:chOff x="2009880" y="1504440"/>
            <a:chExt cx="8170920" cy="4251960"/>
          </a:xfrm>
        </p:grpSpPr>
        <p:grpSp>
          <p:nvGrpSpPr>
            <p:cNvPr id="544" name="Group 5"/>
            <p:cNvGrpSpPr/>
            <p:nvPr/>
          </p:nvGrpSpPr>
          <p:grpSpPr>
            <a:xfrm>
              <a:off x="2497680" y="1965600"/>
              <a:ext cx="7683120" cy="487800"/>
              <a:chOff x="2497680" y="1965600"/>
              <a:chExt cx="7683120" cy="487800"/>
            </a:xfrm>
          </p:grpSpPr>
          <p:sp>
            <p:nvSpPr>
              <p:cNvPr id="545" name="Rectangle 6"/>
              <p:cNvSpPr/>
              <p:nvPr/>
            </p:nvSpPr>
            <p:spPr>
              <a:xfrm>
                <a:off x="2497680" y="1965600"/>
                <a:ext cx="6491880" cy="487800"/>
              </a:xfrm>
              <a:prstGeom prst="rect">
                <a:avLst/>
              </a:prstGeom>
              <a:solidFill>
                <a:srgbClr val="76b9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de-DE" sz="1800" spc="-1" strike="noStrike">
                    <a:solidFill>
                      <a:srgbClr val="ffffff"/>
                    </a:solidFill>
                    <a:latin typeface="Trebuchet MS"/>
                    <a:ea typeface="DejaVu Sans"/>
                  </a:rPr>
                  <a:t>Process whole domain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6" name="Rectangle 7"/>
              <p:cNvSpPr/>
              <p:nvPr/>
            </p:nvSpPr>
            <p:spPr>
              <a:xfrm>
                <a:off x="9063000" y="1965600"/>
                <a:ext cx="1117800" cy="48780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de-DE" sz="1800" spc="-1" strike="noStrike">
                    <a:solidFill>
                      <a:srgbClr val="ffffff"/>
                    </a:solidFill>
                    <a:latin typeface="Trebuchet MS"/>
                    <a:ea typeface="DejaVu Sans"/>
                  </a:rPr>
                  <a:t>MPI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47" name="TextBox 8"/>
            <p:cNvSpPr/>
            <p:nvPr/>
          </p:nvSpPr>
          <p:spPr>
            <a:xfrm rot="16200000">
              <a:off x="1480680" y="2038320"/>
              <a:ext cx="1423800" cy="356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2440" rIns="82440" tIns="41040" bIns="4104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989898"/>
                  </a:solidFill>
                  <a:latin typeface="Trebuchet MS"/>
                  <a:ea typeface="MS PGothic"/>
                </a:rPr>
                <a:t>No Overlapp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48" name="Group 9"/>
            <p:cNvGrpSpPr/>
            <p:nvPr/>
          </p:nvGrpSpPr>
          <p:grpSpPr>
            <a:xfrm>
              <a:off x="2009880" y="3275640"/>
              <a:ext cx="8170920" cy="2480760"/>
              <a:chOff x="2009880" y="3275640"/>
              <a:chExt cx="8170920" cy="2480760"/>
            </a:xfrm>
          </p:grpSpPr>
          <p:grpSp>
            <p:nvGrpSpPr>
              <p:cNvPr id="549" name="Group 10"/>
              <p:cNvGrpSpPr/>
              <p:nvPr/>
            </p:nvGrpSpPr>
            <p:grpSpPr>
              <a:xfrm>
                <a:off x="2379240" y="3275640"/>
                <a:ext cx="5647680" cy="2480760"/>
                <a:chOff x="2379240" y="3275640"/>
                <a:chExt cx="5647680" cy="2480760"/>
              </a:xfrm>
            </p:grpSpPr>
            <p:sp>
              <p:nvSpPr>
                <p:cNvPr id="550" name="Rectangle 13"/>
                <p:cNvSpPr/>
                <p:nvPr/>
              </p:nvSpPr>
              <p:spPr>
                <a:xfrm>
                  <a:off x="3296520" y="4417920"/>
                  <a:ext cx="4730400" cy="487800"/>
                </a:xfrm>
                <a:prstGeom prst="rect">
                  <a:avLst/>
                </a:prstGeom>
                <a:solidFill>
                  <a:srgbClr val="76b900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Process inner domain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1" name="Rectangle 14"/>
                <p:cNvSpPr/>
                <p:nvPr/>
              </p:nvSpPr>
              <p:spPr>
                <a:xfrm>
                  <a:off x="5727960" y="5112720"/>
                  <a:ext cx="1117800" cy="48780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MPI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2" name="Rectangle 15"/>
                <p:cNvSpPr/>
                <p:nvPr/>
              </p:nvSpPr>
              <p:spPr>
                <a:xfrm>
                  <a:off x="2379240" y="5112720"/>
                  <a:ext cx="1953720" cy="487800"/>
                </a:xfrm>
                <a:prstGeom prst="rect">
                  <a:avLst/>
                </a:prstGeom>
                <a:solidFill>
                  <a:srgbClr val="ffc000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de-DE" sz="1800" spc="-1" strike="noStrike">
                      <a:solidFill>
                        <a:srgbClr val="ffffff"/>
                      </a:solidFill>
                      <a:latin typeface="Trebuchet MS"/>
                      <a:ea typeface="DejaVu Sans"/>
                    </a:rPr>
                    <a:t>Process boundary domain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cxnSp>
              <p:nvCxnSpPr>
                <p:cNvPr id="553" name="Straight Arrow Connector 16"/>
                <p:cNvCxnSpPr/>
                <p:nvPr/>
              </p:nvCxnSpPr>
              <p:spPr>
                <a:xfrm>
                  <a:off x="4415400" y="5356800"/>
                  <a:ext cx="1248120" cy="1440"/>
                </a:xfrm>
                <a:prstGeom prst="straightConnector1">
                  <a:avLst/>
                </a:prstGeom>
                <a:ln w="12700">
                  <a:solidFill>
                    <a:srgbClr val="76b900"/>
                  </a:solidFill>
                  <a:round/>
                  <a:tailEnd len="med" type="triangle" w="med"/>
                </a:ln>
              </p:spPr>
            </p:cxnSp>
            <p:sp>
              <p:nvSpPr>
                <p:cNvPr id="554" name="TextBox 17"/>
                <p:cNvSpPr/>
                <p:nvPr/>
              </p:nvSpPr>
              <p:spPr>
                <a:xfrm>
                  <a:off x="4232520" y="5392440"/>
                  <a:ext cx="1611720" cy="363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de-DE" sz="1800" spc="-1" strike="noStrike">
                      <a:solidFill>
                        <a:srgbClr val="989898"/>
                      </a:solidFill>
                      <a:latin typeface="Trebuchet MS"/>
                      <a:ea typeface="MS PGothic"/>
                    </a:rPr>
                    <a:t>Dependency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55" name="Rectangular Callout 19"/>
                <p:cNvSpPr/>
                <p:nvPr/>
              </p:nvSpPr>
              <p:spPr>
                <a:xfrm>
                  <a:off x="3540240" y="3275640"/>
                  <a:ext cx="2303640" cy="979200"/>
                </a:xfrm>
                <a:prstGeom prst="wedgeRectCallout">
                  <a:avLst>
                    <a:gd name="adj1" fmla="val -44810"/>
                    <a:gd name="adj2" fmla="val 139858"/>
                  </a:avLst>
                </a:prstGeom>
                <a:solidFill>
                  <a:srgbClr val="ffffff"/>
                </a:solidFill>
                <a:ln w="25400">
                  <a:solidFill>
                    <a:srgbClr val="76b9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de-DE" sz="1800" spc="-1" strike="noStrike">
                      <a:solidFill>
                        <a:srgbClr val="000000"/>
                      </a:solidFill>
                      <a:latin typeface="Trebuchet MS"/>
                      <a:ea typeface="DejaVu Sans"/>
                    </a:rPr>
                    <a:t>Boundary and inner domain processing can overlapp </a:t>
                  </a:r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556" name="TextBox 11"/>
              <p:cNvSpPr/>
              <p:nvPr/>
            </p:nvSpPr>
            <p:spPr>
              <a:xfrm rot="16200000">
                <a:off x="1640880" y="4300200"/>
                <a:ext cx="110196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de-DE" sz="1800" spc="-1" strike="noStrike">
                    <a:solidFill>
                      <a:srgbClr val="989898"/>
                    </a:solidFill>
                    <a:latin typeface="Trebuchet MS"/>
                    <a:ea typeface="MS PGothic"/>
                  </a:rPr>
                  <a:t>Overlapp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7" name="Left-Right Arrow 13"/>
              <p:cNvSpPr/>
              <p:nvPr/>
            </p:nvSpPr>
            <p:spPr>
              <a:xfrm>
                <a:off x="8106480" y="4417920"/>
                <a:ext cx="2074320" cy="487800"/>
              </a:xfrm>
              <a:prstGeom prst="leftRightArrow">
                <a:avLst>
                  <a:gd name="adj1" fmla="val 50000"/>
                  <a:gd name="adj2" fmla="val 50000"/>
                </a:avLst>
              </a:prstGeom>
              <a:solidFill>
                <a:srgbClr val="ffffff"/>
              </a:solidFill>
              <a:ln w="25400">
                <a:solidFill>
                  <a:srgbClr val="76b9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de-DE" sz="1600" spc="-1" strike="noStrike">
                    <a:solidFill>
                      <a:srgbClr val="000000"/>
                    </a:solidFill>
                    <a:latin typeface="Trebuchet MS"/>
                    <a:ea typeface="DejaVu Sans"/>
                  </a:rPr>
                  <a:t>Possible Speedup</a:t>
                </a:r>
                <a:endParaRPr b="0" lang="en-US" sz="1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Communication + Computation Overlap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#pragma acc parallel loop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nn-NO" sz="14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b="0" lang="nn-NO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b="1" lang="nn-NO" sz="14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b="0" lang="nn-NO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b="0" lang="nn-NO" sz="1400" spc="-1" strike="noStrike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...</a:t>
            </a:r>
            <a:r>
              <a:rPr b="0" lang="nn-NO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b="1" lang="nn-NO" sz="14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//Process boundary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#pragma acc parallel loop </a:t>
            </a:r>
            <a:r>
              <a:rPr b="1" lang="en-US" sz="1400" spc="-1" strike="noStrike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async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nn-NO" sz="14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for</a:t>
            </a:r>
            <a:r>
              <a:rPr b="0" lang="nn-NO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b="1" lang="nn-NO" sz="14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b="0" lang="nn-NO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b="0" lang="nn-NO" sz="1400" spc="-1" strike="noStrike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...</a:t>
            </a:r>
            <a:r>
              <a:rPr b="0" lang="nn-NO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b="1" lang="nn-NO" sz="14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b="0" lang="en-US" sz="1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//Process inner domain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#pragma acc host_data use_device ( A 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//Exchange halo with top and bottom neighbor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MPI_Sendrecv</a:t>
            </a:r>
            <a:r>
              <a:rPr b="1" lang="en-US" sz="14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 </a:t>
            </a:r>
            <a:r>
              <a:rPr b="0" lang="en-US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A…</a:t>
            </a:r>
            <a:r>
              <a:rPr b="1" lang="en-US" sz="14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//…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//wait for iteration to finish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804000"/>
                </a:solidFill>
                <a:highlight>
                  <a:srgbClr val="ffffff"/>
                </a:highlight>
                <a:latin typeface="Courier New"/>
              </a:rPr>
              <a:t>#pragma acc wait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25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8021A34-0BCD-4EAD-BBCF-9BB5AEBA174A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Scalability Metrics For Success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Serial Time: 𝑇𝑠: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35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How long it takes to run the problem with a single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Parallel Time: 𝑇𝑝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35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How long it takes to run the problem with multiple processes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Number of Processes: 𝑃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35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number of Processes operating on the task at hand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Speedup: 𝑆=𝑇𝑠/𝑇𝑝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35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How much faster is the parallel version vs. serial. (optimal is 𝑃)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Efficiency: 𝐸=  𝑆/𝑃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35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How efficient are the processors used (optimal is 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26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C41E04F-360F-4B40-9EEB-68768ACF2331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Task 1: Apply domain decomposition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Handle GPU affinity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Halo Exchange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27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BA33504-5A7D-455C-BFCF-18A840E606E7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Rectangle 3"/>
          <p:cNvSpPr/>
          <p:nvPr/>
        </p:nvSpPr>
        <p:spPr>
          <a:xfrm>
            <a:off x="360000" y="2925000"/>
            <a:ext cx="7502400" cy="224244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f8040"/>
                </a:solidFill>
                <a:latin typeface="Courier New"/>
                <a:ea typeface="DejaVu Sans"/>
              </a:rPr>
              <a:t>$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make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mpicc -c -DUSE_DOUBLE -Minfo=accel -fast -acc=gpu -gpu=cc80 poisson2d.c </a:t>
            </a:r>
            <a:r>
              <a:rPr b="1" lang="en-US" sz="1600" spc="-1" strike="noStrike">
                <a:solidFill>
                  <a:srgbClr val="804000"/>
                </a:solidFill>
                <a:latin typeface="Courier New"/>
                <a:ea typeface="DejaVu Sans"/>
              </a:rPr>
              <a:t>[...]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srun -p dc-gpu-devel --gres=gpu:4 --time 0:10:00 --pty -n 4 ./poisson2d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Jacobi relaxation Calculation: 8192 x 8192 mesh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804000"/>
                </a:solidFill>
                <a:latin typeface="Courier New"/>
                <a:ea typeface="DejaVu Sans"/>
              </a:rPr>
              <a:t>[...]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Num GPUs: 4.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8192x8192: 1 GPU:   2.3283 s, 4 GPUs:   2.3494 s, speedup:     0.99, efficiency:    24.78%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MPI time:   0.0001 s, inter GPU BW:  4760.23 GiB/s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Rectangle 7"/>
          <p:cNvSpPr/>
          <p:nvPr/>
        </p:nvSpPr>
        <p:spPr>
          <a:xfrm>
            <a:off x="9441720" y="1448640"/>
            <a:ext cx="2365920" cy="54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  <a:ea typeface="DejaVu Sans"/>
              </a:rPr>
              <a:t>Look for TODOs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TextBox 9"/>
          <p:cNvSpPr/>
          <p:nvPr/>
        </p:nvSpPr>
        <p:spPr>
          <a:xfrm>
            <a:off x="7025400" y="4445280"/>
            <a:ext cx="5510160" cy="1402560"/>
          </a:xfrm>
          <a:prstGeom prst="rect">
            <a:avLst/>
          </a:prstGeom>
          <a:solidFill>
            <a:srgbClr val="b3b3b3"/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Make Targets: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run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run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poisson2d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(default)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poisson2d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build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poisson2d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binary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profile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: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profile with Nsight Systems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*.solution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same as above with solution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poisson2d.solution.*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Task 2: Hide MPI communication time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Start copy loop asynchronously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Calibri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Wait for async copy loop after MPI comm. is done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28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26D1A60-2FC6-40BC-B08E-87F17561B56D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Rectangle 3"/>
          <p:cNvSpPr/>
          <p:nvPr/>
        </p:nvSpPr>
        <p:spPr>
          <a:xfrm>
            <a:off x="360000" y="2925000"/>
            <a:ext cx="7502400" cy="2242440"/>
          </a:xfrm>
          <a:prstGeom prst="rect">
            <a:avLst/>
          </a:prstGeom>
          <a:noFill/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f8040"/>
                </a:solidFill>
                <a:latin typeface="Courier New"/>
                <a:ea typeface="DejaVu Sans"/>
              </a:rPr>
              <a:t>$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make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mpicc -c -DUSE_DOUBLE -Minfo=accel -fast -acc=gpu -gpu=cc80 poisson2d.c </a:t>
            </a:r>
            <a:r>
              <a:rPr b="1" lang="en-US" sz="1600" spc="-1" strike="noStrike">
                <a:solidFill>
                  <a:srgbClr val="804000"/>
                </a:solidFill>
                <a:latin typeface="Courier New"/>
                <a:ea typeface="DejaVu Sans"/>
              </a:rPr>
              <a:t>[...]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srun -p dc-gpu-devel --gres=gpu:4 --time 0:10:00 --pty -n 4 ./poisson2d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Jacobi relaxation Calculation: 8192 x 8192 mesh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804000"/>
                </a:solidFill>
                <a:latin typeface="Courier New"/>
                <a:ea typeface="DejaVu Sans"/>
              </a:rPr>
              <a:t>[...]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Num GPUs: 4.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8192x8192: 1 GPU:   2.3289 s, 4 GPUs:   0.6824 s, speedup:     3.41, efficiency:    85.32%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MPI time:   0.0373 s, inter GPU BW:     6.54 GiB/s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Rectangle 7"/>
          <p:cNvSpPr/>
          <p:nvPr/>
        </p:nvSpPr>
        <p:spPr>
          <a:xfrm>
            <a:off x="9441720" y="1448640"/>
            <a:ext cx="2365920" cy="543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  <a:ea typeface="DejaVu Sans"/>
              </a:rPr>
              <a:t>Look for TODOs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TextBox 9"/>
          <p:cNvSpPr/>
          <p:nvPr/>
        </p:nvSpPr>
        <p:spPr>
          <a:xfrm>
            <a:off x="7025400" y="4445280"/>
            <a:ext cx="5510160" cy="1402560"/>
          </a:xfrm>
          <a:prstGeom prst="rect">
            <a:avLst/>
          </a:prstGeom>
          <a:solidFill>
            <a:srgbClr val="b3b3b3"/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Make Targets: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run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run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poisson2d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(default)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poisson2d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build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poisson2d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binary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profile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: 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profile with Nsight Systems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*.solution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same as above with solution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poisson2d.solution.*</a:t>
            </a:r>
            <a:r>
              <a:rPr b="0" lang="en-US" sz="1600" spc="-1" strike="noStrike">
                <a:solidFill>
                  <a:srgbClr val="000000"/>
                </a:solidFill>
                <a:latin typeface="Trebuchet M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Content Placeholder 6" descr=""/>
          <p:cNvPicPr/>
          <p:nvPr/>
        </p:nvPicPr>
        <p:blipFill>
          <a:blip r:embed="rId1"/>
          <a:stretch/>
        </p:blipFill>
        <p:spPr>
          <a:xfrm>
            <a:off x="2344680" y="1563840"/>
            <a:ext cx="7479000" cy="4211640"/>
          </a:xfrm>
          <a:prstGeom prst="rect">
            <a:avLst/>
          </a:prstGeom>
          <a:ln w="0">
            <a:noFill/>
          </a:ln>
        </p:spPr>
      </p:pic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de-DE" sz="3200" spc="-1" strike="noStrike" cap="all">
                <a:solidFill>
                  <a:schemeClr val="accent1"/>
                </a:solidFill>
                <a:latin typeface="Arial"/>
              </a:rPr>
              <a:t>Task 1: Initial Version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sldNum" idx="29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8AD8718-83AC-4734-9188-8E012EB7A611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Rectangle 6"/>
          <p:cNvSpPr/>
          <p:nvPr/>
        </p:nvSpPr>
        <p:spPr>
          <a:xfrm>
            <a:off x="5375880" y="5373360"/>
            <a:ext cx="2539440" cy="221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de-DE" sz="3200" spc="-1" strike="noStrike" cap="all">
                <a:solidFill>
                  <a:schemeClr val="accent1"/>
                </a:solidFill>
                <a:latin typeface="Arial"/>
              </a:rPr>
              <a:t>Task 1: Solution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8000"/>
                </a:solidFill>
                <a:latin typeface="Courier New"/>
              </a:rPr>
              <a:t>//Initialize MPI and determine rank and size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MPI_Init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(&amp;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argc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&amp;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argv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MPI_Comm_rank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MPI_COMM_WORLD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&amp;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rank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MPI_Comm_size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MPI_COMM_WORLD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&amp;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size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local_rank = 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 local_comm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MPI_Comm_split_type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MPI_COMM_WORLD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MPI_COMM_TYPE_SHARED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rank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MPI_INFO_NULL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 &amp;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local_comm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MPI_Comm_rank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local_comm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 &amp;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local_rank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MPI_Comm_free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(&amp;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local_comm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81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#pragma acc set device_num( local_rank 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real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MS PGothic"/>
              </a:rPr>
              <a:t>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 restrict </a:t>
            </a:r>
            <a:r>
              <a:rPr b="0" lang="en-US" sz="1400" spc="-1" strike="noStrike">
                <a:solidFill>
                  <a:srgbClr val="8000ff"/>
                </a:solidFill>
                <a:latin typeface="Courier New"/>
                <a:ea typeface="MS PGothic"/>
              </a:rPr>
              <a:t>const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 A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MS PGothic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MS PGothic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real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MS PGothic"/>
              </a:rPr>
              <a:t>*)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 malloc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MS PGothic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MS PGothic"/>
              </a:rPr>
              <a:t>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ny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MS PGothic"/>
              </a:rPr>
              <a:t>*</a:t>
            </a:r>
            <a:r>
              <a:rPr b="1" lang="en-US" sz="1400" spc="-1" strike="noStrike">
                <a:solidFill>
                  <a:srgbClr val="0000ff"/>
                </a:solidFill>
                <a:latin typeface="Courier New"/>
                <a:ea typeface="MS PGothic"/>
              </a:rPr>
              <a:t>sizeof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MS PGothic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MS PGothic"/>
              </a:rPr>
              <a:t>real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MS PGothic"/>
              </a:rPr>
              <a:t>));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30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9ADBE24-B74C-49D6-BB9E-57E7071C864A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Rectangle 3"/>
          <p:cNvSpPr/>
          <p:nvPr/>
        </p:nvSpPr>
        <p:spPr>
          <a:xfrm>
            <a:off x="360000" y="2709000"/>
            <a:ext cx="7869600" cy="2878920"/>
          </a:xfrm>
          <a:prstGeom prst="rect">
            <a:avLst/>
          </a:prstGeom>
          <a:noFill/>
          <a:ln>
            <a:solidFill>
              <a:srgbClr val="6d26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4" name="Speech Bubble: Rectangle 5"/>
          <p:cNvSpPr/>
          <p:nvPr/>
        </p:nvSpPr>
        <p:spPr>
          <a:xfrm>
            <a:off x="8400240" y="3637800"/>
            <a:ext cx="2854440" cy="568440"/>
          </a:xfrm>
          <a:prstGeom prst="wedgeRectCallout">
            <a:avLst>
              <a:gd name="adj1" fmla="val -199178"/>
              <a:gd name="adj2" fmla="val 253018"/>
            </a:avLst>
          </a:prstGeom>
          <a:solidFill>
            <a:srgbClr val="023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5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Courier New"/>
                <a:ea typeface="DejaVu Sans"/>
              </a:rPr>
              <a:t>%num_devs</a:t>
            </a:r>
            <a:r>
              <a:rPr b="0" lang="en-US" sz="1400" spc="-1" strike="noStrike">
                <a:solidFill>
                  <a:schemeClr val="lt1"/>
                </a:solidFill>
                <a:latin typeface="Arial"/>
                <a:ea typeface="DejaVu Sans"/>
              </a:rPr>
              <a:t> omitted see slide 15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de-DE" sz="3200" spc="-1" strike="noStrike" cap="all">
                <a:solidFill>
                  <a:schemeClr val="accent1"/>
                </a:solidFill>
                <a:latin typeface="Arial"/>
              </a:rPr>
              <a:t>MPI+OpenACC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4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97B6291-C74B-491D-97AD-DC9AACFC5A1F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358920" y="938880"/>
            <a:ext cx="11447640" cy="5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ontent Placeholder 3"/>
          <p:cNvSpPr/>
          <p:nvPr/>
        </p:nvSpPr>
        <p:spPr>
          <a:xfrm>
            <a:off x="1955520" y="4212720"/>
            <a:ext cx="8279640" cy="1975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008000"/>
                </a:solidFill>
                <a:latin typeface="Courier New"/>
                <a:ea typeface="DejaVu Sans"/>
              </a:rPr>
              <a:t>//MPI rank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804000"/>
                </a:solidFill>
                <a:latin typeface="Courier New"/>
                <a:ea typeface="DejaVu Sans"/>
              </a:rPr>
              <a:t>#pragma acc host_data use_device( sbuf 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MPI_Send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sbuf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size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MPI_DOUBLE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n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  <a:ea typeface="DejaVu Sans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tag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MPI_COMM_WORLD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008000"/>
                </a:solidFill>
                <a:latin typeface="Courier New"/>
                <a:ea typeface="DejaVu Sans"/>
              </a:rPr>
              <a:t>//MPI rank n-1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804000"/>
                </a:solidFill>
                <a:latin typeface="Courier New"/>
                <a:ea typeface="DejaVu Sans"/>
              </a:rPr>
              <a:t>#pragma acc host_data use_device( rbuf 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MPI_Recv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rbuf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size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MPI_DOUBLE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  <a:ea typeface="DejaVu Sans"/>
              </a:rPr>
              <a:t>0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tag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MPI_COMM_WORLD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MPI_STATUS_IGNORE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  <a:ea typeface="DejaVu Sans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Content Placeholder 4" descr=""/>
          <p:cNvPicPr/>
          <p:nvPr/>
        </p:nvPicPr>
        <p:blipFill>
          <a:blip r:embed="rId1"/>
          <a:stretch/>
        </p:blipFill>
        <p:spPr>
          <a:xfrm>
            <a:off x="3880080" y="1890000"/>
            <a:ext cx="4430160" cy="23299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de-DE" sz="3200" spc="-1" strike="noStrike" cap="all">
                <a:solidFill>
                  <a:schemeClr val="accent1"/>
                </a:solidFill>
                <a:latin typeface="Arial"/>
              </a:rPr>
              <a:t>Task 1: Solution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8000"/>
                </a:solidFill>
                <a:latin typeface="Courier New"/>
              </a:rPr>
              <a:t>// Ensure correctness if ny%size != 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chunk_size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ceil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600" spc="-1" strike="noStrike">
                <a:solidFill>
                  <a:srgbClr val="ff8000"/>
                </a:solidFill>
                <a:latin typeface="Courier New"/>
              </a:rPr>
              <a:t>1.0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ny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)/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size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iy_start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rank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chunk_size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iy_end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iy_start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chunk_size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8000"/>
                </a:solidFill>
                <a:latin typeface="Courier New"/>
              </a:rPr>
              <a:t>// Do not process boundaries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iy_start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max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iy_start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6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iy_end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min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iy_end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ny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6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6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31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2FB4C9A-176A-44E0-B3B6-7BDF8385C279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de-DE" sz="3200" spc="-1" strike="noStrike" cap="all">
                <a:solidFill>
                  <a:schemeClr val="accent1"/>
                </a:solidFill>
                <a:latin typeface="Arial"/>
              </a:rPr>
              <a:t>Task 1: Solution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top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rank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0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?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size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rank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bottom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rank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==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size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))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?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0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: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rank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4000"/>
                </a:solidFill>
                <a:latin typeface="Courier New"/>
              </a:rPr>
              <a:t>#pragma acc host_data use_device( A )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8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8000"/>
                </a:solidFill>
                <a:latin typeface="Courier New"/>
              </a:rPr>
              <a:t>//1. Sent row iy_start (first modified row) to top receive lower boundary (iy_end)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8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8000"/>
                </a:solidFill>
                <a:latin typeface="Courier New"/>
              </a:rPr>
              <a:t>//from bottom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8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MPI_Sendrecv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iy_start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ix_end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MPI_REAL_TYPE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top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0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iy_end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*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ix_end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MPI_REAL_TYPE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bottom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0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MPI_COMM_WORLD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MPI_STATUS_IGNORE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8000"/>
                </a:solidFill>
                <a:latin typeface="Courier New"/>
              </a:rPr>
              <a:t>//2. Sent row (iy_end-1) (last modified row) to bottom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8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8000"/>
                </a:solidFill>
                <a:latin typeface="Courier New"/>
              </a:rPr>
              <a:t>//receive upper boundary (iy_start-1) from top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8000"/>
                </a:solidFill>
                <a:latin typeface="Courier New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MPI_Sendrecv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 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iy_end –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 *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ix_end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MPI_REAL_TYPE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bottom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0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 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iy_start –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 *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ix_end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MPI_REAL_TYPE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top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0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MPI_COMM_WORLD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MPI_STATUS_IGNORE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32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7B6272BB-8D23-4436-A285-7F48F9A0BAC6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de-DE" sz="3200" spc="-1" strike="noStrike" cap="all">
                <a:solidFill>
                  <a:schemeClr val="accent1"/>
                </a:solidFill>
                <a:latin typeface="Arial"/>
              </a:rPr>
              <a:t>Task 1: Solution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sldNum" idx="33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ED6315F-C97D-4A93-B129-39BEAD6CF169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93" name="Content Placeholder 3" descr=""/>
          <p:cNvPicPr/>
          <p:nvPr/>
        </p:nvPicPr>
        <p:blipFill>
          <a:blip r:embed="rId1"/>
          <a:stretch/>
        </p:blipFill>
        <p:spPr>
          <a:xfrm>
            <a:off x="2344680" y="1563840"/>
            <a:ext cx="7479000" cy="4211640"/>
          </a:xfrm>
          <a:prstGeom prst="rect">
            <a:avLst/>
          </a:prstGeom>
          <a:ln w="0">
            <a:noFill/>
          </a:ln>
        </p:spPr>
      </p:pic>
      <p:sp>
        <p:nvSpPr>
          <p:cNvPr id="594" name="Rectangle 9"/>
          <p:cNvSpPr/>
          <p:nvPr/>
        </p:nvSpPr>
        <p:spPr>
          <a:xfrm>
            <a:off x="5375880" y="5301360"/>
            <a:ext cx="2590920" cy="208080"/>
          </a:xfrm>
          <a:prstGeom prst="rect">
            <a:avLst/>
          </a:prstGeom>
          <a:noFill/>
          <a:ln>
            <a:solidFill>
              <a:srgbClr val="30a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de-DE" sz="3200" spc="-1" strike="noStrike" cap="all">
                <a:solidFill>
                  <a:schemeClr val="accent1"/>
                </a:solidFill>
                <a:latin typeface="Arial"/>
              </a:rPr>
              <a:t>Task 2: Initial Version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ldNum" idx="34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4DDEEC6-4DDF-4C24-ACC4-DFDB9F54D89B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97" name="Content Placeholder 3" descr=""/>
          <p:cNvPicPr/>
          <p:nvPr/>
        </p:nvPicPr>
        <p:blipFill>
          <a:blip r:embed="rId1"/>
          <a:stretch/>
        </p:blipFill>
        <p:spPr>
          <a:xfrm>
            <a:off x="2344680" y="1563840"/>
            <a:ext cx="7479000" cy="4211640"/>
          </a:xfrm>
          <a:prstGeom prst="rect">
            <a:avLst/>
          </a:prstGeom>
          <a:ln w="0">
            <a:noFill/>
          </a:ln>
        </p:spPr>
      </p:pic>
      <p:sp>
        <p:nvSpPr>
          <p:cNvPr id="598" name="Rectangle 9"/>
          <p:cNvSpPr/>
          <p:nvPr/>
        </p:nvSpPr>
        <p:spPr>
          <a:xfrm>
            <a:off x="5375880" y="5301360"/>
            <a:ext cx="2590920" cy="208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de-DE" sz="3200" spc="-1" strike="noStrike" cap="all">
                <a:solidFill>
                  <a:schemeClr val="accent1"/>
                </a:solidFill>
                <a:latin typeface="Arial"/>
              </a:rPr>
              <a:t>Task 2: Initial Version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sldNum" idx="35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9B1C7B0-1663-4E8C-A4A0-C60B99726B61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01" name="Content Placeholder 6" descr=""/>
          <p:cNvPicPr/>
          <p:nvPr/>
        </p:nvPicPr>
        <p:blipFill>
          <a:blip r:embed="rId1"/>
          <a:stretch/>
        </p:blipFill>
        <p:spPr>
          <a:xfrm>
            <a:off x="2335680" y="1569960"/>
            <a:ext cx="7497000" cy="419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de-DE" sz="3200" spc="-1" strike="noStrike" cap="all">
                <a:solidFill>
                  <a:schemeClr val="accent1"/>
                </a:solidFill>
                <a:latin typeface="Arial"/>
              </a:rPr>
              <a:t>Task 2: Solution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4000"/>
                </a:solidFill>
                <a:latin typeface="Courier New"/>
              </a:rPr>
              <a:t>#pragma acc parallel loop present(A,Anew)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ff"/>
                </a:solidFill>
                <a:latin typeface="Courier New"/>
              </a:rPr>
              <a:t>for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ix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ix_start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ix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&lt;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ix_end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[(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iy_start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)*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]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Anew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[(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iy_start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)*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];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[(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iy_end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)*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]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Anew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[(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iy_end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)*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];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4000"/>
                </a:solidFill>
                <a:latin typeface="Courier New"/>
              </a:rPr>
              <a:t>#pragma acc parallel loop present(A,Anew) async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ff"/>
                </a:solidFill>
                <a:latin typeface="Courier New"/>
              </a:rPr>
              <a:t>for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iy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iy_start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iy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&lt;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iy_end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iy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++)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{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ff"/>
                </a:solidFill>
                <a:latin typeface="Courier New"/>
              </a:rPr>
              <a:t>for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ix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ix_start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ix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&lt;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ix_end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ix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[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]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Anew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[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];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}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}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top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rank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==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0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?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size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: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rank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bottom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=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rank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==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size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))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?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0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: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rank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4000"/>
                </a:solidFill>
                <a:latin typeface="Courier New"/>
              </a:rPr>
              <a:t>#pragma acc host_data use_device( A 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MPI_Sendrecv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A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iy_start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ix_end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MPI_REAL_TYPE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top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0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iy_end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ix_end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MPI_REAL_TYPE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bottom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0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MPI_COMM_WORLD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MPI_STATUS_IGNORE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MPI_Sendrecv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A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iy_end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)*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ix_end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MPI_REAL_TYPE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bottom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0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iy_start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)*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ix_end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ix_start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MPI_REAL_TYPE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top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1200" spc="-1" strike="noStrike">
                <a:solidFill>
                  <a:srgbClr val="ff8000"/>
                </a:solidFill>
                <a:latin typeface="Courier New"/>
              </a:rPr>
              <a:t>0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MPI_COMM_WORLD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,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</a:rPr>
              <a:t> MPI_STATUS_IGNORE </a:t>
            </a: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);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80"/>
                </a:solidFill>
                <a:latin typeface="Courier New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804000"/>
                </a:solidFill>
                <a:latin typeface="Courier New"/>
              </a:rPr>
              <a:t>#pragma acc wait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36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F304633-97FB-44E4-B670-FA069A2AFCAA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de-DE" sz="3200" spc="-1" strike="noStrike" cap="all">
                <a:solidFill>
                  <a:schemeClr val="accent1"/>
                </a:solidFill>
                <a:latin typeface="Arial"/>
              </a:rPr>
              <a:t>Task 2: Solution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sldNum" idx="37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3B73786-EC4D-40BC-81F3-01BDCE69A291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07" name="Content Placeholder 3" descr=""/>
          <p:cNvPicPr/>
          <p:nvPr/>
        </p:nvPicPr>
        <p:blipFill>
          <a:blip r:embed="rId1"/>
          <a:stretch/>
        </p:blipFill>
        <p:spPr>
          <a:xfrm>
            <a:off x="2346480" y="1563840"/>
            <a:ext cx="7475040" cy="4211640"/>
          </a:xfrm>
          <a:prstGeom prst="rect">
            <a:avLst/>
          </a:prstGeom>
          <a:ln w="0">
            <a:noFill/>
          </a:ln>
        </p:spPr>
      </p:pic>
      <p:sp>
        <p:nvSpPr>
          <p:cNvPr id="608" name="Rectangle 9"/>
          <p:cNvSpPr/>
          <p:nvPr/>
        </p:nvSpPr>
        <p:spPr>
          <a:xfrm>
            <a:off x="5375880" y="5301360"/>
            <a:ext cx="2590920" cy="208080"/>
          </a:xfrm>
          <a:prstGeom prst="rect">
            <a:avLst/>
          </a:prstGeom>
          <a:noFill/>
          <a:ln>
            <a:solidFill>
              <a:srgbClr val="30a9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Task 2: Solution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sldNum" idx="38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734B802-F5BE-4B24-8205-9CD541902F1A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11" name="Content Placeholder 6" descr=""/>
          <p:cNvPicPr/>
          <p:nvPr/>
        </p:nvPicPr>
        <p:blipFill>
          <a:blip r:embed="rId1"/>
          <a:stretch/>
        </p:blipFill>
        <p:spPr>
          <a:xfrm>
            <a:off x="2334600" y="1569960"/>
            <a:ext cx="7499160" cy="419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Task 2: Solution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sldNum" idx="39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C8C558E-BEC9-4E93-BE6A-019EEBCF9877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14" name="Content Placeholder 5"/>
          <p:cNvGraphicFramePr/>
          <p:nvPr/>
        </p:nvGraphicFramePr>
        <p:xfrm>
          <a:off x="360360" y="1563840"/>
          <a:ext cx="11447640" cy="4211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15" name="Speech Bubble: Rectangle 5"/>
          <p:cNvSpPr/>
          <p:nvPr/>
        </p:nvSpPr>
        <p:spPr>
          <a:xfrm>
            <a:off x="8953200" y="1220760"/>
            <a:ext cx="2854440" cy="568440"/>
          </a:xfrm>
          <a:prstGeom prst="wedgeRectCallout">
            <a:avLst>
              <a:gd name="adj1" fmla="val -67182"/>
              <a:gd name="adj2" fmla="val 435266"/>
            </a:avLst>
          </a:prstGeom>
          <a:solidFill>
            <a:srgbClr val="023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5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  <a:ea typeface="DejaVu Sans"/>
              </a:rPr>
              <a:t>Additional kernel launch overhead larger than MPI time!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Hands-on Setup Environment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0">
              <a:lnSpc>
                <a:spcPct val="100000"/>
              </a:lnSpc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module load NVHPC/21.9-GCC-10.3.0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module load ParaStationMPI/5.4.10-1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Calibri"/>
              </a:rPr>
              <a:t>module load Nsight-Systems/2021.4.1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40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AFC9F6F-EDD8-4B29-AF0F-E236C172B06B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What you will learn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What MPI is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How to use MPI for inter GPU communication with OpenACC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How to use Nsight Systems for MPI+OpenACC applications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How to hide MPI communication times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5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74AFAC98-E708-4280-ACE9-F5F840DA121B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Message Passing Interface - MPI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Standard to exchange data between processes via messages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35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Defines API to exchanges messages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486080" indent="-21600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Pt. 2 Pt.: e.g. MPI_Send, MPI_Recv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1486080" indent="-21600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Collectives, e.g. MPI_Allreduce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Multiple implementations (open source and commercial)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35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Binding for C/C++, Fortran, Python, …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35080">
              <a:lnSpc>
                <a:spcPct val="114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E.g. MPICH, OpenMPI, Parastation MPI, MVAPICH, IBM Platform MPI, Cray MPT, …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6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1BD0A0C-8721-472B-BAFB-ABAE6E5535F0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MPI – A minimal program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60000" y="1196640"/>
            <a:ext cx="11447640" cy="457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#include &lt;mpi.h&gt;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MS PGothic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 main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(</a:t>
            </a:r>
            <a:r>
              <a:rPr b="0" lang="en-US" sz="1600" spc="-1" strike="noStrike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MS PGothic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 argc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 </a:t>
            </a:r>
            <a:r>
              <a:rPr b="0" lang="en-US" sz="1600" spc="-1" strike="noStrike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MS PGothic"/>
              </a:rPr>
              <a:t>char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 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*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argv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[])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 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	</a:t>
            </a:r>
            <a:r>
              <a:rPr b="0" lang="en-US" sz="1600" spc="-1" strike="noStrike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MS PGothic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 rank,size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/* Initialize the MPI library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MPI_Init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(&amp;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argc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,&amp;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argv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/* Determine the calling rank and total number of ranks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MPI_Comm_rank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MPI_COMM_WORLD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,&amp;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rank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MPI_Comm_size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MPI_COMM_WORLD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,&amp;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size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/* Call MPI routines like MPI_Send, MPI_Recv, ...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/* Shutdown MPI library */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MPI_Finalize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	</a:t>
            </a:r>
            <a:r>
              <a:rPr b="1" lang="en-US" sz="1600" spc="-1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MS PGothi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 </a:t>
            </a:r>
            <a:r>
              <a:rPr b="0" lang="en-US" sz="1600" spc="-1" strike="noStrike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MS PGothic"/>
              </a:rPr>
              <a:t>0</a:t>
            </a: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01"/>
              </a:spcBef>
              <a:spcAft>
                <a:spcPts val="300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MS PGothic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7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7D51009-627F-45E0-96BE-14B5B6463A7C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Rectangle 6"/>
          <p:cNvSpPr/>
          <p:nvPr/>
        </p:nvSpPr>
        <p:spPr>
          <a:xfrm rot="20851200">
            <a:off x="6622200" y="4071600"/>
            <a:ext cx="3961800" cy="1209960"/>
          </a:xfrm>
          <a:prstGeom prst="rect">
            <a:avLst/>
          </a:prstGeom>
          <a:solidFill>
            <a:srgbClr val="f48120"/>
          </a:solidFill>
          <a:ln w="25400">
            <a:solidFill>
              <a:srgbClr val="b45f1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Remark: Almost all MPI routines return an error value which should be checked. The examples and tasks leave that out for brevity.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MPI – Compiling and Launching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8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DD120FF-F850-47E7-B320-C1A8095A4B96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333600" y="1787040"/>
            <a:ext cx="5523480" cy="85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$ mpicc -o myapp myapp.c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$ srun -n </a:t>
            </a:r>
            <a:r>
              <a:rPr b="0" lang="en-US" sz="2200" spc="-1" strike="noStrike">
                <a:solidFill>
                  <a:srgbClr val="ff0000"/>
                </a:solidFill>
                <a:latin typeface="Courier New"/>
              </a:rPr>
              <a:t>4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200" spc="-1" strike="noStrike">
                <a:solidFill>
                  <a:srgbClr val="804000"/>
                </a:solidFill>
                <a:latin typeface="Courier New"/>
              </a:rPr>
              <a:t>./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myapp </a:t>
            </a:r>
            <a:r>
              <a:rPr b="1" lang="en-US" sz="2200" spc="-1" strike="noStrike">
                <a:solidFill>
                  <a:srgbClr val="804000"/>
                </a:solidFill>
                <a:latin typeface="Courier New"/>
              </a:rPr>
              <a:t>&lt;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args</a:t>
            </a:r>
            <a:r>
              <a:rPr b="1" lang="en-US" sz="2200" spc="-1" strike="noStrike">
                <a:solidFill>
                  <a:srgbClr val="804000"/>
                </a:solidFill>
                <a:latin typeface="Courier New"/>
              </a:rPr>
              <a:t>&gt;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" name="Group 25"/>
          <p:cNvGrpSpPr/>
          <p:nvPr/>
        </p:nvGrpSpPr>
        <p:grpSpPr>
          <a:xfrm>
            <a:off x="2323800" y="2592720"/>
            <a:ext cx="7543080" cy="3148560"/>
            <a:chOff x="2323800" y="2592720"/>
            <a:chExt cx="7543080" cy="3148560"/>
          </a:xfrm>
        </p:grpSpPr>
        <p:cxnSp>
          <p:nvCxnSpPr>
            <p:cNvPr id="161" name="Straight Arrow Connector 8"/>
            <p:cNvCxnSpPr>
              <a:endCxn id="162" idx="0"/>
            </p:cNvCxnSpPr>
            <p:nvPr/>
          </p:nvCxnSpPr>
          <p:spPr>
            <a:xfrm flipH="1">
              <a:off x="3037680" y="2592720"/>
              <a:ext cx="2783160" cy="778320"/>
            </a:xfrm>
            <a:prstGeom prst="straightConnector1">
              <a:avLst/>
            </a:prstGeom>
            <a:ln w="25400">
              <a:solidFill>
                <a:srgbClr val="76b900"/>
              </a:solidFill>
              <a:round/>
              <a:tailEnd len="med" type="arrow" w="med"/>
            </a:ln>
          </p:spPr>
        </p:cxnSp>
        <p:cxnSp>
          <p:nvCxnSpPr>
            <p:cNvPr id="163" name="Straight Arrow Connector 9"/>
            <p:cNvCxnSpPr>
              <a:stCxn id="159" idx="2"/>
              <a:endCxn id="164" idx="0"/>
            </p:cNvCxnSpPr>
            <p:nvPr/>
          </p:nvCxnSpPr>
          <p:spPr>
            <a:xfrm flipH="1">
              <a:off x="5172480" y="2637360"/>
              <a:ext cx="923040" cy="734040"/>
            </a:xfrm>
            <a:prstGeom prst="straightConnector1">
              <a:avLst/>
            </a:prstGeom>
            <a:ln w="25400">
              <a:solidFill>
                <a:srgbClr val="76b900"/>
              </a:solidFill>
              <a:round/>
              <a:tailEnd len="med" type="arrow" w="med"/>
            </a:ln>
          </p:spPr>
        </p:cxnSp>
        <p:cxnSp>
          <p:nvCxnSpPr>
            <p:cNvPr id="165" name="Straight Arrow Connector 10"/>
            <p:cNvCxnSpPr>
              <a:endCxn id="166" idx="0"/>
            </p:cNvCxnSpPr>
            <p:nvPr/>
          </p:nvCxnSpPr>
          <p:spPr>
            <a:xfrm>
              <a:off x="6447960" y="2638800"/>
              <a:ext cx="709560" cy="760320"/>
            </a:xfrm>
            <a:prstGeom prst="straightConnector1">
              <a:avLst/>
            </a:prstGeom>
            <a:ln w="25400">
              <a:solidFill>
                <a:srgbClr val="76b900"/>
              </a:solidFill>
              <a:round/>
              <a:tailEnd len="med" type="arrow" w="med"/>
            </a:ln>
          </p:spPr>
        </p:cxnSp>
        <p:cxnSp>
          <p:nvCxnSpPr>
            <p:cNvPr id="167" name="Straight Arrow Connector 11"/>
            <p:cNvCxnSpPr>
              <a:endCxn id="168" idx="0"/>
            </p:cNvCxnSpPr>
            <p:nvPr/>
          </p:nvCxnSpPr>
          <p:spPr>
            <a:xfrm>
              <a:off x="6815880" y="2592720"/>
              <a:ext cx="2336760" cy="806400"/>
            </a:xfrm>
            <a:prstGeom prst="straightConnector1">
              <a:avLst/>
            </a:prstGeom>
            <a:ln w="25400">
              <a:solidFill>
                <a:srgbClr val="76b900"/>
              </a:solidFill>
              <a:round/>
              <a:tailEnd len="med" type="arrow" w="med"/>
            </a:ln>
          </p:spPr>
        </p:cxnSp>
        <p:grpSp>
          <p:nvGrpSpPr>
            <p:cNvPr id="169" name="Group 12"/>
            <p:cNvGrpSpPr/>
            <p:nvPr/>
          </p:nvGrpSpPr>
          <p:grpSpPr>
            <a:xfrm>
              <a:off x="2323800" y="2994840"/>
              <a:ext cx="7543080" cy="2746440"/>
              <a:chOff x="2323800" y="2994840"/>
              <a:chExt cx="7543080" cy="2746440"/>
            </a:xfrm>
          </p:grpSpPr>
          <p:sp>
            <p:nvSpPr>
              <p:cNvPr id="162" name="Rectangle 13"/>
              <p:cNvSpPr/>
              <p:nvPr/>
            </p:nvSpPr>
            <p:spPr>
              <a:xfrm>
                <a:off x="2516400" y="3370680"/>
                <a:ext cx="1042920" cy="353160"/>
              </a:xfrm>
              <a:prstGeom prst="rect">
                <a:avLst/>
              </a:prstGeom>
              <a:solidFill>
                <a:srgbClr val="76b9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de-DE" sz="1800" spc="-1" strike="noStrike">
                    <a:solidFill>
                      <a:srgbClr val="ffffff"/>
                    </a:solidFill>
                    <a:latin typeface="Trebuchet MS"/>
                    <a:ea typeface="DejaVu Sans"/>
                  </a:rPr>
                  <a:t>myapp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Rectangle 14"/>
              <p:cNvSpPr/>
              <p:nvPr/>
            </p:nvSpPr>
            <p:spPr>
              <a:xfrm>
                <a:off x="4651200" y="3371040"/>
                <a:ext cx="1042920" cy="353160"/>
              </a:xfrm>
              <a:prstGeom prst="rect">
                <a:avLst/>
              </a:prstGeom>
              <a:solidFill>
                <a:srgbClr val="76b9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de-DE" sz="1800" spc="-1" strike="noStrike">
                    <a:solidFill>
                      <a:srgbClr val="ffffff"/>
                    </a:solidFill>
                    <a:latin typeface="Trebuchet MS"/>
                    <a:ea typeface="DejaVu Sans"/>
                  </a:rPr>
                  <a:t>myapp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Rectangle 15"/>
              <p:cNvSpPr/>
              <p:nvPr/>
            </p:nvSpPr>
            <p:spPr>
              <a:xfrm>
                <a:off x="6635880" y="3398760"/>
                <a:ext cx="1042920" cy="353160"/>
              </a:xfrm>
              <a:prstGeom prst="rect">
                <a:avLst/>
              </a:prstGeom>
              <a:solidFill>
                <a:srgbClr val="76b9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de-DE" sz="1800" spc="-1" strike="noStrike">
                    <a:solidFill>
                      <a:srgbClr val="ffffff"/>
                    </a:solidFill>
                    <a:latin typeface="Trebuchet MS"/>
                    <a:ea typeface="DejaVu Sans"/>
                  </a:rPr>
                  <a:t>myapp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8" name="Rectangle 16"/>
              <p:cNvSpPr/>
              <p:nvPr/>
            </p:nvSpPr>
            <p:spPr>
              <a:xfrm>
                <a:off x="8631000" y="3398760"/>
                <a:ext cx="1042920" cy="353160"/>
              </a:xfrm>
              <a:prstGeom prst="rect">
                <a:avLst/>
              </a:prstGeom>
              <a:solidFill>
                <a:srgbClr val="76b900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de-DE" sz="1800" spc="-1" strike="noStrike">
                    <a:solidFill>
                      <a:srgbClr val="ffffff"/>
                    </a:solidFill>
                    <a:latin typeface="Trebuchet MS"/>
                    <a:ea typeface="DejaVu Sans"/>
                  </a:rPr>
                  <a:t>myapp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0" name="TextBox 17"/>
              <p:cNvSpPr/>
              <p:nvPr/>
            </p:nvSpPr>
            <p:spPr>
              <a:xfrm>
                <a:off x="2462760" y="2994840"/>
                <a:ext cx="1277280" cy="363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wrap="none" lIns="90000" rIns="90000" tIns="45000" bIns="45000" anchor="ctr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rank </a:t>
                </a:r>
                <a:r>
                  <a:rPr b="1" lang="en-US" sz="1800" spc="-1" strike="noStrike">
                    <a:solidFill>
                      <a:srgbClr val="000080"/>
                    </a:solidFill>
                    <a:latin typeface="Courier New"/>
                    <a:ea typeface="DejaVu Sans"/>
                  </a:rPr>
                  <a:t>=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 </a:t>
                </a:r>
                <a:r>
                  <a:rPr b="0" lang="en-US" sz="1800" spc="-1" strike="noStrike">
                    <a:solidFill>
                      <a:srgbClr val="ff8000"/>
                    </a:solidFill>
                    <a:latin typeface="Courier New"/>
                    <a:ea typeface="DejaVu Sans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1" name="TextBox 18"/>
              <p:cNvSpPr/>
              <p:nvPr/>
            </p:nvSpPr>
            <p:spPr>
              <a:xfrm>
                <a:off x="4536360" y="2999160"/>
                <a:ext cx="1277280" cy="363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wrap="none" lIns="90000" rIns="90000" tIns="45000" bIns="45000" anchor="ctr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rank </a:t>
                </a:r>
                <a:r>
                  <a:rPr b="1" lang="en-US" sz="1800" spc="-1" strike="noStrike">
                    <a:solidFill>
                      <a:srgbClr val="000080"/>
                    </a:solidFill>
                    <a:latin typeface="Courier New"/>
                    <a:ea typeface="DejaVu Sans"/>
                  </a:rPr>
                  <a:t>=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 </a:t>
                </a:r>
                <a:r>
                  <a:rPr b="0" lang="en-US" sz="1800" spc="-1" strike="noStrike">
                    <a:solidFill>
                      <a:srgbClr val="ff8000"/>
                    </a:solidFill>
                    <a:latin typeface="Courier New"/>
                    <a:ea typeface="DejaVu Sans"/>
                  </a:rPr>
                  <a:t>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2" name="TextBox 19"/>
              <p:cNvSpPr/>
              <p:nvPr/>
            </p:nvSpPr>
            <p:spPr>
              <a:xfrm>
                <a:off x="6519960" y="3031920"/>
                <a:ext cx="1277280" cy="363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wrap="none" lIns="90000" rIns="90000" tIns="45000" bIns="45000" anchor="ctr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rank </a:t>
                </a:r>
                <a:r>
                  <a:rPr b="1" lang="en-US" sz="1800" spc="-1" strike="noStrike">
                    <a:solidFill>
                      <a:srgbClr val="000080"/>
                    </a:solidFill>
                    <a:latin typeface="Courier New"/>
                    <a:ea typeface="DejaVu Sans"/>
                  </a:rPr>
                  <a:t>=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 </a:t>
                </a:r>
                <a:r>
                  <a:rPr b="0" lang="en-US" sz="1800" spc="-1" strike="noStrike">
                    <a:solidFill>
                      <a:srgbClr val="ff8000"/>
                    </a:solidFill>
                    <a:latin typeface="Courier New"/>
                    <a:ea typeface="DejaVu Sans"/>
                  </a:rPr>
                  <a:t>2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3" name="TextBox 20"/>
              <p:cNvSpPr/>
              <p:nvPr/>
            </p:nvSpPr>
            <p:spPr>
              <a:xfrm>
                <a:off x="8513640" y="3031920"/>
                <a:ext cx="1277280" cy="363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wrap="none" lIns="90000" rIns="90000" tIns="45000" bIns="45000" anchor="ctr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rank </a:t>
                </a:r>
                <a:r>
                  <a:rPr b="1" lang="en-US" sz="1800" spc="-1" strike="noStrike">
                    <a:solidFill>
                      <a:srgbClr val="000080"/>
                    </a:solidFill>
                    <a:latin typeface="Courier New"/>
                    <a:ea typeface="DejaVu Sans"/>
                  </a:rPr>
                  <a:t>=</a:t>
                </a:r>
                <a:r>
                  <a:rPr b="0" lang="en-US" sz="1800" spc="-1" strike="noStrike">
                    <a:solidFill>
                      <a:srgbClr val="000000"/>
                    </a:solidFill>
                    <a:latin typeface="Courier New"/>
                    <a:ea typeface="DejaVu Sans"/>
                  </a:rPr>
                  <a:t> </a:t>
                </a:r>
                <a:r>
                  <a:rPr b="0" lang="en-US" sz="1800" spc="-1" strike="noStrike">
                    <a:solidFill>
                      <a:srgbClr val="ff8000"/>
                    </a:solidFill>
                    <a:latin typeface="Courier New"/>
                    <a:ea typeface="DejaVu Sans"/>
                  </a:rPr>
                  <a:t>3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174" name="Picture 21" descr=""/>
              <p:cNvPicPr/>
              <p:nvPr/>
            </p:nvPicPr>
            <p:blipFill>
              <a:blip r:embed="rId1"/>
              <a:stretch/>
            </p:blipFill>
            <p:spPr>
              <a:xfrm>
                <a:off x="2323800" y="3820320"/>
                <a:ext cx="1428840" cy="1920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5" name="Picture 22" descr=""/>
              <p:cNvPicPr/>
              <p:nvPr/>
            </p:nvPicPr>
            <p:blipFill>
              <a:blip r:embed="rId2"/>
              <a:stretch/>
            </p:blipFill>
            <p:spPr>
              <a:xfrm>
                <a:off x="4458240" y="3818160"/>
                <a:ext cx="1428840" cy="1920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6" name="Picture 23" descr=""/>
              <p:cNvPicPr/>
              <p:nvPr/>
            </p:nvPicPr>
            <p:blipFill>
              <a:blip r:embed="rId3"/>
              <a:stretch/>
            </p:blipFill>
            <p:spPr>
              <a:xfrm>
                <a:off x="6448320" y="3818160"/>
                <a:ext cx="1428840" cy="1920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77" name="Picture 24" descr=""/>
              <p:cNvPicPr/>
              <p:nvPr/>
            </p:nvPicPr>
            <p:blipFill>
              <a:blip r:embed="rId4"/>
              <a:stretch/>
            </p:blipFill>
            <p:spPr>
              <a:xfrm>
                <a:off x="8438040" y="3818160"/>
                <a:ext cx="1428840" cy="19209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Example: Jacobi Solver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Solves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 2D-Poission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Equation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 on a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rectangle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7160" indent="0"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7160" indent="0">
              <a:lnSpc>
                <a:spcPct val="100000"/>
              </a:lnSpc>
              <a:spcBef>
                <a:spcPts val="479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mbria Math"/>
              </a:rPr>
              <a:t>Periodic boundary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mbria Math"/>
              </a:rPr>
              <a:t>conditions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7160" indent="0">
              <a:lnSpc>
                <a:spcPct val="100000"/>
              </a:lnSpc>
              <a:spcBef>
                <a:spcPts val="479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mbria Math"/>
              </a:rPr>
              <a:t>Domain</a:t>
            </a:r>
            <a:r>
              <a:rPr b="0" lang="de-DE" sz="2400" spc="-1" strike="noStrike">
                <a:solidFill>
                  <a:srgbClr val="000000"/>
                </a:solidFill>
                <a:latin typeface="Arial"/>
                <a:ea typeface="Cambria Mat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mbria Math"/>
              </a:rPr>
              <a:t>decomposition with stripes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7160"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9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BEAE6D4-D187-496E-B62C-8A4CDD4F4246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1" name="Picture 7" descr=""/>
          <p:cNvPicPr/>
          <p:nvPr/>
        </p:nvPicPr>
        <p:blipFill>
          <a:blip r:embed="rId1"/>
          <a:stretch/>
        </p:blipFill>
        <p:spPr>
          <a:xfrm>
            <a:off x="8760240" y="2990160"/>
            <a:ext cx="2158560" cy="27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7640" cy="112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4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</a:rPr>
              <a:t>Example: Jacobi Solver – Single GPU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360000" y="1563120"/>
            <a:ext cx="11447640" cy="421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While not converged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Do Jacobi step: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       </a:t>
            </a: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iy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 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iy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&lt;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ny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ff"/>
                </a:solidFill>
                <a:latin typeface="Courier New"/>
              </a:rPr>
              <a:t>for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(</a:t>
            </a:r>
            <a:r>
              <a:rPr b="0" lang="en-US" sz="1400" spc="-1" strike="noStrike">
                <a:solidFill>
                  <a:srgbClr val="8000ff"/>
                </a:solidFill>
                <a:latin typeface="Courier New"/>
              </a:rPr>
              <a:t>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ix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= 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ix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&lt;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8000ff"/>
                </a:solidFill>
                <a:latin typeface="Courier New"/>
              </a:rPr>
              <a:t>      </a:t>
            </a:r>
            <a:r>
              <a:rPr b="0" lang="en-US" sz="1400" spc="-1" strike="noStrike">
                <a:solidFill>
                  <a:srgbClr val="0000ff"/>
                </a:solidFill>
                <a:latin typeface="Courier New"/>
              </a:rPr>
              <a:t>Anew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]=-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0.25f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*(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rhs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                    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-(</a:t>
            </a:r>
            <a:r>
              <a:rPr b="0" lang="en-US" sz="1400" spc="-1" strike="noStrike">
                <a:solidFill>
                  <a:srgbClr val="76b900"/>
                </a:solidFill>
                <a:latin typeface="Courier New"/>
              </a:rPr>
              <a:t>A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)]+</a:t>
            </a:r>
            <a:r>
              <a:rPr b="0" lang="en-US" sz="1400" spc="-1" strike="noStrike">
                <a:solidFill>
                  <a:srgbClr val="76b900"/>
                </a:solidFill>
                <a:latin typeface="Courier New"/>
              </a:rPr>
              <a:t>A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                  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76b900"/>
                </a:solidFill>
                <a:latin typeface="Courier New"/>
              </a:rPr>
              <a:t>A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-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]+</a:t>
            </a:r>
            <a:r>
              <a:rPr b="0" lang="en-US" sz="1400" spc="-1" strike="noStrike">
                <a:solidFill>
                  <a:srgbClr val="76b900"/>
                </a:solidFill>
                <a:latin typeface="Courier New"/>
              </a:rPr>
              <a:t>A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[(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iy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ff8000"/>
                </a:solidFill>
                <a:latin typeface="Courier New"/>
              </a:rPr>
              <a:t>1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)*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+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ix</a:t>
            </a:r>
            <a:r>
              <a:rPr b="1" lang="en-US" sz="1400" spc="-1" strike="noStrike">
                <a:solidFill>
                  <a:srgbClr val="000080"/>
                </a:solidFill>
                <a:latin typeface="Courier New"/>
              </a:rPr>
              <a:t>]));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Copy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Anew</a:t>
            </a: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to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Apply periodic boundary conditions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901"/>
              </a:spcBef>
              <a:spcAft>
                <a:spcPts val="9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Trebuchet MS"/>
              </a:rPr>
              <a:t>Next iteration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4000"/>
              </a:lnSpc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0"/>
          </p:nvPr>
        </p:nvSpPr>
        <p:spPr>
          <a:xfrm>
            <a:off x="5818320" y="6381360"/>
            <a:ext cx="718560" cy="2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chemeClr val="accent1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E459CF8-B8AC-4867-813C-858CECCE1C01}" type="slidenum">
              <a:rPr b="0" lang="de-DE" sz="1200" spc="-1" strike="noStrike">
                <a:solidFill>
                  <a:schemeClr val="accen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Oval 6"/>
          <p:cNvSpPr/>
          <p:nvPr/>
        </p:nvSpPr>
        <p:spPr>
          <a:xfrm>
            <a:off x="8895600" y="490140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186" name="Oval 7"/>
          <p:cNvSpPr/>
          <p:nvPr/>
        </p:nvSpPr>
        <p:spPr>
          <a:xfrm>
            <a:off x="8602920" y="461052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187" name="Oval 8"/>
          <p:cNvSpPr/>
          <p:nvPr/>
        </p:nvSpPr>
        <p:spPr>
          <a:xfrm>
            <a:off x="8893800" y="461052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188" name="Oval 9"/>
          <p:cNvSpPr/>
          <p:nvPr/>
        </p:nvSpPr>
        <p:spPr>
          <a:xfrm>
            <a:off x="9187920" y="461052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189" name="Oval 10"/>
          <p:cNvSpPr/>
          <p:nvPr/>
        </p:nvSpPr>
        <p:spPr>
          <a:xfrm>
            <a:off x="9476640" y="461052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190" name="Oval 11"/>
          <p:cNvSpPr/>
          <p:nvPr/>
        </p:nvSpPr>
        <p:spPr>
          <a:xfrm>
            <a:off x="9767520" y="461052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191" name="Oval 12"/>
          <p:cNvSpPr/>
          <p:nvPr/>
        </p:nvSpPr>
        <p:spPr>
          <a:xfrm>
            <a:off x="10061640" y="461052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192" name="Oval 13"/>
          <p:cNvSpPr/>
          <p:nvPr/>
        </p:nvSpPr>
        <p:spPr>
          <a:xfrm>
            <a:off x="8604720" y="490140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193" name="Oval 14"/>
          <p:cNvSpPr/>
          <p:nvPr/>
        </p:nvSpPr>
        <p:spPr>
          <a:xfrm>
            <a:off x="9189720" y="490140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194" name="Oval 15"/>
          <p:cNvSpPr/>
          <p:nvPr/>
        </p:nvSpPr>
        <p:spPr>
          <a:xfrm>
            <a:off x="9478800" y="490140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195" name="Oval 16"/>
          <p:cNvSpPr/>
          <p:nvPr/>
        </p:nvSpPr>
        <p:spPr>
          <a:xfrm>
            <a:off x="9769680" y="490140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196" name="Oval 17"/>
          <p:cNvSpPr/>
          <p:nvPr/>
        </p:nvSpPr>
        <p:spPr>
          <a:xfrm>
            <a:off x="10063800" y="490140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197" name="Oval 18"/>
          <p:cNvSpPr/>
          <p:nvPr/>
        </p:nvSpPr>
        <p:spPr>
          <a:xfrm>
            <a:off x="8602920" y="521424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198" name="Oval 19"/>
          <p:cNvSpPr/>
          <p:nvPr/>
        </p:nvSpPr>
        <p:spPr>
          <a:xfrm>
            <a:off x="8893800" y="521424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199" name="Oval 20"/>
          <p:cNvSpPr/>
          <p:nvPr/>
        </p:nvSpPr>
        <p:spPr>
          <a:xfrm>
            <a:off x="9187920" y="521424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200" name="Oval 21"/>
          <p:cNvSpPr/>
          <p:nvPr/>
        </p:nvSpPr>
        <p:spPr>
          <a:xfrm>
            <a:off x="9476640" y="521424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201" name="Oval 22"/>
          <p:cNvSpPr/>
          <p:nvPr/>
        </p:nvSpPr>
        <p:spPr>
          <a:xfrm>
            <a:off x="9767520" y="521424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202" name="Oval 23"/>
          <p:cNvSpPr/>
          <p:nvPr/>
        </p:nvSpPr>
        <p:spPr>
          <a:xfrm>
            <a:off x="10061640" y="521424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203" name="Oval 24"/>
          <p:cNvSpPr/>
          <p:nvPr/>
        </p:nvSpPr>
        <p:spPr>
          <a:xfrm>
            <a:off x="8603640" y="429300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204" name="Oval 25"/>
          <p:cNvSpPr/>
          <p:nvPr/>
        </p:nvSpPr>
        <p:spPr>
          <a:xfrm>
            <a:off x="8894520" y="429300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205" name="Oval 26"/>
          <p:cNvSpPr/>
          <p:nvPr/>
        </p:nvSpPr>
        <p:spPr>
          <a:xfrm>
            <a:off x="9188640" y="429300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206" name="Oval 27"/>
          <p:cNvSpPr/>
          <p:nvPr/>
        </p:nvSpPr>
        <p:spPr>
          <a:xfrm>
            <a:off x="9477360" y="429300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207" name="Oval 28"/>
          <p:cNvSpPr/>
          <p:nvPr/>
        </p:nvSpPr>
        <p:spPr>
          <a:xfrm>
            <a:off x="9768240" y="429300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208" name="Oval 29"/>
          <p:cNvSpPr/>
          <p:nvPr/>
        </p:nvSpPr>
        <p:spPr>
          <a:xfrm>
            <a:off x="10062360" y="429300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209" name="Oval 30"/>
          <p:cNvSpPr/>
          <p:nvPr/>
        </p:nvSpPr>
        <p:spPr>
          <a:xfrm>
            <a:off x="8615160" y="397548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210" name="Oval 31"/>
          <p:cNvSpPr/>
          <p:nvPr/>
        </p:nvSpPr>
        <p:spPr>
          <a:xfrm>
            <a:off x="8906040" y="3975480"/>
            <a:ext cx="214560" cy="214560"/>
          </a:xfrm>
          <a:prstGeom prst="ellipse">
            <a:avLst/>
          </a:prstGeom>
          <a:solidFill>
            <a:srgbClr val="4549f5"/>
          </a:solidFill>
          <a:ln w="25400">
            <a:solidFill>
              <a:srgbClr val="3336b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211" name="Oval 32"/>
          <p:cNvSpPr/>
          <p:nvPr/>
        </p:nvSpPr>
        <p:spPr>
          <a:xfrm>
            <a:off x="9200160" y="397548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212" name="Oval 33"/>
          <p:cNvSpPr/>
          <p:nvPr/>
        </p:nvSpPr>
        <p:spPr>
          <a:xfrm>
            <a:off x="9489240" y="397548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213" name="Oval 34"/>
          <p:cNvSpPr/>
          <p:nvPr/>
        </p:nvSpPr>
        <p:spPr>
          <a:xfrm>
            <a:off x="9780120" y="3975480"/>
            <a:ext cx="214560" cy="214560"/>
          </a:xfrm>
          <a:prstGeom prst="ellipse">
            <a:avLst/>
          </a:prstGeom>
          <a:solidFill>
            <a:srgbClr val="76b900"/>
          </a:solidFill>
          <a:ln w="25400">
            <a:solidFill>
              <a:srgbClr val="5788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Trebuchet MS"/>
              <a:ea typeface="DejaVu Sans"/>
            </a:endParaRPr>
          </a:p>
        </p:txBody>
      </p:sp>
      <p:sp>
        <p:nvSpPr>
          <p:cNvPr id="214" name="Oval 35"/>
          <p:cNvSpPr/>
          <p:nvPr/>
        </p:nvSpPr>
        <p:spPr>
          <a:xfrm>
            <a:off x="10073880" y="397548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215" name="Oval 36"/>
          <p:cNvSpPr/>
          <p:nvPr/>
        </p:nvSpPr>
        <p:spPr>
          <a:xfrm>
            <a:off x="8606880" y="369540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216" name="Oval 37"/>
          <p:cNvSpPr/>
          <p:nvPr/>
        </p:nvSpPr>
        <p:spPr>
          <a:xfrm>
            <a:off x="8897760" y="369540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217" name="Oval 38"/>
          <p:cNvSpPr/>
          <p:nvPr/>
        </p:nvSpPr>
        <p:spPr>
          <a:xfrm>
            <a:off x="9191880" y="369540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218" name="Oval 39"/>
          <p:cNvSpPr/>
          <p:nvPr/>
        </p:nvSpPr>
        <p:spPr>
          <a:xfrm>
            <a:off x="9480600" y="369540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219" name="Oval 40"/>
          <p:cNvSpPr/>
          <p:nvPr/>
        </p:nvSpPr>
        <p:spPr>
          <a:xfrm>
            <a:off x="9771480" y="369540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sp>
        <p:nvSpPr>
          <p:cNvPr id="220" name="Oval 41"/>
          <p:cNvSpPr/>
          <p:nvPr/>
        </p:nvSpPr>
        <p:spPr>
          <a:xfrm>
            <a:off x="10065600" y="3695400"/>
            <a:ext cx="214560" cy="21456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76b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808080"/>
              </a:solidFill>
              <a:latin typeface="Trebuchet MS"/>
              <a:ea typeface="DejaVu Sans"/>
            </a:endParaRPr>
          </a:p>
        </p:txBody>
      </p:sp>
      <p:grpSp>
        <p:nvGrpSpPr>
          <p:cNvPr id="221" name="Group 42"/>
          <p:cNvGrpSpPr/>
          <p:nvPr/>
        </p:nvGrpSpPr>
        <p:grpSpPr>
          <a:xfrm>
            <a:off x="8822880" y="3854880"/>
            <a:ext cx="373680" cy="459720"/>
            <a:chOff x="8822880" y="3854880"/>
            <a:chExt cx="373680" cy="459720"/>
          </a:xfrm>
        </p:grpSpPr>
        <p:sp>
          <p:nvSpPr>
            <p:cNvPr id="222" name="Right Arrow 43"/>
            <p:cNvSpPr/>
            <p:nvPr/>
          </p:nvSpPr>
          <p:spPr>
            <a:xfrm>
              <a:off x="8822880" y="4024800"/>
              <a:ext cx="126000" cy="1065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6a6a6"/>
            </a:solidFill>
            <a:ln w="2540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23" name="Right Arrow 44"/>
            <p:cNvSpPr/>
            <p:nvPr/>
          </p:nvSpPr>
          <p:spPr>
            <a:xfrm rot="5400000">
              <a:off x="8949960" y="3864600"/>
              <a:ext cx="126000" cy="1065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6a6a6"/>
            </a:solidFill>
            <a:ln w="2540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24" name="Right Arrow 45"/>
            <p:cNvSpPr/>
            <p:nvPr/>
          </p:nvSpPr>
          <p:spPr>
            <a:xfrm rot="16200000">
              <a:off x="8951040" y="4198320"/>
              <a:ext cx="126000" cy="1065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6a6a6"/>
            </a:solidFill>
            <a:ln w="2540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  <p:sp>
          <p:nvSpPr>
            <p:cNvPr id="225" name="Right Arrow 46"/>
            <p:cNvSpPr/>
            <p:nvPr/>
          </p:nvSpPr>
          <p:spPr>
            <a:xfrm rot="10800000">
              <a:off x="9070560" y="4026240"/>
              <a:ext cx="126000" cy="1065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6a6a6"/>
            </a:solidFill>
            <a:ln w="25400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" bIns="900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endParaRPr>
            </a:p>
          </p:txBody>
        </p:sp>
      </p:grpSp>
      <p:cxnSp>
        <p:nvCxnSpPr>
          <p:cNvPr id="226" name="Curved Connector 47"/>
          <p:cNvCxnSpPr>
            <a:stCxn id="214" idx="6"/>
            <a:endCxn id="202" idx="6"/>
          </p:cNvCxnSpPr>
          <p:nvPr/>
        </p:nvCxnSpPr>
        <p:spPr>
          <a:xfrm flipH="1">
            <a:off x="10276200" y="4082760"/>
            <a:ext cx="12600" cy="1239120"/>
          </a:xfrm>
          <a:prstGeom prst="curvedConnector3">
            <a:avLst>
              <a:gd name="adj1" fmla="val -1661764"/>
            </a:avLst>
          </a:prstGeom>
          <a:ln w="12700">
            <a:solidFill>
              <a:srgbClr val="0070c0"/>
            </a:solidFill>
            <a:round/>
            <a:tailEnd len="med" type="triangle" w="med"/>
          </a:ln>
        </p:spPr>
      </p:cxnSp>
      <p:cxnSp>
        <p:nvCxnSpPr>
          <p:cNvPr id="227" name="Curved Connector 48"/>
          <p:cNvCxnSpPr>
            <a:stCxn id="192" idx="2"/>
            <a:endCxn id="215" idx="2"/>
          </p:cNvCxnSpPr>
          <p:nvPr/>
        </p:nvCxnSpPr>
        <p:spPr>
          <a:xfrm flipH="1" rot="10800000">
            <a:off x="8604720" y="3802680"/>
            <a:ext cx="2520" cy="1206360"/>
          </a:xfrm>
          <a:prstGeom prst="curvedConnector3">
            <a:avLst>
              <a:gd name="adj1" fmla="val -9383333"/>
            </a:avLst>
          </a:prstGeom>
          <a:ln w="127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228" name="Curved Connector 47"/>
          <p:cNvCxnSpPr>
            <a:stCxn id="201" idx="4"/>
            <a:endCxn id="197" idx="4"/>
          </p:cNvCxnSpPr>
          <p:nvPr/>
        </p:nvCxnSpPr>
        <p:spPr>
          <a:xfrm rot="16200000">
            <a:off x="9292320" y="4846320"/>
            <a:ext cx="360" cy="1164960"/>
          </a:xfrm>
          <a:prstGeom prst="curvedConnector3">
            <a:avLst>
              <a:gd name="adj1" fmla="val 56300000"/>
            </a:avLst>
          </a:prstGeom>
          <a:ln w="12700">
            <a:solidFill>
              <a:srgbClr val="ffc000"/>
            </a:solidFill>
            <a:round/>
            <a:tailEnd len="med" type="triangle" w="med"/>
          </a:ln>
        </p:spPr>
      </p:cxnSp>
      <p:cxnSp>
        <p:nvCxnSpPr>
          <p:cNvPr id="229" name="Curved Connector 47"/>
          <p:cNvCxnSpPr>
            <a:stCxn id="216" idx="0"/>
            <a:endCxn id="220" idx="0"/>
          </p:cNvCxnSpPr>
          <p:nvPr/>
        </p:nvCxnSpPr>
        <p:spPr>
          <a:xfrm rot="16200000">
            <a:off x="9588960" y="3111480"/>
            <a:ext cx="360" cy="1168200"/>
          </a:xfrm>
          <a:prstGeom prst="curvedConnector3">
            <a:avLst>
              <a:gd name="adj1" fmla="val -56200000"/>
            </a:avLst>
          </a:prstGeom>
          <a:ln w="12700">
            <a:solidFill>
              <a:srgbClr val="7030a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Jülich">
  <a:themeElements>
    <a:clrScheme name="Benutzerdefiniert 292">
      <a:dk1>
        <a:srgbClr val="000000"/>
      </a:dk1>
      <a:lt1>
        <a:srgbClr val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Jülich">
  <a:themeElements>
    <a:clrScheme name="Benutzerdefiniert 292">
      <a:dk1>
        <a:srgbClr val="000000"/>
      </a:dk1>
      <a:lt1>
        <a:srgbClr val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Juelich_PowerPoint_16x9</Template>
  <TotalTime>3095</TotalTime>
  <Application>LibreOffice/7.5.7.1$Linux_X86_64 LibreOffice_project/50$Build-1</Application>
  <AppVersion>15.0000</AppVersion>
  <Words>2786</Words>
  <Paragraphs>404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2019-11-11T12:51:38Z</dcterms:created>
  <dc:creator>admin.reisen</dc:creator>
  <dc:description/>
  <dc:language>en-US</dc:language>
  <cp:lastModifiedBy>Jan Meinke</cp:lastModifiedBy>
  <dcterms:modified xsi:type="dcterms:W3CDTF">2023-10-24T10:05:03Z</dcterms:modified>
  <cp:revision>27</cp:revision>
  <dc:subject/>
  <dc:title>Multi-GPU Programming with MPI and OpenACC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MSIP_Label_6b558183-044c-4105-8d9c-cea02a2a3d86_ActionId">
    <vt:lpwstr>a561802d-fac3-4aab-8156-7d64c9526902</vt:lpwstr>
  </property>
  <property fmtid="{D5CDD505-2E9C-101B-9397-08002B2CF9AE}" pid="4" name="MSIP_Label_6b558183-044c-4105-8d9c-cea02a2a3d86_Application">
    <vt:lpwstr>Microsoft Azure Information Protection</vt:lpwstr>
  </property>
  <property fmtid="{D5CDD505-2E9C-101B-9397-08002B2CF9AE}" pid="5" name="MSIP_Label_6b558183-044c-4105-8d9c-cea02a2a3d86_Enabled">
    <vt:lpwstr>True</vt:lpwstr>
  </property>
  <property fmtid="{D5CDD505-2E9C-101B-9397-08002B2CF9AE}" pid="6" name="MSIP_Label_6b558183-044c-4105-8d9c-cea02a2a3d86_Extended_MSFT_Method">
    <vt:lpwstr>Automatic</vt:lpwstr>
  </property>
  <property fmtid="{D5CDD505-2E9C-101B-9397-08002B2CF9AE}" pid="7" name="MSIP_Label_6b558183-044c-4105-8d9c-cea02a2a3d86_Name">
    <vt:lpwstr>Unrestricted</vt:lpwstr>
  </property>
  <property fmtid="{D5CDD505-2E9C-101B-9397-08002B2CF9AE}" pid="8" name="MSIP_Label_6b558183-044c-4105-8d9c-cea02a2a3d86_Owner">
    <vt:lpwstr>jkraus@nvidia.com</vt:lpwstr>
  </property>
  <property fmtid="{D5CDD505-2E9C-101B-9397-08002B2CF9AE}" pid="9" name="MSIP_Label_6b558183-044c-4105-8d9c-cea02a2a3d86_SetDate">
    <vt:lpwstr>2020-11-05T16:45:31.7061871Z</vt:lpwstr>
  </property>
  <property fmtid="{D5CDD505-2E9C-101B-9397-08002B2CF9AE}" pid="10" name="MSIP_Label_6b558183-044c-4105-8d9c-cea02a2a3d86_SiteId">
    <vt:lpwstr>43083d15-7273-40c1-b7db-39efd9ccc17a</vt:lpwstr>
  </property>
  <property fmtid="{D5CDD505-2E9C-101B-9397-08002B2CF9AE}" pid="11" name="PresentationFormat">
    <vt:lpwstr>Widescreen</vt:lpwstr>
  </property>
  <property fmtid="{D5CDD505-2E9C-101B-9397-08002B2CF9AE}" pid="12" name="Sensitivity">
    <vt:lpwstr>Unrestricted</vt:lpwstr>
  </property>
  <property fmtid="{D5CDD505-2E9C-101B-9397-08002B2CF9AE}" pid="13" name="Slides">
    <vt:i4>39</vt:i4>
  </property>
</Properties>
</file>