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9BE0814-E599-46B6-8C4A-CFD96997CE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CE655B4-E493-4B74-9C80-79D6DD3C24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42E62-CD56-4BAF-AC5B-E401A2C70622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9FA8C0-6E34-461B-9076-FED2DAB0B7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2C881B-6A03-4D06-9CE9-6861CAB930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B65E3-0D92-4C05-B05C-05A725E7E874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704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44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91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60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604692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80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10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77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83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98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67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01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0675"/>
            <a:ext cx="7813386" cy="593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0ABA-70DD-403B-9D9A-D2DAA04E5E1A}" type="datetimeFigureOut">
              <a:rPr lang="en-GB" smtClean="0"/>
              <a:t>25/05/2020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EEB6-A9B9-4F5F-9C62-52749E169C66}" type="slidenum">
              <a:rPr lang="en-GB" smtClean="0"/>
              <a:t>‹N›</a:t>
            </a:fld>
            <a:endParaRPr lang="en-GB" dirty="0"/>
          </a:p>
        </p:txBody>
      </p:sp>
      <p:cxnSp>
        <p:nvCxnSpPr>
          <p:cNvPr id="9" name="Connettore 1 7">
            <a:extLst>
              <a:ext uri="{FF2B5EF4-FFF2-40B4-BE49-F238E27FC236}">
                <a16:creationId xmlns:a16="http://schemas.microsoft.com/office/drawing/2014/main" id="{308C2C10-A32E-4B33-AF24-FBD9D4872F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9" y="1021334"/>
            <a:ext cx="9142411" cy="0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8">
            <a:extLst>
              <a:ext uri="{FF2B5EF4-FFF2-40B4-BE49-F238E27FC236}">
                <a16:creationId xmlns:a16="http://schemas.microsoft.com/office/drawing/2014/main" id="{FA2C7F9B-0B6D-45DA-8B6D-9AE6487C00D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279429"/>
            <a:ext cx="9144001" cy="0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5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54DC7-52A0-4345-A861-ADB246C44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A new Italian restaurant in Toronto: where to place it</a:t>
            </a:r>
            <a:r>
              <a:rPr lang="it-IT" sz="28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?</a:t>
            </a:r>
            <a:endParaRPr lang="en-GB" sz="28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FE86AD-7731-4140-BC4C-F69703B5C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IBM Data Science  Certificate - Final Assignment 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8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32C15-7511-4C43-B5AB-67D24C59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Business problem definition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76A94B-2ED3-4C37-9776-ECEAACD3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Our stakeholder is interested to investigate which is the appropriate neighborhood in Toronto where to locate a new Italian Restaurant. Specifically they are interested to know: 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lvl="1"/>
            <a:r>
              <a:rPr lang="en-GB" sz="1800" dirty="0">
                <a:solidFill>
                  <a:srgbClr val="002060"/>
                </a:solidFill>
              </a:rPr>
              <a:t>the level of competition on each neighbourhood </a:t>
            </a:r>
          </a:p>
          <a:p>
            <a:pPr lvl="1"/>
            <a:r>
              <a:rPr lang="en-GB" sz="1800" dirty="0">
                <a:solidFill>
                  <a:srgbClr val="002060"/>
                </a:solidFill>
              </a:rPr>
              <a:t>which are the most dynamic neighbourhoods</a:t>
            </a:r>
          </a:p>
          <a:p>
            <a:pPr lvl="1"/>
            <a:r>
              <a:rPr lang="en-GB" sz="1800" dirty="0">
                <a:solidFill>
                  <a:srgbClr val="002060"/>
                </a:solidFill>
              </a:rPr>
              <a:t>have an idea of Toronto neighbourhoods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8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32C15-7511-4C43-B5AB-67D24C59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Data acquisition 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BA449A-CBA2-4F4F-8E4F-A6172145A8CE}"/>
              </a:ext>
            </a:extLst>
          </p:cNvPr>
          <p:cNvSpPr txBox="1"/>
          <p:nvPr/>
        </p:nvSpPr>
        <p:spPr>
          <a:xfrm>
            <a:off x="127819" y="1707595"/>
            <a:ext cx="324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002060"/>
                </a:solidFill>
              </a:rPr>
              <a:t>Toronto neighbourhoods are defined by latitude and longitude, data are uploaded by an external file. It is publicly available for download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69CADC-C20D-419F-BD05-7585B406B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10" y="1707595"/>
            <a:ext cx="5223885" cy="14773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7B18AC2-3D39-434F-B5DD-E8144F27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110" y="4000262"/>
            <a:ext cx="5223886" cy="188302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D11CD8-419A-4669-B586-960DF0B72FE1}"/>
              </a:ext>
            </a:extLst>
          </p:cNvPr>
          <p:cNvSpPr txBox="1"/>
          <p:nvPr/>
        </p:nvSpPr>
        <p:spPr>
          <a:xfrm>
            <a:off x="127819" y="4480111"/>
            <a:ext cx="3245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002060"/>
                </a:solidFill>
              </a:rPr>
              <a:t>We use Foursquare API to obtain all the venues for each neighbourhood of Toronto city </a:t>
            </a:r>
          </a:p>
        </p:txBody>
      </p:sp>
    </p:spTree>
    <p:extLst>
      <p:ext uri="{BB962C8B-B14F-4D97-AF65-F5344CB8AC3E}">
        <p14:creationId xmlns:p14="http://schemas.microsoft.com/office/powerpoint/2010/main" val="310194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32C15-7511-4C43-B5AB-67D24C59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High level of competition and total Italian restaurants in Toronto 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FA76BE-ECAB-4437-A214-D623C4F6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71" y="1543664"/>
            <a:ext cx="7108658" cy="2362724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56A3C78C-AE00-48EA-BA4D-461F9A77C9C4}"/>
              </a:ext>
            </a:extLst>
          </p:cNvPr>
          <p:cNvGrpSpPr/>
          <p:nvPr/>
        </p:nvGrpSpPr>
        <p:grpSpPr>
          <a:xfrm>
            <a:off x="1086497" y="4050893"/>
            <a:ext cx="5107826" cy="2031325"/>
            <a:chOff x="873219" y="4591667"/>
            <a:chExt cx="5107826" cy="2031325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B6312394-A4E3-4E79-9702-1874E5DB4F53}"/>
                </a:ext>
              </a:extLst>
            </p:cNvPr>
            <p:cNvSpPr txBox="1"/>
            <p:nvPr/>
          </p:nvSpPr>
          <p:spPr>
            <a:xfrm>
              <a:off x="873219" y="4591667"/>
              <a:ext cx="51078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rgbClr val="002060"/>
                  </a:solidFill>
                </a:rPr>
                <a:t>Mediterranean and European restaurants: 69</a:t>
              </a:r>
            </a:p>
            <a:p>
              <a:endParaRPr lang="en-GB" dirty="0">
                <a:solidFill>
                  <a:srgbClr val="002060"/>
                </a:solidFill>
              </a:endParaRPr>
            </a:p>
            <a:p>
              <a:r>
                <a:rPr lang="en-GB" dirty="0">
                  <a:solidFill>
                    <a:srgbClr val="002060"/>
                  </a:solidFill>
                </a:rPr>
                <a:t>		of which </a:t>
              </a:r>
            </a:p>
            <a:p>
              <a:endParaRPr lang="en-GB" dirty="0">
                <a:solidFill>
                  <a:srgbClr val="002060"/>
                </a:solidFill>
              </a:endParaRPr>
            </a:p>
            <a:p>
              <a:r>
                <a:rPr lang="en-GB" dirty="0">
                  <a:solidFill>
                    <a:srgbClr val="002060"/>
                  </a:solidFill>
                </a:rPr>
                <a:t> 				41 are Italian restaurants</a:t>
              </a:r>
            </a:p>
            <a:p>
              <a:endParaRPr lang="en-GB" dirty="0">
                <a:solidFill>
                  <a:srgbClr val="00206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rgbClr val="002060"/>
                  </a:solidFill>
                </a:rPr>
                <a:t>Total number of Hotels: 33 </a:t>
              </a:r>
            </a:p>
          </p:txBody>
        </p:sp>
        <p:sp>
          <p:nvSpPr>
            <p:cNvPr id="6" name="Freccia angolare in su 5">
              <a:extLst>
                <a:ext uri="{FF2B5EF4-FFF2-40B4-BE49-F238E27FC236}">
                  <a16:creationId xmlns:a16="http://schemas.microsoft.com/office/drawing/2014/main" id="{02DD91C5-A141-4828-9458-3C5D87D8637F}"/>
                </a:ext>
              </a:extLst>
            </p:cNvPr>
            <p:cNvSpPr/>
            <p:nvPr/>
          </p:nvSpPr>
          <p:spPr>
            <a:xfrm rot="5400000">
              <a:off x="1403554" y="5100486"/>
              <a:ext cx="359322" cy="353519"/>
            </a:xfrm>
            <a:prstGeom prst="bent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Freccia angolare in su 9">
              <a:extLst>
                <a:ext uri="{FF2B5EF4-FFF2-40B4-BE49-F238E27FC236}">
                  <a16:creationId xmlns:a16="http://schemas.microsoft.com/office/drawing/2014/main" id="{FBB6B14A-1A16-4485-8B71-E64E1D8AFAB1}"/>
                </a:ext>
              </a:extLst>
            </p:cNvPr>
            <p:cNvSpPr/>
            <p:nvPr/>
          </p:nvSpPr>
          <p:spPr>
            <a:xfrm rot="5400000">
              <a:off x="2303205" y="5610231"/>
              <a:ext cx="359322" cy="353519"/>
            </a:xfrm>
            <a:prstGeom prst="bentUp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75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32C15-7511-4C43-B5AB-67D24C59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High level of competition and Italian restaurants on Toronto map  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4E4677-5E0F-4B5C-B1FD-A09F3249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1177432"/>
            <a:ext cx="8141110" cy="5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32C15-7511-4C43-B5AB-67D24C59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Italian restaurants for each neighborhood: highest competition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1987DDC-D6AF-4DEF-87AC-264A8732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" y="1471748"/>
            <a:ext cx="8875167" cy="27410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691B08-4DC2-49D6-8A64-72EFB8181942}"/>
              </a:ext>
            </a:extLst>
          </p:cNvPr>
          <p:cNvSpPr txBox="1"/>
          <p:nvPr/>
        </p:nvSpPr>
        <p:spPr>
          <a:xfrm>
            <a:off x="304798" y="4506685"/>
            <a:ext cx="8763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Highest number of Italian restaurants: Central Bay Street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High dynamic neighborhoods: Toronto Dominion Center and Commerce Court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Extremely high level of competition: The Danforth West … high density of Greek restaurants 	  </a:t>
            </a:r>
          </a:p>
        </p:txBody>
      </p:sp>
    </p:spTree>
    <p:extLst>
      <p:ext uri="{BB962C8B-B14F-4D97-AF65-F5344CB8AC3E}">
        <p14:creationId xmlns:p14="http://schemas.microsoft.com/office/powerpoint/2010/main" val="316077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32C15-7511-4C43-B5AB-67D24C59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Italian restaurants for each neighborhood: lowest competition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ABCCBD5-5A8F-4651-821E-59AAF99B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13" y="1426028"/>
            <a:ext cx="8422574" cy="26327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B2390F-B4EF-4665-8096-05F075713CB0}"/>
              </a:ext>
            </a:extLst>
          </p:cNvPr>
          <p:cNvSpPr txBox="1"/>
          <p:nvPr/>
        </p:nvSpPr>
        <p:spPr>
          <a:xfrm>
            <a:off x="838200" y="4474029"/>
            <a:ext cx="75295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Without Italian restaurants: six neighborhoods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	 of which 4 have hotels located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			and 2 have Mediterranean and European cuisine present 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Freccia angolare in su 8">
            <a:extLst>
              <a:ext uri="{FF2B5EF4-FFF2-40B4-BE49-F238E27FC236}">
                <a16:creationId xmlns:a16="http://schemas.microsoft.com/office/drawing/2014/main" id="{213772CF-8B83-481D-A471-4600EE34D071}"/>
              </a:ext>
            </a:extLst>
          </p:cNvPr>
          <p:cNvSpPr/>
          <p:nvPr/>
        </p:nvSpPr>
        <p:spPr>
          <a:xfrm rot="5400000">
            <a:off x="1410003" y="4955880"/>
            <a:ext cx="359322" cy="353519"/>
          </a:xfrm>
          <a:prstGeom prst="bent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32BE9208-49EC-4F3B-9C51-494439EB0CF4}"/>
              </a:ext>
            </a:extLst>
          </p:cNvPr>
          <p:cNvSpPr/>
          <p:nvPr/>
        </p:nvSpPr>
        <p:spPr>
          <a:xfrm rot="5400000">
            <a:off x="2204660" y="5527633"/>
            <a:ext cx="359322" cy="353519"/>
          </a:xfrm>
          <a:prstGeom prst="bentUp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53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32C15-7511-4C43-B5AB-67D24C59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Clusters of ten most common venues for each neighborhood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72DC4B9-DF44-4B82-AF07-611968D2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47" y="1185312"/>
            <a:ext cx="7425506" cy="48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32C15-7511-4C43-B5AB-67D24C59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Conclusions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21D454-1137-4362-A43B-04B6FFEA0EB2}"/>
              </a:ext>
            </a:extLst>
          </p:cNvPr>
          <p:cNvSpPr txBox="1"/>
          <p:nvPr/>
        </p:nvSpPr>
        <p:spPr>
          <a:xfrm>
            <a:off x="740229" y="1582340"/>
            <a:ext cx="77751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The area between University of Toronto – St James Town – Berczy Park has the higher density of venues, there are 41 venues.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The second most dense are is located between The </a:t>
            </a:r>
            <a:r>
              <a:rPr lang="en-GB" dirty="0" err="1">
                <a:solidFill>
                  <a:srgbClr val="002060"/>
                </a:solidFill>
              </a:rPr>
              <a:t>Danforth</a:t>
            </a:r>
            <a:r>
              <a:rPr lang="en-GB" dirty="0">
                <a:solidFill>
                  <a:srgbClr val="002060"/>
                </a:solidFill>
              </a:rPr>
              <a:t> West – Studio District, there are 13 venues.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The third most dense area is located between High Park – Runnymede – Parkdale, there are 5 venues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In our opinion neighbourhoods Richmond, Adelaide, King and </a:t>
            </a:r>
            <a:r>
              <a:rPr lang="en-GB" dirty="0" err="1">
                <a:solidFill>
                  <a:srgbClr val="002060"/>
                </a:solidFill>
              </a:rPr>
              <a:t>Davisville</a:t>
            </a:r>
            <a:r>
              <a:rPr lang="en-GB" dirty="0">
                <a:solidFill>
                  <a:srgbClr val="002060"/>
                </a:solidFill>
              </a:rPr>
              <a:t> North are two dynamic areas and do not have Italian restaurants among the 10 common venues. They can be a good starting point to evaluate the placement of the new restaurant</a:t>
            </a:r>
          </a:p>
        </p:txBody>
      </p:sp>
    </p:spTree>
    <p:extLst>
      <p:ext uri="{BB962C8B-B14F-4D97-AF65-F5344CB8AC3E}">
        <p14:creationId xmlns:p14="http://schemas.microsoft.com/office/powerpoint/2010/main" val="173764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350</Words>
  <Application>Microsoft Office PowerPoint</Application>
  <PresentationFormat>Presentazione su schermo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Office Theme</vt:lpstr>
      <vt:lpstr>A new Italian restaurant in Toronto: where to place it?</vt:lpstr>
      <vt:lpstr>Business problem definition </vt:lpstr>
      <vt:lpstr>Data acquisition  </vt:lpstr>
      <vt:lpstr>High level of competition and total Italian restaurants in Toronto   </vt:lpstr>
      <vt:lpstr>High level of competition and Italian restaurants on Toronto map   </vt:lpstr>
      <vt:lpstr>Italian restaurants for each neighborhood: highest competition</vt:lpstr>
      <vt:lpstr>Italian restaurants for each neighborhood: lowest competition</vt:lpstr>
      <vt:lpstr>Clusters of ten most common venues for each neighborhood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Abilitazione IVASS per i consulenti della rete distributiva </dc:title>
  <dc:creator>Lyve SRL</dc:creator>
  <cp:lastModifiedBy>Lyve SRL</cp:lastModifiedBy>
  <cp:revision>20</cp:revision>
  <dcterms:created xsi:type="dcterms:W3CDTF">2019-12-26T08:49:23Z</dcterms:created>
  <dcterms:modified xsi:type="dcterms:W3CDTF">2020-05-25T18:30:14Z</dcterms:modified>
</cp:coreProperties>
</file>