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8"/>
  </p:notesMasterIdLst>
  <p:handoutMasterIdLst>
    <p:handoutMasterId r:id="rId19"/>
  </p:handoutMasterIdLst>
  <p:sldIdLst>
    <p:sldId id="312" r:id="rId5"/>
    <p:sldId id="304" r:id="rId6"/>
    <p:sldId id="307" r:id="rId7"/>
    <p:sldId id="281" r:id="rId8"/>
    <p:sldId id="282" r:id="rId9"/>
    <p:sldId id="314" r:id="rId10"/>
    <p:sldId id="315" r:id="rId11"/>
    <p:sldId id="317" r:id="rId12"/>
    <p:sldId id="318" r:id="rId13"/>
    <p:sldId id="319" r:id="rId14"/>
    <p:sldId id="321" r:id="rId15"/>
    <p:sldId id="322" r:id="rId16"/>
    <p:sldId id="297" r:id="rId1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5388" autoAdjust="0"/>
  </p:normalViewPr>
  <p:slideViewPr>
    <p:cSldViewPr snapToGrid="0" snapToObjects="1">
      <p:cViewPr varScale="1">
        <p:scale>
          <a:sx n="118" d="100"/>
          <a:sy n="118" d="100"/>
        </p:scale>
        <p:origin x="198" y="108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Basic </a:t>
            </a:r>
            <a:br>
              <a:rPr lang="en-US" dirty="0"/>
            </a:br>
            <a:r>
              <a:rPr lang="en-US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r>
              <a:rPr lang="en-US" dirty="0"/>
              <a:t>Dynamic delivery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2331958"/>
            <a:ext cx="2975217" cy="3704266"/>
          </a:xfrm>
        </p:spPr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DB3991E-0605-C20E-53AD-D64E13638DA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33818870"/>
              </p:ext>
            </p:extLst>
          </p:nvPr>
        </p:nvGraphicFramePr>
        <p:xfrm>
          <a:off x="5087938" y="2332038"/>
          <a:ext cx="6345236" cy="387927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27408">
                  <a:extLst>
                    <a:ext uri="{9D8B030D-6E8A-4147-A177-3AD203B41FA5}">
                      <a16:colId xmlns:a16="http://schemas.microsoft.com/office/drawing/2014/main" val="180956085"/>
                    </a:ext>
                  </a:extLst>
                </a:gridCol>
                <a:gridCol w="2227408">
                  <a:extLst>
                    <a:ext uri="{9D8B030D-6E8A-4147-A177-3AD203B41FA5}">
                      <a16:colId xmlns:a16="http://schemas.microsoft.com/office/drawing/2014/main" val="1180706872"/>
                    </a:ext>
                  </a:extLst>
                </a:gridCol>
                <a:gridCol w="945210">
                  <a:extLst>
                    <a:ext uri="{9D8B030D-6E8A-4147-A177-3AD203B41FA5}">
                      <a16:colId xmlns:a16="http://schemas.microsoft.com/office/drawing/2014/main" val="2050154702"/>
                    </a:ext>
                  </a:extLst>
                </a:gridCol>
                <a:gridCol w="945210">
                  <a:extLst>
                    <a:ext uri="{9D8B030D-6E8A-4147-A177-3AD203B41FA5}">
                      <a16:colId xmlns:a16="http://schemas.microsoft.com/office/drawing/2014/main" val="1872764148"/>
                    </a:ext>
                  </a:extLst>
                </a:gridCol>
              </a:tblGrid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9142786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8576737"/>
                  </a:ext>
                </a:extLst>
              </a:tr>
              <a:tr h="64349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6410507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116840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3592559"/>
                  </a:ext>
                </a:extLst>
              </a:tr>
              <a:tr h="81126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656495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8"/>
            <a:ext cx="5829147" cy="3961593"/>
          </a:xfrm>
        </p:spPr>
        <p:txBody>
          <a:bodyPr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0853098E-C088-D323-4BF2-987893F262F6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940842" y="2303028"/>
            <a:ext cx="3485184" cy="3961593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10511627" cy="1012785"/>
          </a:xfrm>
        </p:spPr>
        <p:txBody>
          <a:bodyPr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C0C7FF8-9CAF-6C67-C1E5-AF40401D0B3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999503228"/>
              </p:ext>
            </p:extLst>
          </p:nvPr>
        </p:nvGraphicFramePr>
        <p:xfrm>
          <a:off x="914400" y="2316163"/>
          <a:ext cx="10510836" cy="394846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80076">
                  <a:extLst>
                    <a:ext uri="{9D8B030D-6E8A-4147-A177-3AD203B41FA5}">
                      <a16:colId xmlns:a16="http://schemas.microsoft.com/office/drawing/2014/main" val="1764027237"/>
                    </a:ext>
                  </a:extLst>
                </a:gridCol>
                <a:gridCol w="4080076">
                  <a:extLst>
                    <a:ext uri="{9D8B030D-6E8A-4147-A177-3AD203B41FA5}">
                      <a16:colId xmlns:a16="http://schemas.microsoft.com/office/drawing/2014/main" val="778914542"/>
                    </a:ext>
                  </a:extLst>
                </a:gridCol>
                <a:gridCol w="1175342">
                  <a:extLst>
                    <a:ext uri="{9D8B030D-6E8A-4147-A177-3AD203B41FA5}">
                      <a16:colId xmlns:a16="http://schemas.microsoft.com/office/drawing/2014/main" val="4233386372"/>
                    </a:ext>
                  </a:extLst>
                </a:gridCol>
                <a:gridCol w="1175342">
                  <a:extLst>
                    <a:ext uri="{9D8B030D-6E8A-4147-A177-3AD203B41FA5}">
                      <a16:colId xmlns:a16="http://schemas.microsoft.com/office/drawing/2014/main" val="1626524931"/>
                    </a:ext>
                  </a:extLst>
                </a:gridCol>
              </a:tblGrid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5033212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79676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2252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535648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08549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31845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 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Building confidence</a:t>
            </a:r>
          </a:p>
          <a:p>
            <a:r>
              <a:rPr lang="en-US" dirty="0"/>
              <a:t>Engaging the audience</a:t>
            </a:r>
          </a:p>
          <a:p>
            <a:r>
              <a:rPr lang="en-US" dirty="0"/>
              <a:t>Visual aids</a:t>
            </a:r>
          </a:p>
          <a:p>
            <a:r>
              <a:rPr lang="en-US" dirty="0"/>
              <a:t>Final tips &amp; takeaways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441" y="1061623"/>
            <a:ext cx="5723586" cy="4739104"/>
          </a:xfrm>
        </p:spPr>
        <p:txBody>
          <a:bodyPr/>
          <a:lstStyle/>
          <a:p>
            <a:r>
              <a:rPr lang="en-US" dirty="0"/>
              <a:t>The power of communication</a:t>
            </a:r>
          </a:p>
        </p:txBody>
      </p:sp>
      <p:pic>
        <p:nvPicPr>
          <p:cNvPr id="7" name="Picture Placeholder 6" descr="A person standing in front of a whiteboard">
            <a:extLst>
              <a:ext uri="{FF2B5EF4-FFF2-40B4-BE49-F238E27FC236}">
                <a16:creationId xmlns:a16="http://schemas.microsoft.com/office/drawing/2014/main" id="{DD186EAB-37C7-E7E6-AE8D-F077D02804F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27208" r="27208"/>
          <a:stretch/>
        </p:blipFill>
        <p:spPr>
          <a:xfrm>
            <a:off x="443345" y="0"/>
            <a:ext cx="4344695" cy="6359525"/>
          </a:xfrm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2495028"/>
          </a:xfrm>
        </p:spPr>
        <p:txBody>
          <a:bodyPr/>
          <a:lstStyle/>
          <a:p>
            <a:r>
              <a:rPr lang="en-US" dirty="0"/>
              <a:t>Overcoming nervousness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808750"/>
            <a:ext cx="5259554" cy="2233233"/>
          </a:xfrm>
        </p:spPr>
        <p:txBody>
          <a:bodyPr/>
          <a:lstStyle/>
          <a:p>
            <a:r>
              <a:rPr lang="en-US" dirty="0"/>
              <a:t>Confidence-building strategies</a:t>
            </a:r>
          </a:p>
        </p:txBody>
      </p:sp>
      <p:pic>
        <p:nvPicPr>
          <p:cNvPr id="6" name="Picture Placeholder 5" descr="A person holding a microphone and standing in front of a group of people">
            <a:extLst>
              <a:ext uri="{FF2B5EF4-FFF2-40B4-BE49-F238E27FC236}">
                <a16:creationId xmlns:a16="http://schemas.microsoft.com/office/drawing/2014/main" id="{FECDA901-DD88-89EB-E10E-A2994D0A92D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7745" r="27745"/>
          <a:stretch/>
        </p:blipFill>
        <p:spPr>
          <a:xfrm>
            <a:off x="7414194" y="410780"/>
            <a:ext cx="4344695" cy="6447220"/>
          </a:xfr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Engaging the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/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4"/>
            <a:ext cx="7043617" cy="2520217"/>
          </a:xfrm>
        </p:spPr>
        <p:txBody>
          <a:bodyPr/>
          <a:lstStyle/>
          <a:p>
            <a:r>
              <a:rPr lang="en-US" dirty="0"/>
              <a:t>Selecting </a:t>
            </a:r>
            <a:br>
              <a:rPr lang="en-US" dirty="0"/>
            </a:br>
            <a:r>
              <a:rPr lang="en-US" dirty="0"/>
              <a:t>visual aids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3808750"/>
            <a:ext cx="7043618" cy="2233233"/>
          </a:xfrm>
        </p:spPr>
        <p:txBody>
          <a:bodyPr/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3283119" cy="3720337"/>
          </a:xfrm>
        </p:spPr>
        <p:txBody>
          <a:bodyPr>
            <a:normAutofit/>
          </a:bodyPr>
          <a:lstStyle/>
          <a:p>
            <a:r>
              <a:rPr lang="en-US" dirty="0"/>
              <a:t>This is a powerful tool in public speaking. It involves varying pitch, tone, and volume to convey emotion, emphasize points, and maintain interest. 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33680A80-5C61-DD02-1119-0565C0AD5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159" y="2303028"/>
            <a:ext cx="3284951" cy="3720337"/>
          </a:xfrm>
        </p:spPr>
        <p:txBody>
          <a:bodyPr>
            <a:normAutofit/>
          </a:bodyPr>
          <a:lstStyle/>
          <a:p>
            <a:r>
              <a:rPr lang="en-US" dirty="0"/>
              <a:t>Effective body language enhances your message, making it more impactful and memorable.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</p:spPr>
        <p:txBody>
          <a:bodyPr/>
          <a:lstStyle/>
          <a:p>
            <a:r>
              <a:rPr lang="en-US" dirty="0"/>
              <a:t>Navigating Q&amp;A </a:t>
            </a:r>
            <a:br>
              <a:rPr lang="en-US" dirty="0"/>
            </a:br>
            <a:r>
              <a:rPr lang="en-US" dirty="0"/>
              <a:t>sessions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400" y="2303463"/>
            <a:ext cx="3282950" cy="4143375"/>
          </a:xfrm>
        </p:spPr>
        <p:txBody>
          <a:bodyPr>
            <a:normAutofit/>
          </a:bodyPr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r>
              <a:rPr lang="en-US" dirty="0"/>
              <a:t>Stay calm</a:t>
            </a:r>
          </a:p>
          <a:p>
            <a:r>
              <a:rPr lang="en-US" dirty="0"/>
              <a:t>Actively listen</a:t>
            </a:r>
          </a:p>
          <a:p>
            <a:r>
              <a:rPr lang="en-US" dirty="0"/>
              <a:t>Pause and reflect</a:t>
            </a:r>
          </a:p>
          <a:p>
            <a:r>
              <a:rPr lang="en-US" dirty="0"/>
              <a:t>Maintain eye contact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8AC0C8B-8A7A-9FAE-2D0F-4D1C3A8C3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1550" y="2303463"/>
            <a:ext cx="3763963" cy="4143375"/>
          </a:xfrm>
        </p:spPr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pic>
        <p:nvPicPr>
          <p:cNvPr id="10" name="Picture Placeholder 9" descr="A person wearing a blue suit and headphones pointing at a computer">
            <a:extLst>
              <a:ext uri="{FF2B5EF4-FFF2-40B4-BE49-F238E27FC236}">
                <a16:creationId xmlns:a16="http://schemas.microsoft.com/office/drawing/2014/main" id="{DD0A0899-5B02-CEB5-E5DD-448B169C23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31888" r="31888"/>
          <a:stretch/>
        </p:blipFill>
        <p:spPr>
          <a:xfrm>
            <a:off x="8989454" y="965393"/>
            <a:ext cx="3202545" cy="589260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/>
          <a:lstStyle/>
          <a:p>
            <a:r>
              <a:rPr lang="en-US" dirty="0"/>
              <a:t>Speaking impact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2331791"/>
            <a:ext cx="6903076" cy="3721817"/>
          </a:xfrm>
        </p:spPr>
        <p:txBody>
          <a:bodyPr/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endParaRPr lang="en-US" dirty="0"/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pic>
        <p:nvPicPr>
          <p:cNvPr id="7" name="Picture Placeholder 6" descr="A person wearing glasses and a blue shirt">
            <a:extLst>
              <a:ext uri="{FF2B5EF4-FFF2-40B4-BE49-F238E27FC236}">
                <a16:creationId xmlns:a16="http://schemas.microsoft.com/office/drawing/2014/main" id="{C570EB79-053B-0283-9D2D-6266701EEDD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19088" r="19088"/>
          <a:stretch/>
        </p:blipFill>
        <p:spPr>
          <a:xfrm>
            <a:off x="8989454" y="3405189"/>
            <a:ext cx="3202546" cy="3452811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{15E4C0A7-6280-4962-9D1A-E3C7891F4D07}tf78438558_win32</Template>
  <TotalTime>0</TotalTime>
  <Words>422</Words>
  <Application>Microsoft Office PowerPoint</Application>
  <PresentationFormat>Widescreen</PresentationFormat>
  <Paragraphs>120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Sabon Next LT</vt:lpstr>
      <vt:lpstr>Custom</vt:lpstr>
      <vt:lpstr>Basic  presentation</vt:lpstr>
      <vt:lpstr>agenda</vt:lpstr>
      <vt:lpstr>The power of communication</vt:lpstr>
      <vt:lpstr>Overcoming nervousness</vt:lpstr>
      <vt:lpstr>Engaging the audience</vt:lpstr>
      <vt:lpstr>Selecting  visual aids</vt:lpstr>
      <vt:lpstr>Effective delivery techniques</vt:lpstr>
      <vt:lpstr>Navigating Q&amp;A  sessions</vt:lpstr>
      <vt:lpstr>Speaking impact</vt:lpstr>
      <vt:lpstr>Dynamic delivery</vt:lpstr>
      <vt:lpstr>Final tips &amp; takeaways</vt:lpstr>
      <vt:lpstr>Speaking engagement metrics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 presentation</dc:title>
  <dc:subject/>
  <dc:creator>Ahmed El Sobky</dc:creator>
  <cp:lastModifiedBy>Ahmed El Sobky</cp:lastModifiedBy>
  <cp:revision>1</cp:revision>
  <dcterms:created xsi:type="dcterms:W3CDTF">2024-06-03T06:28:48Z</dcterms:created>
  <dcterms:modified xsi:type="dcterms:W3CDTF">2024-06-03T06:28:58Z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