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63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ur Patel" initials="MP" lastIdx="0" clrIdx="0">
    <p:extLst>
      <p:ext uri="{19B8F6BF-5375-455C-9EA6-DF929625EA0E}">
        <p15:presenceInfo xmlns:p15="http://schemas.microsoft.com/office/powerpoint/2012/main" userId="S-1-5-21-2000478354-1482476501-839522115-416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2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08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5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4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9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3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8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8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8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1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4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  <p:sldLayoutId id="21474843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overview/" TargetMode="External"/><Relationship Id="rId2" Type="http://schemas.openxmlformats.org/officeDocument/2006/relationships/hyperlink" Target="https://docs.docker.com/docker-for-window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ub.docker.com/r/microsoft/mssql-server-windows-developer/" TargetMode="External"/><Relationship Id="rId5" Type="http://schemas.openxmlformats.org/officeDocument/2006/relationships/hyperlink" Target="https://store.docker.com/images/windowsservercore" TargetMode="External"/><Relationship Id="rId4" Type="http://schemas.openxmlformats.org/officeDocument/2006/relationships/hyperlink" Target="https://docs.docker.com/compose/reference/overvie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8C52F4-AFA9-4F29-A801-08E2C76D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167" y="3751157"/>
            <a:ext cx="1265380" cy="38792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On Windows </a:t>
            </a:r>
          </a:p>
        </p:txBody>
      </p:sp>
      <p:pic>
        <p:nvPicPr>
          <p:cNvPr id="1026" name="Picture 2" descr="Image result for download docker logo">
            <a:extLst>
              <a:ext uri="{FF2B5EF4-FFF2-40B4-BE49-F238E27FC236}">
                <a16:creationId xmlns:a16="http://schemas.microsoft.com/office/drawing/2014/main" id="{53D65EA0-E3A0-4EDC-B24F-C585C047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62" y="1775101"/>
            <a:ext cx="2170459" cy="19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0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34B-60F8-4B2A-9134-514FB394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80" y="566057"/>
            <a:ext cx="10356549" cy="70394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                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{override}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C90EDF-865C-4799-9028-54147AA8894E}"/>
              </a:ext>
            </a:extLst>
          </p:cNvPr>
          <p:cNvSpPr txBox="1">
            <a:spLocks/>
          </p:cNvSpPr>
          <p:nvPr/>
        </p:nvSpPr>
        <p:spPr>
          <a:xfrm>
            <a:off x="797680" y="1582059"/>
            <a:ext cx="7831063" cy="37011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Services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Webapplication1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ports: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- “80”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networks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	default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		external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</a:t>
            </a:r>
            <a:r>
              <a:rPr lang="en-US" sz="1800" dirty="0">
                <a:latin typeface="+mn-lt"/>
              </a:rPr>
              <a:t>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nat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endParaRPr lang="en-US" sz="1800" dirty="0"/>
          </a:p>
          <a:p>
            <a:pPr algn="l"/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Trick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latin typeface="+mn-lt"/>
              </a:rPr>
              <a:t>The override file defines the ports and networking</a:t>
            </a:r>
          </a:p>
        </p:txBody>
      </p:sp>
    </p:spTree>
    <p:extLst>
      <p:ext uri="{BB962C8B-B14F-4D97-AF65-F5344CB8AC3E}">
        <p14:creationId xmlns:p14="http://schemas.microsoft.com/office/powerpoint/2010/main" val="2192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34B-60F8-4B2A-9134-514FB394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38" y="566057"/>
            <a:ext cx="10073520" cy="70394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                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{Debug}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C90EDF-865C-4799-9028-54147AA8894E}"/>
              </a:ext>
            </a:extLst>
          </p:cNvPr>
          <p:cNvSpPr txBox="1">
            <a:spLocks/>
          </p:cNvSpPr>
          <p:nvPr/>
        </p:nvSpPr>
        <p:spPr>
          <a:xfrm>
            <a:off x="841223" y="1509486"/>
            <a:ext cx="7831063" cy="55154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Services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Webapplication1:</a:t>
            </a:r>
          </a:p>
          <a:p>
            <a:pPr algn="l"/>
            <a:r>
              <a:rPr lang="en-US" sz="1800" dirty="0"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image: </a:t>
            </a:r>
            <a:r>
              <a:rPr lang="en-US" sz="1800" dirty="0">
                <a:latin typeface="+mn-lt"/>
              </a:rPr>
              <a:t>webapplication1:dev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build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args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source: ${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DOCKER_BUILD_SOURCE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volumes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	- .\WebApplication1:C:\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inetpub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wwwroot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	~\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msvsmon:C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msvsmon:ro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</a:t>
            </a:r>
          </a:p>
          <a:p>
            <a:pPr algn="l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endParaRPr lang="en-US" sz="1800" dirty="0"/>
          </a:p>
          <a:p>
            <a:pPr algn="l"/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Trick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+mn-lt"/>
              </a:rPr>
              <a:t>arg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dockerfile</a:t>
            </a:r>
            <a:r>
              <a:rPr lang="en-US" sz="1800" dirty="0">
                <a:latin typeface="+mn-lt"/>
              </a:rPr>
              <a:t> get’s the DOCKER_BUILD_SOURCE value == </a:t>
            </a:r>
            <a:r>
              <a:rPr lang="en-US" sz="1800" dirty="0" err="1">
                <a:solidFill>
                  <a:schemeClr val="accent5"/>
                </a:solidFill>
                <a:latin typeface="+mn-lt"/>
              </a:rPr>
              <a:t>obj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\docker\empty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Volume mapping to c:\inetpub\wwwroot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Volume mapping to 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local user folder </a:t>
            </a:r>
            <a:r>
              <a:rPr lang="en-US" sz="1800" dirty="0">
                <a:latin typeface="+mn-lt"/>
              </a:rPr>
              <a:t>(~) on host to remote debugger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53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34B-60F8-4B2A-9134-514FB394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81" y="566057"/>
            <a:ext cx="9224433" cy="703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                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{Release}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C90EDF-865C-4799-9028-54147AA8894E}"/>
              </a:ext>
            </a:extLst>
          </p:cNvPr>
          <p:cNvSpPr txBox="1">
            <a:spLocks/>
          </p:cNvSpPr>
          <p:nvPr/>
        </p:nvSpPr>
        <p:spPr>
          <a:xfrm>
            <a:off x="855737" y="1589314"/>
            <a:ext cx="7831063" cy="52686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Services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Webapplication1:</a:t>
            </a:r>
          </a:p>
          <a:p>
            <a:pPr algn="l"/>
            <a:r>
              <a:rPr lang="en-US" sz="1800" dirty="0"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image: </a:t>
            </a:r>
            <a:r>
              <a:rPr lang="en-US" sz="1800" dirty="0">
                <a:latin typeface="+mn-lt"/>
              </a:rPr>
              <a:t>webapplication1:dev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build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args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source: ${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DOCKER_BUILD_SOURCE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volumes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		~\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msvsmon:C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:\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msvsmon:ro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</a:t>
            </a:r>
          </a:p>
          <a:p>
            <a:pPr algn="l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endParaRPr lang="en-US" sz="1800" dirty="0"/>
          </a:p>
          <a:p>
            <a:pPr algn="l"/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Trick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+mn-lt"/>
              </a:rPr>
              <a:t>arg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dockerfile</a:t>
            </a:r>
            <a:r>
              <a:rPr lang="en-US" sz="1800" dirty="0">
                <a:latin typeface="+mn-lt"/>
              </a:rPr>
              <a:t> get’s the DOCKER_BUILD_SOURCE value == </a:t>
            </a:r>
            <a:r>
              <a:rPr lang="en-US" sz="1800" dirty="0" err="1">
                <a:solidFill>
                  <a:schemeClr val="accent5"/>
                </a:solidFill>
                <a:latin typeface="+mn-lt"/>
              </a:rPr>
              <a:t>obj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\docker\publish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Volume mapping to c:\inetpub\wwwroot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Volume mapping to 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local user folder </a:t>
            </a:r>
            <a:r>
              <a:rPr lang="en-US" sz="1800" dirty="0">
                <a:latin typeface="+mn-lt"/>
              </a:rPr>
              <a:t>(~) on host to remote debugger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79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B2C-92DD-4C51-954B-A1B5E134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870" y="234207"/>
            <a:ext cx="7415948" cy="685092"/>
          </a:xfrm>
        </p:spPr>
        <p:txBody>
          <a:bodyPr>
            <a:noAutofit/>
          </a:bodyPr>
          <a:lstStyle/>
          <a:p>
            <a:r>
              <a:rPr lang="en-US" sz="4000" dirty="0"/>
              <a:t>Docker Command-Line Interface</a:t>
            </a:r>
          </a:p>
          <a:p>
            <a:endParaRPr lang="en-US" dirty="0"/>
          </a:p>
          <a:p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C7B93-0CF0-4002-9E59-E7D28DFE0FA0}"/>
              </a:ext>
            </a:extLst>
          </p:cNvPr>
          <p:cNvSpPr/>
          <p:nvPr/>
        </p:nvSpPr>
        <p:spPr>
          <a:xfrm>
            <a:off x="665870" y="1196572"/>
            <a:ext cx="9689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Docker commands start a container, create a new folder on the</a:t>
            </a:r>
          </a:p>
          <a:p>
            <a:r>
              <a:rPr lang="en-US" dirty="0"/>
              <a:t>file system, exits the container, thus topping it and then committing the resulting state as a new image to be used and started later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E5A35-D110-4EF9-B386-934D701D842E}"/>
              </a:ext>
            </a:extLst>
          </p:cNvPr>
          <p:cNvSpPr/>
          <p:nvPr/>
        </p:nvSpPr>
        <p:spPr>
          <a:xfrm>
            <a:off x="665870" y="2134573"/>
            <a:ext cx="110535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docker pull </a:t>
            </a:r>
            <a:r>
              <a:rPr lang="en-US" sz="1200" dirty="0" err="1"/>
              <a:t>microsoft</a:t>
            </a:r>
            <a:r>
              <a:rPr lang="en-US" sz="1200" dirty="0"/>
              <a:t>/</a:t>
            </a:r>
            <a:r>
              <a:rPr lang="en-US" sz="1200" dirty="0" err="1"/>
              <a:t>windowsservercore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docker run –it </a:t>
            </a:r>
            <a:r>
              <a:rPr lang="en-US" sz="1200" dirty="0" err="1"/>
              <a:t>microsoft</a:t>
            </a:r>
            <a:r>
              <a:rPr lang="en-US" sz="1200" dirty="0"/>
              <a:t>/</a:t>
            </a:r>
            <a:r>
              <a:rPr lang="en-US" sz="1200" dirty="0" err="1"/>
              <a:t>windowsservercore</a:t>
            </a:r>
            <a:r>
              <a:rPr lang="en-US" sz="1200" dirty="0"/>
              <a:t> cmd.exe</a:t>
            </a:r>
          </a:p>
          <a:p>
            <a:endParaRPr lang="en-US" sz="1200" dirty="0"/>
          </a:p>
          <a:p>
            <a:r>
              <a:rPr lang="en-US" sz="1200" dirty="0"/>
              <a:t>docker stop &lt;container Id&gt;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docker exec &lt;container name&gt; ipconfig</a:t>
            </a:r>
          </a:p>
          <a:p>
            <a:endParaRPr lang="en-US" sz="1200" dirty="0"/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docker images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docker inspect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docker network</a:t>
            </a:r>
          </a:p>
          <a:p>
            <a:endParaRPr lang="en-US" sz="1200" dirty="0"/>
          </a:p>
          <a:p>
            <a:r>
              <a:rPr lang="en-US" sz="1200" dirty="0"/>
              <a:t>docker run -d -p 80:80 </a:t>
            </a:r>
            <a:r>
              <a:rPr lang="en-US" sz="1200" dirty="0" err="1"/>
              <a:t>microsoft</a:t>
            </a:r>
            <a:r>
              <a:rPr lang="en-US" sz="1200" dirty="0"/>
              <a:t>/</a:t>
            </a:r>
            <a:r>
              <a:rPr lang="en-US" sz="1200" dirty="0" err="1"/>
              <a:t>iis</a:t>
            </a:r>
            <a:br>
              <a:rPr lang="en-US" sz="1200" dirty="0"/>
            </a:br>
            <a:br>
              <a:rPr lang="en-US" sz="1200" dirty="0"/>
            </a:br>
            <a:r>
              <a:rPr lang="en-US" altLang="en-US" sz="1200" dirty="0"/>
              <a:t>docker run -d -p 1433:1433 -v C:/temp/:C:/temp/ -e </a:t>
            </a:r>
            <a:r>
              <a:rPr lang="en-US" altLang="en-US" sz="1200" dirty="0" err="1"/>
              <a:t>sa_password</a:t>
            </a:r>
            <a:r>
              <a:rPr lang="en-US" altLang="en-US" sz="1200" dirty="0"/>
              <a:t>=&lt;YOUR SA PASSWORD&gt; -e ACCEPT_EULA=Y -e </a:t>
            </a:r>
            <a:r>
              <a:rPr lang="en-US" altLang="en-US" sz="1200" dirty="0" err="1"/>
              <a:t>attach_dbs</a:t>
            </a:r>
            <a:r>
              <a:rPr lang="en-US" altLang="en-US" sz="1200" dirty="0"/>
              <a:t>="&lt;DB-JSON-CONFIG&gt;" </a:t>
            </a:r>
            <a:r>
              <a:rPr lang="en-US" altLang="en-US" sz="1200" dirty="0" err="1"/>
              <a:t>microsoft</a:t>
            </a:r>
            <a:r>
              <a:rPr lang="en-US" altLang="en-US" sz="1200" dirty="0"/>
              <a:t>/</a:t>
            </a:r>
            <a:r>
              <a:rPr lang="en-US" altLang="en-US" sz="1200" dirty="0" err="1"/>
              <a:t>mssql</a:t>
            </a:r>
            <a:r>
              <a:rPr lang="en-US" altLang="en-US" sz="1200" dirty="0"/>
              <a:t>-server-windows</a:t>
            </a:r>
          </a:p>
          <a:p>
            <a:endParaRPr lang="en-US" altLang="en-US" sz="1200" dirty="0"/>
          </a:p>
          <a:p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4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69F-2B77-46B6-89A7-29B31C51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690205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60165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5FB1-F291-4301-82AD-8EC6A198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504" y="1477673"/>
            <a:ext cx="11305002" cy="169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hlinkClick r:id="rId2"/>
              </a:rPr>
              <a:t>https://docs.docker.com/docker-for-windows/</a:t>
            </a:r>
            <a:endParaRPr lang="en-US" dirty="0">
              <a:hlinkClick r:id="rId3"/>
            </a:endParaRPr>
          </a:p>
          <a:p>
            <a:pPr algn="l"/>
            <a:r>
              <a:rPr lang="en-US" dirty="0">
                <a:hlinkClick r:id="rId4"/>
              </a:rPr>
              <a:t>https://docs.docker.com/compose/reference/overview/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https://store.docker.com/images/windowsservercore</a:t>
            </a:r>
            <a:endParaRPr lang="en-US" dirty="0"/>
          </a:p>
          <a:p>
            <a:pPr algn="l"/>
            <a:r>
              <a:rPr lang="en-US" altLang="en-US" dirty="0">
                <a:hlinkClick r:id="rId6"/>
              </a:rPr>
              <a:t>https://hub.docker.com/r/microsoft/mssql-server-windows-developer/</a:t>
            </a:r>
            <a:endParaRPr lang="en-US" altLang="en-US" dirty="0"/>
          </a:p>
          <a:p>
            <a:pPr algn="l"/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28FABF-2A30-4F62-9CE4-963EC9857EB1}"/>
              </a:ext>
            </a:extLst>
          </p:cNvPr>
          <p:cNvSpPr txBox="1">
            <a:spLocks/>
          </p:cNvSpPr>
          <p:nvPr/>
        </p:nvSpPr>
        <p:spPr>
          <a:xfrm>
            <a:off x="666504" y="394655"/>
            <a:ext cx="2417164" cy="6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3200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3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DE0-EE3D-40BC-B10C-AA9FC2DD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405730"/>
            <a:ext cx="2438401" cy="845730"/>
          </a:xfrm>
        </p:spPr>
        <p:txBody>
          <a:bodyPr/>
          <a:lstStyle/>
          <a:p>
            <a:pPr marL="285750" indent="-285750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873F-1D82-4634-AAD0-DFA060E3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844964"/>
            <a:ext cx="8946541" cy="2244436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Overview to deliver applications using container technologies.</a:t>
            </a:r>
          </a:p>
          <a:p>
            <a:r>
              <a:rPr lang="en-US" sz="1800" dirty="0">
                <a:latin typeface="+mn-lt"/>
              </a:rPr>
              <a:t>How to get image to create container?</a:t>
            </a:r>
          </a:p>
          <a:p>
            <a:r>
              <a:rPr lang="en-US" sz="1800" dirty="0">
                <a:latin typeface="+mn-lt"/>
              </a:rPr>
              <a:t>How to create and run container?</a:t>
            </a:r>
          </a:p>
          <a:p>
            <a:r>
              <a:rPr lang="en-US" sz="1800" dirty="0">
                <a:latin typeface="+mn-lt"/>
              </a:rPr>
              <a:t>How to check specific container’s configuration?</a:t>
            </a:r>
          </a:p>
          <a:p>
            <a:r>
              <a:rPr lang="en-US" sz="1800" dirty="0">
                <a:latin typeface="+mn-lt"/>
              </a:rPr>
              <a:t>How to connect application and database containers?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373-D217-4E8C-9D37-F0109AC9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147781"/>
            <a:ext cx="4618182" cy="724014"/>
          </a:xfrm>
        </p:spPr>
        <p:txBody>
          <a:bodyPr>
            <a:normAutofit/>
          </a:bodyPr>
          <a:lstStyle/>
          <a:p>
            <a:r>
              <a:rPr lang="en-US" dirty="0"/>
              <a:t>What 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9A84-24BC-4549-93FD-70AFF5CD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2" y="1355436"/>
            <a:ext cx="9433154" cy="414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 containers is an isolated, resource controlled, and portable operating environment. A container provides a place where an application can run without affecting the rest of the system and without the system affecting the application. </a:t>
            </a:r>
          </a:p>
          <a:p>
            <a:pPr marL="0" indent="0">
              <a:buNone/>
            </a:pPr>
            <a:r>
              <a:rPr lang="en-US" sz="1900" dirty="0"/>
              <a:t>If you were inside a container, it looks very much like you are inside a freshly installed physical computer or a virtual machine.</a:t>
            </a:r>
          </a:p>
          <a:p>
            <a:pPr marL="0" indent="0">
              <a:buNone/>
            </a:pPr>
            <a:endParaRPr lang="en-US" sz="1900" dirty="0"/>
          </a:p>
          <a:p>
            <a:pPr>
              <a:buFontTx/>
              <a:buChar char="-"/>
            </a:pPr>
            <a:r>
              <a:rPr lang="en-US" sz="1900" dirty="0"/>
              <a:t>Looks like VM</a:t>
            </a:r>
          </a:p>
          <a:p>
            <a:pPr>
              <a:buFontTx/>
              <a:buChar char="-"/>
            </a:pPr>
            <a:r>
              <a:rPr lang="en-US" sz="1900" dirty="0"/>
              <a:t>Quick build and start up time</a:t>
            </a:r>
          </a:p>
          <a:p>
            <a:pPr>
              <a:buFontTx/>
              <a:buChar char="-"/>
            </a:pPr>
            <a:r>
              <a:rPr lang="en-US" sz="1900" dirty="0"/>
              <a:t>Light weight</a:t>
            </a:r>
          </a:p>
          <a:p>
            <a:pPr>
              <a:buFontTx/>
              <a:buChar char="-"/>
            </a:pPr>
            <a:r>
              <a:rPr lang="en-US" sz="1900" dirty="0"/>
              <a:t>Isolated environment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1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F3CDFB-3003-4E82-AF40-855A14D3F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379" y="635578"/>
            <a:ext cx="7000000" cy="3565470"/>
          </a:xfrm>
        </p:spPr>
        <p:txBody>
          <a:bodyPr>
            <a:normAutofit/>
          </a:bodyPr>
          <a:lstStyle/>
          <a:p>
            <a:pPr algn="l"/>
            <a:r>
              <a:rPr lang="en-US" cap="none" dirty="0">
                <a:solidFill>
                  <a:schemeClr val="tx1"/>
                </a:solidFill>
                <a:latin typeface="+mn-lt"/>
              </a:rPr>
              <a:t>Container</a:t>
            </a:r>
          </a:p>
          <a:p>
            <a:pPr algn="l"/>
            <a:r>
              <a:rPr lang="en-US" sz="1800" cap="none" dirty="0">
                <a:solidFill>
                  <a:schemeClr val="tx1"/>
                </a:solidFill>
                <a:latin typeface="+mn-lt"/>
              </a:rPr>
              <a:t>Kernel:</a:t>
            </a:r>
          </a:p>
          <a:p>
            <a:pPr marL="342900" indent="-342900" algn="l"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+mn-lt"/>
              </a:rPr>
              <a:t>Heart of the Operating System</a:t>
            </a:r>
          </a:p>
          <a:p>
            <a:pPr marL="342900" indent="-342900" algn="l"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+mn-lt"/>
              </a:rPr>
              <a:t>Sharing OS Kernel</a:t>
            </a:r>
          </a:p>
          <a:p>
            <a:pPr marL="342900" indent="-342900" algn="l"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+mn-lt"/>
              </a:rPr>
              <a:t>Managing communication with Hardware, Scheduling Processes and Resources (Memories and CPU Cycle).</a:t>
            </a:r>
          </a:p>
          <a:p>
            <a:pPr marL="342900" indent="-342900" algn="l"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+mn-lt"/>
              </a:rPr>
              <a:t>Create isolation between containers and never share anything between containers.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3CC9722-EEBA-49C8-A6CC-F356327BCC4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113" t="1" r="-5131" b="-1990"/>
          <a:stretch/>
        </p:blipFill>
        <p:spPr>
          <a:xfrm>
            <a:off x="600363" y="635578"/>
            <a:ext cx="4294910" cy="43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E59-E002-4EE0-B3E1-22FA65EA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0" y="544096"/>
            <a:ext cx="10455565" cy="610507"/>
          </a:xfrm>
        </p:spPr>
        <p:txBody>
          <a:bodyPr>
            <a:noAutofit/>
          </a:bodyPr>
          <a:lstStyle/>
          <a:p>
            <a:r>
              <a:rPr lang="en-US" sz="4000" dirty="0"/>
              <a:t>Difference Between an Image and a Container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A8C8080-66A5-4A0F-B9B2-908AED0CDA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76" r="-14" b="538"/>
          <a:stretch/>
        </p:blipFill>
        <p:spPr>
          <a:xfrm>
            <a:off x="609600" y="1738534"/>
            <a:ext cx="5892800" cy="46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3C19-F798-48D4-994F-4763F4D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77" y="628073"/>
            <a:ext cx="1775005" cy="535709"/>
          </a:xfrm>
        </p:spPr>
        <p:txBody>
          <a:bodyPr>
            <a:noAutofit/>
          </a:bodyPr>
          <a:lstStyle/>
          <a:p>
            <a:r>
              <a:rPr lang="en-US" sz="4000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F80BC-AE7D-4A16-8A6F-14509B2B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977" y="1566115"/>
            <a:ext cx="8825659" cy="241281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2200" dirty="0"/>
          </a:p>
          <a:p>
            <a:pPr algn="l"/>
            <a:r>
              <a:rPr lang="en-US" sz="1900" dirty="0"/>
              <a:t>Unification of container technology</a:t>
            </a:r>
          </a:p>
          <a:p>
            <a:pPr algn="l"/>
            <a:r>
              <a:rPr lang="en-US" sz="1900" dirty="0"/>
              <a:t>	A set of command-line tools to work with container</a:t>
            </a:r>
          </a:p>
          <a:p>
            <a:pPr algn="l"/>
            <a:r>
              <a:rPr lang="en-US" sz="1900" dirty="0"/>
              <a:t>	A unified way to build Container images</a:t>
            </a:r>
          </a:p>
          <a:p>
            <a:pPr algn="l"/>
            <a:r>
              <a:rPr lang="en-US" sz="1900" dirty="0"/>
              <a:t>	A unified way of maintaining</a:t>
            </a:r>
          </a:p>
          <a:p>
            <a:pPr lvl="1"/>
            <a:r>
              <a:rPr lang="en-US" sz="1900" dirty="0"/>
              <a:t>A daemon process that manages the images and networking on a host machine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85D46-BDFF-4F96-A6D6-8C5E6C18D890}"/>
              </a:ext>
            </a:extLst>
          </p:cNvPr>
          <p:cNvSpPr txBox="1">
            <a:spLocks/>
          </p:cNvSpPr>
          <p:nvPr/>
        </p:nvSpPr>
        <p:spPr>
          <a:xfrm>
            <a:off x="607977" y="4314769"/>
            <a:ext cx="394555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Docker Compose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3C9059-6F7D-4B53-A543-43EAF1393388}"/>
              </a:ext>
            </a:extLst>
          </p:cNvPr>
          <p:cNvSpPr txBox="1">
            <a:spLocks/>
          </p:cNvSpPr>
          <p:nvPr/>
        </p:nvSpPr>
        <p:spPr>
          <a:xfrm>
            <a:off x="607977" y="5797685"/>
            <a:ext cx="11327861" cy="64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+mn-lt"/>
              </a:rPr>
              <a:t>Compose is a tool for defining and running multi-container Docker applications.</a:t>
            </a:r>
          </a:p>
          <a:p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7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8A2D-6DE0-471D-A01A-3296C1AF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29" y="489526"/>
            <a:ext cx="7980653" cy="877455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err="1"/>
              <a:t>.Net</a:t>
            </a:r>
            <a:r>
              <a:rPr lang="en-US" dirty="0"/>
              <a:t> Framework to Choose?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4098-CCE2-47B6-9547-19B21734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DA77B-EBA0-4709-9397-895A91DF9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>
                <a:latin typeface="+mn-lt"/>
              </a:rPr>
              <a:t>Moving existing workloads to containers </a:t>
            </a:r>
          </a:p>
          <a:p>
            <a:r>
              <a:rPr lang="en-US" sz="1600" dirty="0">
                <a:latin typeface="+mn-lt"/>
              </a:rPr>
              <a:t>Run on Windows </a:t>
            </a:r>
          </a:p>
          <a:p>
            <a:r>
              <a:rPr lang="en-US" sz="1600" dirty="0">
                <a:latin typeface="+mn-lt"/>
              </a:rPr>
              <a:t>Feature rich workloads </a:t>
            </a:r>
          </a:p>
          <a:p>
            <a:r>
              <a:rPr lang="en-US" sz="1600" dirty="0">
                <a:latin typeface="+mn-lt"/>
              </a:rPr>
              <a:t>Windows Server Core base image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1333-A0E2-4FCC-9C15-421D6A10B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B5863-D6A4-489C-933D-90D93AA78E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Build new workloads </a:t>
            </a:r>
          </a:p>
          <a:p>
            <a:r>
              <a:rPr lang="en-US" sz="1600" dirty="0">
                <a:latin typeface="+mn-lt"/>
              </a:rPr>
              <a:t>Run on Windows, Mac or Linux </a:t>
            </a:r>
          </a:p>
          <a:p>
            <a:r>
              <a:rPr lang="en-US" sz="1600" dirty="0">
                <a:latin typeface="+mn-lt"/>
              </a:rPr>
              <a:t>Web workloads </a:t>
            </a:r>
          </a:p>
          <a:p>
            <a:r>
              <a:rPr lang="en-US" sz="1600" dirty="0">
                <a:latin typeface="+mn-lt"/>
              </a:rPr>
              <a:t>Windows Nano Server base image </a:t>
            </a:r>
          </a:p>
        </p:txBody>
      </p:sp>
    </p:spTree>
    <p:extLst>
      <p:ext uri="{BB962C8B-B14F-4D97-AF65-F5344CB8AC3E}">
        <p14:creationId xmlns:p14="http://schemas.microsoft.com/office/powerpoint/2010/main" val="315489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D425-1893-4E8E-BC1F-186BDC95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9944"/>
            <a:ext cx="2648857" cy="609600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82A5A5-C04E-40D1-8CD5-2B86D489EEC1}"/>
              </a:ext>
            </a:extLst>
          </p:cNvPr>
          <p:cNvSpPr txBox="1">
            <a:spLocks/>
          </p:cNvSpPr>
          <p:nvPr/>
        </p:nvSpPr>
        <p:spPr>
          <a:xfrm>
            <a:off x="609600" y="1197430"/>
            <a:ext cx="10810357" cy="46445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00B0F0"/>
                </a:solidFill>
              </a:rPr>
              <a:t>FROM</a:t>
            </a:r>
            <a:r>
              <a:rPr lang="en-US" sz="1800" dirty="0"/>
              <a:t> Microsoft/</a:t>
            </a:r>
            <a:r>
              <a:rPr lang="en-US" sz="1800" dirty="0" err="1"/>
              <a:t>aspnet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ARG</a:t>
            </a:r>
            <a:r>
              <a:rPr lang="en-US" sz="1800" dirty="0"/>
              <a:t> source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WORKDIR</a:t>
            </a:r>
            <a:r>
              <a:rPr lang="en-US" sz="1800" dirty="0"/>
              <a:t> /</a:t>
            </a:r>
            <a:r>
              <a:rPr lang="en-US" sz="1800" dirty="0" err="1"/>
              <a:t>inetpub</a:t>
            </a:r>
            <a:r>
              <a:rPr lang="en-US" sz="1800" dirty="0"/>
              <a:t>/</a:t>
            </a:r>
            <a:r>
              <a:rPr lang="en-US" sz="1800" dirty="0" err="1"/>
              <a:t>wwwroot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COPY</a:t>
            </a:r>
            <a:r>
              <a:rPr lang="en-US" sz="1800" dirty="0"/>
              <a:t> ${source:-</a:t>
            </a:r>
            <a:r>
              <a:rPr lang="en-US" sz="1800" dirty="0" err="1"/>
              <a:t>obj</a:t>
            </a:r>
            <a:r>
              <a:rPr lang="en-US" sz="1800" dirty="0"/>
              <a:t>/Docker/Publish} .</a:t>
            </a:r>
          </a:p>
          <a:p>
            <a:pPr algn="l"/>
            <a:endParaRPr lang="en-US" sz="1800" dirty="0"/>
          </a:p>
          <a:p>
            <a:pPr algn="l"/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Debug/release Trick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Pass in argument at build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Debug -&gt; </a:t>
            </a:r>
            <a:r>
              <a:rPr lang="en-US" sz="1800" dirty="0" err="1"/>
              <a:t>obj</a:t>
            </a:r>
            <a:r>
              <a:rPr lang="en-US" sz="1800" dirty="0"/>
              <a:t>/docker/empty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Release -&gt; </a:t>
            </a:r>
            <a:r>
              <a:rPr lang="en-US" sz="1800" dirty="0" err="1"/>
              <a:t>obj</a:t>
            </a:r>
            <a:r>
              <a:rPr lang="en-US" sz="1800" dirty="0"/>
              <a:t>/docker/publish</a:t>
            </a:r>
          </a:p>
        </p:txBody>
      </p:sp>
    </p:spTree>
    <p:extLst>
      <p:ext uri="{BB962C8B-B14F-4D97-AF65-F5344CB8AC3E}">
        <p14:creationId xmlns:p14="http://schemas.microsoft.com/office/powerpoint/2010/main" val="390015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34B-60F8-4B2A-9134-514FB394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80" y="566057"/>
            <a:ext cx="10574263" cy="70394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                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{compose}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C90EDF-865C-4799-9028-54147AA8894E}"/>
              </a:ext>
            </a:extLst>
          </p:cNvPr>
          <p:cNvSpPr txBox="1">
            <a:spLocks/>
          </p:cNvSpPr>
          <p:nvPr/>
        </p:nvSpPr>
        <p:spPr>
          <a:xfrm>
            <a:off x="797680" y="1582059"/>
            <a:ext cx="7831063" cy="37011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00B0F0"/>
                </a:solidFill>
                <a:latin typeface="+mn-lt"/>
              </a:rPr>
              <a:t>Services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Webapplication1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image</a:t>
            </a:r>
            <a:r>
              <a:rPr lang="en-US" sz="1800" dirty="0">
                <a:latin typeface="+mn-lt"/>
              </a:rPr>
              <a:t>: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webapplication1</a:t>
            </a:r>
          </a:p>
          <a:p>
            <a:pPr algn="l"/>
            <a:r>
              <a:rPr lang="en-US" sz="1800" dirty="0">
                <a:latin typeface="+mn-lt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build</a:t>
            </a:r>
            <a:r>
              <a:rPr lang="en-US" sz="1800" dirty="0">
                <a:latin typeface="+mn-lt"/>
              </a:rPr>
              <a:t>:</a:t>
            </a:r>
          </a:p>
          <a:p>
            <a:pPr algn="l"/>
            <a:r>
              <a:rPr lang="en-US" sz="1800" dirty="0">
                <a:latin typeface="+mn-lt"/>
              </a:rPr>
              <a:t>			</a:t>
            </a:r>
            <a:r>
              <a:rPr lang="en-US" sz="1800" dirty="0">
                <a:solidFill>
                  <a:srgbClr val="00B0F0"/>
                </a:solidFill>
                <a:latin typeface="+mn-lt"/>
              </a:rPr>
              <a:t>context</a:t>
            </a:r>
            <a:r>
              <a:rPr lang="en-US" sz="1800" dirty="0">
                <a:latin typeface="+mn-lt"/>
              </a:rPr>
              <a:t>: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./WebApplication1</a:t>
            </a:r>
          </a:p>
          <a:p>
            <a:pPr algn="l"/>
            <a:r>
              <a:rPr lang="en-US" sz="1800" dirty="0">
                <a:latin typeface="+mn-lt"/>
              </a:rPr>
              <a:t>			</a:t>
            </a:r>
            <a:r>
              <a:rPr lang="en-US" sz="1800" dirty="0" err="1">
                <a:solidFill>
                  <a:srgbClr val="00B0F0"/>
                </a:solidFill>
                <a:latin typeface="+mn-lt"/>
              </a:rPr>
              <a:t>dockerfile</a:t>
            </a:r>
            <a:r>
              <a:rPr lang="en-US" sz="1800" dirty="0">
                <a:latin typeface="+mn-lt"/>
              </a:rPr>
              <a:t>: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Dockerfile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algn="l"/>
            <a:endParaRPr lang="en-US" sz="1800" dirty="0"/>
          </a:p>
          <a:p>
            <a:pPr algn="l"/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Trick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latin typeface="+mn-lt"/>
              </a:rPr>
              <a:t>The docker-compose file defines the services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Defines what to build</a:t>
            </a:r>
          </a:p>
        </p:txBody>
      </p:sp>
    </p:spTree>
    <p:extLst>
      <p:ext uri="{BB962C8B-B14F-4D97-AF65-F5344CB8AC3E}">
        <p14:creationId xmlns:p14="http://schemas.microsoft.com/office/powerpoint/2010/main" val="332724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3054</TotalTime>
  <Words>428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Calisto MT</vt:lpstr>
      <vt:lpstr>Trebuchet MS</vt:lpstr>
      <vt:lpstr>Wingdings 2</vt:lpstr>
      <vt:lpstr>Wingdings 3</vt:lpstr>
      <vt:lpstr>Slate</vt:lpstr>
      <vt:lpstr>PowerPoint Presentation</vt:lpstr>
      <vt:lpstr>Objectives</vt:lpstr>
      <vt:lpstr>What s a Container?</vt:lpstr>
      <vt:lpstr>PowerPoint Presentation</vt:lpstr>
      <vt:lpstr>Difference Between an Image and a Container</vt:lpstr>
      <vt:lpstr>Docker</vt:lpstr>
      <vt:lpstr>Which .Net Framework to Choose?</vt:lpstr>
      <vt:lpstr>Dockerfile</vt:lpstr>
      <vt:lpstr>The Yaml File                                     {compose}</vt:lpstr>
      <vt:lpstr>The Yaml File                                     {override}</vt:lpstr>
      <vt:lpstr>The Yaml File                                     {Debug}</vt:lpstr>
      <vt:lpstr>The Yaml File                                     {Release}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Mayur Patel</dc:creator>
  <cp:lastModifiedBy>Mayur Patel</cp:lastModifiedBy>
  <cp:revision>177</cp:revision>
  <dcterms:created xsi:type="dcterms:W3CDTF">2017-09-20T19:43:33Z</dcterms:created>
  <dcterms:modified xsi:type="dcterms:W3CDTF">2017-11-28T18:27:23Z</dcterms:modified>
</cp:coreProperties>
</file>