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63" r:id="rId4"/>
    <p:sldId id="262" r:id="rId5"/>
    <p:sldId id="260" r:id="rId6"/>
    <p:sldId id="257" r:id="rId7"/>
    <p:sldId id="265" r:id="rId8"/>
    <p:sldId id="258" r:id="rId9"/>
    <p:sldId id="259" r:id="rId10"/>
    <p:sldId id="266" r:id="rId11"/>
    <p:sldId id="267" r:id="rId12"/>
    <p:sldId id="268" r:id="rId13"/>
    <p:sldId id="269" r:id="rId14"/>
    <p:sldId id="261" r:id="rId15"/>
    <p:sldId id="270" r:id="rId16"/>
    <p:sldId id="273"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814" autoAdjust="0"/>
  </p:normalViewPr>
  <p:slideViewPr>
    <p:cSldViewPr snapToGrid="0">
      <p:cViewPr>
        <p:scale>
          <a:sx n="118" d="100"/>
          <a:sy n="118" d="100"/>
        </p:scale>
        <p:origin x="187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DEB47-4EB6-4065-ACA0-2DDEFC2E470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588D-004F-4F14-95BC-4732EF1316E4}" type="slidenum">
              <a:rPr lang="en-US" smtClean="0"/>
              <a:t>‹#›</a:t>
            </a:fld>
            <a:endParaRPr lang="en-US"/>
          </a:p>
        </p:txBody>
      </p:sp>
    </p:spTree>
    <p:extLst>
      <p:ext uri="{BB962C8B-B14F-4D97-AF65-F5344CB8AC3E}">
        <p14:creationId xmlns:p14="http://schemas.microsoft.com/office/powerpoint/2010/main" val="409557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ASPeKT</a:t>
            </a:r>
            <a:r>
              <a:rPr lang="en-US" baseline="0" dirty="0" smtClean="0"/>
              <a:t> is the C# </a:t>
            </a:r>
            <a:r>
              <a:rPr lang="en-US" baseline="0" dirty="0" err="1" smtClean="0"/>
              <a:t>aop</a:t>
            </a:r>
            <a:r>
              <a:rPr lang="en-US" baseline="0" dirty="0" smtClean="0"/>
              <a:t> library I fathered. When I told my parents that I fathered a library in .NET. They sat me down and said “Son – it’s not that we’re not proud you fathered a library in .NET. We are. When you told us you fathered something… It’s just not what we were </a:t>
            </a:r>
            <a:r>
              <a:rPr lang="en-US" baseline="0" dirty="0" err="1" smtClean="0"/>
              <a:t>expectin</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1</a:t>
            </a:fld>
            <a:endParaRPr lang="en-US"/>
          </a:p>
        </p:txBody>
      </p:sp>
    </p:spTree>
    <p:extLst>
      <p:ext uri="{BB962C8B-B14F-4D97-AF65-F5344CB8AC3E}">
        <p14:creationId xmlns:p14="http://schemas.microsoft.com/office/powerpoint/2010/main" val="159593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Peter Lorimer,</a:t>
            </a:r>
            <a:r>
              <a:rPr lang="en-US" baseline="0" dirty="0" smtClean="0"/>
              <a:t> I am almost 30! Graduated in 2011 with a B.Sc. in Computing Science and I’ve been developing software professionally in C++ for about 7 years. I’ve been putting fingers to keys since I was about 12. Recently dove into the dark arts of .NET. </a:t>
            </a:r>
          </a:p>
          <a:p>
            <a:endParaRPr lang="en-US" baseline="0" dirty="0" smtClean="0"/>
          </a:p>
          <a:p>
            <a:r>
              <a:rPr lang="en-US" baseline="0" dirty="0" smtClean="0"/>
              <a:t>I’m a fitness enthusiast and an outdoor idealist, mostly I like the idea of the outdoors more than I like the outdoors itself. I love to cook anything and everything. So in summary, I like long walks on the beach, cooking candle lit dinners and writing as much code as I possibly can.</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3</a:t>
            </a:fld>
            <a:endParaRPr lang="en-US"/>
          </a:p>
        </p:txBody>
      </p:sp>
    </p:spTree>
    <p:extLst>
      <p:ext uri="{BB962C8B-B14F-4D97-AF65-F5344CB8AC3E}">
        <p14:creationId xmlns:p14="http://schemas.microsoft.com/office/powerpoint/2010/main" val="193606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I think about AOP this picture</a:t>
            </a:r>
            <a:r>
              <a:rPr lang="en-US" baseline="0" dirty="0" smtClean="0"/>
              <a:t> basically sums it up for me. We all want our code to be like lasagna, nicely layered, no funny smells, just dry enough. But what often happens is we architect something along those lines and we end up with the picture on the right and end up with the right. Why? Well it could be bad architecture, but it could also be a symptom, a symptom of a lot of cross cutting concerns.</a:t>
            </a:r>
            <a:endParaRPr lang="en-US" dirty="0" smtClean="0"/>
          </a:p>
          <a:p>
            <a:endParaRPr lang="en-US" dirty="0" smtClean="0"/>
          </a:p>
          <a:p>
            <a:endParaRPr lang="en-US" dirty="0" smtClean="0"/>
          </a:p>
          <a:p>
            <a:r>
              <a:rPr lang="en-US" dirty="0" smtClean="0"/>
              <a:t>AOP</a:t>
            </a:r>
            <a:r>
              <a:rPr lang="en-US" baseline="0" dirty="0" smtClean="0"/>
              <a:t> is </a:t>
            </a:r>
            <a:r>
              <a:rPr lang="en-US" dirty="0" smtClean="0"/>
              <a:t> </a:t>
            </a:r>
            <a:r>
              <a:rPr lang="en-US" dirty="0" smtClean="0"/>
              <a:t>programming paradigm</a:t>
            </a:r>
            <a:r>
              <a:rPr lang="en-US" baseline="0" dirty="0" smtClean="0"/>
              <a:t> that helps to deal with cross cutting concerns, allowing for abstraction and encapsulation of this functionality. It is often declarative, removing the necessity for the concerns to be directly embedded in the business logic. This reduces clutter and noise and allows the intent to be much more easily understood.</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4</a:t>
            </a:fld>
            <a:endParaRPr lang="en-US"/>
          </a:p>
        </p:txBody>
      </p:sp>
    </p:spTree>
    <p:extLst>
      <p:ext uri="{BB962C8B-B14F-4D97-AF65-F5344CB8AC3E}">
        <p14:creationId xmlns:p14="http://schemas.microsoft.com/office/powerpoint/2010/main" val="101688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5</a:t>
            </a:fld>
            <a:endParaRPr lang="en-US"/>
          </a:p>
        </p:txBody>
      </p:sp>
    </p:spTree>
    <p:extLst>
      <p:ext uri="{BB962C8B-B14F-4D97-AF65-F5344CB8AC3E}">
        <p14:creationId xmlns:p14="http://schemas.microsoft.com/office/powerpoint/2010/main" val="1822782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cross cutting concern or tangling code, is common code that is scattered throughout</a:t>
            </a:r>
            <a:r>
              <a:rPr lang="en-US" baseline="0" dirty="0" smtClean="0"/>
              <a:t> unrelated functions. A good programming practice is separation of concerns, ensuring that classes and functions have a specific focus and job. However, there are concerns, functionality in code that becomes viral and spreads throughout a code base. Given a well designed system, respecting </a:t>
            </a:r>
            <a:r>
              <a:rPr lang="en-US" baseline="0" dirty="0" err="1" smtClean="0"/>
              <a:t>SoC</a:t>
            </a:r>
            <a:r>
              <a:rPr lang="en-US" baseline="0" dirty="0" smtClean="0"/>
              <a:t>, when functionality needs to be altered it may only need to be altered in a given module. However, with a cross cutting concerns, a change can often mean code changes across the entire system.</a:t>
            </a:r>
          </a:p>
          <a:p>
            <a:endParaRPr lang="en-US" baseline="0" dirty="0" smtClean="0"/>
          </a:p>
          <a:p>
            <a:r>
              <a:rPr lang="en-US" baseline="0" dirty="0" smtClean="0"/>
              <a:t>Advice is additional behaviour we want to apply to the existing functionality</a:t>
            </a:r>
          </a:p>
          <a:p>
            <a:r>
              <a:rPr lang="en-US" baseline="0" dirty="0" smtClean="0"/>
              <a:t>Join Point is the point where we want to apply the new functionality</a:t>
            </a:r>
          </a:p>
          <a:p>
            <a:r>
              <a:rPr lang="en-US" baseline="0" dirty="0" smtClean="0"/>
              <a:t>Point-Cut is pattern or detection algorithm that matches a join point</a:t>
            </a:r>
          </a:p>
          <a:p>
            <a:r>
              <a:rPr lang="en-US" baseline="0" dirty="0" smtClean="0"/>
              <a:t>Aspect is the encapsulation of advice &amp; point-cut</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6</a:t>
            </a:fld>
            <a:endParaRPr lang="en-US"/>
          </a:p>
        </p:txBody>
      </p:sp>
    </p:spTree>
    <p:extLst>
      <p:ext uri="{BB962C8B-B14F-4D97-AF65-F5344CB8AC3E}">
        <p14:creationId xmlns:p14="http://schemas.microsoft.com/office/powerpoint/2010/main" val="348205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7</a:t>
            </a:fld>
            <a:endParaRPr lang="en-US"/>
          </a:p>
        </p:txBody>
      </p:sp>
    </p:spTree>
    <p:extLst>
      <p:ext uri="{BB962C8B-B14F-4D97-AF65-F5344CB8AC3E}">
        <p14:creationId xmlns:p14="http://schemas.microsoft.com/office/powerpoint/2010/main" val="8972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 time weaving </a:t>
            </a:r>
            <a:r>
              <a:rPr lang="en-US" dirty="0" err="1" smtClean="0"/>
              <a:t>ASPeKT</a:t>
            </a:r>
            <a:r>
              <a:rPr lang="en-US" baseline="0" dirty="0" smtClean="0"/>
              <a:t> &amp; </a:t>
            </a:r>
            <a:r>
              <a:rPr lang="en-US" dirty="0" err="1" smtClean="0"/>
              <a:t>PostSharp</a:t>
            </a:r>
            <a:r>
              <a:rPr lang="en-US" dirty="0" smtClean="0"/>
              <a:t>,</a:t>
            </a:r>
            <a:r>
              <a:rPr lang="en-US" baseline="0" dirty="0" smtClean="0"/>
              <a:t> Runtime weaving </a:t>
            </a:r>
            <a:r>
              <a:rPr lang="en-US" baseline="0" dirty="0" smtClean="0"/>
              <a:t>.NET Web API foundation(I </a:t>
            </a:r>
            <a:r>
              <a:rPr lang="en-US" baseline="0" dirty="0" smtClean="0"/>
              <a:t>think), Source Processing (C++ </a:t>
            </a:r>
            <a:r>
              <a:rPr lang="en-US" baseline="0" dirty="0" err="1" smtClean="0"/>
              <a:t>Cfront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8</a:t>
            </a:fld>
            <a:endParaRPr lang="en-US"/>
          </a:p>
        </p:txBody>
      </p:sp>
    </p:spTree>
    <p:extLst>
      <p:ext uri="{BB962C8B-B14F-4D97-AF65-F5344CB8AC3E}">
        <p14:creationId xmlns:p14="http://schemas.microsoft.com/office/powerpoint/2010/main" val="40243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ASPeKT</a:t>
            </a:r>
            <a:r>
              <a:rPr lang="en-US" baseline="0" dirty="0" smtClean="0"/>
              <a:t> was conceptualized on a trip I was on with my parents last summer in Vienna and Slovakia. I spent most of my 3 week trip in Europe reading Adaptive Code via C# by Gary McLean Hall and programming in cafes and bars. Drinking beer and writing code are probably my two </a:t>
            </a:r>
            <a:r>
              <a:rPr lang="en-US" baseline="0" dirty="0" err="1" smtClean="0"/>
              <a:t>favourite</a:t>
            </a:r>
            <a:r>
              <a:rPr lang="en-US" baseline="0" dirty="0" smtClean="0"/>
              <a:t> things on vacation. As an aside, the name </a:t>
            </a:r>
            <a:r>
              <a:rPr lang="en-US" baseline="0" dirty="0" err="1" smtClean="0"/>
              <a:t>ASPeKT</a:t>
            </a:r>
            <a:r>
              <a:rPr lang="en-US" baseline="0" dirty="0" smtClean="0"/>
              <a:t> is just English Aspect translated to Slovakian. Real creative.</a:t>
            </a:r>
          </a:p>
          <a:p>
            <a:endParaRPr lang="en-US" baseline="0" dirty="0" smtClean="0"/>
          </a:p>
          <a:p>
            <a:r>
              <a:rPr lang="en-US" baseline="0" dirty="0" smtClean="0"/>
              <a:t>There was a chapter on AOP that I found interesting, but at the time I was interested in solving a different problem. Exception translation. I wanted a way to easily translate an Exception of type A to type B. The use case was along the lines of “what if you have some well known exception from a library, and you want to translate that into my own well known exception?” To be honest, I have no idea why this was the problem I was solving at the time, but it was. Anyways – I hit the section on AOP and I thought to myself “Aha! That’s how I do it. I’ll write an AOP library to do the translation” I did some research into the different approaches and settled on using </a:t>
            </a:r>
            <a:r>
              <a:rPr lang="en-US" baseline="0" dirty="0" err="1" smtClean="0"/>
              <a:t>Mono.Cecil</a:t>
            </a:r>
            <a:r>
              <a:rPr lang="en-US" baseline="0" dirty="0" smtClean="0"/>
              <a:t> to do my weaving at compile time. It took me a couple days and I had a rough foundation I could use, then a couple more days and I had my silly exception translation.</a:t>
            </a:r>
          </a:p>
          <a:p>
            <a:endParaRPr lang="en-US" baseline="0" dirty="0" smtClean="0"/>
          </a:p>
          <a:p>
            <a:r>
              <a:rPr lang="en-US" baseline="0" dirty="0" smtClean="0"/>
              <a:t>Now – I’m generally the type of guy that once I’ve solved the problem I want to solve. I just let the code rot somewhere on GitHub or my </a:t>
            </a:r>
            <a:r>
              <a:rPr lang="en-US" baseline="0" dirty="0" err="1" smtClean="0"/>
              <a:t>harddrive</a:t>
            </a:r>
            <a:r>
              <a:rPr lang="en-US" baseline="0" dirty="0" smtClean="0"/>
              <a:t>. Never to see the light of day again, until one day I run into the problem and I remember how I solved it eons ago. That was what </a:t>
            </a:r>
            <a:r>
              <a:rPr lang="en-US" baseline="0" dirty="0" err="1" smtClean="0"/>
              <a:t>ASPeKT</a:t>
            </a:r>
            <a:r>
              <a:rPr lang="en-US" baseline="0" dirty="0" smtClean="0"/>
              <a:t> was destined for.</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9</a:t>
            </a:fld>
            <a:endParaRPr lang="en-US"/>
          </a:p>
        </p:txBody>
      </p:sp>
    </p:spTree>
    <p:extLst>
      <p:ext uri="{BB962C8B-B14F-4D97-AF65-F5344CB8AC3E}">
        <p14:creationId xmlns:p14="http://schemas.microsoft.com/office/powerpoint/2010/main" val="373191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line</a:t>
            </a:r>
            <a:r>
              <a:rPr lang="en-US" baseline="0" dirty="0" smtClean="0"/>
              <a:t> of function and</a:t>
            </a:r>
          </a:p>
          <a:p>
            <a:r>
              <a:rPr lang="en-US" baseline="0" dirty="0" smtClean="0"/>
              <a:t>6 lines of noise</a:t>
            </a:r>
            <a:endParaRPr lang="en-US" dirty="0"/>
          </a:p>
        </p:txBody>
      </p:sp>
      <p:sp>
        <p:nvSpPr>
          <p:cNvPr id="4" name="Slide Number Placeholder 3"/>
          <p:cNvSpPr>
            <a:spLocks noGrp="1"/>
          </p:cNvSpPr>
          <p:nvPr>
            <p:ph type="sldNum" sz="quarter" idx="10"/>
          </p:nvPr>
        </p:nvSpPr>
        <p:spPr/>
        <p:txBody>
          <a:bodyPr/>
          <a:lstStyle/>
          <a:p>
            <a:fld id="{801F588D-004F-4F14-95BC-4732EF1316E4}" type="slidenum">
              <a:rPr lang="en-US" smtClean="0"/>
              <a:t>15</a:t>
            </a:fld>
            <a:endParaRPr lang="en-US"/>
          </a:p>
        </p:txBody>
      </p:sp>
    </p:spTree>
    <p:extLst>
      <p:ext uri="{BB962C8B-B14F-4D97-AF65-F5344CB8AC3E}">
        <p14:creationId xmlns:p14="http://schemas.microsoft.com/office/powerpoint/2010/main" val="406597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nsolas" panose="020B0609020204030204" pitchFamily="49"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onsolas" panose="020B06090202040302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19FFF3C-72E5-4E87-B983-43B7E7603E0C}"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330016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FFF3C-72E5-4E87-B983-43B7E7603E0C}"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16163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FFF3C-72E5-4E87-B983-43B7E7603E0C}"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327274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19FFF3C-72E5-4E87-B983-43B7E7603E0C}"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282942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9FFF3C-72E5-4E87-B983-43B7E7603E0C}"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333349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9FFF3C-72E5-4E87-B983-43B7E7603E0C}"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392522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9FFF3C-72E5-4E87-B983-43B7E7603E0C}"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239673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9FFF3C-72E5-4E87-B983-43B7E7603E0C}"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84115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FFF3C-72E5-4E87-B983-43B7E7603E0C}"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285004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FFF3C-72E5-4E87-B983-43B7E7603E0C}"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182001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FFF3C-72E5-4E87-B983-43B7E7603E0C}"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3E93-4214-4071-9466-84E9FC9E132C}" type="slidenum">
              <a:rPr lang="en-US" smtClean="0"/>
              <a:t>‹#›</a:t>
            </a:fld>
            <a:endParaRPr lang="en-US"/>
          </a:p>
        </p:txBody>
      </p:sp>
    </p:spTree>
    <p:extLst>
      <p:ext uri="{BB962C8B-B14F-4D97-AF65-F5344CB8AC3E}">
        <p14:creationId xmlns:p14="http://schemas.microsoft.com/office/powerpoint/2010/main" val="286926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FFF3C-72E5-4E87-B983-43B7E7603E0C}" type="datetimeFigureOut">
              <a:rPr lang="en-US" smtClean="0"/>
              <a:t>4/19/2018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83E93-4214-4071-9466-84E9FC9E132C}" type="slidenum">
              <a:rPr lang="en-US" smtClean="0"/>
              <a:t>‹#›</a:t>
            </a:fld>
            <a:endParaRPr lang="en-US"/>
          </a:p>
        </p:txBody>
      </p:sp>
    </p:spTree>
    <p:extLst>
      <p:ext uri="{BB962C8B-B14F-4D97-AF65-F5344CB8AC3E}">
        <p14:creationId xmlns:p14="http://schemas.microsoft.com/office/powerpoint/2010/main" val="3876752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a:r>
            <a:r>
              <a:rPr lang="en-US" dirty="0" err="1" smtClean="0"/>
              <a:t>ASPeKT</a:t>
            </a:r>
            <a:r>
              <a:rPr lang="en-US" dirty="0" smtClean="0"/>
              <a:t>]</a:t>
            </a:r>
            <a:endParaRPr lang="en-US" dirty="0"/>
          </a:p>
        </p:txBody>
      </p:sp>
      <p:sp>
        <p:nvSpPr>
          <p:cNvPr id="3" name="Subtitle 2"/>
          <p:cNvSpPr>
            <a:spLocks noGrp="1"/>
          </p:cNvSpPr>
          <p:nvPr>
            <p:ph type="subTitle" idx="1"/>
          </p:nvPr>
        </p:nvSpPr>
        <p:spPr/>
        <p:txBody>
          <a:bodyPr/>
          <a:lstStyle/>
          <a:p>
            <a:r>
              <a:rPr lang="en-US" dirty="0" smtClean="0"/>
              <a:t>a lightweight AOP foundation</a:t>
            </a:r>
            <a:endParaRPr lang="en-US" dirty="0"/>
          </a:p>
        </p:txBody>
      </p:sp>
    </p:spTree>
    <p:extLst>
      <p:ext uri="{BB962C8B-B14F-4D97-AF65-F5344CB8AC3E}">
        <p14:creationId xmlns:p14="http://schemas.microsoft.com/office/powerpoint/2010/main" val="3371179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ASPeKT</a:t>
            </a:r>
            <a:r>
              <a:rPr lang="en-US" dirty="0" smtClean="0"/>
              <a:t>] </a:t>
            </a:r>
            <a:r>
              <a:rPr lang="en-US" dirty="0" smtClean="0"/>
              <a:t>Aspect Foundation</a:t>
            </a:r>
            <a:endParaRPr lang="en-US" dirty="0"/>
          </a:p>
        </p:txBody>
      </p:sp>
      <p:pic>
        <p:nvPicPr>
          <p:cNvPr id="8" name="Content Placeholder 7"/>
          <p:cNvPicPr>
            <a:picLocks noGrp="1" noChangeAspect="1"/>
          </p:cNvPicPr>
          <p:nvPr>
            <p:ph idx="1"/>
          </p:nvPr>
        </p:nvPicPr>
        <p:blipFill>
          <a:blip r:embed="rId2"/>
          <a:stretch>
            <a:fillRect/>
          </a:stretch>
        </p:blipFill>
        <p:spPr>
          <a:xfrm>
            <a:off x="1787354" y="1690688"/>
            <a:ext cx="8617292" cy="3537994"/>
          </a:xfrm>
          <a:prstGeom prst="rect">
            <a:avLst/>
          </a:prstGeom>
        </p:spPr>
      </p:pic>
    </p:spTree>
    <p:extLst>
      <p:ext uri="{BB962C8B-B14F-4D97-AF65-F5344CB8AC3E}">
        <p14:creationId xmlns:p14="http://schemas.microsoft.com/office/powerpoint/2010/main" val="877688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Aspect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ConsoleLogged</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Aspect</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public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override</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void</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OnEntry</a:t>
            </a:r>
            <a:r>
              <a:rPr lang="en-CA" dirty="0">
                <a:solidFill>
                  <a:srgbClr val="000000"/>
                </a:solidFill>
                <a:latin typeface="Consolas" panose="020B0609020204030204" pitchFamily="49" charset="0"/>
              </a:rPr>
              <a:t>(</a:t>
            </a:r>
            <a:r>
              <a:rPr lang="en-CA" dirty="0" err="1">
                <a:solidFill>
                  <a:srgbClr val="000000"/>
                </a:solidFill>
                <a:latin typeface="Consolas" panose="020B0609020204030204" pitchFamily="49" charset="0"/>
              </a:rPr>
              <a:t>MethodArguments</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args</a:t>
            </a:r>
            <a:r>
              <a:rPr lang="en-CA"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"Entering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args.FormattedName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public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override</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void</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OnExit</a:t>
            </a:r>
            <a:r>
              <a:rPr lang="en-CA" dirty="0">
                <a:solidFill>
                  <a:srgbClr val="000000"/>
                </a:solidFill>
                <a:latin typeface="Consolas" panose="020B0609020204030204" pitchFamily="49" charset="0"/>
              </a:rPr>
              <a:t>(</a:t>
            </a:r>
            <a:r>
              <a:rPr lang="en-CA" dirty="0" err="1">
                <a:solidFill>
                  <a:srgbClr val="000000"/>
                </a:solidFill>
                <a:latin typeface="Consolas" panose="020B0609020204030204" pitchFamily="49" charset="0"/>
              </a:rPr>
              <a:t>MethodArguments</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args</a:t>
            </a:r>
            <a:r>
              <a:rPr lang="en-CA"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"Exiting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args.FormattedName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480638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Aspect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Program</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ConsoleLogAspect</a:t>
            </a:r>
            <a:r>
              <a:rPr lang="en-US" dirty="0" smtClean="0">
                <a:solidFill>
                  <a:srgbClr val="000000"/>
                </a:solidFill>
                <a:latin typeface="Consolas" panose="020B0609020204030204" pitchFamily="49" charset="0"/>
              </a:rPr>
              <a:t>]</a:t>
            </a:r>
          </a:p>
          <a:p>
            <a:pPr marL="0" indent="0">
              <a:buNone/>
            </a:pPr>
            <a:r>
              <a:rPr lang="en-CA" dirty="0" smtClean="0">
                <a:solidFill>
                  <a:srgbClr val="000000"/>
                </a:solidFill>
                <a:latin typeface="Consolas" panose="020B0609020204030204" pitchFamily="49" charset="0"/>
              </a:rPr>
              <a:t>     </a:t>
            </a:r>
            <a:r>
              <a:rPr lang="en-CA" dirty="0">
                <a:solidFill>
                  <a:srgbClr val="0000FF"/>
                </a:solidFill>
                <a:latin typeface="Consolas" panose="020B0609020204030204" pitchFamily="49" charset="0"/>
              </a:rPr>
              <a:t>static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void</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LogMe</a:t>
            </a:r>
            <a:r>
              <a:rPr lang="en-CA" dirty="0">
                <a:solidFill>
                  <a:srgbClr val="000000"/>
                </a:solidFill>
                <a:latin typeface="Consolas" panose="020B0609020204030204" pitchFamily="49" charset="0"/>
              </a:rPr>
              <a:t>(</a:t>
            </a:r>
            <a:r>
              <a:rPr lang="en-CA" dirty="0" err="1">
                <a:solidFill>
                  <a:srgbClr val="0000FF"/>
                </a:solidFill>
                <a:latin typeface="Consolas" panose="020B0609020204030204" pitchFamily="49" charset="0"/>
              </a:rPr>
              <a:t>int</a:t>
            </a:r>
            <a:r>
              <a:rPr lang="en-CA" dirty="0">
                <a:solidFill>
                  <a:srgbClr val="000000"/>
                </a:solidFill>
                <a:latin typeface="Consolas" panose="020B0609020204030204" pitchFamily="49" charset="0"/>
              </a:rPr>
              <a:t> a, </a:t>
            </a:r>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b, </a:t>
            </a:r>
            <a:r>
              <a:rPr lang="en-CA" dirty="0">
                <a:solidFill>
                  <a:srgbClr val="0000FF"/>
                </a:solidFill>
                <a:latin typeface="Consolas" panose="020B0609020204030204" pitchFamily="49" charset="0"/>
              </a:rPr>
              <a:t>bool</a:t>
            </a:r>
            <a:r>
              <a:rPr lang="en-CA" dirty="0">
                <a:solidFill>
                  <a:srgbClr val="000000"/>
                </a:solidFill>
                <a:latin typeface="Consolas" panose="020B0609020204030204" pitchFamily="49" charset="0"/>
              </a:rPr>
              <a:t> c)</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 was logged"</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LogMe</a:t>
            </a:r>
            <a:r>
              <a:rPr lang="en-US" dirty="0">
                <a:solidFill>
                  <a:srgbClr val="000000"/>
                </a:solidFill>
                <a:latin typeface="Consolas" panose="020B0609020204030204" pitchFamily="49" charset="0"/>
              </a:rPr>
              <a:t>(10,</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Console.ReadKey</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91401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342038" y="1825625"/>
            <a:ext cx="7507924" cy="4351338"/>
          </a:xfrm>
          <a:prstGeom prst="rect">
            <a:avLst/>
          </a:prstGeom>
        </p:spPr>
      </p:pic>
    </p:spTree>
    <p:extLst>
      <p:ext uri="{BB962C8B-B14F-4D97-AF65-F5344CB8AC3E}">
        <p14:creationId xmlns:p14="http://schemas.microsoft.com/office/powerpoint/2010/main" val="57408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a:t>
            </a:r>
            <a:r>
              <a:rPr lang="en-US" dirty="0" smtClean="0"/>
              <a:t>study</a:t>
            </a:r>
            <a:endParaRPr lang="en-US" dirty="0"/>
          </a:p>
        </p:txBody>
      </p:sp>
      <p:sp>
        <p:nvSpPr>
          <p:cNvPr id="4" name="Rectangle 3"/>
          <p:cNvSpPr/>
          <p:nvPr/>
        </p:nvSpPr>
        <p:spPr>
          <a:xfrm>
            <a:off x="765242" y="1481794"/>
            <a:ext cx="10588557" cy="4108817"/>
          </a:xfrm>
          <a:prstGeom prst="rect">
            <a:avLst/>
          </a:prstGeom>
        </p:spPr>
        <p:txBody>
          <a:bodyPr wrap="square">
            <a:spAutoFit/>
          </a:bodyPr>
          <a:lstStyle/>
          <a:p>
            <a:r>
              <a:rPr lang="en-US" dirty="0" smtClean="0">
                <a:solidFill>
                  <a:srgbClr val="0000FF"/>
                </a:solidFill>
                <a:latin typeface="Consolas" panose="020B0609020204030204" pitchFamily="49" charset="0"/>
              </a:rPr>
              <a:t>static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AccountManager</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CA" dirty="0" smtClean="0">
                <a:solidFill>
                  <a:srgbClr val="000000"/>
                </a:solidFill>
                <a:latin typeface="Consolas" panose="020B0609020204030204" pitchFamily="49" charset="0"/>
              </a:rPr>
              <a:t>     </a:t>
            </a:r>
            <a:r>
              <a:rPr lang="en-CA" dirty="0">
                <a:solidFill>
                  <a:srgbClr val="0000FF"/>
                </a:solidFill>
                <a:latin typeface="Consolas" panose="020B0609020204030204" pitchFamily="49" charset="0"/>
              </a:rPr>
              <a:t>static</a:t>
            </a:r>
            <a:r>
              <a:rPr lang="en-CA" dirty="0">
                <a:solidFill>
                  <a:srgbClr val="000000"/>
                </a:solidFill>
                <a:latin typeface="Consolas" panose="020B0609020204030204" pitchFamily="49" charset="0"/>
              </a:rPr>
              <a:t> List&lt;Account&gt; Accounts { </a:t>
            </a:r>
            <a:r>
              <a:rPr lang="en-CA" dirty="0">
                <a:solidFill>
                  <a:srgbClr val="0000FF"/>
                </a:solidFill>
                <a:latin typeface="Consolas" panose="020B0609020204030204" pitchFamily="49" charset="0"/>
              </a:rPr>
              <a:t>get</a:t>
            </a:r>
            <a:r>
              <a:rPr lang="en-CA" dirty="0">
                <a:solidFill>
                  <a:srgbClr val="000000"/>
                </a:solidFill>
                <a:latin typeface="Consolas" panose="020B0609020204030204" pitchFamily="49" charset="0"/>
              </a:rPr>
              <a:t>; } = </a:t>
            </a:r>
            <a:r>
              <a:rPr lang="en-CA" dirty="0">
                <a:solidFill>
                  <a:srgbClr val="0000FF"/>
                </a:solidFill>
                <a:latin typeface="Consolas" panose="020B0609020204030204" pitchFamily="49" charset="0"/>
              </a:rPr>
              <a:t>new</a:t>
            </a:r>
            <a:r>
              <a:rPr lang="en-CA" dirty="0">
                <a:solidFill>
                  <a:srgbClr val="000000"/>
                </a:solidFill>
                <a:latin typeface="Consolas" panose="020B0609020204030204" pitchFamily="49" charset="0"/>
              </a:rPr>
              <a:t> List&lt;Account&gt;();</a:t>
            </a:r>
          </a:p>
          <a:p>
            <a:endParaRPr lang="en-CA" dirty="0" smtClean="0">
              <a:solidFill>
                <a:srgbClr val="000000"/>
              </a:solidFill>
              <a:latin typeface="Consolas" panose="020B0609020204030204" pitchFamily="49" charset="0"/>
            </a:endParaRPr>
          </a:p>
          <a:p>
            <a:r>
              <a:rPr lang="en-CA" dirty="0" smtClean="0">
                <a:solidFill>
                  <a:srgbClr val="000000"/>
                </a:solidFill>
                <a:latin typeface="Consolas" panose="020B0609020204030204" pitchFamily="49" charset="0"/>
              </a:rPr>
              <a:t>     </a:t>
            </a:r>
            <a:r>
              <a:rPr lang="en-CA" dirty="0">
                <a:solidFill>
                  <a:srgbClr val="0000FF"/>
                </a:solidFill>
                <a:latin typeface="Consolas" panose="020B0609020204030204" pitchFamily="49" charset="0"/>
              </a:rPr>
              <a:t>public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static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void</a:t>
            </a:r>
            <a:r>
              <a:rPr lang="en-CA" dirty="0">
                <a:solidFill>
                  <a:srgbClr val="000000"/>
                </a:solidFill>
                <a:latin typeface="Consolas" panose="020B0609020204030204" pitchFamily="49" charset="0"/>
              </a:rPr>
              <a:t> </a:t>
            </a:r>
            <a:r>
              <a:rPr lang="en-CA" dirty="0" err="1" smtClean="0">
                <a:solidFill>
                  <a:srgbClr val="000000"/>
                </a:solidFill>
                <a:latin typeface="Consolas" panose="020B0609020204030204" pitchFamily="49" charset="0"/>
              </a:rPr>
              <a:t>CreateAccount</a:t>
            </a:r>
            <a:r>
              <a:rPr lang="en-CA" dirty="0" smtClean="0">
                <a:solidFill>
                  <a:srgbClr val="000000"/>
                </a:solidFill>
                <a:latin typeface="Consolas" panose="020B0609020204030204" pitchFamily="49" charset="0"/>
              </a:rPr>
              <a:t>(</a:t>
            </a:r>
            <a:r>
              <a:rPr lang="en-CA" dirty="0" smtClean="0">
                <a:solidFill>
                  <a:srgbClr val="0000FF"/>
                </a:solidFill>
                <a:latin typeface="Consolas" panose="020B0609020204030204" pitchFamily="49" charset="0"/>
              </a:rPr>
              <a:t>string</a:t>
            </a:r>
            <a:r>
              <a:rPr lang="en-CA" dirty="0" smtClean="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ownerName</a:t>
            </a:r>
            <a:r>
              <a:rPr lang="en-CA"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null checks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authentication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logging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Account(</a:t>
            </a:r>
            <a:r>
              <a:rPr lang="en-US" dirty="0" err="1">
                <a:solidFill>
                  <a:srgbClr val="000000"/>
                </a:solidFill>
                <a:latin typeface="Consolas" panose="020B0609020204030204" pitchFamily="49" charset="0"/>
              </a:rPr>
              <a:t>ownerName</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161549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Rectangle 3"/>
          <p:cNvSpPr/>
          <p:nvPr/>
        </p:nvSpPr>
        <p:spPr>
          <a:xfrm>
            <a:off x="901430" y="1419762"/>
            <a:ext cx="10609634" cy="5355312"/>
          </a:xfrm>
          <a:prstGeom prst="rect">
            <a:avLst/>
          </a:prstGeom>
        </p:spPr>
        <p:txBody>
          <a:bodyPr wrap="square">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AccountManager</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CA" dirty="0">
                <a:solidFill>
                  <a:srgbClr val="000000"/>
                </a:solidFill>
                <a:latin typeface="Consolas" panose="020B0609020204030204" pitchFamily="49" charset="0"/>
              </a:rPr>
              <a:t>    </a:t>
            </a:r>
            <a:r>
              <a:rPr lang="en-CA" dirty="0" smtClean="0">
                <a:solidFill>
                  <a:srgbClr val="0000FF"/>
                </a:solidFill>
                <a:latin typeface="Consolas" panose="020B0609020204030204" pitchFamily="49" charset="0"/>
              </a:rPr>
              <a:t>static</a:t>
            </a:r>
            <a:r>
              <a:rPr lang="en-CA" dirty="0" smtClean="0">
                <a:solidFill>
                  <a:srgbClr val="000000"/>
                </a:solidFill>
                <a:latin typeface="Consolas" panose="020B0609020204030204" pitchFamily="49" charset="0"/>
              </a:rPr>
              <a:t> </a:t>
            </a:r>
            <a:r>
              <a:rPr lang="en-CA" dirty="0">
                <a:solidFill>
                  <a:srgbClr val="000000"/>
                </a:solidFill>
                <a:latin typeface="Consolas" panose="020B0609020204030204" pitchFamily="49" charset="0"/>
              </a:rPr>
              <a:t>List&lt;Account&gt; Accounts { </a:t>
            </a:r>
            <a:r>
              <a:rPr lang="en-CA" dirty="0">
                <a:solidFill>
                  <a:srgbClr val="0000FF"/>
                </a:solidFill>
                <a:latin typeface="Consolas" panose="020B0609020204030204" pitchFamily="49" charset="0"/>
              </a:rPr>
              <a:t>get</a:t>
            </a:r>
            <a:r>
              <a:rPr lang="en-CA" dirty="0">
                <a:solidFill>
                  <a:srgbClr val="000000"/>
                </a:solidFill>
                <a:latin typeface="Consolas" panose="020B0609020204030204" pitchFamily="49" charset="0"/>
              </a:rPr>
              <a:t>; } = </a:t>
            </a:r>
            <a:r>
              <a:rPr lang="en-CA" dirty="0">
                <a:solidFill>
                  <a:srgbClr val="0000FF"/>
                </a:solidFill>
                <a:latin typeface="Consolas" panose="020B0609020204030204" pitchFamily="49" charset="0"/>
              </a:rPr>
              <a:t>new</a:t>
            </a:r>
            <a:r>
              <a:rPr lang="en-CA" dirty="0">
                <a:solidFill>
                  <a:srgbClr val="000000"/>
                </a:solidFill>
                <a:latin typeface="Consolas" panose="020B0609020204030204" pitchFamily="49" charset="0"/>
              </a:rPr>
              <a:t> List&lt;Account</a:t>
            </a:r>
            <a:r>
              <a:rPr lang="en-CA" dirty="0" smtClean="0">
                <a:solidFill>
                  <a:srgbClr val="000000"/>
                </a:solidFill>
                <a:latin typeface="Consolas" panose="020B0609020204030204" pitchFamily="49" charset="0"/>
              </a:rPr>
              <a:t>&gt;();</a:t>
            </a:r>
          </a:p>
          <a:p>
            <a:endParaRPr lang="en-CA" dirty="0" smtClean="0">
              <a:solidFill>
                <a:srgbClr val="000000"/>
              </a:solidFill>
              <a:latin typeface="Consolas" panose="020B0609020204030204" pitchFamily="49" charset="0"/>
            </a:endParaRPr>
          </a:p>
          <a:p>
            <a:r>
              <a:rPr lang="en-CA" dirty="0">
                <a:solidFill>
                  <a:srgbClr val="000000"/>
                </a:solidFill>
                <a:latin typeface="Consolas" panose="020B0609020204030204" pitchFamily="49" charset="0"/>
              </a:rPr>
              <a:t> </a:t>
            </a:r>
            <a:r>
              <a:rPr lang="en-CA" dirty="0" smtClean="0">
                <a:solidFill>
                  <a:srgbClr val="000000"/>
                </a:solidFill>
                <a:latin typeface="Consolas" panose="020B0609020204030204" pitchFamily="49" charset="0"/>
              </a:rPr>
              <a:t>   </a:t>
            </a:r>
            <a:r>
              <a:rPr lang="en-CA" dirty="0" smtClean="0">
                <a:solidFill>
                  <a:srgbClr val="0000FF"/>
                </a:solidFill>
                <a:latin typeface="Consolas" panose="020B0609020204030204" pitchFamily="49" charset="0"/>
              </a:rPr>
              <a:t>public</a:t>
            </a:r>
            <a:r>
              <a:rPr lang="en-CA" dirty="0" smtClean="0">
                <a:solidFill>
                  <a:srgbClr val="000000"/>
                </a:solidFill>
                <a:latin typeface="Consolas" panose="020B0609020204030204" pitchFamily="49" charset="0"/>
              </a:rPr>
              <a:t> </a:t>
            </a:r>
            <a:r>
              <a:rPr lang="en-CA" dirty="0">
                <a:solidFill>
                  <a:srgbClr val="0000FF"/>
                </a:solidFill>
                <a:latin typeface="Consolas" panose="020B0609020204030204" pitchFamily="49" charset="0"/>
              </a:rPr>
              <a:t>static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void</a:t>
            </a:r>
            <a:r>
              <a:rPr lang="en-CA" dirty="0">
                <a:solidFill>
                  <a:srgbClr val="000000"/>
                </a:solidFill>
                <a:latin typeface="Consolas" panose="020B0609020204030204" pitchFamily="49" charset="0"/>
              </a:rPr>
              <a:t> </a:t>
            </a:r>
            <a:r>
              <a:rPr lang="en-CA" dirty="0" err="1" smtClean="0">
                <a:solidFill>
                  <a:srgbClr val="000000"/>
                </a:solidFill>
                <a:latin typeface="Consolas" panose="020B0609020204030204" pitchFamily="49" charset="0"/>
              </a:rPr>
              <a:t>CreateAccount</a:t>
            </a:r>
            <a:r>
              <a:rPr lang="en-CA" dirty="0" smtClean="0">
                <a:solidFill>
                  <a:srgbClr val="000000"/>
                </a:solidFill>
                <a:latin typeface="Consolas" panose="020B0609020204030204" pitchFamily="49" charset="0"/>
              </a:rPr>
              <a:t>(</a:t>
            </a:r>
            <a:r>
              <a:rPr lang="en-CA" dirty="0" smtClean="0">
                <a:solidFill>
                  <a:srgbClr val="0000FF"/>
                </a:solidFill>
                <a:latin typeface="Consolas" panose="020B0609020204030204" pitchFamily="49" charset="0"/>
              </a:rPr>
              <a:t>string</a:t>
            </a:r>
            <a:r>
              <a:rPr lang="en-CA" dirty="0" smtClean="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ownerName</a:t>
            </a:r>
            <a:r>
              <a:rPr lang="en-CA"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ownerName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ArgumentNullException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ownerName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$"Entered </a:t>
            </a:r>
            <a:r>
              <a:rPr lang="en-US" dirty="0" err="1">
                <a:solidFill>
                  <a:srgbClr val="A31515"/>
                </a:solidFill>
                <a:latin typeface="Consolas" panose="020B0609020204030204" pitchFamily="49" charset="0"/>
              </a:rPr>
              <a:t>CreateAccount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ownerName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AuthorizationManager.IsAuthorized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WindowsIdentity.GetCurrent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Operation.Create</a:t>
            </a:r>
            <a:r>
              <a:rPr lang="en-US" dirty="0" smtClean="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Operation.Account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NotAuthorizedException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CreateAccount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Account(</a:t>
            </a:r>
            <a:r>
              <a:rPr lang="en-US" dirty="0" err="1">
                <a:solidFill>
                  <a:srgbClr val="000000"/>
                </a:solidFill>
                <a:latin typeface="Consolas" panose="020B0609020204030204" pitchFamily="49" charset="0"/>
              </a:rPr>
              <a:t>ownerName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"Exiting </a:t>
            </a:r>
            <a:r>
              <a:rPr lang="en-US" dirty="0" err="1">
                <a:solidFill>
                  <a:srgbClr val="A31515"/>
                </a:solidFill>
                <a:latin typeface="Consolas" panose="020B0609020204030204" pitchFamily="49" charset="0"/>
              </a:rPr>
              <a:t>CreateAccount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CA"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896759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Aspekt</a:t>
            </a:r>
            <a:r>
              <a:rPr lang="en-US" dirty="0" smtClean="0"/>
              <a:t>!</a:t>
            </a:r>
            <a:endParaRPr lang="en-US" dirty="0"/>
          </a:p>
        </p:txBody>
      </p:sp>
      <p:sp>
        <p:nvSpPr>
          <p:cNvPr id="4" name="Rectangle 3"/>
          <p:cNvSpPr/>
          <p:nvPr/>
        </p:nvSpPr>
        <p:spPr>
          <a:xfrm>
            <a:off x="902708" y="1629541"/>
            <a:ext cx="10634296" cy="5278368"/>
          </a:xfrm>
          <a:prstGeom prst="rect">
            <a:avLst/>
          </a:prstGeom>
        </p:spPr>
        <p:txBody>
          <a:bodyPr wrap="square">
            <a:spAutoFit/>
          </a:bodyPr>
          <a:lstStyle/>
          <a:p>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Aspekt.Contracts</a:t>
            </a:r>
            <a:r>
              <a:rPr lang="en-US" sz="1100" dirty="0" smtClean="0">
                <a:solidFill>
                  <a:srgbClr val="000000"/>
                </a:solidFill>
                <a:latin typeface="Consolas" panose="020B0609020204030204" pitchFamily="49" charset="0"/>
              </a:rPr>
              <a:t>; // For Null Checks</a:t>
            </a:r>
          </a:p>
          <a:p>
            <a:r>
              <a:rPr lang="en-US" sz="1100" dirty="0" smtClean="0">
                <a:solidFill>
                  <a:srgbClr val="0000FF"/>
                </a:solidFill>
                <a:latin typeface="Consolas" panose="020B0609020204030204" pitchFamily="49" charset="0"/>
              </a:rPr>
              <a:t>class</a:t>
            </a:r>
            <a:r>
              <a:rPr lang="en-US" sz="1100" dirty="0" smtClean="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IsAuthorized</a:t>
            </a:r>
            <a:r>
              <a:rPr lang="en-US" sz="1100" dirty="0">
                <a:solidFill>
                  <a:srgbClr val="000000"/>
                </a:solidFill>
                <a:latin typeface="Consolas" panose="020B0609020204030204" pitchFamily="49" charset="0"/>
              </a:rPr>
              <a:t> : Aspect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Operation Action {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p>
          <a:p>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IsAuthorized</a:t>
            </a:r>
            <a:r>
              <a:rPr lang="en-US" sz="1100" dirty="0">
                <a:solidFill>
                  <a:srgbClr val="000000"/>
                </a:solidFill>
                <a:latin typeface="Consolas" panose="020B0609020204030204" pitchFamily="49" charset="0"/>
              </a:rPr>
              <a:t>(Operation a)</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Action = a;</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endParaRPr lang="en-US" sz="1100" dirty="0">
              <a:solidFill>
                <a:srgbClr val="000000"/>
              </a:solidFill>
              <a:latin typeface="Consolas" panose="020B0609020204030204" pitchFamily="49" charset="0"/>
            </a:endParaRPr>
          </a:p>
          <a:p>
            <a:r>
              <a:rPr lang="en-CA" sz="1100" dirty="0" smtClean="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public</a:t>
            </a:r>
            <a:r>
              <a:rPr lang="en-CA" sz="1100" dirty="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override</a:t>
            </a:r>
            <a:r>
              <a:rPr lang="en-CA" sz="1100" dirty="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void</a:t>
            </a:r>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OnEntry</a:t>
            </a:r>
            <a:r>
              <a:rPr lang="en-CA" sz="1100" dirty="0">
                <a:solidFill>
                  <a:srgbClr val="000000"/>
                </a:solidFill>
                <a:latin typeface="Consolas" panose="020B0609020204030204" pitchFamily="49" charset="0"/>
              </a:rPr>
              <a:t>(</a:t>
            </a:r>
            <a:r>
              <a:rPr lang="en-CA" sz="1100" dirty="0" err="1">
                <a:solidFill>
                  <a:srgbClr val="000000"/>
                </a:solidFill>
                <a:latin typeface="Consolas" panose="020B0609020204030204" pitchFamily="49" charset="0"/>
              </a:rPr>
              <a:t>MethodArguments</a:t>
            </a:r>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args</a:t>
            </a:r>
            <a:r>
              <a:rPr lang="en-CA"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AuthorizationManager.IsAuthorized</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WindowsIdentity.GetCurrent</a:t>
            </a:r>
            <a:r>
              <a:rPr lang="en-US" sz="1100" dirty="0">
                <a:solidFill>
                  <a:srgbClr val="000000"/>
                </a:solidFill>
                <a:latin typeface="Consolas" panose="020B0609020204030204" pitchFamily="49" charset="0"/>
              </a:rPr>
              <a:t>(), Action))</a:t>
            </a:r>
          </a:p>
          <a:p>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throw</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NotAuthorizedException</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args.MethodName</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endParaRPr lang="en-US" sz="1100" dirty="0">
              <a:solidFill>
                <a:srgbClr val="000000"/>
              </a:solidFill>
              <a:latin typeface="Consolas" panose="020B0609020204030204" pitchFamily="49" charset="0"/>
            </a:endParaRP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p>
          <a:p>
            <a:r>
              <a:rPr lang="en-US" sz="1100" dirty="0" smtClean="0">
                <a:solidFill>
                  <a:srgbClr val="0000FF"/>
                </a:solidFill>
                <a:latin typeface="Consolas" panose="020B0609020204030204" pitchFamily="49" charset="0"/>
              </a:rPr>
              <a:t>class</a:t>
            </a:r>
            <a:r>
              <a:rPr lang="en-US" sz="1100" dirty="0" smtClean="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ConsoleLogged</a:t>
            </a:r>
            <a:r>
              <a:rPr lang="en-US" sz="1100" dirty="0">
                <a:solidFill>
                  <a:srgbClr val="000000"/>
                </a:solidFill>
                <a:latin typeface="Consolas" panose="020B0609020204030204" pitchFamily="49" charset="0"/>
              </a:rPr>
              <a:t> : Aspect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CA" sz="1100" dirty="0" smtClean="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public</a:t>
            </a:r>
            <a:r>
              <a:rPr lang="en-CA" sz="1100" dirty="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override</a:t>
            </a:r>
            <a:r>
              <a:rPr lang="en-CA" sz="1100" dirty="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void</a:t>
            </a:r>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OnEntry</a:t>
            </a:r>
            <a:r>
              <a:rPr lang="en-CA" sz="1100" dirty="0">
                <a:solidFill>
                  <a:srgbClr val="000000"/>
                </a:solidFill>
                <a:latin typeface="Consolas" panose="020B0609020204030204" pitchFamily="49" charset="0"/>
              </a:rPr>
              <a:t>(</a:t>
            </a:r>
            <a:r>
              <a:rPr lang="en-CA" sz="1100" dirty="0" err="1">
                <a:solidFill>
                  <a:srgbClr val="000000"/>
                </a:solidFill>
                <a:latin typeface="Consolas" panose="020B0609020204030204" pitchFamily="49" charset="0"/>
              </a:rPr>
              <a:t>MethodArguments</a:t>
            </a:r>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args</a:t>
            </a:r>
            <a:r>
              <a:rPr lang="en-CA"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a:t>
            </a:r>
            <a:r>
              <a:rPr lang="en-US" sz="1100" dirty="0" smtClean="0">
                <a:solidFill>
                  <a:srgbClr val="A31515"/>
                </a:solidFill>
                <a:latin typeface="Consolas" panose="020B0609020204030204" pitchFamily="49" charset="0"/>
              </a:rPr>
              <a:t>Entered </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args.FormattedName</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endParaRPr lang="en-US" sz="1100" dirty="0">
              <a:solidFill>
                <a:srgbClr val="000000"/>
              </a:solidFill>
              <a:latin typeface="Consolas" panose="020B0609020204030204" pitchFamily="49" charset="0"/>
            </a:endParaRPr>
          </a:p>
          <a:p>
            <a:r>
              <a:rPr lang="en-CA" sz="1100" dirty="0" smtClean="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public</a:t>
            </a:r>
            <a:r>
              <a:rPr lang="en-CA" sz="1100" dirty="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override</a:t>
            </a:r>
            <a:r>
              <a:rPr lang="en-CA" sz="1100" dirty="0">
                <a:solidFill>
                  <a:srgbClr val="000000"/>
                </a:solidFill>
                <a:latin typeface="Consolas" panose="020B0609020204030204" pitchFamily="49" charset="0"/>
              </a:rPr>
              <a:t> </a:t>
            </a:r>
            <a:r>
              <a:rPr lang="en-CA" sz="1100" dirty="0">
                <a:solidFill>
                  <a:srgbClr val="0000FF"/>
                </a:solidFill>
                <a:latin typeface="Consolas" panose="020B0609020204030204" pitchFamily="49" charset="0"/>
              </a:rPr>
              <a:t>void</a:t>
            </a:r>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OnExit</a:t>
            </a:r>
            <a:r>
              <a:rPr lang="en-CA" sz="1100" dirty="0">
                <a:solidFill>
                  <a:srgbClr val="000000"/>
                </a:solidFill>
                <a:latin typeface="Consolas" panose="020B0609020204030204" pitchFamily="49" charset="0"/>
              </a:rPr>
              <a:t>(</a:t>
            </a:r>
            <a:r>
              <a:rPr lang="en-CA" sz="1100" dirty="0" err="1">
                <a:solidFill>
                  <a:srgbClr val="000000"/>
                </a:solidFill>
                <a:latin typeface="Consolas" panose="020B0609020204030204" pitchFamily="49" charset="0"/>
              </a:rPr>
              <a:t>MethodArguments</a:t>
            </a:r>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args</a:t>
            </a:r>
            <a:r>
              <a:rPr lang="en-CA"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"Exiting "</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args.FormattedName</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4292572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Rectangle 3"/>
          <p:cNvSpPr/>
          <p:nvPr/>
        </p:nvSpPr>
        <p:spPr>
          <a:xfrm>
            <a:off x="838200" y="1380852"/>
            <a:ext cx="10465340" cy="3970318"/>
          </a:xfrm>
          <a:prstGeom prst="rect">
            <a:avLst/>
          </a:prstGeom>
        </p:spPr>
        <p:txBody>
          <a:bodyPr wrap="square">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AccountManager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CA" dirty="0">
                <a:solidFill>
                  <a:srgbClr val="000000"/>
                </a:solidFill>
                <a:latin typeface="Consolas" panose="020B0609020204030204" pitchFamily="49" charset="0"/>
              </a:rPr>
              <a:t>    </a:t>
            </a:r>
            <a:r>
              <a:rPr lang="en-CA" dirty="0" smtClean="0">
                <a:solidFill>
                  <a:srgbClr val="0000FF"/>
                </a:solidFill>
                <a:latin typeface="Consolas" panose="020B0609020204030204" pitchFamily="49" charset="0"/>
              </a:rPr>
              <a:t>static</a:t>
            </a:r>
            <a:r>
              <a:rPr lang="en-CA" dirty="0" smtClean="0">
                <a:solidFill>
                  <a:srgbClr val="000000"/>
                </a:solidFill>
                <a:latin typeface="Consolas" panose="020B0609020204030204" pitchFamily="49" charset="0"/>
              </a:rPr>
              <a:t> </a:t>
            </a:r>
            <a:r>
              <a:rPr lang="en-CA" dirty="0">
                <a:solidFill>
                  <a:srgbClr val="000000"/>
                </a:solidFill>
                <a:latin typeface="Consolas" panose="020B0609020204030204" pitchFamily="49" charset="0"/>
              </a:rPr>
              <a:t>List&lt;Account&gt; Accounts { </a:t>
            </a:r>
            <a:r>
              <a:rPr lang="en-CA" dirty="0">
                <a:solidFill>
                  <a:srgbClr val="0000FF"/>
                </a:solidFill>
                <a:latin typeface="Consolas" panose="020B0609020204030204" pitchFamily="49" charset="0"/>
              </a:rPr>
              <a:t>get</a:t>
            </a:r>
            <a:r>
              <a:rPr lang="en-CA" dirty="0">
                <a:solidFill>
                  <a:srgbClr val="000000"/>
                </a:solidFill>
                <a:latin typeface="Consolas" panose="020B0609020204030204" pitchFamily="49" charset="0"/>
              </a:rPr>
              <a:t>; } = </a:t>
            </a:r>
            <a:r>
              <a:rPr lang="en-CA" dirty="0">
                <a:solidFill>
                  <a:srgbClr val="0000FF"/>
                </a:solidFill>
                <a:latin typeface="Consolas" panose="020B0609020204030204" pitchFamily="49" charset="0"/>
              </a:rPr>
              <a:t>new</a:t>
            </a:r>
            <a:r>
              <a:rPr lang="en-CA" dirty="0">
                <a:solidFill>
                  <a:srgbClr val="000000"/>
                </a:solidFill>
                <a:latin typeface="Consolas" panose="020B0609020204030204" pitchFamily="49" charset="0"/>
              </a:rPr>
              <a:t> List&lt;Account&gt;();</a:t>
            </a:r>
          </a:p>
          <a:p>
            <a:endParaRPr lang="en-CA"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RequiresArgument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ownerName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typeof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Constraint.NotNull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ConsoleLogged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IsAuthorized</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Operation.Create</a:t>
            </a:r>
            <a:r>
              <a:rPr lang="en-US" dirty="0" smtClean="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Operation.Account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CA" dirty="0">
                <a:solidFill>
                  <a:srgbClr val="000000"/>
                </a:solidFill>
                <a:latin typeface="Consolas" panose="020B0609020204030204" pitchFamily="49" charset="0"/>
              </a:rPr>
              <a:t>    </a:t>
            </a:r>
            <a:r>
              <a:rPr lang="en-CA" dirty="0" smtClean="0">
                <a:solidFill>
                  <a:srgbClr val="0000FF"/>
                </a:solidFill>
                <a:latin typeface="Consolas" panose="020B0609020204030204" pitchFamily="49" charset="0"/>
              </a:rPr>
              <a:t>public</a:t>
            </a:r>
            <a:r>
              <a:rPr lang="en-CA" dirty="0" smtClean="0">
                <a:solidFill>
                  <a:srgbClr val="000000"/>
                </a:solidFill>
                <a:latin typeface="Consolas" panose="020B0609020204030204" pitchFamily="49" charset="0"/>
              </a:rPr>
              <a:t> </a:t>
            </a:r>
            <a:r>
              <a:rPr lang="en-CA" dirty="0">
                <a:solidFill>
                  <a:srgbClr val="0000FF"/>
                </a:solidFill>
                <a:latin typeface="Consolas" panose="020B0609020204030204" pitchFamily="49" charset="0"/>
              </a:rPr>
              <a:t>static</a:t>
            </a:r>
            <a:r>
              <a:rPr lang="en-CA" dirty="0">
                <a:solidFill>
                  <a:srgbClr val="000000"/>
                </a:solidFill>
                <a:latin typeface="Consolas" panose="020B0609020204030204" pitchFamily="49" charset="0"/>
              </a:rPr>
              <a:t> </a:t>
            </a:r>
            <a:r>
              <a:rPr lang="en-CA" dirty="0">
                <a:solidFill>
                  <a:srgbClr val="0000FF"/>
                </a:solidFill>
                <a:latin typeface="Consolas" panose="020B0609020204030204" pitchFamily="49" charset="0"/>
              </a:rPr>
              <a:t>void</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CreateAccountAspect</a:t>
            </a:r>
            <a:r>
              <a:rPr lang="en-CA" dirty="0">
                <a:solidFill>
                  <a:srgbClr val="000000"/>
                </a:solidFill>
                <a:latin typeface="Consolas" panose="020B0609020204030204" pitchFamily="49" charset="0"/>
              </a:rPr>
              <a:t>(</a:t>
            </a:r>
            <a:r>
              <a:rPr lang="en-CA" dirty="0">
                <a:solidFill>
                  <a:srgbClr val="0000FF"/>
                </a:solidFill>
                <a:latin typeface="Consolas" panose="020B0609020204030204" pitchFamily="49" charset="0"/>
              </a:rPr>
              <a:t>string</a:t>
            </a: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ownerName</a:t>
            </a:r>
            <a:r>
              <a:rPr lang="en-CA"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Account(</a:t>
            </a:r>
            <a:r>
              <a:rPr lang="en-US" dirty="0" err="1">
                <a:solidFill>
                  <a:srgbClr val="000000"/>
                </a:solidFill>
                <a:latin typeface="Consolas" panose="020B0609020204030204" pitchFamily="49" charset="0"/>
              </a:rPr>
              <a:t>ownerName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CA" dirty="0">
              <a:solidFill>
                <a:srgbClr val="000000"/>
              </a:solidFill>
              <a:latin typeface="Consolas" panose="020B0609020204030204" pitchFamily="49" charset="0"/>
            </a:endParaRPr>
          </a:p>
          <a:p>
            <a:r>
              <a:rPr lang="en-CA" dirty="0" smtClean="0">
                <a:solidFill>
                  <a:srgbClr val="000000"/>
                </a:solidFill>
                <a:latin typeface="Consolas" panose="020B0609020204030204" pitchFamily="49" charset="0"/>
              </a:rPr>
              <a:t>	</a:t>
            </a:r>
            <a:endParaRPr lang="en-CA"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2458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Thanks for listening.</a:t>
            </a:r>
            <a:endParaRPr lang="en-US" dirty="0"/>
          </a:p>
        </p:txBody>
      </p:sp>
    </p:spTree>
    <p:extLst>
      <p:ext uri="{BB962C8B-B14F-4D97-AF65-F5344CB8AC3E}">
        <p14:creationId xmlns:p14="http://schemas.microsoft.com/office/powerpoint/2010/main" val="3752799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latin typeface="+mn-lt"/>
              </a:rPr>
              <a:t>A (quick) look at me</a:t>
            </a:r>
            <a:endParaRPr lang="en-US" dirty="0" smtClean="0">
              <a:latin typeface="+mn-lt"/>
            </a:endParaRPr>
          </a:p>
          <a:p>
            <a:r>
              <a:rPr lang="en-US" dirty="0" smtClean="0">
                <a:latin typeface="+mn-lt"/>
              </a:rPr>
              <a:t>A (quick) look at AOP</a:t>
            </a:r>
          </a:p>
          <a:p>
            <a:r>
              <a:rPr lang="en-US" dirty="0" smtClean="0">
                <a:latin typeface="+mn-lt"/>
              </a:rPr>
              <a:t>A (quick) look at [</a:t>
            </a:r>
            <a:r>
              <a:rPr lang="en-US" dirty="0" err="1" smtClean="0">
                <a:latin typeface="+mn-lt"/>
              </a:rPr>
              <a:t>ASPeKT</a:t>
            </a:r>
            <a:r>
              <a:rPr lang="en-US" dirty="0" smtClean="0">
                <a:latin typeface="+mn-lt"/>
              </a:rPr>
              <a:t>]</a:t>
            </a:r>
          </a:p>
          <a:p>
            <a:r>
              <a:rPr lang="en-US" dirty="0" smtClean="0">
                <a:latin typeface="+mn-lt"/>
              </a:rPr>
              <a:t>A case study</a:t>
            </a:r>
          </a:p>
          <a:p>
            <a:r>
              <a:rPr lang="en-US" dirty="0" smtClean="0">
                <a:latin typeface="+mn-lt"/>
              </a:rPr>
              <a:t>Questions?</a:t>
            </a:r>
            <a:endParaRPr lang="en-US" dirty="0">
              <a:latin typeface="+mn-lt"/>
            </a:endParaRPr>
          </a:p>
        </p:txBody>
      </p:sp>
    </p:spTree>
    <p:extLst>
      <p:ext uri="{BB962C8B-B14F-4D97-AF65-F5344CB8AC3E}">
        <p14:creationId xmlns:p14="http://schemas.microsoft.com/office/powerpoint/2010/main" val="166099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latin typeface="+mn-lt"/>
              </a:rPr>
              <a:t>Peter Lorimer</a:t>
            </a:r>
          </a:p>
          <a:p>
            <a:r>
              <a:rPr lang="en-US" dirty="0" smtClean="0">
                <a:latin typeface="+mn-lt"/>
              </a:rPr>
              <a:t>Almost 30!</a:t>
            </a:r>
          </a:p>
          <a:p>
            <a:r>
              <a:rPr lang="en-US" dirty="0" smtClean="0">
                <a:latin typeface="+mn-lt"/>
              </a:rPr>
              <a:t>Software scientist </a:t>
            </a:r>
          </a:p>
          <a:p>
            <a:r>
              <a:rPr lang="en-US" dirty="0" smtClean="0">
                <a:latin typeface="+mn-lt"/>
              </a:rPr>
              <a:t>Outdoor idealist</a:t>
            </a:r>
          </a:p>
          <a:p>
            <a:r>
              <a:rPr lang="en-US" dirty="0" smtClean="0">
                <a:latin typeface="+mn-lt"/>
              </a:rPr>
              <a:t>Tacoma owner</a:t>
            </a:r>
            <a:endParaRPr lang="en-US" dirty="0">
              <a:latin typeface="+mn-lt"/>
            </a:endParaRPr>
          </a:p>
        </p:txBody>
      </p:sp>
    </p:spTree>
    <p:extLst>
      <p:ext uri="{BB962C8B-B14F-4D97-AF65-F5344CB8AC3E}">
        <p14:creationId xmlns:p14="http://schemas.microsoft.com/office/powerpoint/2010/main" val="2408105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AOP?</a:t>
            </a:r>
            <a:endParaRPr lang="en-US" dirty="0"/>
          </a:p>
        </p:txBody>
      </p:sp>
      <p:pic>
        <p:nvPicPr>
          <p:cNvPr id="1026" name="Picture 2" descr="Image result for image lasagn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2229" y="1690688"/>
            <a:ext cx="4707293" cy="31381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ked Million Dollar Spaghetti is creamy with a melty cheese center, topped with meat sauce and extra bubbly cheese. Tastes like a cross between baked ziti and lasagna with half the effo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7434" y="1690688"/>
            <a:ext cx="2491372" cy="3737058"/>
          </a:xfrm>
          <a:prstGeom prst="rect">
            <a:avLst/>
          </a:prstGeom>
          <a:noFill/>
          <a:extLst>
            <a:ext uri="{909E8E84-426E-40DD-AFC4-6F175D3DCCD1}">
              <a14:hiddenFill xmlns:a14="http://schemas.microsoft.com/office/drawing/2010/main">
                <a:solidFill>
                  <a:srgbClr val="FFFFFF"/>
                </a:solidFill>
              </a14:hiddenFill>
            </a:ext>
          </a:extLst>
        </p:spPr>
      </p:pic>
      <p:sp>
        <p:nvSpPr>
          <p:cNvPr id="4" name="Striped Right Arrow 3"/>
          <p:cNvSpPr/>
          <p:nvPr/>
        </p:nvSpPr>
        <p:spPr>
          <a:xfrm>
            <a:off x="4459705" y="2566737"/>
            <a:ext cx="1106906" cy="992480"/>
          </a:xfrm>
          <a:prstGeom prst="striped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95094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AOP</a:t>
            </a:r>
            <a:endParaRPr lang="en-US" dirty="0"/>
          </a:p>
        </p:txBody>
      </p:sp>
      <p:sp>
        <p:nvSpPr>
          <p:cNvPr id="3" name="Content Placeholder 2"/>
          <p:cNvSpPr>
            <a:spLocks noGrp="1"/>
          </p:cNvSpPr>
          <p:nvPr>
            <p:ph idx="1"/>
          </p:nvPr>
        </p:nvSpPr>
        <p:spPr/>
        <p:txBody>
          <a:bodyPr/>
          <a:lstStyle/>
          <a:p>
            <a:r>
              <a:rPr lang="en-US" dirty="0" smtClean="0">
                <a:latin typeface="+mn-lt"/>
              </a:rPr>
              <a:t>Modularize functionality</a:t>
            </a:r>
          </a:p>
          <a:p>
            <a:r>
              <a:rPr lang="en-US" dirty="0" smtClean="0">
                <a:latin typeface="+mn-lt"/>
              </a:rPr>
              <a:t>Declutter code</a:t>
            </a:r>
          </a:p>
          <a:p>
            <a:r>
              <a:rPr lang="en-US" dirty="0" smtClean="0">
                <a:latin typeface="+mn-lt"/>
              </a:rPr>
              <a:t>Reduce signal-to-noise ratio</a:t>
            </a:r>
            <a:endParaRPr lang="en-US" dirty="0">
              <a:latin typeface="+mn-lt"/>
            </a:endParaRPr>
          </a:p>
        </p:txBody>
      </p:sp>
    </p:spTree>
    <p:extLst>
      <p:ext uri="{BB962C8B-B14F-4D97-AF65-F5344CB8AC3E}">
        <p14:creationId xmlns:p14="http://schemas.microsoft.com/office/powerpoint/2010/main" val="2930600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AOP</a:t>
            </a:r>
            <a:endParaRPr lang="en-US" dirty="0"/>
          </a:p>
        </p:txBody>
      </p:sp>
      <p:sp>
        <p:nvSpPr>
          <p:cNvPr id="3" name="Content Placeholder 2"/>
          <p:cNvSpPr>
            <a:spLocks noGrp="1"/>
          </p:cNvSpPr>
          <p:nvPr>
            <p:ph idx="1"/>
          </p:nvPr>
        </p:nvSpPr>
        <p:spPr/>
        <p:txBody>
          <a:bodyPr/>
          <a:lstStyle/>
          <a:p>
            <a:r>
              <a:rPr lang="en-US" dirty="0" smtClean="0">
                <a:latin typeface="+mn-lt"/>
              </a:rPr>
              <a:t>Cross Cutting Concerns </a:t>
            </a:r>
          </a:p>
          <a:p>
            <a:pPr lvl="1"/>
            <a:r>
              <a:rPr lang="en-US" dirty="0" smtClean="0">
                <a:latin typeface="+mn-lt"/>
              </a:rPr>
              <a:t>Logging</a:t>
            </a:r>
          </a:p>
          <a:p>
            <a:pPr lvl="1"/>
            <a:r>
              <a:rPr lang="en-US" dirty="0" smtClean="0">
                <a:latin typeface="+mn-lt"/>
              </a:rPr>
              <a:t>Auditing</a:t>
            </a:r>
          </a:p>
          <a:p>
            <a:pPr lvl="1"/>
            <a:r>
              <a:rPr lang="en-US" dirty="0" smtClean="0">
                <a:latin typeface="+mn-lt"/>
              </a:rPr>
              <a:t>Code contracts</a:t>
            </a:r>
          </a:p>
          <a:p>
            <a:pPr lvl="1"/>
            <a:r>
              <a:rPr lang="en-US" dirty="0" smtClean="0">
                <a:latin typeface="+mn-lt"/>
              </a:rPr>
              <a:t>Error handling</a:t>
            </a:r>
          </a:p>
          <a:p>
            <a:r>
              <a:rPr lang="en-US" dirty="0" smtClean="0">
                <a:latin typeface="+mn-lt"/>
              </a:rPr>
              <a:t>Advice</a:t>
            </a:r>
          </a:p>
          <a:p>
            <a:r>
              <a:rPr lang="en-US" dirty="0" smtClean="0">
                <a:latin typeface="+mn-lt"/>
              </a:rPr>
              <a:t>Join Point</a:t>
            </a:r>
          </a:p>
          <a:p>
            <a:r>
              <a:rPr lang="en-US" dirty="0" smtClean="0">
                <a:latin typeface="+mn-lt"/>
              </a:rPr>
              <a:t>Point-cut</a:t>
            </a:r>
          </a:p>
          <a:p>
            <a:r>
              <a:rPr lang="en-US" dirty="0" smtClean="0">
                <a:latin typeface="+mn-lt"/>
              </a:rPr>
              <a:t>Aspect</a:t>
            </a:r>
            <a:endParaRPr lang="en-US" dirty="0">
              <a:latin typeface="+mn-lt"/>
            </a:endParaRPr>
          </a:p>
        </p:txBody>
      </p:sp>
    </p:spTree>
    <p:extLst>
      <p:ext uri="{BB962C8B-B14F-4D97-AF65-F5344CB8AC3E}">
        <p14:creationId xmlns:p14="http://schemas.microsoft.com/office/powerpoint/2010/main" val="1348242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AOP Model</a:t>
            </a:r>
            <a:endParaRPr lang="en-US" dirty="0"/>
          </a:p>
        </p:txBody>
      </p:sp>
      <p:sp>
        <p:nvSpPr>
          <p:cNvPr id="3" name="Content Placeholder 2"/>
          <p:cNvSpPr>
            <a:spLocks noGrp="1"/>
          </p:cNvSpPr>
          <p:nvPr>
            <p:ph idx="1"/>
          </p:nvPr>
        </p:nvSpPr>
        <p:spPr/>
        <p:txBody>
          <a:bodyPr/>
          <a:lstStyle/>
          <a:p>
            <a:r>
              <a:rPr lang="en-US" dirty="0" smtClean="0">
                <a:latin typeface="+mn-lt"/>
              </a:rPr>
              <a:t>As per Wikipedia a Join Point Model </a:t>
            </a:r>
            <a:r>
              <a:rPr lang="en-US" dirty="0" smtClean="0">
                <a:latin typeface="+mn-lt"/>
              </a:rPr>
              <a:t>is defined by</a:t>
            </a:r>
            <a:r>
              <a:rPr lang="en-US" dirty="0" smtClean="0">
                <a:latin typeface="+mn-lt"/>
              </a:rPr>
              <a:t> </a:t>
            </a:r>
            <a:r>
              <a:rPr lang="en-US" dirty="0" smtClean="0">
                <a:latin typeface="+mn-lt"/>
              </a:rPr>
              <a:t>3 things</a:t>
            </a:r>
          </a:p>
          <a:p>
            <a:pPr marL="971550" lvl="1" indent="-514350">
              <a:buFont typeface="+mj-lt"/>
              <a:buAutoNum type="arabicPeriod"/>
            </a:pPr>
            <a:r>
              <a:rPr lang="en-US" dirty="0" smtClean="0">
                <a:latin typeface="+mn-lt"/>
              </a:rPr>
              <a:t>When the Advice can run</a:t>
            </a:r>
          </a:p>
          <a:p>
            <a:pPr marL="971550" lvl="1" indent="-514350">
              <a:buFont typeface="+mj-lt"/>
              <a:buAutoNum type="arabicPeriod"/>
            </a:pPr>
            <a:r>
              <a:rPr lang="en-US" dirty="0" smtClean="0">
                <a:latin typeface="+mn-lt"/>
              </a:rPr>
              <a:t>A way to specify Join Points</a:t>
            </a:r>
          </a:p>
          <a:p>
            <a:pPr marL="971550" lvl="1" indent="-514350">
              <a:buFont typeface="+mj-lt"/>
              <a:buAutoNum type="arabicPeriod"/>
            </a:pPr>
            <a:r>
              <a:rPr lang="en-US" dirty="0" smtClean="0">
                <a:latin typeface="+mn-lt"/>
              </a:rPr>
              <a:t>A means of specifying code to run at the Join Point</a:t>
            </a:r>
            <a:endParaRPr lang="en-US" dirty="0">
              <a:latin typeface="+mn-lt"/>
            </a:endParaRPr>
          </a:p>
        </p:txBody>
      </p:sp>
    </p:spTree>
    <p:extLst>
      <p:ext uri="{BB962C8B-B14F-4D97-AF65-F5344CB8AC3E}">
        <p14:creationId xmlns:p14="http://schemas.microsoft.com/office/powerpoint/2010/main" val="1992382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AOP</a:t>
            </a:r>
            <a:endParaRPr lang="en-US" dirty="0"/>
          </a:p>
        </p:txBody>
      </p:sp>
      <p:sp>
        <p:nvSpPr>
          <p:cNvPr id="3" name="Content Placeholder 2"/>
          <p:cNvSpPr>
            <a:spLocks noGrp="1"/>
          </p:cNvSpPr>
          <p:nvPr>
            <p:ph idx="1"/>
          </p:nvPr>
        </p:nvSpPr>
        <p:spPr/>
        <p:txBody>
          <a:bodyPr/>
          <a:lstStyle/>
          <a:p>
            <a:r>
              <a:rPr lang="en-US" dirty="0">
                <a:latin typeface="+mn-lt"/>
              </a:rPr>
              <a:t>Source processing i.e. Source weaving</a:t>
            </a:r>
          </a:p>
          <a:p>
            <a:r>
              <a:rPr lang="en-US" dirty="0">
                <a:latin typeface="+mn-lt"/>
              </a:rPr>
              <a:t>Runtime interpretation i.e. Run-time </a:t>
            </a:r>
            <a:r>
              <a:rPr lang="en-US" dirty="0" smtClean="0">
                <a:latin typeface="+mn-lt"/>
              </a:rPr>
              <a:t>weaving</a:t>
            </a:r>
          </a:p>
          <a:p>
            <a:r>
              <a:rPr lang="en-US" dirty="0" smtClean="0">
                <a:latin typeface="+mn-lt"/>
              </a:rPr>
              <a:t>Post processing i.e. Compile-time weaving</a:t>
            </a:r>
          </a:p>
          <a:p>
            <a:r>
              <a:rPr lang="en-US" dirty="0" smtClean="0">
                <a:latin typeface="+mn-lt"/>
              </a:rPr>
              <a:t>Combination</a:t>
            </a:r>
            <a:endParaRPr lang="en-US" dirty="0">
              <a:latin typeface="+mn-lt"/>
            </a:endParaRPr>
          </a:p>
        </p:txBody>
      </p:sp>
    </p:spTree>
    <p:extLst>
      <p:ext uri="{BB962C8B-B14F-4D97-AF65-F5344CB8AC3E}">
        <p14:creationId xmlns:p14="http://schemas.microsoft.com/office/powerpoint/2010/main" val="173851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background on [</a:t>
            </a:r>
            <a:r>
              <a:rPr lang="en-US" dirty="0" err="1" smtClean="0"/>
              <a:t>ASPeKT</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mn-lt"/>
              </a:rPr>
              <a:t>Light weight</a:t>
            </a:r>
          </a:p>
          <a:p>
            <a:r>
              <a:rPr lang="en-US" dirty="0" smtClean="0">
                <a:latin typeface="+mn-lt"/>
              </a:rPr>
              <a:t>Basic</a:t>
            </a:r>
          </a:p>
          <a:p>
            <a:r>
              <a:rPr lang="en-US" dirty="0" smtClean="0">
                <a:latin typeface="+mn-lt"/>
              </a:rPr>
              <a:t>MIT Licensed</a:t>
            </a:r>
            <a:endParaRPr lang="en-US" dirty="0">
              <a:latin typeface="+mn-lt"/>
            </a:endParaRPr>
          </a:p>
        </p:txBody>
      </p:sp>
    </p:spTree>
    <p:extLst>
      <p:ext uri="{BB962C8B-B14F-4D97-AF65-F5344CB8AC3E}">
        <p14:creationId xmlns:p14="http://schemas.microsoft.com/office/powerpoint/2010/main" val="3443536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7907</TotalTime>
  <Words>1354</Words>
  <Application>Microsoft Office PowerPoint</Application>
  <PresentationFormat>Widescreen</PresentationFormat>
  <Paragraphs>184</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Courier New</vt:lpstr>
      <vt:lpstr>Wingdings</vt:lpstr>
      <vt:lpstr>Office Theme</vt:lpstr>
      <vt:lpstr>[ASPeKT]</vt:lpstr>
      <vt:lpstr>Overview</vt:lpstr>
      <vt:lpstr>About Me</vt:lpstr>
      <vt:lpstr>What is AOP?</vt:lpstr>
      <vt:lpstr>Benefits of AOP</vt:lpstr>
      <vt:lpstr>Components of AOP</vt:lpstr>
      <vt:lpstr>An AOP Model</vt:lpstr>
      <vt:lpstr>Approaches to AOP</vt:lpstr>
      <vt:lpstr>A background on [ASPeKT]</vt:lpstr>
      <vt:lpstr>[ASPeKT] Aspect Foundation</vt:lpstr>
      <vt:lpstr>Creating an Aspect</vt:lpstr>
      <vt:lpstr>Using an Aspect</vt:lpstr>
      <vt:lpstr>PowerPoint Presentation</vt:lpstr>
      <vt:lpstr>A case study</vt:lpstr>
      <vt:lpstr>Cont’d</vt:lpstr>
      <vt:lpstr>Use Aspekt!</vt:lpstr>
      <vt:lpstr>Cont’d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[ASPeKT]</dc:title>
  <dc:creator>Peter Lorimer</dc:creator>
  <cp:lastModifiedBy>Peter Lorimer</cp:lastModifiedBy>
  <cp:revision>32</cp:revision>
  <dcterms:created xsi:type="dcterms:W3CDTF">2018-04-12T18:12:24Z</dcterms:created>
  <dcterms:modified xsi:type="dcterms:W3CDTF">2018-04-21T16:39:23Z</dcterms:modified>
</cp:coreProperties>
</file>