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9" r:id="rId3"/>
    <p:sldId id="260" r:id="rId4"/>
    <p:sldId id="26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44BBB7-EC7E-0341-B2EF-DC6CE5E505EA}">
          <p14:sldIdLst>
            <p14:sldId id="256"/>
            <p14:sldId id="259"/>
            <p14:sldId id="260"/>
            <p14:sldId id="264"/>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p:restoredTop sz="73309"/>
  </p:normalViewPr>
  <p:slideViewPr>
    <p:cSldViewPr snapToGrid="0" snapToObjects="1">
      <p:cViewPr varScale="1">
        <p:scale>
          <a:sx n="66" d="100"/>
          <a:sy n="66" d="100"/>
        </p:scale>
        <p:origin x="784" y="192"/>
      </p:cViewPr>
      <p:guideLst/>
    </p:cSldViewPr>
  </p:slideViewPr>
  <p:notesTextViewPr>
    <p:cViewPr>
      <p:scale>
        <a:sx n="1" d="1"/>
        <a:sy n="1" d="1"/>
      </p:scale>
      <p:origin x="0" y="0"/>
    </p:cViewPr>
  </p:notesTextViewPr>
  <p:notesViewPr>
    <p:cSldViewPr snapToGrid="0" snapToObject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ACAEE-CE27-A44E-8214-0B7C88BB09EE}" type="datetimeFigureOut">
              <a:rPr lang="en-US" smtClean="0"/>
              <a:t>3/27/19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50985-9040-0448-B044-FC8EF73F1E4F}" type="slidenum">
              <a:rPr lang="en-US" smtClean="0"/>
              <a:t>‹#›</a:t>
            </a:fld>
            <a:endParaRPr lang="en-US"/>
          </a:p>
        </p:txBody>
      </p:sp>
    </p:spTree>
    <p:extLst>
      <p:ext uri="{BB962C8B-B14F-4D97-AF65-F5344CB8AC3E}">
        <p14:creationId xmlns:p14="http://schemas.microsoft.com/office/powerpoint/2010/main" val="4111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A50985-9040-0448-B044-FC8EF73F1E4F}" type="slidenum">
              <a:rPr lang="en-US" smtClean="0"/>
              <a:t>1</a:t>
            </a:fld>
            <a:endParaRPr lang="en-US"/>
          </a:p>
        </p:txBody>
      </p:sp>
    </p:spTree>
    <p:extLst>
      <p:ext uri="{BB962C8B-B14F-4D97-AF65-F5344CB8AC3E}">
        <p14:creationId xmlns:p14="http://schemas.microsoft.com/office/powerpoint/2010/main" val="165079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Introduce yourself and other EDMUG executives.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Washrooms.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Anyone want to be help us out as Membership Director?  Help us </a:t>
            </a:r>
          </a:p>
          <a:p>
            <a:endParaRPr lang="en-US" dirty="0"/>
          </a:p>
          <a:p>
            <a:r>
              <a:rPr lang="en-US" dirty="0"/>
              <a:t>Discuss .NET on the Dev Edmonton Slack channel.</a:t>
            </a:r>
          </a:p>
          <a:p>
            <a:endParaRPr lang="en-US" dirty="0"/>
          </a:p>
          <a:p>
            <a:r>
              <a:rPr lang="en-US" dirty="0"/>
              <a:t>SQL Saturday 840:</a:t>
            </a:r>
          </a:p>
          <a:p>
            <a:r>
              <a:rPr lang="en-CA" sz="1200" b="0" i="0" kern="1200" dirty="0" err="1">
                <a:solidFill>
                  <a:schemeClr val="tx1"/>
                </a:solidFill>
                <a:effectLst/>
                <a:latin typeface="+mn-lt"/>
                <a:ea typeface="+mn-ea"/>
                <a:cs typeface="+mn-cs"/>
              </a:rPr>
              <a:t>SQLSaturday</a:t>
            </a:r>
            <a:r>
              <a:rPr lang="en-CA" sz="1200" b="0" i="0" kern="1200" dirty="0">
                <a:solidFill>
                  <a:schemeClr val="tx1"/>
                </a:solidFill>
                <a:effectLst/>
                <a:latin typeface="+mn-lt"/>
                <a:ea typeface="+mn-ea"/>
                <a:cs typeface="+mn-cs"/>
              </a:rPr>
              <a:t> is a free training event for Microsoft Data Platform professionals and those wanting to learn about SQL Server, Business Intelligence and Analytics. This event will be held on Apr 27 2019 at NAIT</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SQL Saturday is put on by SQL Pass Edmonton group.  They meet once a month at the downtown Western Bank.</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SQL Pass:</a:t>
            </a:r>
          </a:p>
          <a:p>
            <a:r>
              <a:rPr lang="en-CA" sz="1200" b="0" i="0" kern="1200" dirty="0">
                <a:solidFill>
                  <a:schemeClr val="tx1"/>
                </a:solidFill>
                <a:effectLst/>
                <a:latin typeface="+mn-lt"/>
                <a:ea typeface="+mn-ea"/>
                <a:cs typeface="+mn-cs"/>
              </a:rPr>
              <a:t>Professional Association for SQL Server Edmonton Chapter is a not-for-profit association that organizes events to promote knowledge sharing, to exchange ideas, and to unite Edmonton's SQL server professionals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Resolver - Tech Talk: Navigating Edmonton’s Tech Hiring Landscape (April 4</a:t>
            </a:r>
            <a:r>
              <a:rPr lang="en-US" baseline="30000" dirty="0"/>
              <a:t>th</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Brittany – Product Owner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CA" sz="1200" b="0" i="0" kern="1200" dirty="0">
                <a:solidFill>
                  <a:schemeClr val="tx1"/>
                </a:solidFill>
                <a:effectLst/>
                <a:latin typeface="+mn-lt"/>
                <a:ea typeface="+mn-ea"/>
                <a:cs typeface="+mn-cs"/>
              </a:rPr>
              <a:t>What do hiring managers and HR look for to find the best engineering talent?</a:t>
            </a:r>
          </a:p>
          <a:p>
            <a:r>
              <a:rPr lang="en-CA" sz="1200" b="0" i="0" kern="1200" dirty="0">
                <a:solidFill>
                  <a:schemeClr val="tx1"/>
                </a:solidFill>
                <a:effectLst/>
                <a:latin typeface="+mn-lt"/>
                <a:ea typeface="+mn-ea"/>
                <a:cs typeface="+mn-cs"/>
              </a:rPr>
              <a:t>Join us for an interactive event to give new grads and early career professionals insight into what technical and non-technical skills hiring managers look for when bringing in new talent to their development teams. </a:t>
            </a:r>
          </a:p>
          <a:p>
            <a:endParaRPr lang="en-US" dirty="0"/>
          </a:p>
          <a:p>
            <a:r>
              <a:rPr lang="en-US" dirty="0"/>
              <a:t>Anyone hiring or looking for work?</a:t>
            </a:r>
          </a:p>
          <a:p>
            <a:endParaRPr lang="en-US" dirty="0"/>
          </a:p>
          <a:p>
            <a:endParaRPr lang="en-US" dirty="0"/>
          </a:p>
        </p:txBody>
      </p:sp>
      <p:sp>
        <p:nvSpPr>
          <p:cNvPr id="4" name="Slide Number Placeholder 3"/>
          <p:cNvSpPr>
            <a:spLocks noGrp="1"/>
          </p:cNvSpPr>
          <p:nvPr>
            <p:ph type="sldNum" sz="quarter" idx="10"/>
          </p:nvPr>
        </p:nvSpPr>
        <p:spPr/>
        <p:txBody>
          <a:bodyPr/>
          <a:lstStyle/>
          <a:p>
            <a:fld id="{34A50985-9040-0448-B044-FC8EF73F1E4F}" type="slidenum">
              <a:rPr lang="en-US" smtClean="0"/>
              <a:t>2</a:t>
            </a:fld>
            <a:endParaRPr lang="en-US"/>
          </a:p>
        </p:txBody>
      </p:sp>
    </p:spTree>
    <p:extLst>
      <p:ext uri="{BB962C8B-B14F-4D97-AF65-F5344CB8AC3E}">
        <p14:creationId xmlns:p14="http://schemas.microsoft.com/office/powerpoint/2010/main" val="161350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Solutions, JetBrains.  Any other sponsors?</a:t>
            </a:r>
          </a:p>
        </p:txBody>
      </p:sp>
      <p:sp>
        <p:nvSpPr>
          <p:cNvPr id="4" name="Slide Number Placeholder 3"/>
          <p:cNvSpPr>
            <a:spLocks noGrp="1"/>
          </p:cNvSpPr>
          <p:nvPr>
            <p:ph type="sldNum" sz="quarter" idx="10"/>
          </p:nvPr>
        </p:nvSpPr>
        <p:spPr/>
        <p:txBody>
          <a:bodyPr/>
          <a:lstStyle/>
          <a:p>
            <a:fld id="{34A50985-9040-0448-B044-FC8EF73F1E4F}" type="slidenum">
              <a:rPr lang="en-US" smtClean="0"/>
              <a:t>3</a:t>
            </a:fld>
            <a:endParaRPr lang="en-US"/>
          </a:p>
        </p:txBody>
      </p:sp>
    </p:spTree>
    <p:extLst>
      <p:ext uri="{BB962C8B-B14F-4D97-AF65-F5344CB8AC3E}">
        <p14:creationId xmlns:p14="http://schemas.microsoft.com/office/powerpoint/2010/main" val="192924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Past EDMUG presentations:</a:t>
            </a:r>
          </a:p>
          <a:p>
            <a:r>
              <a:rPr lang="en-CA" dirty="0"/>
              <a:t>- Secrets Management (Oct 2017)</a:t>
            </a:r>
          </a:p>
          <a:p>
            <a:endParaRPr lang="en-CA" dirty="0"/>
          </a:p>
          <a:p>
            <a:r>
              <a:rPr lang="en-CA" dirty="0"/>
              <a:t>Works at </a:t>
            </a:r>
            <a:r>
              <a:rPr lang="en-CA" dirty="0" err="1"/>
              <a:t>DevFacto</a:t>
            </a:r>
            <a:r>
              <a:rPr lang="en-CA" dirty="0"/>
              <a:t>.</a:t>
            </a:r>
          </a:p>
          <a:p>
            <a:endParaRPr lang="en-CA" dirty="0"/>
          </a:p>
          <a:p>
            <a:endParaRPr lang="en-CA" dirty="0"/>
          </a:p>
        </p:txBody>
      </p:sp>
      <p:sp>
        <p:nvSpPr>
          <p:cNvPr id="4" name="Slide Number Placeholder 3"/>
          <p:cNvSpPr>
            <a:spLocks noGrp="1"/>
          </p:cNvSpPr>
          <p:nvPr>
            <p:ph type="sldNum" sz="quarter" idx="5"/>
          </p:nvPr>
        </p:nvSpPr>
        <p:spPr/>
        <p:txBody>
          <a:bodyPr/>
          <a:lstStyle/>
          <a:p>
            <a:fld id="{34A50985-9040-0448-B044-FC8EF73F1E4F}" type="slidenum">
              <a:rPr lang="en-US" smtClean="0"/>
              <a:t>4</a:t>
            </a:fld>
            <a:endParaRPr lang="en-US"/>
          </a:p>
        </p:txBody>
      </p:sp>
    </p:spTree>
    <p:extLst>
      <p:ext uri="{BB962C8B-B14F-4D97-AF65-F5344CB8AC3E}">
        <p14:creationId xmlns:p14="http://schemas.microsoft.com/office/powerpoint/2010/main" val="3791873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presenter, sponsors, and members.</a:t>
            </a:r>
          </a:p>
        </p:txBody>
      </p:sp>
      <p:sp>
        <p:nvSpPr>
          <p:cNvPr id="4" name="Slide Number Placeholder 3"/>
          <p:cNvSpPr>
            <a:spLocks noGrp="1"/>
          </p:cNvSpPr>
          <p:nvPr>
            <p:ph type="sldNum" sz="quarter" idx="10"/>
          </p:nvPr>
        </p:nvSpPr>
        <p:spPr/>
        <p:txBody>
          <a:bodyPr/>
          <a:lstStyle/>
          <a:p>
            <a:fld id="{34A50985-9040-0448-B044-FC8EF73F1E4F}" type="slidenum">
              <a:rPr lang="en-US" smtClean="0"/>
              <a:t>5</a:t>
            </a:fld>
            <a:endParaRPr lang="en-US"/>
          </a:p>
        </p:txBody>
      </p:sp>
    </p:spTree>
    <p:extLst>
      <p:ext uri="{BB962C8B-B14F-4D97-AF65-F5344CB8AC3E}">
        <p14:creationId xmlns:p14="http://schemas.microsoft.com/office/powerpoint/2010/main" val="83092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7E8E39-1E32-2646-9620-EB65EC06508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4085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E8E39-1E32-2646-9620-EB65EC06508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21793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E8E39-1E32-2646-9620-EB65EC06508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3844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E8E39-1E32-2646-9620-EB65EC06508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44444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E8E39-1E32-2646-9620-EB65EC06508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61168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7E8E39-1E32-2646-9620-EB65EC065088}"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34936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7E8E39-1E32-2646-9620-EB65EC065088}" type="datetimeFigureOut">
              <a:rPr lang="en-US" smtClean="0"/>
              <a:t>3/27/19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29360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7E8E39-1E32-2646-9620-EB65EC065088}" type="datetimeFigureOut">
              <a:rPr lang="en-US" smtClean="0"/>
              <a:t>3/27/19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46269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E8E39-1E32-2646-9620-EB65EC065088}" type="datetimeFigureOut">
              <a:rPr lang="en-US" smtClean="0"/>
              <a:t>3/27/19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41610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E8E39-1E32-2646-9620-EB65EC065088}"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31413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E8E39-1E32-2646-9620-EB65EC065088}"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90069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E8E39-1E32-2646-9620-EB65EC065088}" type="datetimeFigureOut">
              <a:rPr lang="en-US" smtClean="0"/>
              <a:t>3/27/19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C36BD-9A69-944E-9C4C-C18B719CD252}" type="slidenum">
              <a:rPr lang="en-US" smtClean="0"/>
              <a:t>‹#›</a:t>
            </a:fld>
            <a:endParaRPr lang="en-US"/>
          </a:p>
        </p:txBody>
      </p:sp>
    </p:spTree>
    <p:extLst>
      <p:ext uri="{BB962C8B-B14F-4D97-AF65-F5344CB8AC3E}">
        <p14:creationId xmlns:p14="http://schemas.microsoft.com/office/powerpoint/2010/main" val="1656790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dmonton.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www.sqlsaturday.com/840/eventhome.asp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hyperlink" Target="mailto:info@edmug.net" TargetMode="External"/><Relationship Id="rId7" Type="http://schemas.openxmlformats.org/officeDocument/2006/relationships/image" Target="../media/image9.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tiff"/><Relationship Id="rId11" Type="http://schemas.openxmlformats.org/officeDocument/2006/relationships/image" Target="../media/image13.tiff"/><Relationship Id="rId5" Type="http://schemas.openxmlformats.org/officeDocument/2006/relationships/image" Target="../media/image7.tiff"/><Relationship Id="rId10" Type="http://schemas.openxmlformats.org/officeDocument/2006/relationships/image" Target="../media/image12.tiff"/><Relationship Id="rId4" Type="http://schemas.openxmlformats.org/officeDocument/2006/relationships/hyperlink" Target="http://edmug.net/" TargetMode="External"/><Relationship Id="rId9"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582804"/>
          </a:xfrm>
        </p:spPr>
        <p:txBody>
          <a:bodyPr>
            <a:normAutofit/>
          </a:bodyPr>
          <a:lstStyle/>
          <a:p>
            <a:r>
              <a:rPr lang="en-CA" dirty="0"/>
              <a:t>Lighting Talks</a:t>
            </a:r>
            <a:br>
              <a:rPr lang="en-CA" dirty="0"/>
            </a:br>
            <a:br>
              <a:rPr lang="en-CA" sz="1200" dirty="0"/>
            </a:br>
            <a:br>
              <a:rPr lang="en-CA" sz="1200" dirty="0"/>
            </a:br>
            <a:r>
              <a:rPr lang="en-US" sz="2800" b="1" dirty="0"/>
              <a:t>Eddie Rafols, Timothy </a:t>
            </a:r>
            <a:r>
              <a:rPr lang="en-US" sz="2800" b="1" dirty="0" err="1"/>
              <a:t>Klenke</a:t>
            </a:r>
            <a:br>
              <a:rPr lang="en-US" sz="2800" b="1" dirty="0"/>
            </a:br>
            <a:r>
              <a:rPr lang="en-US" sz="1600" b="1" dirty="0"/>
              <a:t>March 28</a:t>
            </a:r>
            <a:r>
              <a:rPr lang="en-US" sz="1600" b="1" baseline="30000" dirty="0"/>
              <a:t>th</a:t>
            </a:r>
            <a:r>
              <a:rPr lang="en-US" sz="1600" b="1" dirty="0"/>
              <a:t>, 2019</a:t>
            </a:r>
            <a:br>
              <a:rPr lang="en-US" sz="2800" dirty="0"/>
            </a:br>
            <a:endParaRPr lang="en-US" sz="2800" dirty="0"/>
          </a:p>
        </p:txBody>
      </p:sp>
      <p:sp>
        <p:nvSpPr>
          <p:cNvPr id="3" name="Subtitle 2"/>
          <p:cNvSpPr>
            <a:spLocks noGrp="1"/>
          </p:cNvSpPr>
          <p:nvPr>
            <p:ph type="subTitle" idx="1"/>
          </p:nvPr>
        </p:nvSpPr>
        <p:spPr>
          <a:xfrm>
            <a:off x="1524000" y="5624186"/>
            <a:ext cx="9144000" cy="414448"/>
          </a:xfrm>
        </p:spPr>
        <p:txBody>
          <a:bodyPr>
            <a:normAutofit lnSpcReduction="10000"/>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401763"/>
            <a:ext cx="2286000" cy="914400"/>
          </a:xfrm>
          <a:prstGeom prst="rect">
            <a:avLst/>
          </a:prstGeom>
        </p:spPr>
      </p:pic>
    </p:spTree>
    <p:extLst>
      <p:ext uri="{BB962C8B-B14F-4D97-AF65-F5344CB8AC3E}">
        <p14:creationId xmlns:p14="http://schemas.microsoft.com/office/powerpoint/2010/main" val="193901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Housekeeping</a:t>
            </a:r>
          </a:p>
        </p:txBody>
      </p:sp>
      <p:sp>
        <p:nvSpPr>
          <p:cNvPr id="3" name="Content Placeholder 2"/>
          <p:cNvSpPr>
            <a:spLocks noGrp="1"/>
          </p:cNvSpPr>
          <p:nvPr>
            <p:ph idx="1"/>
          </p:nvPr>
        </p:nvSpPr>
        <p:spPr>
          <a:xfrm>
            <a:off x="838200" y="1825625"/>
            <a:ext cx="10515600" cy="4351338"/>
          </a:xfrm>
        </p:spPr>
        <p:txBody>
          <a:bodyPr>
            <a:normAutofit fontScale="70000" lnSpcReduction="20000"/>
          </a:bodyPr>
          <a:lstStyle/>
          <a:p>
            <a:r>
              <a:rPr lang="en-US" dirty="0"/>
              <a:t>Introductions</a:t>
            </a:r>
          </a:p>
          <a:p>
            <a:endParaRPr lang="en-US" dirty="0"/>
          </a:p>
          <a:p>
            <a:r>
              <a:rPr lang="en-US" dirty="0"/>
              <a:t>Wanted: Membership Director</a:t>
            </a:r>
          </a:p>
          <a:p>
            <a:endParaRPr lang="en-US" dirty="0"/>
          </a:p>
          <a:p>
            <a:r>
              <a:rPr lang="en-US" dirty="0"/>
              <a:t>Dev Edmonton Slack channel </a:t>
            </a:r>
            <a:br>
              <a:rPr lang="en-US" dirty="0"/>
            </a:br>
            <a:r>
              <a:rPr lang="en-CA" dirty="0">
                <a:hlinkClick r:id="rId3"/>
              </a:rPr>
              <a:t>https://devedmonton.com/</a:t>
            </a:r>
            <a:endParaRPr lang="en-US" dirty="0"/>
          </a:p>
          <a:p>
            <a:endParaRPr lang="en-US" dirty="0"/>
          </a:p>
          <a:p>
            <a:r>
              <a:rPr lang="en-US" dirty="0"/>
              <a:t>SQL Saturday 840 (April 27</a:t>
            </a:r>
            <a:r>
              <a:rPr lang="en-US" baseline="30000" dirty="0"/>
              <a:t>th</a:t>
            </a:r>
            <a:r>
              <a:rPr lang="en-US" dirty="0"/>
              <a:t>)</a:t>
            </a:r>
            <a:br>
              <a:rPr lang="en-US" dirty="0"/>
            </a:br>
            <a:r>
              <a:rPr lang="en-CA" dirty="0">
                <a:hlinkClick r:id="rId4"/>
              </a:rPr>
              <a:t>https://www.sqlsaturday.com/840/eventhome.aspx</a:t>
            </a:r>
            <a:endParaRPr lang="en-CA" dirty="0"/>
          </a:p>
          <a:p>
            <a:endParaRPr lang="en-US" dirty="0"/>
          </a:p>
          <a:p>
            <a:r>
              <a:rPr lang="en-US" dirty="0"/>
              <a:t>Resolver - Tech Talk: Navigating Edmonton’s Tech Hiring Landscape (April 4</a:t>
            </a:r>
            <a:r>
              <a:rPr lang="en-US" baseline="30000" dirty="0"/>
              <a:t>th</a:t>
            </a:r>
            <a:r>
              <a:rPr lang="en-US" dirty="0"/>
              <a:t>)</a:t>
            </a:r>
          </a:p>
          <a:p>
            <a:endParaRPr lang="en-US" dirty="0"/>
          </a:p>
          <a:p>
            <a:r>
              <a:rPr lang="en-US" dirty="0"/>
              <a:t>Hiring or looking for work?</a:t>
            </a:r>
          </a:p>
        </p:txBody>
      </p:sp>
      <p:pic>
        <p:nvPicPr>
          <p:cNvPr id="4"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7636" y="1690688"/>
            <a:ext cx="3909060" cy="2148840"/>
          </a:xfrm>
          <a:prstGeom prst="rect">
            <a:avLst/>
          </a:prstGeom>
        </p:spPr>
      </p:pic>
    </p:spTree>
    <p:extLst>
      <p:ext uri="{BB962C8B-B14F-4D97-AF65-F5344CB8AC3E}">
        <p14:creationId xmlns:p14="http://schemas.microsoft.com/office/powerpoint/2010/main" val="208814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to Our Sponsors</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a:p>
            <a:pPr marL="0" indent="0">
              <a:buNone/>
            </a:pPr>
            <a:r>
              <a:rPr lang="en-US" dirty="0"/>
              <a:t>Are you interested in being a sponsor?  Let use know.</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6397" y="365125"/>
            <a:ext cx="4263132" cy="2440177"/>
          </a:xfrm>
          <a:prstGeom prst="rect">
            <a:avLst/>
          </a:prstGeom>
        </p:spPr>
      </p:pic>
      <p:pic>
        <p:nvPicPr>
          <p:cNvPr id="6" name="Picture 5">
            <a:extLst>
              <a:ext uri="{FF2B5EF4-FFF2-40B4-BE49-F238E27FC236}">
                <a16:creationId xmlns:a16="http://schemas.microsoft.com/office/drawing/2014/main" id="{C16AE6B0-0571-4A2D-A296-E6AF2C7D2376}"/>
              </a:ext>
            </a:extLst>
          </p:cNvPr>
          <p:cNvPicPr>
            <a:picLocks noChangeAspect="1"/>
          </p:cNvPicPr>
          <p:nvPr/>
        </p:nvPicPr>
        <p:blipFill>
          <a:blip r:embed="rId4"/>
          <a:stretch>
            <a:fillRect/>
          </a:stretch>
        </p:blipFill>
        <p:spPr>
          <a:xfrm>
            <a:off x="966002" y="1992717"/>
            <a:ext cx="4762500" cy="1104900"/>
          </a:xfrm>
          <a:prstGeom prst="rect">
            <a:avLst/>
          </a:prstGeom>
        </p:spPr>
      </p:pic>
      <p:pic>
        <p:nvPicPr>
          <p:cNvPr id="2052" name="Picture 4" descr="Image result for jetbrains logo">
            <a:extLst>
              <a:ext uri="{FF2B5EF4-FFF2-40B4-BE49-F238E27FC236}">
                <a16:creationId xmlns:a16="http://schemas.microsoft.com/office/drawing/2014/main" id="{B026147A-84ED-436B-AA44-D9212FCF67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10" y="3232554"/>
            <a:ext cx="2144697" cy="214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3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D679-1F02-F147-8345-F3603718AEF7}"/>
              </a:ext>
            </a:extLst>
          </p:cNvPr>
          <p:cNvSpPr>
            <a:spLocks noGrp="1"/>
          </p:cNvSpPr>
          <p:nvPr>
            <p:ph type="title"/>
          </p:nvPr>
        </p:nvSpPr>
        <p:spPr>
          <a:xfrm>
            <a:off x="838200" y="365125"/>
            <a:ext cx="10515600" cy="1325563"/>
          </a:xfrm>
        </p:spPr>
        <p:txBody>
          <a:bodyPr/>
          <a:lstStyle/>
          <a:p>
            <a:r>
              <a:rPr lang="en-CA" b="1" dirty="0"/>
              <a:t>Introduction to Cryptography</a:t>
            </a:r>
          </a:p>
        </p:txBody>
      </p:sp>
      <p:sp>
        <p:nvSpPr>
          <p:cNvPr id="5" name="Content Placeholder 4">
            <a:extLst>
              <a:ext uri="{FF2B5EF4-FFF2-40B4-BE49-F238E27FC236}">
                <a16:creationId xmlns:a16="http://schemas.microsoft.com/office/drawing/2014/main" id="{8CD0F3D3-6F0D-6146-97B0-FE46802ECA82}"/>
              </a:ext>
            </a:extLst>
          </p:cNvPr>
          <p:cNvSpPr>
            <a:spLocks noGrp="1"/>
          </p:cNvSpPr>
          <p:nvPr>
            <p:ph idx="1"/>
          </p:nvPr>
        </p:nvSpPr>
        <p:spPr>
          <a:xfrm>
            <a:off x="776056" y="1825624"/>
            <a:ext cx="7420293" cy="4351338"/>
          </a:xfrm>
        </p:spPr>
        <p:txBody>
          <a:bodyPr>
            <a:normAutofit/>
          </a:bodyPr>
          <a:lstStyle/>
          <a:p>
            <a:pPr marL="0" indent="0">
              <a:buNone/>
            </a:pPr>
            <a:r>
              <a:rPr lang="en-CA" dirty="0"/>
              <a:t>Eddie Rafols - An Introduction to Microsoft LUIS: Getting from Text to Actions</a:t>
            </a:r>
          </a:p>
          <a:p>
            <a:pPr marL="0" indent="0">
              <a:buNone/>
            </a:pPr>
            <a:endParaRPr lang="en-CA" sz="3800" dirty="0"/>
          </a:p>
          <a:p>
            <a:pPr marL="0" indent="0">
              <a:buNone/>
            </a:pPr>
            <a:r>
              <a:rPr lang="en-CA" dirty="0"/>
              <a:t>Talk #2: Timothy </a:t>
            </a:r>
            <a:r>
              <a:rPr lang="en-CA" dirty="0" err="1"/>
              <a:t>Klenke</a:t>
            </a:r>
            <a:r>
              <a:rPr lang="en-CA" dirty="0"/>
              <a:t> – </a:t>
            </a:r>
            <a:r>
              <a:rPr lang="en-CA" dirty="0" err="1"/>
              <a:t>Seq</a:t>
            </a:r>
            <a:endParaRPr lang="en-CA" dirty="0"/>
          </a:p>
          <a:p>
            <a:pPr marL="0" indent="0">
              <a:buNone/>
            </a:pPr>
            <a:endParaRPr lang="en-CA" sz="3800" dirty="0"/>
          </a:p>
          <a:p>
            <a:pPr marL="0" indent="0">
              <a:buNone/>
            </a:pPr>
            <a:r>
              <a:rPr lang="en-CA" dirty="0"/>
              <a:t>Talk #3: ?</a:t>
            </a:r>
          </a:p>
        </p:txBody>
      </p:sp>
      <p:pic>
        <p:nvPicPr>
          <p:cNvPr id="3" name="Picture 2">
            <a:extLst>
              <a:ext uri="{FF2B5EF4-FFF2-40B4-BE49-F238E27FC236}">
                <a16:creationId xmlns:a16="http://schemas.microsoft.com/office/drawing/2014/main" id="{FAE9FB65-FB68-4945-8B8C-EC011A546A68}"/>
              </a:ext>
            </a:extLst>
          </p:cNvPr>
          <p:cNvPicPr>
            <a:picLocks noChangeAspect="1"/>
          </p:cNvPicPr>
          <p:nvPr/>
        </p:nvPicPr>
        <p:blipFill>
          <a:blip r:embed="rId3"/>
          <a:stretch>
            <a:fillRect/>
          </a:stretch>
        </p:blipFill>
        <p:spPr>
          <a:xfrm>
            <a:off x="8496300" y="1513867"/>
            <a:ext cx="2857500" cy="2857500"/>
          </a:xfrm>
          <a:prstGeom prst="rect">
            <a:avLst/>
          </a:prstGeom>
        </p:spPr>
      </p:pic>
    </p:spTree>
    <p:extLst>
      <p:ext uri="{BB962C8B-B14F-4D97-AF65-F5344CB8AC3E}">
        <p14:creationId xmlns:p14="http://schemas.microsoft.com/office/powerpoint/2010/main" val="17612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a:t>
            </a:r>
          </a:p>
        </p:txBody>
      </p:sp>
      <p:sp>
        <p:nvSpPr>
          <p:cNvPr id="3" name="Content Placeholder 2"/>
          <p:cNvSpPr>
            <a:spLocks noGrp="1"/>
          </p:cNvSpPr>
          <p:nvPr>
            <p:ph idx="1"/>
          </p:nvPr>
        </p:nvSpPr>
        <p:spPr/>
        <p:txBody>
          <a:bodyPr>
            <a:normAutofit/>
          </a:bodyPr>
          <a:lstStyle/>
          <a:p>
            <a:r>
              <a:rPr lang="en-US" dirty="0"/>
              <a:t>Survey and prize draw!  Constructive feedback appreciated.</a:t>
            </a:r>
          </a:p>
          <a:p>
            <a:r>
              <a:rPr lang="en-US" dirty="0"/>
              <a:t>Next meetup: Apr. 30, 2018 - Mark Bennett - Let's Git this Party Started!</a:t>
            </a:r>
          </a:p>
          <a:p>
            <a:endParaRPr lang="en-US" dirty="0"/>
          </a:p>
          <a:p>
            <a:r>
              <a:rPr lang="en-US" dirty="0"/>
              <a:t>Contact:</a:t>
            </a:r>
            <a:br>
              <a:rPr lang="en-US" dirty="0"/>
            </a:br>
            <a:r>
              <a:rPr lang="en-US" dirty="0">
                <a:hlinkClick r:id="rId3"/>
              </a:rPr>
              <a:t>info@edmug.net</a:t>
            </a:r>
            <a:br>
              <a:rPr lang="en-US" dirty="0"/>
            </a:br>
            <a:r>
              <a:rPr lang="en-US" dirty="0">
                <a:hlinkClick r:id="rId4"/>
              </a:rPr>
              <a:t>http://edmug.net</a:t>
            </a:r>
            <a:r>
              <a:rPr lang="en-US" dirty="0"/>
              <a:t>				</a:t>
            </a:r>
            <a:br>
              <a:rPr lang="en-US" dirty="0"/>
            </a:br>
            <a:r>
              <a:rPr lang="en-US" dirty="0"/>
              <a:t>			</a:t>
            </a:r>
            <a:br>
              <a:rPr lang="en-US" dirty="0"/>
            </a:br>
            <a:br>
              <a:rPr lang="en-US" dirty="0"/>
            </a:br>
            <a:endParaRPr lang="en-US" dirty="0"/>
          </a:p>
        </p:txBody>
      </p:sp>
      <p:pic>
        <p:nvPicPr>
          <p:cNvPr id="5" name="Picture 4">
            <a:extLst>
              <a:ext uri="{FF2B5EF4-FFF2-40B4-BE49-F238E27FC236}">
                <a16:creationId xmlns:a16="http://schemas.microsoft.com/office/drawing/2014/main" id="{66AAEA24-160F-BB4C-B1BE-C940ECC80AA0}"/>
              </a:ext>
            </a:extLst>
          </p:cNvPr>
          <p:cNvPicPr>
            <a:picLocks noChangeAspect="1"/>
          </p:cNvPicPr>
          <p:nvPr/>
        </p:nvPicPr>
        <p:blipFill>
          <a:blip r:embed="rId5"/>
          <a:stretch>
            <a:fillRect/>
          </a:stretch>
        </p:blipFill>
        <p:spPr>
          <a:xfrm>
            <a:off x="2508710" y="5340123"/>
            <a:ext cx="659187" cy="659187"/>
          </a:xfrm>
          <a:prstGeom prst="rect">
            <a:avLst/>
          </a:prstGeom>
        </p:spPr>
      </p:pic>
      <p:pic>
        <p:nvPicPr>
          <p:cNvPr id="6" name="Picture 5">
            <a:extLst>
              <a:ext uri="{FF2B5EF4-FFF2-40B4-BE49-F238E27FC236}">
                <a16:creationId xmlns:a16="http://schemas.microsoft.com/office/drawing/2014/main" id="{39250022-057D-DF4F-AD37-38E806D50C08}"/>
              </a:ext>
            </a:extLst>
          </p:cNvPr>
          <p:cNvPicPr>
            <a:picLocks noChangeAspect="1"/>
          </p:cNvPicPr>
          <p:nvPr/>
        </p:nvPicPr>
        <p:blipFill>
          <a:blip r:embed="rId6"/>
          <a:stretch>
            <a:fillRect/>
          </a:stretch>
        </p:blipFill>
        <p:spPr>
          <a:xfrm>
            <a:off x="3309816" y="5417562"/>
            <a:ext cx="481637" cy="481637"/>
          </a:xfrm>
          <a:prstGeom prst="rect">
            <a:avLst/>
          </a:prstGeom>
        </p:spPr>
      </p:pic>
      <p:pic>
        <p:nvPicPr>
          <p:cNvPr id="7" name="Picture 6">
            <a:extLst>
              <a:ext uri="{FF2B5EF4-FFF2-40B4-BE49-F238E27FC236}">
                <a16:creationId xmlns:a16="http://schemas.microsoft.com/office/drawing/2014/main" id="{A19DC435-BBD3-C845-A55E-9AC64D6EE862}"/>
              </a:ext>
            </a:extLst>
          </p:cNvPr>
          <p:cNvPicPr>
            <a:picLocks noChangeAspect="1"/>
          </p:cNvPicPr>
          <p:nvPr/>
        </p:nvPicPr>
        <p:blipFill>
          <a:blip r:embed="rId7"/>
          <a:stretch>
            <a:fillRect/>
          </a:stretch>
        </p:blipFill>
        <p:spPr>
          <a:xfrm>
            <a:off x="3977963" y="5414432"/>
            <a:ext cx="491296" cy="491296"/>
          </a:xfrm>
          <a:prstGeom prst="rect">
            <a:avLst/>
          </a:prstGeom>
        </p:spPr>
      </p:pic>
      <p:pic>
        <p:nvPicPr>
          <p:cNvPr id="8" name="Picture 7">
            <a:extLst>
              <a:ext uri="{FF2B5EF4-FFF2-40B4-BE49-F238E27FC236}">
                <a16:creationId xmlns:a16="http://schemas.microsoft.com/office/drawing/2014/main" id="{FC690E23-ACA7-AF41-B160-A01189B2D7F2}"/>
              </a:ext>
            </a:extLst>
          </p:cNvPr>
          <p:cNvPicPr>
            <a:picLocks noChangeAspect="1"/>
          </p:cNvPicPr>
          <p:nvPr/>
        </p:nvPicPr>
        <p:blipFill>
          <a:blip r:embed="rId8"/>
          <a:stretch>
            <a:fillRect/>
          </a:stretch>
        </p:blipFill>
        <p:spPr>
          <a:xfrm>
            <a:off x="1152794" y="5364406"/>
            <a:ext cx="640902" cy="610623"/>
          </a:xfrm>
          <a:prstGeom prst="rect">
            <a:avLst/>
          </a:prstGeom>
        </p:spPr>
      </p:pic>
      <p:pic>
        <p:nvPicPr>
          <p:cNvPr id="9" name="Picture 8">
            <a:extLst>
              <a:ext uri="{FF2B5EF4-FFF2-40B4-BE49-F238E27FC236}">
                <a16:creationId xmlns:a16="http://schemas.microsoft.com/office/drawing/2014/main" id="{CDDCE0F2-BEC6-774E-8D33-A2366F2C3954}"/>
              </a:ext>
            </a:extLst>
          </p:cNvPr>
          <p:cNvPicPr>
            <a:picLocks noChangeAspect="1"/>
          </p:cNvPicPr>
          <p:nvPr/>
        </p:nvPicPr>
        <p:blipFill>
          <a:blip r:embed="rId9"/>
          <a:stretch>
            <a:fillRect/>
          </a:stretch>
        </p:blipFill>
        <p:spPr>
          <a:xfrm>
            <a:off x="1882808" y="5342350"/>
            <a:ext cx="623219" cy="623219"/>
          </a:xfrm>
          <a:prstGeom prst="rect">
            <a:avLst/>
          </a:prstGeom>
        </p:spPr>
      </p:pic>
      <p:pic>
        <p:nvPicPr>
          <p:cNvPr id="10" name="Picture 9">
            <a:extLst>
              <a:ext uri="{FF2B5EF4-FFF2-40B4-BE49-F238E27FC236}">
                <a16:creationId xmlns:a16="http://schemas.microsoft.com/office/drawing/2014/main" id="{A10E97E3-BDF5-AA45-AF0C-25FA24CEEDE4}"/>
              </a:ext>
            </a:extLst>
          </p:cNvPr>
          <p:cNvPicPr>
            <a:picLocks noChangeAspect="1"/>
          </p:cNvPicPr>
          <p:nvPr/>
        </p:nvPicPr>
        <p:blipFill>
          <a:blip r:embed="rId10"/>
          <a:stretch>
            <a:fillRect/>
          </a:stretch>
        </p:blipFill>
        <p:spPr>
          <a:xfrm>
            <a:off x="8038640" y="3535510"/>
            <a:ext cx="3289300" cy="2463800"/>
          </a:xfrm>
          <a:prstGeom prst="rect">
            <a:avLst/>
          </a:prstGeom>
        </p:spPr>
      </p:pic>
      <p:pic>
        <p:nvPicPr>
          <p:cNvPr id="4" name="Picture 3">
            <a:extLst>
              <a:ext uri="{FF2B5EF4-FFF2-40B4-BE49-F238E27FC236}">
                <a16:creationId xmlns:a16="http://schemas.microsoft.com/office/drawing/2014/main" id="{B8AC7DFC-5039-C943-BF95-8B67A6295C0A}"/>
              </a:ext>
            </a:extLst>
          </p:cNvPr>
          <p:cNvPicPr>
            <a:picLocks noChangeAspect="1"/>
          </p:cNvPicPr>
          <p:nvPr/>
        </p:nvPicPr>
        <p:blipFill>
          <a:blip r:embed="rId11"/>
          <a:stretch>
            <a:fillRect/>
          </a:stretch>
        </p:blipFill>
        <p:spPr>
          <a:xfrm>
            <a:off x="4552525" y="5364406"/>
            <a:ext cx="836265" cy="559076"/>
          </a:xfrm>
          <a:prstGeom prst="rect">
            <a:avLst/>
          </a:prstGeom>
        </p:spPr>
      </p:pic>
    </p:spTree>
    <p:extLst>
      <p:ext uri="{BB962C8B-B14F-4D97-AF65-F5344CB8AC3E}">
        <p14:creationId xmlns:p14="http://schemas.microsoft.com/office/powerpoint/2010/main" val="61024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2624</TotalTime>
  <Words>321</Words>
  <Application>Microsoft Macintosh PowerPoint</Application>
  <PresentationFormat>Widescreen</PresentationFormat>
  <Paragraphs>67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Lighting Talks   Eddie Rafols, Timothy Klenke March 28th, 2019 </vt:lpstr>
      <vt:lpstr>Housekeeping</vt:lpstr>
      <vt:lpstr>Thanks to Our Sponsors</vt:lpstr>
      <vt:lpstr>Introduction to Cryptography</vt:lpstr>
      <vt:lpstr>Wrap-up</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Forum Discussion</dc:title>
  <dc:creator>Chris C</dc:creator>
  <cp:lastModifiedBy>Chris C</cp:lastModifiedBy>
  <cp:revision>57</cp:revision>
  <cp:lastPrinted>2018-02-27T17:17:09Z</cp:lastPrinted>
  <dcterms:created xsi:type="dcterms:W3CDTF">2017-10-24T14:48:09Z</dcterms:created>
  <dcterms:modified xsi:type="dcterms:W3CDTF">2019-03-28T02:03:50Z</dcterms:modified>
</cp:coreProperties>
</file>