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61FC6A-160C-4C33-BAC6-FE0D61717190}"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3AC33-CA15-407A-B984-43284DD2CCC6}" type="slidenum">
              <a:rPr lang="en-US" smtClean="0"/>
              <a:t>‹#›</a:t>
            </a:fld>
            <a:endParaRPr lang="en-US"/>
          </a:p>
        </p:txBody>
      </p:sp>
    </p:spTree>
    <p:extLst>
      <p:ext uri="{BB962C8B-B14F-4D97-AF65-F5344CB8AC3E}">
        <p14:creationId xmlns:p14="http://schemas.microsoft.com/office/powerpoint/2010/main" val="2702815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61FC6A-160C-4C33-BAC6-FE0D61717190}"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F3AC33-CA15-407A-B984-43284DD2CCC6}" type="slidenum">
              <a:rPr lang="en-US" smtClean="0"/>
              <a:t>‹#›</a:t>
            </a:fld>
            <a:endParaRPr lang="en-US"/>
          </a:p>
        </p:txBody>
      </p:sp>
    </p:spTree>
    <p:extLst>
      <p:ext uri="{BB962C8B-B14F-4D97-AF65-F5344CB8AC3E}">
        <p14:creationId xmlns:p14="http://schemas.microsoft.com/office/powerpoint/2010/main" val="142608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61FC6A-160C-4C33-BAC6-FE0D61717190}"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F3AC33-CA15-407A-B984-43284DD2CCC6}" type="slidenum">
              <a:rPr lang="en-US" smtClean="0"/>
              <a:t>‹#›</a:t>
            </a:fld>
            <a:endParaRPr lang="en-US"/>
          </a:p>
        </p:txBody>
      </p:sp>
    </p:spTree>
    <p:extLst>
      <p:ext uri="{BB962C8B-B14F-4D97-AF65-F5344CB8AC3E}">
        <p14:creationId xmlns:p14="http://schemas.microsoft.com/office/powerpoint/2010/main" val="1906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61FC6A-160C-4C33-BAC6-FE0D61717190}"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3AC33-CA15-407A-B984-43284DD2CCC6}" type="slidenum">
              <a:rPr lang="en-US" smtClean="0"/>
              <a:t>‹#›</a:t>
            </a:fld>
            <a:endParaRPr lang="en-US"/>
          </a:p>
        </p:txBody>
      </p:sp>
    </p:spTree>
    <p:extLst>
      <p:ext uri="{BB962C8B-B14F-4D97-AF65-F5344CB8AC3E}">
        <p14:creationId xmlns:p14="http://schemas.microsoft.com/office/powerpoint/2010/main" val="143408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61FC6A-160C-4C33-BAC6-FE0D61717190}"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3AC33-CA15-407A-B984-43284DD2CCC6}" type="slidenum">
              <a:rPr lang="en-US" smtClean="0"/>
              <a:t>‹#›</a:t>
            </a:fld>
            <a:endParaRPr lang="en-US"/>
          </a:p>
        </p:txBody>
      </p:sp>
    </p:spTree>
    <p:extLst>
      <p:ext uri="{BB962C8B-B14F-4D97-AF65-F5344CB8AC3E}">
        <p14:creationId xmlns:p14="http://schemas.microsoft.com/office/powerpoint/2010/main" val="332605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261FC6A-160C-4C33-BAC6-FE0D61717190}" type="datetimeFigureOut">
              <a:rPr lang="en-US" smtClean="0"/>
              <a:t>1/21/2019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9F3AC33-CA15-407A-B984-43284DD2CCC6}" type="slidenum">
              <a:rPr lang="en-US" smtClean="0"/>
              <a:t>‹#›</a:t>
            </a:fld>
            <a:endParaRPr lang="en-US"/>
          </a:p>
        </p:txBody>
      </p:sp>
    </p:spTree>
    <p:extLst>
      <p:ext uri="{BB962C8B-B14F-4D97-AF65-F5344CB8AC3E}">
        <p14:creationId xmlns:p14="http://schemas.microsoft.com/office/powerpoint/2010/main" val="379385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261FC6A-160C-4C33-BAC6-FE0D61717190}" type="datetimeFigureOut">
              <a:rPr lang="en-US" smtClean="0"/>
              <a:t>1/21/2019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A9F3AC33-CA15-407A-B984-43284DD2CCC6}" type="slidenum">
              <a:rPr lang="en-US" smtClean="0"/>
              <a:t>‹#›</a:t>
            </a:fld>
            <a:endParaRPr lang="en-US"/>
          </a:p>
        </p:txBody>
      </p:sp>
    </p:spTree>
    <p:extLst>
      <p:ext uri="{BB962C8B-B14F-4D97-AF65-F5344CB8AC3E}">
        <p14:creationId xmlns:p14="http://schemas.microsoft.com/office/powerpoint/2010/main" val="83942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261FC6A-160C-4C33-BAC6-FE0D61717190}" type="datetimeFigureOut">
              <a:rPr lang="en-US" smtClean="0"/>
              <a:t>1/21/2019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A9F3AC33-CA15-407A-B984-43284DD2CCC6}" type="slidenum">
              <a:rPr lang="en-US" smtClean="0"/>
              <a:t>‹#›</a:t>
            </a:fld>
            <a:endParaRPr lang="en-US"/>
          </a:p>
        </p:txBody>
      </p:sp>
    </p:spTree>
    <p:extLst>
      <p:ext uri="{BB962C8B-B14F-4D97-AF65-F5344CB8AC3E}">
        <p14:creationId xmlns:p14="http://schemas.microsoft.com/office/powerpoint/2010/main" val="104612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261FC6A-160C-4C33-BAC6-FE0D61717190}"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3AC33-CA15-407A-B984-43284DD2CCC6}" type="slidenum">
              <a:rPr lang="en-US" smtClean="0"/>
              <a:t>‹#›</a:t>
            </a:fld>
            <a:endParaRPr lang="en-US"/>
          </a:p>
        </p:txBody>
      </p:sp>
    </p:spTree>
    <p:extLst>
      <p:ext uri="{BB962C8B-B14F-4D97-AF65-F5344CB8AC3E}">
        <p14:creationId xmlns:p14="http://schemas.microsoft.com/office/powerpoint/2010/main" val="286371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261FC6A-160C-4C33-BAC6-FE0D61717190}" type="datetimeFigureOut">
              <a:rPr lang="en-US" smtClean="0"/>
              <a:t>1/21/2019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9F3AC33-CA15-407A-B984-43284DD2CCC6}" type="slidenum">
              <a:rPr lang="en-US" smtClean="0"/>
              <a:t>‹#›</a:t>
            </a:fld>
            <a:endParaRPr lang="en-US"/>
          </a:p>
        </p:txBody>
      </p:sp>
    </p:spTree>
    <p:extLst>
      <p:ext uri="{BB962C8B-B14F-4D97-AF65-F5344CB8AC3E}">
        <p14:creationId xmlns:p14="http://schemas.microsoft.com/office/powerpoint/2010/main" val="221309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261FC6A-160C-4C33-BAC6-FE0D61717190}" type="datetimeFigureOut">
              <a:rPr lang="en-US" smtClean="0"/>
              <a:t>1/21/2019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A9F3AC33-CA15-407A-B984-43284DD2CCC6}" type="slidenum">
              <a:rPr lang="en-US" smtClean="0"/>
              <a:t>‹#›</a:t>
            </a:fld>
            <a:endParaRPr lang="en-US"/>
          </a:p>
        </p:txBody>
      </p:sp>
    </p:spTree>
    <p:extLst>
      <p:ext uri="{BB962C8B-B14F-4D97-AF65-F5344CB8AC3E}">
        <p14:creationId xmlns:p14="http://schemas.microsoft.com/office/powerpoint/2010/main" val="13862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261FC6A-160C-4C33-BAC6-FE0D61717190}" type="datetimeFigureOut">
              <a:rPr lang="en-US" smtClean="0"/>
              <a:t>1/21/2019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A9F3AC33-CA15-407A-B984-43284DD2CCC6}" type="slidenum">
              <a:rPr lang="en-US" smtClean="0"/>
              <a:t>‹#›</a:t>
            </a:fld>
            <a:endParaRPr lang="en-US"/>
          </a:p>
        </p:txBody>
      </p:sp>
    </p:spTree>
    <p:extLst>
      <p:ext uri="{BB962C8B-B14F-4D97-AF65-F5344CB8AC3E}">
        <p14:creationId xmlns:p14="http://schemas.microsoft.com/office/powerpoint/2010/main" val="2430691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melbourne.vic.gov.au/Transport-Movement/Pedestrian-volume-updated-monthly-/b2ak-trbp/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melbourne.vic.gov.au/Economy/Cafes-and-restaurants-with-seating-capacity/xt2y-tnn9/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67DB-5484-469D-AF87-CF8321272ED9}"/>
              </a:ext>
            </a:extLst>
          </p:cNvPr>
          <p:cNvSpPr>
            <a:spLocks noGrp="1"/>
          </p:cNvSpPr>
          <p:nvPr>
            <p:ph type="ctrTitle"/>
          </p:nvPr>
        </p:nvSpPr>
        <p:spPr/>
        <p:txBody>
          <a:bodyPr/>
          <a:lstStyle/>
          <a:p>
            <a:r>
              <a:rPr lang="en-US" dirty="0"/>
              <a:t>The Battle of </a:t>
            </a:r>
            <a:r>
              <a:rPr lang="en-US" dirty="0" err="1"/>
              <a:t>Neighbourhoods</a:t>
            </a:r>
            <a:endParaRPr lang="en-US" dirty="0"/>
          </a:p>
        </p:txBody>
      </p:sp>
      <p:sp>
        <p:nvSpPr>
          <p:cNvPr id="3" name="Subtitle 2">
            <a:extLst>
              <a:ext uri="{FF2B5EF4-FFF2-40B4-BE49-F238E27FC236}">
                <a16:creationId xmlns:a16="http://schemas.microsoft.com/office/drawing/2014/main" id="{905EC6CA-44D0-4C24-B4B7-82AFFCEDC55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33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0DFA-230B-4CE8-A60F-A73309BB931C}"/>
              </a:ext>
            </a:extLst>
          </p:cNvPr>
          <p:cNvSpPr>
            <a:spLocks noGrp="1"/>
          </p:cNvSpPr>
          <p:nvPr>
            <p:ph type="ctrTitle"/>
          </p:nvPr>
        </p:nvSpPr>
        <p:spPr/>
        <p:txBody>
          <a:bodyPr/>
          <a:lstStyle/>
          <a:p>
            <a:r>
              <a:rPr lang="en-AU" dirty="0"/>
              <a:t>The end</a:t>
            </a:r>
            <a:endParaRPr lang="en-US" dirty="0"/>
          </a:p>
        </p:txBody>
      </p:sp>
      <p:sp>
        <p:nvSpPr>
          <p:cNvPr id="3" name="Subtitle 2">
            <a:extLst>
              <a:ext uri="{FF2B5EF4-FFF2-40B4-BE49-F238E27FC236}">
                <a16:creationId xmlns:a16="http://schemas.microsoft.com/office/drawing/2014/main" id="{21BA25F4-4649-425E-B29B-7216DB8B3D9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286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C1CF-C935-4917-AA32-336F79FEDA05}"/>
              </a:ext>
            </a:extLst>
          </p:cNvPr>
          <p:cNvSpPr>
            <a:spLocks noGrp="1"/>
          </p:cNvSpPr>
          <p:nvPr>
            <p:ph type="title"/>
          </p:nvPr>
        </p:nvSpPr>
        <p:spPr/>
        <p:txBody>
          <a:bodyPr/>
          <a:lstStyle/>
          <a:p>
            <a:r>
              <a:rPr lang="en-AU" dirty="0"/>
              <a:t>Introduction</a:t>
            </a:r>
            <a:endParaRPr lang="en-US" dirty="0"/>
          </a:p>
        </p:txBody>
      </p:sp>
      <p:sp>
        <p:nvSpPr>
          <p:cNvPr id="3" name="Content Placeholder 2">
            <a:extLst>
              <a:ext uri="{FF2B5EF4-FFF2-40B4-BE49-F238E27FC236}">
                <a16:creationId xmlns:a16="http://schemas.microsoft.com/office/drawing/2014/main" id="{2B59575E-CDEB-4D5D-915E-BB86D1CFF78A}"/>
              </a:ext>
            </a:extLst>
          </p:cNvPr>
          <p:cNvSpPr>
            <a:spLocks noGrp="1"/>
          </p:cNvSpPr>
          <p:nvPr>
            <p:ph idx="1"/>
          </p:nvPr>
        </p:nvSpPr>
        <p:spPr/>
        <p:txBody>
          <a:bodyPr/>
          <a:lstStyle/>
          <a:p>
            <a:r>
              <a:rPr lang="en-US" b="1" dirty="0"/>
              <a:t>I got a small circle of close friends, relatives and old colleagues, some of them emigrated to </a:t>
            </a:r>
            <a:r>
              <a:rPr lang="en-US" b="1" dirty="0" err="1"/>
              <a:t>Melboirne</a:t>
            </a:r>
            <a:r>
              <a:rPr lang="en-US" b="1" dirty="0"/>
              <a:t> of Australia in the past years and some of them intend to emigrate there in the coming few years. We all decided to pool money and work together for a possibility of setting up HK-styled restaurant as a sustainable business there and have close contact via WhatsApp and/or face-to-face meetings to discuss all related issues.</a:t>
            </a:r>
          </a:p>
          <a:p>
            <a:endParaRPr lang="en-US" dirty="0"/>
          </a:p>
        </p:txBody>
      </p:sp>
    </p:spTree>
    <p:extLst>
      <p:ext uri="{BB962C8B-B14F-4D97-AF65-F5344CB8AC3E}">
        <p14:creationId xmlns:p14="http://schemas.microsoft.com/office/powerpoint/2010/main" val="409937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A554-C7CB-4BC0-8D91-4117FEC8EDEA}"/>
              </a:ext>
            </a:extLst>
          </p:cNvPr>
          <p:cNvSpPr>
            <a:spLocks noGrp="1"/>
          </p:cNvSpPr>
          <p:nvPr>
            <p:ph type="title"/>
          </p:nvPr>
        </p:nvSpPr>
        <p:spPr/>
        <p:txBody>
          <a:bodyPr/>
          <a:lstStyle/>
          <a:p>
            <a:r>
              <a:rPr lang="en-AU" dirty="0"/>
              <a:t>Data</a:t>
            </a:r>
            <a:endParaRPr lang="en-US" dirty="0"/>
          </a:p>
        </p:txBody>
      </p:sp>
      <p:sp>
        <p:nvSpPr>
          <p:cNvPr id="3" name="Content Placeholder 2">
            <a:extLst>
              <a:ext uri="{FF2B5EF4-FFF2-40B4-BE49-F238E27FC236}">
                <a16:creationId xmlns:a16="http://schemas.microsoft.com/office/drawing/2014/main" id="{E84274C1-F5B4-4FF6-BE73-1288397D43F1}"/>
              </a:ext>
            </a:extLst>
          </p:cNvPr>
          <p:cNvSpPr>
            <a:spLocks noGrp="1"/>
          </p:cNvSpPr>
          <p:nvPr>
            <p:ph idx="1"/>
          </p:nvPr>
        </p:nvSpPr>
        <p:spPr/>
        <p:txBody>
          <a:bodyPr/>
          <a:lstStyle/>
          <a:p>
            <a:r>
              <a:rPr lang="en-US" b="1" dirty="0"/>
              <a:t>We are going to use 2 data. The first one is number of pedestrians in different places. This can make sure there are enough customers so there is more profit.</a:t>
            </a:r>
          </a:p>
          <a:p>
            <a:r>
              <a:rPr lang="en-US" b="1" dirty="0"/>
              <a:t>The second data will be restaurant data of Melbourne. We will consider to open the restaurant there if there are not many restaurants there.</a:t>
            </a:r>
          </a:p>
          <a:p>
            <a:endParaRPr lang="en-US" dirty="0"/>
          </a:p>
        </p:txBody>
      </p:sp>
    </p:spTree>
    <p:extLst>
      <p:ext uri="{BB962C8B-B14F-4D97-AF65-F5344CB8AC3E}">
        <p14:creationId xmlns:p14="http://schemas.microsoft.com/office/powerpoint/2010/main" val="345941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1C00-C01E-4502-9F66-483E1B428A0F}"/>
              </a:ext>
            </a:extLst>
          </p:cNvPr>
          <p:cNvSpPr>
            <a:spLocks noGrp="1"/>
          </p:cNvSpPr>
          <p:nvPr>
            <p:ph type="title"/>
          </p:nvPr>
        </p:nvSpPr>
        <p:spPr/>
        <p:txBody>
          <a:bodyPr/>
          <a:lstStyle/>
          <a:p>
            <a:r>
              <a:rPr lang="en-AU" dirty="0"/>
              <a:t>Methodology</a:t>
            </a:r>
            <a:endParaRPr lang="en-US" dirty="0"/>
          </a:p>
        </p:txBody>
      </p:sp>
      <p:sp>
        <p:nvSpPr>
          <p:cNvPr id="3" name="Content Placeholder 2">
            <a:extLst>
              <a:ext uri="{FF2B5EF4-FFF2-40B4-BE49-F238E27FC236}">
                <a16:creationId xmlns:a16="http://schemas.microsoft.com/office/drawing/2014/main" id="{93CF8AA9-59FB-412F-88DB-E7EA967919E6}"/>
              </a:ext>
            </a:extLst>
          </p:cNvPr>
          <p:cNvSpPr>
            <a:spLocks noGrp="1"/>
          </p:cNvSpPr>
          <p:nvPr>
            <p:ph idx="1"/>
          </p:nvPr>
        </p:nvSpPr>
        <p:spPr/>
        <p:txBody>
          <a:bodyPr/>
          <a:lstStyle/>
          <a:p>
            <a:r>
              <a:rPr lang="en-US" b="1" dirty="0"/>
              <a:t>First, we need to find a suitable location for the restaurant. This data is a research done by Melbourne government, counting number of pedestrians in different places from May 2009 to Dec 2018. We will choose the place with the most number of pedestrians to open the restaurant.</a:t>
            </a:r>
          </a:p>
          <a:p>
            <a:r>
              <a:rPr lang="en-US" b="1" dirty="0"/>
              <a:t>Source of the data: </a:t>
            </a:r>
            <a:r>
              <a:rPr lang="en-US" b="1" u="sng" dirty="0">
                <a:hlinkClick r:id="rId2"/>
              </a:rPr>
              <a:t>https://data.melbourne.vic.gov.au/Transport-Movement/Pedestrian-volume-updated-monthly-/b2ak-trbp/data</a:t>
            </a:r>
            <a:endParaRPr lang="en-US" b="1" dirty="0"/>
          </a:p>
          <a:p>
            <a:endParaRPr lang="en-US" dirty="0"/>
          </a:p>
        </p:txBody>
      </p:sp>
    </p:spTree>
    <p:extLst>
      <p:ext uri="{BB962C8B-B14F-4D97-AF65-F5344CB8AC3E}">
        <p14:creationId xmlns:p14="http://schemas.microsoft.com/office/powerpoint/2010/main" val="427890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5EE0-2DAA-4FF6-8E5B-E1087E371A9B}"/>
              </a:ext>
            </a:extLst>
          </p:cNvPr>
          <p:cNvSpPr>
            <a:spLocks noGrp="1"/>
          </p:cNvSpPr>
          <p:nvPr>
            <p:ph type="title"/>
          </p:nvPr>
        </p:nvSpPr>
        <p:spPr/>
        <p:txBody>
          <a:bodyPr/>
          <a:lstStyle/>
          <a:p>
            <a:r>
              <a:rPr lang="en-AU" dirty="0"/>
              <a:t>Methodology</a:t>
            </a:r>
            <a:endParaRPr lang="en-US" dirty="0"/>
          </a:p>
        </p:txBody>
      </p:sp>
      <p:sp>
        <p:nvSpPr>
          <p:cNvPr id="3" name="Content Placeholder 2">
            <a:extLst>
              <a:ext uri="{FF2B5EF4-FFF2-40B4-BE49-F238E27FC236}">
                <a16:creationId xmlns:a16="http://schemas.microsoft.com/office/drawing/2014/main" id="{07B004D7-2668-488C-8CFD-C7DE7CB84E3E}"/>
              </a:ext>
            </a:extLst>
          </p:cNvPr>
          <p:cNvSpPr>
            <a:spLocks noGrp="1"/>
          </p:cNvSpPr>
          <p:nvPr>
            <p:ph idx="1"/>
          </p:nvPr>
        </p:nvSpPr>
        <p:spPr/>
        <p:txBody>
          <a:bodyPr/>
          <a:lstStyle/>
          <a:p>
            <a:r>
              <a:rPr lang="en-US" b="1" dirty="0"/>
              <a:t>From the data, we found out that </a:t>
            </a:r>
            <a:r>
              <a:rPr lang="en-US" b="1" i="1" dirty="0"/>
              <a:t>Town Hall (West)</a:t>
            </a:r>
            <a:r>
              <a:rPr lang="en-US" b="1" dirty="0"/>
              <a:t> has the most number of pedestrians. The location of Town Hall is (-37.815135, 144.966439).</a:t>
            </a:r>
          </a:p>
          <a:p>
            <a:r>
              <a:rPr lang="en-US" b="1" dirty="0"/>
              <a:t>We are going to open the restaurant near there. Next, we are going to make sure there are not more than 15 restaurants in 200 </a:t>
            </a:r>
            <a:r>
              <a:rPr lang="en-US" b="1" dirty="0" err="1"/>
              <a:t>metres</a:t>
            </a:r>
            <a:r>
              <a:rPr lang="en-US" b="1" dirty="0"/>
              <a:t> nearby so there is less competition. We are going to use data provided by Melbourne government.</a:t>
            </a:r>
          </a:p>
          <a:p>
            <a:r>
              <a:rPr lang="en-US" b="1" dirty="0"/>
              <a:t>Data link: </a:t>
            </a:r>
            <a:r>
              <a:rPr lang="en-US" b="1" u="sng" dirty="0">
                <a:hlinkClick r:id="rId2"/>
              </a:rPr>
              <a:t>https://data.melbourne.vic.gov.au/Economy/Cafes-and-restaurants-with-seating-capacity/xt2y-tnn9/data</a:t>
            </a:r>
            <a:endParaRPr lang="en-US" b="1" dirty="0"/>
          </a:p>
          <a:p>
            <a:endParaRPr lang="en-US" dirty="0"/>
          </a:p>
        </p:txBody>
      </p:sp>
    </p:spTree>
    <p:extLst>
      <p:ext uri="{BB962C8B-B14F-4D97-AF65-F5344CB8AC3E}">
        <p14:creationId xmlns:p14="http://schemas.microsoft.com/office/powerpoint/2010/main" val="272287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D0EA-7FCC-4FDC-AE31-56CD6D400DBE}"/>
              </a:ext>
            </a:extLst>
          </p:cNvPr>
          <p:cNvSpPr>
            <a:spLocks noGrp="1"/>
          </p:cNvSpPr>
          <p:nvPr>
            <p:ph type="title"/>
          </p:nvPr>
        </p:nvSpPr>
        <p:spPr/>
        <p:txBody>
          <a:bodyPr/>
          <a:lstStyle/>
          <a:p>
            <a:r>
              <a:rPr lang="en-AU" dirty="0"/>
              <a:t>Methodology</a:t>
            </a:r>
            <a:endParaRPr lang="en-US" dirty="0"/>
          </a:p>
        </p:txBody>
      </p:sp>
      <p:sp>
        <p:nvSpPr>
          <p:cNvPr id="5" name="Rectangle 2">
            <a:extLst>
              <a:ext uri="{FF2B5EF4-FFF2-40B4-BE49-F238E27FC236}">
                <a16:creationId xmlns:a16="http://schemas.microsoft.com/office/drawing/2014/main" id="{E0C49F52-6899-42E5-9C98-73E46C490233}"/>
              </a:ext>
            </a:extLst>
          </p:cNvPr>
          <p:cNvSpPr>
            <a:spLocks noGrp="1" noChangeArrowheads="1"/>
          </p:cNvSpPr>
          <p:nvPr>
            <p:ph idx="1"/>
          </p:nvPr>
        </p:nvSpPr>
        <p:spPr bwMode="auto">
          <a:xfrm>
            <a:off x="3880323" y="3305889"/>
            <a:ext cx="4431353"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nstantia" panose="02030602050306030303" pitchFamily="18" charset="0"/>
                <a:ea typeface="Courier New" panose="02070309020205020404" pitchFamily="49" charset="0"/>
              </a:rPr>
              <a:t>There are 13 restaurants in the area.</a:t>
            </a:r>
            <a:r>
              <a:rPr kumimoji="0" lang="en-US" altLang="en-US" sz="1600" b="1" i="0" u="none" strike="noStrike" cap="none" normalizeH="0" baseline="0" dirty="0">
                <a:ln>
                  <a:noFill/>
                </a:ln>
                <a:solidFill>
                  <a:schemeClr val="tx1"/>
                </a:solidFill>
                <a:effectLst/>
                <a:latin typeface="Constantia" panose="02030602050306030303" pitchFamily="18" charset="0"/>
              </a:rPr>
              <a:t> </a:t>
            </a:r>
          </a:p>
        </p:txBody>
      </p:sp>
    </p:spTree>
    <p:extLst>
      <p:ext uri="{BB962C8B-B14F-4D97-AF65-F5344CB8AC3E}">
        <p14:creationId xmlns:p14="http://schemas.microsoft.com/office/powerpoint/2010/main" val="86361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2F21-EB5D-41B3-A855-C41F7963F731}"/>
              </a:ext>
            </a:extLst>
          </p:cNvPr>
          <p:cNvSpPr>
            <a:spLocks noGrp="1"/>
          </p:cNvSpPr>
          <p:nvPr>
            <p:ph type="title"/>
          </p:nvPr>
        </p:nvSpPr>
        <p:spPr/>
        <p:txBody>
          <a:bodyPr/>
          <a:lstStyle/>
          <a:p>
            <a:r>
              <a:rPr lang="en-AU" dirty="0"/>
              <a:t>Results</a:t>
            </a:r>
            <a:endParaRPr lang="en-US" dirty="0"/>
          </a:p>
        </p:txBody>
      </p:sp>
      <p:sp>
        <p:nvSpPr>
          <p:cNvPr id="3" name="Content Placeholder 2">
            <a:extLst>
              <a:ext uri="{FF2B5EF4-FFF2-40B4-BE49-F238E27FC236}">
                <a16:creationId xmlns:a16="http://schemas.microsoft.com/office/drawing/2014/main" id="{EFE527B1-1D44-4E33-ADF7-7CC53F33618F}"/>
              </a:ext>
            </a:extLst>
          </p:cNvPr>
          <p:cNvSpPr>
            <a:spLocks noGrp="1"/>
          </p:cNvSpPr>
          <p:nvPr>
            <p:ph idx="1"/>
          </p:nvPr>
        </p:nvSpPr>
        <p:spPr/>
        <p:txBody>
          <a:bodyPr/>
          <a:lstStyle/>
          <a:p>
            <a:r>
              <a:rPr lang="en-US" b="1" dirty="0"/>
              <a:t>Based on the 2 criteria of within 200m of CBD with less than 15 pre-existing restaurants, we are going to open the restaurant near the Town Hall.</a:t>
            </a:r>
          </a:p>
        </p:txBody>
      </p:sp>
    </p:spTree>
    <p:extLst>
      <p:ext uri="{BB962C8B-B14F-4D97-AF65-F5344CB8AC3E}">
        <p14:creationId xmlns:p14="http://schemas.microsoft.com/office/powerpoint/2010/main" val="203549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1890-01B4-4FD4-BDFD-1D9D16DF9293}"/>
              </a:ext>
            </a:extLst>
          </p:cNvPr>
          <p:cNvSpPr>
            <a:spLocks noGrp="1"/>
          </p:cNvSpPr>
          <p:nvPr>
            <p:ph type="title"/>
          </p:nvPr>
        </p:nvSpPr>
        <p:spPr/>
        <p:txBody>
          <a:bodyPr/>
          <a:lstStyle/>
          <a:p>
            <a:r>
              <a:rPr lang="en-AU" dirty="0"/>
              <a:t>Discussion</a:t>
            </a:r>
            <a:endParaRPr lang="en-US" dirty="0"/>
          </a:p>
        </p:txBody>
      </p:sp>
      <p:sp>
        <p:nvSpPr>
          <p:cNvPr id="3" name="Content Placeholder 2">
            <a:extLst>
              <a:ext uri="{FF2B5EF4-FFF2-40B4-BE49-F238E27FC236}">
                <a16:creationId xmlns:a16="http://schemas.microsoft.com/office/drawing/2014/main" id="{E51CBBE7-AD53-4E3B-8A38-9617455EA30F}"/>
              </a:ext>
            </a:extLst>
          </p:cNvPr>
          <p:cNvSpPr>
            <a:spLocks noGrp="1"/>
          </p:cNvSpPr>
          <p:nvPr>
            <p:ph idx="1"/>
          </p:nvPr>
        </p:nvSpPr>
        <p:spPr/>
        <p:txBody>
          <a:bodyPr/>
          <a:lstStyle/>
          <a:p>
            <a:r>
              <a:rPr lang="en-US" b="1" dirty="0"/>
              <a:t>Within 200m means walking distance for most customers in the CBD. Nevertheless, many customers would still prefer nearer restaurants. Therefore, opening a restaurant within 200m of CBD will be prudent to balance operating cost and viable business. Below 15 pre-existing restaurants would also be prudent to allow viable business.</a:t>
            </a:r>
          </a:p>
        </p:txBody>
      </p:sp>
    </p:spTree>
    <p:extLst>
      <p:ext uri="{BB962C8B-B14F-4D97-AF65-F5344CB8AC3E}">
        <p14:creationId xmlns:p14="http://schemas.microsoft.com/office/powerpoint/2010/main" val="253433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FF9B0-33F5-43C3-BB49-137DEE169A59}"/>
              </a:ext>
            </a:extLst>
          </p:cNvPr>
          <p:cNvSpPr>
            <a:spLocks noGrp="1"/>
          </p:cNvSpPr>
          <p:nvPr>
            <p:ph type="title"/>
          </p:nvPr>
        </p:nvSpPr>
        <p:spPr/>
        <p:txBody>
          <a:bodyPr/>
          <a:lstStyle/>
          <a:p>
            <a:r>
              <a:rPr lang="en-AU" dirty="0"/>
              <a:t>Conclusion</a:t>
            </a:r>
            <a:endParaRPr lang="en-US" dirty="0"/>
          </a:p>
        </p:txBody>
      </p:sp>
      <p:sp>
        <p:nvSpPr>
          <p:cNvPr id="3" name="Content Placeholder 2">
            <a:extLst>
              <a:ext uri="{FF2B5EF4-FFF2-40B4-BE49-F238E27FC236}">
                <a16:creationId xmlns:a16="http://schemas.microsoft.com/office/drawing/2014/main" id="{638AC668-BE36-466A-9ADF-12FD01710D48}"/>
              </a:ext>
            </a:extLst>
          </p:cNvPr>
          <p:cNvSpPr>
            <a:spLocks noGrp="1"/>
          </p:cNvSpPr>
          <p:nvPr>
            <p:ph idx="1"/>
          </p:nvPr>
        </p:nvSpPr>
        <p:spPr/>
        <p:txBody>
          <a:bodyPr/>
          <a:lstStyle/>
          <a:p>
            <a:r>
              <a:rPr lang="en-US" b="1" dirty="0"/>
              <a:t>In order to win over a competitive environment and groom a sustainable business in the CBD in Melbourne, </a:t>
            </a:r>
            <a:r>
              <a:rPr lang="en-US" b="1" dirty="0" err="1"/>
              <a:t>carefull</a:t>
            </a:r>
            <a:r>
              <a:rPr lang="en-US" b="1" dirty="0"/>
              <a:t> planning and deliberation of suitable location for the intended restaurant is required in order to secure a viable business. It is concluded that we are going to open a restaurant near the Town Hall based on the </a:t>
            </a:r>
            <a:r>
              <a:rPr lang="en-US" b="1" dirty="0" err="1"/>
              <a:t>creteria</a:t>
            </a:r>
            <a:r>
              <a:rPr lang="en-US" b="1" dirty="0"/>
              <a:t> of within walking distance of 200m from the CBD and still reasonable market situation of below 15 pre-existing restaurants.</a:t>
            </a:r>
          </a:p>
        </p:txBody>
      </p:sp>
    </p:spTree>
    <p:extLst>
      <p:ext uri="{BB962C8B-B14F-4D97-AF65-F5344CB8AC3E}">
        <p14:creationId xmlns:p14="http://schemas.microsoft.com/office/powerpoint/2010/main" val="51128958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7</TotalTime>
  <Words>389</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Constantia</vt:lpstr>
      <vt:lpstr>Corbel</vt:lpstr>
      <vt:lpstr>Wingdings 2</vt:lpstr>
      <vt:lpstr>Frame</vt:lpstr>
      <vt:lpstr>The Battle of Neighbourhoods</vt:lpstr>
      <vt:lpstr>Introduction</vt:lpstr>
      <vt:lpstr>Data</vt:lpstr>
      <vt:lpstr>Methodology</vt:lpstr>
      <vt:lpstr>Methodology</vt:lpstr>
      <vt:lpstr>Methodology</vt:lpstr>
      <vt:lpstr>Results</vt:lpstr>
      <vt:lpstr>Discussion</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Alexander Lam</dc:creator>
  <cp:lastModifiedBy>Alexander Lam</cp:lastModifiedBy>
  <cp:revision>1</cp:revision>
  <dcterms:created xsi:type="dcterms:W3CDTF">2019-01-21T15:12:15Z</dcterms:created>
  <dcterms:modified xsi:type="dcterms:W3CDTF">2019-01-21T15:19:43Z</dcterms:modified>
</cp:coreProperties>
</file>