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we are presenting the action plan to implement the smart loyalty application in Solidity language to ensure the project success.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1: Define the Scope and Objectives</a:t>
            </a:r>
          </a:p>
          <a:p>
            <a:pPr/>
            <a:r>
              <a:t>Clearly define the purpose of the application, identifying the problem it aims to solve and the value it will bring to users.</a:t>
            </a:r>
          </a:p>
          <a:p>
            <a:pPr/>
            <a:r>
              <a:t>Determine the target audience and their specific needs and expectations.</a:t>
            </a:r>
          </a:p>
          <a:p>
            <a:pPr/>
            <a:r>
              <a:t>Outline the core functionalities and features of the application, ensuring they align with the overall objectives.</a:t>
            </a:r>
          </a:p>
          <a:p>
            <a:pPr/>
          </a:p>
          <a:p>
            <a:pPr/>
            <a:r>
              <a:t>Step 2: Select the Blockchain Platform</a:t>
            </a:r>
          </a:p>
          <a:p>
            <a:pPr/>
            <a:r>
              <a:t>Research and evaluate various blockchain platforms based on factors such as scalability, security, community support, and development tools.</a:t>
            </a:r>
          </a:p>
          <a:p>
            <a:pPr/>
            <a:r>
              <a:t>Consider the specific requirements of the application, such as transaction speed, gas fees, and smart contract language compatibility.</a:t>
            </a:r>
          </a:p>
          <a:p>
            <a:pPr/>
            <a:r>
              <a:t>Popular options include Ethereum, Polygon, EOS, and Solana.</a:t>
            </a:r>
          </a:p>
          <a:p>
            <a:pPr/>
          </a:p>
          <a:p>
            <a:pPr/>
            <a:r>
              <a:t>Step 3: Set Up Development Environment</a:t>
            </a:r>
          </a:p>
          <a:p>
            <a:pPr/>
            <a:r>
              <a:t>Install the necessary software tools, including a code editor like Remix, a JavaScript runtime environment like Node.js and UI/UX editor.</a:t>
            </a:r>
          </a:p>
          <a:p>
            <a:pPr/>
            <a:r>
              <a:t>Configure a local blockchain network or connect to a public testnet for testing and development purposes.</a:t>
            </a:r>
          </a:p>
          <a:p>
            <a:pPr/>
            <a:r>
              <a:t>Configure a Web3 wallet</a:t>
            </a:r>
          </a:p>
          <a:p>
            <a:pPr/>
            <a:r>
              <a:t>Configure a test token like Sepolia</a:t>
            </a:r>
          </a:p>
          <a:p>
            <a:pPr/>
            <a:r>
              <a:t>Familiarize with the smart contract language of the chosen blockchain platform, such as Solidity.</a:t>
            </a:r>
          </a:p>
          <a:p>
            <a:pPr/>
          </a:p>
          <a:p>
            <a:pPr/>
            <a:r>
              <a:t>Step 4: Design and Develop the Smart Contract</a:t>
            </a:r>
          </a:p>
          <a:p>
            <a:pPr/>
            <a:r>
              <a:t>Define the smart contract's structure, including state variables, functions, and events.</a:t>
            </a:r>
          </a:p>
          <a:p>
            <a:pPr/>
            <a:r>
              <a:t>Implement the smart contract's logic, ensuring it accurately represents the desired functionality of the application.</a:t>
            </a:r>
          </a:p>
          <a:p>
            <a:pPr/>
            <a:r>
              <a:t>Thoroughly test the smart contract to identify and fix any bugs or security vulnerabilities.</a:t>
            </a:r>
          </a:p>
          <a:p>
            <a:pPr/>
            <a:r>
              <a:t>Deploy the smart contract to the chosen testnet.</a:t>
            </a:r>
          </a:p>
          <a:p>
            <a:pPr/>
          </a:p>
          <a:p>
            <a:pPr/>
            <a:r>
              <a:t>Step 5: Create the User Interface (UI)</a:t>
            </a:r>
          </a:p>
          <a:p>
            <a:pPr/>
            <a:r>
              <a:t>Select appropriate front-end development tools and frameworks, such as HTML, CSS, JavaScript, and React or Angular.</a:t>
            </a:r>
          </a:p>
          <a:p>
            <a:pPr/>
            <a:r>
              <a:t>Design a user-friendly interface that seamlessly interacts with the deployed smart contract.</a:t>
            </a:r>
          </a:p>
          <a:p>
            <a:pPr/>
            <a:r>
              <a:t>Implement the UI logic, ensuring it securely connects to the blockchain and provides a smooth user experience.</a:t>
            </a:r>
          </a:p>
          <a:p>
            <a:pPr/>
          </a:p>
          <a:p>
            <a:pPr/>
            <a:r>
              <a:t>Step 6: Testing and Deployment</a:t>
            </a:r>
          </a:p>
          <a:p>
            <a:pPr/>
            <a:r>
              <a:t>Conduct rigorous testing of the dApp, including functional testing, UI/UX testing, and security testing.</a:t>
            </a:r>
          </a:p>
          <a:p>
            <a:pPr/>
            <a:r>
              <a:t>Gather feedback from potential users to refine the dApp's functionality and usability.</a:t>
            </a:r>
          </a:p>
          <a:p>
            <a:pPr/>
            <a:r>
              <a:t>Deploy the dApp to a production blockchain network, ensuring it is accessible to the intended audience.</a:t>
            </a:r>
          </a:p>
          <a:p>
            <a:pPr/>
          </a:p>
          <a:p>
            <a:pPr/>
            <a:r>
              <a:t>Step 8: Ongoing Maintenance and Updates</a:t>
            </a:r>
          </a:p>
          <a:p>
            <a:pPr/>
            <a:r>
              <a:t>Monitor the dApp's performance and address any issues that arise.</a:t>
            </a:r>
          </a:p>
          <a:p>
            <a:pPr/>
            <a:r>
              <a:t>Regularly update the smart contract and front-end code to incorporate new features, fix bugs, and enhance security.</a:t>
            </a:r>
          </a:p>
          <a:p>
            <a:pPr/>
            <a:r>
              <a:t>Engage with the community and respond to user feedback to maintain a vibrant and responsive dApp.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Dependencies - Elaborate more context</a:t>
            </a:r>
          </a:p>
          <a:p>
            <a:pPr/>
            <a:r>
              <a:t>Technical expertise in blockchain technology, smart contract development, and front-end development</a:t>
            </a:r>
          </a:p>
          <a:p>
            <a:pPr/>
            <a:r>
              <a:t>Familiarity with the chosen blockchain platform and its development tools</a:t>
            </a:r>
          </a:p>
          <a:p>
            <a:pPr/>
            <a:r>
              <a:t>Access to a blockchain network or local testnet for development and testing purposes</a:t>
            </a:r>
          </a:p>
          <a:p>
            <a:pPr/>
            <a:r>
              <a:t>Adequate computing resources to compile and deploy the smart contract</a:t>
            </a:r>
          </a:p>
          <a:p>
            <a:pPr/>
            <a:r>
              <a:t>Reliable internet connection for interacting with the blockchain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development timeline for a dApp will vary depending on the complexity of the application, the team's experience, and the availability of resources. However, a typical timeline might include:</a:t>
            </a:r>
          </a:p>
          <a:p>
            <a:pPr/>
            <a:r>
              <a:t>Phase 1: Planning and Design (2-4 weeks)</a:t>
            </a:r>
          </a:p>
          <a:p>
            <a:pPr/>
            <a:r>
              <a:t>Define the dApp's scope, objectives, and target audience</a:t>
            </a:r>
          </a:p>
          <a:p>
            <a:pPr/>
            <a:r>
              <a:t>Select the blockchain platform and development tools</a:t>
            </a:r>
          </a:p>
          <a:p>
            <a:pPr/>
            <a:r>
              <a:t>Design the smart contract architecture and UI mockups</a:t>
            </a:r>
          </a:p>
          <a:p>
            <a:pPr/>
            <a:r>
              <a:t>Phase 2: Development and Testing (4-8 weeks)</a:t>
            </a:r>
          </a:p>
          <a:p>
            <a:pPr/>
            <a:r>
              <a:t>Develop the smart contract and UI</a:t>
            </a:r>
          </a:p>
          <a:p>
            <a:pPr/>
            <a:r>
              <a:t>Conduct rigorous testing to ensure functionality, security, and user experience</a:t>
            </a:r>
          </a:p>
          <a:p>
            <a:pPr/>
            <a:r>
              <a:t>Phase 3: Deployment and Maintenance (2-4 weeks)</a:t>
            </a:r>
          </a:p>
          <a:p>
            <a:pPr/>
            <a:r>
              <a:t>Deploy the dApp to a production blockchain network</a:t>
            </a:r>
          </a:p>
          <a:p>
            <a:pPr/>
            <a:r>
              <a:t>Monitor performance, address issues, and gather user feedback</a:t>
            </a:r>
          </a:p>
          <a:p>
            <a:pPr/>
            <a:r>
              <a:t>Provide ongoing maintenance and updates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 Risks - Emphasise that pt 1, 2 and 5 is important to the development team</a:t>
            </a:r>
          </a:p>
          <a:p>
            <a:pPr/>
            <a:r>
              <a:t>Technical challenges: Smart contract development, blockchain integration, and front-end development can be complex and require specialized expertise.</a:t>
            </a:r>
          </a:p>
          <a:p>
            <a:pPr/>
            <a:r>
              <a:t>Security vulnerabilities: Smart contracts and dApps are susceptible to security vulnerabilities that could lead to hacks or financial losses.</a:t>
            </a:r>
          </a:p>
          <a:p>
            <a:pPr/>
            <a:r>
              <a:t>Regulatory compliance: The legal and regulatory landscape surrounding dApps is evolving, and developers need to stay informed about compliance requirements.</a:t>
            </a:r>
          </a:p>
          <a:p>
            <a:pPr/>
            <a:r>
              <a:t>User adoption: Attracting and retaining users for a dApp can be challenging in a competitive market.</a:t>
            </a:r>
          </a:p>
          <a:p>
            <a:pPr/>
            <a:r>
              <a:t>Sustainability: Maintaining and updating a dApp requires ongoing resources and commitment from the development team.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Assess Resource Availability</a:t>
            </a:r>
          </a:p>
          <a:p>
            <a:pPr/>
            <a:r>
              <a:t>Identify Required Resources: Begin by listing all the resources needed to complete the task, including personnel, equipment, software, materials, and budget.</a:t>
            </a:r>
          </a:p>
          <a:p>
            <a:pPr/>
            <a:r>
              <a:t>Inventory Existing Resources: Take stock of the resources currently available within the organization or project team.</a:t>
            </a:r>
          </a:p>
          <a:p>
            <a:pPr/>
            <a:r>
              <a:t>Gap Analysis: Compare the required resources with the existing resources to identify any gaps or shortages.</a:t>
            </a:r>
          </a:p>
          <a:p>
            <a:pPr/>
            <a:r>
              <a:t>2. Evaluate Technology Suitability</a:t>
            </a:r>
          </a:p>
          <a:p>
            <a:pPr/>
            <a:r>
              <a:t>Task Requirements: Analyze the specific technical requirements of the task, such as compatibility, performance, and scalability.</a:t>
            </a:r>
          </a:p>
          <a:p>
            <a:pPr/>
            <a:r>
              <a:t>Technology Assessment: Evaluate the available technologies against the task requirements, considering factors like maturity, support, and ease of integration.</a:t>
            </a:r>
          </a:p>
          <a:p>
            <a:pPr/>
            <a:r>
              <a:t>Technology Readiness Level (TRL): Assess the TRL of the chosen technologies to ensure they are sufficiently mature for the project's needs.</a:t>
            </a:r>
          </a:p>
          <a:p>
            <a:pPr/>
            <a:r>
              <a:t>3. Gauge Team Capability</a:t>
            </a:r>
          </a:p>
          <a:p>
            <a:pPr/>
            <a:r>
              <a:t>Skills and Expertise: Evaluate the team's skills and expertise in relevant areas, such as technical skills, project management, and domain knowledge.</a:t>
            </a:r>
          </a:p>
          <a:p>
            <a:pPr/>
            <a:r>
              <a:t>Experience and Track Record: Consider the team's experience in handling similar projects and their track record of success.</a:t>
            </a:r>
          </a:p>
          <a:p>
            <a:pPr/>
            <a:r>
              <a:t>Capacity and Availability: Assess the team's capacity to handle the task's workload within the given time frame.</a:t>
            </a:r>
          </a:p>
          <a:p>
            <a:pPr/>
            <a:r>
              <a:t>5. Employ Evaluation Tools</a:t>
            </a:r>
          </a:p>
          <a:p>
            <a:pPr/>
            <a:r>
              <a:t>Resource Management Software: Utilize resource management software to track resource availability, allocation, and utilization.</a:t>
            </a:r>
          </a:p>
          <a:p>
            <a:pPr/>
            <a:r>
              <a:t>Project Management Tools: Leverage project management tools to create detailed timelines, assign tasks, and monitor progress.</a:t>
            </a:r>
          </a:p>
          <a:p>
            <a:pPr/>
            <a:r>
              <a:t>Risk Assessment Tools: Employ risk assessment tools to identify, analyze, and prioritize potential risks that could impact the project's timeline.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hyperlink" Target="https://www.vecteezy.com/free-vector/blockchain-background" TargetMode="External"/><Relationship Id="rId4" Type="http://schemas.openxmlformats.org/officeDocument/2006/relationships/hyperlink" Target="https://bard.google.com/chat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ll name : Tay Jun Xiang NRIC  ( last 4 digits only ) :  737I DATE of submission : 02 Dec 2023"/>
          <p:cNvSpPr txBox="1"/>
          <p:nvPr>
            <p:ph type="body" idx="21"/>
          </p:nvPr>
        </p:nvSpPr>
        <p:spPr>
          <a:xfrm>
            <a:off x="1201340" y="9348103"/>
            <a:ext cx="21971003" cy="3136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2600"/>
            </a:pPr>
            <a:r>
              <a:t>Full name : Tay Jun Xiang</a:t>
            </a:r>
            <a:br/>
            <a:r>
              <a:t>NRIC  ( last 4 digits only ) :  737I</a:t>
            </a:r>
            <a:br/>
            <a:r>
              <a:t>DATE of submission : 02 Dec 2023</a:t>
            </a:r>
            <a:br/>
          </a:p>
        </p:txBody>
      </p:sp>
      <p:sp>
        <p:nvSpPr>
          <p:cNvPr id="152" name="BELLS ACADEM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80" sz="9000"/>
            </a:lvl1pPr>
          </a:lstStyle>
          <a:p>
            <a:pPr/>
            <a:r>
              <a:t>BELLS ACADEMY</a:t>
            </a:r>
          </a:p>
        </p:txBody>
      </p:sp>
      <p:sp>
        <p:nvSpPr>
          <p:cNvPr id="153" name="COURSE TITLE : Problem Solving for IT Professionals (BC) Assessment Pla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COURSE TITLE : Problem Solving for IT Professionals (BC) Assessment Plan </a:t>
            </a:r>
          </a:p>
          <a:p>
            <a:pPr defTabSz="914400">
              <a:lnSpc>
                <a:spcPct val="107000"/>
              </a:lnSpc>
              <a:spcBef>
                <a:spcPts val="800"/>
              </a:spcBef>
              <a:defRPr sz="2600"/>
            </a:pPr>
            <a:r>
              <a:t>Portfolio and Presentation (PP) </a:t>
            </a:r>
          </a:p>
          <a:p>
            <a:pPr defTabSz="914400">
              <a:lnSpc>
                <a:spcPct val="107000"/>
              </a:lnSpc>
              <a:spcBef>
                <a:spcPts val="800"/>
              </a:spcBef>
              <a:defRPr b="0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By Tay Jun Xiang 737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 Tay Jun Xiang 737I</a:t>
            </a:r>
          </a:p>
        </p:txBody>
      </p:sp>
      <p:sp>
        <p:nvSpPr>
          <p:cNvPr id="200" name="Thank you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y Tay Jun Xiang 737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 Tay Jun Xiang 737I</a:t>
            </a:r>
          </a:p>
        </p:txBody>
      </p:sp>
      <p:sp>
        <p:nvSpPr>
          <p:cNvPr id="156" name="Blockchain Case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80" sz="9000"/>
            </a:lvl1pPr>
          </a:lstStyle>
          <a:p>
            <a:pPr/>
            <a:r>
              <a:t>Blockchain Case Study</a:t>
            </a:r>
          </a:p>
        </p:txBody>
      </p:sp>
      <p:sp>
        <p:nvSpPr>
          <p:cNvPr id="157" name="Solidity Smart Loyalty Applicati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Solidity Smart Loyalty Application </a:t>
            </a:r>
          </a:p>
          <a:p>
            <a:pPr/>
            <a:r>
              <a:t>Action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62" name="Table of Contents"/>
          <p:cNvSpPr txBox="1"/>
          <p:nvPr>
            <p:ph type="body" idx="21"/>
          </p:nvPr>
        </p:nvSpPr>
        <p:spPr>
          <a:xfrm>
            <a:off x="1206500" y="26904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63" name="Identify the Key Steps to Develop the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296333" indent="-296333" defTabSz="457200">
              <a:lnSpc>
                <a:spcPct val="200000"/>
              </a:lnSpc>
              <a:spcBef>
                <a:spcPts val="1600"/>
              </a:spcBef>
              <a:buSzPct val="100000"/>
              <a:buAutoNum type="arabicPeriod" startAt="1"/>
              <a:defRPr sz="5000"/>
            </a:pPr>
            <a:r>
              <a:t>Identify the Key Steps to Develop the Application </a:t>
            </a:r>
          </a:p>
          <a:p>
            <a:pPr marL="296333" indent="-296333" defTabSz="457200">
              <a:lnSpc>
                <a:spcPct val="200000"/>
              </a:lnSpc>
              <a:spcBef>
                <a:spcPts val="1600"/>
              </a:spcBef>
              <a:buSzPct val="100000"/>
              <a:buAutoNum type="arabicPeriod" startAt="1"/>
              <a:defRPr sz="5000"/>
            </a:pPr>
            <a:r>
              <a:t>Identify the Dependencies in the Development Process</a:t>
            </a:r>
          </a:p>
          <a:p>
            <a:pPr marL="296333" indent="-296333" defTabSz="457200">
              <a:lnSpc>
                <a:spcPct val="200000"/>
              </a:lnSpc>
              <a:spcBef>
                <a:spcPts val="1600"/>
              </a:spcBef>
              <a:buSzPct val="100000"/>
              <a:buAutoNum type="arabicPeriod" startAt="1"/>
              <a:defRPr sz="5000"/>
            </a:pPr>
            <a:r>
              <a:t>High Level Timeline</a:t>
            </a:r>
          </a:p>
          <a:p>
            <a:pPr marL="296333" indent="-296333" defTabSz="457200">
              <a:lnSpc>
                <a:spcPct val="200000"/>
              </a:lnSpc>
              <a:spcBef>
                <a:spcPts val="1600"/>
              </a:spcBef>
              <a:buSzPct val="100000"/>
              <a:buAutoNum type="arabicPeriod" startAt="1"/>
              <a:defRPr sz="5000"/>
            </a:pPr>
            <a:r>
              <a:t>Potential Risks</a:t>
            </a:r>
          </a:p>
          <a:p>
            <a:pPr marL="296333" indent="-296333" defTabSz="457200">
              <a:lnSpc>
                <a:spcPct val="200000"/>
              </a:lnSpc>
              <a:spcBef>
                <a:spcPts val="1600"/>
              </a:spcBef>
              <a:buSzPct val="100000"/>
              <a:buAutoNum type="arabicPeriod" startAt="1"/>
              <a:defRPr sz="5000"/>
            </a:pPr>
            <a:r>
              <a:t>Evaluation of Resources, Technologies and Team’s Capability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66" name="Identify the Key Steps to Develop the Application"/>
          <p:cNvSpPr txBox="1"/>
          <p:nvPr>
            <p:ph type="body" idx="21"/>
          </p:nvPr>
        </p:nvSpPr>
        <p:spPr>
          <a:xfrm>
            <a:off x="1206500" y="2790442"/>
            <a:ext cx="21971000" cy="14331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 defTabSz="457200">
              <a:defRPr>
                <a:solidFill>
                  <a:srgbClr val="111111"/>
                </a:solidFill>
              </a:defRPr>
            </a:lvl1pPr>
          </a:lstStyle>
          <a:p>
            <a:pPr/>
            <a:r>
              <a:t>Identify the Key Steps to Develop the Application </a:t>
            </a:r>
          </a:p>
        </p:txBody>
      </p:sp>
      <p:sp>
        <p:nvSpPr>
          <p:cNvPr id="167" name="Define the Scope and Obj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Define the Scope and Objectives</a:t>
            </a:r>
          </a:p>
          <a:p>
            <a:pPr marL="889000" indent="-889000">
              <a:buSzPct val="100000"/>
              <a:buAutoNum type="arabicPeriod" startAt="1"/>
            </a:pPr>
            <a:r>
              <a:t>Select the Blockchain Platform</a:t>
            </a:r>
          </a:p>
          <a:p>
            <a:pPr marL="889000" indent="-889000">
              <a:buSzPct val="100000"/>
              <a:buAutoNum type="arabicPeriod" startAt="1"/>
            </a:pPr>
            <a:r>
              <a:t>Setup the Development Environment</a:t>
            </a:r>
          </a:p>
          <a:p>
            <a:pPr marL="889000" indent="-889000">
              <a:buSzPct val="100000"/>
              <a:buAutoNum type="arabicPeriod" startAt="1"/>
            </a:pPr>
            <a:r>
              <a:t>Design and Develop the Smart Contract</a:t>
            </a:r>
          </a:p>
          <a:p>
            <a:pPr marL="889000" indent="-889000">
              <a:buSzPct val="100000"/>
              <a:buAutoNum type="arabicPeriod" startAt="1"/>
            </a:pPr>
            <a:r>
              <a:t>Create the User Interface</a:t>
            </a:r>
          </a:p>
          <a:p>
            <a:pPr marL="889000" indent="-889000">
              <a:buSzPct val="100000"/>
              <a:buAutoNum type="arabicPeriod" startAt="1"/>
            </a:pPr>
            <a:r>
              <a:t>Testing and Deployment</a:t>
            </a:r>
          </a:p>
          <a:p>
            <a:pPr marL="889000" indent="-889000">
              <a:buSzPct val="100000"/>
              <a:buAutoNum type="arabicPeriod" startAt="1"/>
            </a:pPr>
            <a:r>
              <a:t>Post Implementation Maintenance and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72" name="Identify the Dependencies in the Development Process"/>
          <p:cNvSpPr txBox="1"/>
          <p:nvPr>
            <p:ph type="body" idx="21"/>
          </p:nvPr>
        </p:nvSpPr>
        <p:spPr>
          <a:xfrm>
            <a:off x="1206500" y="28682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defRPr>
                <a:solidFill>
                  <a:srgbClr val="111111"/>
                </a:solidFill>
              </a:defRPr>
            </a:lvl1pPr>
          </a:lstStyle>
          <a:p>
            <a:pPr/>
            <a:r>
              <a:t>Identify the Dependencies in the Development Process</a:t>
            </a:r>
          </a:p>
        </p:txBody>
      </p:sp>
      <p:sp>
        <p:nvSpPr>
          <p:cNvPr id="173" name="Level of technical expertise in the t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5000"/>
            </a:pPr>
            <a:r>
              <a:t>Level of technical expertise in the team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5000"/>
            </a:pPr>
            <a:r>
              <a:t>Level of familiarity with blockchain technologies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5000"/>
            </a:pPr>
            <a:r>
              <a:t>Accessibility to a testnet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5000"/>
            </a:pPr>
            <a:r>
              <a:t>Adequacy of hardware, software and human resources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5000"/>
            </a:pPr>
            <a:r>
              <a:t>Reliable Internet connection to the blockchain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78" name="High Level Timeline"/>
          <p:cNvSpPr txBox="1"/>
          <p:nvPr>
            <p:ph type="body" idx="21"/>
          </p:nvPr>
        </p:nvSpPr>
        <p:spPr>
          <a:xfrm>
            <a:off x="1206500" y="28682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defRPr>
                <a:solidFill>
                  <a:srgbClr val="111111"/>
                </a:solidFill>
              </a:defRPr>
            </a:lvl1pPr>
          </a:lstStyle>
          <a:p>
            <a:pPr/>
            <a:r>
              <a:t>High Level Timeline</a:t>
            </a:r>
          </a:p>
        </p:txBody>
      </p:sp>
      <p:sp>
        <p:nvSpPr>
          <p:cNvPr id="179" name="Phase 1 - Planning and Design (4 week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Phase 1 - Planning and Design (4 weeks)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Define the scope, objectives, target audience and deliverables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Phase 2 - Development and Testing (6 weeks)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Develop the smart contract and UI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Conduct rigorous testing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Phase 3 - Deployment (2 weeks)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Deploy the application to the Ethereum network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Monitor performance, gather user feedback and address issues.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Phase 4 - Maintenance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  <a:r>
              <a:t>Provide ongoing maintenance and updates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  <a:defRPr sz="2800"/>
            </a:pP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84" name="Potential Risks"/>
          <p:cNvSpPr txBox="1"/>
          <p:nvPr>
            <p:ph type="body" idx="21"/>
          </p:nvPr>
        </p:nvSpPr>
        <p:spPr>
          <a:xfrm>
            <a:off x="1206500" y="28682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</a:lvl1pPr>
          </a:lstStyle>
          <a:p>
            <a:pPr/>
            <a:r>
              <a:t>Potential Risks</a:t>
            </a:r>
          </a:p>
        </p:txBody>
      </p:sp>
      <p:sp>
        <p:nvSpPr>
          <p:cNvPr id="185" name="Technical challe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Technical challenges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The team may not have the necessary skills like front-end user interface development.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The team may not be familiar with Solidity language.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Security vulnerabilities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Security vulnerabilities may be left undetected in the development stage and lead to hacks and financial loses and affect company reputation.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Regulatory compliance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Regulations for blockchain applications are constantly changing and we need to be aware if our application comply with new regulations.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User adoption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Challenges in attracting and retaining users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Sustainability</a:t>
            </a:r>
          </a:p>
          <a:p>
            <a:pPr lvl="1" marL="1296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2500"/>
            </a:pPr>
            <a:r>
              <a:t>Maintenance and regularly updating the application requires sustainable resources from the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90" name="Evaluation of Resources, Technologies and Team’s Capability"/>
          <p:cNvSpPr txBox="1"/>
          <p:nvPr>
            <p:ph type="body" idx="21"/>
          </p:nvPr>
        </p:nvSpPr>
        <p:spPr>
          <a:xfrm>
            <a:off x="1206500" y="28682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</a:lvl1pPr>
          </a:lstStyle>
          <a:p>
            <a:pPr/>
            <a:r>
              <a:t>Evaluation of Resources, Technologies and Team’s Capability</a:t>
            </a:r>
          </a:p>
        </p:txBody>
      </p:sp>
      <p:sp>
        <p:nvSpPr>
          <p:cNvPr id="191" name="Identify required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Identify required resources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Assess resource availability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Evaluate the suitability of available technologies for the application development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Assess the team’s capabilities, experience and track record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Identify gaps in team and team members and recommend appropriate training</a:t>
            </a:r>
          </a:p>
          <a:p>
            <a:pPr marL="407458" indent="-407458" defTabSz="457200">
              <a:lnSpc>
                <a:spcPct val="200000"/>
              </a:lnSpc>
              <a:spcBef>
                <a:spcPts val="0"/>
              </a:spcBef>
              <a:buSzPct val="100000"/>
              <a:buAutoNum type="arabicPeriod" startAt="1"/>
              <a:defRPr sz="4000"/>
            </a:pPr>
            <a:r>
              <a:t>Employ evaluation tools like resource management software, project management tools and risk assessment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lidity Smart Loyalty Application Acti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Solidity Smart Loyalty Application Action Plan</a:t>
            </a:r>
          </a:p>
        </p:txBody>
      </p:sp>
      <p:sp>
        <p:nvSpPr>
          <p:cNvPr id="196" name="Credits"/>
          <p:cNvSpPr txBox="1"/>
          <p:nvPr>
            <p:ph type="body" idx="21"/>
          </p:nvPr>
        </p:nvSpPr>
        <p:spPr>
          <a:xfrm>
            <a:off x="1206500" y="27285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197" name="https://www.vecteezy.com/free-vector/blockchain-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rPr u="sng">
                <a:hlinkClick r:id="rId3" invalidUrl="" action="" tgtFrame="" tooltip="" history="1" highlightClick="0" endSnd="0"/>
              </a:rPr>
              <a:t>https://www.vecteezy.com/free-vector/blockchain-background</a:t>
            </a:r>
          </a:p>
          <a:p>
            <a:pPr marL="889000" indent="-889000">
              <a:buSzPct val="100000"/>
              <a:buAutoNum type="arabicPeriod" startAt="1"/>
            </a:pPr>
            <a:r>
              <a:rPr u="sng">
                <a:hlinkClick r:id="rId4" invalidUrl="" action="" tgtFrame="" tooltip="" history="1" highlightClick="0" endSnd="0"/>
              </a:rPr>
              <a:t>https://bard.google.com/chat/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