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Pentose</a:t>
            </a:r>
            <a:r>
              <a:rPr/>
              <a:t> </a:t>
            </a:r>
            <a:r>
              <a:rPr/>
              <a:t>Phosphate</a:t>
            </a:r>
            <a:r>
              <a:rPr/>
              <a:t> </a:t>
            </a:r>
            <a:r>
              <a:rPr/>
              <a:t>Pathway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Edmund</a:t>
            </a:r>
            <a:r>
              <a:rPr/>
              <a:t> </a:t>
            </a:r>
            <a:r>
              <a:rPr/>
              <a:t>Miller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2020-11-21</a:t>
            </a:r>
            <a:r>
              <a:rPr/>
              <a:t> </a:t>
            </a:r>
            <a:r>
              <a:rPr/>
              <a:t>Sat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Pentose</a:t>
            </a:r>
            <a:r>
              <a:rPr/>
              <a:t> </a:t>
            </a:r>
            <a:r>
              <a:rPr/>
              <a:t>Phosphate</a:t>
            </a:r>
            <a:r>
              <a:rPr/>
              <a:t> </a:t>
            </a:r>
            <a:r>
              <a:rPr/>
              <a:t>Pathway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home/emiller/sync/org/roam/data/ab/3324f3-9dfb-431a-ae5b-3f64553d4baf/_20201120_140305Pentose_Phosphate_Pathwa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03600" y="1600200"/>
            <a:ext cx="2336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Oxidative</a:t>
            </a:r>
            <a:r>
              <a:rPr/>
              <a:t> </a:t>
            </a:r>
            <a:r>
              <a:rPr/>
              <a:t>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Oxidative phase</a:t>
            </a:r>
          </a:p>
          <a:p>
            <a:pPr lvl="1"/>
            <a:r>
              <a:rPr/>
              <a:t>The breakdown of glucose, in glycolysis provides the first 6-carbon, glucose-6-phosphate</a:t>
            </a:r>
          </a:p>
          <a:p>
            <a:pPr lvl="1"/>
            <a:r>
              <a:rPr/>
              <a:t>The steps are irreversible</a:t>
            </a:r>
          </a:p>
          <a:p>
            <a:pPr lvl="0" marL="0" indent="0">
              <a:buNone/>
            </a:pPr>
            <a:r>
              <a:rPr/>
              <a:t>Glucose-6-phosphate + 2 NADP+ -&gt;</a:t>
            </a:r>
          </a:p>
          <a:p>
            <a:pPr lvl="0" marL="0" indent="0">
              <a:buNone/>
            </a:pPr>
            <a:r>
              <a:rPr/>
              <a:t>Noteable Products Ribulose-5-phosphate + 2 NADPH</a:t>
            </a:r>
          </a:p>
          <a:p>
            <a:pPr lvl="0" marL="0" indent="0">
              <a:buNone/>
            </a:pPr>
            <a:r>
              <a:rPr/>
              <a:t>Step 1</a:t>
            </a:r>
          </a:p>
          <a:p>
            <a:pPr lvl="1"/>
            <a:r>
              <a:rPr/>
              <a:t>Glucose-6-phosphate is oxidized</a:t>
            </a:r>
          </a:p>
          <a:p>
            <a:pPr lvl="1"/>
            <a:r>
              <a:rPr/>
              <a:t>NADPH is produced as a byproduct as NADP+ is reduced</a:t>
            </a:r>
          </a:p>
          <a:p>
            <a:pPr lvl="1"/>
            <a:r>
              <a:rPr/>
              <a:t>6-phosphogluconate is formed</a:t>
            </a:r>
          </a:p>
          <a:p>
            <a:pPr lvl="0" marL="0" indent="0">
              <a:buNone/>
            </a:pPr>
            <a:r>
              <a:rPr/>
              <a:t>Step 2</a:t>
            </a:r>
          </a:p>
          <a:p>
            <a:pPr lvl="1"/>
            <a:r>
              <a:rPr/>
              <a:t>Oxidative decarboxylation of 6-phosphogluconate</a:t>
            </a:r>
          </a:p>
          <a:p>
            <a:pPr lvl="2"/>
            <a:r>
              <a:rPr/>
              <a:t>CO</a:t>
            </a:r>
            <a:r>
              <a:rPr baseline="-25000"/>
              <a:t>2</a:t>
            </a:r>
            <a:r>
              <a:rPr/>
              <a:t> is released</a:t>
            </a:r>
          </a:p>
          <a:p>
            <a:pPr lvl="2"/>
            <a:r>
              <a:rPr/>
              <a:t>The eletrons released are used to reduce NADP+ to NADPH</a:t>
            </a:r>
          </a:p>
          <a:p>
            <a:pPr lvl="1"/>
            <a:r>
              <a:rPr/>
              <a:t>Ribose-5-phosphate is produced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Non-oxidative</a:t>
            </a:r>
            <a:r>
              <a:rPr/>
              <a:t> </a:t>
            </a:r>
            <a:r>
              <a:rPr/>
              <a:t>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Non-oxidative phase</a:t>
            </a:r>
          </a:p>
          <a:p>
            <a:pPr lvl="1"/>
            <a:r>
              <a:rPr/>
              <a:t>The steps are reversible</a:t>
            </a:r>
          </a:p>
          <a:p>
            <a:pPr lvl="1"/>
            <a:r>
              <a:rPr/>
              <a:t>Allows different molecules to enter the pathway at different stages (interconvert sugars)</a:t>
            </a:r>
          </a:p>
          <a:p>
            <a:pPr lvl="0" marL="0" indent="0">
              <a:buNone/>
            </a:pPr>
            <a:r>
              <a:rPr/>
              <a:t>Noteable Products</a:t>
            </a:r>
          </a:p>
          <a:p>
            <a:pPr lvl="1"/>
            <a:r>
              <a:rPr/>
              <a:t>Ribose-5-Phosphate</a:t>
            </a:r>
          </a:p>
          <a:p>
            <a:pPr lvl="1"/>
            <a:r>
              <a:rPr/>
              <a:t>2 fructose-6-phosphate</a:t>
            </a:r>
          </a:p>
          <a:p>
            <a:pPr lvl="1"/>
            <a:r>
              <a:rPr/>
              <a:t>glyceraldehyde-3-phosphate</a:t>
            </a:r>
          </a:p>
          <a:p>
            <a:pPr lvl="0" marL="0" indent="0">
              <a:buNone/>
            </a:pPr>
            <a:r>
              <a:rPr/>
              <a:t>Step 3 - Rearrangement of Ribulose-5-phosphate</a:t>
            </a:r>
          </a:p>
          <a:p>
            <a:pPr lvl="0" marL="0" indent="0">
              <a:buNone/>
            </a:pPr>
            <a:r>
              <a:rPr/>
              <a:t>Ribose-5-phosphate</a:t>
            </a:r>
          </a:p>
          <a:p>
            <a:pPr lvl="1"/>
            <a:r>
              <a:rPr/>
              <a:t>isomerization (exchange of groups between carbons)</a:t>
            </a:r>
          </a:p>
          <a:p>
            <a:pPr lvl="0" marL="0" indent="0">
              <a:buNone/>
            </a:pPr>
            <a:r>
              <a:rPr/>
              <a:t>Xylulose-5-phosphate</a:t>
            </a:r>
          </a:p>
          <a:p>
            <a:pPr lvl="1"/>
            <a:r>
              <a:rPr/>
              <a:t>epimerization (exchange of groups on a single carbon)</a:t>
            </a:r>
          </a:p>
          <a:p>
            <a:pPr lvl="0" marL="0" indent="0">
              <a:buNone/>
            </a:pPr>
            <a:r>
              <a:rPr/>
              <a:t>The three pentose phosphates are in equilibrium because the reactions are reversible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Study</a:t>
            </a:r>
            <a:r>
              <a:rPr/>
              <a:t> </a:t>
            </a:r>
            <a:r>
              <a:rPr/>
              <a:t>Guide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Understand that glucose can be used as a source of NADPH and of building blocks for biosynthetic pathways</a:t>
            </a:r>
          </a:p>
          <a:p>
            <a:pPr lvl="1"/>
            <a:r>
              <a:rPr/>
              <a:t>Glucose is broken down in glycolysis into Glucose-6-phosphate</a:t>
            </a:r>
          </a:p>
          <a:p>
            <a:pPr lvl="1"/>
            <a:r>
              <a:rPr/>
              <a:t>Glucose-6-phosphate is passed to the oxidative phase</a:t>
            </a:r>
          </a:p>
          <a:p>
            <a:pPr lvl="1"/>
            <a:r>
              <a:rPr/>
              <a:t>The oxidative phase and produces 2 NADPH</a:t>
            </a:r>
          </a:p>
          <a:p>
            <a:pPr lvl="1"/>
            <a:r>
              <a:rPr/>
              <a:t>The non-oxidative phase can produce ribose-5-phosphate</a:t>
            </a:r>
          </a:p>
          <a:p>
            <a:pPr lvl="2"/>
            <a:r>
              <a:rPr/>
              <a:t>ribose-5-phosphate is used for nucleotide biosynthesis</a:t>
            </a:r>
          </a:p>
          <a:p>
            <a:pPr lvl="0" marL="0" indent="0">
              <a:buNone/>
            </a:pPr>
            <a:r>
              <a:rPr/>
              <a:t>Two oxidative reactions of the pathway provide NADPH for biosynthesis</a:t>
            </a:r>
          </a:p>
          <a:p>
            <a:pPr lvl="1"/>
            <a:r>
              <a:rPr/>
              <a:t>The oxidative phase and produces 2 NADPH one for each oxidation</a:t>
            </a:r>
          </a:p>
          <a:p>
            <a:pPr lvl="0" marL="0" indent="0">
              <a:buNone/>
            </a:pPr>
            <a:r>
              <a:rPr/>
              <a:t>The non-oxidative reactions of the pathway provide ribose-5-phosphate for the biosynthesis of nucleotides</a:t>
            </a:r>
          </a:p>
          <a:p>
            <a:pPr lvl="1"/>
            <a:r>
              <a:rPr/>
              <a:t>Rearrangement of Ribulose-5-phosphate</a:t>
            </a:r>
          </a:p>
          <a:p>
            <a:pPr lvl="2"/>
            <a:r>
              <a:rPr/>
              <a:t>Produces Ribose-5-phosphate</a:t>
            </a:r>
          </a:p>
          <a:p>
            <a:pPr lvl="3"/>
            <a:r>
              <a:rPr/>
              <a:t>isomerization (exchange of groups between carbons)</a:t>
            </a:r>
          </a:p>
          <a:p>
            <a:pPr lvl="0" marL="0" indent="0">
              <a:buNone/>
            </a:pPr>
            <a:r>
              <a:rPr/>
              <a:t>The products of the non-oxidative branch (fructose-6-phosphate and glyceraldehyde-3-phosphate) can be returned to glycolysis or gluconeogenesis</a:t>
            </a:r>
          </a:p>
          <a:p>
            <a:pPr lvl="0" marL="0" indent="0">
              <a:buNone/>
            </a:pPr>
            <a:r>
              <a:rPr/>
              <a:t>When more ribose-5-P than NADPH is required</a:t>
            </a:r>
          </a:p>
          <a:p>
            <a:pPr lvl="1"/>
            <a:r>
              <a:rPr/>
              <a:t>Fructose-6-P and glyceraldehyde-3-P from Glycolysis are fed into the non-oxidative branch</a:t>
            </a:r>
          </a:p>
          <a:p>
            <a:pPr lvl="2"/>
            <a:r>
              <a:rPr/>
              <a:t>The reaction then runs in </a:t>
            </a:r>
            <a:r>
              <a:rPr u="sng"/>
              <a:t>reverse</a:t>
            </a:r>
            <a:r>
              <a:rPr/>
              <a:t> to make ribose-5-P with no NADPH generated</a:t>
            </a:r>
          </a:p>
          <a:p>
            <a:pPr lvl="1"/>
            <a:r>
              <a:rPr/>
              <a:t>No carbon is returned to glycolysis</a:t>
            </a:r>
          </a:p>
          <a:p>
            <a:pPr lvl="0" marL="0" indent="0">
              <a:buNone/>
            </a:pPr>
            <a:r>
              <a:rPr/>
              <a:t>The pentose phosphate pathway can operate in four different modes according to the cell’s requirements for NADPH, ribose-5-phosphate and ATP</a:t>
            </a:r>
          </a:p>
          <a:p>
            <a:pPr lvl="0" marL="0" indent="0">
              <a:buNone/>
            </a:pPr>
            <a:r>
              <a:rPr/>
              <a:t>When both ribose-5-P and NADPH are required</a:t>
            </a:r>
          </a:p>
          <a:p>
            <a:pPr lvl="0" marL="0" indent="0">
              <a:buNone/>
            </a:pPr>
            <a:r>
              <a:rPr/>
              <a:t>When more ribose-5-P than NADPH is required</a:t>
            </a:r>
          </a:p>
          <a:p>
            <a:pPr lvl="0" marL="0" indent="0">
              <a:buNone/>
            </a:pPr>
            <a:r>
              <a:rPr/>
              <a:t>When more NADPH than ribose-5-P is required</a:t>
            </a:r>
          </a:p>
          <a:p>
            <a:pPr lvl="0" marL="0" indent="0">
              <a:buNone/>
            </a:pPr>
            <a:r>
              <a:rPr/>
              <a:t>When both NADPH and ATP are needed, but ribose-5-P is not</a:t>
            </a:r>
          </a:p>
          <a:p>
            <a:pPr lvl="0" marL="0" indent="0">
              <a:buNone/>
            </a:pPr>
            <a:r>
              <a:rPr/>
              <a:t>When both ribose-5-P and NADPH are required</a:t>
            </a:r>
          </a:p>
          <a:p>
            <a:pPr lvl="1"/>
            <a:r>
              <a:rPr/>
              <a:t>The predominant mode is to make NADPH and to make ribose-5-P</a:t>
            </a:r>
          </a:p>
          <a:p>
            <a:pPr lvl="1"/>
            <a:r>
              <a:rPr/>
              <a:t>The oxidative reactions predominate</a:t>
            </a:r>
          </a:p>
          <a:p>
            <a:pPr lvl="1"/>
            <a:r>
              <a:rPr/>
              <a:t>no carbon is returned to Glycolysis</a:t>
            </a:r>
          </a:p>
          <a:p>
            <a:pPr lvl="0" marL="0" indent="0">
              <a:buNone/>
            </a:pPr>
            <a:r>
              <a:rPr/>
              <a:t>When more ribose-5-P than NADPH is required</a:t>
            </a:r>
          </a:p>
          <a:p>
            <a:pPr lvl="1"/>
            <a:r>
              <a:rPr/>
              <a:t>Fructose-6-P and glyceraldehyde-3-P from Glycolysis are fed into the non-oxidative branch</a:t>
            </a:r>
          </a:p>
          <a:p>
            <a:pPr lvl="2"/>
            <a:r>
              <a:rPr/>
              <a:t>The reaction then runs in </a:t>
            </a:r>
            <a:r>
              <a:rPr u="sng"/>
              <a:t>reverse</a:t>
            </a:r>
            <a:r>
              <a:rPr/>
              <a:t> to make ribose-5-P with no NADPH generated</a:t>
            </a:r>
          </a:p>
          <a:p>
            <a:pPr lvl="1"/>
            <a:r>
              <a:rPr/>
              <a:t>No carbon is returned to glycolysis</a:t>
            </a:r>
          </a:p>
          <a:p>
            <a:pPr lvl="0" marL="0" indent="0">
              <a:buNone/>
            </a:pPr>
            <a:r>
              <a:rPr/>
              <a:t>When more NADPH than ribose-5-P is required 6 Glucose-6-phosphate -&gt; 6 ribose-5-P + 12 NADPH + 6 CO</a:t>
            </a:r>
            <a:r>
              <a:rPr baseline="-25000"/>
              <a:t>2</a:t>
            </a:r>
            <a:r>
              <a:rPr/>
              <a:t> by the pentose phosphate pathway</a:t>
            </a:r>
          </a:p>
          <a:p>
            <a:pPr lvl="0" marL="0" indent="0">
              <a:buNone/>
            </a:pPr>
            <a:r>
              <a:rPr/>
              <a:t>6 ribose-5-P -&gt; 4 fructose-6-P + 2 glyceraldehyde-3-P</a:t>
            </a:r>
          </a:p>
          <a:p>
            <a:pPr lvl="0" marL="0" indent="0">
              <a:buNone/>
            </a:pPr>
            <a:r>
              <a:rPr/>
              <a:t>4 fructose-6-P + 2 glyceraldehyde-3-P -&gt; 5-glucose-6-P by gluconeogenesis</a:t>
            </a:r>
          </a:p>
          <a:p>
            <a:pPr lvl="0" marL="0" indent="0">
              <a:buNone/>
            </a:pPr>
            <a:r>
              <a:rPr/>
              <a:t>Net reaction:</a:t>
            </a:r>
          </a:p>
          <a:p>
            <a:pPr lvl="0" marL="0" indent="0">
              <a:buNone/>
            </a:pPr>
            <a:r>
              <a:rPr/>
              <a:t>Glucose-6-phosphate + 12 NADP+ -&gt; 6 CO</a:t>
            </a:r>
            <a:r>
              <a:rPr baseline="-25000"/>
              <a:t>2</a:t>
            </a:r>
            <a:r>
              <a:rPr/>
              <a:t> + 12 NADPH</a:t>
            </a:r>
          </a:p>
          <a:p>
            <a:pPr lvl="0" marL="0" indent="0">
              <a:buNone/>
            </a:pPr>
            <a:r>
              <a:rPr/>
              <a:t>When both NADPH and ATP are needed, but ribose-5-P is not</a:t>
            </a:r>
          </a:p>
          <a:p>
            <a:pPr lvl="1"/>
            <a:r>
              <a:rPr/>
              <a:t>The same as the previous case, but the </a:t>
            </a:r>
            <a:r>
              <a:rPr>
                <a:latin typeface="Courier"/>
              </a:rPr>
              <a:t>fructose-6-P</a:t>
            </a:r>
            <a:r>
              <a:rPr/>
              <a:t> and </a:t>
            </a:r>
            <a:r>
              <a:rPr>
                <a:latin typeface="Courier"/>
              </a:rPr>
              <a:t>glyceraldehyde-3-P</a:t>
            </a:r>
            <a:r>
              <a:rPr/>
              <a:t> are fed into glycolysis to generate ATP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Pentose Phosphate Pathway</dc:title>
  <dc:creator>Edmund Miller</dc:creator>
  <cp:keywords/>
  <dcterms:created xsi:type="dcterms:W3CDTF">2020-11-21T19:05:21Z</dcterms:created>
  <dcterms:modified xsi:type="dcterms:W3CDTF">2020-11-21T19:05:21Z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2020-11-21 Sat</vt:lpwstr>
  </property>
</Properties>
</file>